
<file path=[Content_Types].xml><?xml version="1.0" encoding="utf-8"?>
<Types xmlns="http://schemas.openxmlformats.org/package/2006/content-types">
  <Default Extension="bin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29"/>
  </p:notesMasterIdLst>
  <p:sldIdLst>
    <p:sldId id="256" r:id="rId4"/>
    <p:sldId id="257" r:id="rId5"/>
    <p:sldId id="259" r:id="rId6"/>
    <p:sldId id="258" r:id="rId7"/>
    <p:sldId id="260" r:id="rId8"/>
    <p:sldId id="264" r:id="rId9"/>
    <p:sldId id="262" r:id="rId10"/>
    <p:sldId id="263" r:id="rId11"/>
    <p:sldId id="261" r:id="rId12"/>
    <p:sldId id="265" r:id="rId13"/>
    <p:sldId id="271" r:id="rId14"/>
    <p:sldId id="268" r:id="rId15"/>
    <p:sldId id="269" r:id="rId16"/>
    <p:sldId id="278" r:id="rId17"/>
    <p:sldId id="279" r:id="rId18"/>
    <p:sldId id="280" r:id="rId19"/>
    <p:sldId id="270" r:id="rId20"/>
    <p:sldId id="282" r:id="rId21"/>
    <p:sldId id="273" r:id="rId22"/>
    <p:sldId id="272" r:id="rId23"/>
    <p:sldId id="281" r:id="rId24"/>
    <p:sldId id="276" r:id="rId25"/>
    <p:sldId id="277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7ACFFA-C504-49DF-AEA7-21B207F686CE}" v="221" dt="2023-12-18T10:27:02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2" autoAdjust="0"/>
  </p:normalViewPr>
  <p:slideViewPr>
    <p:cSldViewPr snapToGrid="0" showGuides="1">
      <p:cViewPr varScale="1">
        <p:scale>
          <a:sx n="86" d="100"/>
          <a:sy n="86" d="100"/>
        </p:scale>
        <p:origin x="47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D72A38B-F9FA-4036-A084-652409E98F08}" type="datetimeFigureOut">
              <a:rPr lang="en-GB"/>
              <a:pPr/>
              <a:t>18/12/2023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384" y="1760373"/>
            <a:ext cx="10069011" cy="4070408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9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13" name="Date Placeholder 14">
            <a:extLst>
              <a:ext uri="{FF2B5EF4-FFF2-40B4-BE49-F238E27FC236}">
                <a16:creationId xmlns:a16="http://schemas.microsoft.com/office/drawing/2014/main" id="{5161ABAB-6DB4-433A-ACC8-A0EC0AACA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BC3A8B03-9EA5-416E-BD54-B87E6C4A6781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33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9300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Vælg pladsholderen og indsæt billede via Templafy/Skyfish eller ikon eller logo via Templafy/Billeder</a:t>
            </a:r>
            <a:endParaRPr lang="en-GB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692401" y="1076109"/>
            <a:ext cx="4680000" cy="18227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Klik for at tilføje overskrift, maksimalt 3 linjer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56969-981A-4869-9324-B595DF89D12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692400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pic>
        <p:nvPicPr>
          <p:cNvPr id="20" name="Logo black">
            <a:extLst>
              <a:ext uri="{FF2B5EF4-FFF2-40B4-BE49-F238E27FC236}">
                <a16:creationId xmlns:a16="http://schemas.microsoft.com/office/drawing/2014/main" id="{1421C492-A651-4EE4-BB8B-C6886E7B5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00" y="6294893"/>
            <a:ext cx="784800" cy="211840"/>
          </a:xfrm>
          <a:prstGeom prst="rect">
            <a:avLst/>
          </a:prstGeom>
        </p:spPr>
      </p:pic>
      <p:sp>
        <p:nvSpPr>
          <p:cNvPr id="30" name="Date Placeholder 14">
            <a:extLst>
              <a:ext uri="{FF2B5EF4-FFF2-40B4-BE49-F238E27FC236}">
                <a16:creationId xmlns:a16="http://schemas.microsoft.com/office/drawing/2014/main" id="{2C4B35A0-F8F7-420F-9E06-CC0AAAA0B84F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94981C-CC58-4018-9B19-5053EFA6B6A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og tekst (C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10399" y="1700213"/>
            <a:ext cx="4677070" cy="1436392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 dirty="0"/>
              <a:t>Overskrift i </a:t>
            </a:r>
            <a:r>
              <a:rPr lang="en-GB" dirty="0" err="1"/>
              <a:t>maks</a:t>
            </a:r>
            <a:r>
              <a:rPr lang="en-GB" dirty="0"/>
              <a:t> 2 linjer</a:t>
            </a:r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FAAEFF0-FCE4-48D6-A0D1-A458F3CD3E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2202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21E6D3-406B-4DA0-9B5A-6A2F208BAF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0399" y="452437"/>
            <a:ext cx="4659277" cy="790493"/>
          </a:xfrm>
        </p:spPr>
        <p:txBody>
          <a:bodyPr anchor="b" anchorCtr="0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Klik for at indsætte tekst (f.eks. job titel)</a:t>
            </a:r>
            <a:endParaRPr lang="en-GB"/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411163" y="1016000"/>
            <a:ext cx="4043879" cy="4804038"/>
          </a:xfrm>
          <a:noFill/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GB" dirty="0"/>
              <a:t>Vælg pladsholderen og indsæt billede via Templafy/Skyfish eller ikon eller logo via Templafy/Billeder</a:t>
            </a:r>
            <a:endParaRPr lang="en-GB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4AC2696B-BD55-4932-A36E-BCC4318F22B0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91D0A-163E-46D9-B4AE-DA279145732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9685AE-678B-466E-B97B-590BC795CFD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08762-F27B-4C02-A3F6-05048278412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  <p:pic>
        <p:nvPicPr>
          <p:cNvPr id="13" name="Logo black">
            <a:extLst>
              <a:ext uri="{FF2B5EF4-FFF2-40B4-BE49-F238E27FC236}">
                <a16:creationId xmlns:a16="http://schemas.microsoft.com/office/drawing/2014/main" id="{16CDF92D-C78F-4CBE-853B-4E3CD39D2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C5FF5C-5A1F-4EF8-85A8-E1370E4FA7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Vælg pladsholderen og indsæt billede via Templafy/Skyfish eller ikon eller logo via Templafy/Billeder</a:t>
            </a:r>
            <a:endParaRPr lang="en-GB"/>
          </a:p>
        </p:txBody>
      </p:sp>
      <p:sp>
        <p:nvSpPr>
          <p:cNvPr id="17" name="Date Placeholder 14">
            <a:extLst>
              <a:ext uri="{FF2B5EF4-FFF2-40B4-BE49-F238E27FC236}">
                <a16:creationId xmlns:a16="http://schemas.microsoft.com/office/drawing/2014/main" id="{360EC57D-D72D-43A3-90BC-3ACC9F8BC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36B2A848-B2AD-472A-AC10-0002D162D52D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D6F82-73FC-4F13-BFEC-9200E77E15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30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A71C01-3350-42F9-9392-0F3379095A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32902" y="1700213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Indsæt logo: Vælg pladsholderen, indsæt logo via Templafy/Billeder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09C85-3CCC-44AB-A808-AA96845B12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2902" y="2733129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1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en-GB"/>
              <a:t>Klik for at tilføje overskrift</a:t>
            </a:r>
          </a:p>
          <a:p>
            <a:pPr lvl="1"/>
            <a:r>
              <a:rPr lang="en-GB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35B7FD-E0E2-4581-BAC7-8858E530AF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34000" y="4012975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Indsæt logo: Vælg pladsholderen, indsæt logo via Templafy/Billeder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C92166-E723-47D5-9A87-3354EB28C4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2112" y="509324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en-GB" dirty="0"/>
              <a:t>Klik for at </a:t>
            </a:r>
            <a:r>
              <a:rPr lang="en-GB"/>
              <a:t>tilføje overskrift</a:t>
            </a:r>
          </a:p>
          <a:p>
            <a:pPr lvl="1"/>
            <a:r>
              <a:rPr lang="en-GB"/>
              <a:t>Second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E23DA26-37CC-4CA7-8253-FD9AB459D2E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474740" y="1700213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  <a:lvl2pPr marL="252000" indent="0">
              <a:buNone/>
              <a:defRPr sz="1000"/>
            </a:lvl2pPr>
          </a:lstStyle>
          <a:p>
            <a:pPr lvl="0"/>
            <a:r>
              <a:rPr lang="en-GB" dirty="0"/>
              <a:t>Indsæt logo: Vælg pladsholderen, indsæt logo via Templafy/Billeder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2682726-03AB-4490-8664-993881FA0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9663" y="273240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en-GB" dirty="0"/>
              <a:t>Klik for at </a:t>
            </a:r>
            <a:r>
              <a:rPr lang="en-GB"/>
              <a:t>tilføje overskrift</a:t>
            </a:r>
          </a:p>
          <a:p>
            <a:pPr lvl="1"/>
            <a:r>
              <a:rPr lang="en-GB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62625AB-198B-4F37-9382-C78FD9118D5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459663" y="4012975"/>
            <a:ext cx="936000" cy="936000"/>
          </a:xfrm>
        </p:spPr>
        <p:txBody>
          <a:bodyPr wrap="none"/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Indsæt logo: Vælg pladsholderen, indsæt logo via Templafy/Billeder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8AE7F93-F2C6-4199-8D16-CFB4D977F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73948" y="5093240"/>
            <a:ext cx="3564000" cy="75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 b="1"/>
            </a:lvl1pPr>
            <a:lvl2pPr marL="252000">
              <a:defRPr/>
            </a:lvl2pPr>
            <a:lvl3pPr marL="504000">
              <a:defRPr/>
            </a:lvl3pPr>
          </a:lstStyle>
          <a:p>
            <a:pPr lvl="0"/>
            <a:r>
              <a:rPr lang="en-GB" dirty="0"/>
              <a:t>Klik for at </a:t>
            </a:r>
            <a:r>
              <a:rPr lang="en-GB"/>
              <a:t>tilføje overskrift</a:t>
            </a:r>
          </a:p>
          <a:p>
            <a:pPr lvl="1"/>
            <a:r>
              <a:rPr lang="en-GB"/>
              <a:t>Second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3E6A-A4F4-491B-846E-1DACC83D9B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8E8B2-EC82-4BE1-85C6-8F272596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92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F8A6A9-890A-4EA2-8FA4-EA834B1A1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705F52FC-7E26-46C0-8E8B-4445D500B9C7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1B1D99-4B52-4731-AEC4-C722464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452C39-88DE-4155-8ED8-643714B1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1A9A-6ADC-4F72-A312-ED1DBEF01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028246"/>
            <a:ext cx="10962000" cy="67196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56969-981A-4869-9324-B595DF89D12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11163" y="1989138"/>
            <a:ext cx="10961237" cy="38644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tekst, klik ikon for at tilføje graf/tabel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pic>
        <p:nvPicPr>
          <p:cNvPr id="22" name="Logo black">
            <a:extLst>
              <a:ext uri="{FF2B5EF4-FFF2-40B4-BE49-F238E27FC236}">
                <a16:creationId xmlns:a16="http://schemas.microsoft.com/office/drawing/2014/main" id="{CAAF367F-3818-457C-9EE1-320E9050A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79A9-E4FE-4412-9D9E-BF5BF84D02A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949DE-6D77-480D-A4A9-E2E53BE1CE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150F5-CFA6-40F1-B2B7-79337C2232BB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292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rt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BBCAF46D-9983-4AEE-9B8A-24654CDEDDB0}"/>
              </a:ext>
            </a:extLst>
          </p:cNvPr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384" y="1760373"/>
            <a:ext cx="10069011" cy="4070408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9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pic>
        <p:nvPicPr>
          <p:cNvPr id="7" name="Logo black">
            <a:extLst>
              <a:ext uri="{FF2B5EF4-FFF2-40B4-BE49-F238E27FC236}">
                <a16:creationId xmlns:a16="http://schemas.microsoft.com/office/drawing/2014/main" id="{E6E48129-FB3C-4F39-A5A1-63313B41D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" y="6296400"/>
            <a:ext cx="786874" cy="212400"/>
          </a:xfrm>
          <a:prstGeom prst="rect">
            <a:avLst/>
          </a:prstGeom>
        </p:spPr>
      </p:pic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D4E1389B-CA3B-4709-956D-F396D960B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8A94F1C1-AE36-4BBA-B958-8FC614A9472A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52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AC5FF5C-5A1F-4EF8-85A8-E1370E4FA7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Vælg pladsholderen og indsæt billede via Templafy/Skyfish eller ikon eller logo via Templafy/Billeder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pic>
        <p:nvPicPr>
          <p:cNvPr id="13" name="Logo black">
            <a:extLst>
              <a:ext uri="{FF2B5EF4-FFF2-40B4-BE49-F238E27FC236}">
                <a16:creationId xmlns:a16="http://schemas.microsoft.com/office/drawing/2014/main" id="{8790A71A-B09B-4B5F-9D31-846A17201C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17" name="Date Placeholder 14">
            <a:extLst>
              <a:ext uri="{FF2B5EF4-FFF2-40B4-BE49-F238E27FC236}">
                <a16:creationId xmlns:a16="http://schemas.microsoft.com/office/drawing/2014/main" id="{D63CFED0-47FC-4852-81C1-6B705FD6417D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915360E-F247-49FB-821B-5399F13264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5848" y="1000443"/>
            <a:ext cx="4951428" cy="4841557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Vælg pladsholderen og indsæt billede via Templafy/Skyfish eller ikon eller logo via Templafy/Billeder</a:t>
            </a:r>
            <a:endParaRPr lang="en-GB"/>
          </a:p>
        </p:txBody>
      </p:sp>
      <p:sp>
        <p:nvSpPr>
          <p:cNvPr id="7" name="Date Placeholder 14">
            <a:extLst>
              <a:ext uri="{FF2B5EF4-FFF2-40B4-BE49-F238E27FC236}">
                <a16:creationId xmlns:a16="http://schemas.microsoft.com/office/drawing/2014/main" id="{FB068F22-0263-44BB-8333-C5643293F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8" name="Date Placeholder 14">
            <a:extLst>
              <a:ext uri="{FF2B5EF4-FFF2-40B4-BE49-F238E27FC236}">
                <a16:creationId xmlns:a16="http://schemas.microsoft.com/office/drawing/2014/main" id="{2D08A2CA-4B19-4B39-B540-F97244C446A4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9F81D-3EAD-42E8-88EC-432C25D7A8F9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03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97" y="1700212"/>
            <a:ext cx="5367600" cy="414178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D41ADC-5992-4476-8E55-8A709AA1B4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73356" y="1700212"/>
            <a:ext cx="4693920" cy="4141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tekst, klik ikon for at tilføje graf/tabel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10" name="Date Placeholder 14">
            <a:extLst>
              <a:ext uri="{FF2B5EF4-FFF2-40B4-BE49-F238E27FC236}">
                <a16:creationId xmlns:a16="http://schemas.microsoft.com/office/drawing/2014/main" id="{BBCDE8CE-8147-4B12-B358-7B7ACA92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11" name="Date Placeholder 14">
            <a:extLst>
              <a:ext uri="{FF2B5EF4-FFF2-40B4-BE49-F238E27FC236}">
                <a16:creationId xmlns:a16="http://schemas.microsoft.com/office/drawing/2014/main" id="{7ACE2053-07AA-42FA-A789-E1430CAF7988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CBB1C-1FE3-42F2-ACED-70B0664062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6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1A9A-6ADC-4F72-A312-ED1DBEF01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028246"/>
            <a:ext cx="5366267" cy="188428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56969-981A-4869-9324-B595DF89D12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56000" y="1028246"/>
            <a:ext cx="5216400" cy="48253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tekst, klik ikon for at tilføje graf/tabel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pic>
        <p:nvPicPr>
          <p:cNvPr id="22" name="Logo black">
            <a:extLst>
              <a:ext uri="{FF2B5EF4-FFF2-40B4-BE49-F238E27FC236}">
                <a16:creationId xmlns:a16="http://schemas.microsoft.com/office/drawing/2014/main" id="{CAAF367F-3818-457C-9EE1-320E9050A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79A9-E4FE-4412-9D9E-BF5BF84D02A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949DE-6D77-480D-A4A9-E2E53BE1CE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5150F5-CFA6-40F1-B2B7-79337C2232BB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71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92202" y="1006605"/>
            <a:ext cx="4680000" cy="1938338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Klik for at tilføje overskrift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99C08-64C3-4ADA-9CD2-FBE2ED855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2202" y="3387600"/>
            <a:ext cx="4680000" cy="24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pic>
        <p:nvPicPr>
          <p:cNvPr id="16" name="Logo black">
            <a:extLst>
              <a:ext uri="{FF2B5EF4-FFF2-40B4-BE49-F238E27FC236}">
                <a16:creationId xmlns:a16="http://schemas.microsoft.com/office/drawing/2014/main" id="{B52757AD-346A-4AA0-A5D6-36F8B1FE48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A09FC7B4-885C-4F9D-BD71-AE2FBDB38698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FEE58-0FE9-4218-904C-188D46CD21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2432" y="1000443"/>
            <a:ext cx="5077365" cy="48531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Klik for at tilføje tekst, klik ikon for at tilføje graf/tabel</a:t>
            </a:r>
            <a:endParaRPr lang="en-GB"/>
          </a:p>
          <a:p>
            <a:pPr lvl="1"/>
            <a:r>
              <a:rPr lang="en-GB" dirty="0"/>
              <a:t>Second </a:t>
            </a:r>
            <a:r>
              <a:rPr lang="en-GB" dirty="0" err="1"/>
              <a:t>level</a:t>
            </a:r>
            <a:endParaRPr lang="en-GB" dirty="0"/>
          </a:p>
          <a:p>
            <a:pPr lvl="2"/>
            <a:r>
              <a:rPr lang="en-GB" dirty="0"/>
              <a:t>Third </a:t>
            </a:r>
            <a:r>
              <a:rPr lang="en-GB" dirty="0" err="1"/>
              <a:t>level</a:t>
            </a:r>
            <a:endParaRPr lang="en-GB" dirty="0"/>
          </a:p>
          <a:p>
            <a:pPr lvl="3"/>
            <a:r>
              <a:rPr lang="en-GB" dirty="0" err="1"/>
              <a:t>Fourth</a:t>
            </a:r>
            <a:r>
              <a:rPr lang="en-GB" dirty="0"/>
              <a:t> </a:t>
            </a:r>
            <a:r>
              <a:rPr lang="en-GB" dirty="0" err="1"/>
              <a:t>level</a:t>
            </a:r>
            <a:endParaRPr lang="en-GB" dirty="0"/>
          </a:p>
          <a:p>
            <a:pPr lvl="4"/>
            <a:r>
              <a:rPr lang="en-GB" dirty="0"/>
              <a:t>Fifth </a:t>
            </a:r>
            <a:r>
              <a:rPr lang="en-GB" dirty="0" err="1"/>
              <a:t>level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F302217-B569-449A-8422-B6650C9BB0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8D7263E-B2E5-4CB9-9AAF-C0006E4A04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AA208-28D6-470D-B539-73F9AC20E86C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9A67-E62D-400C-BC42-A3A96AAED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1028247"/>
            <a:ext cx="2502000" cy="4320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</a:lstStyle>
          <a:p>
            <a:r>
              <a:rPr lang="en-GB" noProof="0" dirty="0"/>
              <a:t>Klik for at tilføje underoverskrift</a:t>
            </a:r>
            <a:endParaRPr lang="en-GB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0E8CAC-51BD-4862-8B6E-BD3E315677C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Klik for at tilføje tekst</a:t>
            </a:r>
            <a:endParaRPr lang="en-GB"/>
          </a:p>
          <a:p>
            <a:pPr lvl="1"/>
            <a:r>
              <a:rPr lang="en-GB" noProof="0" dirty="0"/>
              <a:t>Second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2"/>
            <a:r>
              <a:rPr lang="en-GB" noProof="0" dirty="0"/>
              <a:t>Third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3"/>
            <a:r>
              <a:rPr lang="en-GB" noProof="0" dirty="0" err="1"/>
              <a:t>Fourth</a:t>
            </a:r>
            <a:r>
              <a:rPr lang="en-GB" noProof="0" dirty="0"/>
              <a:t>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4"/>
            <a:r>
              <a:rPr lang="en-GB" noProof="0" dirty="0"/>
              <a:t>Fifth </a:t>
            </a:r>
            <a:r>
              <a:rPr lang="en-GB" noProof="0" dirty="0" err="1"/>
              <a:t>level</a:t>
            </a:r>
            <a:endParaRPr lang="en-GB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5135A09-8F8A-4D87-8C43-B3A0A80BE2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3164" y="1028246"/>
            <a:ext cx="2502000" cy="432000"/>
          </a:xfrm>
        </p:spPr>
        <p:txBody>
          <a:bodyPr/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Klik for at tilføje underoverskrift</a:t>
            </a:r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2D92C6-668E-491E-B394-72897FAB308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73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Klik for at tilføje tekst</a:t>
            </a:r>
            <a:endParaRPr lang="en-GB"/>
          </a:p>
          <a:p>
            <a:pPr lvl="1"/>
            <a:r>
              <a:rPr lang="en-GB" noProof="0" dirty="0"/>
              <a:t>Second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2"/>
            <a:r>
              <a:rPr lang="en-GB" noProof="0" dirty="0"/>
              <a:t>Third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3"/>
            <a:r>
              <a:rPr lang="en-GB" noProof="0" dirty="0" err="1"/>
              <a:t>Fourth</a:t>
            </a:r>
            <a:r>
              <a:rPr lang="en-GB" noProof="0" dirty="0"/>
              <a:t>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4"/>
            <a:r>
              <a:rPr lang="en-GB" noProof="0" dirty="0"/>
              <a:t>Fifth </a:t>
            </a:r>
            <a:r>
              <a:rPr lang="en-GB" noProof="0" dirty="0" err="1"/>
              <a:t>level</a:t>
            </a:r>
            <a:endParaRPr lang="en-GB" noProof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F1B1F1-CA40-4EA4-AB68-69DBBD61E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5163" y="1028246"/>
            <a:ext cx="2502000" cy="432000"/>
          </a:xfrm>
        </p:spPr>
        <p:txBody>
          <a:bodyPr/>
          <a:lstStyle>
            <a:lvl1pPr marL="0" indent="0">
              <a:buNone/>
              <a:defRPr sz="1200" b="1"/>
            </a:lvl1pPr>
            <a:lvl2pPr marL="252000" indent="0">
              <a:buNone/>
              <a:defRPr/>
            </a:lvl2pPr>
          </a:lstStyle>
          <a:p>
            <a:pPr lvl="0"/>
            <a:r>
              <a:rPr lang="en-GB" noProof="0" dirty="0"/>
              <a:t>Klik for at tilføje underoverskrift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DBEE0FF-2C0E-499E-ACAF-B6F421AF13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35163" y="1475354"/>
            <a:ext cx="2502000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Klik for at tilføje tekst</a:t>
            </a:r>
            <a:endParaRPr lang="en-GB"/>
          </a:p>
          <a:p>
            <a:pPr lvl="1"/>
            <a:r>
              <a:rPr lang="en-GB" noProof="0" dirty="0"/>
              <a:t>Second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2"/>
            <a:r>
              <a:rPr lang="en-GB" noProof="0" dirty="0"/>
              <a:t>Third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3"/>
            <a:r>
              <a:rPr lang="en-GB" noProof="0" dirty="0" err="1"/>
              <a:t>Fourth</a:t>
            </a:r>
            <a:r>
              <a:rPr lang="en-GB" noProof="0" dirty="0"/>
              <a:t>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4"/>
            <a:r>
              <a:rPr lang="en-GB" noProof="0" dirty="0"/>
              <a:t>Fifth </a:t>
            </a:r>
            <a:r>
              <a:rPr lang="en-GB" noProof="0" dirty="0" err="1"/>
              <a:t>level</a:t>
            </a:r>
            <a:endParaRPr lang="en-GB" noProof="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91117C-5AED-4416-88BA-F1C88ACD7A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7162" y="1028247"/>
            <a:ext cx="2502000" cy="432000"/>
          </a:xfrm>
        </p:spPr>
        <p:txBody>
          <a:bodyPr/>
          <a:lstStyle>
            <a:lvl1pPr marL="0" indent="0">
              <a:buNone/>
              <a:defRPr sz="1200" b="1"/>
            </a:lvl1pPr>
            <a:lvl2pPr marL="252000" indent="0">
              <a:buNone/>
              <a:defRPr/>
            </a:lvl2pPr>
          </a:lstStyle>
          <a:p>
            <a:pPr lvl="0"/>
            <a:r>
              <a:rPr lang="en-GB" noProof="0" dirty="0"/>
              <a:t>Klik for at tilføje underoverskrift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66F31E1-769E-4E9A-9DCC-2C64321A89C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97161" y="1475354"/>
            <a:ext cx="2501999" cy="4366646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Klik for at tilføje tekst</a:t>
            </a:r>
            <a:endParaRPr lang="en-GB"/>
          </a:p>
          <a:p>
            <a:pPr lvl="1"/>
            <a:r>
              <a:rPr lang="en-GB" noProof="0" dirty="0"/>
              <a:t>Second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2"/>
            <a:r>
              <a:rPr lang="en-GB" noProof="0" dirty="0"/>
              <a:t>Third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3"/>
            <a:r>
              <a:rPr lang="en-GB" noProof="0" dirty="0" err="1"/>
              <a:t>Fourth</a:t>
            </a:r>
            <a:r>
              <a:rPr lang="en-GB" noProof="0" dirty="0"/>
              <a:t> </a:t>
            </a:r>
            <a:r>
              <a:rPr lang="en-GB" noProof="0" dirty="0" err="1"/>
              <a:t>level</a:t>
            </a:r>
            <a:endParaRPr lang="en-GB" noProof="0" dirty="0"/>
          </a:p>
          <a:p>
            <a:pPr lvl="4"/>
            <a:r>
              <a:rPr lang="en-GB" noProof="0" dirty="0"/>
              <a:t>Fifth </a:t>
            </a:r>
            <a:r>
              <a:rPr lang="en-GB" noProof="0" dirty="0" err="1"/>
              <a:t>level</a:t>
            </a:r>
            <a:endParaRPr lang="en-GB" noProof="0" dirty="0"/>
          </a:p>
        </p:txBody>
      </p:sp>
      <p:sp>
        <p:nvSpPr>
          <p:cNvPr id="28" name="Date Placeholder 14">
            <a:extLst>
              <a:ext uri="{FF2B5EF4-FFF2-40B4-BE49-F238E27FC236}">
                <a16:creationId xmlns:a16="http://schemas.microsoft.com/office/drawing/2014/main" id="{1DCD95D8-07B6-42C0-8767-A640B7CA8534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88C40-671D-463C-8463-D77B96C28D8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93800-6F51-413B-BA21-0A9967FF33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95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400" y="1028247"/>
            <a:ext cx="11379347" cy="1602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Klik for at redigere i master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3369040"/>
            <a:ext cx="11371905" cy="24729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Første niveau, bullet 16 </a:t>
            </a:r>
            <a:r>
              <a:rPr lang="en-GB" dirty="0" err="1"/>
              <a:t>pkt</a:t>
            </a:r>
            <a:endParaRPr lang="en-GB" dirty="0"/>
          </a:p>
          <a:p>
            <a:pPr lvl="1"/>
            <a:r>
              <a:rPr lang="en-GB" dirty="0"/>
              <a:t>Andet niveau, bullet 14 </a:t>
            </a:r>
            <a:r>
              <a:rPr lang="en-GB" dirty="0" err="1"/>
              <a:t>pkt</a:t>
            </a:r>
            <a:endParaRPr lang="en-GB" dirty="0"/>
          </a:p>
          <a:p>
            <a:pPr lvl="2"/>
            <a:r>
              <a:rPr lang="en-GB" dirty="0"/>
              <a:t>Tredje niveau, bullet 12 </a:t>
            </a:r>
            <a:r>
              <a:rPr lang="en-GB" dirty="0" err="1"/>
              <a:t>pkt</a:t>
            </a:r>
            <a:endParaRPr lang="en-GB" dirty="0"/>
          </a:p>
          <a:p>
            <a:pPr lvl="3"/>
            <a:r>
              <a:rPr lang="en-GB" dirty="0"/>
              <a:t>Fjerde niveau, Header bold 16 </a:t>
            </a:r>
            <a:r>
              <a:rPr lang="en-GB" dirty="0" err="1"/>
              <a:t>pkt</a:t>
            </a:r>
            <a:endParaRPr lang="en-GB" dirty="0"/>
          </a:p>
          <a:p>
            <a:pPr lvl="4"/>
            <a:r>
              <a:rPr lang="en-GB" dirty="0"/>
              <a:t>Femte niveau, Body </a:t>
            </a:r>
            <a:r>
              <a:rPr lang="en-GB" dirty="0" err="1"/>
              <a:t>regular</a:t>
            </a:r>
            <a:r>
              <a:rPr lang="en-GB" dirty="0"/>
              <a:t> 16 </a:t>
            </a:r>
            <a:r>
              <a:rPr lang="en-GB" dirty="0" err="1"/>
              <a:t>pkt</a:t>
            </a:r>
            <a:endParaRPr lang="en-GB" dirty="0"/>
          </a:p>
          <a:p>
            <a:pPr lvl="5"/>
            <a:r>
              <a:rPr lang="en-GB" dirty="0"/>
              <a:t>Sjette niveau, bullet 12 </a:t>
            </a:r>
            <a:r>
              <a:rPr lang="en-GB" dirty="0" err="1"/>
              <a:t>pkt</a:t>
            </a:r>
            <a:endParaRPr lang="en-GB" dirty="0"/>
          </a:p>
          <a:p>
            <a:pPr lvl="6"/>
            <a:r>
              <a:rPr lang="en-GB" dirty="0"/>
              <a:t>Syvende niveau, bullet 12 </a:t>
            </a:r>
            <a:r>
              <a:rPr lang="en-GB" dirty="0" err="1"/>
              <a:t>pkt</a:t>
            </a:r>
            <a:r>
              <a:rPr lang="en-GB" dirty="0"/>
              <a:t> (indryk 1 gang)</a:t>
            </a:r>
            <a:endParaRPr lang="en-GB"/>
          </a:p>
          <a:p>
            <a:pPr lvl="7"/>
            <a:r>
              <a:rPr lang="en-GB" dirty="0"/>
              <a:t>Ottende niveau, Header bold, 12 </a:t>
            </a:r>
            <a:r>
              <a:rPr lang="en-GB" dirty="0" err="1"/>
              <a:t>pkt</a:t>
            </a:r>
            <a:endParaRPr lang="en-GB" dirty="0"/>
          </a:p>
          <a:p>
            <a:pPr lvl="8"/>
            <a:r>
              <a:rPr lang="en-GB" dirty="0"/>
              <a:t>Niende niveau, Body </a:t>
            </a:r>
            <a:r>
              <a:rPr lang="en-GB" dirty="0" err="1"/>
              <a:t>regular</a:t>
            </a:r>
            <a:r>
              <a:rPr lang="en-GB" dirty="0"/>
              <a:t>, 12 </a:t>
            </a:r>
            <a:r>
              <a:rPr lang="en-GB" dirty="0" err="1"/>
              <a:t>pkt</a:t>
            </a:r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A56ADEC3-98E1-4CEA-9AF5-46F4CDD2F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pic>
        <p:nvPicPr>
          <p:cNvPr id="25" name="Logo black">
            <a:extLst>
              <a:ext uri="{FF2B5EF4-FFF2-40B4-BE49-F238E27FC236}">
                <a16:creationId xmlns:a16="http://schemas.microsoft.com/office/drawing/2014/main" id="{860AC4C2-E6D6-4DCE-950A-C298C0AE9B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6" y="6294893"/>
            <a:ext cx="784800" cy="2118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Date Placeholder 14">
            <a:extLst>
              <a:ext uri="{FF2B5EF4-FFF2-40B4-BE49-F238E27FC236}">
                <a16:creationId xmlns:a16="http://schemas.microsoft.com/office/drawing/2014/main" id="{7DF98717-AAEA-4E2B-96B8-AAAFF896C0EA}"/>
              </a:ext>
            </a:extLst>
          </p:cNvPr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13B18-F5ED-4611-8DBB-F05123AFBA22}" type="datetimeFigureOut">
              <a:rPr lang="en-GB" smtClean="0"/>
              <a:pPr/>
              <a:t>18/12/2023</a:t>
            </a:fld>
            <a:endParaRPr lang="en-GB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FCD2DA3-F13B-6E3D-22B8-1D942381D888}"/>
              </a:ext>
            </a:extLst>
          </p:cNvPr>
          <p:cNvSpPr txBox="1"/>
          <p:nvPr userDrawn="1"/>
        </p:nvSpPr>
        <p:spPr>
          <a:xfrm>
            <a:off x="0" y="-349741"/>
            <a:ext cx="114571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50" b="1" noProof="1"/>
              <a:t>Skift baggrundsfarve. </a:t>
            </a:r>
            <a:r>
              <a:rPr lang="en-GB" sz="1050" noProof="1"/>
              <a:t>Højreklik på slidet og vælg </a:t>
            </a:r>
            <a:r>
              <a:rPr lang="en-GB" sz="1050" b="1" noProof="1"/>
              <a:t>Formatér baggrund</a:t>
            </a:r>
            <a:r>
              <a:rPr lang="en-GB" sz="1050" noProof="1"/>
              <a:t>. Klik på </a:t>
            </a:r>
            <a:r>
              <a:rPr lang="en-GB" sz="1050" b="1" noProof="1"/>
              <a:t>Fyld farve </a:t>
            </a:r>
            <a:r>
              <a:rPr lang="en-GB" sz="1050" noProof="1"/>
              <a:t>i Formater baggrund vinduet og vælg farve fra øverste række i SDU’s farve palette eller fra den brugerdefinerede farvepalette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79" r:id="rId3"/>
    <p:sldLayoutId id="2147483680" r:id="rId4"/>
    <p:sldLayoutId id="2147483688" r:id="rId5"/>
    <p:sldLayoutId id="2147483690" r:id="rId6"/>
    <p:sldLayoutId id="2147483686" r:id="rId7"/>
    <p:sldLayoutId id="2147483682" r:id="rId8"/>
    <p:sldLayoutId id="2147483689" r:id="rId9"/>
    <p:sldLayoutId id="2147483676" r:id="rId10"/>
    <p:sldLayoutId id="2147483654" r:id="rId11"/>
    <p:sldLayoutId id="2147483685" r:id="rId12"/>
    <p:sldLayoutId id="2147483691" r:id="rId13"/>
    <p:sldLayoutId id="2147483662" r:id="rId14"/>
  </p:sldLayoutIdLst>
  <p:hf hdr="0"/>
  <p:txStyles>
    <p:titleStyle>
      <a:lvl1pPr algn="l" defTabSz="914400" rtl="0" eaLnBrk="1" latinLnBrk="0" hangingPunct="1">
        <a:lnSpc>
          <a:spcPct val="97000"/>
        </a:lnSpc>
        <a:spcBef>
          <a:spcPct val="0"/>
        </a:spcBef>
        <a:buNone/>
        <a:tabLst>
          <a:tab pos="1438275" algn="l"/>
        </a:tabLs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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2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04000" indent="-25200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à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5" userDrawn="1">
          <p15:clr>
            <a:srgbClr val="F26B43"/>
          </p15:clr>
        </p15:guide>
        <p15:guide id="4" orient="horz" pos="1071" userDrawn="1">
          <p15:clr>
            <a:srgbClr val="F26B43"/>
          </p15:clr>
        </p15:guide>
        <p15:guide id="5" pos="259" userDrawn="1">
          <p15:clr>
            <a:srgbClr val="F26B43"/>
          </p15:clr>
        </p15:guide>
        <p15:guide id="6" pos="7421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3680" userDrawn="1">
          <p15:clr>
            <a:srgbClr val="F26B43"/>
          </p15:clr>
        </p15:guide>
        <p15:guide id="9" orient="horz" pos="3916" userDrawn="1">
          <p15:clr>
            <a:srgbClr val="F26B43"/>
          </p15:clr>
        </p15:guide>
        <p15:guide id="10" orient="horz" pos="4094" userDrawn="1">
          <p15:clr>
            <a:srgbClr val="F26B43"/>
          </p15:clr>
        </p15:guide>
        <p15:guide id="11" pos="5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image of a brain&#10;&#10;Description automatically generated">
            <a:extLst>
              <a:ext uri="{FF2B5EF4-FFF2-40B4-BE49-F238E27FC236}">
                <a16:creationId xmlns:a16="http://schemas.microsoft.com/office/drawing/2014/main" id="{D474C5D5-9BF7-3D39-DA8F-5582E37EB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5" y="0"/>
            <a:ext cx="122008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C2E3D-BF6D-C353-1D2C-D5C3B2B25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281" y="5989851"/>
            <a:ext cx="10447056" cy="504391"/>
          </a:xfrm>
        </p:spPr>
        <p:txBody>
          <a:bodyPr/>
          <a:lstStyle/>
          <a:p>
            <a:r>
              <a:rPr lang="da-DK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</a:t>
            </a:r>
            <a:r>
              <a:rPr lang="da-DK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glimpse</a:t>
            </a:r>
            <a:r>
              <a:rPr lang="da-DK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of the </a:t>
            </a:r>
            <a:r>
              <a:rPr lang="da-DK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possibilities</a:t>
            </a:r>
            <a:r>
              <a:rPr lang="da-DK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with </a:t>
            </a:r>
            <a:r>
              <a:rPr lang="da-DK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text</a:t>
            </a:r>
            <a:r>
              <a:rPr lang="da-DK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-to-image generative AI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F5E1E-4A00-0094-C98E-BA106EDB7C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225B042-62AE-4D38-9731-A7CB10F8B1F5}" type="datetime1">
              <a:rPr lang="en-GB" smtClean="0"/>
              <a:t>18/12/2023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122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24" y="404792"/>
            <a:ext cx="10962000" cy="671967"/>
          </a:xfrm>
        </p:spPr>
        <p:txBody>
          <a:bodyPr/>
          <a:lstStyle/>
          <a:p>
            <a:r>
              <a:rPr lang="da-DK" dirty="0" err="1"/>
              <a:t>Midjourney</a:t>
            </a:r>
            <a:r>
              <a:rPr lang="da-DK" dirty="0"/>
              <a:t> - general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50FFB7-5588-ACB0-F628-F9E8D36E3E32}"/>
              </a:ext>
            </a:extLst>
          </p:cNvPr>
          <p:cNvGrpSpPr/>
          <p:nvPr/>
        </p:nvGrpSpPr>
        <p:grpSpPr>
          <a:xfrm>
            <a:off x="435923" y="1590963"/>
            <a:ext cx="4765469" cy="3361645"/>
            <a:chOff x="435923" y="1590963"/>
            <a:chExt cx="4765469" cy="3361645"/>
          </a:xfrm>
        </p:grpSpPr>
        <p:pic>
          <p:nvPicPr>
            <p:cNvPr id="7" name="Picture 6" descr="A group of people in dresses standing in front of a large round arch&#10;&#10;Description automatically generated">
              <a:extLst>
                <a:ext uri="{FF2B5EF4-FFF2-40B4-BE49-F238E27FC236}">
                  <a16:creationId xmlns:a16="http://schemas.microsoft.com/office/drawing/2014/main" id="{930045D0-33C2-1DDF-B59B-9B164331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23" y="1590963"/>
              <a:ext cx="4765469" cy="31769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2E71A2-A15C-D39F-16B5-8819476D1597}"/>
                </a:ext>
              </a:extLst>
            </p:cNvPr>
            <p:cNvSpPr txBox="1"/>
            <p:nvPr/>
          </p:nvSpPr>
          <p:spPr>
            <a:xfrm>
              <a:off x="3253839" y="4767942"/>
              <a:ext cx="187666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200" i="1" dirty="0"/>
                <a:t>Jason M. Allen / </a:t>
              </a:r>
              <a:r>
                <a:rPr lang="da-DK" sz="1200" i="1" dirty="0" err="1"/>
                <a:t>Midjourney</a:t>
              </a:r>
              <a:endParaRPr lang="da-DK" sz="1200" i="1" dirty="0"/>
            </a:p>
          </p:txBody>
        </p:sp>
      </p:grpSp>
      <p:pic>
        <p:nvPicPr>
          <p:cNvPr id="15" name="Picture 14" descr="A castle on a river&#10;&#10;Description automatically generated">
            <a:extLst>
              <a:ext uri="{FF2B5EF4-FFF2-40B4-BE49-F238E27FC236}">
                <a16:creationId xmlns:a16="http://schemas.microsoft.com/office/drawing/2014/main" id="{7B29E7F2-0DE2-8603-DF95-0DABB9A9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03" y="1527629"/>
            <a:ext cx="3121158" cy="3121158"/>
          </a:xfrm>
          <a:prstGeom prst="rect">
            <a:avLst/>
          </a:prstGeom>
        </p:spPr>
      </p:pic>
      <p:pic>
        <p:nvPicPr>
          <p:cNvPr id="17" name="Picture 16" descr="A river with a castle in the background&#10;&#10;Description automatically generated">
            <a:extLst>
              <a:ext uri="{FF2B5EF4-FFF2-40B4-BE49-F238E27FC236}">
                <a16:creationId xmlns:a16="http://schemas.microsoft.com/office/drawing/2014/main" id="{4EA0C82B-B83C-6ED5-B9F4-F063D5E85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4900251"/>
            <a:ext cx="6211830" cy="1552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9D5B3D-204B-D905-4F02-C870E59F32EC}"/>
              </a:ext>
            </a:extLst>
          </p:cNvPr>
          <p:cNvSpPr txBox="1"/>
          <p:nvPr/>
        </p:nvSpPr>
        <p:spPr>
          <a:xfrm>
            <a:off x="6598130" y="473768"/>
            <a:ext cx="39714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Prompt:</a:t>
            </a:r>
          </a:p>
          <a:p>
            <a:r>
              <a:rPr lang="en-US" sz="1600" i="1" dirty="0"/>
              <a:t>river, elven castle, forest, gloomy, in the style of lord of the rings, hyper-realistic photography</a:t>
            </a:r>
            <a:endParaRPr lang="da-DK" sz="16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3C0C40-B4FF-660D-BCD5-76D0A035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88" y="2361458"/>
            <a:ext cx="3562413" cy="43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792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324D-8B82-4B90-A0A9-EF95D1BB14B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2091854-7B4F-40ED-80F7-9524AD271918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80E10-D2DB-EBBF-A953-007A7EB4DD3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A5F058-ED69-777F-0860-E240F00B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24" y="404792"/>
            <a:ext cx="10962000" cy="671967"/>
          </a:xfrm>
        </p:spPr>
        <p:txBody>
          <a:bodyPr/>
          <a:lstStyle/>
          <a:p>
            <a:r>
              <a:rPr lang="da-DK" dirty="0" err="1"/>
              <a:t>Midjourney</a:t>
            </a:r>
            <a:r>
              <a:rPr lang="da-DK" dirty="0"/>
              <a:t> – general #2</a:t>
            </a:r>
          </a:p>
        </p:txBody>
      </p:sp>
      <p:pic>
        <p:nvPicPr>
          <p:cNvPr id="8" name="Picture 7" descr="A collage of different anatomically correct parts of the heart&#10;&#10;Description automatically generated">
            <a:extLst>
              <a:ext uri="{FF2B5EF4-FFF2-40B4-BE49-F238E27FC236}">
                <a16:creationId xmlns:a16="http://schemas.microsoft.com/office/drawing/2014/main" id="{774993DB-F53F-0885-F61F-AED5C77C5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6" y="1864425"/>
            <a:ext cx="4702629" cy="4702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A2D2EF-697A-4F48-A42F-7E126E8FBC38}"/>
              </a:ext>
            </a:extLst>
          </p:cNvPr>
          <p:cNvSpPr txBox="1"/>
          <p:nvPr/>
        </p:nvSpPr>
        <p:spPr>
          <a:xfrm>
            <a:off x="547652" y="1076759"/>
            <a:ext cx="39714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Prompt:</a:t>
            </a:r>
          </a:p>
          <a:p>
            <a:r>
              <a:rPr lang="en-US" sz="1600" i="1" dirty="0"/>
              <a:t>fat tissue, liver, circulation, graphical sketch</a:t>
            </a:r>
            <a:endParaRPr lang="da-DK" sz="1600" i="1" dirty="0"/>
          </a:p>
        </p:txBody>
      </p:sp>
      <p:pic>
        <p:nvPicPr>
          <p:cNvPr id="11" name="Picture 10" descr="A person in glasses and suspenders&#10;&#10;Description automatically generated">
            <a:extLst>
              <a:ext uri="{FF2B5EF4-FFF2-40B4-BE49-F238E27FC236}">
                <a16:creationId xmlns:a16="http://schemas.microsoft.com/office/drawing/2014/main" id="{F9006F94-4D9E-F702-18CA-F181A89E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46" y="2185347"/>
            <a:ext cx="2427545" cy="2427545"/>
          </a:xfrm>
          <a:prstGeom prst="rect">
            <a:avLst/>
          </a:prstGeom>
        </p:spPr>
      </p:pic>
      <p:pic>
        <p:nvPicPr>
          <p:cNvPr id="13" name="Picture 12" descr="A person wearing a crown&#10;&#10;Description automatically generated">
            <a:extLst>
              <a:ext uri="{FF2B5EF4-FFF2-40B4-BE49-F238E27FC236}">
                <a16:creationId xmlns:a16="http://schemas.microsoft.com/office/drawing/2014/main" id="{F47F96AE-5907-9D64-88F3-57B8A9D04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98" y="2428080"/>
            <a:ext cx="2427545" cy="2427545"/>
          </a:xfrm>
          <a:prstGeom prst="rect">
            <a:avLst/>
          </a:prstGeom>
        </p:spPr>
      </p:pic>
      <p:pic>
        <p:nvPicPr>
          <p:cNvPr id="17" name="Picture 16" descr="A person wearing sunglasses&#10;&#10;Description automatically generated">
            <a:extLst>
              <a:ext uri="{FF2B5EF4-FFF2-40B4-BE49-F238E27FC236}">
                <a16:creationId xmlns:a16="http://schemas.microsoft.com/office/drawing/2014/main" id="{A0B4552F-9B77-26B6-5DD1-08FBFB0B5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22" y="4109629"/>
            <a:ext cx="2427545" cy="2427545"/>
          </a:xfrm>
          <a:prstGeom prst="rect">
            <a:avLst/>
          </a:prstGeom>
        </p:spPr>
      </p:pic>
      <p:pic>
        <p:nvPicPr>
          <p:cNvPr id="19" name="Picture 18" descr="A person wearing glasses and a green shirt&#10;&#10;Description automatically generated">
            <a:extLst>
              <a:ext uri="{FF2B5EF4-FFF2-40B4-BE49-F238E27FC236}">
                <a16:creationId xmlns:a16="http://schemas.microsoft.com/office/drawing/2014/main" id="{1C292D0F-02DC-092F-4945-21783B12A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043" y="1015009"/>
            <a:ext cx="1634901" cy="21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070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06809"/>
            <a:ext cx="10962000" cy="671967"/>
          </a:xfrm>
        </p:spPr>
        <p:txBody>
          <a:bodyPr/>
          <a:lstStyle/>
          <a:p>
            <a:r>
              <a:rPr lang="da-DK" dirty="0" err="1"/>
              <a:t>Midjourney</a:t>
            </a:r>
            <a:r>
              <a:rPr lang="da-DK" dirty="0"/>
              <a:t> -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B9E09-B08D-1E07-0CCC-BF9F6A3A4901}"/>
              </a:ext>
            </a:extLst>
          </p:cNvPr>
          <p:cNvSpPr txBox="1"/>
          <p:nvPr/>
        </p:nvSpPr>
        <p:spPr>
          <a:xfrm>
            <a:off x="1919604" y="1347587"/>
            <a:ext cx="14362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Strengths</a:t>
            </a:r>
            <a:endParaRPr lang="da-DK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2DFF3-AB6A-E609-73B5-96154E3C7BC1}"/>
              </a:ext>
            </a:extLst>
          </p:cNvPr>
          <p:cNvSpPr txBox="1"/>
          <p:nvPr/>
        </p:nvSpPr>
        <p:spPr>
          <a:xfrm>
            <a:off x="7543780" y="1347587"/>
            <a:ext cx="18442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Weaknesses</a:t>
            </a:r>
            <a:endParaRPr lang="da-DK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4A51B-D61E-7A12-9FEC-3D70D10F36D3}"/>
              </a:ext>
            </a:extLst>
          </p:cNvPr>
          <p:cNvSpPr txBox="1"/>
          <p:nvPr/>
        </p:nvSpPr>
        <p:spPr>
          <a:xfrm>
            <a:off x="777834" y="2238499"/>
            <a:ext cx="4233553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Great for </a:t>
            </a:r>
            <a:r>
              <a:rPr lang="da-DK" sz="1600" dirty="0" err="1"/>
              <a:t>creating</a:t>
            </a:r>
            <a:r>
              <a:rPr lang="da-DK" sz="1600" dirty="0"/>
              <a:t> images with a high level of </a:t>
            </a:r>
            <a:r>
              <a:rPr lang="da-DK" sz="1600" dirty="0" err="1"/>
              <a:t>atmosphere</a:t>
            </a:r>
            <a:r>
              <a:rPr lang="da-DK" sz="1600" dirty="0"/>
              <a:t>/</a:t>
            </a:r>
            <a:r>
              <a:rPr lang="da-DK" sz="1600" dirty="0" err="1"/>
              <a:t>mood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Excellent for </a:t>
            </a:r>
            <a:r>
              <a:rPr lang="da-DK" sz="1600" dirty="0" err="1"/>
              <a:t>idea</a:t>
            </a:r>
            <a:r>
              <a:rPr lang="da-DK" sz="1600" dirty="0"/>
              <a:t> </a:t>
            </a:r>
            <a:r>
              <a:rPr lang="da-DK" sz="1600" dirty="0" err="1"/>
              <a:t>creation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Can </a:t>
            </a:r>
            <a:r>
              <a:rPr lang="da-DK" sz="1600" dirty="0" err="1"/>
              <a:t>generate</a:t>
            </a:r>
            <a:r>
              <a:rPr lang="da-DK" sz="1600" dirty="0"/>
              <a:t> high-resolution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Can </a:t>
            </a:r>
            <a:r>
              <a:rPr lang="da-DK" sz="1600" dirty="0" err="1"/>
              <a:t>produce</a:t>
            </a:r>
            <a:r>
              <a:rPr lang="da-DK" sz="1600" dirty="0"/>
              <a:t> images in </a:t>
            </a:r>
            <a:r>
              <a:rPr lang="da-DK" sz="1600" dirty="0" err="1"/>
              <a:t>any</a:t>
            </a:r>
            <a:r>
              <a:rPr lang="da-DK" sz="1600" dirty="0"/>
              <a:t> </a:t>
            </a:r>
            <a:r>
              <a:rPr lang="da-DK" sz="1600" dirty="0" err="1"/>
              <a:t>aspect</a:t>
            </a:r>
            <a:r>
              <a:rPr lang="da-DK" sz="1600" dirty="0"/>
              <a:t>-ratio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Specific</a:t>
            </a:r>
            <a:r>
              <a:rPr lang="da-DK" sz="1600" dirty="0"/>
              <a:t> parts of images </a:t>
            </a:r>
            <a:r>
              <a:rPr lang="da-DK" sz="1600" dirty="0" err="1"/>
              <a:t>generated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be</a:t>
            </a:r>
            <a:r>
              <a:rPr lang="da-DK" sz="1600" dirty="0"/>
              <a:t> </a:t>
            </a:r>
            <a:r>
              <a:rPr lang="da-DK" sz="1600" dirty="0" err="1"/>
              <a:t>edited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Unsurpassed</a:t>
            </a:r>
            <a:r>
              <a:rPr lang="da-DK" sz="1600" dirty="0"/>
              <a:t> in </a:t>
            </a:r>
            <a:r>
              <a:rPr lang="da-DK" sz="1600" dirty="0" err="1"/>
              <a:t>generating</a:t>
            </a:r>
            <a:r>
              <a:rPr lang="da-DK" sz="1600" dirty="0"/>
              <a:t> </a:t>
            </a:r>
            <a:r>
              <a:rPr lang="da-DK" sz="1600" dirty="0" err="1"/>
              <a:t>portraits</a:t>
            </a:r>
            <a:r>
              <a:rPr lang="da-DK" sz="1600" dirty="0"/>
              <a:t> and </a:t>
            </a:r>
            <a:r>
              <a:rPr lang="da-DK" sz="1600" dirty="0" err="1"/>
              <a:t>realistic</a:t>
            </a:r>
            <a:r>
              <a:rPr lang="da-DK" sz="1600" dirty="0"/>
              <a:t> </a:t>
            </a:r>
            <a:r>
              <a:rPr lang="da-DK" sz="1600" dirty="0" err="1"/>
              <a:t>photos</a:t>
            </a:r>
            <a:endParaRPr lang="da-DK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F3ECE-37E7-7F04-1E04-E1315ACC0C1A}"/>
              </a:ext>
            </a:extLst>
          </p:cNvPr>
          <p:cNvSpPr txBox="1"/>
          <p:nvPr/>
        </p:nvSpPr>
        <p:spPr>
          <a:xfrm>
            <a:off x="6915398" y="2238499"/>
            <a:ext cx="423355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Cannot</a:t>
            </a:r>
            <a:r>
              <a:rPr lang="da-DK" sz="1600" dirty="0"/>
              <a:t> handle letters AT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Awful</a:t>
            </a:r>
            <a:r>
              <a:rPr lang="da-DK" sz="1600" dirty="0"/>
              <a:t> in </a:t>
            </a:r>
            <a:r>
              <a:rPr lang="da-DK" sz="1600" dirty="0" err="1"/>
              <a:t>making</a:t>
            </a:r>
            <a:r>
              <a:rPr lang="da-DK" sz="1600" dirty="0"/>
              <a:t> flow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Cannot</a:t>
            </a:r>
            <a:r>
              <a:rPr lang="da-DK" sz="1600" dirty="0"/>
              <a:t> understand a </a:t>
            </a:r>
            <a:r>
              <a:rPr lang="da-DK" sz="1600" dirty="0" err="1"/>
              <a:t>context</a:t>
            </a:r>
            <a:r>
              <a:rPr lang="da-DK" sz="1600" dirty="0"/>
              <a:t> or </a:t>
            </a:r>
            <a:r>
              <a:rPr lang="da-DK" sz="1600" dirty="0" err="1"/>
              <a:t>concepts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Only</a:t>
            </a:r>
            <a:r>
              <a:rPr lang="da-DK" sz="1600" dirty="0"/>
              <a:t> for paying </a:t>
            </a:r>
            <a:r>
              <a:rPr lang="da-DK" sz="1600" dirty="0" err="1"/>
              <a:t>subscribers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9754742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DallE3 - general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 descr="A river running through a forest with a castle&#10;&#10;Description automatically generated">
            <a:extLst>
              <a:ext uri="{FF2B5EF4-FFF2-40B4-BE49-F238E27FC236}">
                <a16:creationId xmlns:a16="http://schemas.microsoft.com/office/drawing/2014/main" id="{363D720B-CFA4-69E5-3619-6712BE2B2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0" y="984680"/>
            <a:ext cx="4093347" cy="4093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D4F03-D568-07FB-296E-597BC9736C82}"/>
              </a:ext>
            </a:extLst>
          </p:cNvPr>
          <p:cNvSpPr txBox="1"/>
          <p:nvPr/>
        </p:nvSpPr>
        <p:spPr>
          <a:xfrm>
            <a:off x="362899" y="5203595"/>
            <a:ext cx="520845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Prompt:</a:t>
            </a:r>
          </a:p>
          <a:p>
            <a:r>
              <a:rPr lang="en-US" sz="1600" i="1" dirty="0"/>
              <a:t>Can you visualize a river and an elven castle hidden in a forest? The atmosphere should be gloomy and in the style of lord of the Rings as a hyper-realistic photography</a:t>
            </a:r>
            <a:endParaRPr lang="da-DK" sz="16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4D849B-7F24-C46C-DF38-D1BF8B1A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11" y="1625909"/>
            <a:ext cx="6724489" cy="33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4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B1882-5353-91B8-A778-8FFBA480822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1D95FF4-096E-400F-A0A8-670FCF29B034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5621F-1670-432D-976E-79608AC8FD8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0AF3BD-1D19-F73C-C74E-3B41B673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DallE3 – logos and </a:t>
            </a:r>
            <a:r>
              <a:rPr lang="da-DK" dirty="0" err="1"/>
              <a:t>consistency</a:t>
            </a:r>
            <a:endParaRPr lang="da-DK" dirty="0"/>
          </a:p>
        </p:txBody>
      </p:sp>
      <p:pic>
        <p:nvPicPr>
          <p:cNvPr id="8" name="Picture 7" descr="A logo with blue and orange objects&#10;&#10;Description automatically generated with medium confidence">
            <a:extLst>
              <a:ext uri="{FF2B5EF4-FFF2-40B4-BE49-F238E27FC236}">
                <a16:creationId xmlns:a16="http://schemas.microsoft.com/office/drawing/2014/main" id="{22085BF1-7796-9EFF-9173-893ABEA0A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" y="1070820"/>
            <a:ext cx="5012184" cy="5012184"/>
          </a:xfrm>
          <a:prstGeom prst="rect">
            <a:avLst/>
          </a:prstGeom>
        </p:spPr>
      </p:pic>
      <p:pic>
        <p:nvPicPr>
          <p:cNvPr id="10" name="Picture 9" descr="Cartoon of a person on stage with a star&#10;&#10;Description automatically generated">
            <a:extLst>
              <a:ext uri="{FF2B5EF4-FFF2-40B4-BE49-F238E27FC236}">
                <a16:creationId xmlns:a16="http://schemas.microsoft.com/office/drawing/2014/main" id="{2404D604-5E95-09CB-2F97-FC313396E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05" y="3429000"/>
            <a:ext cx="3074633" cy="3074633"/>
          </a:xfrm>
          <a:prstGeom prst="rect">
            <a:avLst/>
          </a:prstGeom>
        </p:spPr>
      </p:pic>
      <p:pic>
        <p:nvPicPr>
          <p:cNvPr id="12" name="Picture 11" descr="A cartoon of a person running in a lab&#10;&#10;Description automatically generated">
            <a:extLst>
              <a:ext uri="{FF2B5EF4-FFF2-40B4-BE49-F238E27FC236}">
                <a16:creationId xmlns:a16="http://schemas.microsoft.com/office/drawing/2014/main" id="{94F71009-D79C-8AC0-6A19-C6CD3D106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1719"/>
            <a:ext cx="3074633" cy="30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89284-0629-65C2-2183-9E5F6AF682A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4A30C24-C70C-4F46-871E-3A2A750444FE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ED267-3D9E-E8AF-0F8F-34EB224CD39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374978-33B4-8570-18EE-CDDE1B4C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DallE3 – </a:t>
            </a:r>
            <a:r>
              <a:rPr lang="da-DK" dirty="0" err="1"/>
              <a:t>analyzing</a:t>
            </a:r>
            <a:r>
              <a:rPr lang="da-DK" dirty="0"/>
              <a:t> </a:t>
            </a:r>
            <a:r>
              <a:rPr lang="da-DK" dirty="0" err="1"/>
              <a:t>pictures</a:t>
            </a:r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5193F-8BAD-E308-82A3-5734F4D90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47" y="1495601"/>
            <a:ext cx="6023454" cy="3609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9D66F-4CD8-DA18-65FB-17955D056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571"/>
            <a:ext cx="5909784" cy="561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2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B618F-4CED-2CAB-BBCF-3A517F2E6B9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68A0DBF-7686-4CF7-85AE-3B67BC4E0A2F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D04C6-B2B3-7E13-372E-C2C0546F239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723BC-9FD5-C3AD-DE6B-3138327B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200"/>
            <a:ext cx="5894773" cy="2333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0DB449-CEBE-02D6-9BE2-411A1E2C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DallE3 – </a:t>
            </a:r>
            <a:r>
              <a:rPr lang="da-DK" dirty="0" err="1"/>
              <a:t>analyzing</a:t>
            </a:r>
            <a:r>
              <a:rPr lang="da-DK" dirty="0"/>
              <a:t> </a:t>
            </a:r>
            <a:r>
              <a:rPr lang="da-DK" dirty="0" err="1"/>
              <a:t>pictures</a:t>
            </a:r>
            <a:r>
              <a:rPr lang="da-DK" dirty="0"/>
              <a:t> #2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EB93CD-80BD-4B93-D953-A339CD17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8792"/>
            <a:ext cx="5952084" cy="2407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E7766-DC45-440D-0426-CC9E16D99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858" y="1361200"/>
            <a:ext cx="6042142" cy="33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7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06809"/>
            <a:ext cx="10962000" cy="671967"/>
          </a:xfrm>
        </p:spPr>
        <p:txBody>
          <a:bodyPr/>
          <a:lstStyle/>
          <a:p>
            <a:r>
              <a:rPr lang="da-DK" dirty="0"/>
              <a:t>DallE3 -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B9E09-B08D-1E07-0CCC-BF9F6A3A4901}"/>
              </a:ext>
            </a:extLst>
          </p:cNvPr>
          <p:cNvSpPr txBox="1"/>
          <p:nvPr/>
        </p:nvSpPr>
        <p:spPr>
          <a:xfrm>
            <a:off x="1919604" y="1347587"/>
            <a:ext cx="14362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Strengths</a:t>
            </a:r>
            <a:endParaRPr lang="da-DK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2DFF3-AB6A-E609-73B5-96154E3C7BC1}"/>
              </a:ext>
            </a:extLst>
          </p:cNvPr>
          <p:cNvSpPr txBox="1"/>
          <p:nvPr/>
        </p:nvSpPr>
        <p:spPr>
          <a:xfrm>
            <a:off x="7543780" y="1347587"/>
            <a:ext cx="18442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Weaknesses</a:t>
            </a:r>
            <a:endParaRPr lang="da-DK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4A51B-D61E-7A12-9FEC-3D70D10F36D3}"/>
              </a:ext>
            </a:extLst>
          </p:cNvPr>
          <p:cNvSpPr txBox="1"/>
          <p:nvPr/>
        </p:nvSpPr>
        <p:spPr>
          <a:xfrm>
            <a:off x="777834" y="2238499"/>
            <a:ext cx="4233553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”Excellent” in handling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Highly </a:t>
            </a:r>
            <a:r>
              <a:rPr lang="da-DK" sz="1600" dirty="0" err="1"/>
              <a:t>interactive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Understands </a:t>
            </a:r>
            <a:r>
              <a:rPr lang="da-DK" sz="1600" dirty="0" err="1"/>
              <a:t>concepts</a:t>
            </a:r>
            <a:r>
              <a:rPr lang="da-DK" sz="1600" dirty="0"/>
              <a:t> and </a:t>
            </a:r>
            <a:r>
              <a:rPr lang="da-DK" sz="1600" dirty="0" err="1"/>
              <a:t>contexts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Produces</a:t>
            </a:r>
            <a:r>
              <a:rPr lang="da-DK" sz="1600" dirty="0"/>
              <a:t> elegant logos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Freely</a:t>
            </a:r>
            <a:r>
              <a:rPr lang="da-DK" sz="1600" dirty="0"/>
              <a:t> </a:t>
            </a:r>
            <a:r>
              <a:rPr lang="da-DK" sz="1600" dirty="0" err="1"/>
              <a:t>available</a:t>
            </a:r>
            <a:r>
              <a:rPr lang="da-DK" sz="1600" dirty="0"/>
              <a:t> in 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Should</a:t>
            </a:r>
            <a:r>
              <a:rPr lang="da-DK" sz="1600" dirty="0"/>
              <a:t> </a:t>
            </a:r>
            <a:r>
              <a:rPr lang="da-DK" sz="1600" dirty="0" err="1"/>
              <a:t>be</a:t>
            </a:r>
            <a:r>
              <a:rPr lang="da-DK" sz="1600" dirty="0"/>
              <a:t> </a:t>
            </a:r>
            <a:r>
              <a:rPr lang="da-DK" sz="1600" dirty="0" err="1"/>
              <a:t>able</a:t>
            </a:r>
            <a:r>
              <a:rPr lang="da-DK" sz="1600" dirty="0"/>
              <a:t> to </a:t>
            </a:r>
            <a:r>
              <a:rPr lang="da-DK" sz="1600" dirty="0" err="1"/>
              <a:t>name</a:t>
            </a:r>
            <a:r>
              <a:rPr lang="da-DK" sz="1600" dirty="0"/>
              <a:t> </a:t>
            </a:r>
            <a:r>
              <a:rPr lang="da-DK" sz="1600" dirty="0" err="1"/>
              <a:t>things</a:t>
            </a:r>
            <a:r>
              <a:rPr lang="da-DK" sz="1600" dirty="0"/>
              <a:t> in images and </a:t>
            </a:r>
            <a:r>
              <a:rPr lang="da-DK" sz="1600" dirty="0" err="1"/>
              <a:t>reproduce</a:t>
            </a:r>
            <a:r>
              <a:rPr lang="da-DK" sz="1600" dirty="0"/>
              <a:t> </a:t>
            </a:r>
            <a:r>
              <a:rPr lang="da-DK" sz="1600" dirty="0" err="1"/>
              <a:t>them</a:t>
            </a:r>
            <a:r>
              <a:rPr lang="da-DK" sz="1600" dirty="0"/>
              <a:t> in new </a:t>
            </a:r>
            <a:r>
              <a:rPr lang="da-DK" sz="1600" dirty="0" err="1"/>
              <a:t>ones</a:t>
            </a:r>
            <a:endParaRPr lang="da-DK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F3ECE-37E7-7F04-1E04-E1315ACC0C1A}"/>
              </a:ext>
            </a:extLst>
          </p:cNvPr>
          <p:cNvSpPr txBox="1"/>
          <p:nvPr/>
        </p:nvSpPr>
        <p:spPr>
          <a:xfrm>
            <a:off x="6915398" y="2238499"/>
            <a:ext cx="423355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Cannot</a:t>
            </a:r>
            <a:r>
              <a:rPr lang="da-DK" sz="1600" dirty="0"/>
              <a:t> </a:t>
            </a:r>
            <a:r>
              <a:rPr lang="da-DK" sz="1600" dirty="0" err="1"/>
              <a:t>edit</a:t>
            </a:r>
            <a:r>
              <a:rPr lang="da-DK" sz="1600" dirty="0"/>
              <a:t> </a:t>
            </a:r>
            <a:r>
              <a:rPr lang="da-DK" sz="1600" dirty="0" err="1"/>
              <a:t>already</a:t>
            </a:r>
            <a:r>
              <a:rPr lang="da-DK" sz="1600" dirty="0"/>
              <a:t> </a:t>
            </a:r>
            <a:r>
              <a:rPr lang="da-DK" sz="1600" dirty="0" err="1"/>
              <a:t>generated</a:t>
            </a:r>
            <a:r>
              <a:rPr lang="da-DK" sz="1600" dirty="0"/>
              <a:t> </a:t>
            </a:r>
            <a:r>
              <a:rPr lang="da-DK" sz="1600" dirty="0" err="1"/>
              <a:t>imags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Low resolution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51385656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06809"/>
            <a:ext cx="10962000" cy="671967"/>
          </a:xfrm>
        </p:spPr>
        <p:txBody>
          <a:bodyPr/>
          <a:lstStyle/>
          <a:p>
            <a:r>
              <a:rPr lang="da-DK" dirty="0"/>
              <a:t>DallE3 and </a:t>
            </a:r>
            <a:r>
              <a:rPr lang="da-DK"/>
              <a:t>Microsoft Copilot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0" name="Picture 9" descr="A person in a lab coat and mask looking through a microscope&#10;&#10;Description automatically generated">
            <a:extLst>
              <a:ext uri="{FF2B5EF4-FFF2-40B4-BE49-F238E27FC236}">
                <a16:creationId xmlns:a16="http://schemas.microsoft.com/office/drawing/2014/main" id="{22FD9136-D40B-CF6B-9E89-515BFAE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94" y="1380203"/>
            <a:ext cx="4097594" cy="4097594"/>
          </a:xfrm>
          <a:prstGeom prst="rect">
            <a:avLst/>
          </a:prstGeom>
        </p:spPr>
      </p:pic>
      <p:pic>
        <p:nvPicPr>
          <p:cNvPr id="12" name="Picture 11" descr="A person in a white coat and hijab working in a laboratory&#10;&#10;Description automatically generated">
            <a:extLst>
              <a:ext uri="{FF2B5EF4-FFF2-40B4-BE49-F238E27FC236}">
                <a16:creationId xmlns:a16="http://schemas.microsoft.com/office/drawing/2014/main" id="{9B1BF6A0-C398-62B5-359C-88C064FE3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1" y="1380203"/>
            <a:ext cx="4097594" cy="4097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AFF9AF-08B5-C154-0D88-466D28501A04}"/>
              </a:ext>
            </a:extLst>
          </p:cNvPr>
          <p:cNvSpPr txBox="1"/>
          <p:nvPr/>
        </p:nvSpPr>
        <p:spPr>
          <a:xfrm>
            <a:off x="2650632" y="5594558"/>
            <a:ext cx="94096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/>
              <a:t>DallE3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20FB9-146C-B3A7-95D2-367FA4B660D8}"/>
              </a:ext>
            </a:extLst>
          </p:cNvPr>
          <p:cNvSpPr txBox="1"/>
          <p:nvPr/>
        </p:nvSpPr>
        <p:spPr>
          <a:xfrm>
            <a:off x="8266709" y="5594558"/>
            <a:ext cx="105798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/>
              <a:t>Copilot</a:t>
            </a:r>
          </a:p>
        </p:txBody>
      </p:sp>
    </p:spTree>
    <p:extLst>
      <p:ext uri="{BB962C8B-B14F-4D97-AF65-F5344CB8AC3E}">
        <p14:creationId xmlns:p14="http://schemas.microsoft.com/office/powerpoint/2010/main" val="121498223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BEC3-43B6-45A0-D774-5FF5BB98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52" y="404792"/>
            <a:ext cx="10962000" cy="671967"/>
          </a:xfrm>
        </p:spPr>
        <p:txBody>
          <a:bodyPr/>
          <a:lstStyle/>
          <a:p>
            <a:r>
              <a:rPr lang="da-DK" dirty="0"/>
              <a:t>Stereotypes in </a:t>
            </a:r>
            <a:r>
              <a:rPr lang="da-DK" dirty="0" err="1"/>
              <a:t>Midjourney</a:t>
            </a:r>
            <a:r>
              <a:rPr lang="da-DK" dirty="0"/>
              <a:t> vs. DallE3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C45D7-3269-1270-6572-70B00A1AF7E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9E58B14-1FC6-45CF-BC5D-23CEC3B1A0B8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F9094-85C3-4D7F-94A8-02B2BDF6FF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1D54E-243B-F2D2-7E57-6852F0633DC9}"/>
              </a:ext>
            </a:extLst>
          </p:cNvPr>
          <p:cNvSpPr txBox="1"/>
          <p:nvPr/>
        </p:nvSpPr>
        <p:spPr>
          <a:xfrm>
            <a:off x="3951252" y="1098852"/>
            <a:ext cx="39714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Prompt:</a:t>
            </a:r>
          </a:p>
          <a:p>
            <a:pPr algn="ctr"/>
            <a:r>
              <a:rPr lang="en-US" i="1" dirty="0"/>
              <a:t>Group of CEOs</a:t>
            </a:r>
            <a:endParaRPr lang="da-DK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15827-7966-1CA7-2FAF-150579724BB2}"/>
              </a:ext>
            </a:extLst>
          </p:cNvPr>
          <p:cNvSpPr txBox="1"/>
          <p:nvPr/>
        </p:nvSpPr>
        <p:spPr>
          <a:xfrm>
            <a:off x="547652" y="5547159"/>
            <a:ext cx="39714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 err="1"/>
              <a:t>Midjourney</a:t>
            </a:r>
            <a:endParaRPr lang="da-DK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77F6B-0A02-3FC3-0B57-431DF386A350}"/>
              </a:ext>
            </a:extLst>
          </p:cNvPr>
          <p:cNvSpPr txBox="1"/>
          <p:nvPr/>
        </p:nvSpPr>
        <p:spPr>
          <a:xfrm>
            <a:off x="7232932" y="5547159"/>
            <a:ext cx="39714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DallE3</a:t>
            </a:r>
            <a:endParaRPr lang="da-DK" i="1" dirty="0"/>
          </a:p>
        </p:txBody>
      </p:sp>
      <p:pic>
        <p:nvPicPr>
          <p:cNvPr id="10" name="Picture 9" descr="A group of men sitting in a room&#10;&#10;Description automatically generated">
            <a:extLst>
              <a:ext uri="{FF2B5EF4-FFF2-40B4-BE49-F238E27FC236}">
                <a16:creationId xmlns:a16="http://schemas.microsoft.com/office/drawing/2014/main" id="{7E4CE8D0-5426-EEC1-3541-C26DD50C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1" y="1816161"/>
            <a:ext cx="3579000" cy="3579000"/>
          </a:xfrm>
          <a:prstGeom prst="rect">
            <a:avLst/>
          </a:prstGeom>
        </p:spPr>
      </p:pic>
      <p:pic>
        <p:nvPicPr>
          <p:cNvPr id="12" name="Picture 11" descr="A group of people in suits&#10;&#10;Description automatically generated">
            <a:extLst>
              <a:ext uri="{FF2B5EF4-FFF2-40B4-BE49-F238E27FC236}">
                <a16:creationId xmlns:a16="http://schemas.microsoft.com/office/drawing/2014/main" id="{72145C4E-F005-35C8-B9AC-BAB35B5F4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32" y="1816161"/>
            <a:ext cx="357900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5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36A5-67A5-58F3-1C1A-A35CD572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80" y="395917"/>
            <a:ext cx="4760436" cy="671967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text</a:t>
            </a:r>
            <a:r>
              <a:rPr lang="da-DK" dirty="0"/>
              <a:t>-to-image generative AI?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9249E-45DD-05F9-57C2-03D594D68EA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1FED66F-766F-4DDC-9291-3F41B76610E8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CA62A-7FE8-06F5-A1B8-C8C562620F5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A5F2BD-17A2-58E9-63A3-D276F1CF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511B6-F18F-7177-6DD3-5B96370FA25A}"/>
              </a:ext>
            </a:extLst>
          </p:cNvPr>
          <p:cNvSpPr txBox="1"/>
          <p:nvPr/>
        </p:nvSpPr>
        <p:spPr>
          <a:xfrm>
            <a:off x="273680" y="2482691"/>
            <a:ext cx="39714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Prompt:</a:t>
            </a:r>
          </a:p>
          <a:p>
            <a:r>
              <a:rPr lang="da-DK" sz="1600" i="1" dirty="0"/>
              <a:t>artist, painting, </a:t>
            </a:r>
            <a:r>
              <a:rPr lang="da-DK" sz="1600" i="1" dirty="0" err="1"/>
              <a:t>easel</a:t>
            </a:r>
            <a:r>
              <a:rPr lang="da-DK" sz="1600" i="1" dirty="0"/>
              <a:t>, post </a:t>
            </a:r>
            <a:r>
              <a:rPr lang="da-DK" sz="1600" i="1" dirty="0" err="1"/>
              <a:t>impressionism</a:t>
            </a:r>
            <a:endParaRPr lang="da-DK" sz="1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27E16-AA24-4559-2B89-67753D6953A0}"/>
              </a:ext>
            </a:extLst>
          </p:cNvPr>
          <p:cNvSpPr txBox="1"/>
          <p:nvPr/>
        </p:nvSpPr>
        <p:spPr>
          <a:xfrm>
            <a:off x="273680" y="4006691"/>
            <a:ext cx="397149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Prompt for </a:t>
            </a:r>
            <a:r>
              <a:rPr lang="da-DK" sz="1600" b="1" dirty="0" err="1"/>
              <a:t>opening</a:t>
            </a:r>
            <a:r>
              <a:rPr lang="da-DK" sz="1600" b="1" dirty="0"/>
              <a:t> </a:t>
            </a:r>
            <a:r>
              <a:rPr lang="da-DK" sz="1600" b="1" dirty="0" err="1"/>
              <a:t>picture</a:t>
            </a:r>
            <a:r>
              <a:rPr lang="da-DK" sz="1600" b="1" dirty="0"/>
              <a:t>:</a:t>
            </a:r>
          </a:p>
          <a:p>
            <a:r>
              <a:rPr lang="en-US" sz="1600" i="1" dirty="0"/>
              <a:t>Can you make a cool illustration for the opening slide in a presentation on the possibilities with text-to-image generative AI?</a:t>
            </a:r>
            <a:endParaRPr lang="da-DK" sz="1600" i="1" dirty="0"/>
          </a:p>
        </p:txBody>
      </p:sp>
    </p:spTree>
    <p:extLst>
      <p:ext uri="{BB962C8B-B14F-4D97-AF65-F5344CB8AC3E}">
        <p14:creationId xmlns:p14="http://schemas.microsoft.com/office/powerpoint/2010/main" val="334937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D4CF-08A1-E5DE-09CF-5C0289643F2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4B5003-4F64-4D95-8408-976931E4E9F5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00A00-EFB4-CC7F-633D-607D176868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488598-E292-13C8-BA25-C4C8EE6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Photoshop – </a:t>
            </a:r>
            <a:r>
              <a:rPr lang="da-DK" dirty="0" err="1"/>
              <a:t>expand</a:t>
            </a:r>
            <a:r>
              <a:rPr lang="da-DK" dirty="0"/>
              <a:t> </a:t>
            </a:r>
            <a:r>
              <a:rPr lang="da-DK" dirty="0" err="1"/>
              <a:t>photos</a:t>
            </a:r>
            <a:endParaRPr lang="da-DK" dirty="0"/>
          </a:p>
        </p:txBody>
      </p: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42E31AB-AAB9-D205-1E4F-68BFE34D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4" y="1877066"/>
            <a:ext cx="7529477" cy="3511012"/>
          </a:xfrm>
          <a:prstGeom prst="rect">
            <a:avLst/>
          </a:prstGeom>
        </p:spPr>
      </p:pic>
      <p:pic>
        <p:nvPicPr>
          <p:cNvPr id="10" name="Picture 9" descr="A group of people in suits&#10;&#10;Description automatically generated">
            <a:extLst>
              <a:ext uri="{FF2B5EF4-FFF2-40B4-BE49-F238E27FC236}">
                <a16:creationId xmlns:a16="http://schemas.microsoft.com/office/drawing/2014/main" id="{F2BD40E2-0955-561F-6530-655EA6C4E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" y="1877066"/>
            <a:ext cx="3511012" cy="35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6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D4CF-08A1-E5DE-09CF-5C0289643F2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4B5003-4F64-4D95-8408-976931E4E9F5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00A00-EFB4-CC7F-633D-607D176868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488598-E292-13C8-BA25-C4C8EE6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Photoshop – </a:t>
            </a:r>
            <a:r>
              <a:rPr lang="da-DK" dirty="0" err="1"/>
              <a:t>add</a:t>
            </a:r>
            <a:r>
              <a:rPr lang="da-DK" dirty="0"/>
              <a:t> elements to images</a:t>
            </a:r>
          </a:p>
        </p:txBody>
      </p:sp>
      <p:pic>
        <p:nvPicPr>
          <p:cNvPr id="6" name="Picture 5" descr="A dog standing on a beach next to a ship&#10;&#10;Description automatically generated">
            <a:extLst>
              <a:ext uri="{FF2B5EF4-FFF2-40B4-BE49-F238E27FC236}">
                <a16:creationId xmlns:a16="http://schemas.microsoft.com/office/drawing/2014/main" id="{89D01DB1-239D-A6FF-E2FA-A162C697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41" y="1462194"/>
            <a:ext cx="5526909" cy="4145182"/>
          </a:xfrm>
          <a:prstGeom prst="rect">
            <a:avLst/>
          </a:prstGeom>
        </p:spPr>
      </p:pic>
      <p:pic>
        <p:nvPicPr>
          <p:cNvPr id="8" name="Picture 7" descr="A dog on a beach&#10;&#10;Description automatically generated">
            <a:extLst>
              <a:ext uri="{FF2B5EF4-FFF2-40B4-BE49-F238E27FC236}">
                <a16:creationId xmlns:a16="http://schemas.microsoft.com/office/drawing/2014/main" id="{08610980-AA67-7739-F674-B7BB12F9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" y="1462194"/>
            <a:ext cx="5526909" cy="41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0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D4CF-08A1-E5DE-09CF-5C0289643F2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4B5003-4F64-4D95-8408-976931E4E9F5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00A00-EFB4-CC7F-633D-607D176868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488598-E292-13C8-BA25-C4C8EE6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Photoshop – </a:t>
            </a:r>
            <a:r>
              <a:rPr lang="da-DK" dirty="0" err="1"/>
              <a:t>remove</a:t>
            </a:r>
            <a:r>
              <a:rPr lang="da-DK" dirty="0"/>
              <a:t> elements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4F3E3E3-F10C-76D5-54B0-FBA51FC683FF}"/>
              </a:ext>
            </a:extLst>
          </p:cNvPr>
          <p:cNvSpPr/>
          <p:nvPr/>
        </p:nvSpPr>
        <p:spPr>
          <a:xfrm>
            <a:off x="5643240" y="3286587"/>
            <a:ext cx="905522" cy="34622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600" dirty="0" err="1"/>
          </a:p>
        </p:txBody>
      </p:sp>
      <p:pic>
        <p:nvPicPr>
          <p:cNvPr id="9" name="Picture 8" descr="A diagram of a human body&#10;&#10;Description automatically generated">
            <a:extLst>
              <a:ext uri="{FF2B5EF4-FFF2-40B4-BE49-F238E27FC236}">
                <a16:creationId xmlns:a16="http://schemas.microsoft.com/office/drawing/2014/main" id="{5D9C3CFC-2398-1C94-659C-55CAB205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19" y="1168893"/>
            <a:ext cx="5012184" cy="5012184"/>
          </a:xfrm>
          <a:prstGeom prst="rect">
            <a:avLst/>
          </a:prstGeom>
        </p:spPr>
      </p:pic>
      <p:pic>
        <p:nvPicPr>
          <p:cNvPr id="11" name="Picture 10" descr="A diagram of human organs&#10;&#10;Description automatically generated">
            <a:extLst>
              <a:ext uri="{FF2B5EF4-FFF2-40B4-BE49-F238E27FC236}">
                <a16:creationId xmlns:a16="http://schemas.microsoft.com/office/drawing/2014/main" id="{79ACC4F4-CB39-4EC7-29A5-386C6B0B4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99" y="1168893"/>
            <a:ext cx="5012184" cy="50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628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D4CF-08A1-E5DE-09CF-5C0289643F2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54B5003-4F64-4D95-8408-976931E4E9F5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00A00-EFB4-CC7F-633D-607D176868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488598-E292-13C8-BA25-C4C8EE6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99" y="398853"/>
            <a:ext cx="10962000" cy="671967"/>
          </a:xfrm>
        </p:spPr>
        <p:txBody>
          <a:bodyPr/>
          <a:lstStyle/>
          <a:p>
            <a:r>
              <a:rPr lang="da-DK" dirty="0"/>
              <a:t>Photoshop – </a:t>
            </a:r>
            <a:r>
              <a:rPr lang="da-DK" dirty="0" err="1"/>
              <a:t>edit</a:t>
            </a:r>
            <a:r>
              <a:rPr lang="da-DK" dirty="0"/>
              <a:t> images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B64D02-D020-0079-2FF3-0CABF73A2898}"/>
              </a:ext>
            </a:extLst>
          </p:cNvPr>
          <p:cNvGrpSpPr/>
          <p:nvPr/>
        </p:nvGrpSpPr>
        <p:grpSpPr>
          <a:xfrm>
            <a:off x="1082891" y="1070820"/>
            <a:ext cx="4210655" cy="5614206"/>
            <a:chOff x="1082891" y="1070820"/>
            <a:chExt cx="4210655" cy="5614206"/>
          </a:xfrm>
        </p:grpSpPr>
        <p:pic>
          <p:nvPicPr>
            <p:cNvPr id="6" name="Picture 5" descr="A person in a garment holding a mug&#10;&#10;Description automatically generated">
              <a:extLst>
                <a:ext uri="{FF2B5EF4-FFF2-40B4-BE49-F238E27FC236}">
                  <a16:creationId xmlns:a16="http://schemas.microsoft.com/office/drawing/2014/main" id="{91EE9502-0A64-AA3C-D28B-357782E3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91" y="1070820"/>
              <a:ext cx="4210655" cy="561420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9A21F5-6FAC-391D-81F0-427B19DEC817}"/>
                </a:ext>
              </a:extLst>
            </p:cNvPr>
            <p:cNvSpPr/>
            <p:nvPr/>
          </p:nvSpPr>
          <p:spPr>
            <a:xfrm rot="21003719">
              <a:off x="2403890" y="2233394"/>
              <a:ext cx="527600" cy="4626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600" dirty="0" err="1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C4C3D1-9E4B-4232-23E6-5A2C5EC63DA1}"/>
              </a:ext>
            </a:extLst>
          </p:cNvPr>
          <p:cNvGrpSpPr/>
          <p:nvPr/>
        </p:nvGrpSpPr>
        <p:grpSpPr>
          <a:xfrm>
            <a:off x="7114244" y="1070820"/>
            <a:ext cx="4210655" cy="5614206"/>
            <a:chOff x="7114244" y="1070820"/>
            <a:chExt cx="4210655" cy="5614206"/>
          </a:xfrm>
        </p:grpSpPr>
        <p:pic>
          <p:nvPicPr>
            <p:cNvPr id="8" name="Picture 7" descr="A person in a garment holding a glass of wine&#10;&#10;Description automatically generated">
              <a:extLst>
                <a:ext uri="{FF2B5EF4-FFF2-40B4-BE49-F238E27FC236}">
                  <a16:creationId xmlns:a16="http://schemas.microsoft.com/office/drawing/2014/main" id="{D1161975-ED52-007F-4DB2-F92FB4E5A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244" y="1070820"/>
              <a:ext cx="4210655" cy="561420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03F3E3-2B0C-E228-A791-3E0575F26D08}"/>
                </a:ext>
              </a:extLst>
            </p:cNvPr>
            <p:cNvSpPr/>
            <p:nvPr/>
          </p:nvSpPr>
          <p:spPr>
            <a:xfrm rot="21003719">
              <a:off x="8444316" y="2232925"/>
              <a:ext cx="523058" cy="564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6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004946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B49-0561-D08C-208E-AAD052B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06809"/>
            <a:ext cx="10962000" cy="671967"/>
          </a:xfrm>
        </p:spPr>
        <p:txBody>
          <a:bodyPr/>
          <a:lstStyle/>
          <a:p>
            <a:r>
              <a:rPr lang="da-DK" dirty="0"/>
              <a:t>Photoshop -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3FFD-2588-C396-B5F4-FC50CC4E9D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10EBDE0-5BDB-4549-97F0-CA2BF4867CA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8704-926F-9CC8-8133-1A96C59A2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B9E09-B08D-1E07-0CCC-BF9F6A3A4901}"/>
              </a:ext>
            </a:extLst>
          </p:cNvPr>
          <p:cNvSpPr txBox="1"/>
          <p:nvPr/>
        </p:nvSpPr>
        <p:spPr>
          <a:xfrm>
            <a:off x="1919604" y="1347587"/>
            <a:ext cx="14362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Strengths</a:t>
            </a:r>
            <a:endParaRPr lang="da-DK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2DFF3-AB6A-E609-73B5-96154E3C7BC1}"/>
              </a:ext>
            </a:extLst>
          </p:cNvPr>
          <p:cNvSpPr txBox="1"/>
          <p:nvPr/>
        </p:nvSpPr>
        <p:spPr>
          <a:xfrm>
            <a:off x="7543780" y="1347587"/>
            <a:ext cx="18442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Weaknesses</a:t>
            </a:r>
            <a:endParaRPr lang="da-DK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4A51B-D61E-7A12-9FEC-3D70D10F36D3}"/>
              </a:ext>
            </a:extLst>
          </p:cNvPr>
          <p:cNvSpPr txBox="1"/>
          <p:nvPr/>
        </p:nvSpPr>
        <p:spPr>
          <a:xfrm>
            <a:off x="777834" y="2238499"/>
            <a:ext cx="423355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Great for </a:t>
            </a:r>
            <a:r>
              <a:rPr lang="da-DK" sz="1600" dirty="0" err="1"/>
              <a:t>expanding</a:t>
            </a:r>
            <a:r>
              <a:rPr lang="da-DK" sz="1600" dirty="0"/>
              <a:t> images in </a:t>
            </a:r>
            <a:r>
              <a:rPr lang="da-DK" sz="1600" dirty="0" err="1"/>
              <a:t>certain</a:t>
            </a:r>
            <a:r>
              <a:rPr lang="da-DK" sz="1600" dirty="0"/>
              <a:t> </a:t>
            </a:r>
            <a:r>
              <a:rPr lang="da-DK" sz="1600" dirty="0" err="1"/>
              <a:t>directions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Perfect for </a:t>
            </a:r>
            <a:r>
              <a:rPr lang="da-DK" sz="1600" dirty="0" err="1"/>
              <a:t>editing</a:t>
            </a:r>
            <a:r>
              <a:rPr lang="da-DK" sz="1600" dirty="0"/>
              <a:t> </a:t>
            </a:r>
            <a:r>
              <a:rPr lang="da-DK" sz="1600" dirty="0" err="1"/>
              <a:t>existing</a:t>
            </a:r>
            <a:r>
              <a:rPr lang="da-DK" sz="1600" dirty="0"/>
              <a:t> images – </a:t>
            </a:r>
            <a:r>
              <a:rPr lang="da-DK" sz="1600" dirty="0" err="1"/>
              <a:t>adding</a:t>
            </a:r>
            <a:r>
              <a:rPr lang="da-DK" sz="1600" dirty="0"/>
              <a:t>, </a:t>
            </a:r>
            <a:r>
              <a:rPr lang="da-DK" sz="1600" dirty="0" err="1"/>
              <a:t>removing</a:t>
            </a:r>
            <a:r>
              <a:rPr lang="da-DK" sz="1600" dirty="0"/>
              <a:t> or </a:t>
            </a:r>
            <a:r>
              <a:rPr lang="da-DK" sz="1600" dirty="0" err="1"/>
              <a:t>changing</a:t>
            </a:r>
            <a:r>
              <a:rPr lang="da-DK" sz="1600" dirty="0"/>
              <a:t> </a:t>
            </a:r>
            <a:r>
              <a:rPr lang="da-DK" sz="1600" dirty="0" err="1"/>
              <a:t>objects</a:t>
            </a:r>
            <a:endParaRPr lang="da-DK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F3ECE-37E7-7F04-1E04-E1315ACC0C1A}"/>
              </a:ext>
            </a:extLst>
          </p:cNvPr>
          <p:cNvSpPr txBox="1"/>
          <p:nvPr/>
        </p:nvSpPr>
        <p:spPr>
          <a:xfrm>
            <a:off x="6915398" y="2238499"/>
            <a:ext cx="423355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Not ideal for </a:t>
            </a:r>
            <a:r>
              <a:rPr lang="da-DK" sz="1600" dirty="0" err="1"/>
              <a:t>generating</a:t>
            </a:r>
            <a:r>
              <a:rPr lang="da-DK" sz="1600" dirty="0"/>
              <a:t> an image from scratch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Cannot</a:t>
            </a:r>
            <a:r>
              <a:rPr lang="da-DK" sz="1600" dirty="0"/>
              <a:t> understand a </a:t>
            </a:r>
            <a:r>
              <a:rPr lang="da-DK" sz="1600" dirty="0" err="1"/>
              <a:t>context</a:t>
            </a:r>
            <a:r>
              <a:rPr lang="da-DK" sz="1600" dirty="0"/>
              <a:t> or </a:t>
            </a:r>
            <a:r>
              <a:rPr lang="da-DK" sz="1600" dirty="0" err="1"/>
              <a:t>concepts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/>
              <a:t>Requires</a:t>
            </a:r>
            <a:r>
              <a:rPr lang="da-DK" sz="1600" dirty="0"/>
              <a:t> </a:t>
            </a:r>
            <a:r>
              <a:rPr lang="da-DK" sz="1600" dirty="0" err="1"/>
              <a:t>Adope</a:t>
            </a:r>
            <a:r>
              <a:rPr lang="da-DK" sz="1600" dirty="0"/>
              <a:t> </a:t>
            </a:r>
            <a:r>
              <a:rPr lang="da-DK" sz="1600" dirty="0" err="1"/>
              <a:t>license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12678329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 park with a slide&#10;&#10;Description automatically generated">
            <a:extLst>
              <a:ext uri="{FF2B5EF4-FFF2-40B4-BE49-F238E27FC236}">
                <a16:creationId xmlns:a16="http://schemas.microsoft.com/office/drawing/2014/main" id="{A754F5AD-A67D-ED39-B2A0-DC35E2FD2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15667-97B9-518F-5D53-A75D4140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12" y="291399"/>
            <a:ext cx="10962000" cy="671967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playground</a:t>
            </a:r>
            <a:r>
              <a:rPr lang="da-DK" dirty="0"/>
              <a:t> is </a:t>
            </a:r>
            <a:r>
              <a:rPr lang="da-DK" dirty="0" err="1"/>
              <a:t>now</a:t>
            </a:r>
            <a:r>
              <a:rPr lang="da-DK" dirty="0"/>
              <a:t> open!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2C084-E95A-3675-2698-DD106B8B7CB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80BCB87-10F3-452D-8A16-EFD502E5B6E2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FDCAD-DEB8-835D-22BC-241903C4B73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81332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DDA3-DA78-2255-0FEC-B44476EC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99608"/>
            <a:ext cx="10962000" cy="671967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AIs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generate</a:t>
            </a:r>
            <a:r>
              <a:rPr lang="da-DK" dirty="0"/>
              <a:t> </a:t>
            </a:r>
            <a:r>
              <a:rPr lang="da-DK" dirty="0" err="1"/>
              <a:t>pictures</a:t>
            </a:r>
            <a:r>
              <a:rPr lang="da-DK" dirty="0"/>
              <a:t> in </a:t>
            </a:r>
            <a:r>
              <a:rPr lang="da-DK" dirty="0" err="1"/>
              <a:t>any</a:t>
            </a:r>
            <a:r>
              <a:rPr lang="da-DK" dirty="0"/>
              <a:t> style </a:t>
            </a:r>
            <a:r>
              <a:rPr lang="da-DK" dirty="0" err="1"/>
              <a:t>you</a:t>
            </a:r>
            <a:r>
              <a:rPr lang="da-DK" dirty="0"/>
              <a:t> like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0B1D9-2A5B-89DA-D5D8-086958F38F2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C072CC2-707B-4C01-9515-4774D2CAFB41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1F85B-F587-0E7D-B647-D0A5DB6FB75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 descr="A person painting a picture&#10;&#10;Description automatically generated">
            <a:extLst>
              <a:ext uri="{FF2B5EF4-FFF2-40B4-BE49-F238E27FC236}">
                <a16:creationId xmlns:a16="http://schemas.microsoft.com/office/drawing/2014/main" id="{D6D536AC-F1A2-DB9C-780D-DD099D306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00" y="1171575"/>
            <a:ext cx="2160000" cy="216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2B4982-7E93-FCAC-26B7-C2C834C18A7F}"/>
              </a:ext>
            </a:extLst>
          </p:cNvPr>
          <p:cNvGrpSpPr/>
          <p:nvPr/>
        </p:nvGrpSpPr>
        <p:grpSpPr>
          <a:xfrm>
            <a:off x="410400" y="2349000"/>
            <a:ext cx="11371200" cy="2231252"/>
            <a:chOff x="410400" y="2349000"/>
            <a:chExt cx="11371200" cy="2231252"/>
          </a:xfrm>
        </p:grpSpPr>
        <p:pic>
          <p:nvPicPr>
            <p:cNvPr id="9" name="Picture 8" descr="A person painting a picture&#10;&#10;Description automatically generated">
              <a:extLst>
                <a:ext uri="{FF2B5EF4-FFF2-40B4-BE49-F238E27FC236}">
                  <a16:creationId xmlns:a16="http://schemas.microsoft.com/office/drawing/2014/main" id="{47D804BD-FB20-6930-AD86-1F3189F6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0" y="2349000"/>
              <a:ext cx="2160000" cy="2160000"/>
            </a:xfrm>
            <a:prstGeom prst="rect">
              <a:avLst/>
            </a:prstGeom>
          </p:spPr>
        </p:pic>
        <p:pic>
          <p:nvPicPr>
            <p:cNvPr id="11" name="Picture 10" descr="An older person painting a picture&#10;&#10;Description automatically generated">
              <a:extLst>
                <a:ext uri="{FF2B5EF4-FFF2-40B4-BE49-F238E27FC236}">
                  <a16:creationId xmlns:a16="http://schemas.microsoft.com/office/drawing/2014/main" id="{E0721A13-8F91-FE80-D2B2-CAA8497AA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600" y="2420252"/>
              <a:ext cx="2160000" cy="2160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A6112A-3F7D-6294-7630-1833035892E6}"/>
              </a:ext>
            </a:extLst>
          </p:cNvPr>
          <p:cNvGrpSpPr/>
          <p:nvPr/>
        </p:nvGrpSpPr>
        <p:grpSpPr>
          <a:xfrm>
            <a:off x="3501737" y="4142541"/>
            <a:ext cx="5188526" cy="2160000"/>
            <a:chOff x="3438926" y="4142541"/>
            <a:chExt cx="5188526" cy="2160000"/>
          </a:xfrm>
        </p:grpSpPr>
        <p:pic>
          <p:nvPicPr>
            <p:cNvPr id="13" name="Picture 12" descr="A person painting a picture&#10;&#10;Description automatically generated">
              <a:extLst>
                <a:ext uri="{FF2B5EF4-FFF2-40B4-BE49-F238E27FC236}">
                  <a16:creationId xmlns:a16="http://schemas.microsoft.com/office/drawing/2014/main" id="{D25FA35C-2B1C-900C-310C-D6770669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452" y="4142541"/>
              <a:ext cx="2160000" cy="2160000"/>
            </a:xfrm>
            <a:prstGeom prst="rect">
              <a:avLst/>
            </a:prstGeom>
          </p:spPr>
        </p:pic>
        <p:pic>
          <p:nvPicPr>
            <p:cNvPr id="15" name="Picture 14" descr="A person painting a picture&#10;&#10;Description automatically generated">
              <a:extLst>
                <a:ext uri="{FF2B5EF4-FFF2-40B4-BE49-F238E27FC236}">
                  <a16:creationId xmlns:a16="http://schemas.microsoft.com/office/drawing/2014/main" id="{6D1AAC87-8126-1DF0-87A7-715AA5E52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926" y="4142541"/>
              <a:ext cx="2160000" cy="2160000"/>
            </a:xfrm>
            <a:prstGeom prst="rect">
              <a:avLst/>
            </a:prstGeom>
          </p:spPr>
        </p:pic>
      </p:grp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FBCCBFF-8587-D3B3-0375-142FB8B5CF01}"/>
              </a:ext>
            </a:extLst>
          </p:cNvPr>
          <p:cNvCxnSpPr/>
          <p:nvPr/>
        </p:nvCxnSpPr>
        <p:spPr>
          <a:xfrm rot="10800000" flipV="1">
            <a:off x="2725387" y="1638794"/>
            <a:ext cx="1941616" cy="96783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45D33E37-303F-E17E-1DC5-A150A6844CC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427992" y="1638795"/>
            <a:ext cx="1941616" cy="96783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AA1BBE0-32A6-1DF2-5B87-1BDD864AE828}"/>
              </a:ext>
            </a:extLst>
          </p:cNvPr>
          <p:cNvSpPr txBox="1"/>
          <p:nvPr/>
        </p:nvSpPr>
        <p:spPr>
          <a:xfrm>
            <a:off x="2570400" y="1736320"/>
            <a:ext cx="11028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b="1" dirty="0" err="1"/>
              <a:t>Photography</a:t>
            </a:r>
            <a:endParaRPr lang="da-DK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53AD92-DF3A-A91E-67B8-39A1558215A2}"/>
              </a:ext>
            </a:extLst>
          </p:cNvPr>
          <p:cNvSpPr txBox="1"/>
          <p:nvPr/>
        </p:nvSpPr>
        <p:spPr>
          <a:xfrm>
            <a:off x="8476395" y="1763039"/>
            <a:ext cx="4392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b="1" dirty="0" err="1"/>
              <a:t>Pixar</a:t>
            </a:r>
            <a:endParaRPr lang="da-DK" sz="1400" b="1" dirty="0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EE37E78-4752-EE4A-2A33-2608DE554AB8}"/>
              </a:ext>
            </a:extLst>
          </p:cNvPr>
          <p:cNvCxnSpPr/>
          <p:nvPr/>
        </p:nvCxnSpPr>
        <p:spPr>
          <a:xfrm rot="5400000">
            <a:off x="4923807" y="3665022"/>
            <a:ext cx="602673" cy="13062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EE9D5C42-90F4-A114-C418-C4D9119483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65519" y="3692253"/>
            <a:ext cx="602673" cy="13062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F4845E9-B2AE-21FF-04D9-260D5969D4DF}"/>
              </a:ext>
            </a:extLst>
          </p:cNvPr>
          <p:cNvSpPr txBox="1"/>
          <p:nvPr/>
        </p:nvSpPr>
        <p:spPr>
          <a:xfrm>
            <a:off x="3816630" y="3622614"/>
            <a:ext cx="12631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b="1" dirty="0" err="1"/>
              <a:t>Broad</a:t>
            </a:r>
            <a:r>
              <a:rPr lang="da-DK" sz="1400" b="1" dirty="0"/>
              <a:t> </a:t>
            </a:r>
            <a:r>
              <a:rPr lang="da-DK" sz="1400" b="1" dirty="0" err="1"/>
              <a:t>brushes</a:t>
            </a:r>
            <a:endParaRPr lang="da-DK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F63D9-C292-1E08-C0B1-491FE7035353}"/>
              </a:ext>
            </a:extLst>
          </p:cNvPr>
          <p:cNvSpPr txBox="1"/>
          <p:nvPr/>
        </p:nvSpPr>
        <p:spPr>
          <a:xfrm>
            <a:off x="7135045" y="3649845"/>
            <a:ext cx="11349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b="1" dirty="0"/>
              <a:t>Salvador Dali</a:t>
            </a:r>
          </a:p>
        </p:txBody>
      </p:sp>
    </p:spTree>
    <p:extLst>
      <p:ext uri="{BB962C8B-B14F-4D97-AF65-F5344CB8AC3E}">
        <p14:creationId xmlns:p14="http://schemas.microsoft.com/office/powerpoint/2010/main" val="4112429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6B7A-C189-E631-86D4-989B7E7B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34957"/>
            <a:ext cx="10962000" cy="671967"/>
          </a:xfrm>
        </p:spPr>
        <p:txBody>
          <a:bodyPr/>
          <a:lstStyle/>
          <a:p>
            <a:r>
              <a:rPr lang="da-DK" dirty="0"/>
              <a:t>My </a:t>
            </a:r>
            <a:r>
              <a:rPr lang="da-DK" dirty="0" err="1"/>
              <a:t>experiences</a:t>
            </a:r>
            <a:r>
              <a:rPr lang="da-DK" dirty="0"/>
              <a:t> with </a:t>
            </a:r>
            <a:r>
              <a:rPr lang="da-DK" dirty="0" err="1"/>
              <a:t>text</a:t>
            </a:r>
            <a:r>
              <a:rPr lang="da-DK" dirty="0"/>
              <a:t>-to-image AI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AFE3B-9B97-647A-1B63-47B7B53AFBE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6F1F74-B980-4B3D-9875-2A56694F8D26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68CB9-E8B5-329F-27CA-11FFBA7E8F0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CDE10-F6D5-4600-03AD-DF47DFBF0FA7}"/>
              </a:ext>
            </a:extLst>
          </p:cNvPr>
          <p:cNvSpPr txBox="1"/>
          <p:nvPr/>
        </p:nvSpPr>
        <p:spPr>
          <a:xfrm>
            <a:off x="546994" y="2586264"/>
            <a:ext cx="974626" cy="215444"/>
          </a:xfrm>
          <a:prstGeom prst="rect">
            <a:avLst/>
          </a:prstGeom>
          <a:noFill/>
          <a:scene3d>
            <a:camera prst="orthographicFront">
              <a:rot lat="0" lon="0" rev="360000"/>
            </a:camera>
            <a:lightRig rig="threePt" dir="t"/>
          </a:scene3d>
        </p:spPr>
        <p:txBody>
          <a:bodyPr wrap="none" lIns="0" tIns="0" rIns="0" bIns="0" rtlCol="0">
            <a:spAutoFit/>
          </a:bodyPr>
          <a:lstStyle/>
          <a:p>
            <a:r>
              <a:rPr lang="da-DK" sz="1400" b="1" dirty="0"/>
              <a:t>Book cover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C7D890-76C4-708A-03BD-100ABA9CB4FC}"/>
              </a:ext>
            </a:extLst>
          </p:cNvPr>
          <p:cNvGrpSpPr/>
          <p:nvPr/>
        </p:nvGrpSpPr>
        <p:grpSpPr>
          <a:xfrm>
            <a:off x="5862158" y="2613453"/>
            <a:ext cx="2041835" cy="2925256"/>
            <a:chOff x="5862158" y="2613453"/>
            <a:chExt cx="2041835" cy="29252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95132-D461-3838-F4B5-F914C74858E5}"/>
                </a:ext>
              </a:extLst>
            </p:cNvPr>
            <p:cNvSpPr txBox="1"/>
            <p:nvPr/>
          </p:nvSpPr>
          <p:spPr>
            <a:xfrm rot="21360000">
              <a:off x="6381323" y="2613453"/>
              <a:ext cx="78707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400" b="1" dirty="0"/>
                <a:t>Cover art</a:t>
              </a:r>
            </a:p>
          </p:txBody>
        </p:sp>
        <p:pic>
          <p:nvPicPr>
            <p:cNvPr id="12" name="Picture 11" descr="A lungs made of leaves&#10;&#10;Description automatically generated">
              <a:extLst>
                <a:ext uri="{FF2B5EF4-FFF2-40B4-BE49-F238E27FC236}">
                  <a16:creationId xmlns:a16="http://schemas.microsoft.com/office/drawing/2014/main" id="{4DC335CD-0A84-9553-7A61-18A93CC6B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589">
              <a:off x="5862158" y="2872473"/>
              <a:ext cx="2041835" cy="2666236"/>
            </a:xfrm>
            <a:prstGeom prst="rect">
              <a:avLst/>
            </a:prstGeom>
          </p:spPr>
        </p:pic>
      </p:grpSp>
      <p:pic>
        <p:nvPicPr>
          <p:cNvPr id="10" name="Picture 9" descr="A painting of a person in a black robe&#10;&#10;Description automatically generated">
            <a:extLst>
              <a:ext uri="{FF2B5EF4-FFF2-40B4-BE49-F238E27FC236}">
                <a16:creationId xmlns:a16="http://schemas.microsoft.com/office/drawing/2014/main" id="{622D30DA-6E9A-3829-1124-FA47A5F44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188">
            <a:off x="303974" y="2805417"/>
            <a:ext cx="1882458" cy="28003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8B734E8-15A2-8718-A9C8-BF7AB58B0827}"/>
              </a:ext>
            </a:extLst>
          </p:cNvPr>
          <p:cNvGrpSpPr/>
          <p:nvPr/>
        </p:nvGrpSpPr>
        <p:grpSpPr>
          <a:xfrm>
            <a:off x="2823561" y="1468741"/>
            <a:ext cx="2299940" cy="4906341"/>
            <a:chOff x="2823561" y="1468741"/>
            <a:chExt cx="2299940" cy="49063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09F2C5-7AE5-ACA3-2EF0-A4EE0420247D}"/>
                </a:ext>
              </a:extLst>
            </p:cNvPr>
            <p:cNvSpPr txBox="1"/>
            <p:nvPr/>
          </p:nvSpPr>
          <p:spPr>
            <a:xfrm rot="240000">
              <a:off x="3639198" y="1468741"/>
              <a:ext cx="118276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400" b="1" dirty="0" err="1"/>
                <a:t>Treasure</a:t>
              </a:r>
              <a:r>
                <a:rPr lang="da-DK" sz="1400" b="1" dirty="0"/>
                <a:t> </a:t>
              </a:r>
              <a:r>
                <a:rPr lang="da-DK" sz="1400" b="1" dirty="0" err="1"/>
                <a:t>hunt</a:t>
              </a:r>
              <a:endParaRPr lang="da-DK" sz="1400" b="1" dirty="0"/>
            </a:p>
          </p:txBody>
        </p:sp>
        <p:pic>
          <p:nvPicPr>
            <p:cNvPr id="13" name="Picture 12" descr="A person in a red hat&#10;&#10;Description automatically generated">
              <a:extLst>
                <a:ext uri="{FF2B5EF4-FFF2-40B4-BE49-F238E27FC236}">
                  <a16:creationId xmlns:a16="http://schemas.microsoft.com/office/drawing/2014/main" id="{9FAFB87B-CAE0-0016-14AE-7BA6CF3B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26">
              <a:off x="3174909" y="1729525"/>
              <a:ext cx="1948592" cy="2771291"/>
            </a:xfrm>
            <a:prstGeom prst="rect">
              <a:avLst/>
            </a:prstGeom>
          </p:spPr>
        </p:pic>
        <p:pic>
          <p:nvPicPr>
            <p:cNvPr id="15" name="Picture 14" descr="A painting of a person sitting at a table with a glass of beer&#10;&#10;Description automatically generated">
              <a:extLst>
                <a:ext uri="{FF2B5EF4-FFF2-40B4-BE49-F238E27FC236}">
                  <a16:creationId xmlns:a16="http://schemas.microsoft.com/office/drawing/2014/main" id="{E8269937-3228-AE58-7F46-03AAC6AA4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7103">
              <a:off x="2823561" y="3795942"/>
              <a:ext cx="1719426" cy="25791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41865A-A3C5-2164-C1EE-7E1B5A853651}"/>
              </a:ext>
            </a:extLst>
          </p:cNvPr>
          <p:cNvGrpSpPr/>
          <p:nvPr/>
        </p:nvGrpSpPr>
        <p:grpSpPr>
          <a:xfrm>
            <a:off x="8981032" y="1987168"/>
            <a:ext cx="2283858" cy="4478772"/>
            <a:chOff x="8981032" y="1987168"/>
            <a:chExt cx="2283858" cy="44787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9B0539-E422-1BED-DBBC-59A82DF812AA}"/>
                </a:ext>
              </a:extLst>
            </p:cNvPr>
            <p:cNvSpPr txBox="1"/>
            <p:nvPr/>
          </p:nvSpPr>
          <p:spPr>
            <a:xfrm rot="180000">
              <a:off x="9881957" y="2091929"/>
              <a:ext cx="53540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400" b="1" dirty="0"/>
                <a:t>Logos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C8252FF-1805-B608-87C4-E5D8008E4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0000">
              <a:off x="8981032" y="1987168"/>
              <a:ext cx="2114624" cy="211462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53AF912-2FCE-FB3C-75BE-A96BB14C4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9798" t="25733" r="24473" b="17791"/>
            <a:stretch/>
          </p:blipFill>
          <p:spPr>
            <a:xfrm rot="21180000">
              <a:off x="9034428" y="4205591"/>
              <a:ext cx="2230462" cy="226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49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6B7A-C189-E631-86D4-989B7E7B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34957"/>
            <a:ext cx="10962000" cy="671967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-to-image AI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AFE3B-9B97-647A-1B63-47B7B53AFBE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06F1F74-B980-4B3D-9875-2A56694F8D26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68CB9-E8B5-329F-27CA-11FFBA7E8F0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2AC7C-F1AC-60FF-35B6-ABECD048F144}"/>
              </a:ext>
            </a:extLst>
          </p:cNvPr>
          <p:cNvSpPr txBox="1"/>
          <p:nvPr/>
        </p:nvSpPr>
        <p:spPr>
          <a:xfrm>
            <a:off x="707492" y="2075755"/>
            <a:ext cx="24990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/>
              <a:t>Cover art for </a:t>
            </a:r>
            <a:r>
              <a:rPr lang="da-DK" sz="1600" b="1" dirty="0" err="1"/>
              <a:t>publications</a:t>
            </a:r>
            <a:endParaRPr lang="da-DK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17739-536A-8C28-B927-C6C125E714F8}"/>
              </a:ext>
            </a:extLst>
          </p:cNvPr>
          <p:cNvSpPr txBox="1"/>
          <p:nvPr/>
        </p:nvSpPr>
        <p:spPr>
          <a:xfrm>
            <a:off x="707492" y="4154848"/>
            <a:ext cx="20518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/>
              <a:t>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B6D55A-78C7-A8F7-99A9-D59B38A57EFD}"/>
              </a:ext>
            </a:extLst>
          </p:cNvPr>
          <p:cNvGrpSpPr/>
          <p:nvPr/>
        </p:nvGrpSpPr>
        <p:grpSpPr>
          <a:xfrm>
            <a:off x="0" y="3461817"/>
            <a:ext cx="12192000" cy="3393959"/>
            <a:chOff x="0" y="3461817"/>
            <a:chExt cx="12192000" cy="33939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FCB137-872E-43A9-9104-48609EE5D0F3}"/>
                </a:ext>
              </a:extLst>
            </p:cNvPr>
            <p:cNvSpPr txBox="1"/>
            <p:nvPr/>
          </p:nvSpPr>
          <p:spPr>
            <a:xfrm>
              <a:off x="707492" y="3461817"/>
              <a:ext cx="339035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600" b="1" dirty="0" err="1"/>
                <a:t>Artistic</a:t>
              </a:r>
              <a:r>
                <a:rPr lang="da-DK" sz="1600" b="1" dirty="0"/>
                <a:t> elements for </a:t>
              </a:r>
              <a:r>
                <a:rPr lang="da-DK" sz="1600" b="1" dirty="0" err="1"/>
                <a:t>presentations</a:t>
              </a:r>
              <a:endParaRPr lang="da-DK" sz="1600" b="1" dirty="0"/>
            </a:p>
          </p:txBody>
        </p:sp>
        <p:pic>
          <p:nvPicPr>
            <p:cNvPr id="11" name="Picture 10" descr="A group of beakers with different colored liquids&#10;&#10;Description automatically generated">
              <a:extLst>
                <a:ext uri="{FF2B5EF4-FFF2-40B4-BE49-F238E27FC236}">
                  <a16:creationId xmlns:a16="http://schemas.microsoft.com/office/drawing/2014/main" id="{C1232133-477D-8E07-9C01-B2D23BE78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14062"/>
              <a:ext cx="12192000" cy="17417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F1145F-668D-6A44-E9D2-DB161D2FAEB5}"/>
              </a:ext>
            </a:extLst>
          </p:cNvPr>
          <p:cNvGrpSpPr/>
          <p:nvPr/>
        </p:nvGrpSpPr>
        <p:grpSpPr>
          <a:xfrm>
            <a:off x="707492" y="1242466"/>
            <a:ext cx="10098447" cy="3751042"/>
            <a:chOff x="707492" y="1242466"/>
            <a:chExt cx="10098447" cy="37510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F9B790-97A9-1B56-604F-C29CE72FDF67}"/>
                </a:ext>
              </a:extLst>
            </p:cNvPr>
            <p:cNvSpPr txBox="1"/>
            <p:nvPr/>
          </p:nvSpPr>
          <p:spPr>
            <a:xfrm>
              <a:off x="707492" y="2768786"/>
              <a:ext cx="283891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a-DK" sz="1600" b="1" dirty="0"/>
                <a:t>Logos for research </a:t>
              </a:r>
              <a:r>
                <a:rPr lang="da-DK" sz="1600" b="1" dirty="0" err="1"/>
                <a:t>consortia</a:t>
              </a:r>
              <a:endParaRPr lang="da-DK" sz="1600" b="1" dirty="0"/>
            </a:p>
          </p:txBody>
        </p:sp>
        <p:pic>
          <p:nvPicPr>
            <p:cNvPr id="13" name="Picture 12" descr="A logo of a tree with different animals and plants&#10;&#10;Description automatically generated">
              <a:extLst>
                <a:ext uri="{FF2B5EF4-FFF2-40B4-BE49-F238E27FC236}">
                  <a16:creationId xmlns:a16="http://schemas.microsoft.com/office/drawing/2014/main" id="{1F471378-97CB-E3EF-AC61-DE8A9AAA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897" y="1242466"/>
              <a:ext cx="3751042" cy="3751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59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B54F8-6DAF-A7D1-593B-1A82867942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3FEB0F2-620C-45F5-84E7-94BED2928CA8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C7AAB-85CC-428F-559B-C009E35C0DF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29720F-6841-1357-FD2D-623BBDF6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34957"/>
            <a:ext cx="10962000" cy="671967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-to-image AI for –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have </a:t>
            </a:r>
            <a:r>
              <a:rPr lang="da-DK" dirty="0" err="1"/>
              <a:t>patience</a:t>
            </a:r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19863-9E88-6825-9D86-8A59E3E23B6C}"/>
              </a:ext>
            </a:extLst>
          </p:cNvPr>
          <p:cNvSpPr txBox="1"/>
          <p:nvPr/>
        </p:nvSpPr>
        <p:spPr>
          <a:xfrm>
            <a:off x="707492" y="2528517"/>
            <a:ext cx="191719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 err="1"/>
              <a:t>Graphical</a:t>
            </a:r>
            <a:r>
              <a:rPr lang="da-DK" sz="1600" b="1" dirty="0"/>
              <a:t> abstracts</a:t>
            </a:r>
          </a:p>
        </p:txBody>
      </p:sp>
      <p:pic>
        <p:nvPicPr>
          <p:cNvPr id="11" name="Picture 10" descr="A diagram of human organs&#10;&#10;Description automatically generated">
            <a:extLst>
              <a:ext uri="{FF2B5EF4-FFF2-40B4-BE49-F238E27FC236}">
                <a16:creationId xmlns:a16="http://schemas.microsoft.com/office/drawing/2014/main" id="{FDF7BFC9-CD46-73F9-1499-86CA482B6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2" y="2991577"/>
            <a:ext cx="3593651" cy="3593651"/>
          </a:xfrm>
          <a:prstGeom prst="rect">
            <a:avLst/>
          </a:prstGeom>
        </p:spPr>
      </p:pic>
      <p:pic>
        <p:nvPicPr>
          <p:cNvPr id="13" name="Picture 12" descr="A human liver with arrows&#10;&#10;Description automatically generated">
            <a:extLst>
              <a:ext uri="{FF2B5EF4-FFF2-40B4-BE49-F238E27FC236}">
                <a16:creationId xmlns:a16="http://schemas.microsoft.com/office/drawing/2014/main" id="{8DB10E49-3888-2504-54B8-6A61CAF1E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22" y="1744015"/>
            <a:ext cx="2421566" cy="2421566"/>
          </a:xfrm>
          <a:prstGeom prst="rect">
            <a:avLst/>
          </a:prstGeom>
        </p:spPr>
      </p:pic>
      <p:pic>
        <p:nvPicPr>
          <p:cNvPr id="15" name="Picture 14" descr="A diagram of human organs&#10;&#10;Description automatically generated">
            <a:extLst>
              <a:ext uri="{FF2B5EF4-FFF2-40B4-BE49-F238E27FC236}">
                <a16:creationId xmlns:a16="http://schemas.microsoft.com/office/drawing/2014/main" id="{D61B81BA-220A-AE95-9AC0-D0E92DA5B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1" y="1744015"/>
            <a:ext cx="2421566" cy="2421566"/>
          </a:xfrm>
          <a:prstGeom prst="rect">
            <a:avLst/>
          </a:prstGeom>
        </p:spPr>
      </p:pic>
      <p:pic>
        <p:nvPicPr>
          <p:cNvPr id="19" name="Picture 18" descr="A diagram of human lungs&#10;&#10;Description automatically generated">
            <a:extLst>
              <a:ext uri="{FF2B5EF4-FFF2-40B4-BE49-F238E27FC236}">
                <a16:creationId xmlns:a16="http://schemas.microsoft.com/office/drawing/2014/main" id="{F781B9F6-9DDA-1139-991E-63AAF8590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20" y="1744015"/>
            <a:ext cx="2421566" cy="2421566"/>
          </a:xfrm>
          <a:prstGeom prst="rect">
            <a:avLst/>
          </a:prstGeom>
        </p:spPr>
      </p:pic>
      <p:pic>
        <p:nvPicPr>
          <p:cNvPr id="21" name="Picture 20" descr="A diagram of a human liver&#10;&#10;Description automatically generated">
            <a:extLst>
              <a:ext uri="{FF2B5EF4-FFF2-40B4-BE49-F238E27FC236}">
                <a16:creationId xmlns:a16="http://schemas.microsoft.com/office/drawing/2014/main" id="{DD2D3DCC-691F-5ACA-B098-28BDB5535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22" y="4235932"/>
            <a:ext cx="2421566" cy="24215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F7B18D-8F90-F096-B27B-7746BEB2B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1" y="4223716"/>
            <a:ext cx="2421566" cy="2421566"/>
          </a:xfrm>
          <a:prstGeom prst="rect">
            <a:avLst/>
          </a:prstGeom>
        </p:spPr>
      </p:pic>
      <p:pic>
        <p:nvPicPr>
          <p:cNvPr id="25" name="Picture 24" descr="A diagram of a liver and liver&#10;&#10;Description automatically generated">
            <a:extLst>
              <a:ext uri="{FF2B5EF4-FFF2-40B4-BE49-F238E27FC236}">
                <a16:creationId xmlns:a16="http://schemas.microsoft.com/office/drawing/2014/main" id="{C929EB7C-F655-84F5-F2C8-4532E6882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20" y="4223716"/>
            <a:ext cx="2421566" cy="24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5191-A09D-612D-E823-9ECA4433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cannot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it for - </a:t>
            </a:r>
            <a:r>
              <a:rPr lang="da-DK" dirty="0" err="1"/>
              <a:t>yet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0EF7-75D6-A4C6-126D-57F2494BBCF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9614776-3558-4795-9004-9EEC9F8F9E39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91A05-64A2-25FB-4477-3856395C98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5A96F-3875-E34C-F18A-2807CADBB0C1}"/>
              </a:ext>
            </a:extLst>
          </p:cNvPr>
          <p:cNvSpPr txBox="1"/>
          <p:nvPr/>
        </p:nvSpPr>
        <p:spPr>
          <a:xfrm>
            <a:off x="707492" y="2528517"/>
            <a:ext cx="12102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 err="1"/>
              <a:t>Gantt</a:t>
            </a:r>
            <a:r>
              <a:rPr lang="da-DK" sz="1600" b="1" dirty="0"/>
              <a:t> </a:t>
            </a:r>
            <a:r>
              <a:rPr lang="da-DK" sz="1600" b="1" dirty="0" err="1"/>
              <a:t>charts</a:t>
            </a:r>
            <a:endParaRPr lang="da-DK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DC82C-44AD-4F0F-4A69-EDCB5B31B084}"/>
              </a:ext>
            </a:extLst>
          </p:cNvPr>
          <p:cNvSpPr txBox="1"/>
          <p:nvPr/>
        </p:nvSpPr>
        <p:spPr>
          <a:xfrm>
            <a:off x="707492" y="2936557"/>
            <a:ext cx="418138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/>
              <a:t>Can you render a Gantt chart for a 4-year research project, with WP1 spanning year 1, WP2 spanning year 2-3, and WP3 spanning year 4?</a:t>
            </a:r>
            <a:endParaRPr lang="da-DK" sz="1600" i="1" dirty="0" err="1"/>
          </a:p>
        </p:txBody>
      </p:sp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A41A600E-1716-579D-2F31-21797C6B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73" y="1830750"/>
            <a:ext cx="4181383" cy="41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553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B9E4-B494-3298-BDFC-9ED8DABF052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B99AB766-AD4D-47E8-B1A7-3C92D6C9A25A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B1C0A-4F5C-07F0-E9DF-8F144C19161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9609D-C16D-EFE4-350A-2D28B5379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53" y="571101"/>
            <a:ext cx="6744641" cy="57157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93294BB-B8F5-667B-51F7-53629284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1028246"/>
            <a:ext cx="10962000" cy="671967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cannot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use</a:t>
            </a:r>
            <a:r>
              <a:rPr lang="da-DK" dirty="0"/>
              <a:t> it for - </a:t>
            </a:r>
            <a:r>
              <a:rPr lang="da-DK" dirty="0" err="1"/>
              <a:t>yet</a:t>
            </a:r>
            <a:endParaRPr lang="da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A93F7-BD91-F9D2-3FD2-E5B219CAD709}"/>
              </a:ext>
            </a:extLst>
          </p:cNvPr>
          <p:cNvSpPr txBox="1"/>
          <p:nvPr/>
        </p:nvSpPr>
        <p:spPr>
          <a:xfrm>
            <a:off x="707492" y="2528517"/>
            <a:ext cx="37878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600" b="1" dirty="0" err="1"/>
              <a:t>Graphical</a:t>
            </a:r>
            <a:r>
              <a:rPr lang="da-DK" sz="1600" b="1" dirty="0"/>
              <a:t> </a:t>
            </a:r>
            <a:r>
              <a:rPr lang="da-DK" sz="1600" b="1" dirty="0" err="1"/>
              <a:t>representations</a:t>
            </a:r>
            <a:r>
              <a:rPr lang="da-DK" sz="1600" b="1" dirty="0"/>
              <a:t> of </a:t>
            </a:r>
            <a:r>
              <a:rPr lang="da-DK" sz="1600" b="1" dirty="0" err="1"/>
              <a:t>pathways</a:t>
            </a:r>
            <a:endParaRPr lang="da-DK" sz="1600" b="1" dirty="0"/>
          </a:p>
        </p:txBody>
      </p:sp>
    </p:spTree>
    <p:extLst>
      <p:ext uri="{BB962C8B-B14F-4D97-AF65-F5344CB8AC3E}">
        <p14:creationId xmlns:p14="http://schemas.microsoft.com/office/powerpoint/2010/main" val="4831129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8EDB-F8D6-AA73-1A79-4C70685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82518"/>
            <a:ext cx="10962000" cy="671967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AIs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having</a:t>
            </a:r>
            <a:r>
              <a:rPr lang="da-DK" dirty="0"/>
              <a:t> a look at </a:t>
            </a:r>
            <a:r>
              <a:rPr lang="da-DK" dirty="0" err="1"/>
              <a:t>today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A96C-D52A-5FC2-63CC-80159A2B5C8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7E83F5A-C6C0-467A-8BFB-3531245BD0FB}" type="datetime1">
              <a:rPr lang="en-GB" smtClean="0"/>
              <a:t>18/12/2023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09673-B974-23FF-9CB6-7CCC6BB7DF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EA890A-1591-A318-969D-11F931E8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7148" y="954485"/>
            <a:ext cx="1869489" cy="1869489"/>
          </a:xfrm>
          <a:prstGeom prst="rect">
            <a:avLst/>
          </a:prstGeom>
        </p:spPr>
      </p:pic>
      <p:pic>
        <p:nvPicPr>
          <p:cNvPr id="10" name="Picture 9" descr="A logo with a black square with white text&#10;&#10;Description automatically generated">
            <a:extLst>
              <a:ext uri="{FF2B5EF4-FFF2-40B4-BE49-F238E27FC236}">
                <a16:creationId xmlns:a16="http://schemas.microsoft.com/office/drawing/2014/main" id="{FF99A48A-3CF5-4CC5-5A76-ED7286CE1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96" y="3047046"/>
            <a:ext cx="1441191" cy="1507108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8DEFD510-2DEA-0CA3-7821-D3B174D6A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96" y="5084610"/>
            <a:ext cx="1305989" cy="12772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48F3C-8148-3FBA-0153-A14A4EDE2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607" y="1028246"/>
            <a:ext cx="6747867" cy="4215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A63B06-E7EC-129B-374D-19AEF8B2EF35}"/>
              </a:ext>
            </a:extLst>
          </p:cNvPr>
          <p:cNvSpPr txBox="1"/>
          <p:nvPr/>
        </p:nvSpPr>
        <p:spPr>
          <a:xfrm>
            <a:off x="410400" y="1792381"/>
            <a:ext cx="16398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Midjourney</a:t>
            </a:r>
            <a:endParaRPr lang="da-DK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503ED6-B9C8-F148-03C3-B78C6E1E717F}"/>
              </a:ext>
            </a:extLst>
          </p:cNvPr>
          <p:cNvSpPr txBox="1"/>
          <p:nvPr/>
        </p:nvSpPr>
        <p:spPr>
          <a:xfrm>
            <a:off x="410399" y="3615934"/>
            <a:ext cx="10259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 err="1"/>
              <a:t>DallE</a:t>
            </a:r>
            <a:r>
              <a:rPr lang="da-DK" sz="2400" b="1" dirty="0"/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15440-C5C2-3373-99B8-F07BA3503542}"/>
              </a:ext>
            </a:extLst>
          </p:cNvPr>
          <p:cNvSpPr txBox="1"/>
          <p:nvPr/>
        </p:nvSpPr>
        <p:spPr>
          <a:xfrm>
            <a:off x="411401" y="5538555"/>
            <a:ext cx="16046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400" b="1" dirty="0"/>
              <a:t>Photoshop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950D39-C3AF-7BCA-D85B-3CCB63E6B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757" y="2565598"/>
            <a:ext cx="6662689" cy="267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DBC46A-B913-C99D-B5FF-BE85F39C6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" y="5084610"/>
            <a:ext cx="11862193" cy="17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54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SDU">
      <a:dk1>
        <a:srgbClr val="000000"/>
      </a:dk1>
      <a:lt1>
        <a:sysClr val="window" lastClr="FFFFFF"/>
      </a:lt1>
      <a:dk2>
        <a:srgbClr val="7A6040"/>
      </a:dk2>
      <a:lt2>
        <a:srgbClr val="DDCBA4"/>
      </a:lt2>
      <a:accent1>
        <a:srgbClr val="AEB862"/>
      </a:accent1>
      <a:accent2>
        <a:srgbClr val="789D4A"/>
      </a:accent2>
      <a:accent3>
        <a:srgbClr val="F2C75C"/>
      </a:accent3>
      <a:accent4>
        <a:srgbClr val="E07E3C"/>
      </a:accent4>
      <a:accent5>
        <a:srgbClr val="E1BBB4"/>
      </a:accent5>
      <a:accent6>
        <a:srgbClr val="D05A57"/>
      </a:accent6>
      <a:hlink>
        <a:srgbClr val="0563C1"/>
      </a:hlink>
      <a:folHlink>
        <a:srgbClr val="954F72"/>
      </a:folHlink>
    </a:clrScheme>
    <a:fontScheme name="S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/>
        </a:defPPr>
      </a:lstStyle>
    </a:txDef>
  </a:objectDefaults>
  <a:extraClrSchemeLst/>
  <a:custClrLst>
    <a:custClr name="Grøn 1">
      <a:srgbClr val="4E5B31"/>
    </a:custClr>
    <a:custClr name="Grøn 2">
      <a:srgbClr val="789D4A"/>
    </a:custClr>
    <a:custClr name="Grøn 3">
      <a:srgbClr val="AEB862"/>
    </a:custClr>
    <a:custClr name="Grøn 4">
      <a:srgbClr val="EAE7B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Orange 1">
      <a:srgbClr val="D38235"/>
    </a:custClr>
    <a:custClr name="Orange 2">
      <a:srgbClr val="E0A526"/>
    </a:custClr>
    <a:custClr name="Orange 3">
      <a:srgbClr val="EED484"/>
    </a:custClr>
    <a:custClr name="Orange 4">
      <a:srgbClr val="FCF0C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ød 1">
      <a:srgbClr val="862633"/>
    </a:custClr>
    <a:custClr name="Rød 2">
      <a:srgbClr val="D05A57"/>
    </a:custClr>
    <a:custClr name="Rød 3">
      <a:srgbClr val="E1BBB4"/>
    </a:custClr>
    <a:custClr name="Rød 4">
      <a:srgbClr val="F4E2D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run 1">
      <a:srgbClr val="473729"/>
    </a:custClr>
    <a:custClr name="Brun 2">
      <a:srgbClr val="946037"/>
    </a:custClr>
    <a:custClr name="Brun 3">
      <a:srgbClr val="DDCBA4"/>
    </a:custClr>
    <a:custClr name="Brun 4">
      <a:srgbClr val="EFE5D1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ort">
      <a:srgbClr val="000000"/>
    </a:custClr>
    <a:custClr name="Hvid">
      <a:srgbClr val="FFFFFF"/>
    </a:custClr>
  </a:custClrLst>
  <a:extLst>
    <a:ext uri="{05A4C25C-085E-4340-85A3-A5531E510DB2}">
      <thm15:themeFamily xmlns:thm15="http://schemas.microsoft.com/office/thememl/2012/main" name="SDU widescreen.potx" id="{1C4F8E8D-0334-4267-96F7-9CAC143C1229}" vid="{6887ADA9-E5D5-4F4B-ACE2-4324069191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Grøn 1">
      <a:srgbClr val="4E5B31"/>
    </a:custClr>
    <a:custClr name="Grøn 2">
      <a:srgbClr val="789D4A"/>
    </a:custClr>
    <a:custClr name="Grøn 3">
      <a:srgbClr val="AEB862"/>
    </a:custClr>
    <a:custClr name="Grøn 4">
      <a:srgbClr val="EAE7B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Orange 1">
      <a:srgbClr val="D38235"/>
    </a:custClr>
    <a:custClr name="Orange 2">
      <a:srgbClr val="E0A526"/>
    </a:custClr>
    <a:custClr name="Orange 3">
      <a:srgbClr val="EED484"/>
    </a:custClr>
    <a:custClr name="Orange 4">
      <a:srgbClr val="FCF0C4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ød 1">
      <a:srgbClr val="862633"/>
    </a:custClr>
    <a:custClr name="Rød 2">
      <a:srgbClr val="D05A57"/>
    </a:custClr>
    <a:custClr name="Rød 3">
      <a:srgbClr val="E1BBB4"/>
    </a:custClr>
    <a:custClr name="Rød 4">
      <a:srgbClr val="F4E2DE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Brun 1">
      <a:srgbClr val="473729"/>
    </a:custClr>
    <a:custClr name="Brun 2">
      <a:srgbClr val="946037"/>
    </a:custClr>
    <a:custClr name="Brun 3">
      <a:srgbClr val="DDCBA4"/>
    </a:custClr>
    <a:custClr name="Brun 4">
      <a:srgbClr val="EFE5D1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ort">
      <a:srgbClr val="000000"/>
    </a:custClr>
    <a:custClr name="Hvid">
      <a:srgbClr val="FFFFFF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FormConfiguration><![CDATA[{"formFields":[],"formDataEntries":[]}]]></TemplafyFormConfiguration>
</file>

<file path=customXml/item2.xml><?xml version="1.0" encoding="utf-8"?>
<TemplafyTemplateConfiguration><![CDATA[{"elementsMetadata":[],"transformationConfigurations":[{"language":"{{DocumentLanguage}}","disableUpdates":false,"type":"proofingLanguage"}],"templateName":"blank","templateDescription":"","enableDocumentContentUpdater":true,"version":"2.0"}]]></TemplafyTemplateConfiguration>
</file>

<file path=customXml/itemProps1.xml><?xml version="1.0" encoding="utf-8"?>
<ds:datastoreItem xmlns:ds="http://schemas.openxmlformats.org/officeDocument/2006/customXml" ds:itemID="{C5CD5A01-6378-494D-B71B-D23DEC9A120C}">
  <ds:schemaRefs/>
</ds:datastoreItem>
</file>

<file path=customXml/itemProps2.xml><?xml version="1.0" encoding="utf-8"?>
<ds:datastoreItem xmlns:ds="http://schemas.openxmlformats.org/officeDocument/2006/customXml" ds:itemID="{C484C70F-0F64-4774-853F-19FDF7E1F81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SDU widescreen dateA</Template>
  <TotalTime>0</TotalTime>
  <Words>522</Words>
  <Application>Microsoft Office PowerPoint</Application>
  <PresentationFormat>Widescreen</PresentationFormat>
  <Paragraphs>157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Wingdings</vt:lpstr>
      <vt:lpstr>Blank</vt:lpstr>
      <vt:lpstr>A glimpse of the possibilities with text-to-image generative AI</vt:lpstr>
      <vt:lpstr>What is text-to-image generative AI?</vt:lpstr>
      <vt:lpstr>The AIs can generate pictures in any style you like</vt:lpstr>
      <vt:lpstr>My experiences with text-to-image AI</vt:lpstr>
      <vt:lpstr>What you can use text-to-image AI for</vt:lpstr>
      <vt:lpstr>What you can use text-to-image AI for – if you have patience</vt:lpstr>
      <vt:lpstr>What you cannot use it for - yet</vt:lpstr>
      <vt:lpstr>What you cannot  use it for - yet</vt:lpstr>
      <vt:lpstr>The AIs we are having a look at today</vt:lpstr>
      <vt:lpstr>Midjourney - general</vt:lpstr>
      <vt:lpstr>Midjourney – general #2</vt:lpstr>
      <vt:lpstr>Midjourney - overview</vt:lpstr>
      <vt:lpstr>DallE3 - general</vt:lpstr>
      <vt:lpstr>DallE3 – logos and consistency</vt:lpstr>
      <vt:lpstr>DallE3 – analyzing pictures</vt:lpstr>
      <vt:lpstr>DallE3 – analyzing pictures #2</vt:lpstr>
      <vt:lpstr>DallE3 - overview</vt:lpstr>
      <vt:lpstr>DallE3 and Microsoft Copilot</vt:lpstr>
      <vt:lpstr>Stereotypes in Midjourney vs. DallE3</vt:lpstr>
      <vt:lpstr>Photoshop – expand photos</vt:lpstr>
      <vt:lpstr>Photoshop – add elements to images</vt:lpstr>
      <vt:lpstr>Photoshop – remove elements</vt:lpstr>
      <vt:lpstr>Photoshop – edit images</vt:lpstr>
      <vt:lpstr>Photoshop - overview</vt:lpstr>
      <vt:lpstr>The playground is now open!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2023-11-15T12:27:28Z</dcterms:created>
  <dcterms:modified xsi:type="dcterms:W3CDTF">2023-12-18T10:29:58Z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2022-07-04T06:37:46</vt:lpwstr>
  </property>
  <property fmtid="{D5CDD505-2E9C-101B-9397-08002B2CF9AE}" pid="3" name="TemplafyTenantId">
    <vt:lpwstr>sdu</vt:lpwstr>
  </property>
  <property fmtid="{D5CDD505-2E9C-101B-9397-08002B2CF9AE}" pid="4" name="TemplafyTemplateId">
    <vt:lpwstr>637925134655816945</vt:lpwstr>
  </property>
  <property fmtid="{D5CDD505-2E9C-101B-9397-08002B2CF9AE}" pid="5" name="TemplafyUserProfileId">
    <vt:lpwstr>637830413967796651</vt:lpwstr>
  </property>
  <property fmtid="{D5CDD505-2E9C-101B-9397-08002B2CF9AE}" pid="6" name="TemplafyLanguageCode">
    <vt:lpwstr>en-GB</vt:lpwstr>
  </property>
  <property fmtid="{D5CDD505-2E9C-101B-9397-08002B2CF9AE}" pid="7" name="TemplafyFromBlank">
    <vt:bool>true</vt:bool>
  </property>
</Properties>
</file>