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3"/>
  </p:sldMasterIdLst>
  <p:notesMasterIdLst>
    <p:notesMasterId r:id="rId30"/>
  </p:notesMasterIdLst>
  <p:handoutMasterIdLst>
    <p:handoutMasterId r:id="rId31"/>
  </p:handoutMasterIdLst>
  <p:sldIdLst>
    <p:sldId id="266" r:id="rId4"/>
    <p:sldId id="587" r:id="rId5"/>
    <p:sldId id="518" r:id="rId6"/>
    <p:sldId id="507" r:id="rId7"/>
    <p:sldId id="567" r:id="rId8"/>
    <p:sldId id="516" r:id="rId9"/>
    <p:sldId id="644" r:id="rId10"/>
    <p:sldId id="649" r:id="rId11"/>
    <p:sldId id="651" r:id="rId12"/>
    <p:sldId id="648" r:id="rId13"/>
    <p:sldId id="550" r:id="rId14"/>
    <p:sldId id="533" r:id="rId15"/>
    <p:sldId id="534" r:id="rId16"/>
    <p:sldId id="591" r:id="rId17"/>
    <p:sldId id="618" r:id="rId18"/>
    <p:sldId id="657" r:id="rId19"/>
    <p:sldId id="619" r:id="rId20"/>
    <p:sldId id="535" r:id="rId21"/>
    <p:sldId id="529" r:id="rId22"/>
    <p:sldId id="547" r:id="rId23"/>
    <p:sldId id="548" r:id="rId24"/>
    <p:sldId id="557" r:id="rId25"/>
    <p:sldId id="551" r:id="rId26"/>
    <p:sldId id="327" r:id="rId27"/>
    <p:sldId id="653" r:id="rId28"/>
    <p:sldId id="569" r:id="rId29"/>
  </p:sldIdLst>
  <p:sldSz cx="9144000" cy="6858000" type="screen4x3"/>
  <p:notesSz cx="6794500" cy="9906000"/>
  <p:defaultTextStyle>
    <a:defPPr>
      <a:defRPr lang="da-DK"/>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794">
          <p15:clr>
            <a:srgbClr val="A4A3A4"/>
          </p15:clr>
        </p15:guide>
        <p15:guide id="2" orient="horz" pos="3526">
          <p15:clr>
            <a:srgbClr val="A4A3A4"/>
          </p15:clr>
        </p15:guide>
        <p15:guide id="3" orient="horz" pos="1282">
          <p15:clr>
            <a:srgbClr val="A4A3A4"/>
          </p15:clr>
        </p15:guide>
        <p15:guide id="4" orient="horz" pos="4145">
          <p15:clr>
            <a:srgbClr val="A4A3A4"/>
          </p15:clr>
        </p15:guide>
        <p15:guide id="5" pos="189">
          <p15:clr>
            <a:srgbClr val="A4A3A4"/>
          </p15:clr>
        </p15:guide>
        <p15:guide id="6" pos="314">
          <p15:clr>
            <a:srgbClr val="A4A3A4"/>
          </p15:clr>
        </p15:guide>
        <p15:guide id="7" pos="3845">
          <p15:clr>
            <a:srgbClr val="A4A3A4"/>
          </p15:clr>
        </p15:guide>
        <p15:guide id="8" pos="5445">
          <p15:clr>
            <a:srgbClr val="A4A3A4"/>
          </p15:clr>
        </p15:guide>
        <p15:guide id="9" pos="5571">
          <p15:clr>
            <a:srgbClr val="A4A3A4"/>
          </p15:clr>
        </p15:guide>
        <p15:guide id="10" pos="1978">
          <p15:clr>
            <a:srgbClr val="A4A3A4"/>
          </p15:clr>
        </p15:guide>
        <p15:guide id="11" pos="251">
          <p15:clr>
            <a:srgbClr val="A4A3A4"/>
          </p15:clr>
        </p15:guide>
        <p15:guide id="12" pos="37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Sinkjær" initials="TS" lastIdx="4" clrIdx="0"/>
  <p:cmAuthor id="1" name="Søren-Peter Olesen" initials="SO" lastIdx="1" clrIdx="1">
    <p:extLst>
      <p:ext uri="{19B8F6BF-5375-455C-9EA6-DF929625EA0E}">
        <p15:presenceInfo xmlns:p15="http://schemas.microsoft.com/office/powerpoint/2012/main" userId="S-1-5-21-15540044-705560649-1788637320-22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954"/>
    <a:srgbClr val="5E8F22"/>
    <a:srgbClr val="813801"/>
    <a:srgbClr val="AF0A32"/>
    <a:srgbClr val="E37222"/>
    <a:srgbClr val="7AB800"/>
    <a:srgbClr val="FDC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E47C73-8D45-4622-9B8A-F466DB9AEFFF}" v="2" dt="2023-05-04T06:22:04.528"/>
  </p1510:revLst>
</p1510:revInfo>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88" autoAdjust="0"/>
    <p:restoredTop sz="81121" autoAdjust="0"/>
  </p:normalViewPr>
  <p:slideViewPr>
    <p:cSldViewPr snapToGrid="0">
      <p:cViewPr varScale="1">
        <p:scale>
          <a:sx n="69" d="100"/>
          <a:sy n="69" d="100"/>
        </p:scale>
        <p:origin x="2059" y="77"/>
      </p:cViewPr>
      <p:guideLst>
        <p:guide orient="horz" pos="794"/>
        <p:guide orient="horz" pos="3526"/>
        <p:guide orient="horz" pos="1282"/>
        <p:guide orient="horz" pos="4145"/>
        <p:guide pos="189"/>
        <p:guide pos="314"/>
        <p:guide pos="3845"/>
        <p:guide pos="5445"/>
        <p:guide pos="5571"/>
        <p:guide pos="1978"/>
        <p:guide pos="251"/>
        <p:guide pos="37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024" cy="495776"/>
          </a:xfrm>
          <a:prstGeom prst="rect">
            <a:avLst/>
          </a:prstGeom>
        </p:spPr>
        <p:txBody>
          <a:bodyPr vert="horz" lIns="91294" tIns="45647" rIns="91294" bIns="45647"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sz="quarter" idx="1"/>
          </p:nvPr>
        </p:nvSpPr>
        <p:spPr>
          <a:xfrm>
            <a:off x="3847890" y="0"/>
            <a:ext cx="2945024" cy="495776"/>
          </a:xfrm>
          <a:prstGeom prst="rect">
            <a:avLst/>
          </a:prstGeom>
        </p:spPr>
        <p:txBody>
          <a:bodyPr vert="horz" lIns="91294" tIns="45647" rIns="91294" bIns="45647" rtlCol="0"/>
          <a:lstStyle>
            <a:lvl1pPr algn="r" fontAlgn="auto">
              <a:spcBef>
                <a:spcPts val="0"/>
              </a:spcBef>
              <a:spcAft>
                <a:spcPts val="0"/>
              </a:spcAft>
              <a:defRPr sz="1200">
                <a:latin typeface="+mn-lt"/>
                <a:cs typeface="+mn-cs"/>
              </a:defRPr>
            </a:lvl1pPr>
          </a:lstStyle>
          <a:p>
            <a:pPr>
              <a:defRPr/>
            </a:pPr>
            <a:fld id="{7D015F44-C654-489A-8D5F-253BBBB96016}" type="datetimeFigureOut">
              <a:rPr lang="da-DK"/>
              <a:pPr>
                <a:defRPr/>
              </a:pPr>
              <a:t>04-05-2023</a:t>
            </a:fld>
            <a:endParaRPr lang="da-DK"/>
          </a:p>
        </p:txBody>
      </p:sp>
      <p:sp>
        <p:nvSpPr>
          <p:cNvPr id="4" name="Pladsholder til sidefod 3"/>
          <p:cNvSpPr>
            <a:spLocks noGrp="1"/>
          </p:cNvSpPr>
          <p:nvPr>
            <p:ph type="ftr" sz="quarter" idx="2"/>
          </p:nvPr>
        </p:nvSpPr>
        <p:spPr>
          <a:xfrm>
            <a:off x="0" y="9408641"/>
            <a:ext cx="2945024" cy="495776"/>
          </a:xfrm>
          <a:prstGeom prst="rect">
            <a:avLst/>
          </a:prstGeom>
        </p:spPr>
        <p:txBody>
          <a:bodyPr vert="horz" lIns="91294" tIns="45647" rIns="91294" bIns="45647"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7890" y="9408641"/>
            <a:ext cx="2945024" cy="495776"/>
          </a:xfrm>
          <a:prstGeom prst="rect">
            <a:avLst/>
          </a:prstGeom>
        </p:spPr>
        <p:txBody>
          <a:bodyPr vert="horz" lIns="91294" tIns="45647" rIns="91294" bIns="45647" rtlCol="0" anchor="b"/>
          <a:lstStyle>
            <a:lvl1pPr algn="r" fontAlgn="auto">
              <a:spcBef>
                <a:spcPts val="0"/>
              </a:spcBef>
              <a:spcAft>
                <a:spcPts val="0"/>
              </a:spcAft>
              <a:defRPr sz="1200">
                <a:latin typeface="+mn-lt"/>
                <a:cs typeface="+mn-cs"/>
              </a:defRPr>
            </a:lvl1pPr>
          </a:lstStyle>
          <a:p>
            <a:pPr>
              <a:defRPr/>
            </a:pPr>
            <a:fld id="{6D3A7B4D-59EE-49D4-B4BD-B628D3F2635C}" type="slidenum">
              <a:rPr lang="da-DK"/>
              <a:pPr>
                <a:defRPr/>
              </a:pPr>
              <a:t>‹#›</a:t>
            </a:fld>
            <a:endParaRPr lang="da-DK"/>
          </a:p>
        </p:txBody>
      </p:sp>
    </p:spTree>
    <p:extLst>
      <p:ext uri="{BB962C8B-B14F-4D97-AF65-F5344CB8AC3E}">
        <p14:creationId xmlns:p14="http://schemas.microsoft.com/office/powerpoint/2010/main" val="451068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024" cy="495776"/>
          </a:xfrm>
          <a:prstGeom prst="rect">
            <a:avLst/>
          </a:prstGeom>
        </p:spPr>
        <p:txBody>
          <a:bodyPr vert="horz" lIns="91294" tIns="45647" rIns="91294" bIns="45647"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7890" y="0"/>
            <a:ext cx="2945024" cy="495776"/>
          </a:xfrm>
          <a:prstGeom prst="rect">
            <a:avLst/>
          </a:prstGeom>
        </p:spPr>
        <p:txBody>
          <a:bodyPr vert="horz" lIns="91294" tIns="45647" rIns="91294" bIns="45647" rtlCol="0"/>
          <a:lstStyle>
            <a:lvl1pPr algn="r" fontAlgn="auto">
              <a:spcBef>
                <a:spcPts val="0"/>
              </a:spcBef>
              <a:spcAft>
                <a:spcPts val="0"/>
              </a:spcAft>
              <a:defRPr sz="1200">
                <a:latin typeface="+mn-lt"/>
                <a:cs typeface="+mn-cs"/>
              </a:defRPr>
            </a:lvl1pPr>
          </a:lstStyle>
          <a:p>
            <a:pPr>
              <a:defRPr/>
            </a:pPr>
            <a:fld id="{5DDE7719-1950-4B5F-971B-218B4170E33B}" type="datetimeFigureOut">
              <a:rPr lang="da-DK"/>
              <a:pPr>
                <a:defRPr/>
              </a:pPr>
              <a:t>04-05-2023</a:t>
            </a:fld>
            <a:endParaRPr lang="da-DK"/>
          </a:p>
        </p:txBody>
      </p:sp>
      <p:sp>
        <p:nvSpPr>
          <p:cNvPr id="4" name="Pladsholder til diasbillede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294" tIns="45647" rIns="91294" bIns="45647" rtlCol="0" anchor="ctr"/>
          <a:lstStyle/>
          <a:p>
            <a:pPr lvl="0"/>
            <a:endParaRPr lang="da-DK" noProof="0"/>
          </a:p>
        </p:txBody>
      </p:sp>
      <p:sp>
        <p:nvSpPr>
          <p:cNvPr id="5" name="Pladsholder til noter 4"/>
          <p:cNvSpPr>
            <a:spLocks noGrp="1"/>
          </p:cNvSpPr>
          <p:nvPr>
            <p:ph type="body" sz="quarter" idx="3"/>
          </p:nvPr>
        </p:nvSpPr>
        <p:spPr>
          <a:xfrm>
            <a:off x="679133" y="4705905"/>
            <a:ext cx="5436235" cy="4457225"/>
          </a:xfrm>
          <a:prstGeom prst="rect">
            <a:avLst/>
          </a:prstGeom>
        </p:spPr>
        <p:txBody>
          <a:bodyPr vert="horz" lIns="91294" tIns="45647" rIns="91294" bIns="45647"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7890" y="9408641"/>
            <a:ext cx="2945024" cy="495776"/>
          </a:xfrm>
          <a:prstGeom prst="rect">
            <a:avLst/>
          </a:prstGeom>
        </p:spPr>
        <p:txBody>
          <a:bodyPr vert="horz" lIns="91294" tIns="45647" rIns="91294" bIns="45647" rtlCol="0" anchor="b"/>
          <a:lstStyle>
            <a:lvl1pPr algn="r" fontAlgn="auto">
              <a:spcBef>
                <a:spcPts val="0"/>
              </a:spcBef>
              <a:spcAft>
                <a:spcPts val="0"/>
              </a:spcAft>
              <a:defRPr sz="1200">
                <a:latin typeface="+mn-lt"/>
                <a:cs typeface="+mn-cs"/>
              </a:defRPr>
            </a:lvl1pPr>
          </a:lstStyle>
          <a:p>
            <a:pPr>
              <a:defRPr/>
            </a:pPr>
            <a:fld id="{19968DF3-9A25-4355-BB35-344F1841D81B}" type="slidenum">
              <a:rPr lang="da-DK"/>
              <a:pPr>
                <a:defRPr/>
              </a:pPr>
              <a:t>‹#›</a:t>
            </a:fld>
            <a:endParaRPr lang="da-DK"/>
          </a:p>
        </p:txBody>
      </p:sp>
    </p:spTree>
    <p:extLst>
      <p:ext uri="{BB962C8B-B14F-4D97-AF65-F5344CB8AC3E}">
        <p14:creationId xmlns:p14="http://schemas.microsoft.com/office/powerpoint/2010/main" val="1742138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1</a:t>
            </a:fld>
            <a:endParaRPr lang="da-DK"/>
          </a:p>
        </p:txBody>
      </p:sp>
    </p:spTree>
    <p:extLst>
      <p:ext uri="{BB962C8B-B14F-4D97-AF65-F5344CB8AC3E}">
        <p14:creationId xmlns:p14="http://schemas.microsoft.com/office/powerpoint/2010/main" val="299292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Center leader: Professor Leif Katsuo Oxenløwe</a:t>
            </a:r>
          </a:p>
          <a:p>
            <a:pPr fontAlgn="base"/>
            <a:r>
              <a:rPr lang="en-US" dirty="0"/>
              <a:t>Period: 2015 – 2025 </a:t>
            </a:r>
          </a:p>
          <a:p>
            <a:pPr fontAlgn="base"/>
            <a:r>
              <a:rPr lang="en-US" dirty="0"/>
              <a:t>Application round: 8th Round</a:t>
            </a:r>
          </a:p>
          <a:p>
            <a:pPr fontAlgn="base"/>
            <a:r>
              <a:rPr lang="en-US" dirty="0"/>
              <a:t>Host institution: Technical University of Denmark</a:t>
            </a:r>
          </a:p>
          <a:p>
            <a:endParaRPr lang="da-DK" dirty="0"/>
          </a:p>
        </p:txBody>
      </p:sp>
      <p:sp>
        <p:nvSpPr>
          <p:cNvPr id="4" name="Slide Number Placeholder 3"/>
          <p:cNvSpPr>
            <a:spLocks noGrp="1"/>
          </p:cNvSpPr>
          <p:nvPr>
            <p:ph type="sldNum" sz="quarter" idx="10"/>
          </p:nvPr>
        </p:nvSpPr>
        <p:spPr/>
        <p:txBody>
          <a:bodyPr/>
          <a:lstStyle/>
          <a:p>
            <a:pPr>
              <a:defRPr/>
            </a:pPr>
            <a:fld id="{19968DF3-9A25-4355-BB35-344F1841D81B}" type="slidenum">
              <a:rPr lang="da-DK" smtClean="0"/>
              <a:pPr>
                <a:defRPr/>
              </a:pPr>
              <a:t>10</a:t>
            </a:fld>
            <a:endParaRPr lang="da-DK"/>
          </a:p>
        </p:txBody>
      </p:sp>
    </p:spTree>
    <p:extLst>
      <p:ext uri="{BB962C8B-B14F-4D97-AF65-F5344CB8AC3E}">
        <p14:creationId xmlns:p14="http://schemas.microsoft.com/office/powerpoint/2010/main" val="310874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11</a:t>
            </a:fld>
            <a:endParaRPr lang="da-DK"/>
          </a:p>
        </p:txBody>
      </p:sp>
    </p:spTree>
    <p:extLst>
      <p:ext uri="{BB962C8B-B14F-4D97-AF65-F5344CB8AC3E}">
        <p14:creationId xmlns:p14="http://schemas.microsoft.com/office/powerpoint/2010/main" val="229248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a:t>Excellence remains the overall criteria. As stated in the Guide for Applicants, the foundation will emphasize the following dimensions when assessing the applications:</a:t>
            </a:r>
          </a:p>
          <a:p>
            <a:pPr marL="220310" indent="-220310" defTabSz="456468">
              <a:spcBef>
                <a:spcPct val="20000"/>
              </a:spcBef>
              <a:spcAft>
                <a:spcPts val="599"/>
              </a:spcAft>
              <a:buClr>
                <a:srgbClr val="AF0A32"/>
              </a:buClr>
              <a:buSzPct val="110000"/>
              <a:buFont typeface="Wingdings" pitchFamily="2" charset="2"/>
              <a:buChar char="§"/>
            </a:pPr>
            <a:r>
              <a:rPr lang="en-US" dirty="0"/>
              <a:t>The research idea is ambitious and original and has the potential for real scientific breakthroughs in the relevant research field(s).</a:t>
            </a:r>
          </a:p>
          <a:p>
            <a:pPr marL="220310" indent="-220310" defTabSz="456468">
              <a:spcBef>
                <a:spcPct val="20000"/>
              </a:spcBef>
              <a:spcAft>
                <a:spcPts val="599"/>
              </a:spcAft>
              <a:buClr>
                <a:srgbClr val="AF0A32"/>
              </a:buClr>
              <a:buSzPct val="110000"/>
              <a:buFont typeface="Wingdings" pitchFamily="2" charset="2"/>
              <a:buChar char="§"/>
            </a:pPr>
            <a:r>
              <a:rPr lang="en-US" dirty="0"/>
              <a:t>The proposed center leader has a high standing in the international research community as well as managerial skills.</a:t>
            </a:r>
          </a:p>
          <a:p>
            <a:pPr marL="220310" indent="-220310" defTabSz="456468">
              <a:spcBef>
                <a:spcPct val="20000"/>
              </a:spcBef>
              <a:spcAft>
                <a:spcPts val="599"/>
              </a:spcAft>
              <a:buClr>
                <a:srgbClr val="AF0A32"/>
              </a:buClr>
              <a:buSzPct val="110000"/>
              <a:buFont typeface="Wingdings" pitchFamily="2" charset="2"/>
              <a:buChar char="§"/>
            </a:pPr>
            <a:r>
              <a:rPr lang="en-US" dirty="0"/>
              <a:t>The center includes high-quality personnel in order to establish a creative and dynamic international research environment that will provide an inspirational training ground for young researchers.</a:t>
            </a:r>
          </a:p>
          <a:p>
            <a:pPr marL="220310" indent="-220310" defTabSz="456468">
              <a:spcBef>
                <a:spcPct val="20000"/>
              </a:spcBef>
              <a:spcAft>
                <a:spcPts val="599"/>
              </a:spcAft>
              <a:buClr>
                <a:srgbClr val="AF0A32"/>
              </a:buClr>
              <a:buSzPct val="110000"/>
              <a:buFont typeface="Wingdings" pitchFamily="2" charset="2"/>
              <a:buChar char="§"/>
            </a:pPr>
            <a:r>
              <a:rPr lang="en-US" dirty="0"/>
              <a:t>The focus, structure, and size of the proposed center are such that they set the stage for scientific ventures that would not be feasible within conventional funding from other sources. </a:t>
            </a:r>
          </a:p>
          <a:p>
            <a:endParaRPr lang="da-DK" dirty="0"/>
          </a:p>
        </p:txBody>
      </p:sp>
      <p:sp>
        <p:nvSpPr>
          <p:cNvPr id="4" name="Pladsholder til diasnummer 3"/>
          <p:cNvSpPr>
            <a:spLocks noGrp="1"/>
          </p:cNvSpPr>
          <p:nvPr>
            <p:ph type="sldNum" sz="quarter" idx="10"/>
          </p:nvPr>
        </p:nvSpPr>
        <p:spPr/>
        <p:txBody>
          <a:bodyPr/>
          <a:lstStyle/>
          <a:p>
            <a:pPr>
              <a:defRPr/>
            </a:pPr>
            <a:fld id="{19968DF3-9A25-4355-BB35-344F1841D81B}" type="slidenum">
              <a:rPr lang="da-DK" smtClean="0"/>
              <a:pPr>
                <a:defRPr/>
              </a:pPr>
              <a:t>12</a:t>
            </a:fld>
            <a:endParaRPr lang="da-DK"/>
          </a:p>
        </p:txBody>
      </p:sp>
    </p:spTree>
    <p:extLst>
      <p:ext uri="{BB962C8B-B14F-4D97-AF65-F5344CB8AC3E}">
        <p14:creationId xmlns:p14="http://schemas.microsoft.com/office/powerpoint/2010/main" val="166473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13</a:t>
            </a:fld>
            <a:endParaRPr lang="da-DK"/>
          </a:p>
        </p:txBody>
      </p:sp>
    </p:spTree>
    <p:extLst>
      <p:ext uri="{BB962C8B-B14F-4D97-AF65-F5344CB8AC3E}">
        <p14:creationId xmlns:p14="http://schemas.microsoft.com/office/powerpoint/2010/main" val="3683784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altLang="da-DK" dirty="0">
                <a:ea typeface="Arial" charset="0"/>
                <a:cs typeface="Arial" charset="0"/>
              </a:rPr>
              <a:t>First and foremost an excellent and outstanding researcher with high international standing</a:t>
            </a:r>
          </a:p>
          <a:p>
            <a:endParaRPr lang="en-US" altLang="da-DK" dirty="0">
              <a:ea typeface="Arial" charset="0"/>
              <a:cs typeface="Arial" charset="0"/>
            </a:endParaRPr>
          </a:p>
          <a:p>
            <a:r>
              <a:rPr lang="en-US" altLang="da-DK" dirty="0">
                <a:ea typeface="Arial" charset="0"/>
                <a:cs typeface="Arial" charset="0"/>
              </a:rPr>
              <a:t>A research leader that can create a dynamic risk-taking research groups</a:t>
            </a:r>
          </a:p>
          <a:p>
            <a:pPr defTabSz="905542">
              <a:defRPr/>
            </a:pPr>
            <a:r>
              <a:rPr lang="en-US" altLang="da-DK" dirty="0">
                <a:ea typeface="Arial" charset="0"/>
                <a:cs typeface="Arial" charset="0"/>
              </a:rPr>
              <a:t>A research leader that can create team spirit and common ambitions</a:t>
            </a:r>
          </a:p>
          <a:p>
            <a:pPr defTabSz="905542">
              <a:defRPr/>
            </a:pPr>
            <a:r>
              <a:rPr lang="en-US" altLang="da-DK" dirty="0">
                <a:ea typeface="Arial" charset="0"/>
                <a:cs typeface="Arial" charset="0"/>
              </a:rPr>
              <a:t>A mentor, motivator and catalyst for the next generation </a:t>
            </a:r>
          </a:p>
          <a:p>
            <a:pPr defTabSz="905542">
              <a:defRPr/>
            </a:pPr>
            <a:endParaRPr lang="da-DK" altLang="da-DK" dirty="0">
              <a:ea typeface="Arial" charset="0"/>
              <a:cs typeface="Arial" charset="0"/>
            </a:endParaRPr>
          </a:p>
          <a:p>
            <a:pPr eaLnBrk="1" hangingPunct="1">
              <a:spcAft>
                <a:spcPts val="594"/>
              </a:spcAft>
            </a:pPr>
            <a:r>
              <a:rPr lang="en-US" altLang="da-DK" dirty="0">
                <a:ea typeface="Arial" charset="0"/>
                <a:cs typeface="Arial" charset="0"/>
              </a:rPr>
              <a:t>But also </a:t>
            </a:r>
          </a:p>
          <a:p>
            <a:pPr eaLnBrk="1" hangingPunct="1">
              <a:spcAft>
                <a:spcPts val="594"/>
              </a:spcAft>
            </a:pPr>
            <a:r>
              <a:rPr lang="en-US" altLang="da-DK" dirty="0">
                <a:ea typeface="Arial" charset="0"/>
                <a:cs typeface="Arial" charset="0"/>
              </a:rPr>
              <a:t>	Personnel manager with flair</a:t>
            </a:r>
          </a:p>
          <a:p>
            <a:pPr eaLnBrk="1" hangingPunct="1">
              <a:spcAft>
                <a:spcPts val="594"/>
              </a:spcAft>
            </a:pPr>
            <a:r>
              <a:rPr lang="en-US" altLang="da-DK" dirty="0">
                <a:ea typeface="Arial" charset="0"/>
                <a:cs typeface="Arial" charset="0"/>
              </a:rPr>
              <a:t>	for administrative and</a:t>
            </a:r>
          </a:p>
          <a:p>
            <a:pPr eaLnBrk="1" hangingPunct="1">
              <a:spcAft>
                <a:spcPts val="594"/>
              </a:spcAft>
            </a:pPr>
            <a:r>
              <a:rPr lang="en-US" altLang="da-DK" dirty="0">
                <a:ea typeface="Arial" charset="0"/>
                <a:cs typeface="Arial" charset="0"/>
              </a:rPr>
              <a:t>	organizational conditions</a:t>
            </a:r>
          </a:p>
          <a:p>
            <a:pPr eaLnBrk="1" hangingPunct="1">
              <a:spcAft>
                <a:spcPts val="594"/>
              </a:spcAft>
            </a:pPr>
            <a:endParaRPr lang="da-DK" altLang="da-DK" dirty="0">
              <a:ea typeface="Arial" charset="0"/>
              <a:cs typeface="Arial" charset="0"/>
            </a:endParaRPr>
          </a:p>
          <a:p>
            <a:pPr eaLnBrk="1" hangingPunct="1">
              <a:spcAft>
                <a:spcPts val="594"/>
              </a:spcAft>
            </a:pPr>
            <a:r>
              <a:rPr lang="en-US" altLang="da-DK" dirty="0">
                <a:ea typeface="Arial" charset="0"/>
                <a:cs typeface="Arial" charset="0"/>
              </a:rPr>
              <a:t>Last BUT not least</a:t>
            </a:r>
          </a:p>
          <a:p>
            <a:pPr eaLnBrk="1" hangingPunct="1">
              <a:spcAft>
                <a:spcPts val="594"/>
              </a:spcAft>
            </a:pPr>
            <a:r>
              <a:rPr lang="en-US" altLang="da-DK" dirty="0">
                <a:ea typeface="Arial" charset="0"/>
                <a:cs typeface="Arial" charset="0"/>
              </a:rPr>
              <a:t>He/she has flexible means</a:t>
            </a:r>
          </a:p>
          <a:p>
            <a:pPr eaLnBrk="1" hangingPunct="1">
              <a:spcAft>
                <a:spcPts val="594"/>
              </a:spcAft>
            </a:pPr>
            <a:r>
              <a:rPr lang="en-US" altLang="da-DK" dirty="0">
                <a:ea typeface="Arial" charset="0"/>
                <a:cs typeface="Arial" charset="0"/>
              </a:rPr>
              <a:t>Administrative help </a:t>
            </a:r>
            <a:r>
              <a:rPr lang="en-US" altLang="da-DK" u="sng" dirty="0">
                <a:ea typeface="Arial" charset="0"/>
                <a:cs typeface="Arial" charset="0"/>
              </a:rPr>
              <a:t>close at hand</a:t>
            </a:r>
          </a:p>
          <a:p>
            <a:pPr eaLnBrk="1" hangingPunct="1">
              <a:spcAft>
                <a:spcPts val="594"/>
              </a:spcAft>
            </a:pPr>
            <a:endParaRPr lang="en-US" altLang="da-DK" dirty="0">
              <a:ea typeface="Arial" charset="0"/>
              <a:cs typeface="Arial" charset="0"/>
            </a:endParaRPr>
          </a:p>
          <a:p>
            <a:pPr defTabSz="905542">
              <a:defRPr/>
            </a:pPr>
            <a:endParaRPr lang="en-US" altLang="da-DK" dirty="0">
              <a:ea typeface="Arial" charset="0"/>
              <a:cs typeface="Arial" charset="0"/>
            </a:endParaRPr>
          </a:p>
          <a:p>
            <a:pPr defTabSz="905542">
              <a:defRPr/>
            </a:pPr>
            <a:endParaRPr lang="en-US" altLang="da-DK" dirty="0">
              <a:ea typeface="Arial" charset="0"/>
              <a:cs typeface="Arial" charset="0"/>
            </a:endParaRPr>
          </a:p>
          <a:p>
            <a:pPr defTabSz="905542">
              <a:defRPr/>
            </a:pPr>
            <a:endParaRPr lang="en-US" altLang="da-DK" dirty="0">
              <a:ea typeface="Arial" charset="0"/>
              <a:cs typeface="Arial" charset="0"/>
            </a:endParaRPr>
          </a:p>
          <a:p>
            <a:pPr defTabSz="905542">
              <a:defRPr/>
            </a:pPr>
            <a:endParaRPr lang="en-US" altLang="da-DK" dirty="0">
              <a:ea typeface="Arial" charset="0"/>
              <a:cs typeface="Arial" charset="0"/>
            </a:endParaRPr>
          </a:p>
          <a:p>
            <a:endParaRPr lang="en-US" dirty="0"/>
          </a:p>
        </p:txBody>
      </p:sp>
      <p:sp>
        <p:nvSpPr>
          <p:cNvPr id="4" name="Pladsholder til diasnummer 3"/>
          <p:cNvSpPr>
            <a:spLocks noGrp="1"/>
          </p:cNvSpPr>
          <p:nvPr>
            <p:ph type="sldNum" sz="quarter" idx="10"/>
          </p:nvPr>
        </p:nvSpPr>
        <p:spPr/>
        <p:txBody>
          <a:bodyPr/>
          <a:lstStyle/>
          <a:p>
            <a:pPr>
              <a:defRPr/>
            </a:pPr>
            <a:fld id="{19968DF3-9A25-4355-BB35-344F1841D81B}" type="slidenum">
              <a:rPr lang="da-DK" smtClean="0"/>
              <a:pPr>
                <a:defRPr/>
              </a:pPr>
              <a:t>14</a:t>
            </a:fld>
            <a:endParaRPr lang="da-DK"/>
          </a:p>
        </p:txBody>
      </p:sp>
    </p:spTree>
    <p:extLst>
      <p:ext uri="{BB962C8B-B14F-4D97-AF65-F5344CB8AC3E}">
        <p14:creationId xmlns:p14="http://schemas.microsoft.com/office/powerpoint/2010/main" val="2319634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19968DF3-9A25-4355-BB35-344F1841D81B}" type="slidenum">
              <a:rPr lang="da-DK" smtClean="0"/>
              <a:pPr>
                <a:defRPr/>
              </a:pPr>
              <a:t>16</a:t>
            </a:fld>
            <a:endParaRPr lang="da-DK"/>
          </a:p>
        </p:txBody>
      </p:sp>
    </p:spTree>
    <p:extLst>
      <p:ext uri="{BB962C8B-B14F-4D97-AF65-F5344CB8AC3E}">
        <p14:creationId xmlns:p14="http://schemas.microsoft.com/office/powerpoint/2010/main" val="301096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Consider</a:t>
            </a:r>
            <a:r>
              <a:rPr lang="da-DK" dirty="0"/>
              <a:t> to </a:t>
            </a:r>
            <a:r>
              <a:rPr lang="da-DK" dirty="0" err="1"/>
              <a:t>address</a:t>
            </a:r>
            <a:r>
              <a:rPr lang="da-DK" dirty="0"/>
              <a:t> </a:t>
            </a:r>
            <a:r>
              <a:rPr lang="da-DK" dirty="0" err="1"/>
              <a:t>gender</a:t>
            </a:r>
            <a:r>
              <a:rPr lang="da-DK" dirty="0"/>
              <a:t> </a:t>
            </a:r>
            <a:r>
              <a:rPr lang="da-DK" dirty="0" err="1"/>
              <a:t>issues</a:t>
            </a:r>
            <a:endParaRPr lang="da-DK" dirty="0"/>
          </a:p>
        </p:txBody>
      </p:sp>
      <p:sp>
        <p:nvSpPr>
          <p:cNvPr id="4" name="Pladsholder til diasnummer 3"/>
          <p:cNvSpPr>
            <a:spLocks noGrp="1"/>
          </p:cNvSpPr>
          <p:nvPr>
            <p:ph type="sldNum" sz="quarter" idx="10"/>
          </p:nvPr>
        </p:nvSpPr>
        <p:spPr/>
        <p:txBody>
          <a:bodyPr/>
          <a:lstStyle/>
          <a:p>
            <a:pPr>
              <a:defRPr/>
            </a:pPr>
            <a:fld id="{19968DF3-9A25-4355-BB35-344F1841D81B}" type="slidenum">
              <a:rPr lang="da-DK" smtClean="0"/>
              <a:pPr>
                <a:defRPr/>
              </a:pPr>
              <a:t>18</a:t>
            </a:fld>
            <a:endParaRPr lang="da-DK"/>
          </a:p>
        </p:txBody>
      </p:sp>
    </p:spTree>
    <p:extLst>
      <p:ext uri="{BB962C8B-B14F-4D97-AF65-F5344CB8AC3E}">
        <p14:creationId xmlns:p14="http://schemas.microsoft.com/office/powerpoint/2010/main" val="1466765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b="1" kern="1200" dirty="0">
                <a:solidFill>
                  <a:schemeClr val="tx1"/>
                </a:solidFill>
                <a:effectLst/>
                <a:latin typeface="+mn-lt"/>
                <a:ea typeface="+mn-ea"/>
                <a:cs typeface="+mn-cs"/>
              </a:rPr>
              <a:t>The external reviewers</a:t>
            </a:r>
            <a:endParaRPr lang="da-DK"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DNRF will send full proposals for external review to three international experts within the relevant research area(s), two of whom are leading experts and one of whom is a generalist within the broader field. </a:t>
            </a:r>
          </a:p>
          <a:p>
            <a:r>
              <a:rPr lang="en-US" sz="1200" kern="1200" dirty="0">
                <a:solidFill>
                  <a:schemeClr val="tx1"/>
                </a:solidFill>
                <a:effectLst/>
                <a:latin typeface="+mn-lt"/>
                <a:ea typeface="+mn-ea"/>
                <a:cs typeface="+mn-cs"/>
              </a:rPr>
              <a:t>Each applicant may submit the names of three high-level experts, one of whom will be chosen by the foundation to serve on the panel of reviewers who will assess the proposal. The foundation will choose the other two reviewers based on recommendations from external and/or internal sources. </a:t>
            </a:r>
            <a:endParaRPr lang="da-DK" dirty="0"/>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19</a:t>
            </a:fld>
            <a:endParaRPr lang="da-DK"/>
          </a:p>
        </p:txBody>
      </p:sp>
    </p:spTree>
    <p:extLst>
      <p:ext uri="{BB962C8B-B14F-4D97-AF65-F5344CB8AC3E}">
        <p14:creationId xmlns:p14="http://schemas.microsoft.com/office/powerpoint/2010/main" val="335985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8FE9504-5CB1-48D0-9B81-2AE9044B7B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a:extLst>
              <a:ext uri="{FF2B5EF4-FFF2-40B4-BE49-F238E27FC236}">
                <a16:creationId xmlns:a16="http://schemas.microsoft.com/office/drawing/2014/main" id="{DB98CA82-DEA5-499A-AB74-DEF79793D9ED}"/>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da-DK" sz="1100" dirty="0"/>
          </a:p>
        </p:txBody>
      </p:sp>
    </p:spTree>
    <p:extLst>
      <p:ext uri="{BB962C8B-B14F-4D97-AF65-F5344CB8AC3E}">
        <p14:creationId xmlns:p14="http://schemas.microsoft.com/office/powerpoint/2010/main" val="123509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2937"/>
            <a:r>
              <a:rPr lang="en-US" dirty="0"/>
              <a:t>Calls for new centers are announced approximately every two and a half years</a:t>
            </a:r>
          </a:p>
          <a:p>
            <a:pPr defTabSz="912937"/>
            <a:r>
              <a:rPr lang="en-US" dirty="0"/>
              <a:t>A two-stage application process. </a:t>
            </a:r>
          </a:p>
          <a:p>
            <a:pPr defTabSz="912937"/>
            <a:r>
              <a:rPr lang="en-US" u="sng" dirty="0"/>
              <a:t>In the first stage</a:t>
            </a:r>
            <a:r>
              <a:rPr lang="en-US" dirty="0"/>
              <a:t>, prospective center leaders are invited to submit short outline proposals. </a:t>
            </a:r>
          </a:p>
          <a:p>
            <a:pPr defTabSz="912937"/>
            <a:r>
              <a:rPr lang="en-US" u="sng" dirty="0"/>
              <a:t>In the second stage</a:t>
            </a:r>
            <a:r>
              <a:rPr lang="en-US" dirty="0"/>
              <a:t>, applicants are invited to submit full proposals that are reviewed by three international experts in the field. Prior to the final selection, the board interviews each applicant.</a:t>
            </a:r>
            <a:endParaRPr lang="da-DK" dirty="0"/>
          </a:p>
          <a:p>
            <a:endParaRPr lang="da-DK" dirty="0"/>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2</a:t>
            </a:fld>
            <a:endParaRPr lang="da-DK"/>
          </a:p>
        </p:txBody>
      </p:sp>
    </p:spTree>
    <p:extLst>
      <p:ext uri="{BB962C8B-B14F-4D97-AF65-F5344CB8AC3E}">
        <p14:creationId xmlns:p14="http://schemas.microsoft.com/office/powerpoint/2010/main" val="2629457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3</a:t>
            </a:fld>
            <a:endParaRPr lang="da-DK"/>
          </a:p>
        </p:txBody>
      </p:sp>
    </p:spTree>
    <p:extLst>
      <p:ext uri="{BB962C8B-B14F-4D97-AF65-F5344CB8AC3E}">
        <p14:creationId xmlns:p14="http://schemas.microsoft.com/office/powerpoint/2010/main" val="78869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19968DF3-9A25-4355-BB35-344F1841D81B}" type="slidenum">
              <a:rPr lang="da-DK" smtClean="0"/>
              <a:pPr>
                <a:defRPr/>
              </a:pPr>
              <a:t>4</a:t>
            </a:fld>
            <a:endParaRPr lang="da-DK"/>
          </a:p>
        </p:txBody>
      </p:sp>
    </p:spTree>
    <p:extLst>
      <p:ext uri="{BB962C8B-B14F-4D97-AF65-F5344CB8AC3E}">
        <p14:creationId xmlns:p14="http://schemas.microsoft.com/office/powerpoint/2010/main" val="158216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5</a:t>
            </a:fld>
            <a:endParaRPr lang="da-DK"/>
          </a:p>
        </p:txBody>
      </p:sp>
    </p:spTree>
    <p:extLst>
      <p:ext uri="{BB962C8B-B14F-4D97-AF65-F5344CB8AC3E}">
        <p14:creationId xmlns:p14="http://schemas.microsoft.com/office/powerpoint/2010/main" val="341536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176" indent="-171176" defTabSz="912937">
              <a:buFont typeface="Arial" panose="020B0604020202020204" pitchFamily="34" charset="0"/>
              <a:buChar char="•"/>
              <a:defRPr/>
            </a:pPr>
            <a:r>
              <a:rPr lang="en-US" sz="1100" dirty="0"/>
              <a:t>The foundation welcomes proposals from all fields of research. </a:t>
            </a:r>
          </a:p>
          <a:p>
            <a:pPr marL="171176" indent="-171176" defTabSz="912937">
              <a:buFont typeface="Arial" panose="020B0604020202020204" pitchFamily="34" charset="0"/>
              <a:buChar char="•"/>
              <a:defRPr/>
            </a:pPr>
            <a:r>
              <a:rPr lang="en-US" sz="1100" dirty="0"/>
              <a:t>Centers can be established within and/or across all research areas: Humanities, Life Sciences, Natural Sciences, Social Sciences and Technical Sciences.</a:t>
            </a:r>
            <a:endParaRPr lang="da-DK" sz="1100" dirty="0"/>
          </a:p>
          <a:p>
            <a:pPr marL="171176" indent="-171176" defTabSz="912937">
              <a:buFont typeface="Arial" panose="020B0604020202020204" pitchFamily="34" charset="0"/>
              <a:buChar char="•"/>
              <a:defRPr/>
            </a:pPr>
            <a:r>
              <a:rPr lang="en-US" sz="1100" dirty="0"/>
              <a:t>A majority of the centers can be described as interdisciplinary and, therefore, do not readily fit into one category. </a:t>
            </a:r>
          </a:p>
          <a:p>
            <a:pPr marL="171176" indent="-171176" defTabSz="912937">
              <a:buFont typeface="Arial" panose="020B0604020202020204" pitchFamily="34" charset="0"/>
              <a:buChar char="•"/>
              <a:defRPr/>
            </a:pPr>
            <a:r>
              <a:rPr lang="en-US" sz="1100" dirty="0"/>
              <a:t>The figure shows how the 122 centers established so far, categorize by main research field.</a:t>
            </a:r>
            <a:endParaRPr lang="da-DK" sz="1100" dirty="0"/>
          </a:p>
          <a:p>
            <a:endParaRPr lang="da-DK" dirty="0"/>
          </a:p>
        </p:txBody>
      </p:sp>
      <p:sp>
        <p:nvSpPr>
          <p:cNvPr id="4" name="Pladsholder til slidenummer 3"/>
          <p:cNvSpPr>
            <a:spLocks noGrp="1"/>
          </p:cNvSpPr>
          <p:nvPr>
            <p:ph type="sldNum" sz="quarter" idx="10"/>
          </p:nvPr>
        </p:nvSpPr>
        <p:spPr/>
        <p:txBody>
          <a:bodyPr/>
          <a:lstStyle/>
          <a:p>
            <a:pPr>
              <a:defRPr/>
            </a:pPr>
            <a:fld id="{19968DF3-9A25-4355-BB35-344F1841D81B}" type="slidenum">
              <a:rPr lang="da-DK" smtClean="0"/>
              <a:pPr>
                <a:defRPr/>
              </a:pPr>
              <a:t>6</a:t>
            </a:fld>
            <a:endParaRPr lang="da-DK"/>
          </a:p>
        </p:txBody>
      </p:sp>
    </p:spTree>
    <p:extLst>
      <p:ext uri="{BB962C8B-B14F-4D97-AF65-F5344CB8AC3E}">
        <p14:creationId xmlns:p14="http://schemas.microsoft.com/office/powerpoint/2010/main" val="152139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a:defRPr/>
            </a:pPr>
            <a:fld id="{19968DF3-9A25-4355-BB35-344F1841D81B}" type="slidenum">
              <a:rPr lang="da-DK" smtClean="0"/>
              <a:pPr>
                <a:defRPr/>
              </a:pPr>
              <a:t>7</a:t>
            </a:fld>
            <a:endParaRPr lang="da-DK"/>
          </a:p>
        </p:txBody>
      </p:sp>
    </p:spTree>
    <p:extLst>
      <p:ext uri="{BB962C8B-B14F-4D97-AF65-F5344CB8AC3E}">
        <p14:creationId xmlns:p14="http://schemas.microsoft.com/office/powerpoint/2010/main" val="2139966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a:t>Centerleder: Professor Rubina Raja</a:t>
            </a:r>
          </a:p>
          <a:p>
            <a:pPr fontAlgn="base"/>
            <a:r>
              <a:rPr lang="da-DK" dirty="0"/>
              <a:t>Periode: 2015 – 2025 </a:t>
            </a:r>
          </a:p>
          <a:p>
            <a:pPr fontAlgn="base"/>
            <a:r>
              <a:rPr lang="da-DK" dirty="0"/>
              <a:t>Ansøgningsrunde: 8. ansøgningsrunde</a:t>
            </a:r>
          </a:p>
          <a:p>
            <a:endParaRPr lang="da-DK" dirty="0"/>
          </a:p>
        </p:txBody>
      </p:sp>
      <p:sp>
        <p:nvSpPr>
          <p:cNvPr id="4" name="Pladsholder til diasnummer 3"/>
          <p:cNvSpPr>
            <a:spLocks noGrp="1"/>
          </p:cNvSpPr>
          <p:nvPr>
            <p:ph type="sldNum" sz="quarter" idx="10"/>
          </p:nvPr>
        </p:nvSpPr>
        <p:spPr/>
        <p:txBody>
          <a:bodyPr/>
          <a:lstStyle/>
          <a:p>
            <a:pPr>
              <a:defRPr/>
            </a:pPr>
            <a:fld id="{19968DF3-9A25-4355-BB35-344F1841D81B}" type="slidenum">
              <a:rPr lang="da-DK" smtClean="0"/>
              <a:pPr>
                <a:defRPr/>
              </a:pPr>
              <a:t>8</a:t>
            </a:fld>
            <a:endParaRPr lang="da-DK"/>
          </a:p>
        </p:txBody>
      </p:sp>
    </p:spTree>
    <p:extLst>
      <p:ext uri="{BB962C8B-B14F-4D97-AF65-F5344CB8AC3E}">
        <p14:creationId xmlns:p14="http://schemas.microsoft.com/office/powerpoint/2010/main" val="2978917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Center leader: Professor Marcus Thomas Pius Gilbert</a:t>
            </a:r>
          </a:p>
          <a:p>
            <a:pPr fontAlgn="base"/>
            <a:r>
              <a:rPr lang="en-US" dirty="0"/>
              <a:t>Period: Jan. 2020 - Dec. 2025</a:t>
            </a:r>
          </a:p>
          <a:p>
            <a:pPr fontAlgn="base"/>
            <a:r>
              <a:rPr lang="en-US" dirty="0"/>
              <a:t>Application round: 10th Round</a:t>
            </a:r>
          </a:p>
          <a:p>
            <a:pPr fontAlgn="base"/>
            <a:r>
              <a:rPr lang="en-US" dirty="0"/>
              <a:t>Host institution: University of Copenhagen</a:t>
            </a:r>
          </a:p>
          <a:p>
            <a:endParaRPr lang="da-DK" dirty="0"/>
          </a:p>
        </p:txBody>
      </p:sp>
      <p:sp>
        <p:nvSpPr>
          <p:cNvPr id="4" name="Slide Number Placeholder 3"/>
          <p:cNvSpPr>
            <a:spLocks noGrp="1"/>
          </p:cNvSpPr>
          <p:nvPr>
            <p:ph type="sldNum" sz="quarter" idx="10"/>
          </p:nvPr>
        </p:nvSpPr>
        <p:spPr/>
        <p:txBody>
          <a:bodyPr/>
          <a:lstStyle/>
          <a:p>
            <a:pPr>
              <a:defRPr/>
            </a:pPr>
            <a:fld id="{19968DF3-9A25-4355-BB35-344F1841D81B}" type="slidenum">
              <a:rPr lang="da-DK" smtClean="0"/>
              <a:pPr>
                <a:defRPr/>
              </a:pPr>
              <a:t>9</a:t>
            </a:fld>
            <a:endParaRPr lang="da-DK"/>
          </a:p>
        </p:txBody>
      </p:sp>
    </p:spTree>
    <p:extLst>
      <p:ext uri="{BB962C8B-B14F-4D97-AF65-F5344CB8AC3E}">
        <p14:creationId xmlns:p14="http://schemas.microsoft.com/office/powerpoint/2010/main" val="3695942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pic>
        <p:nvPicPr>
          <p:cNvPr id="4" name="Billede 7" descr="for_tom.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ladsholder til indhold 2"/>
          <p:cNvSpPr txBox="1">
            <a:spLocks/>
          </p:cNvSpPr>
          <p:nvPr userDrawn="1"/>
        </p:nvSpPr>
        <p:spPr bwMode="auto">
          <a:xfrm>
            <a:off x="595313" y="3759200"/>
            <a:ext cx="64293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925"/>
              </a:lnSpc>
              <a:spcBef>
                <a:spcPct val="20000"/>
              </a:spcBef>
              <a:buFont typeface="Arial" pitchFamily="34" charset="0"/>
              <a:buNone/>
              <a:defRPr/>
            </a:pPr>
            <a:endParaRPr lang="en-GB" sz="1200">
              <a:latin typeface="Akzidenz Grotesk Bold"/>
              <a:ea typeface="MS PGothic" pitchFamily="34" charset="-128"/>
            </a:endParaRPr>
          </a:p>
        </p:txBody>
      </p:sp>
      <p:sp>
        <p:nvSpPr>
          <p:cNvPr id="6" name="Pladsholder til titel 1"/>
          <p:cNvSpPr>
            <a:spLocks noGrp="1"/>
          </p:cNvSpPr>
          <p:nvPr>
            <p:ph type="title"/>
          </p:nvPr>
        </p:nvSpPr>
        <p:spPr>
          <a:xfrm>
            <a:off x="599368" y="2148113"/>
            <a:ext cx="6411033" cy="1349836"/>
          </a:xfrm>
          <a:prstGeom prst="rect">
            <a:avLst/>
          </a:prstGeom>
        </p:spPr>
        <p:txBody>
          <a:bodyPr rtlCol="0">
            <a:noAutofit/>
          </a:bodyPr>
          <a:lstStyle>
            <a:lvl1pPr>
              <a:lnSpc>
                <a:spcPts val="4800"/>
              </a:lnSpc>
              <a:defRPr sz="4600" b="0">
                <a:solidFill>
                  <a:schemeClr val="accent1"/>
                </a:solidFill>
              </a:defRPr>
            </a:lvl1pPr>
          </a:lstStyle>
          <a:p>
            <a:r>
              <a:rPr lang="da-DK"/>
              <a:t>Klik for at redigere titeltypografi i masteren</a:t>
            </a:r>
            <a:endParaRPr lang="en-GB" dirty="0"/>
          </a:p>
        </p:txBody>
      </p:sp>
      <p:sp>
        <p:nvSpPr>
          <p:cNvPr id="14" name="Pladsholder til tekst 13"/>
          <p:cNvSpPr>
            <a:spLocks noGrp="1"/>
          </p:cNvSpPr>
          <p:nvPr>
            <p:ph type="body" sz="quarter" idx="10"/>
          </p:nvPr>
        </p:nvSpPr>
        <p:spPr>
          <a:xfrm>
            <a:off x="600075" y="4732340"/>
            <a:ext cx="6424840" cy="579889"/>
          </a:xfrm>
        </p:spPr>
        <p:txBody>
          <a:bodyPr/>
          <a:lstStyle>
            <a:lvl1pPr marL="0" marR="0" indent="0" algn="l" defTabSz="457200" rtl="0" eaLnBrk="1" fontAlgn="auto" latinLnBrk="0" hangingPunct="1">
              <a:lnSpc>
                <a:spcPts val="1300"/>
              </a:lnSpc>
              <a:spcBef>
                <a:spcPct val="0"/>
              </a:spcBef>
              <a:spcAft>
                <a:spcPts val="0"/>
              </a:spcAft>
              <a:buClrTx/>
              <a:buSzTx/>
              <a:buFontTx/>
              <a:buNone/>
              <a:tabLst/>
              <a:defRPr kumimoji="0" lang="en-GB" sz="1800" b="0" i="0" u="none" strike="noStrike" kern="1200" cap="none" spc="0" normalizeH="0" baseline="0" noProof="0">
                <a:ln>
                  <a:noFill/>
                </a:ln>
                <a:solidFill>
                  <a:schemeClr val="tx1"/>
                </a:solidFill>
                <a:effectLst/>
                <a:uLnTx/>
                <a:uFillTx/>
                <a:cs typeface="Arial"/>
              </a:defRPr>
            </a:lvl1pPr>
          </a:lstStyle>
          <a:p>
            <a:pPr lvl="0"/>
            <a:r>
              <a:rPr lang="da-DK" noProof="0"/>
              <a:t>Klik for at redigere typografi i masteren</a:t>
            </a:r>
          </a:p>
        </p:txBody>
      </p:sp>
    </p:spTree>
    <p:extLst>
      <p:ext uri="{BB962C8B-B14F-4D97-AF65-F5344CB8AC3E}">
        <p14:creationId xmlns:p14="http://schemas.microsoft.com/office/powerpoint/2010/main" val="223537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olumns 1+2">
    <p:spTree>
      <p:nvGrpSpPr>
        <p:cNvPr id="1" name=""/>
        <p:cNvGrpSpPr/>
        <p:nvPr/>
      </p:nvGrpSpPr>
      <p:grpSpPr>
        <a:xfrm>
          <a:off x="0" y="0"/>
          <a:ext cx="0" cy="0"/>
          <a:chOff x="0" y="0"/>
          <a:chExt cx="0" cy="0"/>
        </a:xfrm>
      </p:grpSpPr>
      <p:sp>
        <p:nvSpPr>
          <p:cNvPr id="2" name="Title 1"/>
          <p:cNvSpPr>
            <a:spLocks noGrp="1"/>
          </p:cNvSpPr>
          <p:nvPr>
            <p:ph type="title"/>
          </p:nvPr>
        </p:nvSpPr>
        <p:spPr>
          <a:xfrm>
            <a:off x="621594" y="1238250"/>
            <a:ext cx="2424819" cy="4338000"/>
          </a:xfrm>
        </p:spPr>
        <p:txBody>
          <a:bodyPr/>
          <a:lstStyle/>
          <a:p>
            <a:r>
              <a:rPr lang="da-DK"/>
              <a:t>Klik for at redigere titeltypografi i masteren</a:t>
            </a:r>
            <a:endParaRPr lang="en-GB" dirty="0"/>
          </a:p>
        </p:txBody>
      </p:sp>
      <p:sp>
        <p:nvSpPr>
          <p:cNvPr id="11" name="Content Placeholder 15"/>
          <p:cNvSpPr>
            <a:spLocks noGrp="1"/>
          </p:cNvSpPr>
          <p:nvPr>
            <p:ph sz="quarter" idx="11"/>
          </p:nvPr>
        </p:nvSpPr>
        <p:spPr>
          <a:xfrm>
            <a:off x="3235324" y="1259377"/>
            <a:ext cx="5299075" cy="4316874"/>
          </a:xfrm>
        </p:spPr>
        <p:txBody>
          <a:bodyPr/>
          <a:lstStyle>
            <a:lvl1pPr marL="0" indent="0">
              <a:lnSpc>
                <a:spcPts val="3000"/>
              </a:lnSpc>
              <a:spcBef>
                <a:spcPts val="0"/>
              </a:spcBef>
              <a:buNone/>
              <a:defRPr sz="3000"/>
            </a:lvl1pPr>
            <a:lvl2pPr>
              <a:defRPr sz="2400"/>
            </a:lvl2pPr>
            <a:lvl3pPr>
              <a:defRPr sz="2000"/>
            </a:lvl3pPr>
            <a:lvl4pPr>
              <a:defRPr sz="1800"/>
            </a:lvl4pPr>
            <a:lvl5pPr>
              <a:defRPr sz="16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diasnummer 9"/>
          <p:cNvSpPr>
            <a:spLocks noGrp="1"/>
          </p:cNvSpPr>
          <p:nvPr>
            <p:ph type="sldNum" sz="quarter" idx="12"/>
          </p:nvPr>
        </p:nvSpPr>
        <p:spPr/>
        <p:txBody>
          <a:bodyPr/>
          <a:lstStyle>
            <a:lvl1pPr>
              <a:defRPr/>
            </a:lvl1pPr>
          </a:lstStyle>
          <a:p>
            <a:pPr>
              <a:defRPr/>
            </a:pPr>
            <a:fld id="{BFE57680-5E9C-4051-862E-FEB48BD63591}" type="slidenum">
              <a:rPr lang="en-GB"/>
              <a:pPr>
                <a:defRPr/>
              </a:pPr>
              <a:t>‹#›</a:t>
            </a:fld>
            <a:endParaRPr lang="en-GB" dirty="0"/>
          </a:p>
        </p:txBody>
      </p:sp>
      <p:sp>
        <p:nvSpPr>
          <p:cNvPr id="5" name="Pladsholder til dato 5"/>
          <p:cNvSpPr>
            <a:spLocks noGrp="1"/>
          </p:cNvSpPr>
          <p:nvPr>
            <p:ph type="dt" sz="half" idx="13"/>
          </p:nvPr>
        </p:nvSpPr>
        <p:spPr/>
        <p:txBody>
          <a:bodyPr/>
          <a:lstStyle>
            <a:lvl1pPr>
              <a:defRPr/>
            </a:lvl1pPr>
          </a:lstStyle>
          <a:p>
            <a:pPr>
              <a:defRPr/>
            </a:pPr>
            <a:fld id="{A4C3A277-8B9B-4587-A7A2-4143B45571CD}" type="datetime5">
              <a:rPr lang="da-DK"/>
              <a:pPr>
                <a:defRPr/>
              </a:pPr>
              <a:t>maj 2023</a:t>
            </a:fld>
            <a:endParaRPr lang="da-DK"/>
          </a:p>
        </p:txBody>
      </p:sp>
    </p:spTree>
    <p:extLst>
      <p:ext uri="{BB962C8B-B14F-4D97-AF65-F5344CB8AC3E}">
        <p14:creationId xmlns:p14="http://schemas.microsoft.com/office/powerpoint/2010/main" val="3129158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columns 2+1">
    <p:spTree>
      <p:nvGrpSpPr>
        <p:cNvPr id="1" name=""/>
        <p:cNvGrpSpPr/>
        <p:nvPr/>
      </p:nvGrpSpPr>
      <p:grpSpPr>
        <a:xfrm>
          <a:off x="0" y="0"/>
          <a:ext cx="0" cy="0"/>
          <a:chOff x="0" y="0"/>
          <a:chExt cx="0" cy="0"/>
        </a:xfrm>
      </p:grpSpPr>
      <p:sp>
        <p:nvSpPr>
          <p:cNvPr id="2" name="Title 1"/>
          <p:cNvSpPr>
            <a:spLocks noGrp="1"/>
          </p:cNvSpPr>
          <p:nvPr>
            <p:ph type="title"/>
          </p:nvPr>
        </p:nvSpPr>
        <p:spPr>
          <a:xfrm>
            <a:off x="621594" y="1238400"/>
            <a:ext cx="5280731" cy="4337850"/>
          </a:xfrm>
        </p:spPr>
        <p:txBody>
          <a:bodyPr/>
          <a:lstStyle/>
          <a:p>
            <a:r>
              <a:rPr lang="da-DK"/>
              <a:t>Klik for at redigere titeltypografi i masteren</a:t>
            </a:r>
            <a:endParaRPr lang="en-GB" dirty="0"/>
          </a:p>
        </p:txBody>
      </p:sp>
      <p:sp>
        <p:nvSpPr>
          <p:cNvPr id="7" name="Content Placeholder 15"/>
          <p:cNvSpPr>
            <a:spLocks noGrp="1"/>
          </p:cNvSpPr>
          <p:nvPr>
            <p:ph sz="quarter" idx="11"/>
          </p:nvPr>
        </p:nvSpPr>
        <p:spPr>
          <a:xfrm>
            <a:off x="6103937" y="1260475"/>
            <a:ext cx="2444977" cy="4315775"/>
          </a:xfrm>
        </p:spPr>
        <p:txBody>
          <a:bodyPr/>
          <a:lstStyle>
            <a:lvl1pPr marL="0" indent="0">
              <a:lnSpc>
                <a:spcPts val="3000"/>
              </a:lnSpc>
              <a:spcBef>
                <a:spcPts val="0"/>
              </a:spcBef>
              <a:buNone/>
              <a:defRPr sz="3000"/>
            </a:lvl1pPr>
            <a:lvl2pPr>
              <a:defRPr sz="2400"/>
            </a:lvl2pPr>
            <a:lvl3pPr>
              <a:defRPr sz="2000"/>
            </a:lvl3pPr>
            <a:lvl4pPr>
              <a:defRPr sz="1800"/>
            </a:lvl4pPr>
            <a:lvl5pPr>
              <a:defRPr sz="16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4" name="Pladsholder til diasnummer 9"/>
          <p:cNvSpPr>
            <a:spLocks noGrp="1"/>
          </p:cNvSpPr>
          <p:nvPr>
            <p:ph type="sldNum" sz="quarter" idx="12"/>
          </p:nvPr>
        </p:nvSpPr>
        <p:spPr/>
        <p:txBody>
          <a:bodyPr/>
          <a:lstStyle>
            <a:lvl1pPr>
              <a:defRPr/>
            </a:lvl1pPr>
          </a:lstStyle>
          <a:p>
            <a:pPr>
              <a:defRPr/>
            </a:pPr>
            <a:fld id="{E1AA62FE-CAC8-4CFC-B310-31C5D722E6A2}" type="slidenum">
              <a:rPr lang="en-GB"/>
              <a:pPr>
                <a:defRPr/>
              </a:pPr>
              <a:t>‹#›</a:t>
            </a:fld>
            <a:endParaRPr lang="en-GB" dirty="0"/>
          </a:p>
        </p:txBody>
      </p:sp>
      <p:sp>
        <p:nvSpPr>
          <p:cNvPr id="5" name="Pladsholder til dato 5"/>
          <p:cNvSpPr>
            <a:spLocks noGrp="1"/>
          </p:cNvSpPr>
          <p:nvPr>
            <p:ph type="dt" sz="half" idx="13"/>
          </p:nvPr>
        </p:nvSpPr>
        <p:spPr/>
        <p:txBody>
          <a:bodyPr/>
          <a:lstStyle>
            <a:lvl1pPr>
              <a:defRPr/>
            </a:lvl1pPr>
          </a:lstStyle>
          <a:p>
            <a:pPr>
              <a:defRPr/>
            </a:pPr>
            <a:fld id="{2F8789D1-F0A8-492C-A521-A2187D45AB2C}" type="datetime5">
              <a:rPr lang="da-DK"/>
              <a:pPr>
                <a:defRPr/>
              </a:pPr>
              <a:t>maj 2023</a:t>
            </a:fld>
            <a:endParaRPr lang="da-DK"/>
          </a:p>
        </p:txBody>
      </p:sp>
    </p:spTree>
    <p:extLst>
      <p:ext uri="{BB962C8B-B14F-4D97-AF65-F5344CB8AC3E}">
        <p14:creationId xmlns:p14="http://schemas.microsoft.com/office/powerpoint/2010/main" val="94265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text columns">
    <p:spTree>
      <p:nvGrpSpPr>
        <p:cNvPr id="1" name=""/>
        <p:cNvGrpSpPr/>
        <p:nvPr/>
      </p:nvGrpSpPr>
      <p:grpSpPr>
        <a:xfrm>
          <a:off x="0" y="0"/>
          <a:ext cx="0" cy="0"/>
          <a:chOff x="0" y="0"/>
          <a:chExt cx="0" cy="0"/>
        </a:xfrm>
      </p:grpSpPr>
      <p:sp>
        <p:nvSpPr>
          <p:cNvPr id="16" name="Content Placeholder 15"/>
          <p:cNvSpPr>
            <a:spLocks noGrp="1"/>
          </p:cNvSpPr>
          <p:nvPr>
            <p:ph sz="quarter" idx="11"/>
          </p:nvPr>
        </p:nvSpPr>
        <p:spPr>
          <a:xfrm>
            <a:off x="621594" y="1260475"/>
            <a:ext cx="7898292" cy="4337050"/>
          </a:xfrm>
        </p:spPr>
        <p:txBody>
          <a:bodyPr/>
          <a:lstStyle>
            <a:lvl1pPr marL="0" indent="0">
              <a:lnSpc>
                <a:spcPts val="3000"/>
              </a:lnSpc>
              <a:spcBef>
                <a:spcPts val="0"/>
              </a:spcBef>
              <a:buNone/>
              <a:defRPr sz="3000"/>
            </a:lvl1pPr>
            <a:lvl2pPr>
              <a:defRPr sz="2400"/>
            </a:lvl2pPr>
            <a:lvl3pPr>
              <a:defRPr sz="2000"/>
            </a:lvl3pPr>
            <a:lvl4pPr>
              <a:defRPr sz="1800"/>
            </a:lvl4pPr>
            <a:lvl5pPr>
              <a:defRPr sz="1600"/>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3" name="Pladsholder til diasnummer 10"/>
          <p:cNvSpPr>
            <a:spLocks noGrp="1"/>
          </p:cNvSpPr>
          <p:nvPr>
            <p:ph type="sldNum" sz="quarter" idx="12"/>
          </p:nvPr>
        </p:nvSpPr>
        <p:spPr/>
        <p:txBody>
          <a:bodyPr/>
          <a:lstStyle>
            <a:lvl1pPr>
              <a:defRPr/>
            </a:lvl1pPr>
          </a:lstStyle>
          <a:p>
            <a:pPr>
              <a:defRPr/>
            </a:pPr>
            <a:fld id="{3147842D-D3A7-41C6-865E-820C667BBA9F}" type="slidenum">
              <a:rPr lang="en-GB"/>
              <a:pPr>
                <a:defRPr/>
              </a:pPr>
              <a:t>‹#›</a:t>
            </a:fld>
            <a:endParaRPr lang="en-GB" dirty="0"/>
          </a:p>
        </p:txBody>
      </p:sp>
    </p:spTree>
    <p:extLst>
      <p:ext uri="{BB962C8B-B14F-4D97-AF65-F5344CB8AC3E}">
        <p14:creationId xmlns:p14="http://schemas.microsoft.com/office/powerpoint/2010/main" val="531643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agside">
    <p:spTree>
      <p:nvGrpSpPr>
        <p:cNvPr id="1" name=""/>
        <p:cNvGrpSpPr/>
        <p:nvPr/>
      </p:nvGrpSpPr>
      <p:grpSpPr>
        <a:xfrm>
          <a:off x="0" y="0"/>
          <a:ext cx="0" cy="0"/>
          <a:chOff x="0" y="0"/>
          <a:chExt cx="0" cy="0"/>
        </a:xfrm>
      </p:grpSpPr>
      <p:sp>
        <p:nvSpPr>
          <p:cNvPr id="2" name="Rektangel 1"/>
          <p:cNvSpPr/>
          <p:nvPr userDrawn="1"/>
        </p:nvSpPr>
        <p:spPr>
          <a:xfrm>
            <a:off x="0" y="0"/>
            <a:ext cx="9144000" cy="6858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a:p>
        </p:txBody>
      </p:sp>
      <p:sp>
        <p:nvSpPr>
          <p:cNvPr id="3" name="Pladsholder til indhold 2"/>
          <p:cNvSpPr txBox="1">
            <a:spLocks/>
          </p:cNvSpPr>
          <p:nvPr userDrawn="1"/>
        </p:nvSpPr>
        <p:spPr bwMode="auto">
          <a:xfrm>
            <a:off x="595313" y="6175375"/>
            <a:ext cx="642937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1925"/>
              </a:lnSpc>
              <a:spcBef>
                <a:spcPct val="20000"/>
              </a:spcBef>
              <a:buFont typeface="Arial" pitchFamily="34" charset="0"/>
              <a:buNone/>
              <a:defRPr/>
            </a:pPr>
            <a:r>
              <a:rPr lang="en-GB" sz="1200">
                <a:solidFill>
                  <a:schemeClr val="bg1"/>
                </a:solidFill>
                <a:latin typeface="Verdana" pitchFamily="34" charset="0"/>
                <a:ea typeface="MS PGothic" pitchFamily="34" charset="-128"/>
              </a:rPr>
              <a:t>www.dg.dk</a:t>
            </a:r>
            <a:endParaRPr lang="en-GB" sz="1200">
              <a:solidFill>
                <a:schemeClr val="bg1"/>
              </a:solidFill>
              <a:latin typeface="Akzidenz Grotesk Bold"/>
              <a:ea typeface="MS PGothic" pitchFamily="34" charset="-128"/>
            </a:endParaRPr>
          </a:p>
        </p:txBody>
      </p:sp>
    </p:spTree>
    <p:extLst>
      <p:ext uri="{BB962C8B-B14F-4D97-AF65-F5344CB8AC3E}">
        <p14:creationId xmlns:p14="http://schemas.microsoft.com/office/powerpoint/2010/main" val="48439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layout, standard">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642910" y="1625600"/>
            <a:ext cx="7858180" cy="397192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Titel 8"/>
          <p:cNvSpPr>
            <a:spLocks noGrp="1"/>
          </p:cNvSpPr>
          <p:nvPr>
            <p:ph type="title"/>
          </p:nvPr>
        </p:nvSpPr>
        <p:spPr/>
        <p:txBody>
          <a:bodyPr/>
          <a:lstStyle>
            <a:lvl1pPr>
              <a:defRPr/>
            </a:lvl1pPr>
          </a:lstStyle>
          <a:p>
            <a:r>
              <a:rPr lang="da-DK"/>
              <a:t>Klik for at redigere titeltypografi i masteren</a:t>
            </a:r>
          </a:p>
        </p:txBody>
      </p:sp>
      <p:sp>
        <p:nvSpPr>
          <p:cNvPr id="4" name="Pladsholder til diasnummer 9"/>
          <p:cNvSpPr>
            <a:spLocks noGrp="1"/>
          </p:cNvSpPr>
          <p:nvPr>
            <p:ph type="sldNum" sz="quarter" idx="12"/>
          </p:nvPr>
        </p:nvSpPr>
        <p:spPr/>
        <p:txBody>
          <a:bodyPr/>
          <a:lstStyle>
            <a:lvl1pPr>
              <a:defRPr/>
            </a:lvl1pPr>
          </a:lstStyle>
          <a:p>
            <a:pPr>
              <a:defRPr/>
            </a:pPr>
            <a:fld id="{7C675833-4EED-46A0-B116-2FE76019B47A}" type="slidenum">
              <a:rPr lang="en-GB"/>
              <a:pPr>
                <a:defRPr/>
              </a:pPr>
              <a:t>‹#›</a:t>
            </a:fld>
            <a:endParaRPr lang="en-GB" dirty="0"/>
          </a:p>
        </p:txBody>
      </p:sp>
      <p:sp>
        <p:nvSpPr>
          <p:cNvPr id="6" name="Pladsholder til dato 5"/>
          <p:cNvSpPr>
            <a:spLocks noGrp="1"/>
          </p:cNvSpPr>
          <p:nvPr>
            <p:ph type="dt" sz="half" idx="13"/>
          </p:nvPr>
        </p:nvSpPr>
        <p:spPr/>
        <p:txBody>
          <a:bodyPr/>
          <a:lstStyle>
            <a:lvl1pPr>
              <a:defRPr/>
            </a:lvl1pPr>
          </a:lstStyle>
          <a:p>
            <a:pPr>
              <a:defRPr/>
            </a:pPr>
            <a:fld id="{E40F7C9C-993D-4AB3-A88B-163704CABEE2}" type="datetime5">
              <a:rPr lang="da-DK"/>
              <a:pPr>
                <a:defRPr/>
              </a:pPr>
              <a:t>maj 2023</a:t>
            </a:fld>
            <a:endParaRPr lang="da-DK"/>
          </a:p>
        </p:txBody>
      </p:sp>
    </p:spTree>
    <p:extLst>
      <p:ext uri="{BB962C8B-B14F-4D97-AF65-F5344CB8AC3E}">
        <p14:creationId xmlns:p14="http://schemas.microsoft.com/office/powerpoint/2010/main" val="1095002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layout, standard">
    <p:spTree>
      <p:nvGrpSpPr>
        <p:cNvPr id="1" name=""/>
        <p:cNvGrpSpPr/>
        <p:nvPr/>
      </p:nvGrpSpPr>
      <p:grpSpPr>
        <a:xfrm>
          <a:off x="0" y="0"/>
          <a:ext cx="0" cy="0"/>
          <a:chOff x="0" y="0"/>
          <a:chExt cx="0" cy="0"/>
        </a:xfrm>
      </p:grpSpPr>
      <p:pic>
        <p:nvPicPr>
          <p:cNvPr id="4" name="Billede 7" descr="slide_tom_ustjern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quarter" idx="11"/>
          </p:nvPr>
        </p:nvSpPr>
        <p:spPr>
          <a:xfrm>
            <a:off x="642910" y="1625600"/>
            <a:ext cx="7858180" cy="397192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Titel 8"/>
          <p:cNvSpPr>
            <a:spLocks noGrp="1"/>
          </p:cNvSpPr>
          <p:nvPr>
            <p:ph type="title"/>
          </p:nvPr>
        </p:nvSpPr>
        <p:spPr/>
        <p:txBody>
          <a:bodyPr/>
          <a:lstStyle>
            <a:lvl1pPr>
              <a:defRPr/>
            </a:lvl1pPr>
          </a:lstStyle>
          <a:p>
            <a:r>
              <a:rPr lang="da-DK"/>
              <a:t>Klik for at redigere titeltypografi i masteren</a:t>
            </a:r>
          </a:p>
        </p:txBody>
      </p:sp>
      <p:sp>
        <p:nvSpPr>
          <p:cNvPr id="6" name="Slide Number Placeholder 2"/>
          <p:cNvSpPr>
            <a:spLocks noGrp="1"/>
          </p:cNvSpPr>
          <p:nvPr>
            <p:ph type="sldNum" sz="quarter" idx="12"/>
          </p:nvPr>
        </p:nvSpPr>
        <p:spPr/>
        <p:txBody>
          <a:bodyPr/>
          <a:lstStyle>
            <a:lvl1pPr>
              <a:defRPr/>
            </a:lvl1pPr>
          </a:lstStyle>
          <a:p>
            <a:pPr>
              <a:defRPr/>
            </a:pPr>
            <a:fld id="{8AB299F1-BDF6-495E-9125-6462CEB70B29}" type="slidenum">
              <a:rPr lang="en-GB"/>
              <a:pPr>
                <a:defRPr/>
              </a:pPr>
              <a:t>‹#›</a:t>
            </a:fld>
            <a:endParaRPr lang="en-GB" dirty="0"/>
          </a:p>
        </p:txBody>
      </p:sp>
      <p:sp>
        <p:nvSpPr>
          <p:cNvPr id="7" name="Pladsholder til dato 5"/>
          <p:cNvSpPr>
            <a:spLocks noGrp="1"/>
          </p:cNvSpPr>
          <p:nvPr>
            <p:ph type="dt" sz="half" idx="13"/>
          </p:nvPr>
        </p:nvSpPr>
        <p:spPr/>
        <p:txBody>
          <a:bodyPr/>
          <a:lstStyle>
            <a:lvl1pPr algn="l">
              <a:defRPr sz="1000">
                <a:solidFill>
                  <a:srgbClr val="C00000"/>
                </a:solidFill>
                <a:latin typeface="Georgia" pitchFamily="18" charset="0"/>
              </a:defRPr>
            </a:lvl1pPr>
          </a:lstStyle>
          <a:p>
            <a:pPr>
              <a:defRPr/>
            </a:pPr>
            <a:fld id="{1118F719-64FC-4581-8227-90434DE48EF3}" type="datetime5">
              <a:rPr lang="da-DK"/>
              <a:pPr>
                <a:defRPr/>
              </a:pPr>
              <a:t>maj 2023</a:t>
            </a:fld>
            <a:endParaRPr lang="da-DK"/>
          </a:p>
        </p:txBody>
      </p:sp>
    </p:spTree>
    <p:extLst>
      <p:ext uri="{BB962C8B-B14F-4D97-AF65-F5344CB8AC3E}">
        <p14:creationId xmlns:p14="http://schemas.microsoft.com/office/powerpoint/2010/main" val="2077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kstlayout, standard">
    <p:spTree>
      <p:nvGrpSpPr>
        <p:cNvPr id="1" name=""/>
        <p:cNvGrpSpPr/>
        <p:nvPr/>
      </p:nvGrpSpPr>
      <p:grpSpPr>
        <a:xfrm>
          <a:off x="0" y="0"/>
          <a:ext cx="0" cy="0"/>
          <a:chOff x="0" y="0"/>
          <a:chExt cx="0" cy="0"/>
        </a:xfrm>
      </p:grpSpPr>
      <p:sp>
        <p:nvSpPr>
          <p:cNvPr id="3" name="Rektangel 2"/>
          <p:cNvSpPr/>
          <p:nvPr userDrawn="1"/>
        </p:nvSpPr>
        <p:spPr>
          <a:xfrm>
            <a:off x="0" y="0"/>
            <a:ext cx="9144000" cy="68580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a:p>
        </p:txBody>
      </p:sp>
      <p:sp>
        <p:nvSpPr>
          <p:cNvPr id="9" name="Titel 8"/>
          <p:cNvSpPr>
            <a:spLocks noGrp="1"/>
          </p:cNvSpPr>
          <p:nvPr>
            <p:ph type="title"/>
          </p:nvPr>
        </p:nvSpPr>
        <p:spPr>
          <a:xfrm>
            <a:off x="642910" y="1560720"/>
            <a:ext cx="6091719" cy="3287051"/>
          </a:xfrm>
        </p:spPr>
        <p:txBody>
          <a:bodyPr anchor="t"/>
          <a:lstStyle>
            <a:lvl1pPr>
              <a:defRPr/>
            </a:lvl1pPr>
          </a:lstStyle>
          <a:p>
            <a:r>
              <a:rPr lang="da-DK"/>
              <a:t>Klik for at redigere titeltypografi i masteren</a:t>
            </a:r>
          </a:p>
        </p:txBody>
      </p:sp>
      <p:sp>
        <p:nvSpPr>
          <p:cNvPr id="4" name="Slide Number Placeholder 2"/>
          <p:cNvSpPr>
            <a:spLocks noGrp="1"/>
          </p:cNvSpPr>
          <p:nvPr>
            <p:ph type="sldNum" sz="quarter" idx="10"/>
          </p:nvPr>
        </p:nvSpPr>
        <p:spPr/>
        <p:txBody>
          <a:bodyPr/>
          <a:lstStyle>
            <a:lvl1pPr>
              <a:defRPr/>
            </a:lvl1pPr>
          </a:lstStyle>
          <a:p>
            <a:pPr>
              <a:defRPr/>
            </a:pPr>
            <a:fld id="{1405F087-7A7A-4A4F-82C8-53717FA178FB}" type="slidenum">
              <a:rPr lang="en-GB"/>
              <a:pPr>
                <a:defRPr/>
              </a:pPr>
              <a:t>‹#›</a:t>
            </a:fld>
            <a:endParaRPr lang="en-GB" dirty="0"/>
          </a:p>
        </p:txBody>
      </p:sp>
      <p:sp>
        <p:nvSpPr>
          <p:cNvPr id="5" name="Pladsholder til dato 5"/>
          <p:cNvSpPr>
            <a:spLocks noGrp="1"/>
          </p:cNvSpPr>
          <p:nvPr>
            <p:ph type="dt" sz="half" idx="11"/>
          </p:nvPr>
        </p:nvSpPr>
        <p:spPr/>
        <p:txBody>
          <a:bodyPr/>
          <a:lstStyle>
            <a:lvl1pPr algn="l">
              <a:defRPr sz="1000">
                <a:solidFill>
                  <a:srgbClr val="C00000"/>
                </a:solidFill>
                <a:latin typeface="Georgia" pitchFamily="18" charset="0"/>
              </a:defRPr>
            </a:lvl1pPr>
          </a:lstStyle>
          <a:p>
            <a:pPr>
              <a:defRPr/>
            </a:pPr>
            <a:fld id="{9A26BA05-0360-4CFF-8ABE-C69E4F6E21D7}" type="datetime5">
              <a:rPr lang="da-DK"/>
              <a:pPr>
                <a:defRPr/>
              </a:pPr>
              <a:t>maj 2023</a:t>
            </a:fld>
            <a:endParaRPr lang="da-DK"/>
          </a:p>
        </p:txBody>
      </p:sp>
    </p:spTree>
    <p:extLst>
      <p:ext uri="{BB962C8B-B14F-4D97-AF65-F5344CB8AC3E}">
        <p14:creationId xmlns:p14="http://schemas.microsoft.com/office/powerpoint/2010/main" val="389741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ekstlayout, standard">
    <p:spTree>
      <p:nvGrpSpPr>
        <p:cNvPr id="1" name=""/>
        <p:cNvGrpSpPr/>
        <p:nvPr/>
      </p:nvGrpSpPr>
      <p:grpSpPr>
        <a:xfrm>
          <a:off x="0" y="0"/>
          <a:ext cx="0" cy="0"/>
          <a:chOff x="0" y="0"/>
          <a:chExt cx="0" cy="0"/>
        </a:xfrm>
      </p:grpSpPr>
      <p:sp>
        <p:nvSpPr>
          <p:cNvPr id="3" name="Rektangel 2"/>
          <p:cNvSpPr/>
          <p:nvPr userDrawn="1"/>
        </p:nvSpPr>
        <p:spPr>
          <a:xfrm>
            <a:off x="0" y="0"/>
            <a:ext cx="9144000"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da-DK"/>
          </a:p>
        </p:txBody>
      </p:sp>
      <p:sp>
        <p:nvSpPr>
          <p:cNvPr id="9" name="Titel 8"/>
          <p:cNvSpPr>
            <a:spLocks noGrp="1"/>
          </p:cNvSpPr>
          <p:nvPr>
            <p:ph type="title"/>
          </p:nvPr>
        </p:nvSpPr>
        <p:spPr>
          <a:xfrm>
            <a:off x="642910" y="1560720"/>
            <a:ext cx="6091719" cy="3287051"/>
          </a:xfrm>
        </p:spPr>
        <p:txBody>
          <a:bodyPr anchor="t"/>
          <a:lstStyle>
            <a:lvl1pPr>
              <a:defRPr>
                <a:solidFill>
                  <a:schemeClr val="bg1"/>
                </a:solidFill>
              </a:defRPr>
            </a:lvl1pPr>
          </a:lstStyle>
          <a:p>
            <a:r>
              <a:rPr lang="da-DK"/>
              <a:t>Klik for at redigere titeltypografi i masteren</a:t>
            </a:r>
          </a:p>
        </p:txBody>
      </p:sp>
      <p:sp>
        <p:nvSpPr>
          <p:cNvPr id="4" name="Slide Number Placeholder 2"/>
          <p:cNvSpPr>
            <a:spLocks noGrp="1"/>
          </p:cNvSpPr>
          <p:nvPr>
            <p:ph type="sldNum" sz="quarter" idx="10"/>
          </p:nvPr>
        </p:nvSpPr>
        <p:spPr/>
        <p:txBody>
          <a:bodyPr/>
          <a:lstStyle>
            <a:lvl1pPr>
              <a:defRPr/>
            </a:lvl1pPr>
          </a:lstStyle>
          <a:p>
            <a:pPr>
              <a:defRPr/>
            </a:pPr>
            <a:fld id="{C506F725-E54D-46D1-92CA-8440D912A203}" type="slidenum">
              <a:rPr lang="en-GB"/>
              <a:pPr>
                <a:defRPr/>
              </a:pPr>
              <a:t>‹#›</a:t>
            </a:fld>
            <a:endParaRPr lang="en-GB" dirty="0"/>
          </a:p>
        </p:txBody>
      </p:sp>
      <p:sp>
        <p:nvSpPr>
          <p:cNvPr id="5" name="Pladsholder til dato 5"/>
          <p:cNvSpPr>
            <a:spLocks noGrp="1"/>
          </p:cNvSpPr>
          <p:nvPr>
            <p:ph type="dt" sz="half" idx="11"/>
          </p:nvPr>
        </p:nvSpPr>
        <p:spPr/>
        <p:txBody>
          <a:bodyPr/>
          <a:lstStyle>
            <a:lvl1pPr algn="l">
              <a:defRPr sz="1000">
                <a:solidFill>
                  <a:srgbClr val="C00000"/>
                </a:solidFill>
                <a:latin typeface="Georgia" pitchFamily="18" charset="0"/>
              </a:defRPr>
            </a:lvl1pPr>
          </a:lstStyle>
          <a:p>
            <a:pPr>
              <a:defRPr/>
            </a:pPr>
            <a:fld id="{15516DCB-DC34-47D3-B241-4331A91DB4A6}" type="datetime5">
              <a:rPr lang="da-DK"/>
              <a:pPr>
                <a:defRPr/>
              </a:pPr>
              <a:t>maj 2023</a:t>
            </a:fld>
            <a:endParaRPr lang="da-DK"/>
          </a:p>
        </p:txBody>
      </p:sp>
    </p:spTree>
    <p:extLst>
      <p:ext uri="{BB962C8B-B14F-4D97-AF65-F5344CB8AC3E}">
        <p14:creationId xmlns:p14="http://schemas.microsoft.com/office/powerpoint/2010/main" val="131397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ledelayout, standard">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42909" y="1233714"/>
            <a:ext cx="7858181" cy="5153273"/>
          </a:xfrm>
          <a:blipFill>
            <a:blip r:embed="rId2"/>
            <a:stretch>
              <a:fillRect/>
            </a:stretch>
          </a:blipFill>
        </p:spPr>
        <p:txBody>
          <a:bodyPr rtlCol="0">
            <a:noAutofit/>
          </a:bodyPr>
          <a:lstStyle>
            <a:lvl1pPr>
              <a:buNone/>
              <a:defRPr sz="900" cap="all" baseline="0">
                <a:solidFill>
                  <a:schemeClr val="tx1"/>
                </a:solidFill>
              </a:defRPr>
            </a:lvl1pPr>
          </a:lstStyle>
          <a:p>
            <a:pPr lvl="0"/>
            <a:r>
              <a:rPr lang="da-DK" noProof="0"/>
              <a:t>Klik på ikonet for at tilføje et billede</a:t>
            </a:r>
            <a:endParaRPr lang="en-GB" altLang="ja-JP" noProof="0" dirty="0"/>
          </a:p>
        </p:txBody>
      </p:sp>
      <p:sp>
        <p:nvSpPr>
          <p:cNvPr id="3" name="Undertitel 2"/>
          <p:cNvSpPr>
            <a:spLocks noGrp="1"/>
          </p:cNvSpPr>
          <p:nvPr>
            <p:ph type="subTitle" idx="1"/>
          </p:nvPr>
        </p:nvSpPr>
        <p:spPr>
          <a:xfrm>
            <a:off x="986969" y="4702629"/>
            <a:ext cx="4064001" cy="1355184"/>
          </a:xfrm>
        </p:spPr>
        <p:txBody>
          <a:bodyPr>
            <a:noAutofit/>
          </a:bodyPr>
          <a:lstStyle>
            <a:lvl1pPr marL="0" indent="0" algn="l">
              <a:lnSpc>
                <a:spcPts val="1700"/>
              </a:lnSpc>
              <a:buNone/>
              <a:defRPr sz="1400" b="0" i="1">
                <a:solidFill>
                  <a:schemeClr val="accent1"/>
                </a:solidFill>
                <a:latin typeface="Georgia" pitchFamily="18"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GB" dirty="0"/>
          </a:p>
        </p:txBody>
      </p:sp>
      <p:sp>
        <p:nvSpPr>
          <p:cNvPr id="6" name="Titel 5"/>
          <p:cNvSpPr>
            <a:spLocks noGrp="1"/>
          </p:cNvSpPr>
          <p:nvPr>
            <p:ph type="title"/>
          </p:nvPr>
        </p:nvSpPr>
        <p:spPr/>
        <p:txBody>
          <a:bodyPr/>
          <a:lstStyle>
            <a:lvl1pPr>
              <a:defRPr/>
            </a:lvl1pPr>
          </a:lstStyle>
          <a:p>
            <a:r>
              <a:rPr lang="da-DK"/>
              <a:t>Klik for at redigere titeltypografi i masteren</a:t>
            </a:r>
          </a:p>
        </p:txBody>
      </p:sp>
      <p:sp>
        <p:nvSpPr>
          <p:cNvPr id="5" name="Pladsholder til diasnummer 9"/>
          <p:cNvSpPr>
            <a:spLocks noGrp="1"/>
          </p:cNvSpPr>
          <p:nvPr>
            <p:ph type="sldNum" sz="quarter" idx="12"/>
          </p:nvPr>
        </p:nvSpPr>
        <p:spPr/>
        <p:txBody>
          <a:bodyPr/>
          <a:lstStyle>
            <a:lvl1pPr>
              <a:defRPr/>
            </a:lvl1pPr>
          </a:lstStyle>
          <a:p>
            <a:pPr>
              <a:defRPr/>
            </a:pPr>
            <a:fld id="{80B3C9BB-AB99-4E91-B5D7-781512F4FD90}" type="slidenum">
              <a:rPr lang="en-GB"/>
              <a:pPr>
                <a:defRPr/>
              </a:pPr>
              <a:t>‹#›</a:t>
            </a:fld>
            <a:endParaRPr lang="en-GB" dirty="0"/>
          </a:p>
        </p:txBody>
      </p:sp>
      <p:sp>
        <p:nvSpPr>
          <p:cNvPr id="7" name="Pladsholder til dato 5"/>
          <p:cNvSpPr>
            <a:spLocks noGrp="1"/>
          </p:cNvSpPr>
          <p:nvPr>
            <p:ph type="dt" sz="half" idx="13"/>
          </p:nvPr>
        </p:nvSpPr>
        <p:spPr/>
        <p:txBody>
          <a:bodyPr/>
          <a:lstStyle>
            <a:lvl1pPr>
              <a:defRPr/>
            </a:lvl1pPr>
          </a:lstStyle>
          <a:p>
            <a:pPr>
              <a:defRPr/>
            </a:pPr>
            <a:fld id="{4623CE02-5DEC-4359-9C9A-A3124FFD67C7}" type="datetime5">
              <a:rPr lang="da-DK"/>
              <a:pPr>
                <a:defRPr/>
              </a:pPr>
              <a:t>maj 2023</a:t>
            </a:fld>
            <a:endParaRPr lang="da-DK"/>
          </a:p>
        </p:txBody>
      </p:sp>
    </p:spTree>
    <p:extLst>
      <p:ext uri="{BB962C8B-B14F-4D97-AF65-F5344CB8AC3E}">
        <p14:creationId xmlns:p14="http://schemas.microsoft.com/office/powerpoint/2010/main" val="3557977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ledelayout, helside">
    <p:spTree>
      <p:nvGrpSpPr>
        <p:cNvPr id="1" name=""/>
        <p:cNvGrpSpPr/>
        <p:nvPr/>
      </p:nvGrpSpPr>
      <p:grpSpPr>
        <a:xfrm>
          <a:off x="0" y="0"/>
          <a:ext cx="0" cy="0"/>
          <a:chOff x="0" y="0"/>
          <a:chExt cx="0" cy="0"/>
        </a:xfrm>
      </p:grpSpPr>
      <p:sp>
        <p:nvSpPr>
          <p:cNvPr id="14" name="Picture Placeholder 13"/>
          <p:cNvSpPr>
            <a:spLocks noGrp="1"/>
          </p:cNvSpPr>
          <p:nvPr>
            <p:ph type="pic" sz="quarter" idx="11"/>
          </p:nvPr>
        </p:nvSpPr>
        <p:spPr>
          <a:xfrm>
            <a:off x="0" y="0"/>
            <a:ext cx="9144000" cy="6858000"/>
          </a:xfrm>
          <a:blipFill>
            <a:blip r:embed="rId2"/>
            <a:stretch>
              <a:fillRect/>
            </a:stretch>
          </a:blipFill>
        </p:spPr>
        <p:txBody>
          <a:bodyPr rtlCol="0">
            <a:noAutofit/>
          </a:bodyPr>
          <a:lstStyle>
            <a:lvl1pPr>
              <a:buNone/>
              <a:defRPr sz="900" cap="all" baseline="0">
                <a:solidFill>
                  <a:schemeClr val="tx1"/>
                </a:solidFill>
                <a:sym typeface="Wingdings" pitchFamily="2" charset="2"/>
              </a:defRPr>
            </a:lvl1pPr>
          </a:lstStyle>
          <a:p>
            <a:pPr lvl="0"/>
            <a:r>
              <a:rPr lang="da-DK" noProof="0">
                <a:sym typeface="Wingdings" pitchFamily="2" charset="2"/>
              </a:rPr>
              <a:t>Klik på ikonet for at tilføje et billede</a:t>
            </a:r>
            <a:endParaRPr lang="en-GB" noProof="0" dirty="0">
              <a:sym typeface="Wingdings" pitchFamily="2" charset="2"/>
            </a:endParaRPr>
          </a:p>
        </p:txBody>
      </p:sp>
      <p:sp>
        <p:nvSpPr>
          <p:cNvPr id="18" name="Undertitel 2"/>
          <p:cNvSpPr>
            <a:spLocks noGrp="1"/>
          </p:cNvSpPr>
          <p:nvPr>
            <p:ph type="subTitle" idx="1"/>
          </p:nvPr>
        </p:nvSpPr>
        <p:spPr>
          <a:xfrm>
            <a:off x="621593" y="4354286"/>
            <a:ext cx="5038977" cy="1576782"/>
          </a:xfrm>
        </p:spPr>
        <p:txBody>
          <a:bodyPr>
            <a:noAutofit/>
          </a:bodyPr>
          <a:lstStyle>
            <a:lvl1pPr marL="0" indent="0" algn="l">
              <a:lnSpc>
                <a:spcPts val="1700"/>
              </a:lnSpc>
              <a:buNone/>
              <a:defRPr sz="1400" b="0" i="1">
                <a:solidFill>
                  <a:schemeClr val="accent1"/>
                </a:solidFill>
                <a:latin typeface="Georgia" pitchFamily="18"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GB" dirty="0"/>
          </a:p>
        </p:txBody>
      </p:sp>
      <p:sp>
        <p:nvSpPr>
          <p:cNvPr id="4" name="Pladsholder til diasnummer 9"/>
          <p:cNvSpPr>
            <a:spLocks noGrp="1"/>
          </p:cNvSpPr>
          <p:nvPr>
            <p:ph type="sldNum" sz="quarter" idx="12"/>
          </p:nvPr>
        </p:nvSpPr>
        <p:spPr/>
        <p:txBody>
          <a:bodyPr/>
          <a:lstStyle>
            <a:lvl1pPr>
              <a:defRPr/>
            </a:lvl1pPr>
          </a:lstStyle>
          <a:p>
            <a:pPr>
              <a:defRPr/>
            </a:pPr>
            <a:fld id="{C46694A5-7E6E-4178-B2A8-C3A8B2E3D85C}" type="slidenum">
              <a:rPr lang="en-GB"/>
              <a:pPr>
                <a:defRPr/>
              </a:pPr>
              <a:t>‹#›</a:t>
            </a:fld>
            <a:endParaRPr lang="en-GB" dirty="0"/>
          </a:p>
        </p:txBody>
      </p:sp>
      <p:sp>
        <p:nvSpPr>
          <p:cNvPr id="5" name="Pladsholder til dato 5"/>
          <p:cNvSpPr>
            <a:spLocks noGrp="1"/>
          </p:cNvSpPr>
          <p:nvPr>
            <p:ph type="dt" sz="half" idx="13"/>
          </p:nvPr>
        </p:nvSpPr>
        <p:spPr/>
        <p:txBody>
          <a:bodyPr/>
          <a:lstStyle>
            <a:lvl1pPr>
              <a:defRPr/>
            </a:lvl1pPr>
          </a:lstStyle>
          <a:p>
            <a:pPr>
              <a:defRPr/>
            </a:pPr>
            <a:fld id="{FF6E184A-79FF-4FD9-BD73-29E46517A5FC}" type="datetime5">
              <a:rPr lang="da-DK"/>
              <a:pPr>
                <a:defRPr/>
              </a:pPr>
              <a:t>maj 2023</a:t>
            </a:fld>
            <a:endParaRPr lang="da-DK"/>
          </a:p>
        </p:txBody>
      </p:sp>
    </p:spTree>
    <p:extLst>
      <p:ext uri="{BB962C8B-B14F-4D97-AF65-F5344CB8AC3E}">
        <p14:creationId xmlns:p14="http://schemas.microsoft.com/office/powerpoint/2010/main" val="347559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elayout + tekst 1">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621594" y="1233488"/>
            <a:ext cx="5280730" cy="4342762"/>
          </a:xfrm>
          <a:blipFill>
            <a:blip r:embed="rId2"/>
            <a:stretch>
              <a:fillRect/>
            </a:stretch>
          </a:blipFill>
        </p:spPr>
        <p:txBody>
          <a:bodyPr rtlCol="0">
            <a:noAutofit/>
          </a:bodyPr>
          <a:lstStyle>
            <a:lvl1pPr marL="0" indent="0">
              <a:buNone/>
              <a:defRPr sz="900" cap="all" baseline="0">
                <a:solidFill>
                  <a:schemeClr val="tx1"/>
                </a:solidFill>
              </a:defRPr>
            </a:lvl1pPr>
          </a:lstStyle>
          <a:p>
            <a:pPr lvl="0"/>
            <a:r>
              <a:rPr lang="da-DK" noProof="0"/>
              <a:t>Klik på ikonet for at tilføje et billede</a:t>
            </a:r>
            <a:endParaRPr lang="en-GB" noProof="0" dirty="0"/>
          </a:p>
        </p:txBody>
      </p:sp>
      <p:sp>
        <p:nvSpPr>
          <p:cNvPr id="6" name="Titel 5"/>
          <p:cNvSpPr>
            <a:spLocks noGrp="1"/>
          </p:cNvSpPr>
          <p:nvPr>
            <p:ph type="title"/>
          </p:nvPr>
        </p:nvSpPr>
        <p:spPr/>
        <p:txBody>
          <a:bodyPr/>
          <a:lstStyle>
            <a:lvl1pPr>
              <a:defRPr/>
            </a:lvl1pPr>
          </a:lstStyle>
          <a:p>
            <a:r>
              <a:rPr lang="da-DK"/>
              <a:t>Klik for at redigere titeltypografi i masteren</a:t>
            </a:r>
          </a:p>
        </p:txBody>
      </p:sp>
      <p:sp>
        <p:nvSpPr>
          <p:cNvPr id="8" name="Content Placeholder 21"/>
          <p:cNvSpPr>
            <a:spLocks noGrp="1"/>
          </p:cNvSpPr>
          <p:nvPr>
            <p:ph sz="quarter" idx="12"/>
          </p:nvPr>
        </p:nvSpPr>
        <p:spPr>
          <a:xfrm>
            <a:off x="6154057" y="1625599"/>
            <a:ext cx="2347033" cy="3971925"/>
          </a:xfrm>
        </p:spPr>
        <p:txBody>
          <a:bodyPr/>
          <a:lstStyle>
            <a:lvl1pPr marL="0" indent="0">
              <a:buNone/>
              <a:defRPr/>
            </a:lvl1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Undertitel 2"/>
          <p:cNvSpPr>
            <a:spLocks noGrp="1"/>
          </p:cNvSpPr>
          <p:nvPr>
            <p:ph type="subTitle" idx="1"/>
          </p:nvPr>
        </p:nvSpPr>
        <p:spPr>
          <a:xfrm>
            <a:off x="986970" y="4238168"/>
            <a:ext cx="3773716" cy="1001487"/>
          </a:xfrm>
        </p:spPr>
        <p:txBody>
          <a:bodyPr>
            <a:noAutofit/>
          </a:bodyPr>
          <a:lstStyle>
            <a:lvl1pPr marL="0" indent="0" algn="l">
              <a:lnSpc>
                <a:spcPts val="1700"/>
              </a:lnSpc>
              <a:buNone/>
              <a:defRPr sz="1400" b="0" i="1">
                <a:solidFill>
                  <a:schemeClr val="accent1"/>
                </a:solidFill>
                <a:latin typeface="Georgia" pitchFamily="18"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GB" dirty="0"/>
          </a:p>
        </p:txBody>
      </p:sp>
      <p:sp>
        <p:nvSpPr>
          <p:cNvPr id="7" name="Pladsholder til diasnummer 9"/>
          <p:cNvSpPr>
            <a:spLocks noGrp="1"/>
          </p:cNvSpPr>
          <p:nvPr>
            <p:ph type="sldNum" sz="quarter" idx="13"/>
          </p:nvPr>
        </p:nvSpPr>
        <p:spPr/>
        <p:txBody>
          <a:bodyPr/>
          <a:lstStyle>
            <a:lvl1pPr>
              <a:defRPr/>
            </a:lvl1pPr>
          </a:lstStyle>
          <a:p>
            <a:pPr>
              <a:defRPr/>
            </a:pPr>
            <a:fld id="{FFCEB09A-8AF6-4700-8205-20A758E00988}" type="slidenum">
              <a:rPr lang="en-GB"/>
              <a:pPr>
                <a:defRPr/>
              </a:pPr>
              <a:t>‹#›</a:t>
            </a:fld>
            <a:endParaRPr lang="en-GB" dirty="0"/>
          </a:p>
        </p:txBody>
      </p:sp>
      <p:sp>
        <p:nvSpPr>
          <p:cNvPr id="10" name="Pladsholder til dato 5"/>
          <p:cNvSpPr>
            <a:spLocks noGrp="1"/>
          </p:cNvSpPr>
          <p:nvPr>
            <p:ph type="dt" sz="half" idx="14"/>
          </p:nvPr>
        </p:nvSpPr>
        <p:spPr/>
        <p:txBody>
          <a:bodyPr/>
          <a:lstStyle>
            <a:lvl1pPr>
              <a:defRPr/>
            </a:lvl1pPr>
          </a:lstStyle>
          <a:p>
            <a:pPr>
              <a:defRPr/>
            </a:pPr>
            <a:fld id="{AB4A1D67-BC22-48BE-BC90-F4067AEB5858}" type="datetime5">
              <a:rPr lang="da-DK"/>
              <a:pPr>
                <a:defRPr/>
              </a:pPr>
              <a:t>maj 2023</a:t>
            </a:fld>
            <a:endParaRPr lang="da-DK"/>
          </a:p>
        </p:txBody>
      </p:sp>
    </p:spTree>
    <p:extLst>
      <p:ext uri="{BB962C8B-B14F-4D97-AF65-F5344CB8AC3E}">
        <p14:creationId xmlns:p14="http://schemas.microsoft.com/office/powerpoint/2010/main" val="41893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layout + tekst 2">
    <p:spTree>
      <p:nvGrpSpPr>
        <p:cNvPr id="1" name=""/>
        <p:cNvGrpSpPr/>
        <p:nvPr/>
      </p:nvGrpSpPr>
      <p:grpSpPr>
        <a:xfrm>
          <a:off x="0" y="0"/>
          <a:ext cx="0" cy="0"/>
          <a:chOff x="0" y="0"/>
          <a:chExt cx="0" cy="0"/>
        </a:xfrm>
      </p:grpSpPr>
      <p:sp>
        <p:nvSpPr>
          <p:cNvPr id="5" name="Picture Placeholder 16"/>
          <p:cNvSpPr>
            <a:spLocks noGrp="1"/>
          </p:cNvSpPr>
          <p:nvPr>
            <p:ph type="pic" sz="quarter" idx="11"/>
          </p:nvPr>
        </p:nvSpPr>
        <p:spPr>
          <a:xfrm>
            <a:off x="621594" y="1238250"/>
            <a:ext cx="2424819" cy="4338638"/>
          </a:xfrm>
          <a:blipFill>
            <a:blip r:embed="rId2"/>
            <a:stretch>
              <a:fillRect/>
            </a:stretch>
          </a:blipFill>
        </p:spPr>
        <p:txBody>
          <a:bodyPr rtlCol="0">
            <a:noAutofit/>
          </a:bodyPr>
          <a:lstStyle>
            <a:lvl1pPr marL="0" indent="0">
              <a:buNone/>
              <a:defRPr sz="900" baseline="0">
                <a:solidFill>
                  <a:schemeClr val="tx1"/>
                </a:solidFill>
              </a:defRPr>
            </a:lvl1pPr>
          </a:lstStyle>
          <a:p>
            <a:pPr lvl="0"/>
            <a:r>
              <a:rPr lang="da-DK" noProof="0"/>
              <a:t>Klik på ikonet for at tilføje et billede</a:t>
            </a:r>
            <a:endParaRPr lang="en-GB" noProof="0" dirty="0"/>
          </a:p>
        </p:txBody>
      </p:sp>
      <p:sp>
        <p:nvSpPr>
          <p:cNvPr id="6" name="Undertitel 2"/>
          <p:cNvSpPr>
            <a:spLocks noGrp="1"/>
          </p:cNvSpPr>
          <p:nvPr>
            <p:ph type="subTitle" idx="1"/>
          </p:nvPr>
        </p:nvSpPr>
        <p:spPr>
          <a:xfrm>
            <a:off x="986971" y="4567347"/>
            <a:ext cx="1768224" cy="701340"/>
          </a:xfrm>
        </p:spPr>
        <p:txBody>
          <a:bodyPr>
            <a:noAutofit/>
          </a:bodyPr>
          <a:lstStyle>
            <a:lvl1pPr marL="0" indent="0" algn="l">
              <a:lnSpc>
                <a:spcPts val="1700"/>
              </a:lnSpc>
              <a:buNone/>
              <a:defRPr sz="1400" b="0" i="1">
                <a:solidFill>
                  <a:schemeClr val="accent1"/>
                </a:solidFill>
                <a:latin typeface="Georgia" pitchFamily="18"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GB" dirty="0"/>
          </a:p>
        </p:txBody>
      </p:sp>
      <p:sp>
        <p:nvSpPr>
          <p:cNvPr id="7" name="Titel 6"/>
          <p:cNvSpPr>
            <a:spLocks noGrp="1"/>
          </p:cNvSpPr>
          <p:nvPr>
            <p:ph type="title"/>
          </p:nvPr>
        </p:nvSpPr>
        <p:spPr/>
        <p:txBody>
          <a:bodyPr/>
          <a:lstStyle>
            <a:lvl1pPr>
              <a:defRPr/>
            </a:lvl1pPr>
          </a:lstStyle>
          <a:p>
            <a:r>
              <a:rPr lang="da-DK"/>
              <a:t>Klik for at redigere titeltypografi i masteren</a:t>
            </a:r>
          </a:p>
        </p:txBody>
      </p:sp>
      <p:sp>
        <p:nvSpPr>
          <p:cNvPr id="8" name="Content Placeholder 21"/>
          <p:cNvSpPr>
            <a:spLocks noGrp="1"/>
          </p:cNvSpPr>
          <p:nvPr>
            <p:ph sz="quarter" idx="12"/>
          </p:nvPr>
        </p:nvSpPr>
        <p:spPr>
          <a:xfrm>
            <a:off x="3235325" y="1625600"/>
            <a:ext cx="5313589" cy="3971925"/>
          </a:xfrm>
        </p:spPr>
        <p:txBody>
          <a:bodyPr/>
          <a:lstStyle>
            <a:lvl1pPr marL="0" indent="0">
              <a:buNone/>
              <a:defRPr/>
            </a:lvl1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dirty="0"/>
          </a:p>
        </p:txBody>
      </p:sp>
      <p:sp>
        <p:nvSpPr>
          <p:cNvPr id="9" name="Pladsholder til diasnummer 9"/>
          <p:cNvSpPr>
            <a:spLocks noGrp="1"/>
          </p:cNvSpPr>
          <p:nvPr>
            <p:ph type="sldNum" sz="quarter" idx="13"/>
          </p:nvPr>
        </p:nvSpPr>
        <p:spPr/>
        <p:txBody>
          <a:bodyPr/>
          <a:lstStyle>
            <a:lvl1pPr>
              <a:defRPr/>
            </a:lvl1pPr>
          </a:lstStyle>
          <a:p>
            <a:pPr>
              <a:defRPr/>
            </a:pPr>
            <a:fld id="{17EC5D06-1634-48FE-AA47-60F95DADACCE}" type="slidenum">
              <a:rPr lang="en-GB"/>
              <a:pPr>
                <a:defRPr/>
              </a:pPr>
              <a:t>‹#›</a:t>
            </a:fld>
            <a:endParaRPr lang="en-GB" dirty="0"/>
          </a:p>
        </p:txBody>
      </p:sp>
      <p:sp>
        <p:nvSpPr>
          <p:cNvPr id="10" name="Pladsholder til dato 5"/>
          <p:cNvSpPr>
            <a:spLocks noGrp="1"/>
          </p:cNvSpPr>
          <p:nvPr>
            <p:ph type="dt" sz="half" idx="14"/>
          </p:nvPr>
        </p:nvSpPr>
        <p:spPr/>
        <p:txBody>
          <a:bodyPr/>
          <a:lstStyle>
            <a:lvl1pPr>
              <a:defRPr/>
            </a:lvl1pPr>
          </a:lstStyle>
          <a:p>
            <a:pPr>
              <a:defRPr/>
            </a:pPr>
            <a:fld id="{E24B902E-8269-4B17-9B67-EE384DB579B9}" type="datetime5">
              <a:rPr lang="da-DK"/>
              <a:pPr>
                <a:defRPr/>
              </a:pPr>
              <a:t>maj 2023</a:t>
            </a:fld>
            <a:endParaRPr lang="da-DK"/>
          </a:p>
        </p:txBody>
      </p:sp>
    </p:spTree>
    <p:extLst>
      <p:ext uri="{BB962C8B-B14F-4D97-AF65-F5344CB8AC3E}">
        <p14:creationId xmlns:p14="http://schemas.microsoft.com/office/powerpoint/2010/main" val="211520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Billede 6" descr="slide_tom.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dsholder til titel 1"/>
          <p:cNvSpPr>
            <a:spLocks noGrp="1"/>
          </p:cNvSpPr>
          <p:nvPr>
            <p:ph type="title"/>
          </p:nvPr>
        </p:nvSpPr>
        <p:spPr bwMode="auto">
          <a:xfrm>
            <a:off x="642938" y="341313"/>
            <a:ext cx="78581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t>Klik for at redigere i masteren</a:t>
            </a:r>
          </a:p>
        </p:txBody>
      </p:sp>
      <p:sp>
        <p:nvSpPr>
          <p:cNvPr id="1028" name="Pladsholder til tekst 2"/>
          <p:cNvSpPr>
            <a:spLocks noGrp="1"/>
          </p:cNvSpPr>
          <p:nvPr>
            <p:ph type="body" idx="1"/>
          </p:nvPr>
        </p:nvSpPr>
        <p:spPr bwMode="auto">
          <a:xfrm>
            <a:off x="642938" y="1625600"/>
            <a:ext cx="7858125"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Klik for at redigere teksttypografierne i masteren</a:t>
            </a:r>
          </a:p>
          <a:p>
            <a:pPr lvl="1"/>
            <a:r>
              <a:rPr lang="en-GB"/>
              <a:t>Andet niveau</a:t>
            </a:r>
          </a:p>
          <a:p>
            <a:pPr lvl="2"/>
            <a:r>
              <a:rPr lang="en-GB"/>
              <a:t>Tredje niveau</a:t>
            </a:r>
          </a:p>
          <a:p>
            <a:pPr lvl="3"/>
            <a:r>
              <a:rPr lang="en-GB"/>
              <a:t>Fjerde niveau</a:t>
            </a:r>
          </a:p>
          <a:p>
            <a:pPr lvl="4"/>
            <a:r>
              <a:rPr lang="en-GB"/>
              <a:t>Femte niveau</a:t>
            </a:r>
          </a:p>
        </p:txBody>
      </p:sp>
      <p:sp>
        <p:nvSpPr>
          <p:cNvPr id="10" name="Pladsholder til diasnummer 9"/>
          <p:cNvSpPr>
            <a:spLocks noGrp="1"/>
          </p:cNvSpPr>
          <p:nvPr>
            <p:ph type="sldNum" sz="quarter" idx="4"/>
          </p:nvPr>
        </p:nvSpPr>
        <p:spPr>
          <a:xfrm>
            <a:off x="622300" y="6405563"/>
            <a:ext cx="373063" cy="238125"/>
          </a:xfrm>
          <a:prstGeom prst="rect">
            <a:avLst/>
          </a:prstGeom>
        </p:spPr>
        <p:txBody>
          <a:bodyPr vert="horz" lIns="0" tIns="0" rIns="0" bIns="0" rtlCol="0" anchor="b" anchorCtr="0"/>
          <a:lstStyle>
            <a:lvl1pPr algn="l" fontAlgn="auto">
              <a:spcBef>
                <a:spcPts val="0"/>
              </a:spcBef>
              <a:spcAft>
                <a:spcPts val="0"/>
              </a:spcAft>
              <a:defRPr sz="1000">
                <a:solidFill>
                  <a:schemeClr val="accent1"/>
                </a:solidFill>
                <a:latin typeface="Georgia" pitchFamily="18" charset="0"/>
                <a:cs typeface="Arial" pitchFamily="34" charset="0"/>
              </a:defRPr>
            </a:lvl1pPr>
          </a:lstStyle>
          <a:p>
            <a:pPr>
              <a:defRPr/>
            </a:pPr>
            <a:fld id="{0EC5C72D-36CA-4848-8258-B17CF9FD432C}" type="slidenum">
              <a:rPr lang="en-GB"/>
              <a:pPr>
                <a:defRPr/>
              </a:pPr>
              <a:t>‹#›</a:t>
            </a:fld>
            <a:endParaRPr lang="en-GB" dirty="0"/>
          </a:p>
        </p:txBody>
      </p:sp>
      <p:sp>
        <p:nvSpPr>
          <p:cNvPr id="6" name="Pladsholder til dato 5"/>
          <p:cNvSpPr>
            <a:spLocks noGrp="1"/>
          </p:cNvSpPr>
          <p:nvPr>
            <p:ph type="dt" sz="half" idx="2"/>
          </p:nvPr>
        </p:nvSpPr>
        <p:spPr>
          <a:xfrm>
            <a:off x="1054100" y="6405563"/>
            <a:ext cx="2133600" cy="239712"/>
          </a:xfrm>
          <a:prstGeom prst="rect">
            <a:avLst/>
          </a:prstGeom>
        </p:spPr>
        <p:txBody>
          <a:bodyPr vert="horz" lIns="0" tIns="0" rIns="0" bIns="0" rtlCol="0" anchor="b" anchorCtr="0"/>
          <a:lstStyle>
            <a:lvl1pPr algn="l" fontAlgn="auto">
              <a:spcBef>
                <a:spcPts val="0"/>
              </a:spcBef>
              <a:spcAft>
                <a:spcPts val="0"/>
              </a:spcAft>
              <a:defRPr sz="1000">
                <a:solidFill>
                  <a:srgbClr val="C00000"/>
                </a:solidFill>
                <a:latin typeface="Georgia" pitchFamily="18" charset="0"/>
                <a:cs typeface="+mn-cs"/>
              </a:defRPr>
            </a:lvl1pPr>
          </a:lstStyle>
          <a:p>
            <a:pPr>
              <a:defRPr/>
            </a:pPr>
            <a:fld id="{36B9525C-57AC-42EB-B063-6DB9C7543A7B}" type="datetime5">
              <a:rPr lang="da-DK"/>
              <a:pPr>
                <a:defRPr/>
              </a:pPr>
              <a:t>maj 2023</a:t>
            </a:fld>
            <a:endParaRPr lang="da-DK"/>
          </a:p>
        </p:txBody>
      </p:sp>
    </p:spTree>
  </p:cSld>
  <p:clrMap bg1="lt1" tx1="dk1" bg2="lt2" tx2="dk2" accent1="accent1" accent2="accent2" accent3="accent3" accent4="accent4" accent5="accent5" accent6="accent6" hlink="hlink" folHlink="folHlink"/>
  <p:sldLayoutIdLst>
    <p:sldLayoutId id="2147484194" r:id="rId1"/>
    <p:sldLayoutId id="2147484187" r:id="rId2"/>
    <p:sldLayoutId id="2147484195" r:id="rId3"/>
    <p:sldLayoutId id="2147484196" r:id="rId4"/>
    <p:sldLayoutId id="2147484197" r:id="rId5"/>
    <p:sldLayoutId id="2147484188" r:id="rId6"/>
    <p:sldLayoutId id="2147484189" r:id="rId7"/>
    <p:sldLayoutId id="2147484190" r:id="rId8"/>
    <p:sldLayoutId id="2147484191" r:id="rId9"/>
    <p:sldLayoutId id="2147484192" r:id="rId10"/>
    <p:sldLayoutId id="2147484193" r:id="rId11"/>
    <p:sldLayoutId id="2147484198" r:id="rId12"/>
    <p:sldLayoutId id="2147484199" r:id="rId13"/>
  </p:sldLayoutIdLst>
  <p:hf hdr="0" ftr="0"/>
  <p:txStyles>
    <p:titleStyle>
      <a:lvl1pPr algn="l" defTabSz="457200" rtl="0" eaLnBrk="0" fontAlgn="base" hangingPunct="0">
        <a:lnSpc>
          <a:spcPts val="3000"/>
        </a:lnSpc>
        <a:spcBef>
          <a:spcPct val="0"/>
        </a:spcBef>
        <a:spcAft>
          <a:spcPct val="0"/>
        </a:spcAft>
        <a:defRPr sz="2400" kern="1200">
          <a:solidFill>
            <a:schemeClr val="accent1"/>
          </a:solidFill>
          <a:latin typeface="Georgia" pitchFamily="18" charset="0"/>
          <a:ea typeface="+mj-ea"/>
          <a:cs typeface="Arial"/>
        </a:defRPr>
      </a:lvl1pPr>
      <a:lvl2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2pPr>
      <a:lvl3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3pPr>
      <a:lvl4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4pPr>
      <a:lvl5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5pPr>
      <a:lvl6pPr marL="4572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6pPr>
      <a:lvl7pPr marL="9144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7pPr>
      <a:lvl8pPr marL="13716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8pPr>
      <a:lvl9pPr marL="18288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9pPr>
    </p:titleStyle>
    <p:bodyStyle>
      <a:lvl1pPr marL="220663"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kern="1200">
          <a:solidFill>
            <a:schemeClr val="tx1"/>
          </a:solidFill>
          <a:latin typeface="+mj-lt"/>
          <a:ea typeface="+mn-ea"/>
          <a:cs typeface="Arial"/>
        </a:defRPr>
      </a:lvl1pPr>
      <a:lvl2pPr marL="452438" indent="-231775"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600" kern="1200">
          <a:solidFill>
            <a:schemeClr val="tx1"/>
          </a:solidFill>
          <a:latin typeface="+mj-lt"/>
          <a:ea typeface="+mn-ea"/>
          <a:cs typeface="Arial"/>
        </a:defRPr>
      </a:lvl2pPr>
      <a:lvl3pPr marL="661988" indent="-200025"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400" kern="1200">
          <a:solidFill>
            <a:schemeClr val="tx1"/>
          </a:solidFill>
          <a:latin typeface="+mj-lt"/>
          <a:ea typeface="+mn-ea"/>
          <a:cs typeface="Arial"/>
        </a:defRPr>
      </a:lvl3pPr>
      <a:lvl4pPr marL="893763"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200" kern="1200">
          <a:solidFill>
            <a:schemeClr val="tx1"/>
          </a:solidFill>
          <a:latin typeface="+mj-lt"/>
          <a:ea typeface="+mn-ea"/>
          <a:cs typeface="Arial"/>
        </a:defRPr>
      </a:lvl4pPr>
      <a:lvl5pPr marL="1123950"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100" kern="1200">
          <a:solidFill>
            <a:schemeClr val="tx1"/>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hyperlink" Target="mailto:jj@dg.dk" TargetMode="External"/><Relationship Id="rId2" Type="http://schemas.openxmlformats.org/officeDocument/2006/relationships/hyperlink" Target="mailto:spo@dg.dk" TargetMode="External"/><Relationship Id="rId1" Type="http://schemas.openxmlformats.org/officeDocument/2006/relationships/slideLayout" Target="../slideLayouts/slideLayout3.xml"/><Relationship Id="rId4" Type="http://schemas.openxmlformats.org/officeDocument/2006/relationships/hyperlink" Target="mailto:mm@dg.dk"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Pladsholder til tekst 4"/>
          <p:cNvSpPr>
            <a:spLocks noGrp="1"/>
          </p:cNvSpPr>
          <p:nvPr>
            <p:ph type="body" sz="quarter" idx="10"/>
          </p:nvPr>
        </p:nvSpPr>
        <p:spPr>
          <a:xfrm>
            <a:off x="522514" y="1758329"/>
            <a:ext cx="8621486" cy="788987"/>
          </a:xfrm>
        </p:spPr>
        <p:txBody>
          <a:bodyPr/>
          <a:lstStyle/>
          <a:p>
            <a:pPr fontAlgn="base">
              <a:lnSpc>
                <a:spcPct val="100000"/>
              </a:lnSpc>
              <a:spcAft>
                <a:spcPct val="0"/>
              </a:spcAft>
            </a:pPr>
            <a:r>
              <a:rPr lang="en-GB" sz="3400" dirty="0">
                <a:solidFill>
                  <a:srgbClr val="AF0A32"/>
                </a:solidFill>
                <a:latin typeface="Georgia" pitchFamily="18" charset="0"/>
                <a:cs typeface="Arial" pitchFamily="34" charset="0"/>
              </a:rPr>
              <a:t>12</a:t>
            </a:r>
            <a:r>
              <a:rPr lang="en-GB" sz="3400" baseline="30000" dirty="0">
                <a:solidFill>
                  <a:srgbClr val="AF0A32"/>
                </a:solidFill>
                <a:latin typeface="Georgia" pitchFamily="18" charset="0"/>
                <a:cs typeface="Arial" pitchFamily="34" charset="0"/>
              </a:rPr>
              <a:t>th</a:t>
            </a:r>
            <a:r>
              <a:rPr lang="en-GB" sz="3400" dirty="0">
                <a:solidFill>
                  <a:srgbClr val="AF0A32"/>
                </a:solidFill>
                <a:latin typeface="Georgia" pitchFamily="18" charset="0"/>
                <a:cs typeface="Arial" pitchFamily="34" charset="0"/>
              </a:rPr>
              <a:t> Call for new </a:t>
            </a:r>
            <a:r>
              <a:rPr lang="en-US" sz="3400" dirty="0">
                <a:solidFill>
                  <a:srgbClr val="AF0A32"/>
                </a:solidFill>
                <a:latin typeface="Georgia" pitchFamily="18" charset="0"/>
                <a:cs typeface="Arial" pitchFamily="34" charset="0"/>
              </a:rPr>
              <a:t>Centers</a:t>
            </a:r>
            <a:r>
              <a:rPr lang="en-GB" sz="3400" dirty="0">
                <a:solidFill>
                  <a:srgbClr val="AF0A32"/>
                </a:solidFill>
                <a:latin typeface="Georgia" pitchFamily="18" charset="0"/>
                <a:cs typeface="Arial" pitchFamily="34" charset="0"/>
              </a:rPr>
              <a:t> of Excellence </a:t>
            </a:r>
            <a:r>
              <a:rPr lang="da-DK" sz="3400" dirty="0">
                <a:latin typeface="Georgia" pitchFamily="18" charset="0"/>
                <a:cs typeface="Arial" pitchFamily="34" charset="0"/>
              </a:rPr>
              <a:t> </a:t>
            </a:r>
          </a:p>
          <a:p>
            <a:pPr fontAlgn="base">
              <a:lnSpc>
                <a:spcPct val="100000"/>
              </a:lnSpc>
              <a:spcAft>
                <a:spcPct val="0"/>
              </a:spcAft>
            </a:pPr>
            <a:endParaRPr lang="da-DK" sz="3400" dirty="0">
              <a:cs typeface="Arial" pitchFamily="34" charset="0"/>
            </a:endParaRPr>
          </a:p>
          <a:p>
            <a:pPr fontAlgn="base">
              <a:lnSpc>
                <a:spcPct val="100000"/>
              </a:lnSpc>
              <a:spcAft>
                <a:spcPct val="0"/>
              </a:spcAft>
            </a:pPr>
            <a:endParaRPr lang="da-DK" sz="3400" dirty="0">
              <a:cs typeface="Arial" pitchFamily="34" charset="0"/>
            </a:endParaRPr>
          </a:p>
        </p:txBody>
      </p:sp>
      <p:sp>
        <p:nvSpPr>
          <p:cNvPr id="2" name="Tekstboks 1"/>
          <p:cNvSpPr txBox="1"/>
          <p:nvPr/>
        </p:nvSpPr>
        <p:spPr>
          <a:xfrm>
            <a:off x="561975" y="2482210"/>
            <a:ext cx="2438400" cy="342900"/>
          </a:xfrm>
          <a:prstGeom prst="rect">
            <a:avLst/>
          </a:prstGeom>
        </p:spPr>
        <p:txBody>
          <a:bodyPr vert="horz" wrap="none" lIns="0" tIns="0" rIns="0" bIns="0" rtlCol="0" anchor="t" anchorCtr="0">
            <a:noAutofit/>
          </a:bodyPr>
          <a:lstStyle/>
          <a:p>
            <a:pPr marL="0" marR="0" indent="0" algn="l" defTabSz="457200" rtl="0" eaLnBrk="1" fontAlgn="auto" latinLnBrk="0" hangingPunct="1">
              <a:lnSpc>
                <a:spcPts val="1300"/>
              </a:lnSpc>
              <a:spcBef>
                <a:spcPct val="0"/>
              </a:spcBef>
              <a:spcAft>
                <a:spcPts val="0"/>
              </a:spcAft>
              <a:buClrTx/>
              <a:buSzTx/>
              <a:buFontTx/>
              <a:buNone/>
              <a:tabLst/>
            </a:pPr>
            <a:r>
              <a:rPr kumimoji="0" lang="da-DK" sz="1000" b="0" i="0" u="none" strike="noStrike" kern="1200" cap="none" spc="0" normalizeH="0" baseline="0" noProof="0" dirty="0">
                <a:ln>
                  <a:noFill/>
                </a:ln>
                <a:solidFill>
                  <a:schemeClr val="tx1"/>
                </a:solidFill>
                <a:effectLst/>
                <a:uLnTx/>
                <a:uFillTx/>
                <a:latin typeface="+mj-lt"/>
                <a:ea typeface="+mj-ea"/>
                <a:cs typeface="Arial"/>
              </a:rPr>
              <a:t>Professor Søren-Peter</a:t>
            </a:r>
            <a:r>
              <a:rPr kumimoji="0" lang="da-DK" sz="1000" b="0" i="0" u="none" strike="noStrike" kern="1200" cap="none" spc="0" normalizeH="0" noProof="0" dirty="0">
                <a:ln>
                  <a:noFill/>
                </a:ln>
                <a:solidFill>
                  <a:schemeClr val="tx1"/>
                </a:solidFill>
                <a:effectLst/>
                <a:uLnTx/>
                <a:uFillTx/>
                <a:latin typeface="+mj-lt"/>
                <a:ea typeface="+mj-ea"/>
                <a:cs typeface="Arial"/>
              </a:rPr>
              <a:t> Olesen, CEO</a:t>
            </a:r>
            <a:endParaRPr kumimoji="0" lang="da-DK" sz="1000" b="0" i="0" u="none" strike="noStrike" kern="1200" cap="none" spc="0" normalizeH="0" baseline="0" noProof="0" dirty="0">
              <a:ln>
                <a:noFill/>
              </a:ln>
              <a:solidFill>
                <a:schemeClr val="tx1"/>
              </a:solidFill>
              <a:effectLst/>
              <a:uLnTx/>
              <a:uFillTx/>
              <a:latin typeface="+mj-lt"/>
              <a:ea typeface="+mj-ea"/>
              <a:cs typeface="Arial"/>
            </a:endParaRPr>
          </a:p>
        </p:txBody>
      </p:sp>
      <p:sp>
        <p:nvSpPr>
          <p:cNvPr id="4" name="Rektangel 3">
            <a:extLst>
              <a:ext uri="{FF2B5EF4-FFF2-40B4-BE49-F238E27FC236}">
                <a16:creationId xmlns:a16="http://schemas.microsoft.com/office/drawing/2014/main" id="{912815BD-EEF9-4FCB-85AD-A06F741D7FF2}"/>
              </a:ext>
            </a:extLst>
          </p:cNvPr>
          <p:cNvSpPr/>
          <p:nvPr/>
        </p:nvSpPr>
        <p:spPr>
          <a:xfrm>
            <a:off x="522514" y="5927376"/>
            <a:ext cx="184731" cy="400110"/>
          </a:xfrm>
          <a:prstGeom prst="rect">
            <a:avLst/>
          </a:prstGeom>
        </p:spPr>
        <p:txBody>
          <a:bodyPr wrap="none">
            <a:spAutoFit/>
          </a:bodyPr>
          <a:lstStyle/>
          <a:p>
            <a:endParaRPr lang="en-US" sz="1000" dirty="0">
              <a:latin typeface="+mn-lt"/>
              <a:ea typeface="Calibri" panose="020F0502020204030204" pitchFamily="34" charset="0"/>
            </a:endParaRPr>
          </a:p>
          <a:p>
            <a:endParaRPr lang="en-US" sz="1000" dirty="0">
              <a:latin typeface="+mn-lt"/>
            </a:endParaRPr>
          </a:p>
        </p:txBody>
      </p:sp>
      <p:pic>
        <p:nvPicPr>
          <p:cNvPr id="5" name="Billede 4">
            <a:extLst>
              <a:ext uri="{FF2B5EF4-FFF2-40B4-BE49-F238E27FC236}">
                <a16:creationId xmlns:a16="http://schemas.microsoft.com/office/drawing/2014/main" id="{FD9C66B7-FF59-467D-A92C-877713511B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9136" y="3398128"/>
            <a:ext cx="5504539" cy="33320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9312E2A-D037-4AC6-9254-42DE5C38BA27}" type="slidenum">
              <a:rPr lang="en-GB" smtClean="0">
                <a:solidFill>
                  <a:schemeClr val="accent1"/>
                </a:solidFill>
                <a:latin typeface="Georgia" pitchFamily="18" charset="0"/>
              </a:rPr>
              <a:pPr eaLnBrk="1" fontAlgn="base" hangingPunct="1">
                <a:spcBef>
                  <a:spcPct val="0"/>
                </a:spcBef>
                <a:spcAft>
                  <a:spcPct val="0"/>
                </a:spcAft>
              </a:pPr>
              <a:t>10</a:t>
            </a:fld>
            <a:endParaRPr lang="en-GB">
              <a:solidFill>
                <a:schemeClr val="accent1"/>
              </a:solidFill>
              <a:latin typeface="Georgia" pitchFamily="18" charset="0"/>
            </a:endParaRPr>
          </a:p>
        </p:txBody>
      </p:sp>
      <p:sp>
        <p:nvSpPr>
          <p:cNvPr id="17412" name="Titel 3"/>
          <p:cNvSpPr>
            <a:spLocks noGrp="1"/>
          </p:cNvSpPr>
          <p:nvPr>
            <p:ph type="title"/>
          </p:nvPr>
        </p:nvSpPr>
        <p:spPr/>
        <p:txBody>
          <a:bodyPr/>
          <a:lstStyle/>
          <a:p>
            <a:pPr eaLnBrk="1" hangingPunct="1"/>
            <a:r>
              <a:rPr lang="en-US" dirty="0">
                <a:cs typeface="Arial" pitchFamily="34" charset="0"/>
              </a:rPr>
              <a:t>Center for Silicon Photonics for Optical Communications</a:t>
            </a:r>
            <a:endParaRPr lang="da-DK" dirty="0">
              <a:cs typeface="Arial" pitchFamily="34" charset="0"/>
            </a:endParaRPr>
          </a:p>
        </p:txBody>
      </p:sp>
      <p:sp>
        <p:nvSpPr>
          <p:cNvPr id="4" name="Rektangel 3"/>
          <p:cNvSpPr/>
          <p:nvPr/>
        </p:nvSpPr>
        <p:spPr>
          <a:xfrm>
            <a:off x="622300" y="3753990"/>
            <a:ext cx="4302710" cy="646331"/>
          </a:xfrm>
          <a:prstGeom prst="rect">
            <a:avLst/>
          </a:prstGeom>
        </p:spPr>
        <p:txBody>
          <a:bodyPr wrap="square">
            <a:spAutoFit/>
          </a:bodyPr>
          <a:lstStyle/>
          <a:p>
            <a:endParaRPr lang="da-DK" dirty="0"/>
          </a:p>
          <a:p>
            <a:endParaRPr lang="da-DK" dirty="0"/>
          </a:p>
        </p:txBody>
      </p:sp>
      <p:sp>
        <p:nvSpPr>
          <p:cNvPr id="2" name="Pladsholder til indhold 1"/>
          <p:cNvSpPr>
            <a:spLocks noGrp="1"/>
          </p:cNvSpPr>
          <p:nvPr>
            <p:ph sz="quarter" idx="11"/>
          </p:nvPr>
        </p:nvSpPr>
        <p:spPr>
          <a:xfrm>
            <a:off x="642937" y="3043296"/>
            <a:ext cx="5853556" cy="3019647"/>
          </a:xfrm>
        </p:spPr>
        <p:txBody>
          <a:bodyPr/>
          <a:lstStyle/>
          <a:p>
            <a:r>
              <a:rPr lang="en-US" sz="1600" dirty="0"/>
              <a:t>SPOC addresses the optical communication infrastructures of the future</a:t>
            </a:r>
          </a:p>
          <a:p>
            <a:endParaRPr lang="en-US" sz="1600" dirty="0"/>
          </a:p>
          <a:p>
            <a:r>
              <a:rPr lang="en-US" sz="1600" dirty="0"/>
              <a:t>The center aims to find solutions to the major challenges of communication systems - the energy consumption and potential capacity</a:t>
            </a:r>
            <a:endParaRPr lang="da-DK" sz="1600" dirty="0"/>
          </a:p>
          <a:p>
            <a:endParaRPr lang="da-DK" sz="1600" dirty="0">
              <a:solidFill>
                <a:srgbClr val="0A0A0A"/>
              </a:solidFill>
            </a:endParaRPr>
          </a:p>
          <a:p>
            <a:r>
              <a:rPr lang="en-US" sz="1600" dirty="0"/>
              <a:t>An interdisciplinary approach, relying on physics, nonlinear optics, photonic communication technologies, information theory and advanced coding</a:t>
            </a:r>
          </a:p>
          <a:p>
            <a:endParaRPr lang="en-US" sz="1600" dirty="0">
              <a:solidFill>
                <a:srgbClr val="0A0A0A"/>
              </a:solidFill>
            </a:endParaRPr>
          </a:p>
          <a:p>
            <a:r>
              <a:rPr lang="en-US" sz="1600" dirty="0">
                <a:solidFill>
                  <a:srgbClr val="0A0A0A"/>
                </a:solidFill>
              </a:rPr>
              <a:t>Located at Technical University of Denmark</a:t>
            </a:r>
          </a:p>
          <a:p>
            <a:endParaRPr lang="da-DK" sz="1600" dirty="0">
              <a:solidFill>
                <a:srgbClr val="0A0A0A"/>
              </a:solidFill>
            </a:endParaRPr>
          </a:p>
        </p:txBody>
      </p:sp>
      <p:sp>
        <p:nvSpPr>
          <p:cNvPr id="3" name="Tekstfelt 2"/>
          <p:cNvSpPr txBox="1"/>
          <p:nvPr/>
        </p:nvSpPr>
        <p:spPr>
          <a:xfrm>
            <a:off x="6868826" y="6067425"/>
            <a:ext cx="1309153" cy="914400"/>
          </a:xfrm>
          <a:prstGeom prst="rect">
            <a:avLst/>
          </a:prstGeom>
        </p:spPr>
        <p:txBody>
          <a:bodyPr vert="horz" wrap="none" lIns="0" tIns="0" rIns="0" bIns="0" rtlCol="0" anchor="t" anchorCtr="0">
            <a:noAutofit/>
          </a:bodyPr>
          <a:lstStyle/>
          <a:p>
            <a:pPr marL="0" marR="0" indent="0" algn="l" defTabSz="457200" rtl="0" eaLnBrk="1" fontAlgn="auto" latinLnBrk="0" hangingPunct="1">
              <a:lnSpc>
                <a:spcPts val="1300"/>
              </a:lnSpc>
              <a:spcBef>
                <a:spcPct val="0"/>
              </a:spcBef>
              <a:spcAft>
                <a:spcPts val="0"/>
              </a:spcAft>
              <a:buClrTx/>
              <a:buSzTx/>
              <a:buFontTx/>
              <a:buNone/>
              <a:tabLst/>
            </a:pPr>
            <a:r>
              <a:rPr kumimoji="0" lang="da-DK" sz="1000" b="0" i="0" u="none" strike="noStrike" kern="1200" cap="none" spc="0" normalizeH="0" baseline="0" noProof="0" dirty="0">
                <a:ln>
                  <a:noFill/>
                </a:ln>
                <a:solidFill>
                  <a:schemeClr val="tx1"/>
                </a:solidFill>
                <a:effectLst/>
                <a:uLnTx/>
                <a:uFillTx/>
                <a:latin typeface="+mj-lt"/>
                <a:ea typeface="+mj-ea"/>
                <a:cs typeface="Arial"/>
              </a:rPr>
              <a:t>Leif </a:t>
            </a:r>
            <a:r>
              <a:rPr kumimoji="0" lang="da-DK" sz="1000" b="0" i="0" u="none" strike="noStrike" kern="1200" cap="none" spc="0" normalizeH="0" baseline="0" noProof="0" dirty="0" err="1">
                <a:ln>
                  <a:noFill/>
                </a:ln>
                <a:solidFill>
                  <a:schemeClr val="tx1"/>
                </a:solidFill>
                <a:effectLst/>
                <a:uLnTx/>
                <a:uFillTx/>
                <a:latin typeface="+mj-lt"/>
                <a:ea typeface="+mj-ea"/>
                <a:cs typeface="Arial"/>
              </a:rPr>
              <a:t>Katsue</a:t>
            </a:r>
            <a:r>
              <a:rPr kumimoji="0" lang="da-DK" sz="1000" b="0" i="0" u="none" strike="noStrike" kern="1200" cap="none" spc="0" normalizeH="0" baseline="0" noProof="0" dirty="0">
                <a:ln>
                  <a:noFill/>
                </a:ln>
                <a:solidFill>
                  <a:schemeClr val="tx1"/>
                </a:solidFill>
                <a:effectLst/>
                <a:uLnTx/>
                <a:uFillTx/>
                <a:latin typeface="+mj-lt"/>
                <a:ea typeface="+mj-ea"/>
                <a:cs typeface="Arial"/>
              </a:rPr>
              <a:t> Oxenløwe</a:t>
            </a:r>
          </a:p>
        </p:txBody>
      </p:sp>
      <p:pic>
        <p:nvPicPr>
          <p:cNvPr id="5" name="Billede 4">
            <a:extLst>
              <a:ext uri="{FF2B5EF4-FFF2-40B4-BE49-F238E27FC236}">
                <a16:creationId xmlns:a16="http://schemas.microsoft.com/office/drawing/2014/main" id="{D6EDD151-AA52-4A3E-99BE-C3A5BC9790CB}"/>
              </a:ext>
            </a:extLst>
          </p:cNvPr>
          <p:cNvPicPr>
            <a:picLocks noChangeAspect="1"/>
          </p:cNvPicPr>
          <p:nvPr/>
        </p:nvPicPr>
        <p:blipFill>
          <a:blip r:embed="rId3"/>
          <a:stretch>
            <a:fillRect/>
          </a:stretch>
        </p:blipFill>
        <p:spPr>
          <a:xfrm>
            <a:off x="685163" y="1282162"/>
            <a:ext cx="5853551" cy="1292596"/>
          </a:xfrm>
          <a:prstGeom prst="rect">
            <a:avLst/>
          </a:prstGeom>
        </p:spPr>
      </p:pic>
      <p:pic>
        <p:nvPicPr>
          <p:cNvPr id="14" name="Billede 13">
            <a:extLst>
              <a:ext uri="{FF2B5EF4-FFF2-40B4-BE49-F238E27FC236}">
                <a16:creationId xmlns:a16="http://schemas.microsoft.com/office/drawing/2014/main" id="{B93B4760-7421-4A0D-9D80-13678EBC8AD5}"/>
              </a:ext>
            </a:extLst>
          </p:cNvPr>
          <p:cNvPicPr/>
          <p:nvPr/>
        </p:nvPicPr>
        <p:blipFill>
          <a:blip r:embed="rId4"/>
          <a:stretch>
            <a:fillRect/>
          </a:stretch>
        </p:blipFill>
        <p:spPr>
          <a:xfrm>
            <a:off x="6777038" y="4413184"/>
            <a:ext cx="1724025" cy="1447800"/>
          </a:xfrm>
          <a:prstGeom prst="flowChartConnector">
            <a:avLst/>
          </a:prstGeom>
        </p:spPr>
      </p:pic>
      <p:pic>
        <p:nvPicPr>
          <p:cNvPr id="6" name="Billede 5">
            <a:extLst>
              <a:ext uri="{FF2B5EF4-FFF2-40B4-BE49-F238E27FC236}">
                <a16:creationId xmlns:a16="http://schemas.microsoft.com/office/drawing/2014/main" id="{63373A10-17ED-459C-A862-7ECC748528EE}"/>
              </a:ext>
            </a:extLst>
          </p:cNvPr>
          <p:cNvPicPr>
            <a:picLocks noChangeAspect="1"/>
          </p:cNvPicPr>
          <p:nvPr/>
        </p:nvPicPr>
        <p:blipFill>
          <a:blip r:embed="rId5"/>
          <a:stretch>
            <a:fillRect/>
          </a:stretch>
        </p:blipFill>
        <p:spPr>
          <a:xfrm>
            <a:off x="6839702" y="3353009"/>
            <a:ext cx="1598696" cy="654012"/>
          </a:xfrm>
          <a:prstGeom prst="rect">
            <a:avLst/>
          </a:prstGeom>
        </p:spPr>
      </p:pic>
    </p:spTree>
    <p:extLst>
      <p:ext uri="{BB962C8B-B14F-4D97-AF65-F5344CB8AC3E}">
        <p14:creationId xmlns:p14="http://schemas.microsoft.com/office/powerpoint/2010/main" val="2474191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diasnumm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191AD29-75AE-4172-9C05-BCC32F906FE9}" type="slidenum">
              <a:rPr lang="en-GB" smtClean="0">
                <a:solidFill>
                  <a:schemeClr val="accent1"/>
                </a:solidFill>
                <a:latin typeface="Georgia" pitchFamily="18" charset="0"/>
              </a:rPr>
              <a:pPr eaLnBrk="1" fontAlgn="base" hangingPunct="1">
                <a:spcBef>
                  <a:spcPct val="0"/>
                </a:spcBef>
                <a:spcAft>
                  <a:spcPct val="0"/>
                </a:spcAft>
              </a:pPr>
              <a:t>11</a:t>
            </a:fld>
            <a:endParaRPr lang="en-GB">
              <a:solidFill>
                <a:schemeClr val="accent1"/>
              </a:solidFill>
              <a:latin typeface="Georgia" pitchFamily="18" charset="0"/>
            </a:endParaRPr>
          </a:p>
        </p:txBody>
      </p:sp>
      <p:sp>
        <p:nvSpPr>
          <p:cNvPr id="40963" name="Titel 2"/>
          <p:cNvSpPr>
            <a:spLocks noGrp="1"/>
          </p:cNvSpPr>
          <p:nvPr>
            <p:ph type="title"/>
          </p:nvPr>
        </p:nvSpPr>
        <p:spPr>
          <a:xfrm>
            <a:off x="435862" y="958190"/>
            <a:ext cx="8708138" cy="3287712"/>
          </a:xfrm>
        </p:spPr>
        <p:txBody>
          <a:bodyPr/>
          <a:lstStyle/>
          <a:p>
            <a:pPr eaLnBrk="1" hangingPunct="1"/>
            <a:br>
              <a:rPr lang="en-US" sz="4800" dirty="0">
                <a:cs typeface="Arial" pitchFamily="34" charset="0"/>
              </a:rPr>
            </a:br>
            <a:br>
              <a:rPr lang="en-US" sz="4800" dirty="0">
                <a:cs typeface="Arial" pitchFamily="34" charset="0"/>
              </a:rPr>
            </a:br>
            <a:br>
              <a:rPr lang="en-US" sz="4000" dirty="0">
                <a:cs typeface="Arial" pitchFamily="34" charset="0"/>
              </a:rPr>
            </a:br>
            <a:r>
              <a:rPr lang="en-US" sz="4000" dirty="0">
                <a:cs typeface="Arial" pitchFamily="34" charset="0"/>
              </a:rPr>
              <a:t>Selection and Assessment of New</a:t>
            </a:r>
            <a:br>
              <a:rPr lang="en-US" sz="4000" dirty="0">
                <a:cs typeface="Arial" pitchFamily="34" charset="0"/>
              </a:rPr>
            </a:br>
            <a:r>
              <a:rPr lang="en-US" sz="4000" dirty="0">
                <a:cs typeface="Arial" pitchFamily="34" charset="0"/>
              </a:rPr>
              <a:t> </a:t>
            </a:r>
            <a:br>
              <a:rPr lang="en-US" sz="4000" dirty="0">
                <a:cs typeface="Arial" pitchFamily="34" charset="0"/>
              </a:rPr>
            </a:br>
            <a:r>
              <a:rPr lang="en-US" sz="4000" dirty="0">
                <a:cs typeface="Arial" pitchFamily="34" charset="0"/>
              </a:rPr>
              <a:t>Centers of Excellence</a:t>
            </a:r>
            <a:br>
              <a:rPr lang="en-US" sz="4000" dirty="0">
                <a:cs typeface="Arial" pitchFamily="34" charset="0"/>
              </a:rPr>
            </a:br>
            <a:br>
              <a:rPr lang="en-US" sz="4000" dirty="0">
                <a:cs typeface="Arial" pitchFamily="34" charset="0"/>
              </a:rPr>
            </a:br>
            <a:br>
              <a:rPr lang="en-US" sz="4000" dirty="0">
                <a:cs typeface="Arial" pitchFamily="34" charset="0"/>
              </a:rPr>
            </a:br>
            <a:br>
              <a:rPr lang="en-US" sz="4000" dirty="0">
                <a:cs typeface="Arial" pitchFamily="34" charset="0"/>
              </a:rPr>
            </a:br>
            <a:endParaRPr lang="en-US" sz="4000" dirty="0">
              <a:cs typeface="Arial" pitchFamily="34" charset="0"/>
            </a:endParaRPr>
          </a:p>
        </p:txBody>
      </p:sp>
      <p:pic>
        <p:nvPicPr>
          <p:cNvPr id="40965" name="Billede 7" descr="DG_grafiskelement_gra¦è.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1314450"/>
            <a:ext cx="6342062" cy="424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340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1C7D9E18-E815-45C4-8D08-6B288E3CFED7}" type="slidenum">
              <a:rPr lang="en-GB" smtClean="0">
                <a:solidFill>
                  <a:schemeClr val="accent1"/>
                </a:solidFill>
                <a:latin typeface="Georgia" pitchFamily="18" charset="0"/>
              </a:rPr>
              <a:pPr eaLnBrk="1" fontAlgn="base" hangingPunct="1">
                <a:spcBef>
                  <a:spcPct val="0"/>
                </a:spcBef>
                <a:spcAft>
                  <a:spcPct val="0"/>
                </a:spcAft>
              </a:pPr>
              <a:t>12</a:t>
            </a:fld>
            <a:endParaRPr lang="en-GB">
              <a:solidFill>
                <a:schemeClr val="accent1"/>
              </a:solidFill>
              <a:latin typeface="Georgia" pitchFamily="18" charset="0"/>
            </a:endParaRPr>
          </a:p>
        </p:txBody>
      </p:sp>
      <p:sp>
        <p:nvSpPr>
          <p:cNvPr id="3" name="Pladsholder til indhold 2"/>
          <p:cNvSpPr>
            <a:spLocks noGrp="1"/>
          </p:cNvSpPr>
          <p:nvPr>
            <p:ph sz="quarter" idx="11"/>
          </p:nvPr>
        </p:nvSpPr>
        <p:spPr>
          <a:xfrm>
            <a:off x="642939" y="1625600"/>
            <a:ext cx="7694946" cy="4456113"/>
          </a:xfrm>
        </p:spPr>
        <p:txBody>
          <a:bodyPr/>
          <a:lstStyle/>
          <a:p>
            <a:pPr marL="0" indent="0" eaLnBrk="1" hangingPunct="1">
              <a:buNone/>
            </a:pPr>
            <a:r>
              <a:rPr lang="en-US" sz="2000" dirty="0"/>
              <a:t>Excellence remains the overall criteria. The following dimensions are emphasized when assessing the applications:</a:t>
            </a:r>
          </a:p>
          <a:p>
            <a:pPr marL="0" indent="0" eaLnBrk="1" hangingPunct="1">
              <a:buNone/>
            </a:pPr>
            <a:endParaRPr lang="en-US" sz="2000" dirty="0">
              <a:cs typeface="Arial" pitchFamily="34" charset="0"/>
            </a:endParaRPr>
          </a:p>
          <a:p>
            <a:pPr eaLnBrk="1" hangingPunct="1"/>
            <a:r>
              <a:rPr lang="en-US" sz="2000" dirty="0">
                <a:cs typeface="Arial" pitchFamily="34" charset="0"/>
              </a:rPr>
              <a:t>The idea</a:t>
            </a:r>
          </a:p>
          <a:p>
            <a:pPr eaLnBrk="1" hangingPunct="1"/>
            <a:r>
              <a:rPr lang="en-US" sz="2000" dirty="0">
                <a:cs typeface="Arial" pitchFamily="34" charset="0"/>
              </a:rPr>
              <a:t>The center leader</a:t>
            </a:r>
          </a:p>
          <a:p>
            <a:pPr eaLnBrk="1" hangingPunct="1"/>
            <a:r>
              <a:rPr lang="en-US" sz="2000" dirty="0">
                <a:cs typeface="Arial" pitchFamily="34" charset="0"/>
              </a:rPr>
              <a:t>The team</a:t>
            </a:r>
          </a:p>
          <a:p>
            <a:pPr eaLnBrk="1" hangingPunct="1"/>
            <a:r>
              <a:rPr lang="en-US" sz="2000" dirty="0">
                <a:cs typeface="Arial" pitchFamily="34" charset="0"/>
              </a:rPr>
              <a:t>The structure/organization</a:t>
            </a:r>
          </a:p>
        </p:txBody>
      </p:sp>
      <p:sp>
        <p:nvSpPr>
          <p:cNvPr id="43012" name="Titel 3"/>
          <p:cNvSpPr>
            <a:spLocks noGrp="1"/>
          </p:cNvSpPr>
          <p:nvPr>
            <p:ph type="title"/>
          </p:nvPr>
        </p:nvSpPr>
        <p:spPr/>
        <p:txBody>
          <a:bodyPr/>
          <a:lstStyle/>
          <a:p>
            <a:pPr eaLnBrk="1" hangingPunct="1"/>
            <a:r>
              <a:rPr lang="en-US" dirty="0">
                <a:cs typeface="Arial" pitchFamily="34" charset="0"/>
              </a:rPr>
              <a:t>Criteria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070" y="4046277"/>
            <a:ext cx="3277037" cy="199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74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786" y="4045765"/>
            <a:ext cx="2933205" cy="2317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DCD523F-E78F-422D-995F-B7ED3DFDDE21}" type="slidenum">
              <a:rPr lang="en-GB" smtClean="0">
                <a:solidFill>
                  <a:schemeClr val="accent1"/>
                </a:solidFill>
                <a:latin typeface="Georgia" pitchFamily="18" charset="0"/>
              </a:rPr>
              <a:pPr eaLnBrk="1" fontAlgn="base" hangingPunct="1">
                <a:spcBef>
                  <a:spcPct val="0"/>
                </a:spcBef>
                <a:spcAft>
                  <a:spcPct val="0"/>
                </a:spcAft>
              </a:pPr>
              <a:t>13</a:t>
            </a:fld>
            <a:endParaRPr lang="en-GB">
              <a:solidFill>
                <a:schemeClr val="accent1"/>
              </a:solidFill>
              <a:latin typeface="Georgia" pitchFamily="18" charset="0"/>
            </a:endParaRPr>
          </a:p>
        </p:txBody>
      </p:sp>
      <p:sp>
        <p:nvSpPr>
          <p:cNvPr id="3" name="Pladsholder til indhold 2"/>
          <p:cNvSpPr>
            <a:spLocks noGrp="1"/>
          </p:cNvSpPr>
          <p:nvPr>
            <p:ph sz="quarter" idx="11"/>
          </p:nvPr>
        </p:nvSpPr>
        <p:spPr>
          <a:xfrm>
            <a:off x="642938" y="1620976"/>
            <a:ext cx="8073549" cy="4490187"/>
          </a:xfrm>
        </p:spPr>
        <p:txBody>
          <a:bodyPr rtlCol="0">
            <a:noAutofit/>
          </a:bodyPr>
          <a:lstStyle/>
          <a:p>
            <a:pPr marL="0" indent="0" eaLnBrk="1" fontAlgn="auto" hangingPunct="1">
              <a:spcAft>
                <a:spcPts val="600"/>
              </a:spcAft>
              <a:buNone/>
              <a:defRPr/>
            </a:pPr>
            <a:r>
              <a:rPr lang="en-US" sz="2000" b="1" dirty="0"/>
              <a:t>The research</a:t>
            </a:r>
          </a:p>
          <a:p>
            <a:pPr eaLnBrk="1" fontAlgn="auto" hangingPunct="1">
              <a:spcAft>
                <a:spcPts val="600"/>
              </a:spcAft>
              <a:defRPr/>
            </a:pPr>
            <a:r>
              <a:rPr lang="en-US" sz="2000" dirty="0"/>
              <a:t>must have high scientific quality</a:t>
            </a:r>
          </a:p>
          <a:p>
            <a:pPr eaLnBrk="1" fontAlgn="auto" hangingPunct="1">
              <a:spcAft>
                <a:spcPts val="600"/>
              </a:spcAft>
              <a:defRPr/>
            </a:pPr>
            <a:r>
              <a:rPr lang="en-US" sz="2000" dirty="0"/>
              <a:t>must be ambitious, visionary</a:t>
            </a:r>
          </a:p>
          <a:p>
            <a:pPr eaLnBrk="1" fontAlgn="auto" hangingPunct="1">
              <a:spcAft>
                <a:spcPts val="600"/>
              </a:spcAft>
              <a:defRPr/>
            </a:pPr>
            <a:r>
              <a:rPr lang="en-US" sz="2000" dirty="0"/>
              <a:t>must be original and novel</a:t>
            </a:r>
          </a:p>
          <a:p>
            <a:pPr eaLnBrk="1" fontAlgn="auto" hangingPunct="1">
              <a:spcAft>
                <a:spcPts val="600"/>
              </a:spcAft>
              <a:defRPr/>
            </a:pPr>
            <a:r>
              <a:rPr lang="en-US" sz="2000" dirty="0"/>
              <a:t>potentially ground-breaking research within all fields</a:t>
            </a:r>
          </a:p>
          <a:p>
            <a:pPr marL="0" indent="0" eaLnBrk="1" fontAlgn="auto" hangingPunct="1">
              <a:spcAft>
                <a:spcPts val="600"/>
              </a:spcAft>
              <a:buNone/>
              <a:defRPr/>
            </a:pPr>
            <a:endParaRPr lang="en-US" sz="2000" b="1" dirty="0"/>
          </a:p>
          <a:p>
            <a:pPr marL="0" indent="0" eaLnBrk="1" fontAlgn="auto" hangingPunct="1">
              <a:spcAft>
                <a:spcPts val="600"/>
              </a:spcAft>
              <a:buNone/>
              <a:defRPr/>
            </a:pPr>
            <a:r>
              <a:rPr lang="en-US" sz="2000" i="1" dirty="0">
                <a:solidFill>
                  <a:schemeClr val="accent1"/>
                </a:solidFill>
              </a:rPr>
              <a:t>DNRF wants to support </a:t>
            </a:r>
          </a:p>
          <a:p>
            <a:pPr marL="0" indent="0" eaLnBrk="1" fontAlgn="auto" hangingPunct="1">
              <a:spcAft>
                <a:spcPts val="600"/>
              </a:spcAft>
              <a:buNone/>
              <a:defRPr/>
            </a:pPr>
            <a:r>
              <a:rPr lang="en-US" sz="2000" i="1" dirty="0">
                <a:solidFill>
                  <a:schemeClr val="accent1"/>
                </a:solidFill>
              </a:rPr>
              <a:t>bottom-up driven ‘dream projects’</a:t>
            </a:r>
            <a:br>
              <a:rPr lang="en-US" dirty="0">
                <a:solidFill>
                  <a:srgbClr val="C00000"/>
                </a:solidFill>
              </a:rPr>
            </a:br>
            <a:endParaRPr lang="en-US" dirty="0">
              <a:solidFill>
                <a:srgbClr val="C00000"/>
              </a:solidFill>
            </a:endParaRPr>
          </a:p>
          <a:p>
            <a:pPr eaLnBrk="1" fontAlgn="auto" hangingPunct="1">
              <a:spcAft>
                <a:spcPts val="0"/>
              </a:spcAft>
              <a:defRPr/>
            </a:pPr>
            <a:endParaRPr lang="en-US" dirty="0"/>
          </a:p>
        </p:txBody>
      </p:sp>
      <p:sp>
        <p:nvSpPr>
          <p:cNvPr id="41988" name="Titel 3"/>
          <p:cNvSpPr>
            <a:spLocks noGrp="1"/>
          </p:cNvSpPr>
          <p:nvPr>
            <p:ph type="title"/>
          </p:nvPr>
        </p:nvSpPr>
        <p:spPr/>
        <p:txBody>
          <a:bodyPr/>
          <a:lstStyle/>
          <a:p>
            <a:pPr eaLnBrk="1" hangingPunct="1"/>
            <a:r>
              <a:rPr lang="da-DK" dirty="0">
                <a:cs typeface="Arial" pitchFamily="34" charset="0"/>
              </a:rPr>
              <a:t>The </a:t>
            </a:r>
            <a:r>
              <a:rPr lang="en-US" dirty="0">
                <a:cs typeface="Arial" pitchFamily="34" charset="0"/>
              </a:rPr>
              <a:t>idea</a:t>
            </a:r>
          </a:p>
        </p:txBody>
      </p:sp>
    </p:spTree>
    <p:extLst>
      <p:ext uri="{BB962C8B-B14F-4D97-AF65-F5344CB8AC3E}">
        <p14:creationId xmlns:p14="http://schemas.microsoft.com/office/powerpoint/2010/main" val="274849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iasnummer 3"/>
          <p:cNvSpPr>
            <a:spLocks noGrp="1"/>
          </p:cNvSpPr>
          <p:nvPr>
            <p:ph type="sldNum" sz="quarter" idx="12"/>
          </p:nvPr>
        </p:nvSpPr>
        <p:spPr/>
        <p:txBody>
          <a:bodyPr/>
          <a:lstStyle/>
          <a:p>
            <a:pPr>
              <a:defRPr/>
            </a:pPr>
            <a:fld id="{7C675833-4EED-46A0-B116-2FE76019B47A}" type="slidenum">
              <a:rPr lang="en-GB" smtClean="0"/>
              <a:pPr>
                <a:defRPr/>
              </a:pPr>
              <a:t>14</a:t>
            </a:fld>
            <a:endParaRPr lang="en-GB" dirty="0"/>
          </a:p>
        </p:txBody>
      </p:sp>
      <p:sp>
        <p:nvSpPr>
          <p:cNvPr id="7" name="Rectangle 2"/>
          <p:cNvSpPr txBox="1">
            <a:spLocks noChangeArrowheads="1"/>
          </p:cNvSpPr>
          <p:nvPr/>
        </p:nvSpPr>
        <p:spPr bwMode="auto">
          <a:xfrm>
            <a:off x="539750" y="-179388"/>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defTabSz="457200" rtl="0" eaLnBrk="0" fontAlgn="base" hangingPunct="0">
              <a:lnSpc>
                <a:spcPts val="3000"/>
              </a:lnSpc>
              <a:spcBef>
                <a:spcPct val="0"/>
              </a:spcBef>
              <a:spcAft>
                <a:spcPct val="0"/>
              </a:spcAft>
              <a:defRPr sz="2400" kern="1200">
                <a:solidFill>
                  <a:schemeClr val="accent1"/>
                </a:solidFill>
                <a:latin typeface="Georgia" pitchFamily="18" charset="0"/>
                <a:ea typeface="+mj-ea"/>
                <a:cs typeface="Arial"/>
              </a:defRPr>
            </a:lvl1pPr>
            <a:lvl2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2pPr>
            <a:lvl3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3pPr>
            <a:lvl4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4pPr>
            <a:lvl5pPr algn="l" defTabSz="457200" rtl="0" eaLnBrk="0" fontAlgn="base" hangingPunct="0">
              <a:lnSpc>
                <a:spcPts val="3000"/>
              </a:lnSpc>
              <a:spcBef>
                <a:spcPct val="0"/>
              </a:spcBef>
              <a:spcAft>
                <a:spcPct val="0"/>
              </a:spcAft>
              <a:defRPr sz="2400">
                <a:solidFill>
                  <a:schemeClr val="accent1"/>
                </a:solidFill>
                <a:latin typeface="Georgia" pitchFamily="18" charset="0"/>
                <a:cs typeface="Arial" pitchFamily="34" charset="0"/>
              </a:defRPr>
            </a:lvl5pPr>
            <a:lvl6pPr marL="4572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6pPr>
            <a:lvl7pPr marL="9144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7pPr>
            <a:lvl8pPr marL="13716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8pPr>
            <a:lvl9pPr marL="1828800" algn="l" defTabSz="457200" rtl="0" fontAlgn="base">
              <a:lnSpc>
                <a:spcPts val="3000"/>
              </a:lnSpc>
              <a:spcBef>
                <a:spcPct val="0"/>
              </a:spcBef>
              <a:spcAft>
                <a:spcPct val="0"/>
              </a:spcAft>
              <a:defRPr sz="2400">
                <a:solidFill>
                  <a:schemeClr val="accent1"/>
                </a:solidFill>
                <a:latin typeface="Georgia" pitchFamily="18" charset="0"/>
                <a:cs typeface="Arial" pitchFamily="34" charset="0"/>
              </a:defRPr>
            </a:lvl9pPr>
          </a:lstStyle>
          <a:p>
            <a:r>
              <a:rPr lang="da-DK" sz="2500" dirty="0"/>
              <a:t>The </a:t>
            </a:r>
            <a:r>
              <a:rPr lang="da-DK" sz="2500" dirty="0">
                <a:solidFill>
                  <a:srgbClr val="AF0A32"/>
                </a:solidFill>
              </a:rPr>
              <a:t>center</a:t>
            </a:r>
            <a:r>
              <a:rPr lang="da-DK" sz="2500" dirty="0"/>
              <a:t> </a:t>
            </a:r>
            <a:r>
              <a:rPr lang="en-US" sz="2500" dirty="0"/>
              <a:t>leader</a:t>
            </a:r>
          </a:p>
        </p:txBody>
      </p:sp>
      <p:sp>
        <p:nvSpPr>
          <p:cNvPr id="8" name="Rectangle 3"/>
          <p:cNvSpPr txBox="1">
            <a:spLocks noChangeArrowheads="1"/>
          </p:cNvSpPr>
          <p:nvPr/>
        </p:nvSpPr>
        <p:spPr>
          <a:xfrm>
            <a:off x="539750" y="2492375"/>
            <a:ext cx="8001000" cy="433388"/>
          </a:xfrm>
          <a:prstGeom prst="rect">
            <a:avLst/>
          </a:prstGeom>
        </p:spPr>
        <p:txBody>
          <a:bodyPr/>
          <a:lstStyle>
            <a:lvl1pPr marL="220663"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kern="1200">
                <a:solidFill>
                  <a:schemeClr val="tx1"/>
                </a:solidFill>
                <a:latin typeface="+mj-lt"/>
                <a:ea typeface="+mn-ea"/>
                <a:cs typeface="Arial"/>
              </a:defRPr>
            </a:lvl1pPr>
            <a:lvl2pPr marL="452438" indent="-231775"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600" kern="1200">
                <a:solidFill>
                  <a:schemeClr val="tx1"/>
                </a:solidFill>
                <a:latin typeface="+mj-lt"/>
                <a:ea typeface="+mn-ea"/>
                <a:cs typeface="Arial"/>
              </a:defRPr>
            </a:lvl2pPr>
            <a:lvl3pPr marL="661988" indent="-200025"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400" kern="1200">
                <a:solidFill>
                  <a:schemeClr val="tx1"/>
                </a:solidFill>
                <a:latin typeface="+mj-lt"/>
                <a:ea typeface="+mn-ea"/>
                <a:cs typeface="Arial"/>
              </a:defRPr>
            </a:lvl3pPr>
            <a:lvl4pPr marL="893763"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200" kern="1200">
                <a:solidFill>
                  <a:schemeClr val="tx1"/>
                </a:solidFill>
                <a:latin typeface="+mj-lt"/>
                <a:ea typeface="+mn-ea"/>
                <a:cs typeface="Arial"/>
              </a:defRPr>
            </a:lvl4pPr>
            <a:lvl5pPr marL="1123950" indent="-220663" algn="l" defTabSz="457200" rtl="0" eaLnBrk="0" fontAlgn="base" hangingPunct="0">
              <a:lnSpc>
                <a:spcPct val="125000"/>
              </a:lnSpc>
              <a:spcBef>
                <a:spcPct val="20000"/>
              </a:spcBef>
              <a:spcAft>
                <a:spcPct val="0"/>
              </a:spcAft>
              <a:buClr>
                <a:schemeClr val="accent1"/>
              </a:buClr>
              <a:buSzPct val="110000"/>
              <a:buFont typeface="Wingdings" pitchFamily="2" charset="2"/>
              <a:buChar char="§"/>
              <a:defRPr sz="1100" kern="1200">
                <a:solidFill>
                  <a:schemeClr val="tx1"/>
                </a:solidFill>
                <a:latin typeface="+mj-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endParaRPr lang="da-DK" sz="500"/>
          </a:p>
          <a:p>
            <a:pPr>
              <a:lnSpc>
                <a:spcPct val="80000"/>
              </a:lnSpc>
            </a:pPr>
            <a:endParaRPr lang="da-DK" sz="500"/>
          </a:p>
          <a:p>
            <a:pPr>
              <a:lnSpc>
                <a:spcPct val="80000"/>
              </a:lnSpc>
            </a:pPr>
            <a:endParaRPr lang="da-DK" sz="500"/>
          </a:p>
          <a:p>
            <a:pPr>
              <a:lnSpc>
                <a:spcPct val="80000"/>
              </a:lnSpc>
            </a:pPr>
            <a:endParaRPr lang="da-DK" sz="500"/>
          </a:p>
        </p:txBody>
      </p:sp>
      <p:sp>
        <p:nvSpPr>
          <p:cNvPr id="12" name="Rectangle 12"/>
          <p:cNvSpPr>
            <a:spLocks noChangeArrowheads="1"/>
          </p:cNvSpPr>
          <p:nvPr/>
        </p:nvSpPr>
        <p:spPr bwMode="auto">
          <a:xfrm>
            <a:off x="900113" y="3429000"/>
            <a:ext cx="25923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atin typeface="Verdana" pitchFamily="34" charset="0"/>
              </a:rPr>
              <a:t> </a:t>
            </a:r>
          </a:p>
        </p:txBody>
      </p:sp>
      <p:sp>
        <p:nvSpPr>
          <p:cNvPr id="13" name="Rectangle 13"/>
          <p:cNvSpPr>
            <a:spLocks noChangeArrowheads="1"/>
          </p:cNvSpPr>
          <p:nvPr/>
        </p:nvSpPr>
        <p:spPr bwMode="auto">
          <a:xfrm>
            <a:off x="4152900" y="1377878"/>
            <a:ext cx="4184799"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ts val="0"/>
              </a:spcBef>
              <a:spcAft>
                <a:spcPts val="0"/>
              </a:spcAft>
              <a:buFont typeface="Arial" pitchFamily="34" charset="0"/>
              <a:buChar char="•"/>
              <a:tabLst>
                <a:tab pos="266700" algn="l"/>
              </a:tabLst>
            </a:pPr>
            <a:r>
              <a:rPr lang="en-US" sz="2000" dirty="0">
                <a:latin typeface="+mj-lt"/>
              </a:rPr>
              <a:t>An excellent and outstanding scientist with high international standing</a:t>
            </a:r>
          </a:p>
          <a:p>
            <a:pPr>
              <a:spcBef>
                <a:spcPts val="0"/>
              </a:spcBef>
              <a:spcAft>
                <a:spcPts val="0"/>
              </a:spcAft>
              <a:tabLst>
                <a:tab pos="266700" algn="l"/>
              </a:tabLst>
            </a:pPr>
            <a:endParaRPr lang="en-US" sz="2000" dirty="0">
              <a:latin typeface="+mj-lt"/>
            </a:endParaRPr>
          </a:p>
          <a:p>
            <a:pPr marL="342900" indent="-342900">
              <a:spcBef>
                <a:spcPts val="0"/>
              </a:spcBef>
              <a:spcAft>
                <a:spcPts val="0"/>
              </a:spcAft>
              <a:buFont typeface="Arial" pitchFamily="34" charset="0"/>
              <a:buChar char="•"/>
              <a:tabLst>
                <a:tab pos="266700" algn="l"/>
              </a:tabLst>
            </a:pPr>
            <a:r>
              <a:rPr lang="en-US" sz="2000" dirty="0">
                <a:latin typeface="+mj-lt"/>
              </a:rPr>
              <a:t>A visionary leader capable of fostering a creative and dynamic research environment</a:t>
            </a:r>
          </a:p>
          <a:p>
            <a:pPr marL="342900" indent="-342900">
              <a:spcBef>
                <a:spcPts val="0"/>
              </a:spcBef>
              <a:spcAft>
                <a:spcPts val="0"/>
              </a:spcAft>
              <a:buFont typeface="Arial" pitchFamily="34" charset="0"/>
              <a:buChar char="•"/>
              <a:tabLst>
                <a:tab pos="266700" algn="l"/>
              </a:tabLst>
            </a:pPr>
            <a:endParaRPr lang="en-US" sz="2000" dirty="0">
              <a:latin typeface="+mj-lt"/>
            </a:endParaRPr>
          </a:p>
          <a:p>
            <a:pPr marL="342900" indent="-342900">
              <a:spcBef>
                <a:spcPts val="0"/>
              </a:spcBef>
              <a:spcAft>
                <a:spcPts val="0"/>
              </a:spcAft>
              <a:buFont typeface="Arial" pitchFamily="34" charset="0"/>
              <a:buChar char="•"/>
              <a:tabLst>
                <a:tab pos="266700" algn="l"/>
              </a:tabLst>
            </a:pPr>
            <a:r>
              <a:rPr lang="en-US" sz="2000" dirty="0">
                <a:latin typeface="+mj-lt"/>
              </a:rPr>
              <a:t>Someone who can build the right team and inspire others to deliver their best performance</a:t>
            </a:r>
          </a:p>
          <a:p>
            <a:pPr>
              <a:spcBef>
                <a:spcPts val="600"/>
              </a:spcBef>
              <a:spcAft>
                <a:spcPts val="600"/>
              </a:spcAft>
              <a:tabLst>
                <a:tab pos="266700" algn="l"/>
              </a:tabLst>
            </a:pPr>
            <a:endParaRPr lang="da-DK" sz="2000" dirty="0">
              <a:solidFill>
                <a:schemeClr val="accent1"/>
              </a:solidFill>
              <a:latin typeface="+mn-lt"/>
            </a:endParaRPr>
          </a:p>
          <a:p>
            <a:pPr>
              <a:spcBef>
                <a:spcPts val="600"/>
              </a:spcBef>
              <a:spcAft>
                <a:spcPts val="600"/>
              </a:spcAft>
              <a:tabLst>
                <a:tab pos="266700" algn="l"/>
              </a:tabLst>
            </a:pPr>
            <a:r>
              <a:rPr lang="da-DK" sz="2000" dirty="0">
                <a:solidFill>
                  <a:schemeClr val="accent1"/>
                </a:solidFill>
                <a:latin typeface="+mn-lt"/>
              </a:rPr>
              <a:t>	</a:t>
            </a:r>
            <a:r>
              <a:rPr lang="en-US" sz="2000" i="1" dirty="0">
                <a:solidFill>
                  <a:schemeClr val="accent1"/>
                </a:solidFill>
                <a:latin typeface="+mn-lt"/>
              </a:rPr>
              <a:t>Leadership is essential </a:t>
            </a:r>
            <a:r>
              <a:rPr lang="da-DK" sz="2000" i="1" dirty="0">
                <a:solidFill>
                  <a:schemeClr val="accent1"/>
                </a:solidFill>
                <a:latin typeface="+mn-lt"/>
              </a:rPr>
              <a:t>!</a:t>
            </a:r>
          </a:p>
          <a:p>
            <a:pPr marL="342900" indent="-342900">
              <a:spcBef>
                <a:spcPts val="600"/>
              </a:spcBef>
              <a:spcAft>
                <a:spcPts val="600"/>
              </a:spcAft>
              <a:buFont typeface="Arial" pitchFamily="34" charset="0"/>
              <a:buChar char="•"/>
              <a:tabLst>
                <a:tab pos="266700" algn="l"/>
              </a:tabLst>
            </a:pPr>
            <a:endParaRPr lang="da-DK" sz="2000" dirty="0">
              <a:latin typeface="+mj-lt"/>
            </a:endParaRPr>
          </a:p>
          <a:p>
            <a:pPr>
              <a:tabLst>
                <a:tab pos="266700" algn="l"/>
              </a:tabLst>
            </a:pPr>
            <a:endParaRPr lang="da-DK" sz="2000" dirty="0">
              <a:latin typeface="+mj-lt"/>
            </a:endParaRPr>
          </a:p>
          <a:p>
            <a:pPr>
              <a:tabLst>
                <a:tab pos="266700" algn="l"/>
              </a:tabLst>
            </a:pPr>
            <a:endParaRPr lang="da-DK" sz="2000" dirty="0">
              <a:latin typeface="+mj-lt"/>
            </a:endParaRPr>
          </a:p>
        </p:txBody>
      </p:sp>
      <p:pic>
        <p:nvPicPr>
          <p:cNvPr id="3" name="Billede 2">
            <a:extLst>
              <a:ext uri="{FF2B5EF4-FFF2-40B4-BE49-F238E27FC236}">
                <a16:creationId xmlns:a16="http://schemas.microsoft.com/office/drawing/2014/main" id="{30F503FC-3848-410A-8CC9-B7BDA4A7DAFB}"/>
              </a:ext>
            </a:extLst>
          </p:cNvPr>
          <p:cNvPicPr>
            <a:picLocks noChangeAspect="1"/>
          </p:cNvPicPr>
          <p:nvPr/>
        </p:nvPicPr>
        <p:blipFill>
          <a:blip r:embed="rId3"/>
          <a:stretch>
            <a:fillRect/>
          </a:stretch>
        </p:blipFill>
        <p:spPr>
          <a:xfrm>
            <a:off x="539750" y="1325563"/>
            <a:ext cx="3613150" cy="5080000"/>
          </a:xfrm>
          <a:prstGeom prst="rect">
            <a:avLst/>
          </a:prstGeom>
        </p:spPr>
      </p:pic>
    </p:spTree>
    <p:extLst>
      <p:ext uri="{BB962C8B-B14F-4D97-AF65-F5344CB8AC3E}">
        <p14:creationId xmlns:p14="http://schemas.microsoft.com/office/powerpoint/2010/main" val="90782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33D025DD-E526-420A-92C2-83EF1F92B113}"/>
              </a:ext>
            </a:extLst>
          </p:cNvPr>
          <p:cNvSpPr>
            <a:spLocks noGrp="1"/>
          </p:cNvSpPr>
          <p:nvPr>
            <p:ph sz="quarter" idx="11"/>
          </p:nvPr>
        </p:nvSpPr>
        <p:spPr/>
        <p:txBody>
          <a:bodyPr/>
          <a:lstStyle/>
          <a:p>
            <a:pPr marL="0" indent="0">
              <a:buNone/>
            </a:pPr>
            <a:r>
              <a:rPr lang="en-US" sz="2000" dirty="0"/>
              <a:t>Co-applicants are to be considered senior/key personnel:</a:t>
            </a:r>
          </a:p>
          <a:p>
            <a:pPr marL="0" indent="0">
              <a:buNone/>
            </a:pPr>
            <a:endParaRPr lang="en-US" dirty="0"/>
          </a:p>
          <a:p>
            <a:r>
              <a:rPr lang="en-US" sz="2000" dirty="0"/>
              <a:t>Must contribute substantially to the science </a:t>
            </a:r>
          </a:p>
          <a:p>
            <a:pPr marL="0" indent="0">
              <a:buNone/>
            </a:pPr>
            <a:endParaRPr lang="en-US" sz="2000" dirty="0"/>
          </a:p>
          <a:p>
            <a:r>
              <a:rPr lang="en-US" sz="2000" dirty="0"/>
              <a:t>Play an active and critical role in the success of the proposed endeavor</a:t>
            </a:r>
          </a:p>
          <a:p>
            <a:endParaRPr lang="en-US" sz="2000" dirty="0"/>
          </a:p>
          <a:p>
            <a:r>
              <a:rPr lang="en-US" sz="2000" dirty="0"/>
              <a:t>Devote a specified percentage of her/his time to the center throughout the funding period </a:t>
            </a:r>
          </a:p>
        </p:txBody>
      </p:sp>
      <p:sp>
        <p:nvSpPr>
          <p:cNvPr id="3" name="Titel 2">
            <a:extLst>
              <a:ext uri="{FF2B5EF4-FFF2-40B4-BE49-F238E27FC236}">
                <a16:creationId xmlns:a16="http://schemas.microsoft.com/office/drawing/2014/main" id="{273B1F8D-A106-454F-AB8A-529529AB9A51}"/>
              </a:ext>
            </a:extLst>
          </p:cNvPr>
          <p:cNvSpPr>
            <a:spLocks noGrp="1"/>
          </p:cNvSpPr>
          <p:nvPr>
            <p:ph type="title"/>
          </p:nvPr>
        </p:nvSpPr>
        <p:spPr/>
        <p:txBody>
          <a:bodyPr/>
          <a:lstStyle/>
          <a:p>
            <a:r>
              <a:rPr lang="en-US" dirty="0"/>
              <a:t>Co-applicants</a:t>
            </a:r>
          </a:p>
        </p:txBody>
      </p:sp>
      <p:sp>
        <p:nvSpPr>
          <p:cNvPr id="4" name="Pladsholder til slidenummer 3">
            <a:extLst>
              <a:ext uri="{FF2B5EF4-FFF2-40B4-BE49-F238E27FC236}">
                <a16:creationId xmlns:a16="http://schemas.microsoft.com/office/drawing/2014/main" id="{C67892A5-4CF3-4664-98C6-61643A07CD82}"/>
              </a:ext>
            </a:extLst>
          </p:cNvPr>
          <p:cNvSpPr>
            <a:spLocks noGrp="1"/>
          </p:cNvSpPr>
          <p:nvPr>
            <p:ph type="sldNum" sz="quarter" idx="12"/>
          </p:nvPr>
        </p:nvSpPr>
        <p:spPr/>
        <p:txBody>
          <a:bodyPr/>
          <a:lstStyle/>
          <a:p>
            <a:pPr>
              <a:defRPr/>
            </a:pPr>
            <a:fld id="{7C675833-4EED-46A0-B116-2FE76019B47A}" type="slidenum">
              <a:rPr lang="en-GB" smtClean="0"/>
              <a:pPr>
                <a:defRPr/>
              </a:pPr>
              <a:t>15</a:t>
            </a:fld>
            <a:endParaRPr lang="en-GB" dirty="0"/>
          </a:p>
        </p:txBody>
      </p:sp>
    </p:spTree>
    <p:extLst>
      <p:ext uri="{BB962C8B-B14F-4D97-AF65-F5344CB8AC3E}">
        <p14:creationId xmlns:p14="http://schemas.microsoft.com/office/powerpoint/2010/main" val="367523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84EEA24-B31A-466D-8640-2CBEA12A8469}"/>
              </a:ext>
            </a:extLst>
          </p:cNvPr>
          <p:cNvSpPr>
            <a:spLocks noGrp="1"/>
          </p:cNvSpPr>
          <p:nvPr>
            <p:ph type="title"/>
          </p:nvPr>
        </p:nvSpPr>
        <p:spPr/>
        <p:txBody>
          <a:bodyPr/>
          <a:lstStyle/>
          <a:p>
            <a:r>
              <a:rPr lang="da-DK" dirty="0"/>
              <a:t>A </a:t>
            </a:r>
            <a:r>
              <a:rPr lang="da-DK" dirty="0" err="1"/>
              <a:t>fruitful</a:t>
            </a:r>
            <a:r>
              <a:rPr lang="da-DK" dirty="0"/>
              <a:t> </a:t>
            </a:r>
            <a:r>
              <a:rPr lang="da-DK" dirty="0" err="1"/>
              <a:t>environment</a:t>
            </a:r>
            <a:r>
              <a:rPr lang="da-DK" dirty="0"/>
              <a:t> for </a:t>
            </a:r>
            <a:r>
              <a:rPr lang="da-DK" dirty="0" err="1"/>
              <a:t>training</a:t>
            </a:r>
            <a:r>
              <a:rPr lang="da-DK" dirty="0"/>
              <a:t> of </a:t>
            </a:r>
            <a:r>
              <a:rPr lang="da-DK" dirty="0" err="1"/>
              <a:t>young</a:t>
            </a:r>
            <a:r>
              <a:rPr lang="da-DK" dirty="0"/>
              <a:t> </a:t>
            </a:r>
            <a:r>
              <a:rPr lang="da-DK" dirty="0" err="1"/>
              <a:t>scientists</a:t>
            </a:r>
            <a:endParaRPr lang="da-DK" dirty="0"/>
          </a:p>
        </p:txBody>
      </p:sp>
      <p:sp>
        <p:nvSpPr>
          <p:cNvPr id="4" name="Pladsholder til slidenummer 3">
            <a:extLst>
              <a:ext uri="{FF2B5EF4-FFF2-40B4-BE49-F238E27FC236}">
                <a16:creationId xmlns:a16="http://schemas.microsoft.com/office/drawing/2014/main" id="{E9C147E1-E010-4857-A652-C8235453C7D5}"/>
              </a:ext>
            </a:extLst>
          </p:cNvPr>
          <p:cNvSpPr>
            <a:spLocks noGrp="1"/>
          </p:cNvSpPr>
          <p:nvPr>
            <p:ph type="sldNum" sz="quarter" idx="12"/>
          </p:nvPr>
        </p:nvSpPr>
        <p:spPr/>
        <p:txBody>
          <a:bodyPr/>
          <a:lstStyle/>
          <a:p>
            <a:pPr>
              <a:defRPr/>
            </a:pPr>
            <a:fld id="{8AB299F1-BDF6-495E-9125-6462CEB70B29}" type="slidenum">
              <a:rPr lang="en-GB" smtClean="0"/>
              <a:pPr>
                <a:defRPr/>
              </a:pPr>
              <a:t>16</a:t>
            </a:fld>
            <a:endParaRPr lang="en-GB" dirty="0"/>
          </a:p>
        </p:txBody>
      </p:sp>
      <p:sp>
        <p:nvSpPr>
          <p:cNvPr id="5" name="Pladsholder til dato 4">
            <a:extLst>
              <a:ext uri="{FF2B5EF4-FFF2-40B4-BE49-F238E27FC236}">
                <a16:creationId xmlns:a16="http://schemas.microsoft.com/office/drawing/2014/main" id="{B2DF57DE-BD10-4090-ADE2-5A3721B9621E}"/>
              </a:ext>
            </a:extLst>
          </p:cNvPr>
          <p:cNvSpPr>
            <a:spLocks noGrp="1"/>
          </p:cNvSpPr>
          <p:nvPr>
            <p:ph type="dt" sz="half" idx="13"/>
          </p:nvPr>
        </p:nvSpPr>
        <p:spPr/>
        <p:txBody>
          <a:bodyPr/>
          <a:lstStyle/>
          <a:p>
            <a:pPr>
              <a:defRPr/>
            </a:pPr>
            <a:fld id="{1118F719-64FC-4581-8227-90434DE48EF3}" type="datetime5">
              <a:rPr lang="da-DK" smtClean="0"/>
              <a:pPr>
                <a:defRPr/>
              </a:pPr>
              <a:t>maj 2023</a:t>
            </a:fld>
            <a:endParaRPr lang="da-DK"/>
          </a:p>
        </p:txBody>
      </p:sp>
      <p:pic>
        <p:nvPicPr>
          <p:cNvPr id="2" name="Billede 1">
            <a:extLst>
              <a:ext uri="{FF2B5EF4-FFF2-40B4-BE49-F238E27FC236}">
                <a16:creationId xmlns:a16="http://schemas.microsoft.com/office/drawing/2014/main" id="{9E04FDBE-DC5E-44A5-B6C4-CE197D606B7F}"/>
              </a:ext>
            </a:extLst>
          </p:cNvPr>
          <p:cNvPicPr>
            <a:picLocks noChangeAspect="1"/>
          </p:cNvPicPr>
          <p:nvPr/>
        </p:nvPicPr>
        <p:blipFill>
          <a:blip r:embed="rId3"/>
          <a:stretch>
            <a:fillRect/>
          </a:stretch>
        </p:blipFill>
        <p:spPr>
          <a:xfrm>
            <a:off x="622300" y="1411287"/>
            <a:ext cx="2565400" cy="2028335"/>
          </a:xfrm>
          <a:prstGeom prst="rect">
            <a:avLst/>
          </a:prstGeom>
        </p:spPr>
      </p:pic>
      <p:pic>
        <p:nvPicPr>
          <p:cNvPr id="6" name="Billede 5">
            <a:extLst>
              <a:ext uri="{FF2B5EF4-FFF2-40B4-BE49-F238E27FC236}">
                <a16:creationId xmlns:a16="http://schemas.microsoft.com/office/drawing/2014/main" id="{AECE787C-92BA-40EF-91DD-BA6DB09B4105}"/>
              </a:ext>
            </a:extLst>
          </p:cNvPr>
          <p:cNvPicPr>
            <a:picLocks noChangeAspect="1"/>
          </p:cNvPicPr>
          <p:nvPr/>
        </p:nvPicPr>
        <p:blipFill>
          <a:blip r:embed="rId4"/>
          <a:stretch>
            <a:fillRect/>
          </a:stretch>
        </p:blipFill>
        <p:spPr>
          <a:xfrm>
            <a:off x="3374532" y="1411287"/>
            <a:ext cx="2784970" cy="2538413"/>
          </a:xfrm>
          <a:prstGeom prst="rect">
            <a:avLst/>
          </a:prstGeom>
        </p:spPr>
      </p:pic>
      <p:pic>
        <p:nvPicPr>
          <p:cNvPr id="8" name="Billede 7">
            <a:extLst>
              <a:ext uri="{FF2B5EF4-FFF2-40B4-BE49-F238E27FC236}">
                <a16:creationId xmlns:a16="http://schemas.microsoft.com/office/drawing/2014/main" id="{4059EF6F-4DCE-4D7D-9976-8DCD1ACFEB62}"/>
              </a:ext>
            </a:extLst>
          </p:cNvPr>
          <p:cNvPicPr>
            <a:picLocks noChangeAspect="1"/>
          </p:cNvPicPr>
          <p:nvPr/>
        </p:nvPicPr>
        <p:blipFill>
          <a:blip r:embed="rId5"/>
          <a:stretch>
            <a:fillRect/>
          </a:stretch>
        </p:blipFill>
        <p:spPr>
          <a:xfrm>
            <a:off x="6414351" y="1411287"/>
            <a:ext cx="1933575" cy="4506912"/>
          </a:xfrm>
          <a:prstGeom prst="rect">
            <a:avLst/>
          </a:prstGeom>
        </p:spPr>
      </p:pic>
      <p:pic>
        <p:nvPicPr>
          <p:cNvPr id="9" name="Billede 8">
            <a:extLst>
              <a:ext uri="{FF2B5EF4-FFF2-40B4-BE49-F238E27FC236}">
                <a16:creationId xmlns:a16="http://schemas.microsoft.com/office/drawing/2014/main" id="{3DD43DC2-83B9-4DEE-8D8F-CD7BF8A984A1}"/>
              </a:ext>
            </a:extLst>
          </p:cNvPr>
          <p:cNvPicPr>
            <a:picLocks noChangeAspect="1"/>
          </p:cNvPicPr>
          <p:nvPr/>
        </p:nvPicPr>
        <p:blipFill>
          <a:blip r:embed="rId6"/>
          <a:stretch>
            <a:fillRect/>
          </a:stretch>
        </p:blipFill>
        <p:spPr>
          <a:xfrm>
            <a:off x="642938" y="3640136"/>
            <a:ext cx="2539309" cy="2278063"/>
          </a:xfrm>
          <a:prstGeom prst="rect">
            <a:avLst/>
          </a:prstGeom>
        </p:spPr>
      </p:pic>
      <p:pic>
        <p:nvPicPr>
          <p:cNvPr id="10" name="Billede 9">
            <a:extLst>
              <a:ext uri="{FF2B5EF4-FFF2-40B4-BE49-F238E27FC236}">
                <a16:creationId xmlns:a16="http://schemas.microsoft.com/office/drawing/2014/main" id="{39630CDB-5D7E-4333-9429-47B74388E060}"/>
              </a:ext>
            </a:extLst>
          </p:cNvPr>
          <p:cNvPicPr>
            <a:picLocks noChangeAspect="1"/>
          </p:cNvPicPr>
          <p:nvPr/>
        </p:nvPicPr>
        <p:blipFill>
          <a:blip r:embed="rId7"/>
          <a:stretch>
            <a:fillRect/>
          </a:stretch>
        </p:blipFill>
        <p:spPr>
          <a:xfrm>
            <a:off x="3558280" y="4152900"/>
            <a:ext cx="2352675" cy="1765299"/>
          </a:xfrm>
          <a:prstGeom prst="rect">
            <a:avLst/>
          </a:prstGeom>
        </p:spPr>
      </p:pic>
    </p:spTree>
    <p:extLst>
      <p:ext uri="{BB962C8B-B14F-4D97-AF65-F5344CB8AC3E}">
        <p14:creationId xmlns:p14="http://schemas.microsoft.com/office/powerpoint/2010/main" val="185170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FBBD4C9A-C8F4-4767-A7F8-4451D722765B}"/>
              </a:ext>
            </a:extLst>
          </p:cNvPr>
          <p:cNvSpPr>
            <a:spLocks noGrp="1"/>
          </p:cNvSpPr>
          <p:nvPr>
            <p:ph sz="quarter" idx="11"/>
          </p:nvPr>
        </p:nvSpPr>
        <p:spPr/>
        <p:txBody>
          <a:bodyPr/>
          <a:lstStyle/>
          <a:p>
            <a:pPr marL="0" indent="0">
              <a:buNone/>
            </a:pPr>
            <a:r>
              <a:rPr lang="en-US" sz="2000" dirty="0"/>
              <a:t>Centers should demonstrate a clear center identity in harmony with the host institution</a:t>
            </a:r>
            <a:endParaRPr lang="da-DK" sz="2000" dirty="0"/>
          </a:p>
          <a:p>
            <a:endParaRPr lang="en-US" dirty="0"/>
          </a:p>
          <a:p>
            <a:r>
              <a:rPr lang="en-US" sz="2000" dirty="0"/>
              <a:t>The foundation expects research and new results from the center to spill over to the host environment </a:t>
            </a:r>
          </a:p>
          <a:p>
            <a:pPr lvl="1"/>
            <a:r>
              <a:rPr lang="en-US" dirty="0"/>
              <a:t>educational activities </a:t>
            </a:r>
          </a:p>
          <a:p>
            <a:pPr lvl="1"/>
            <a:r>
              <a:rPr lang="en-US" dirty="0"/>
              <a:t>interactions with other research groups</a:t>
            </a:r>
          </a:p>
          <a:p>
            <a:pPr lvl="1"/>
            <a:endParaRPr lang="en-US" dirty="0"/>
          </a:p>
          <a:p>
            <a:r>
              <a:rPr lang="en-US" sz="2000" dirty="0"/>
              <a:t>Commitment from the host institution in terms of</a:t>
            </a:r>
          </a:p>
          <a:p>
            <a:pPr lvl="1"/>
            <a:r>
              <a:rPr lang="en-US" dirty="0"/>
              <a:t>salaries for tenured staff, equipment, in kind and financial commitment </a:t>
            </a:r>
          </a:p>
          <a:p>
            <a:pPr lvl="1"/>
            <a:r>
              <a:rPr lang="en-US" dirty="0"/>
              <a:t>office and laboratory space</a:t>
            </a:r>
            <a:endParaRPr lang="da-DK" dirty="0"/>
          </a:p>
        </p:txBody>
      </p:sp>
      <p:sp>
        <p:nvSpPr>
          <p:cNvPr id="3" name="Titel 2">
            <a:extLst>
              <a:ext uri="{FF2B5EF4-FFF2-40B4-BE49-F238E27FC236}">
                <a16:creationId xmlns:a16="http://schemas.microsoft.com/office/drawing/2014/main" id="{3F4AFF18-FF24-405B-B776-9B753B12F9CD}"/>
              </a:ext>
            </a:extLst>
          </p:cNvPr>
          <p:cNvSpPr>
            <a:spLocks noGrp="1"/>
          </p:cNvSpPr>
          <p:nvPr>
            <p:ph type="title"/>
          </p:nvPr>
        </p:nvSpPr>
        <p:spPr/>
        <p:txBody>
          <a:bodyPr/>
          <a:lstStyle/>
          <a:p>
            <a:r>
              <a:rPr lang="da-DK" dirty="0"/>
              <a:t>Host institution</a:t>
            </a:r>
          </a:p>
        </p:txBody>
      </p:sp>
      <p:sp>
        <p:nvSpPr>
          <p:cNvPr id="4" name="Pladsholder til slidenummer 3">
            <a:extLst>
              <a:ext uri="{FF2B5EF4-FFF2-40B4-BE49-F238E27FC236}">
                <a16:creationId xmlns:a16="http://schemas.microsoft.com/office/drawing/2014/main" id="{133B24C1-F4A7-45F9-80D3-2916622CCA16}"/>
              </a:ext>
            </a:extLst>
          </p:cNvPr>
          <p:cNvSpPr>
            <a:spLocks noGrp="1"/>
          </p:cNvSpPr>
          <p:nvPr>
            <p:ph type="sldNum" sz="quarter" idx="12"/>
          </p:nvPr>
        </p:nvSpPr>
        <p:spPr/>
        <p:txBody>
          <a:bodyPr/>
          <a:lstStyle/>
          <a:p>
            <a:pPr>
              <a:defRPr/>
            </a:pPr>
            <a:fld id="{7C675833-4EED-46A0-B116-2FE76019B47A}" type="slidenum">
              <a:rPr lang="en-GB" smtClean="0"/>
              <a:pPr>
                <a:defRPr/>
              </a:pPr>
              <a:t>17</a:t>
            </a:fld>
            <a:endParaRPr lang="en-GB" dirty="0"/>
          </a:p>
        </p:txBody>
      </p:sp>
    </p:spTree>
    <p:extLst>
      <p:ext uri="{BB962C8B-B14F-4D97-AF65-F5344CB8AC3E}">
        <p14:creationId xmlns:p14="http://schemas.microsoft.com/office/powerpoint/2010/main" val="3478382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FFCD07F-5B73-4805-8E4B-3A53B72C0349}" type="slidenum">
              <a:rPr lang="en-US" smtClean="0">
                <a:solidFill>
                  <a:srgbClr val="AF0A32"/>
                </a:solidFill>
                <a:latin typeface="Georgia" pitchFamily="18" charset="0"/>
              </a:rPr>
              <a:pPr eaLnBrk="1" fontAlgn="base" hangingPunct="1">
                <a:spcBef>
                  <a:spcPct val="0"/>
                </a:spcBef>
                <a:spcAft>
                  <a:spcPct val="0"/>
                </a:spcAft>
              </a:pPr>
              <a:t>18</a:t>
            </a:fld>
            <a:endParaRPr lang="en-US">
              <a:solidFill>
                <a:srgbClr val="AF0A32"/>
              </a:solidFill>
              <a:latin typeface="Georgia" pitchFamily="18" charset="0"/>
            </a:endParaRPr>
          </a:p>
        </p:txBody>
      </p:sp>
      <p:sp>
        <p:nvSpPr>
          <p:cNvPr id="19459" name="Titel 3"/>
          <p:cNvSpPr>
            <a:spLocks noGrp="1"/>
          </p:cNvSpPr>
          <p:nvPr>
            <p:ph type="title"/>
          </p:nvPr>
        </p:nvSpPr>
        <p:spPr/>
        <p:txBody>
          <a:bodyPr/>
          <a:lstStyle/>
          <a:p>
            <a:pPr eaLnBrk="1" hangingPunct="1"/>
            <a:r>
              <a:rPr lang="en-US" dirty="0">
                <a:cs typeface="Arial" pitchFamily="34" charset="0"/>
              </a:rPr>
              <a:t>Outline proposals - 5 pages only</a:t>
            </a:r>
          </a:p>
        </p:txBody>
      </p:sp>
      <p:sp>
        <p:nvSpPr>
          <p:cNvPr id="19469" name="Rektangel 45"/>
          <p:cNvSpPr>
            <a:spLocks noChangeArrowheads="1"/>
          </p:cNvSpPr>
          <p:nvPr/>
        </p:nvSpPr>
        <p:spPr bwMode="auto">
          <a:xfrm>
            <a:off x="486887" y="1518719"/>
            <a:ext cx="7886597"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latin typeface="+mn-lt"/>
              </a:rPr>
              <a:t>An </a:t>
            </a:r>
            <a:r>
              <a:rPr lang="en-US" dirty="0">
                <a:solidFill>
                  <a:schemeClr val="accent1"/>
                </a:solidFill>
                <a:latin typeface="+mn-lt"/>
              </a:rPr>
              <a:t>argument</a:t>
            </a:r>
            <a:r>
              <a:rPr lang="en-US" dirty="0">
                <a:solidFill>
                  <a:srgbClr val="C00000"/>
                </a:solidFill>
                <a:latin typeface="+mn-lt"/>
              </a:rPr>
              <a:t> </a:t>
            </a:r>
            <a:r>
              <a:rPr lang="en-US" dirty="0">
                <a:latin typeface="+mn-lt"/>
              </a:rPr>
              <a:t>(1,500 characters)</a:t>
            </a:r>
          </a:p>
          <a:p>
            <a:pPr marL="285750" indent="-285750">
              <a:buFont typeface="Arial" pitchFamily="34" charset="0"/>
              <a:buChar char="•"/>
            </a:pPr>
            <a:r>
              <a:rPr lang="en-US" dirty="0">
                <a:latin typeface="+mn-lt"/>
              </a:rPr>
              <a:t>How will the proposed endeavor redefine the research field?</a:t>
            </a:r>
          </a:p>
          <a:p>
            <a:pPr marL="285750" indent="-285750">
              <a:buFont typeface="Arial" pitchFamily="34" charset="0"/>
              <a:buChar char="•"/>
            </a:pPr>
            <a:r>
              <a:rPr lang="en-US" dirty="0">
                <a:latin typeface="+mn-lt"/>
              </a:rPr>
              <a:t>Which new insights and results may it produce? </a:t>
            </a:r>
          </a:p>
          <a:p>
            <a:pPr marL="285750" indent="-285750">
              <a:buFont typeface="Arial" pitchFamily="34" charset="0"/>
              <a:buChar char="•"/>
            </a:pPr>
            <a:r>
              <a:rPr lang="en-US" dirty="0">
                <a:latin typeface="+mn-lt"/>
              </a:rPr>
              <a:t>Why this proposed team?</a:t>
            </a:r>
          </a:p>
          <a:p>
            <a:endParaRPr lang="en-US" dirty="0">
              <a:latin typeface="+mn-lt"/>
            </a:endParaRPr>
          </a:p>
          <a:p>
            <a:r>
              <a:rPr lang="en-US" dirty="0">
                <a:latin typeface="+mn-lt"/>
              </a:rPr>
              <a:t>A short </a:t>
            </a:r>
            <a:r>
              <a:rPr lang="en-US" dirty="0">
                <a:solidFill>
                  <a:schemeClr val="accent1"/>
                </a:solidFill>
                <a:latin typeface="+mn-lt"/>
              </a:rPr>
              <a:t>description</a:t>
            </a:r>
            <a:r>
              <a:rPr lang="en-US" dirty="0">
                <a:latin typeface="+mn-lt"/>
              </a:rPr>
              <a:t> (1,500 characters)</a:t>
            </a:r>
          </a:p>
          <a:p>
            <a:pPr marL="285750" indent="-285750">
              <a:buFont typeface="Arial" pitchFamily="34" charset="0"/>
              <a:buChar char="•"/>
            </a:pPr>
            <a:r>
              <a:rPr lang="en-US" dirty="0">
                <a:latin typeface="+mn-lt"/>
              </a:rPr>
              <a:t>To be used to identify peer reviewers</a:t>
            </a:r>
          </a:p>
          <a:p>
            <a:endParaRPr lang="da-DK" dirty="0">
              <a:latin typeface="+mn-lt"/>
            </a:endParaRPr>
          </a:p>
          <a:p>
            <a:r>
              <a:rPr lang="da-DK" dirty="0">
                <a:latin typeface="+mn-lt"/>
              </a:rPr>
              <a:t>Presentation of the </a:t>
            </a:r>
            <a:r>
              <a:rPr lang="en-US" dirty="0">
                <a:solidFill>
                  <a:schemeClr val="accent1"/>
                </a:solidFill>
                <a:latin typeface="+mn-lt"/>
              </a:rPr>
              <a:t>research idea </a:t>
            </a:r>
            <a:r>
              <a:rPr lang="en-US" dirty="0">
                <a:latin typeface="+mn-lt"/>
              </a:rPr>
              <a:t>compared with “state of the art” and a </a:t>
            </a:r>
            <a:r>
              <a:rPr lang="en-US" dirty="0">
                <a:solidFill>
                  <a:schemeClr val="accent1"/>
                </a:solidFill>
                <a:latin typeface="+mn-lt"/>
              </a:rPr>
              <a:t>strategy</a:t>
            </a:r>
            <a:r>
              <a:rPr lang="en-US" i="1" dirty="0">
                <a:solidFill>
                  <a:schemeClr val="accent1"/>
                </a:solidFill>
                <a:latin typeface="+mn-lt"/>
              </a:rPr>
              <a:t> </a:t>
            </a:r>
            <a:r>
              <a:rPr lang="en-US" dirty="0">
                <a:latin typeface="+mn-lt"/>
              </a:rPr>
              <a:t>for how to reach the goals (10,000 characters)</a:t>
            </a:r>
          </a:p>
          <a:p>
            <a:pPr marL="285750" indent="-285750">
              <a:buFont typeface="Arial" pitchFamily="34" charset="0"/>
              <a:buChar char="•"/>
            </a:pPr>
            <a:r>
              <a:rPr lang="en-US" dirty="0">
                <a:latin typeface="+mn-lt"/>
              </a:rPr>
              <a:t>Organization</a:t>
            </a:r>
          </a:p>
          <a:p>
            <a:pPr marL="285750" indent="-285750">
              <a:buFont typeface="Arial" pitchFamily="34" charset="0"/>
              <a:buChar char="•"/>
            </a:pPr>
            <a:r>
              <a:rPr lang="en-US" dirty="0">
                <a:latin typeface="+mn-lt"/>
              </a:rPr>
              <a:t>Competences/capacities </a:t>
            </a:r>
            <a:r>
              <a:rPr lang="en-GB" dirty="0">
                <a:latin typeface="+mn-lt"/>
              </a:rPr>
              <a:t>incl. roles of co-applicants</a:t>
            </a:r>
            <a:r>
              <a:rPr lang="en-US" dirty="0">
                <a:latin typeface="+mn-lt"/>
              </a:rPr>
              <a:t> </a:t>
            </a:r>
          </a:p>
          <a:p>
            <a:pPr marL="285750" indent="-285750">
              <a:buFont typeface="Arial" pitchFamily="34" charset="0"/>
              <a:buChar char="•"/>
            </a:pPr>
            <a:r>
              <a:rPr lang="en-US" dirty="0">
                <a:latin typeface="+mn-lt"/>
              </a:rPr>
              <a:t>Methodologies and approaches </a:t>
            </a:r>
          </a:p>
          <a:p>
            <a:pPr marL="285750" indent="-285750">
              <a:buFont typeface="Arial" pitchFamily="34" charset="0"/>
              <a:buChar char="•"/>
            </a:pPr>
            <a:r>
              <a:rPr lang="en-US" dirty="0">
                <a:latin typeface="+mn-lt"/>
              </a:rPr>
              <a:t>How to establish a creative and dynamic research environment </a:t>
            </a:r>
          </a:p>
          <a:p>
            <a:pPr marL="285750" indent="-285750">
              <a:buFont typeface="Arial" pitchFamily="34" charset="0"/>
              <a:buChar char="•"/>
            </a:pPr>
            <a:endParaRPr lang="en-US" dirty="0">
              <a:latin typeface="+mn-lt"/>
            </a:endParaRPr>
          </a:p>
          <a:p>
            <a:endParaRPr lang="en-US" dirty="0">
              <a:latin typeface="+mn-lt"/>
            </a:endParaRPr>
          </a:p>
        </p:txBody>
      </p:sp>
    </p:spTree>
    <p:extLst>
      <p:ext uri="{BB962C8B-B14F-4D97-AF65-F5344CB8AC3E}">
        <p14:creationId xmlns:p14="http://schemas.microsoft.com/office/powerpoint/2010/main" val="271495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AD007F30-1731-495F-B1C1-D7428EBF8896}" type="slidenum">
              <a:rPr lang="en-US" smtClean="0">
                <a:solidFill>
                  <a:srgbClr val="AF0A32"/>
                </a:solidFill>
                <a:latin typeface="Georgia" pitchFamily="18" charset="0"/>
              </a:rPr>
              <a:pPr eaLnBrk="1" fontAlgn="base" hangingPunct="1">
                <a:spcBef>
                  <a:spcPct val="0"/>
                </a:spcBef>
                <a:spcAft>
                  <a:spcPct val="0"/>
                </a:spcAft>
              </a:pPr>
              <a:t>19</a:t>
            </a:fld>
            <a:endParaRPr lang="en-US">
              <a:solidFill>
                <a:srgbClr val="AF0A32"/>
              </a:solidFill>
              <a:latin typeface="Georgia" pitchFamily="18" charset="0"/>
            </a:endParaRPr>
          </a:p>
        </p:txBody>
      </p:sp>
      <p:sp>
        <p:nvSpPr>
          <p:cNvPr id="20483" name="Titel 3"/>
          <p:cNvSpPr>
            <a:spLocks noGrp="1"/>
          </p:cNvSpPr>
          <p:nvPr>
            <p:ph type="title"/>
          </p:nvPr>
        </p:nvSpPr>
        <p:spPr/>
        <p:txBody>
          <a:bodyPr/>
          <a:lstStyle/>
          <a:p>
            <a:pPr eaLnBrk="1" hangingPunct="1"/>
            <a:r>
              <a:rPr lang="en-US" dirty="0">
                <a:cs typeface="Arial" pitchFamily="34" charset="0"/>
              </a:rPr>
              <a:t>Full proposals – 15 pages – peer review</a:t>
            </a:r>
          </a:p>
        </p:txBody>
      </p:sp>
      <p:sp>
        <p:nvSpPr>
          <p:cNvPr id="20489" name="Rektangel 47"/>
          <p:cNvSpPr>
            <a:spLocks noChangeArrowheads="1"/>
          </p:cNvSpPr>
          <p:nvPr/>
        </p:nvSpPr>
        <p:spPr bwMode="auto">
          <a:xfrm>
            <a:off x="641269" y="1508166"/>
            <a:ext cx="7754586" cy="664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a:solidFill>
                  <a:srgbClr val="000000"/>
                </a:solidFill>
                <a:latin typeface="+mj-lt"/>
                <a:cs typeface="+mn-cs"/>
              </a:rPr>
              <a:t>The outline proposal is developed into full proposal – 15 pages</a:t>
            </a:r>
          </a:p>
          <a:p>
            <a:endParaRPr lang="en-US" dirty="0">
              <a:solidFill>
                <a:srgbClr val="000000"/>
              </a:solidFill>
              <a:latin typeface="+mj-lt"/>
              <a:cs typeface="+mn-cs"/>
            </a:endParaRPr>
          </a:p>
          <a:p>
            <a:pPr>
              <a:defRPr/>
            </a:pPr>
            <a:r>
              <a:rPr lang="en-US" b="1" dirty="0">
                <a:latin typeface="+mj-lt"/>
              </a:rPr>
              <a:t>In-depth peer review</a:t>
            </a:r>
          </a:p>
          <a:p>
            <a:pPr>
              <a:defRPr/>
            </a:pPr>
            <a:endParaRPr lang="en-US" dirty="0">
              <a:latin typeface="+mj-lt"/>
            </a:endParaRPr>
          </a:p>
          <a:p>
            <a:pPr>
              <a:defRPr/>
            </a:pPr>
            <a:r>
              <a:rPr lang="en-US" dirty="0">
                <a:latin typeface="+mj-lt"/>
              </a:rPr>
              <a:t>3 written peer reviews are collected. </a:t>
            </a:r>
          </a:p>
          <a:p>
            <a:pPr>
              <a:defRPr/>
            </a:pPr>
            <a:endParaRPr lang="en-US" dirty="0">
              <a:latin typeface="+mj-lt"/>
            </a:endParaRPr>
          </a:p>
          <a:p>
            <a:pPr>
              <a:defRPr/>
            </a:pPr>
            <a:r>
              <a:rPr lang="en-US" dirty="0">
                <a:latin typeface="+mj-lt"/>
              </a:rPr>
              <a:t>The peers are chosen based on recommendations from external or internal sources.</a:t>
            </a:r>
          </a:p>
          <a:p>
            <a:pPr>
              <a:defRPr/>
            </a:pPr>
            <a:endParaRPr lang="en-US" dirty="0">
              <a:latin typeface="+mj-lt"/>
            </a:endParaRPr>
          </a:p>
          <a:p>
            <a:pPr>
              <a:defRPr/>
            </a:pPr>
            <a:r>
              <a:rPr lang="en-US" dirty="0">
                <a:latin typeface="+mj-lt"/>
              </a:rPr>
              <a:t>The applicant is heard on the list of proposed reviewers’ professional complementarity and again on the reviews. </a:t>
            </a:r>
          </a:p>
          <a:p>
            <a:endParaRPr lang="en-US" dirty="0">
              <a:solidFill>
                <a:srgbClr val="000000"/>
              </a:solidFill>
              <a:latin typeface="+mj-lt"/>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a:p>
            <a:endParaRPr lang="en-US" sz="1400" dirty="0">
              <a:solidFill>
                <a:srgbClr val="000000"/>
              </a:solidFill>
              <a:latin typeface="Verdana" pitchFamily="34" charset="0"/>
              <a:cs typeface="+mn-cs"/>
            </a:endParaRPr>
          </a:p>
        </p:txBody>
      </p:sp>
    </p:spTree>
    <p:extLst>
      <p:ext uri="{BB962C8B-B14F-4D97-AF65-F5344CB8AC3E}">
        <p14:creationId xmlns:p14="http://schemas.microsoft.com/office/powerpoint/2010/main" val="66261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2938" y="341313"/>
            <a:ext cx="7858125" cy="688975"/>
          </a:xfrm>
        </p:spPr>
        <p:txBody>
          <a:bodyPr wrap="square" anchor="b">
            <a:normAutofit/>
          </a:bodyPr>
          <a:lstStyle/>
          <a:p>
            <a:r>
              <a:rPr lang="en-US" dirty="0"/>
              <a:t>Overview</a:t>
            </a:r>
            <a:r>
              <a:rPr lang="da-DK" dirty="0"/>
              <a:t> 12</a:t>
            </a:r>
            <a:r>
              <a:rPr lang="da-DK" baseline="30000" dirty="0"/>
              <a:t>th</a:t>
            </a:r>
            <a:r>
              <a:rPr lang="da-DK" dirty="0"/>
              <a:t> </a:t>
            </a:r>
            <a:r>
              <a:rPr lang="en-US" dirty="0"/>
              <a:t>application round</a:t>
            </a:r>
          </a:p>
        </p:txBody>
      </p:sp>
      <p:sp>
        <p:nvSpPr>
          <p:cNvPr id="4" name="Pladsholder til diasnummer 3"/>
          <p:cNvSpPr>
            <a:spLocks noGrp="1"/>
          </p:cNvSpPr>
          <p:nvPr>
            <p:ph type="sldNum" sz="quarter" idx="12"/>
          </p:nvPr>
        </p:nvSpPr>
        <p:spPr>
          <a:xfrm>
            <a:off x="622300" y="6405563"/>
            <a:ext cx="373063" cy="238125"/>
          </a:xfrm>
        </p:spPr>
        <p:txBody>
          <a:bodyPr anchor="b">
            <a:normAutofit/>
          </a:bodyPr>
          <a:lstStyle/>
          <a:p>
            <a:pPr>
              <a:spcAft>
                <a:spcPts val="600"/>
              </a:spcAft>
              <a:defRPr/>
            </a:pPr>
            <a:fld id="{7C675833-4EED-46A0-B116-2FE76019B47A}" type="slidenum">
              <a:rPr lang="en-GB" smtClean="0"/>
              <a:pPr>
                <a:spcAft>
                  <a:spcPts val="600"/>
                </a:spcAft>
                <a:defRPr/>
              </a:pPr>
              <a:t>2</a:t>
            </a:fld>
            <a:endParaRPr lang="en-GB"/>
          </a:p>
        </p:txBody>
      </p:sp>
      <p:sp>
        <p:nvSpPr>
          <p:cNvPr id="7" name="Tekstboks 6"/>
          <p:cNvSpPr txBox="1"/>
          <p:nvPr/>
        </p:nvSpPr>
        <p:spPr>
          <a:xfrm>
            <a:off x="2427678" y="4420290"/>
            <a:ext cx="1624979" cy="462903"/>
          </a:xfrm>
          <a:prstGeom prst="rect">
            <a:avLst/>
          </a:prstGeom>
        </p:spPr>
        <p:txBody>
          <a:bodyPr vert="horz" wrap="square" lIns="0" tIns="0" rIns="0" bIns="0" rtlCol="0" anchor="t" anchorCtr="0">
            <a:noAutofit/>
          </a:bodyPr>
          <a:lstStyle/>
          <a:p>
            <a:pPr marL="0" marR="0" indent="0" algn="l" defTabSz="457200" rtl="0" eaLnBrk="1" fontAlgn="auto" latinLnBrk="0" hangingPunct="1">
              <a:lnSpc>
                <a:spcPts val="1300"/>
              </a:lnSpc>
              <a:spcBef>
                <a:spcPct val="0"/>
              </a:spcBef>
              <a:spcAft>
                <a:spcPts val="0"/>
              </a:spcAft>
              <a:buClrTx/>
              <a:buSzTx/>
              <a:buFontTx/>
              <a:buNone/>
              <a:tabLst/>
            </a:pPr>
            <a:endParaRPr kumimoji="0" lang="da-DK" sz="1000" b="0" i="0" u="none" strike="noStrike" kern="1200" cap="none" spc="0" normalizeH="0" baseline="0" noProof="0" dirty="0">
              <a:ln>
                <a:noFill/>
              </a:ln>
              <a:solidFill>
                <a:schemeClr val="tx1"/>
              </a:solidFill>
              <a:effectLst/>
              <a:uLnTx/>
              <a:uFillTx/>
              <a:latin typeface="+mj-lt"/>
              <a:ea typeface="+mj-ea"/>
              <a:cs typeface="Arial"/>
            </a:endParaRPr>
          </a:p>
        </p:txBody>
      </p:sp>
      <p:graphicFrame>
        <p:nvGraphicFramePr>
          <p:cNvPr id="2" name="Tabel 1">
            <a:extLst>
              <a:ext uri="{FF2B5EF4-FFF2-40B4-BE49-F238E27FC236}">
                <a16:creationId xmlns:a16="http://schemas.microsoft.com/office/drawing/2014/main" id="{A193C612-B433-46C5-A59F-5AC3DC0433F0}"/>
              </a:ext>
            </a:extLst>
          </p:cNvPr>
          <p:cNvGraphicFramePr>
            <a:graphicFrameLocks noGrp="1"/>
          </p:cNvGraphicFramePr>
          <p:nvPr>
            <p:extLst>
              <p:ext uri="{D42A27DB-BD31-4B8C-83A1-F6EECF244321}">
                <p14:modId xmlns:p14="http://schemas.microsoft.com/office/powerpoint/2010/main" val="1670353478"/>
              </p:ext>
            </p:extLst>
          </p:nvPr>
        </p:nvGraphicFramePr>
        <p:xfrm>
          <a:off x="575732" y="2223910"/>
          <a:ext cx="7766757" cy="2799647"/>
        </p:xfrm>
        <a:graphic>
          <a:graphicData uri="http://schemas.openxmlformats.org/drawingml/2006/table">
            <a:tbl>
              <a:tblPr>
                <a:solidFill>
                  <a:srgbClr val="F2F2F2">
                    <a:alpha val="45098"/>
                  </a:srgbClr>
                </a:solidFill>
                <a:tableStyleId>{5C22544A-7EE6-4342-B048-85BDC9FD1C3A}</a:tableStyleId>
              </a:tblPr>
              <a:tblGrid>
                <a:gridCol w="4444081">
                  <a:extLst>
                    <a:ext uri="{9D8B030D-6E8A-4147-A177-3AD203B41FA5}">
                      <a16:colId xmlns:a16="http://schemas.microsoft.com/office/drawing/2014/main" val="1992318128"/>
                    </a:ext>
                  </a:extLst>
                </a:gridCol>
                <a:gridCol w="3322676">
                  <a:extLst>
                    <a:ext uri="{9D8B030D-6E8A-4147-A177-3AD203B41FA5}">
                      <a16:colId xmlns:a16="http://schemas.microsoft.com/office/drawing/2014/main" val="1293518445"/>
                    </a:ext>
                  </a:extLst>
                </a:gridCol>
              </a:tblGrid>
              <a:tr h="461727">
                <a:tc>
                  <a:txBody>
                    <a:bodyPr/>
                    <a:lstStyle/>
                    <a:p>
                      <a:pPr>
                        <a:lnSpc>
                          <a:spcPts val="1250"/>
                        </a:lnSpc>
                        <a:spcAft>
                          <a:spcPts val="0"/>
                        </a:spcAft>
                      </a:pPr>
                      <a:r>
                        <a:rPr lang="en-US" sz="1800" b="1" cap="none" spc="0" dirty="0">
                          <a:solidFill>
                            <a:schemeClr val="tx1"/>
                          </a:solidFill>
                          <a:effectLst/>
                          <a:latin typeface="+mj-lt"/>
                          <a:ea typeface="Times New Roman" panose="02020603050405020304" pitchFamily="18" charset="0"/>
                          <a:cs typeface="Times New Roman" panose="02020603050405020304" pitchFamily="18" charset="0"/>
                        </a:rPr>
                        <a:t>Timeline</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tc>
                  <a:txBody>
                    <a:bodyPr/>
                    <a:lstStyle/>
                    <a:p>
                      <a:pPr>
                        <a:lnSpc>
                          <a:spcPts val="1250"/>
                        </a:lnSpc>
                        <a:spcAft>
                          <a:spcPts val="0"/>
                        </a:spcAft>
                      </a:pPr>
                      <a:r>
                        <a:rPr lang="en-US" sz="1800" cap="none" spc="0" dirty="0">
                          <a:solidFill>
                            <a:schemeClr val="tx1"/>
                          </a:solidFill>
                          <a:effectLst/>
                          <a:latin typeface="+mj-lt"/>
                        </a:rPr>
                        <a:t> </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F2F2F2">
                        <a:alpha val="45098"/>
                      </a:srgbClr>
                    </a:solidFill>
                  </a:tcPr>
                </a:tc>
                <a:extLst>
                  <a:ext uri="{0D108BD9-81ED-4DB2-BD59-A6C34878D82A}">
                    <a16:rowId xmlns:a16="http://schemas.microsoft.com/office/drawing/2014/main" val="3151471917"/>
                  </a:ext>
                </a:extLst>
              </a:tr>
              <a:tr h="461727">
                <a:tc>
                  <a:txBody>
                    <a:bodyPr/>
                    <a:lstStyle/>
                    <a:p>
                      <a:pPr>
                        <a:lnSpc>
                          <a:spcPts val="1250"/>
                        </a:lnSpc>
                        <a:spcAft>
                          <a:spcPts val="0"/>
                        </a:spcAft>
                        <a:tabLst>
                          <a:tab pos="4662488" algn="l"/>
                        </a:tabLst>
                      </a:pPr>
                      <a:r>
                        <a:rPr lang="en-US" sz="1800" cap="none" spc="0" dirty="0">
                          <a:solidFill>
                            <a:schemeClr val="tx1"/>
                          </a:solidFill>
                          <a:effectLst/>
                          <a:latin typeface="+mj-lt"/>
                        </a:rPr>
                        <a:t>Submission of outline proposals</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marL="0" indent="0">
                        <a:lnSpc>
                          <a:spcPts val="1250"/>
                        </a:lnSpc>
                        <a:spcAft>
                          <a:spcPts val="0"/>
                        </a:spcAft>
                      </a:pPr>
                      <a:r>
                        <a:rPr lang="en-US" sz="1800" cap="none" spc="0" dirty="0">
                          <a:solidFill>
                            <a:schemeClr val="tx1"/>
                          </a:solidFill>
                          <a:effectLst/>
                          <a:latin typeface="+mj-lt"/>
                        </a:rPr>
                        <a:t>December 4,        2023</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562648729"/>
                  </a:ext>
                </a:extLst>
              </a:tr>
              <a:tr h="491012">
                <a:tc>
                  <a:txBody>
                    <a:bodyPr/>
                    <a:lstStyle/>
                    <a:p>
                      <a:pPr>
                        <a:lnSpc>
                          <a:spcPts val="1250"/>
                        </a:lnSpc>
                        <a:spcAft>
                          <a:spcPts val="0"/>
                        </a:spcAft>
                      </a:pPr>
                      <a:r>
                        <a:rPr lang="en-US" sz="1800" cap="none" spc="0" dirty="0">
                          <a:solidFill>
                            <a:schemeClr val="tx1"/>
                          </a:solidFill>
                          <a:effectLst/>
                          <a:latin typeface="+mj-lt"/>
                        </a:rPr>
                        <a:t>Decision on outline proposals</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ts val="1250"/>
                        </a:lnSpc>
                        <a:spcAft>
                          <a:spcPts val="0"/>
                        </a:spcAft>
                      </a:pPr>
                      <a:r>
                        <a:rPr lang="en-US" sz="1800" cap="none" spc="0" dirty="0">
                          <a:solidFill>
                            <a:schemeClr val="tx1"/>
                          </a:solidFill>
                          <a:effectLst/>
                          <a:latin typeface="+mj-lt"/>
                        </a:rPr>
                        <a:t>Feb 28 - March 1, 2024</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78663304"/>
                  </a:ext>
                </a:extLst>
              </a:tr>
              <a:tr h="461727">
                <a:tc>
                  <a:txBody>
                    <a:bodyPr/>
                    <a:lstStyle/>
                    <a:p>
                      <a:pPr>
                        <a:lnSpc>
                          <a:spcPts val="1250"/>
                        </a:lnSpc>
                        <a:spcAft>
                          <a:spcPts val="0"/>
                        </a:spcAft>
                      </a:pPr>
                      <a:r>
                        <a:rPr lang="en-US" sz="1800" cap="none" spc="0" dirty="0">
                          <a:solidFill>
                            <a:schemeClr val="tx1"/>
                          </a:solidFill>
                          <a:effectLst/>
                          <a:latin typeface="+mj-lt"/>
                        </a:rPr>
                        <a:t>Submission of full application</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ts val="1250"/>
                        </a:lnSpc>
                        <a:spcAft>
                          <a:spcPts val="0"/>
                        </a:spcAft>
                      </a:pPr>
                      <a:r>
                        <a:rPr lang="en-US" sz="1800" cap="none" spc="0" dirty="0">
                          <a:solidFill>
                            <a:schemeClr val="tx1"/>
                          </a:solidFill>
                          <a:effectLst/>
                          <a:latin typeface="+mj-lt"/>
                        </a:rPr>
                        <a:t>May 6,                 2024</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414560434"/>
                  </a:ext>
                </a:extLst>
              </a:tr>
              <a:tr h="461727">
                <a:tc>
                  <a:txBody>
                    <a:bodyPr/>
                    <a:lstStyle/>
                    <a:p>
                      <a:pPr>
                        <a:lnSpc>
                          <a:spcPts val="1250"/>
                        </a:lnSpc>
                        <a:spcAft>
                          <a:spcPts val="0"/>
                        </a:spcAft>
                      </a:pPr>
                      <a:r>
                        <a:rPr lang="en-US" sz="1800" cap="none" spc="0" dirty="0">
                          <a:solidFill>
                            <a:schemeClr val="tx1"/>
                          </a:solidFill>
                          <a:effectLst/>
                          <a:latin typeface="+mj-lt"/>
                        </a:rPr>
                        <a:t>Interview + decision </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ts val="1250"/>
                        </a:lnSpc>
                        <a:spcAft>
                          <a:spcPts val="0"/>
                        </a:spcAft>
                      </a:pPr>
                      <a:r>
                        <a:rPr lang="en-US" sz="1800" cap="none" spc="0" dirty="0">
                          <a:solidFill>
                            <a:schemeClr val="tx1"/>
                          </a:solidFill>
                          <a:effectLst/>
                          <a:latin typeface="+mj-lt"/>
                        </a:rPr>
                        <a:t>September 2-4,    2024</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1763547364"/>
                  </a:ext>
                </a:extLst>
              </a:tr>
              <a:tr h="461727">
                <a:tc>
                  <a:txBody>
                    <a:bodyPr/>
                    <a:lstStyle/>
                    <a:p>
                      <a:pPr>
                        <a:lnSpc>
                          <a:spcPts val="1250"/>
                        </a:lnSpc>
                        <a:spcAft>
                          <a:spcPts val="0"/>
                        </a:spcAft>
                      </a:pPr>
                      <a:r>
                        <a:rPr lang="en-US" sz="1800" cap="none" spc="0">
                          <a:solidFill>
                            <a:schemeClr val="tx1"/>
                          </a:solidFill>
                          <a:effectLst/>
                          <a:latin typeface="+mj-lt"/>
                        </a:rPr>
                        <a:t>New centers may start operating </a:t>
                      </a:r>
                      <a:endParaRPr lang="da-DK" sz="1800" cap="none" spc="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nSpc>
                          <a:spcPts val="1250"/>
                        </a:lnSpc>
                        <a:spcAft>
                          <a:spcPts val="0"/>
                        </a:spcAft>
                        <a:tabLst/>
                      </a:pPr>
                      <a:r>
                        <a:rPr lang="en-US" sz="1800" cap="none" spc="0" dirty="0">
                          <a:solidFill>
                            <a:schemeClr val="tx1"/>
                          </a:solidFill>
                          <a:effectLst/>
                          <a:latin typeface="+mj-lt"/>
                        </a:rPr>
                        <a:t>From spring         2025</a:t>
                      </a:r>
                      <a:endParaRPr lang="da-DK" sz="1800" cap="none" spc="0" dirty="0">
                        <a:solidFill>
                          <a:schemeClr val="tx1"/>
                        </a:solidFill>
                        <a:effectLst/>
                        <a:latin typeface="+mj-lt"/>
                        <a:ea typeface="Times New Roman" panose="02020603050405020304" pitchFamily="18" charset="0"/>
                        <a:cs typeface="Times New Roman" panose="02020603050405020304" pitchFamily="18" charset="0"/>
                      </a:endParaRPr>
                    </a:p>
                  </a:txBody>
                  <a:tcPr marL="84678" marR="84678" marT="112904" marB="0"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837089079"/>
                  </a:ext>
                </a:extLst>
              </a:tr>
            </a:tbl>
          </a:graphicData>
        </a:graphic>
      </p:graphicFrame>
    </p:spTree>
    <p:extLst>
      <p:ext uri="{BB962C8B-B14F-4D97-AF65-F5344CB8AC3E}">
        <p14:creationId xmlns:p14="http://schemas.microsoft.com/office/powerpoint/2010/main" val="858595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1"/>
          </p:nvPr>
        </p:nvSpPr>
        <p:spPr>
          <a:xfrm>
            <a:off x="642938" y="1625600"/>
            <a:ext cx="7858125" cy="3971925"/>
          </a:xfrm>
        </p:spPr>
        <p:txBody>
          <a:bodyPr/>
          <a:lstStyle/>
          <a:p>
            <a:pPr>
              <a:defRPr/>
            </a:pPr>
            <a:r>
              <a:rPr lang="en-US" b="1" dirty="0"/>
              <a:t>Fairness</a:t>
            </a:r>
          </a:p>
          <a:p>
            <a:pPr lvl="1">
              <a:defRPr/>
            </a:pPr>
            <a:r>
              <a:rPr lang="en-US" dirty="0"/>
              <a:t>’Equal treatment’ of all proposals</a:t>
            </a:r>
          </a:p>
          <a:p>
            <a:pPr lvl="1">
              <a:defRPr/>
            </a:pPr>
            <a:r>
              <a:rPr lang="en-US" dirty="0"/>
              <a:t>No overlap in peer reviewers</a:t>
            </a:r>
          </a:p>
          <a:p>
            <a:pPr marL="220663" lvl="1" indent="0">
              <a:buFont typeface="Wingdings" pitchFamily="2" charset="2"/>
              <a:buNone/>
              <a:defRPr/>
            </a:pPr>
            <a:endParaRPr lang="en-US" dirty="0"/>
          </a:p>
          <a:p>
            <a:pPr>
              <a:defRPr/>
            </a:pPr>
            <a:r>
              <a:rPr lang="en-US" b="1" dirty="0"/>
              <a:t>Quality </a:t>
            </a:r>
          </a:p>
          <a:p>
            <a:pPr lvl="1">
              <a:defRPr/>
            </a:pPr>
            <a:r>
              <a:rPr lang="en-US" dirty="0"/>
              <a:t>True peers</a:t>
            </a:r>
          </a:p>
          <a:p>
            <a:pPr lvl="1">
              <a:defRPr/>
            </a:pPr>
            <a:r>
              <a:rPr lang="en-US" dirty="0"/>
              <a:t>Well argued reviews (not reduced to numbers, ranking/grading)</a:t>
            </a:r>
          </a:p>
          <a:p>
            <a:pPr lvl="1">
              <a:defRPr/>
            </a:pPr>
            <a:endParaRPr lang="en-US" dirty="0"/>
          </a:p>
          <a:p>
            <a:pPr>
              <a:defRPr/>
            </a:pPr>
            <a:r>
              <a:rPr lang="en-US" b="1" dirty="0"/>
              <a:t>Transparency</a:t>
            </a:r>
          </a:p>
          <a:p>
            <a:pPr lvl="1">
              <a:defRPr/>
            </a:pPr>
            <a:r>
              <a:rPr lang="en-US" dirty="0"/>
              <a:t>‘Double open’</a:t>
            </a:r>
          </a:p>
          <a:p>
            <a:pPr lvl="1">
              <a:defRPr/>
            </a:pPr>
            <a:r>
              <a:rPr lang="en-US" dirty="0"/>
              <a:t>Extensive consultation procedure</a:t>
            </a:r>
          </a:p>
        </p:txBody>
      </p:sp>
      <p:sp>
        <p:nvSpPr>
          <p:cNvPr id="12291" name="Titel 2"/>
          <p:cNvSpPr>
            <a:spLocks noGrp="1"/>
          </p:cNvSpPr>
          <p:nvPr>
            <p:ph type="title"/>
          </p:nvPr>
        </p:nvSpPr>
        <p:spPr/>
        <p:txBody>
          <a:bodyPr/>
          <a:lstStyle/>
          <a:p>
            <a:r>
              <a:rPr lang="en-US" dirty="0">
                <a:cs typeface="Arial" pitchFamily="34" charset="0"/>
              </a:rPr>
              <a:t>Peer review - basic</a:t>
            </a:r>
            <a:r>
              <a:rPr lang="da-DK" dirty="0">
                <a:cs typeface="Arial" pitchFamily="34" charset="0"/>
              </a:rPr>
              <a:t> </a:t>
            </a:r>
            <a:r>
              <a:rPr lang="en-US" dirty="0">
                <a:cs typeface="Arial" pitchFamily="34" charset="0"/>
              </a:rPr>
              <a:t>principles</a:t>
            </a:r>
            <a:endParaRPr lang="da-DK" dirty="0">
              <a:cs typeface="Arial" pitchFamily="34" charset="0"/>
            </a:endParaRPr>
          </a:p>
        </p:txBody>
      </p:sp>
      <p:sp>
        <p:nvSpPr>
          <p:cNvPr id="12292" name="Pladsholder til diasnummer 3"/>
          <p:cNvSpPr>
            <a:spLocks noGrp="1"/>
          </p:cNvSpPr>
          <p:nvPr>
            <p:ph type="sldNum" sz="quarter" idx="12"/>
          </p:nvPr>
        </p:nvSpPr>
        <p:spPr bwMode="auto">
          <a:xfrm>
            <a:off x="593766" y="5412631"/>
            <a:ext cx="8022936" cy="1133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dirty="0">
                <a:solidFill>
                  <a:schemeClr val="accent1"/>
                </a:solidFill>
                <a:latin typeface="Georgia" pitchFamily="18" charset="0"/>
              </a:rPr>
              <a:t>30</a:t>
            </a:r>
          </a:p>
        </p:txBody>
      </p:sp>
      <p:pic>
        <p:nvPicPr>
          <p:cNvPr id="12294" name="Billede 5" descr="excellence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2450" y="3804525"/>
            <a:ext cx="326072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boks 2"/>
          <p:cNvSpPr txBox="1"/>
          <p:nvPr/>
        </p:nvSpPr>
        <p:spPr>
          <a:xfrm>
            <a:off x="593766" y="6163294"/>
            <a:ext cx="914400" cy="914400"/>
          </a:xfrm>
          <a:prstGeom prst="rect">
            <a:avLst/>
          </a:prstGeom>
        </p:spPr>
        <p:txBody>
          <a:bodyPr vert="horz" wrap="none" lIns="0" tIns="0" rIns="0" bIns="0" rtlCol="0" anchor="t" anchorCtr="0">
            <a:noAutofit/>
          </a:bodyPr>
          <a:lstStyle/>
          <a:p>
            <a:pPr marL="0" marR="0" indent="0" algn="l" defTabSz="457200" rtl="0" eaLnBrk="1" fontAlgn="auto" latinLnBrk="0" hangingPunct="1">
              <a:lnSpc>
                <a:spcPts val="1300"/>
              </a:lnSpc>
              <a:spcBef>
                <a:spcPct val="0"/>
              </a:spcBef>
              <a:spcAft>
                <a:spcPts val="0"/>
              </a:spcAft>
              <a:buClrTx/>
              <a:buSzTx/>
              <a:buFontTx/>
              <a:buNone/>
              <a:tabLst/>
            </a:pPr>
            <a:endParaRPr kumimoji="0" lang="en-US" sz="1000" b="0" i="0" u="none" strike="noStrike" kern="1200" cap="none" spc="0" normalizeH="0" baseline="0" noProof="0" dirty="0">
              <a:ln>
                <a:noFill/>
              </a:ln>
              <a:solidFill>
                <a:schemeClr val="tx1"/>
              </a:solidFill>
              <a:effectLst/>
              <a:uLnTx/>
              <a:uFillTx/>
              <a:latin typeface="+mj-lt"/>
              <a:ea typeface="+mj-ea"/>
              <a:cs typeface="Arial"/>
            </a:endParaRPr>
          </a:p>
        </p:txBody>
      </p:sp>
    </p:spTree>
    <p:extLst>
      <p:ext uri="{BB962C8B-B14F-4D97-AF65-F5344CB8AC3E}">
        <p14:creationId xmlns:p14="http://schemas.microsoft.com/office/powerpoint/2010/main" val="28481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1"/>
          </p:nvPr>
        </p:nvSpPr>
        <p:spPr>
          <a:xfrm>
            <a:off x="642910" y="1380900"/>
            <a:ext cx="7858180" cy="4878231"/>
          </a:xfrm>
        </p:spPr>
        <p:txBody>
          <a:bodyPr/>
          <a:lstStyle/>
          <a:p>
            <a:r>
              <a:rPr lang="en-US" dirty="0"/>
              <a:t>25 minutes</a:t>
            </a:r>
          </a:p>
          <a:p>
            <a:r>
              <a:rPr lang="en-US" dirty="0"/>
              <a:t>Center leader gives a presentation (~10 min)</a:t>
            </a:r>
          </a:p>
          <a:p>
            <a:r>
              <a:rPr lang="en-US" dirty="0"/>
              <a:t>Discussion with the board – </a:t>
            </a:r>
          </a:p>
          <a:p>
            <a:pPr lvl="1"/>
            <a:r>
              <a:rPr lang="en-US" dirty="0"/>
              <a:t>…</a:t>
            </a:r>
          </a:p>
          <a:p>
            <a:endParaRPr lang="en-US" dirty="0"/>
          </a:p>
        </p:txBody>
      </p:sp>
      <p:sp>
        <p:nvSpPr>
          <p:cNvPr id="3" name="Titel 2"/>
          <p:cNvSpPr>
            <a:spLocks noGrp="1"/>
          </p:cNvSpPr>
          <p:nvPr>
            <p:ph type="title"/>
          </p:nvPr>
        </p:nvSpPr>
        <p:spPr/>
        <p:txBody>
          <a:bodyPr/>
          <a:lstStyle/>
          <a:p>
            <a:r>
              <a:rPr lang="da-DK" dirty="0"/>
              <a:t>Interview with </a:t>
            </a:r>
            <a:r>
              <a:rPr lang="en-US" dirty="0"/>
              <a:t>applicants</a:t>
            </a:r>
          </a:p>
        </p:txBody>
      </p:sp>
      <p:sp>
        <p:nvSpPr>
          <p:cNvPr id="4" name="Pladsholder til diasnummer 3"/>
          <p:cNvSpPr>
            <a:spLocks noGrp="1"/>
          </p:cNvSpPr>
          <p:nvPr>
            <p:ph type="sldNum" sz="quarter" idx="12"/>
          </p:nvPr>
        </p:nvSpPr>
        <p:spPr/>
        <p:txBody>
          <a:bodyPr/>
          <a:lstStyle/>
          <a:p>
            <a:pPr>
              <a:defRPr/>
            </a:pPr>
            <a:fld id="{7C675833-4EED-46A0-B116-2FE76019B47A}" type="slidenum">
              <a:rPr lang="en-GB" smtClean="0"/>
              <a:pPr>
                <a:defRPr/>
              </a:pPr>
              <a:t>21</a:t>
            </a:fld>
            <a:endParaRPr lang="en-GB" dirty="0"/>
          </a:p>
        </p:txBody>
      </p:sp>
    </p:spTree>
    <p:extLst>
      <p:ext uri="{BB962C8B-B14F-4D97-AF65-F5344CB8AC3E}">
        <p14:creationId xmlns:p14="http://schemas.microsoft.com/office/powerpoint/2010/main" val="355814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1"/>
          </p:nvPr>
        </p:nvSpPr>
        <p:spPr>
          <a:xfrm>
            <a:off x="642910" y="1625600"/>
            <a:ext cx="6713387" cy="1478547"/>
          </a:xfrm>
        </p:spPr>
        <p:txBody>
          <a:bodyPr/>
          <a:lstStyle/>
          <a:p>
            <a:pPr marL="0" indent="0">
              <a:buNone/>
            </a:pPr>
            <a:r>
              <a:rPr lang="en-US" dirty="0">
                <a:latin typeface="Verdana" pitchFamily="34" charset="0"/>
              </a:rPr>
              <a:t>The DNRF and the center leader negotiate with the host institution.</a:t>
            </a:r>
          </a:p>
          <a:p>
            <a:endParaRPr lang="en-US" dirty="0"/>
          </a:p>
        </p:txBody>
      </p:sp>
      <p:sp>
        <p:nvSpPr>
          <p:cNvPr id="3" name="Titel 2"/>
          <p:cNvSpPr>
            <a:spLocks noGrp="1"/>
          </p:cNvSpPr>
          <p:nvPr>
            <p:ph type="title"/>
          </p:nvPr>
        </p:nvSpPr>
        <p:spPr/>
        <p:txBody>
          <a:bodyPr/>
          <a:lstStyle/>
          <a:p>
            <a:r>
              <a:rPr lang="en-US" dirty="0"/>
              <a:t>Contract negotiation - inauguration</a:t>
            </a:r>
          </a:p>
        </p:txBody>
      </p:sp>
      <p:sp>
        <p:nvSpPr>
          <p:cNvPr id="4" name="Pladsholder til diasnummer 3"/>
          <p:cNvSpPr>
            <a:spLocks noGrp="1"/>
          </p:cNvSpPr>
          <p:nvPr>
            <p:ph type="sldNum" sz="quarter" idx="12"/>
          </p:nvPr>
        </p:nvSpPr>
        <p:spPr/>
        <p:txBody>
          <a:bodyPr/>
          <a:lstStyle/>
          <a:p>
            <a:pPr>
              <a:defRPr/>
            </a:pPr>
            <a:fld id="{7C675833-4EED-46A0-B116-2FE76019B47A}" type="slidenum">
              <a:rPr lang="en-GB" smtClean="0"/>
              <a:pPr>
                <a:defRPr/>
              </a:pPr>
              <a:t>22</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872" y="2572168"/>
            <a:ext cx="2236787"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ktangel 4">
            <a:extLst>
              <a:ext uri="{FF2B5EF4-FFF2-40B4-BE49-F238E27FC236}">
                <a16:creationId xmlns:a16="http://schemas.microsoft.com/office/drawing/2014/main" id="{4122ABD5-D7E1-44F0-8287-BFA8C559890A}"/>
              </a:ext>
            </a:extLst>
          </p:cNvPr>
          <p:cNvSpPr/>
          <p:nvPr/>
        </p:nvSpPr>
        <p:spPr>
          <a:xfrm>
            <a:off x="547510" y="3024209"/>
            <a:ext cx="4572000" cy="809581"/>
          </a:xfrm>
          <a:prstGeom prst="rect">
            <a:avLst/>
          </a:prstGeom>
        </p:spPr>
        <p:txBody>
          <a:bodyPr>
            <a:spAutoFit/>
          </a:bodyPr>
          <a:lstStyle/>
          <a:p>
            <a:pPr>
              <a:spcAft>
                <a:spcPts val="0"/>
              </a:spcAft>
            </a:pPr>
            <a:r>
              <a:rPr lang="en-US" dirty="0">
                <a:latin typeface="+mn-lt"/>
              </a:rPr>
              <a:t>New centers may be operating starting in the spring of 2025</a:t>
            </a:r>
            <a:endParaRPr lang="da-DK" dirty="0">
              <a:latin typeface="+mn-lt"/>
            </a:endParaRPr>
          </a:p>
          <a:p>
            <a:pPr algn="just">
              <a:lnSpc>
                <a:spcPts val="1200"/>
              </a:lnSpc>
              <a:spcAft>
                <a:spcPts val="0"/>
              </a:spcAft>
            </a:pPr>
            <a:r>
              <a:rPr lang="en-US"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t>
            </a:r>
            <a:endParaRPr lang="da-DK"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10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393C508-0B55-4CA6-AB20-B5A368BE5C70}" type="slidenum">
              <a:rPr lang="en-US" smtClean="0">
                <a:solidFill>
                  <a:schemeClr val="accent1"/>
                </a:solidFill>
                <a:latin typeface="Georgia" pitchFamily="18" charset="0"/>
              </a:rPr>
              <a:pPr eaLnBrk="1" fontAlgn="base" hangingPunct="1">
                <a:spcBef>
                  <a:spcPct val="0"/>
                </a:spcBef>
                <a:spcAft>
                  <a:spcPct val="0"/>
                </a:spcAft>
              </a:pPr>
              <a:t>23</a:t>
            </a:fld>
            <a:endParaRPr lang="en-US">
              <a:solidFill>
                <a:schemeClr val="accent1"/>
              </a:solidFill>
              <a:latin typeface="Georgia" pitchFamily="18" charset="0"/>
            </a:endParaRPr>
          </a:p>
        </p:txBody>
      </p:sp>
      <p:sp>
        <p:nvSpPr>
          <p:cNvPr id="47107" name="Pladsholder til indhold 2"/>
          <p:cNvSpPr>
            <a:spLocks noGrp="1"/>
          </p:cNvSpPr>
          <p:nvPr>
            <p:ph sz="quarter" idx="11"/>
          </p:nvPr>
        </p:nvSpPr>
        <p:spPr>
          <a:xfrm>
            <a:off x="614363" y="1635125"/>
            <a:ext cx="7858125" cy="3971925"/>
          </a:xfrm>
        </p:spPr>
        <p:txBody>
          <a:bodyPr/>
          <a:lstStyle/>
          <a:p>
            <a:pPr eaLnBrk="1" hangingPunct="1">
              <a:spcAft>
                <a:spcPts val="600"/>
              </a:spcAft>
            </a:pPr>
            <a:r>
              <a:rPr lang="en-US" dirty="0">
                <a:cs typeface="Arial" pitchFamily="34" charset="0"/>
              </a:rPr>
              <a:t>The DNRF board is your target group at first</a:t>
            </a:r>
          </a:p>
          <a:p>
            <a:pPr eaLnBrk="1" hangingPunct="1">
              <a:spcAft>
                <a:spcPts val="600"/>
              </a:spcAft>
            </a:pPr>
            <a:endParaRPr lang="en-US" sz="1000" dirty="0">
              <a:cs typeface="Arial" pitchFamily="34" charset="0"/>
            </a:endParaRPr>
          </a:p>
          <a:p>
            <a:pPr eaLnBrk="1" hangingPunct="1">
              <a:spcAft>
                <a:spcPts val="600"/>
              </a:spcAft>
            </a:pPr>
            <a:r>
              <a:rPr lang="en-US" dirty="0">
                <a:cs typeface="Arial" pitchFamily="34" charset="0"/>
              </a:rPr>
              <a:t>Explain how the project will redefine science and why exactly your outline proposal/application should get funded</a:t>
            </a:r>
          </a:p>
          <a:p>
            <a:pPr eaLnBrk="1" hangingPunct="1">
              <a:spcAft>
                <a:spcPts val="600"/>
              </a:spcAft>
            </a:pPr>
            <a:endParaRPr lang="en-US" sz="1000" dirty="0">
              <a:cs typeface="Arial" pitchFamily="34" charset="0"/>
            </a:endParaRPr>
          </a:p>
          <a:p>
            <a:pPr eaLnBrk="1" hangingPunct="1">
              <a:spcAft>
                <a:spcPts val="600"/>
              </a:spcAft>
            </a:pPr>
            <a:r>
              <a:rPr lang="en-US" dirty="0">
                <a:cs typeface="Arial" pitchFamily="34" charset="0"/>
              </a:rPr>
              <a:t>Be ambitious, daring and original</a:t>
            </a:r>
          </a:p>
          <a:p>
            <a:pPr eaLnBrk="1" hangingPunct="1">
              <a:spcAft>
                <a:spcPts val="600"/>
              </a:spcAft>
            </a:pPr>
            <a:endParaRPr lang="en-US" sz="1000" dirty="0">
              <a:cs typeface="Arial" pitchFamily="34" charset="0"/>
            </a:endParaRPr>
          </a:p>
          <a:p>
            <a:pPr eaLnBrk="1" hangingPunct="1">
              <a:spcAft>
                <a:spcPts val="600"/>
              </a:spcAft>
            </a:pPr>
            <a:r>
              <a:rPr lang="en-US" dirty="0">
                <a:cs typeface="Arial" pitchFamily="34" charset="0"/>
              </a:rPr>
              <a:t>Be concrete – envision daily life in the center</a:t>
            </a:r>
          </a:p>
          <a:p>
            <a:pPr eaLnBrk="1" hangingPunct="1">
              <a:spcAft>
                <a:spcPts val="600"/>
              </a:spcAft>
            </a:pPr>
            <a:endParaRPr lang="en-US" sz="1000" dirty="0">
              <a:cs typeface="Arial" pitchFamily="34" charset="0"/>
            </a:endParaRPr>
          </a:p>
          <a:p>
            <a:pPr eaLnBrk="1" hangingPunct="1">
              <a:spcAft>
                <a:spcPts val="600"/>
              </a:spcAft>
            </a:pPr>
            <a:r>
              <a:rPr lang="en-US" dirty="0">
                <a:cs typeface="Arial" pitchFamily="34" charset="0"/>
              </a:rPr>
              <a:t>Ask advice from present and former center leaders</a:t>
            </a:r>
          </a:p>
          <a:p>
            <a:pPr eaLnBrk="1" hangingPunct="1">
              <a:spcAft>
                <a:spcPts val="600"/>
              </a:spcAft>
            </a:pPr>
            <a:endParaRPr lang="en-US" sz="1000" dirty="0">
              <a:cs typeface="Arial" pitchFamily="34" charset="0"/>
            </a:endParaRPr>
          </a:p>
          <a:p>
            <a:pPr eaLnBrk="1" hangingPunct="1">
              <a:spcAft>
                <a:spcPts val="600"/>
              </a:spcAft>
            </a:pPr>
            <a:r>
              <a:rPr lang="en-US" dirty="0">
                <a:cs typeface="Arial" pitchFamily="34" charset="0"/>
              </a:rPr>
              <a:t>Do not hesitate to contact the DNRF secretariat for advice</a:t>
            </a:r>
          </a:p>
          <a:p>
            <a:pPr eaLnBrk="1" hangingPunct="1">
              <a:spcAft>
                <a:spcPts val="600"/>
              </a:spcAft>
              <a:buFont typeface="Wingdings" pitchFamily="2" charset="2"/>
              <a:buNone/>
            </a:pPr>
            <a:endParaRPr lang="en-US" dirty="0">
              <a:cs typeface="Arial" pitchFamily="34" charset="0"/>
            </a:endParaRPr>
          </a:p>
          <a:p>
            <a:pPr eaLnBrk="1" hangingPunct="1">
              <a:spcAft>
                <a:spcPts val="600"/>
              </a:spcAft>
            </a:pPr>
            <a:endParaRPr lang="en-US" dirty="0">
              <a:cs typeface="Arial" pitchFamily="34" charset="0"/>
            </a:endParaRPr>
          </a:p>
        </p:txBody>
      </p:sp>
      <p:sp>
        <p:nvSpPr>
          <p:cNvPr id="47108" name="Titel 3"/>
          <p:cNvSpPr>
            <a:spLocks noGrp="1"/>
          </p:cNvSpPr>
          <p:nvPr>
            <p:ph type="title"/>
          </p:nvPr>
        </p:nvSpPr>
        <p:spPr/>
        <p:txBody>
          <a:bodyPr/>
          <a:lstStyle/>
          <a:p>
            <a:pPr eaLnBrk="1" hangingPunct="1"/>
            <a:r>
              <a:rPr lang="en-US" dirty="0">
                <a:cs typeface="Arial" pitchFamily="34" charset="0"/>
              </a:rPr>
              <a:t>Tips </a:t>
            </a:r>
          </a:p>
        </p:txBody>
      </p:sp>
    </p:spTree>
    <p:extLst>
      <p:ext uri="{BB962C8B-B14F-4D97-AF65-F5344CB8AC3E}">
        <p14:creationId xmlns:p14="http://schemas.microsoft.com/office/powerpoint/2010/main" val="3641320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A3DDBA9-DF07-4613-B130-896081EE7756}"/>
              </a:ext>
            </a:extLst>
          </p:cNvPr>
          <p:cNvSpPr/>
          <p:nvPr/>
        </p:nvSpPr>
        <p:spPr>
          <a:xfrm>
            <a:off x="1552574" y="1465263"/>
            <a:ext cx="2264817" cy="81160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hangingPunct="1">
              <a:defRPr/>
            </a:pPr>
            <a:r>
              <a:rPr lang="en-US" sz="1200" dirty="0">
                <a:solidFill>
                  <a:srgbClr val="FFFFFF"/>
                </a:solidFill>
              </a:rPr>
              <a:t>Chair</a:t>
            </a:r>
            <a:endParaRPr lang="da-DK" sz="1200" dirty="0">
              <a:solidFill>
                <a:srgbClr val="FFFFFF"/>
              </a:solidFill>
            </a:endParaRPr>
          </a:p>
          <a:p>
            <a:pPr defTabSz="457200" eaLnBrk="1" hangingPunct="1">
              <a:defRPr/>
            </a:pPr>
            <a:r>
              <a:rPr lang="da-DK" sz="1200" dirty="0">
                <a:solidFill>
                  <a:srgbClr val="FFFFFF"/>
                </a:solidFill>
              </a:rPr>
              <a:t>Jens Kehlet Nørskov </a:t>
            </a:r>
          </a:p>
          <a:p>
            <a:pPr defTabSz="457200" eaLnBrk="1" hangingPunct="1">
              <a:defRPr/>
            </a:pPr>
            <a:r>
              <a:rPr lang="en-US" sz="1200" dirty="0">
                <a:solidFill>
                  <a:srgbClr val="FFFFFF"/>
                </a:solidFill>
              </a:rPr>
              <a:t>Denmark</a:t>
            </a:r>
          </a:p>
        </p:txBody>
      </p:sp>
      <p:sp>
        <p:nvSpPr>
          <p:cNvPr id="10" name="Rektangel 9">
            <a:extLst>
              <a:ext uri="{FF2B5EF4-FFF2-40B4-BE49-F238E27FC236}">
                <a16:creationId xmlns:a16="http://schemas.microsoft.com/office/drawing/2014/main" id="{019299F7-672C-44BD-9B6E-D1313340B2B9}"/>
              </a:ext>
            </a:extLst>
          </p:cNvPr>
          <p:cNvSpPr/>
          <p:nvPr/>
        </p:nvSpPr>
        <p:spPr>
          <a:xfrm>
            <a:off x="1552573" y="2348880"/>
            <a:ext cx="2264817" cy="81795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da-DK" sz="1200" dirty="0">
                <a:solidFill>
                  <a:srgbClr val="FFFFFF"/>
                </a:solidFill>
              </a:rPr>
              <a:t>Minik Thorleif Rosing</a:t>
            </a:r>
          </a:p>
          <a:p>
            <a:pPr eaLnBrk="1" hangingPunct="1">
              <a:defRPr/>
            </a:pPr>
            <a:r>
              <a:rPr lang="en-US" sz="1200" dirty="0">
                <a:solidFill>
                  <a:srgbClr val="FFFFFF"/>
                </a:solidFill>
              </a:rPr>
              <a:t>Denmark</a:t>
            </a:r>
          </a:p>
        </p:txBody>
      </p:sp>
      <p:sp>
        <p:nvSpPr>
          <p:cNvPr id="12" name="Rektangel 11">
            <a:extLst>
              <a:ext uri="{FF2B5EF4-FFF2-40B4-BE49-F238E27FC236}">
                <a16:creationId xmlns:a16="http://schemas.microsoft.com/office/drawing/2014/main" id="{ACADFA7E-500B-4B10-9E18-0E6B767A62AA}"/>
              </a:ext>
            </a:extLst>
          </p:cNvPr>
          <p:cNvSpPr/>
          <p:nvPr/>
        </p:nvSpPr>
        <p:spPr>
          <a:xfrm>
            <a:off x="5076056" y="1459443"/>
            <a:ext cx="2304254" cy="81096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31775" lvl="1" indent="0">
              <a:buNone/>
              <a:defRPr/>
            </a:pPr>
            <a:r>
              <a:rPr lang="da-DK" sz="1200" dirty="0">
                <a:solidFill>
                  <a:srgbClr val="FFFFFF"/>
                </a:solidFill>
                <a:latin typeface="+mj-lt"/>
              </a:rPr>
              <a:t>Vice Chair</a:t>
            </a:r>
            <a:endParaRPr lang="da-DK" sz="1200" dirty="0">
              <a:latin typeface="+mj-lt"/>
            </a:endParaRPr>
          </a:p>
          <a:p>
            <a:pPr marL="231775" lvl="1" indent="0">
              <a:buNone/>
              <a:defRPr/>
            </a:pPr>
            <a:r>
              <a:rPr lang="da-DK" sz="1200" dirty="0">
                <a:latin typeface="+mj-lt"/>
              </a:rPr>
              <a:t>Christian S. Jensen</a:t>
            </a:r>
          </a:p>
          <a:p>
            <a:pPr marL="231775" lvl="1" indent="0">
              <a:buNone/>
              <a:defRPr/>
            </a:pPr>
            <a:r>
              <a:rPr lang="da-DK" sz="1200" dirty="0">
                <a:latin typeface="+mj-lt"/>
              </a:rPr>
              <a:t>Denmark</a:t>
            </a:r>
          </a:p>
        </p:txBody>
      </p:sp>
      <p:sp>
        <p:nvSpPr>
          <p:cNvPr id="15" name="Rektangel 14">
            <a:extLst>
              <a:ext uri="{FF2B5EF4-FFF2-40B4-BE49-F238E27FC236}">
                <a16:creationId xmlns:a16="http://schemas.microsoft.com/office/drawing/2014/main" id="{5DC0AF28-595E-47B9-80E1-4857DB9BB463}"/>
              </a:ext>
            </a:extLst>
          </p:cNvPr>
          <p:cNvSpPr/>
          <p:nvPr/>
        </p:nvSpPr>
        <p:spPr>
          <a:xfrm>
            <a:off x="1565962" y="3238847"/>
            <a:ext cx="2264817" cy="82907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da-DK" sz="1200" dirty="0">
                <a:solidFill>
                  <a:srgbClr val="FFFFFF"/>
                </a:solidFill>
              </a:rPr>
              <a:t>Morten Overgaard Ravn</a:t>
            </a:r>
          </a:p>
          <a:p>
            <a:pPr eaLnBrk="1" hangingPunct="1">
              <a:defRPr/>
            </a:pPr>
            <a:r>
              <a:rPr lang="da-DK" sz="1200" dirty="0">
                <a:solidFill>
                  <a:srgbClr val="FFFFFF"/>
                </a:solidFill>
              </a:rPr>
              <a:t>United Kingdom</a:t>
            </a:r>
          </a:p>
        </p:txBody>
      </p:sp>
      <p:sp>
        <p:nvSpPr>
          <p:cNvPr id="17" name="Rektangel 16">
            <a:extLst>
              <a:ext uri="{FF2B5EF4-FFF2-40B4-BE49-F238E27FC236}">
                <a16:creationId xmlns:a16="http://schemas.microsoft.com/office/drawing/2014/main" id="{6DB08FD8-4D49-4916-9347-7E7A52715AD5}"/>
              </a:ext>
            </a:extLst>
          </p:cNvPr>
          <p:cNvSpPr/>
          <p:nvPr/>
        </p:nvSpPr>
        <p:spPr>
          <a:xfrm>
            <a:off x="1564698" y="5122416"/>
            <a:ext cx="2252691" cy="81771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da-DK" sz="1200" dirty="0">
              <a:solidFill>
                <a:srgbClr val="FFFFFF"/>
              </a:solidFill>
            </a:endParaRPr>
          </a:p>
          <a:p>
            <a:pPr eaLnBrk="1" hangingPunct="1">
              <a:defRPr/>
            </a:pPr>
            <a:r>
              <a:rPr lang="da-DK" sz="1200" dirty="0">
                <a:solidFill>
                  <a:srgbClr val="FFFFFF"/>
                </a:solidFill>
              </a:rPr>
              <a:t>Anne Scott Sørensen</a:t>
            </a:r>
          </a:p>
          <a:p>
            <a:pPr>
              <a:defRPr/>
            </a:pPr>
            <a:r>
              <a:rPr lang="da-DK" sz="1200" dirty="0"/>
              <a:t>Denmark</a:t>
            </a:r>
          </a:p>
          <a:p>
            <a:pPr eaLnBrk="1" hangingPunct="1">
              <a:defRPr/>
            </a:pPr>
            <a:endParaRPr lang="da-DK" sz="1200" dirty="0">
              <a:solidFill>
                <a:srgbClr val="FFFFFF"/>
              </a:solidFill>
            </a:endParaRPr>
          </a:p>
        </p:txBody>
      </p:sp>
      <p:sp>
        <p:nvSpPr>
          <p:cNvPr id="19" name="Rektangel 18">
            <a:extLst>
              <a:ext uri="{FF2B5EF4-FFF2-40B4-BE49-F238E27FC236}">
                <a16:creationId xmlns:a16="http://schemas.microsoft.com/office/drawing/2014/main" id="{0C6FC79B-AE21-4465-8F49-B03729381803}"/>
              </a:ext>
            </a:extLst>
          </p:cNvPr>
          <p:cNvSpPr/>
          <p:nvPr/>
        </p:nvSpPr>
        <p:spPr>
          <a:xfrm>
            <a:off x="5073255" y="4154623"/>
            <a:ext cx="2307057" cy="88390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87313" lvl="1">
              <a:buNone/>
              <a:defRPr/>
            </a:pPr>
            <a:endParaRPr lang="da-DK" sz="1200" dirty="0">
              <a:solidFill>
                <a:srgbClr val="FFFFFF"/>
              </a:solidFill>
            </a:endParaRPr>
          </a:p>
          <a:p>
            <a:pPr marL="231775" lvl="1" indent="0">
              <a:buNone/>
              <a:defRPr/>
            </a:pPr>
            <a:r>
              <a:rPr lang="da-DK" sz="1200" dirty="0">
                <a:solidFill>
                  <a:srgbClr val="FFFFFF"/>
                </a:solidFill>
              </a:rPr>
              <a:t>Tine Brink Henriksen</a:t>
            </a:r>
          </a:p>
          <a:p>
            <a:pPr marL="231775" lvl="1" indent="0">
              <a:buNone/>
              <a:defRPr/>
            </a:pPr>
            <a:r>
              <a:rPr lang="da-DK" sz="1200" dirty="0">
                <a:solidFill>
                  <a:srgbClr val="FFFFFF"/>
                </a:solidFill>
              </a:rPr>
              <a:t>Denmark</a:t>
            </a:r>
          </a:p>
          <a:p>
            <a:pPr eaLnBrk="1" hangingPunct="1">
              <a:defRPr/>
            </a:pPr>
            <a:r>
              <a:rPr lang="da-DK" sz="1200" dirty="0">
                <a:solidFill>
                  <a:srgbClr val="FFFFFF"/>
                </a:solidFill>
              </a:rPr>
              <a:t> </a:t>
            </a:r>
          </a:p>
        </p:txBody>
      </p:sp>
      <p:sp>
        <p:nvSpPr>
          <p:cNvPr id="21" name="Rektangel 20">
            <a:extLst>
              <a:ext uri="{FF2B5EF4-FFF2-40B4-BE49-F238E27FC236}">
                <a16:creationId xmlns:a16="http://schemas.microsoft.com/office/drawing/2014/main" id="{EB8C9282-1CDB-4307-89B4-F68B0C427687}"/>
              </a:ext>
            </a:extLst>
          </p:cNvPr>
          <p:cNvSpPr/>
          <p:nvPr/>
        </p:nvSpPr>
        <p:spPr>
          <a:xfrm>
            <a:off x="5073255" y="3238847"/>
            <a:ext cx="2307055" cy="83836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31775" lvl="1" indent="0">
              <a:buNone/>
              <a:defRPr/>
            </a:pPr>
            <a:r>
              <a:rPr lang="da-DK" sz="1200" dirty="0" err="1"/>
              <a:t>Sirpa</a:t>
            </a:r>
            <a:r>
              <a:rPr lang="da-DK" sz="1200" dirty="0"/>
              <a:t> Jalkanen</a:t>
            </a:r>
          </a:p>
          <a:p>
            <a:pPr marL="231775" lvl="1" indent="0">
              <a:buNone/>
              <a:defRPr/>
            </a:pPr>
            <a:r>
              <a:rPr lang="da-DK" sz="1200" dirty="0"/>
              <a:t>Finland</a:t>
            </a:r>
          </a:p>
        </p:txBody>
      </p:sp>
      <p:sp>
        <p:nvSpPr>
          <p:cNvPr id="26" name="Rektangel 25">
            <a:extLst>
              <a:ext uri="{FF2B5EF4-FFF2-40B4-BE49-F238E27FC236}">
                <a16:creationId xmlns:a16="http://schemas.microsoft.com/office/drawing/2014/main" id="{AF88644D-C076-46AB-BE30-24CCDA646D9A}"/>
              </a:ext>
            </a:extLst>
          </p:cNvPr>
          <p:cNvSpPr/>
          <p:nvPr/>
        </p:nvSpPr>
        <p:spPr>
          <a:xfrm>
            <a:off x="1552573" y="4149080"/>
            <a:ext cx="2264816" cy="892175"/>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da-DK" sz="1200" dirty="0">
                <a:solidFill>
                  <a:srgbClr val="FFFFFF"/>
                </a:solidFill>
              </a:rPr>
              <a:t>Vigdis Broch-Due</a:t>
            </a:r>
          </a:p>
          <a:p>
            <a:pPr eaLnBrk="1" hangingPunct="1">
              <a:defRPr/>
            </a:pPr>
            <a:r>
              <a:rPr lang="en-US" sz="1200" dirty="0">
                <a:solidFill>
                  <a:srgbClr val="FFFFFF"/>
                </a:solidFill>
              </a:rPr>
              <a:t>Norway</a:t>
            </a:r>
          </a:p>
        </p:txBody>
      </p:sp>
      <p:sp>
        <p:nvSpPr>
          <p:cNvPr id="20" name="Rektangel 19">
            <a:extLst>
              <a:ext uri="{FF2B5EF4-FFF2-40B4-BE49-F238E27FC236}">
                <a16:creationId xmlns:a16="http://schemas.microsoft.com/office/drawing/2014/main" id="{C8E47776-FF84-4F4C-AD57-C8B62B5494C2}"/>
              </a:ext>
            </a:extLst>
          </p:cNvPr>
          <p:cNvSpPr/>
          <p:nvPr/>
        </p:nvSpPr>
        <p:spPr>
          <a:xfrm>
            <a:off x="5073256" y="2353506"/>
            <a:ext cx="2307055" cy="81096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31775" lvl="1" indent="0">
              <a:buNone/>
              <a:defRPr/>
            </a:pPr>
            <a:r>
              <a:rPr lang="da-DK" sz="1200" dirty="0">
                <a:latin typeface="+mj-lt"/>
                <a:cs typeface="Calibri" panose="020F0502020204030204" pitchFamily="34" charset="0"/>
              </a:rPr>
              <a:t>Janet Thornton</a:t>
            </a:r>
          </a:p>
          <a:p>
            <a:pPr marL="231775" lvl="1" indent="0">
              <a:buNone/>
              <a:defRPr/>
            </a:pPr>
            <a:r>
              <a:rPr lang="en-US" sz="1200" dirty="0">
                <a:latin typeface="+mj-lt"/>
                <a:cs typeface="Calibri" panose="020F0502020204030204" pitchFamily="34" charset="0"/>
              </a:rPr>
              <a:t>United Kingdom</a:t>
            </a:r>
          </a:p>
        </p:txBody>
      </p:sp>
      <p:pic>
        <p:nvPicPr>
          <p:cNvPr id="23569" name="Billede 23">
            <a:extLst>
              <a:ext uri="{FF2B5EF4-FFF2-40B4-BE49-F238E27FC236}">
                <a16:creationId xmlns:a16="http://schemas.microsoft.com/office/drawing/2014/main" id="{895B7C29-B5DA-4A7A-A6EA-18105EC29916}"/>
              </a:ext>
            </a:extLst>
          </p:cNvPr>
          <p:cNvPicPr>
            <a:picLocks noChangeAspect="1"/>
          </p:cNvPicPr>
          <p:nvPr/>
        </p:nvPicPr>
        <p:blipFill>
          <a:blip r:embed="rId3" cstate="print">
            <a:extLst>
              <a:ext uri="{28A0092B-C50C-407E-A947-70E740481C1C}">
                <a14:useLocalDpi xmlns:a14="http://schemas.microsoft.com/office/drawing/2010/main" val="0"/>
              </a:ext>
            </a:extLst>
          </a:blip>
          <a:srcRect l="2441" t="7790" r="2010" b="23643"/>
          <a:stretch>
            <a:fillRect/>
          </a:stretch>
        </p:blipFill>
        <p:spPr bwMode="auto">
          <a:xfrm>
            <a:off x="657626" y="2368402"/>
            <a:ext cx="818718" cy="81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3" descr="http://dg.dk/wp-content/uploads/2016/09/Morten-Ravn_thumb-1.jpg">
            <a:extLst>
              <a:ext uri="{FF2B5EF4-FFF2-40B4-BE49-F238E27FC236}">
                <a16:creationId xmlns:a16="http://schemas.microsoft.com/office/drawing/2014/main" id="{24B6216D-C308-40BD-8486-BC0C62A4A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4" t="7333" r="10046"/>
          <a:stretch>
            <a:fillRect/>
          </a:stretch>
        </p:blipFill>
        <p:spPr bwMode="auto">
          <a:xfrm>
            <a:off x="628102" y="3265462"/>
            <a:ext cx="841952" cy="80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5" descr="http://dg.dk/wp-content/uploads/2016/09/anne_thumb-1.jpg">
            <a:extLst>
              <a:ext uri="{FF2B5EF4-FFF2-40B4-BE49-F238E27FC236}">
                <a16:creationId xmlns:a16="http://schemas.microsoft.com/office/drawing/2014/main" id="{0633AE64-28A4-4321-9FE5-977B3D8E4E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01" y="5122416"/>
            <a:ext cx="863509" cy="83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a:extLst>
              <a:ext uri="{FF2B5EF4-FFF2-40B4-BE49-F238E27FC236}">
                <a16:creationId xmlns:a16="http://schemas.microsoft.com/office/drawing/2014/main" id="{E70A8943-9B88-4328-99CE-C3AC4502EE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8101" y="4149078"/>
            <a:ext cx="851458" cy="892175"/>
          </a:xfrm>
          <a:prstGeom prst="rect">
            <a:avLst/>
          </a:prstGeom>
        </p:spPr>
      </p:pic>
      <p:pic>
        <p:nvPicPr>
          <p:cNvPr id="7" name="Billede 6">
            <a:extLst>
              <a:ext uri="{FF2B5EF4-FFF2-40B4-BE49-F238E27FC236}">
                <a16:creationId xmlns:a16="http://schemas.microsoft.com/office/drawing/2014/main" id="{156467E5-C30B-3A41-AC6A-FD77BB752F15}"/>
              </a:ext>
            </a:extLst>
          </p:cNvPr>
          <p:cNvPicPr>
            <a:picLocks noChangeAspect="1"/>
          </p:cNvPicPr>
          <p:nvPr/>
        </p:nvPicPr>
        <p:blipFill>
          <a:blip r:embed="rId7"/>
          <a:stretch>
            <a:fillRect/>
          </a:stretch>
        </p:blipFill>
        <p:spPr>
          <a:xfrm>
            <a:off x="4143959" y="3237917"/>
            <a:ext cx="851458" cy="829072"/>
          </a:xfrm>
          <a:prstGeom prst="rect">
            <a:avLst/>
          </a:prstGeom>
        </p:spPr>
      </p:pic>
      <p:pic>
        <p:nvPicPr>
          <p:cNvPr id="14" name="Billede 13">
            <a:extLst>
              <a:ext uri="{FF2B5EF4-FFF2-40B4-BE49-F238E27FC236}">
                <a16:creationId xmlns:a16="http://schemas.microsoft.com/office/drawing/2014/main" id="{25974251-87F0-1E0E-5525-2B390D750867}"/>
              </a:ext>
            </a:extLst>
          </p:cNvPr>
          <p:cNvPicPr>
            <a:picLocks noChangeAspect="1"/>
          </p:cNvPicPr>
          <p:nvPr/>
        </p:nvPicPr>
        <p:blipFill>
          <a:blip r:embed="rId8"/>
          <a:stretch>
            <a:fillRect/>
          </a:stretch>
        </p:blipFill>
        <p:spPr>
          <a:xfrm flipH="1">
            <a:off x="4140102" y="2346670"/>
            <a:ext cx="830957" cy="810967"/>
          </a:xfrm>
          <a:prstGeom prst="rect">
            <a:avLst/>
          </a:prstGeom>
        </p:spPr>
      </p:pic>
      <p:pic>
        <p:nvPicPr>
          <p:cNvPr id="23" name="Billede 22">
            <a:extLst>
              <a:ext uri="{FF2B5EF4-FFF2-40B4-BE49-F238E27FC236}">
                <a16:creationId xmlns:a16="http://schemas.microsoft.com/office/drawing/2014/main" id="{FA818199-9AE5-C550-5BD3-162D00FA6DE1}"/>
              </a:ext>
            </a:extLst>
          </p:cNvPr>
          <p:cNvPicPr>
            <a:picLocks noChangeAspect="1"/>
          </p:cNvPicPr>
          <p:nvPr/>
        </p:nvPicPr>
        <p:blipFill>
          <a:blip r:embed="rId9"/>
          <a:stretch>
            <a:fillRect/>
          </a:stretch>
        </p:blipFill>
        <p:spPr>
          <a:xfrm>
            <a:off x="4140102" y="4146901"/>
            <a:ext cx="880158" cy="891626"/>
          </a:xfrm>
          <a:prstGeom prst="rect">
            <a:avLst/>
          </a:prstGeom>
        </p:spPr>
      </p:pic>
      <p:pic>
        <p:nvPicPr>
          <p:cNvPr id="23553" name="Billede 23552">
            <a:extLst>
              <a:ext uri="{FF2B5EF4-FFF2-40B4-BE49-F238E27FC236}">
                <a16:creationId xmlns:a16="http://schemas.microsoft.com/office/drawing/2014/main" id="{E9B92BEA-86B0-FA56-85A8-A2F49AF74759}"/>
              </a:ext>
            </a:extLst>
          </p:cNvPr>
          <p:cNvPicPr>
            <a:picLocks noChangeAspect="1"/>
          </p:cNvPicPr>
          <p:nvPr/>
        </p:nvPicPr>
        <p:blipFill>
          <a:blip r:embed="rId10"/>
          <a:stretch>
            <a:fillRect/>
          </a:stretch>
        </p:blipFill>
        <p:spPr>
          <a:xfrm>
            <a:off x="651336" y="1462669"/>
            <a:ext cx="818718" cy="810967"/>
          </a:xfrm>
          <a:prstGeom prst="rect">
            <a:avLst/>
          </a:prstGeom>
        </p:spPr>
      </p:pic>
      <p:pic>
        <p:nvPicPr>
          <p:cNvPr id="23559" name="Billede 23558">
            <a:extLst>
              <a:ext uri="{FF2B5EF4-FFF2-40B4-BE49-F238E27FC236}">
                <a16:creationId xmlns:a16="http://schemas.microsoft.com/office/drawing/2014/main" id="{763E8BBA-D481-C8D5-8F50-23F435B94D8E}"/>
              </a:ext>
            </a:extLst>
          </p:cNvPr>
          <p:cNvPicPr>
            <a:picLocks noChangeAspect="1"/>
          </p:cNvPicPr>
          <p:nvPr/>
        </p:nvPicPr>
        <p:blipFill>
          <a:blip r:embed="rId11"/>
          <a:stretch>
            <a:fillRect/>
          </a:stretch>
        </p:blipFill>
        <p:spPr>
          <a:xfrm>
            <a:off x="4140102" y="1459443"/>
            <a:ext cx="830956" cy="806947"/>
          </a:xfrm>
          <a:prstGeom prst="rect">
            <a:avLst/>
          </a:prstGeom>
        </p:spPr>
      </p:pic>
      <p:sp>
        <p:nvSpPr>
          <p:cNvPr id="4" name="Titel 3">
            <a:extLst>
              <a:ext uri="{FF2B5EF4-FFF2-40B4-BE49-F238E27FC236}">
                <a16:creationId xmlns:a16="http://schemas.microsoft.com/office/drawing/2014/main" id="{DF618765-A773-DF81-0711-79BC3EDCB47D}"/>
              </a:ext>
            </a:extLst>
          </p:cNvPr>
          <p:cNvSpPr>
            <a:spLocks noGrp="1"/>
          </p:cNvSpPr>
          <p:nvPr>
            <p:ph type="title"/>
          </p:nvPr>
        </p:nvSpPr>
        <p:spPr>
          <a:xfrm>
            <a:off x="642938" y="341313"/>
            <a:ext cx="7858125" cy="688975"/>
          </a:xfrm>
        </p:spPr>
        <p:txBody>
          <a:bodyPr>
            <a:normAutofit/>
          </a:bodyPr>
          <a:lstStyle/>
          <a:p>
            <a:pPr eaLnBrk="1" hangingPunct="1"/>
            <a:r>
              <a:rPr lang="da-DK" dirty="0">
                <a:cs typeface="Arial" pitchFamily="34" charset="0"/>
              </a:rPr>
              <a:t>An board of international </a:t>
            </a:r>
            <a:r>
              <a:rPr lang="da-DK" dirty="0" err="1">
                <a:cs typeface="Arial" pitchFamily="34" charset="0"/>
              </a:rPr>
              <a:t>scientists</a:t>
            </a:r>
            <a:endParaRPr lang="da-DK" altLang="da-DK" sz="1600" dirty="0">
              <a:solidFill>
                <a:schemeClr val="accent2"/>
              </a:solidFill>
              <a:cs typeface="Arial" pitchFamily="34" charset="0"/>
            </a:endParaRPr>
          </a:p>
        </p:txBody>
      </p:sp>
    </p:spTree>
    <p:extLst>
      <p:ext uri="{BB962C8B-B14F-4D97-AF65-F5344CB8AC3E}">
        <p14:creationId xmlns:p14="http://schemas.microsoft.com/office/powerpoint/2010/main" val="402720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0984BE77-5D36-42A6-ABD8-31A2BC07DFE7}"/>
              </a:ext>
            </a:extLst>
          </p:cNvPr>
          <p:cNvSpPr>
            <a:spLocks noGrp="1"/>
          </p:cNvSpPr>
          <p:nvPr>
            <p:ph sz="quarter" idx="11"/>
          </p:nvPr>
        </p:nvSpPr>
        <p:spPr>
          <a:xfrm>
            <a:off x="493295" y="1625600"/>
            <a:ext cx="8007795" cy="3971926"/>
          </a:xfrm>
        </p:spPr>
        <p:txBody>
          <a:bodyPr/>
          <a:lstStyle/>
          <a:p>
            <a:pPr marL="0" indent="0">
              <a:buNone/>
            </a:pPr>
            <a:r>
              <a:rPr lang="en-US" dirty="0"/>
              <a:t>Please contact the DNRF secretariat if you have any questions about the application process. </a:t>
            </a:r>
          </a:p>
          <a:p>
            <a:pPr marL="0" indent="0">
              <a:buNone/>
            </a:pPr>
            <a:endParaRPr lang="en-US" dirty="0"/>
          </a:p>
          <a:p>
            <a:pPr marL="0" indent="0">
              <a:buNone/>
            </a:pPr>
            <a:r>
              <a:rPr lang="en-US" dirty="0"/>
              <a:t>Questions may be directed to:  </a:t>
            </a:r>
            <a:endParaRPr lang="da-DK" dirty="0"/>
          </a:p>
          <a:p>
            <a:pPr lvl="0"/>
            <a:r>
              <a:rPr lang="en-US" dirty="0"/>
              <a:t>CEO Søren-Peter Olesen, e-mail: </a:t>
            </a:r>
            <a:r>
              <a:rPr lang="en-US" u="sng" dirty="0">
                <a:hlinkClick r:id="rId2"/>
              </a:rPr>
              <a:t>spo@dg.dk</a:t>
            </a:r>
            <a:r>
              <a:rPr lang="en-US" dirty="0"/>
              <a:t>, tel.:3318 1950</a:t>
            </a:r>
            <a:endParaRPr lang="da-DK" dirty="0"/>
          </a:p>
          <a:p>
            <a:pPr lvl="0"/>
            <a:r>
              <a:rPr lang="en-US" dirty="0"/>
              <a:t>Senior Adviser Johanne Juhl </a:t>
            </a:r>
            <a:r>
              <a:rPr lang="en-US" dirty="0" err="1"/>
              <a:t>Ryø</a:t>
            </a:r>
            <a:r>
              <a:rPr lang="en-US" dirty="0"/>
              <a:t>, e-mail:</a:t>
            </a:r>
            <a:r>
              <a:rPr lang="en-US" u="sng" dirty="0"/>
              <a:t> </a:t>
            </a:r>
            <a:r>
              <a:rPr lang="en-US" u="sng" dirty="0">
                <a:hlinkClick r:id="rId3"/>
              </a:rPr>
              <a:t>jj@dg.dk</a:t>
            </a:r>
            <a:r>
              <a:rPr lang="en-US" dirty="0"/>
              <a:t>, tel.:3318 1951</a:t>
            </a:r>
            <a:endParaRPr lang="da-DK" dirty="0"/>
          </a:p>
          <a:p>
            <a:pPr lvl="0"/>
            <a:r>
              <a:rPr lang="en-US" dirty="0"/>
              <a:t>Senior Adviser Mette Müller, e-mail: </a:t>
            </a:r>
            <a:r>
              <a:rPr lang="en-US" u="sng" dirty="0">
                <a:hlinkClick r:id="rId4"/>
              </a:rPr>
              <a:t>mm@dg.dk</a:t>
            </a:r>
            <a:r>
              <a:rPr lang="en-US" dirty="0"/>
              <a:t>, tel.:3318 1957</a:t>
            </a:r>
            <a:endParaRPr lang="da-DK" dirty="0"/>
          </a:p>
          <a:p>
            <a:endParaRPr lang="da-DK" dirty="0"/>
          </a:p>
        </p:txBody>
      </p:sp>
      <p:sp>
        <p:nvSpPr>
          <p:cNvPr id="3" name="Titel 2">
            <a:extLst>
              <a:ext uri="{FF2B5EF4-FFF2-40B4-BE49-F238E27FC236}">
                <a16:creationId xmlns:a16="http://schemas.microsoft.com/office/drawing/2014/main" id="{CC3F3CDB-A3BF-4BD4-9378-AEF08A01AA7D}"/>
              </a:ext>
            </a:extLst>
          </p:cNvPr>
          <p:cNvSpPr>
            <a:spLocks noGrp="1"/>
          </p:cNvSpPr>
          <p:nvPr>
            <p:ph type="title"/>
          </p:nvPr>
        </p:nvSpPr>
        <p:spPr/>
        <p:txBody>
          <a:bodyPr/>
          <a:lstStyle/>
          <a:p>
            <a:r>
              <a:rPr lang="da-DK" dirty="0"/>
              <a:t>Contact Information</a:t>
            </a:r>
          </a:p>
        </p:txBody>
      </p:sp>
      <p:sp>
        <p:nvSpPr>
          <p:cNvPr id="4" name="Pladsholder til slidenummer 3">
            <a:extLst>
              <a:ext uri="{FF2B5EF4-FFF2-40B4-BE49-F238E27FC236}">
                <a16:creationId xmlns:a16="http://schemas.microsoft.com/office/drawing/2014/main" id="{7BF0C8E3-CB47-4A8C-AD6E-1ECA5488E35B}"/>
              </a:ext>
            </a:extLst>
          </p:cNvPr>
          <p:cNvSpPr>
            <a:spLocks noGrp="1"/>
          </p:cNvSpPr>
          <p:nvPr>
            <p:ph type="sldNum" sz="quarter" idx="12"/>
          </p:nvPr>
        </p:nvSpPr>
        <p:spPr/>
        <p:txBody>
          <a:bodyPr/>
          <a:lstStyle/>
          <a:p>
            <a:pPr>
              <a:defRPr/>
            </a:pPr>
            <a:fld id="{8AB299F1-BDF6-495E-9125-6462CEB70B29}" type="slidenum">
              <a:rPr lang="en-GB" smtClean="0"/>
              <a:pPr>
                <a:defRPr/>
              </a:pPr>
              <a:t>25</a:t>
            </a:fld>
            <a:endParaRPr lang="en-GB" dirty="0"/>
          </a:p>
        </p:txBody>
      </p:sp>
    </p:spTree>
    <p:extLst>
      <p:ext uri="{BB962C8B-B14F-4D97-AF65-F5344CB8AC3E}">
        <p14:creationId xmlns:p14="http://schemas.microsoft.com/office/powerpoint/2010/main" val="318455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Billede 1" descr="DG_grafiskelement_negati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3" y="-58738"/>
            <a:ext cx="9261476" cy="619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74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5159375" y="3560763"/>
            <a:ext cx="1995488" cy="415925"/>
          </a:xfrm>
          <a:prstGeom prst="rect">
            <a:avLst/>
          </a:prstGeom>
          <a:blipFill dpi="0" rotWithShape="1">
            <a:blip r:embed="rId3">
              <a:alphaModFix amt="5900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Verdana" pitchFamily="34" charset="0"/>
            </a:endParaRPr>
          </a:p>
        </p:txBody>
      </p:sp>
      <p:sp>
        <p:nvSpPr>
          <p:cNvPr id="36" name="Rectangle 2"/>
          <p:cNvSpPr>
            <a:spLocks noChangeArrowheads="1"/>
          </p:cNvSpPr>
          <p:nvPr/>
        </p:nvSpPr>
        <p:spPr bwMode="auto">
          <a:xfrm>
            <a:off x="5189538" y="3575050"/>
            <a:ext cx="1965325" cy="415925"/>
          </a:xfrm>
          <a:prstGeom prst="rect">
            <a:avLst/>
          </a:prstGeom>
          <a:solidFill>
            <a:schemeClr val="accent1">
              <a:lumMod val="40000"/>
              <a:lumOff val="60000"/>
            </a:schemeClr>
          </a:solidFill>
          <a:ln w="9525">
            <a:no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32" name="Rektangel 31"/>
          <p:cNvSpPr/>
          <p:nvPr/>
        </p:nvSpPr>
        <p:spPr>
          <a:xfrm>
            <a:off x="-2" y="1272381"/>
            <a:ext cx="9144000" cy="520223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73" name="Rectangle 2"/>
          <p:cNvSpPr>
            <a:spLocks noChangeArrowheads="1"/>
          </p:cNvSpPr>
          <p:nvPr/>
        </p:nvSpPr>
        <p:spPr bwMode="auto">
          <a:xfrm>
            <a:off x="2119313" y="3568700"/>
            <a:ext cx="3048000" cy="415925"/>
          </a:xfrm>
          <a:prstGeom prst="rect">
            <a:avLst/>
          </a:prstGeom>
          <a:solidFill>
            <a:schemeClr val="accent2">
              <a:lumMod val="90000"/>
              <a:alpha val="74901"/>
            </a:schemeClr>
          </a:solidFill>
          <a:ln w="9525">
            <a:noFill/>
            <a:miter lim="800000"/>
            <a:headEnd/>
            <a:tailEnd/>
          </a:ln>
        </p:spPr>
        <p:txBody>
          <a:bodyPr wrap="none" anchor="ctr"/>
          <a:lstStyle/>
          <a:p>
            <a:pPr>
              <a:defRPr/>
            </a:pPr>
            <a:endParaRPr lang="en-US" dirty="0">
              <a:latin typeface="Verdana" pitchFamily="34" charset="0"/>
            </a:endParaRPr>
          </a:p>
        </p:txBody>
      </p:sp>
      <p:sp>
        <p:nvSpPr>
          <p:cNvPr id="19462"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fld id="{B93DEDC0-772D-4EE8-A3F7-F1BEA48FDCE5}" type="slidenum">
              <a:rPr lang="en-US" smtClean="0">
                <a:solidFill>
                  <a:schemeClr val="accent1"/>
                </a:solidFill>
                <a:latin typeface="Georgia" pitchFamily="18" charset="0"/>
              </a:rPr>
              <a:pPr eaLnBrk="1" fontAlgn="base" hangingPunct="1">
                <a:spcBef>
                  <a:spcPct val="0"/>
                </a:spcBef>
                <a:spcAft>
                  <a:spcPct val="0"/>
                </a:spcAft>
              </a:pPr>
              <a:t>3</a:t>
            </a:fld>
            <a:endParaRPr lang="en-US">
              <a:solidFill>
                <a:schemeClr val="accent1"/>
              </a:solidFill>
              <a:latin typeface="Georgia" pitchFamily="18" charset="0"/>
            </a:endParaRPr>
          </a:p>
        </p:txBody>
      </p:sp>
      <p:sp>
        <p:nvSpPr>
          <p:cNvPr id="19463" name="Titel 3"/>
          <p:cNvSpPr>
            <a:spLocks noGrp="1"/>
          </p:cNvSpPr>
          <p:nvPr>
            <p:ph type="title"/>
          </p:nvPr>
        </p:nvSpPr>
        <p:spPr>
          <a:xfrm>
            <a:off x="642938" y="211138"/>
            <a:ext cx="7858125" cy="688975"/>
          </a:xfrm>
        </p:spPr>
        <p:txBody>
          <a:bodyPr/>
          <a:lstStyle/>
          <a:p>
            <a:pPr eaLnBrk="1" hangingPunct="1"/>
            <a:r>
              <a:rPr lang="en-US" dirty="0">
                <a:cs typeface="Arial" pitchFamily="34" charset="0"/>
              </a:rPr>
              <a:t>Life Cycle of a Center of Excellence</a:t>
            </a:r>
          </a:p>
        </p:txBody>
      </p:sp>
      <p:sp>
        <p:nvSpPr>
          <p:cNvPr id="19465" name="Text Box 4"/>
          <p:cNvSpPr txBox="1">
            <a:spLocks noChangeArrowheads="1"/>
          </p:cNvSpPr>
          <p:nvPr/>
        </p:nvSpPr>
        <p:spPr bwMode="auto">
          <a:xfrm flipV="1">
            <a:off x="7658100" y="2224088"/>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2000"/>
          </a:p>
          <a:p>
            <a:pPr algn="ctr" eaLnBrk="1" hangingPunct="1">
              <a:spcBef>
                <a:spcPct val="50000"/>
              </a:spcBef>
            </a:pPr>
            <a:endParaRPr lang="en-US" sz="2000"/>
          </a:p>
        </p:txBody>
      </p:sp>
      <p:cxnSp>
        <p:nvCxnSpPr>
          <p:cNvPr id="19466" name="AutoShape 5"/>
          <p:cNvCxnSpPr>
            <a:cxnSpLocks noChangeShapeType="1"/>
          </p:cNvCxnSpPr>
          <p:nvPr/>
        </p:nvCxnSpPr>
        <p:spPr bwMode="auto">
          <a:xfrm>
            <a:off x="4787900" y="108267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7" name="Line 6"/>
          <p:cNvSpPr>
            <a:spLocks noChangeShapeType="1"/>
          </p:cNvSpPr>
          <p:nvPr/>
        </p:nvSpPr>
        <p:spPr bwMode="auto">
          <a:xfrm>
            <a:off x="2124075" y="4405313"/>
            <a:ext cx="6408738" cy="0"/>
          </a:xfrm>
          <a:prstGeom prst="line">
            <a:avLst/>
          </a:prstGeom>
          <a:noFill/>
          <a:ln w="38100">
            <a:solidFill>
              <a:srgbClr val="333333"/>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68" name="Rectangle 7"/>
          <p:cNvSpPr>
            <a:spLocks noChangeArrowheads="1"/>
          </p:cNvSpPr>
          <p:nvPr/>
        </p:nvSpPr>
        <p:spPr bwMode="auto">
          <a:xfrm>
            <a:off x="1965325" y="4448175"/>
            <a:ext cx="6132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latin typeface="Verdana" pitchFamily="34" charset="0"/>
              </a:rPr>
              <a:t>0      1       2        3         4        5        6         7         8        9       10 </a:t>
            </a:r>
          </a:p>
        </p:txBody>
      </p:sp>
      <p:sp>
        <p:nvSpPr>
          <p:cNvPr id="19469" name="Line 8"/>
          <p:cNvSpPr>
            <a:spLocks noChangeShapeType="1"/>
          </p:cNvSpPr>
          <p:nvPr/>
        </p:nvSpPr>
        <p:spPr bwMode="auto">
          <a:xfrm flipV="1">
            <a:off x="539750" y="2894013"/>
            <a:ext cx="0" cy="1511300"/>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70" name="Line 9"/>
          <p:cNvSpPr>
            <a:spLocks noChangeShapeType="1"/>
          </p:cNvSpPr>
          <p:nvPr/>
        </p:nvSpPr>
        <p:spPr bwMode="auto">
          <a:xfrm>
            <a:off x="4284663" y="4405313"/>
            <a:ext cx="714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9471" name="Line 10"/>
          <p:cNvSpPr>
            <a:spLocks noChangeShapeType="1"/>
          </p:cNvSpPr>
          <p:nvPr/>
        </p:nvSpPr>
        <p:spPr bwMode="auto">
          <a:xfrm flipV="1">
            <a:off x="1042988" y="3541713"/>
            <a:ext cx="0" cy="863600"/>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72" name="Rectangle 11"/>
          <p:cNvSpPr>
            <a:spLocks noChangeArrowheads="1"/>
          </p:cNvSpPr>
          <p:nvPr/>
        </p:nvSpPr>
        <p:spPr bwMode="auto">
          <a:xfrm>
            <a:off x="409575" y="2230438"/>
            <a:ext cx="998538" cy="594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buClr>
                <a:schemeClr val="accent2"/>
              </a:buClr>
            </a:pPr>
            <a:r>
              <a:rPr lang="en-US" sz="1400" b="1" dirty="0">
                <a:latin typeface="Verdana" pitchFamily="34" charset="0"/>
              </a:rPr>
              <a:t>Call</a:t>
            </a:r>
            <a:r>
              <a:rPr lang="en-US" sz="1200" b="1" dirty="0">
                <a:latin typeface="Verdana" pitchFamily="34" charset="0"/>
              </a:rPr>
              <a:t> </a:t>
            </a:r>
          </a:p>
          <a:p>
            <a:pPr>
              <a:lnSpc>
                <a:spcPct val="90000"/>
              </a:lnSpc>
              <a:spcBef>
                <a:spcPct val="20000"/>
              </a:spcBef>
              <a:buClr>
                <a:schemeClr val="accent2"/>
              </a:buClr>
            </a:pPr>
            <a:r>
              <a:rPr lang="en-US" sz="1000" dirty="0">
                <a:latin typeface="Verdana" pitchFamily="34" charset="0"/>
              </a:rPr>
              <a:t>Expression of Interest</a:t>
            </a:r>
          </a:p>
        </p:txBody>
      </p:sp>
      <p:sp>
        <p:nvSpPr>
          <p:cNvPr id="19473" name="Rectangle 12"/>
          <p:cNvSpPr>
            <a:spLocks noChangeArrowheads="1"/>
          </p:cNvSpPr>
          <p:nvPr/>
        </p:nvSpPr>
        <p:spPr bwMode="auto">
          <a:xfrm>
            <a:off x="708904" y="3075311"/>
            <a:ext cx="1355725"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20000"/>
              </a:spcBef>
              <a:buClr>
                <a:schemeClr val="accent2"/>
              </a:buClr>
            </a:pPr>
            <a:r>
              <a:rPr lang="en-US" sz="1400" b="1" dirty="0">
                <a:latin typeface="Verdana" pitchFamily="34" charset="0"/>
              </a:rPr>
              <a:t>Full proposal</a:t>
            </a:r>
          </a:p>
          <a:p>
            <a:pPr>
              <a:lnSpc>
                <a:spcPct val="80000"/>
              </a:lnSpc>
              <a:spcBef>
                <a:spcPct val="20000"/>
              </a:spcBef>
              <a:buClr>
                <a:schemeClr val="accent2"/>
              </a:buClr>
            </a:pPr>
            <a:endParaRPr lang="en-US" sz="1000" dirty="0">
              <a:latin typeface="Verdana" pitchFamily="34" charset="0"/>
            </a:endParaRPr>
          </a:p>
          <a:p>
            <a:pPr>
              <a:lnSpc>
                <a:spcPct val="80000"/>
              </a:lnSpc>
              <a:spcBef>
                <a:spcPct val="20000"/>
              </a:spcBef>
              <a:buClr>
                <a:schemeClr val="accent2"/>
              </a:buClr>
              <a:buFont typeface="Wingdings" pitchFamily="2" charset="2"/>
              <a:buNone/>
            </a:pPr>
            <a:endParaRPr lang="en-US" sz="1000" dirty="0">
              <a:latin typeface="Verdana" pitchFamily="34" charset="0"/>
            </a:endParaRPr>
          </a:p>
        </p:txBody>
      </p:sp>
      <p:sp>
        <p:nvSpPr>
          <p:cNvPr id="19474" name="Rectangle 13"/>
          <p:cNvSpPr>
            <a:spLocks noChangeArrowheads="1"/>
          </p:cNvSpPr>
          <p:nvPr/>
        </p:nvSpPr>
        <p:spPr bwMode="auto">
          <a:xfrm>
            <a:off x="1995487" y="2237542"/>
            <a:ext cx="6902443"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spcBef>
                <a:spcPct val="20000"/>
              </a:spcBef>
              <a:buClr>
                <a:schemeClr val="accent2"/>
              </a:buClr>
            </a:pPr>
            <a:r>
              <a:rPr lang="en-US" sz="1400" b="1" dirty="0">
                <a:latin typeface="Verdana" pitchFamily="34" charset="0"/>
              </a:rPr>
              <a:t>Center start			Midterm evaluation	Final evaluation </a:t>
            </a:r>
            <a:r>
              <a:rPr lang="en-US" sz="1000" b="1" dirty="0">
                <a:latin typeface="Verdana" pitchFamily="34" charset="0"/>
              </a:rPr>
              <a:t>			</a:t>
            </a:r>
            <a:endParaRPr lang="en-US" sz="1400" b="1" dirty="0">
              <a:latin typeface="Verdana" pitchFamily="34" charset="0"/>
            </a:endParaRPr>
          </a:p>
        </p:txBody>
      </p:sp>
      <p:sp>
        <p:nvSpPr>
          <p:cNvPr id="19475" name="Line 14"/>
          <p:cNvSpPr>
            <a:spLocks noChangeShapeType="1"/>
          </p:cNvSpPr>
          <p:nvPr/>
        </p:nvSpPr>
        <p:spPr bwMode="auto">
          <a:xfrm flipV="1">
            <a:off x="2124075" y="2894011"/>
            <a:ext cx="3176" cy="1511301"/>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76" name="AutoShape 17"/>
          <p:cNvSpPr>
            <a:spLocks/>
          </p:cNvSpPr>
          <p:nvPr/>
        </p:nvSpPr>
        <p:spPr bwMode="auto">
          <a:xfrm rot="5400000">
            <a:off x="4602163" y="2346325"/>
            <a:ext cx="503237" cy="5256213"/>
          </a:xfrm>
          <a:prstGeom prst="rightBrace">
            <a:avLst>
              <a:gd name="adj1" fmla="val 87040"/>
              <a:gd name="adj2" fmla="val 50000"/>
            </a:avLst>
          </a:prstGeom>
          <a:noFill/>
          <a:ln w="38100" cap="rnd">
            <a:solidFill>
              <a:srgbClr val="333333"/>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Verdana" pitchFamily="34" charset="0"/>
            </a:endParaRPr>
          </a:p>
        </p:txBody>
      </p:sp>
      <p:sp>
        <p:nvSpPr>
          <p:cNvPr id="19478" name="Line 19"/>
          <p:cNvSpPr>
            <a:spLocks noChangeShapeType="1"/>
          </p:cNvSpPr>
          <p:nvPr/>
        </p:nvSpPr>
        <p:spPr bwMode="auto">
          <a:xfrm flipH="1">
            <a:off x="4571998" y="3065929"/>
            <a:ext cx="1" cy="1427554"/>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79" name="Line 21"/>
          <p:cNvSpPr>
            <a:spLocks noChangeShapeType="1"/>
          </p:cNvSpPr>
          <p:nvPr/>
        </p:nvSpPr>
        <p:spPr bwMode="auto">
          <a:xfrm>
            <a:off x="395288" y="4405313"/>
            <a:ext cx="1728787" cy="0"/>
          </a:xfrm>
          <a:prstGeom prst="line">
            <a:avLst/>
          </a:prstGeom>
          <a:noFill/>
          <a:ln w="38100">
            <a:solidFill>
              <a:srgbClr val="333333"/>
            </a:solidFill>
            <a:prstDash val="lgDash"/>
            <a:round/>
            <a:headEnd/>
            <a:tailEnd/>
          </a:ln>
          <a:extLst>
            <a:ext uri="{909E8E84-426E-40DD-AFC4-6F175D3DCCD1}">
              <a14:hiddenFill xmlns:a14="http://schemas.microsoft.com/office/drawing/2010/main">
                <a:noFill/>
              </a14:hiddenFill>
            </a:ext>
          </a:extLst>
        </p:spPr>
        <p:txBody>
          <a:bodyPr/>
          <a:lstStyle/>
          <a:p>
            <a:endParaRPr lang="da-DK"/>
          </a:p>
        </p:txBody>
      </p:sp>
      <p:sp>
        <p:nvSpPr>
          <p:cNvPr id="24" name="Rectangle 23"/>
          <p:cNvSpPr>
            <a:spLocks noChangeArrowheads="1"/>
          </p:cNvSpPr>
          <p:nvPr/>
        </p:nvSpPr>
        <p:spPr bwMode="auto">
          <a:xfrm>
            <a:off x="2714625" y="3683000"/>
            <a:ext cx="1857375" cy="214313"/>
          </a:xfrm>
          <a:prstGeom prst="rect">
            <a:avLst/>
          </a:prstGeom>
          <a:noFill/>
          <a:ln w="9525">
            <a:noFill/>
            <a:miter lim="800000"/>
            <a:headEnd/>
            <a:tailEnd/>
          </a:ln>
          <a:effectLst/>
        </p:spPr>
        <p:txBody>
          <a:bodyPr>
            <a:spAutoFit/>
          </a:bodyPr>
          <a:lstStyle/>
          <a:p>
            <a:pPr fontAlgn="auto">
              <a:lnSpc>
                <a:spcPct val="80000"/>
              </a:lnSpc>
              <a:spcBef>
                <a:spcPct val="20000"/>
              </a:spcBef>
              <a:spcAft>
                <a:spcPts val="0"/>
              </a:spcAft>
              <a:buClr>
                <a:schemeClr val="accent2"/>
              </a:buClr>
              <a:buFont typeface="Wingdings" pitchFamily="2" charset="2"/>
              <a:buNone/>
              <a:defRPr/>
            </a:pPr>
            <a:r>
              <a:rPr lang="en-US" sz="1000" b="1" cap="all" dirty="0">
                <a:solidFill>
                  <a:schemeClr val="tx2"/>
                </a:solidFill>
                <a:latin typeface="Verdana" pitchFamily="34" charset="0"/>
              </a:rPr>
              <a:t>    1</a:t>
            </a:r>
            <a:r>
              <a:rPr lang="en-US" sz="1000" b="1" cap="all" baseline="30000" dirty="0">
                <a:solidFill>
                  <a:schemeClr val="tx2"/>
                </a:solidFill>
                <a:latin typeface="Verdana" pitchFamily="34" charset="0"/>
              </a:rPr>
              <a:t>st</a:t>
            </a:r>
            <a:r>
              <a:rPr lang="en-US" sz="1000" b="1" cap="all" dirty="0">
                <a:solidFill>
                  <a:schemeClr val="tx2"/>
                </a:solidFill>
                <a:latin typeface="Verdana" pitchFamily="34" charset="0"/>
              </a:rPr>
              <a:t> period</a:t>
            </a:r>
          </a:p>
        </p:txBody>
      </p:sp>
      <p:sp>
        <p:nvSpPr>
          <p:cNvPr id="19482" name="Line 26"/>
          <p:cNvSpPr>
            <a:spLocks noChangeShapeType="1"/>
          </p:cNvSpPr>
          <p:nvPr/>
        </p:nvSpPr>
        <p:spPr bwMode="auto">
          <a:xfrm>
            <a:off x="6798250" y="3117159"/>
            <a:ext cx="0" cy="1307204"/>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83" name="Line 28"/>
          <p:cNvSpPr>
            <a:spLocks noChangeShapeType="1"/>
          </p:cNvSpPr>
          <p:nvPr/>
        </p:nvSpPr>
        <p:spPr bwMode="auto">
          <a:xfrm>
            <a:off x="7380288" y="3470275"/>
            <a:ext cx="0" cy="935038"/>
          </a:xfrm>
          <a:prstGeom prst="line">
            <a:avLst/>
          </a:prstGeom>
          <a:noFill/>
          <a:ln w="38100" cap="rnd">
            <a:solidFill>
              <a:srgbClr val="333333"/>
            </a:solidFill>
            <a:prstDash val="sysDot"/>
            <a:round/>
            <a:headEnd/>
            <a:tailEnd/>
          </a:ln>
          <a:extLst>
            <a:ext uri="{909E8E84-426E-40DD-AFC4-6F175D3DCCD1}">
              <a14:hiddenFill xmlns:a14="http://schemas.microsoft.com/office/drawing/2010/main">
                <a:noFill/>
              </a14:hiddenFill>
            </a:ext>
          </a:extLst>
        </p:spPr>
        <p:txBody>
          <a:bodyPr/>
          <a:lstStyle/>
          <a:p>
            <a:endParaRPr lang="da-DK"/>
          </a:p>
        </p:txBody>
      </p:sp>
      <p:sp>
        <p:nvSpPr>
          <p:cNvPr id="19484" name="Line 29"/>
          <p:cNvSpPr>
            <a:spLocks noChangeShapeType="1"/>
          </p:cNvSpPr>
          <p:nvPr/>
        </p:nvSpPr>
        <p:spPr bwMode="auto">
          <a:xfrm>
            <a:off x="8532813" y="4405313"/>
            <a:ext cx="287337" cy="0"/>
          </a:xfrm>
          <a:prstGeom prst="line">
            <a:avLst/>
          </a:prstGeom>
          <a:noFill/>
          <a:ln w="38100">
            <a:solidFill>
              <a:srgbClr val="333333"/>
            </a:solidFill>
            <a:round/>
            <a:headEnd/>
            <a:tailEnd type="triangle" w="med" len="med"/>
          </a:ln>
          <a:extLst>
            <a:ext uri="{909E8E84-426E-40DD-AFC4-6F175D3DCCD1}">
              <a14:hiddenFill xmlns:a14="http://schemas.microsoft.com/office/drawing/2010/main">
                <a:noFill/>
              </a14:hiddenFill>
            </a:ext>
          </a:extLst>
        </p:spPr>
        <p:txBody>
          <a:bodyPr/>
          <a:lstStyle/>
          <a:p>
            <a:endParaRPr lang="da-DK"/>
          </a:p>
        </p:txBody>
      </p:sp>
      <p:sp>
        <p:nvSpPr>
          <p:cNvPr id="19485" name="Rektangel 30"/>
          <p:cNvSpPr>
            <a:spLocks noChangeArrowheads="1"/>
          </p:cNvSpPr>
          <p:nvPr/>
        </p:nvSpPr>
        <p:spPr bwMode="auto">
          <a:xfrm>
            <a:off x="3517900" y="5172075"/>
            <a:ext cx="2901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latin typeface="Verdana" pitchFamily="34" charset="0"/>
              </a:rPr>
              <a:t>Annual follow-up meetings</a:t>
            </a:r>
          </a:p>
        </p:txBody>
      </p:sp>
      <p:sp>
        <p:nvSpPr>
          <p:cNvPr id="19486" name="Rektangel 32"/>
          <p:cNvSpPr>
            <a:spLocks noChangeArrowheads="1"/>
          </p:cNvSpPr>
          <p:nvPr/>
        </p:nvSpPr>
        <p:spPr bwMode="auto">
          <a:xfrm>
            <a:off x="1520825" y="4645025"/>
            <a:ext cx="514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b="1">
                <a:latin typeface="Verdana" pitchFamily="34" charset="0"/>
              </a:rPr>
              <a:t>Year</a:t>
            </a:r>
          </a:p>
        </p:txBody>
      </p:sp>
      <p:sp>
        <p:nvSpPr>
          <p:cNvPr id="19487" name="Rectangle 27"/>
          <p:cNvSpPr>
            <a:spLocks noChangeArrowheads="1"/>
          </p:cNvSpPr>
          <p:nvPr/>
        </p:nvSpPr>
        <p:spPr bwMode="auto">
          <a:xfrm>
            <a:off x="7413624" y="3036888"/>
            <a:ext cx="14843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Clr>
                <a:schemeClr val="accent2"/>
              </a:buClr>
            </a:pPr>
            <a:r>
              <a:rPr lang="en-US" sz="1400" b="1" dirty="0">
                <a:latin typeface="Verdana" pitchFamily="34" charset="0"/>
              </a:rPr>
              <a:t>Continuation at host institution</a:t>
            </a:r>
          </a:p>
        </p:txBody>
      </p:sp>
      <p:sp>
        <p:nvSpPr>
          <p:cNvPr id="38" name="Rectangle 2"/>
          <p:cNvSpPr>
            <a:spLocks noChangeArrowheads="1"/>
          </p:cNvSpPr>
          <p:nvPr/>
        </p:nvSpPr>
        <p:spPr bwMode="auto">
          <a:xfrm>
            <a:off x="5159375" y="3560763"/>
            <a:ext cx="2214563" cy="415925"/>
          </a:xfrm>
          <a:prstGeom prst="rect">
            <a:avLst/>
          </a:prstGeom>
          <a:solidFill>
            <a:schemeClr val="accent3"/>
          </a:solidFill>
          <a:ln w="9525">
            <a:noFill/>
            <a:miter lim="800000"/>
            <a:headEnd/>
            <a:tailEnd/>
          </a:ln>
        </p:spPr>
        <p:txBody>
          <a:bodyPr wrap="none" anchor="ctr"/>
          <a:lstStyle/>
          <a:p>
            <a:pPr fontAlgn="auto">
              <a:spcBef>
                <a:spcPts val="0"/>
              </a:spcBef>
              <a:spcAft>
                <a:spcPts val="0"/>
              </a:spcAft>
              <a:defRPr/>
            </a:pPr>
            <a:endParaRPr lang="en-US" dirty="0">
              <a:latin typeface="+mn-lt"/>
            </a:endParaRPr>
          </a:p>
        </p:txBody>
      </p:sp>
      <p:sp>
        <p:nvSpPr>
          <p:cNvPr id="25" name="Rectangle 24"/>
          <p:cNvSpPr>
            <a:spLocks noChangeArrowheads="1"/>
          </p:cNvSpPr>
          <p:nvPr/>
        </p:nvSpPr>
        <p:spPr bwMode="auto">
          <a:xfrm>
            <a:off x="5473700" y="3625850"/>
            <a:ext cx="1477963" cy="2476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1000" b="1" cap="all" dirty="0">
                <a:solidFill>
                  <a:schemeClr val="bg1"/>
                </a:solidFill>
                <a:latin typeface="Verdana" pitchFamily="34" charset="0"/>
              </a:rPr>
              <a:t>2</a:t>
            </a:r>
            <a:r>
              <a:rPr lang="en-US" sz="1000" b="1" cap="all" baseline="30000" dirty="0">
                <a:solidFill>
                  <a:schemeClr val="bg1"/>
                </a:solidFill>
                <a:latin typeface="Verdana" pitchFamily="34" charset="0"/>
              </a:rPr>
              <a:t>nd</a:t>
            </a:r>
            <a:r>
              <a:rPr lang="en-US" sz="1000" b="1" cap="all" dirty="0">
                <a:solidFill>
                  <a:schemeClr val="bg1"/>
                </a:solidFill>
                <a:latin typeface="Verdana" pitchFamily="34" charset="0"/>
              </a:rPr>
              <a:t> period</a:t>
            </a:r>
          </a:p>
        </p:txBody>
      </p:sp>
      <p:sp>
        <p:nvSpPr>
          <p:cNvPr id="35" name="Tekstboks 34"/>
          <p:cNvSpPr txBox="1"/>
          <p:nvPr/>
        </p:nvSpPr>
        <p:spPr>
          <a:xfrm>
            <a:off x="6210300" y="1092200"/>
            <a:ext cx="914400" cy="914400"/>
          </a:xfrm>
          <a:prstGeom prst="rect">
            <a:avLst/>
          </a:prstGeom>
        </p:spPr>
        <p:txBody>
          <a:bodyPr wrap="none" lIns="0" tIns="0" rIns="0" bIns="0"/>
          <a:lstStyle/>
          <a:p>
            <a:pPr fontAlgn="auto">
              <a:lnSpc>
                <a:spcPts val="1300"/>
              </a:lnSpc>
              <a:spcAft>
                <a:spcPts val="0"/>
              </a:spcAft>
              <a:defRPr/>
            </a:pPr>
            <a:endParaRPr lang="da-DK" sz="1000" dirty="0">
              <a:latin typeface="+mj-lt"/>
              <a:ea typeface="+mj-ea"/>
              <a:cs typeface="Arial"/>
            </a:endParaRPr>
          </a:p>
        </p:txBody>
      </p:sp>
      <p:sp>
        <p:nvSpPr>
          <p:cNvPr id="37" name="Tekstboks 36"/>
          <p:cNvSpPr txBox="1"/>
          <p:nvPr/>
        </p:nvSpPr>
        <p:spPr>
          <a:xfrm>
            <a:off x="6223000" y="190500"/>
            <a:ext cx="914400" cy="914400"/>
          </a:xfrm>
          <a:prstGeom prst="rect">
            <a:avLst/>
          </a:prstGeom>
        </p:spPr>
        <p:txBody>
          <a:bodyPr wrap="none" lIns="0" tIns="0" rIns="0" bIns="0"/>
          <a:lstStyle/>
          <a:p>
            <a:pPr fontAlgn="auto">
              <a:lnSpc>
                <a:spcPts val="1300"/>
              </a:lnSpc>
              <a:spcAft>
                <a:spcPts val="0"/>
              </a:spcAft>
              <a:defRPr/>
            </a:pPr>
            <a:endParaRPr lang="da-DK" sz="1000" dirty="0">
              <a:latin typeface="+mj-lt"/>
              <a:ea typeface="+mj-ea"/>
              <a:cs typeface="Arial"/>
            </a:endParaRPr>
          </a:p>
        </p:txBody>
      </p:sp>
      <p:sp>
        <p:nvSpPr>
          <p:cNvPr id="39" name="Tekstboks 38"/>
          <p:cNvSpPr txBox="1"/>
          <p:nvPr/>
        </p:nvSpPr>
        <p:spPr>
          <a:xfrm>
            <a:off x="3135313" y="6858000"/>
            <a:ext cx="914400" cy="914400"/>
          </a:xfrm>
          <a:prstGeom prst="rect">
            <a:avLst/>
          </a:prstGeom>
        </p:spPr>
        <p:txBody>
          <a:bodyPr wrap="none" lIns="0" tIns="0" rIns="0" bIns="0"/>
          <a:lstStyle/>
          <a:p>
            <a:pPr fontAlgn="auto">
              <a:lnSpc>
                <a:spcPts val="1300"/>
              </a:lnSpc>
              <a:spcAft>
                <a:spcPts val="0"/>
              </a:spcAft>
              <a:defRPr/>
            </a:pPr>
            <a:endParaRPr lang="da-DK" sz="1000" dirty="0">
              <a:latin typeface="+mj-lt"/>
              <a:ea typeface="+mj-ea"/>
              <a:cs typeface="Arial"/>
            </a:endParaRPr>
          </a:p>
        </p:txBody>
      </p:sp>
    </p:spTree>
    <p:extLst>
      <p:ext uri="{BB962C8B-B14F-4D97-AF65-F5344CB8AC3E}">
        <p14:creationId xmlns:p14="http://schemas.microsoft.com/office/powerpoint/2010/main" val="29121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1"/>
          </p:nvPr>
        </p:nvSpPr>
        <p:spPr>
          <a:xfrm>
            <a:off x="429153" y="1581438"/>
            <a:ext cx="8071909" cy="4205184"/>
          </a:xfrm>
        </p:spPr>
        <p:txBody>
          <a:bodyPr/>
          <a:lstStyle/>
          <a:p>
            <a:pPr eaLnBrk="1" hangingPunct="1">
              <a:spcAft>
                <a:spcPts val="600"/>
              </a:spcAft>
            </a:pPr>
            <a:r>
              <a:rPr lang="en-US" altLang="da-DK" dirty="0">
                <a:cs typeface="Arial" panose="020B0604020202020204" pitchFamily="34" charset="0"/>
              </a:rPr>
              <a:t>Group of researchers who jointly pursue a set of intriguing, overarching and ambitious research questions</a:t>
            </a:r>
          </a:p>
          <a:p>
            <a:pPr>
              <a:spcAft>
                <a:spcPts val="600"/>
              </a:spcAft>
            </a:pPr>
            <a:r>
              <a:rPr lang="en-US" altLang="da-DK" dirty="0">
                <a:cs typeface="Arial" panose="020B0604020202020204" pitchFamily="34" charset="0"/>
              </a:rPr>
              <a:t>A strong and coherent research environment forming a physical community</a:t>
            </a:r>
          </a:p>
          <a:p>
            <a:pPr>
              <a:spcAft>
                <a:spcPts val="600"/>
              </a:spcAft>
            </a:pPr>
            <a:r>
              <a:rPr lang="en-US" altLang="da-DK" dirty="0">
                <a:cs typeface="Arial" panose="020B0604020202020204" pitchFamily="34" charset="0"/>
              </a:rPr>
              <a:t>Clear center identity</a:t>
            </a:r>
          </a:p>
          <a:p>
            <a:pPr>
              <a:spcAft>
                <a:spcPts val="600"/>
              </a:spcAft>
            </a:pPr>
            <a:r>
              <a:rPr lang="en-US" altLang="da-DK" dirty="0">
                <a:cs typeface="Arial" panose="020B0604020202020204" pitchFamily="34" charset="0"/>
              </a:rPr>
              <a:t>Headed by a researcher with high international standing</a:t>
            </a:r>
          </a:p>
          <a:p>
            <a:pPr>
              <a:spcAft>
                <a:spcPts val="600"/>
              </a:spcAft>
            </a:pPr>
            <a:r>
              <a:rPr lang="en-US" altLang="da-DK" dirty="0">
                <a:cs typeface="Arial" panose="020B0604020202020204" pitchFamily="34" charset="0"/>
              </a:rPr>
              <a:t>Attractive research training sites</a:t>
            </a:r>
          </a:p>
          <a:p>
            <a:pPr eaLnBrk="1" hangingPunct="1">
              <a:spcAft>
                <a:spcPts val="600"/>
              </a:spcAft>
            </a:pPr>
            <a:r>
              <a:rPr lang="en-US" altLang="da-DK" dirty="0">
                <a:cs typeface="Arial" panose="020B0604020202020204" pitchFamily="34" charset="0"/>
              </a:rPr>
              <a:t>Spillover to education/host institution</a:t>
            </a:r>
          </a:p>
          <a:p>
            <a:pPr>
              <a:spcAft>
                <a:spcPts val="1200"/>
              </a:spcAft>
            </a:pPr>
            <a:endParaRPr lang="en-US" dirty="0">
              <a:cs typeface="Arial" pitchFamily="34" charset="0"/>
            </a:endParaRPr>
          </a:p>
          <a:p>
            <a:pPr>
              <a:spcAft>
                <a:spcPts val="1200"/>
              </a:spcAft>
            </a:pPr>
            <a:endParaRPr lang="da-DK" dirty="0"/>
          </a:p>
        </p:txBody>
      </p:sp>
      <p:sp>
        <p:nvSpPr>
          <p:cNvPr id="3" name="Titel 2"/>
          <p:cNvSpPr>
            <a:spLocks noGrp="1"/>
          </p:cNvSpPr>
          <p:nvPr>
            <p:ph type="title"/>
          </p:nvPr>
        </p:nvSpPr>
        <p:spPr/>
        <p:txBody>
          <a:bodyPr/>
          <a:lstStyle/>
          <a:p>
            <a:r>
              <a:rPr lang="en-US" dirty="0"/>
              <a:t>What</a:t>
            </a:r>
            <a:r>
              <a:rPr lang="da-DK" dirty="0"/>
              <a:t> is a Center of Excellence?</a:t>
            </a:r>
          </a:p>
        </p:txBody>
      </p:sp>
      <p:sp>
        <p:nvSpPr>
          <p:cNvPr id="4" name="Pladsholder til diasnummer 3"/>
          <p:cNvSpPr>
            <a:spLocks noGrp="1"/>
          </p:cNvSpPr>
          <p:nvPr>
            <p:ph type="sldNum" sz="quarter" idx="12"/>
          </p:nvPr>
        </p:nvSpPr>
        <p:spPr/>
        <p:txBody>
          <a:bodyPr/>
          <a:lstStyle/>
          <a:p>
            <a:pPr>
              <a:defRPr/>
            </a:pPr>
            <a:fld id="{7C675833-4EED-46A0-B116-2FE76019B47A}" type="slidenum">
              <a:rPr lang="en-GB" smtClean="0"/>
              <a:pPr>
                <a:defRPr/>
              </a:pPr>
              <a:t>4</a:t>
            </a:fld>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3917" y="4340801"/>
            <a:ext cx="2928752" cy="219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920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9312E2A-D037-4AC6-9254-42DE5C38BA27}" type="slidenum">
              <a:rPr lang="en-GB" smtClean="0">
                <a:solidFill>
                  <a:schemeClr val="accent1"/>
                </a:solidFill>
                <a:latin typeface="Georgia" pitchFamily="18" charset="0"/>
              </a:rPr>
              <a:pPr eaLnBrk="1" fontAlgn="base" hangingPunct="1">
                <a:spcBef>
                  <a:spcPct val="0"/>
                </a:spcBef>
                <a:spcAft>
                  <a:spcPct val="0"/>
                </a:spcAft>
              </a:pPr>
              <a:t>5</a:t>
            </a:fld>
            <a:endParaRPr lang="en-GB">
              <a:solidFill>
                <a:schemeClr val="accent1"/>
              </a:solidFill>
              <a:latin typeface="Georgia" pitchFamily="18" charset="0"/>
            </a:endParaRPr>
          </a:p>
        </p:txBody>
      </p:sp>
      <p:sp>
        <p:nvSpPr>
          <p:cNvPr id="18435" name="Pladsholder til indhold 2"/>
          <p:cNvSpPr>
            <a:spLocks noGrp="1"/>
          </p:cNvSpPr>
          <p:nvPr>
            <p:ph sz="quarter" idx="11"/>
          </p:nvPr>
        </p:nvSpPr>
        <p:spPr>
          <a:xfrm>
            <a:off x="619125" y="1252538"/>
            <a:ext cx="8094663" cy="3943350"/>
          </a:xfrm>
        </p:spPr>
        <p:txBody>
          <a:bodyPr/>
          <a:lstStyle/>
          <a:p>
            <a:pPr eaLnBrk="1" hangingPunct="1">
              <a:buFont typeface="Wingdings" pitchFamily="2" charset="2"/>
              <a:buNone/>
            </a:pPr>
            <a:endParaRPr lang="en-US" b="1" dirty="0">
              <a:cs typeface="Arial" pitchFamily="34" charset="0"/>
            </a:endParaRPr>
          </a:p>
          <a:p>
            <a:pPr eaLnBrk="1" hangingPunct="1">
              <a:lnSpc>
                <a:spcPct val="150000"/>
              </a:lnSpc>
            </a:pPr>
            <a:r>
              <a:rPr lang="en-US" dirty="0">
                <a:cs typeface="Arial" pitchFamily="34" charset="0"/>
              </a:rPr>
              <a:t>The size of centers varies from 15 to +60 persons</a:t>
            </a:r>
          </a:p>
          <a:p>
            <a:pPr eaLnBrk="1" hangingPunct="1">
              <a:lnSpc>
                <a:spcPct val="150000"/>
              </a:lnSpc>
            </a:pPr>
            <a:r>
              <a:rPr lang="en-US" dirty="0">
                <a:cs typeface="Arial" pitchFamily="34" charset="0"/>
              </a:rPr>
              <a:t>Many centers are interdisciplinary </a:t>
            </a:r>
          </a:p>
          <a:p>
            <a:pPr eaLnBrk="1" hangingPunct="1">
              <a:lnSpc>
                <a:spcPct val="150000"/>
              </a:lnSpc>
            </a:pPr>
            <a:r>
              <a:rPr lang="en-US" dirty="0">
                <a:cs typeface="Arial" pitchFamily="34" charset="0"/>
              </a:rPr>
              <a:t>The centers are based at Danish research institutions. International institutions can be included</a:t>
            </a:r>
          </a:p>
          <a:p>
            <a:pPr eaLnBrk="1" hangingPunct="1">
              <a:lnSpc>
                <a:spcPct val="150000"/>
              </a:lnSpc>
            </a:pPr>
            <a:r>
              <a:rPr lang="en-US" dirty="0">
                <a:cs typeface="Arial" pitchFamily="34" charset="0"/>
              </a:rPr>
              <a:t>The size of grants: up to 36 or 60 million DKK for a 6-year period (incl. 44 % OH for universities) plus extraordinary expenses</a:t>
            </a:r>
          </a:p>
          <a:p>
            <a:pPr eaLnBrk="1" hangingPunct="1"/>
            <a:endParaRPr lang="en-US" dirty="0">
              <a:cs typeface="Arial" pitchFamily="34" charset="0"/>
            </a:endParaRPr>
          </a:p>
          <a:p>
            <a:pPr eaLnBrk="1" hangingPunct="1"/>
            <a:endParaRPr lang="en-US" dirty="0">
              <a:cs typeface="Arial" pitchFamily="34" charset="0"/>
            </a:endParaRPr>
          </a:p>
          <a:p>
            <a:pPr eaLnBrk="1" hangingPunct="1"/>
            <a:endParaRPr lang="en-US" dirty="0">
              <a:cs typeface="Arial" pitchFamily="34" charset="0"/>
            </a:endParaRPr>
          </a:p>
        </p:txBody>
      </p:sp>
      <p:sp>
        <p:nvSpPr>
          <p:cNvPr id="17412" name="Titel 3"/>
          <p:cNvSpPr>
            <a:spLocks noGrp="1"/>
          </p:cNvSpPr>
          <p:nvPr>
            <p:ph type="title"/>
          </p:nvPr>
        </p:nvSpPr>
        <p:spPr/>
        <p:txBody>
          <a:bodyPr/>
          <a:lstStyle/>
          <a:p>
            <a:pPr eaLnBrk="1" hangingPunct="1"/>
            <a:r>
              <a:rPr lang="da-DK" dirty="0">
                <a:cs typeface="Arial" pitchFamily="34" charset="0"/>
              </a:rPr>
              <a:t>No </a:t>
            </a:r>
            <a:r>
              <a:rPr lang="en-US" dirty="0">
                <a:cs typeface="Arial" pitchFamily="34" charset="0"/>
              </a:rPr>
              <a:t>fixed</a:t>
            </a:r>
            <a:r>
              <a:rPr lang="da-DK" dirty="0">
                <a:cs typeface="Arial" pitchFamily="34" charset="0"/>
              </a:rPr>
              <a:t> </a:t>
            </a:r>
            <a:r>
              <a:rPr lang="en-US" dirty="0">
                <a:cs typeface="Arial" pitchFamily="34" charset="0"/>
              </a:rPr>
              <a:t>formula</a:t>
            </a:r>
            <a:r>
              <a:rPr lang="da-DK" dirty="0">
                <a:cs typeface="Arial" pitchFamily="34" charset="0"/>
              </a:rPr>
              <a:t> </a:t>
            </a:r>
          </a:p>
        </p:txBody>
      </p:sp>
      <p:pic>
        <p:nvPicPr>
          <p:cNvPr id="6" name="Billede 5" descr="competition_collabo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926" y="4935539"/>
            <a:ext cx="216913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09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CB9CB7D6-BF02-44B8-95D4-269A78203580}" type="slidenum">
              <a:rPr lang="en-US" smtClean="0">
                <a:solidFill>
                  <a:schemeClr val="accent1"/>
                </a:solidFill>
                <a:latin typeface="Georgia" pitchFamily="18" charset="0"/>
              </a:rPr>
              <a:pPr eaLnBrk="1" fontAlgn="base" hangingPunct="1">
                <a:spcBef>
                  <a:spcPct val="0"/>
                </a:spcBef>
                <a:spcAft>
                  <a:spcPct val="0"/>
                </a:spcAft>
              </a:pPr>
              <a:t>6</a:t>
            </a:fld>
            <a:endParaRPr lang="en-US">
              <a:solidFill>
                <a:schemeClr val="accent1"/>
              </a:solidFill>
              <a:latin typeface="Georgia" pitchFamily="18" charset="0"/>
            </a:endParaRPr>
          </a:p>
        </p:txBody>
      </p:sp>
      <p:sp>
        <p:nvSpPr>
          <p:cNvPr id="19459" name="Titel 7"/>
          <p:cNvSpPr>
            <a:spLocks noGrp="1"/>
          </p:cNvSpPr>
          <p:nvPr>
            <p:ph type="title"/>
          </p:nvPr>
        </p:nvSpPr>
        <p:spPr/>
        <p:txBody>
          <a:bodyPr/>
          <a:lstStyle/>
          <a:p>
            <a:pPr eaLnBrk="1" hangingPunct="1"/>
            <a:r>
              <a:rPr lang="en-US" dirty="0">
                <a:cs typeface="Arial" pitchFamily="34" charset="0"/>
              </a:rPr>
              <a:t>122 centers distributed among main scientific fields</a:t>
            </a:r>
          </a:p>
        </p:txBody>
      </p:sp>
      <p:sp>
        <p:nvSpPr>
          <p:cNvPr id="2" name="Rektangel 1">
            <a:extLst>
              <a:ext uri="{FF2B5EF4-FFF2-40B4-BE49-F238E27FC236}">
                <a16:creationId xmlns:a16="http://schemas.microsoft.com/office/drawing/2014/main" id="{66C0B909-98E2-48A0-8BDD-24CAA05BB649}"/>
              </a:ext>
            </a:extLst>
          </p:cNvPr>
          <p:cNvSpPr/>
          <p:nvPr/>
        </p:nvSpPr>
        <p:spPr>
          <a:xfrm>
            <a:off x="808831" y="4601352"/>
            <a:ext cx="7372643" cy="1200329"/>
          </a:xfrm>
          <a:prstGeom prst="rect">
            <a:avLst/>
          </a:prstGeom>
        </p:spPr>
        <p:txBody>
          <a:bodyPr wrap="square">
            <a:spAutoFit/>
          </a:bodyPr>
          <a:lstStyle/>
          <a:p>
            <a:endParaRPr lang="en-US" dirty="0">
              <a:latin typeface="Verdana" pitchFamily="34" charset="0"/>
            </a:endParaRPr>
          </a:p>
          <a:p>
            <a:endParaRPr lang="en-US" dirty="0">
              <a:latin typeface="Verdana" pitchFamily="34" charset="0"/>
            </a:endParaRPr>
          </a:p>
          <a:p>
            <a:r>
              <a:rPr lang="en-US" dirty="0">
                <a:latin typeface="Verdana" pitchFamily="34" charset="0"/>
              </a:rPr>
              <a:t>122 centers established since 1993</a:t>
            </a:r>
          </a:p>
          <a:p>
            <a:r>
              <a:rPr lang="en-US" dirty="0">
                <a:latin typeface="Verdana" pitchFamily="34" charset="0"/>
              </a:rPr>
              <a:t>At present 40 active centers </a:t>
            </a:r>
            <a:endParaRPr lang="da-DK" dirty="0"/>
          </a:p>
        </p:txBody>
      </p:sp>
      <p:pic>
        <p:nvPicPr>
          <p:cNvPr id="5" name="Billede 4">
            <a:extLst>
              <a:ext uri="{FF2B5EF4-FFF2-40B4-BE49-F238E27FC236}">
                <a16:creationId xmlns:a16="http://schemas.microsoft.com/office/drawing/2014/main" id="{8D42BBD6-A793-9437-8981-84BE7234F190}"/>
              </a:ext>
            </a:extLst>
          </p:cNvPr>
          <p:cNvPicPr>
            <a:picLocks noChangeAspect="1"/>
          </p:cNvPicPr>
          <p:nvPr/>
        </p:nvPicPr>
        <p:blipFill>
          <a:blip r:embed="rId3"/>
          <a:stretch>
            <a:fillRect/>
          </a:stretch>
        </p:blipFill>
        <p:spPr>
          <a:xfrm>
            <a:off x="688094" y="1799518"/>
            <a:ext cx="6480166" cy="3032127"/>
          </a:xfrm>
          <a:prstGeom prst="rect">
            <a:avLst/>
          </a:prstGeom>
        </p:spPr>
      </p:pic>
    </p:spTree>
    <p:extLst>
      <p:ext uri="{BB962C8B-B14F-4D97-AF65-F5344CB8AC3E}">
        <p14:creationId xmlns:p14="http://schemas.microsoft.com/office/powerpoint/2010/main" val="235560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diasnumm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025AD91-9C66-4A18-A6F9-B83796E48073}" type="slidenum">
              <a:rPr lang="en-GB" smtClean="0">
                <a:solidFill>
                  <a:schemeClr val="accent1"/>
                </a:solidFill>
                <a:latin typeface="Georgia" pitchFamily="18" charset="0"/>
              </a:rPr>
              <a:pPr eaLnBrk="1" fontAlgn="base" hangingPunct="1">
                <a:spcBef>
                  <a:spcPct val="0"/>
                </a:spcBef>
                <a:spcAft>
                  <a:spcPct val="0"/>
                </a:spcAft>
              </a:pPr>
              <a:t>7</a:t>
            </a:fld>
            <a:endParaRPr lang="en-GB">
              <a:solidFill>
                <a:schemeClr val="accent1"/>
              </a:solidFill>
              <a:latin typeface="Georgia" pitchFamily="18" charset="0"/>
            </a:endParaRPr>
          </a:p>
        </p:txBody>
      </p:sp>
      <p:sp>
        <p:nvSpPr>
          <p:cNvPr id="15363" name="Titel 2"/>
          <p:cNvSpPr>
            <a:spLocks noGrp="1"/>
          </p:cNvSpPr>
          <p:nvPr>
            <p:ph type="title"/>
          </p:nvPr>
        </p:nvSpPr>
        <p:spPr>
          <a:xfrm>
            <a:off x="595437" y="1750518"/>
            <a:ext cx="7254153" cy="3287712"/>
          </a:xfrm>
        </p:spPr>
        <p:txBody>
          <a:bodyPr/>
          <a:lstStyle/>
          <a:p>
            <a:pPr eaLnBrk="1" hangingPunct="1"/>
            <a:br>
              <a:rPr lang="da-DK" sz="4000" dirty="0">
                <a:cs typeface="Arial" pitchFamily="34" charset="0"/>
              </a:rPr>
            </a:br>
            <a:r>
              <a:rPr lang="da-DK" sz="4000" dirty="0">
                <a:cs typeface="Arial" pitchFamily="34" charset="0"/>
              </a:rPr>
              <a:t>Centers of Excellences</a:t>
            </a:r>
            <a:br>
              <a:rPr lang="da-DK" sz="4000" dirty="0">
                <a:cs typeface="Arial" pitchFamily="34" charset="0"/>
              </a:rPr>
            </a:br>
            <a:br>
              <a:rPr lang="da-DK" sz="4000" dirty="0">
                <a:cs typeface="Arial" pitchFamily="34" charset="0"/>
              </a:rPr>
            </a:br>
            <a:br>
              <a:rPr lang="da-DK" sz="4000" dirty="0">
                <a:cs typeface="Arial" pitchFamily="34" charset="0"/>
              </a:rPr>
            </a:br>
            <a:r>
              <a:rPr lang="en-US" sz="3000" dirty="0">
                <a:cs typeface="Arial" pitchFamily="34" charset="0"/>
              </a:rPr>
              <a:t>Examples</a:t>
            </a:r>
          </a:p>
        </p:txBody>
      </p:sp>
      <p:pic>
        <p:nvPicPr>
          <p:cNvPr id="15365" name="Billede 7" descr="DG_grafiskelement_gra¦è.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3538" y="1373188"/>
            <a:ext cx="6342062"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385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sz="quarter" idx="11"/>
          </p:nvPr>
        </p:nvSpPr>
        <p:spPr>
          <a:xfrm>
            <a:off x="622300" y="2914115"/>
            <a:ext cx="5321300" cy="3753065"/>
          </a:xfrm>
        </p:spPr>
        <p:txBody>
          <a:bodyPr/>
          <a:lstStyle/>
          <a:p>
            <a:pPr>
              <a:buClr>
                <a:srgbClr val="C00000"/>
              </a:buClr>
            </a:pPr>
            <a:r>
              <a:rPr lang="en-US" sz="1600" dirty="0">
                <a:solidFill>
                  <a:srgbClr val="0A0A0A"/>
                </a:solidFill>
              </a:rPr>
              <a:t>The center </a:t>
            </a:r>
            <a:r>
              <a:rPr lang="en-US" sz="1600" dirty="0"/>
              <a:t>explores the archaeology and history of urban societies and their networks from the Ancient Mediterranean to medieval Northern Europe and to the Indian Ocean World</a:t>
            </a:r>
            <a:endParaRPr lang="en-US" sz="1600" dirty="0">
              <a:solidFill>
                <a:srgbClr val="0A0A0A"/>
              </a:solidFill>
            </a:endParaRPr>
          </a:p>
          <a:p>
            <a:pPr marL="0" indent="0">
              <a:buClr>
                <a:srgbClr val="C00000"/>
              </a:buClr>
              <a:buNone/>
            </a:pPr>
            <a:endParaRPr lang="en-US" sz="1600" dirty="0">
              <a:solidFill>
                <a:srgbClr val="0A0A0A"/>
              </a:solidFill>
            </a:endParaRPr>
          </a:p>
          <a:p>
            <a:pPr>
              <a:buClr>
                <a:srgbClr val="C00000"/>
              </a:buClr>
            </a:pPr>
            <a:r>
              <a:rPr lang="en-US" sz="1600" dirty="0"/>
              <a:t>An interdisciplinary research initiative, which integrates contextual cultural studies rooted in the humanities with the natural sciences</a:t>
            </a:r>
          </a:p>
          <a:p>
            <a:pPr>
              <a:buClr>
                <a:srgbClr val="C00000"/>
              </a:buClr>
            </a:pPr>
            <a:endParaRPr lang="en-US" sz="1600" dirty="0">
              <a:solidFill>
                <a:srgbClr val="0A0A0A"/>
              </a:solidFill>
            </a:endParaRPr>
          </a:p>
          <a:p>
            <a:pPr>
              <a:buClr>
                <a:srgbClr val="C00000"/>
              </a:buClr>
            </a:pPr>
            <a:r>
              <a:rPr lang="en-US" sz="1600" dirty="0">
                <a:solidFill>
                  <a:srgbClr val="0A0A0A"/>
                </a:solidFill>
              </a:rPr>
              <a:t>Located at </a:t>
            </a:r>
            <a:r>
              <a:rPr lang="en-US" sz="1600" dirty="0" err="1">
                <a:solidFill>
                  <a:srgbClr val="0A0A0A"/>
                </a:solidFill>
              </a:rPr>
              <a:t>Moesgaard</a:t>
            </a:r>
            <a:r>
              <a:rPr lang="en-US" sz="1600" dirty="0">
                <a:solidFill>
                  <a:srgbClr val="0A0A0A"/>
                </a:solidFill>
              </a:rPr>
              <a:t> Museum and AU</a:t>
            </a:r>
          </a:p>
          <a:p>
            <a:pPr>
              <a:buClr>
                <a:srgbClr val="C00000"/>
              </a:buClr>
            </a:pPr>
            <a:endParaRPr lang="en-US" sz="1600" dirty="0">
              <a:solidFill>
                <a:srgbClr val="0A0A0A"/>
              </a:solidFill>
            </a:endParaRPr>
          </a:p>
        </p:txBody>
      </p:sp>
      <p:sp>
        <p:nvSpPr>
          <p:cNvPr id="3" name="Titel 2"/>
          <p:cNvSpPr>
            <a:spLocks noGrp="1"/>
          </p:cNvSpPr>
          <p:nvPr>
            <p:ph type="title"/>
          </p:nvPr>
        </p:nvSpPr>
        <p:spPr/>
        <p:txBody>
          <a:bodyPr/>
          <a:lstStyle/>
          <a:p>
            <a:r>
              <a:rPr lang="en-US" dirty="0"/>
              <a:t>Centre for Urban Network Evolutions</a:t>
            </a:r>
            <a:endParaRPr lang="da-DK" dirty="0"/>
          </a:p>
        </p:txBody>
      </p:sp>
      <p:sp>
        <p:nvSpPr>
          <p:cNvPr id="4" name="Pladsholder til diasnummer 3"/>
          <p:cNvSpPr>
            <a:spLocks noGrp="1"/>
          </p:cNvSpPr>
          <p:nvPr>
            <p:ph type="sldNum" sz="quarter" idx="12"/>
          </p:nvPr>
        </p:nvSpPr>
        <p:spPr/>
        <p:txBody>
          <a:bodyPr/>
          <a:lstStyle/>
          <a:p>
            <a:pPr>
              <a:defRPr/>
            </a:pPr>
            <a:fld id="{7C675833-4EED-46A0-B116-2FE76019B47A}" type="slidenum">
              <a:rPr lang="en-GB" smtClean="0"/>
              <a:pPr>
                <a:defRPr/>
              </a:pPr>
              <a:t>8</a:t>
            </a:fld>
            <a:endParaRPr lang="en-GB" dirty="0"/>
          </a:p>
        </p:txBody>
      </p:sp>
      <p:pic>
        <p:nvPicPr>
          <p:cNvPr id="7" name="Billede 6"/>
          <p:cNvPicPr>
            <a:picLocks noChangeAspect="1"/>
          </p:cNvPicPr>
          <p:nvPr/>
        </p:nvPicPr>
        <p:blipFill>
          <a:blip r:embed="rId3"/>
          <a:stretch>
            <a:fillRect/>
          </a:stretch>
        </p:blipFill>
        <p:spPr>
          <a:xfrm>
            <a:off x="6498973" y="3429000"/>
            <a:ext cx="2022727" cy="534000"/>
          </a:xfrm>
          <a:prstGeom prst="rect">
            <a:avLst/>
          </a:prstGeom>
        </p:spPr>
      </p:pic>
      <p:pic>
        <p:nvPicPr>
          <p:cNvPr id="1026" name="Picture 2" descr="http://www.carlsbergfondet.dk/~/media/Carlsbergfondet/Billeder/Forskningsartikler/HUM/Palmyra-Portraet-Projekt/PalmyraTopSpot.jpg?h=900&amp;la=da&amp;w=1600"/>
          <p:cNvPicPr>
            <a:picLocks noChangeAspect="1" noChangeArrowheads="1"/>
          </p:cNvPicPr>
          <p:nvPr/>
        </p:nvPicPr>
        <p:blipFill rotWithShape="1">
          <a:blip r:embed="rId4">
            <a:extLst>
              <a:ext uri="{28A0092B-C50C-407E-A947-70E740481C1C}">
                <a14:useLocalDpi xmlns:a14="http://schemas.microsoft.com/office/drawing/2010/main" val="0"/>
              </a:ext>
            </a:extLst>
          </a:blip>
          <a:srcRect t="30090" b="33343"/>
          <a:stretch/>
        </p:blipFill>
        <p:spPr bwMode="auto">
          <a:xfrm>
            <a:off x="622300" y="1463140"/>
            <a:ext cx="5634662" cy="11589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felt 5"/>
          <p:cNvSpPr txBox="1"/>
          <p:nvPr/>
        </p:nvSpPr>
        <p:spPr>
          <a:xfrm>
            <a:off x="7173194" y="5945177"/>
            <a:ext cx="803587" cy="214322"/>
          </a:xfrm>
          <a:prstGeom prst="rect">
            <a:avLst/>
          </a:prstGeom>
        </p:spPr>
        <p:txBody>
          <a:bodyPr vert="horz" wrap="none" lIns="0" tIns="0" rIns="0" bIns="0" rtlCol="0" anchor="t" anchorCtr="0">
            <a:noAutofit/>
          </a:bodyPr>
          <a:lstStyle/>
          <a:p>
            <a:pPr marL="0" marR="0" indent="0" algn="l" defTabSz="457200" rtl="0" eaLnBrk="1" fontAlgn="auto" latinLnBrk="0" hangingPunct="1">
              <a:lnSpc>
                <a:spcPts val="1300"/>
              </a:lnSpc>
              <a:spcBef>
                <a:spcPct val="0"/>
              </a:spcBef>
              <a:spcAft>
                <a:spcPts val="0"/>
              </a:spcAft>
              <a:buClrTx/>
              <a:buSzTx/>
              <a:buFontTx/>
              <a:buNone/>
              <a:tabLst/>
            </a:pPr>
            <a:r>
              <a:rPr kumimoji="0" lang="da-DK" sz="1000" b="0" i="0" u="none" strike="noStrike" kern="1200" cap="none" spc="0" normalizeH="0" baseline="0" noProof="0" dirty="0">
                <a:ln>
                  <a:noFill/>
                </a:ln>
                <a:solidFill>
                  <a:schemeClr val="tx1"/>
                </a:solidFill>
                <a:effectLst/>
                <a:uLnTx/>
                <a:uFillTx/>
                <a:latin typeface="+mj-lt"/>
                <a:ea typeface="+mj-ea"/>
                <a:cs typeface="Arial"/>
              </a:rPr>
              <a:t>Rubina Raja</a:t>
            </a:r>
          </a:p>
        </p:txBody>
      </p:sp>
      <p:pic>
        <p:nvPicPr>
          <p:cNvPr id="8" name="Billede 7">
            <a:extLst>
              <a:ext uri="{FF2B5EF4-FFF2-40B4-BE49-F238E27FC236}">
                <a16:creationId xmlns:a16="http://schemas.microsoft.com/office/drawing/2014/main" id="{1A05A09E-D584-4E8E-900E-2376DD66223F}"/>
              </a:ext>
            </a:extLst>
          </p:cNvPr>
          <p:cNvPicPr>
            <a:picLocks noChangeAspect="1"/>
          </p:cNvPicPr>
          <p:nvPr/>
        </p:nvPicPr>
        <p:blipFill>
          <a:blip r:embed="rId5"/>
          <a:stretch>
            <a:fillRect/>
          </a:stretch>
        </p:blipFill>
        <p:spPr>
          <a:xfrm>
            <a:off x="6674049" y="4243499"/>
            <a:ext cx="1801876" cy="1563743"/>
          </a:xfrm>
          <a:prstGeom prst="flowChartConnector">
            <a:avLst/>
          </a:prstGeom>
        </p:spPr>
      </p:pic>
    </p:spTree>
    <p:extLst>
      <p:ext uri="{BB962C8B-B14F-4D97-AF65-F5344CB8AC3E}">
        <p14:creationId xmlns:p14="http://schemas.microsoft.com/office/powerpoint/2010/main" val="586876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9312E2A-D037-4AC6-9254-42DE5C38BA27}" type="slidenum">
              <a:rPr lang="en-GB" smtClean="0">
                <a:solidFill>
                  <a:schemeClr val="accent1"/>
                </a:solidFill>
                <a:latin typeface="Georgia" pitchFamily="18" charset="0"/>
              </a:rPr>
              <a:pPr eaLnBrk="1" fontAlgn="base" hangingPunct="1">
                <a:spcBef>
                  <a:spcPct val="0"/>
                </a:spcBef>
                <a:spcAft>
                  <a:spcPct val="0"/>
                </a:spcAft>
              </a:pPr>
              <a:t>9</a:t>
            </a:fld>
            <a:endParaRPr lang="en-GB">
              <a:solidFill>
                <a:schemeClr val="accent1"/>
              </a:solidFill>
              <a:latin typeface="Georgia" pitchFamily="18" charset="0"/>
            </a:endParaRPr>
          </a:p>
        </p:txBody>
      </p:sp>
      <p:sp>
        <p:nvSpPr>
          <p:cNvPr id="17412" name="Titel 3"/>
          <p:cNvSpPr>
            <a:spLocks noGrp="1"/>
          </p:cNvSpPr>
          <p:nvPr>
            <p:ph type="title"/>
          </p:nvPr>
        </p:nvSpPr>
        <p:spPr/>
        <p:txBody>
          <a:bodyPr/>
          <a:lstStyle/>
          <a:p>
            <a:pPr eaLnBrk="1" hangingPunct="1"/>
            <a:r>
              <a:rPr lang="en-US" dirty="0">
                <a:cs typeface="Arial" pitchFamily="34" charset="0"/>
              </a:rPr>
              <a:t>Center for Evolutionary </a:t>
            </a:r>
            <a:r>
              <a:rPr lang="en-US" dirty="0" err="1">
                <a:cs typeface="Arial" pitchFamily="34" charset="0"/>
              </a:rPr>
              <a:t>Hologenomics</a:t>
            </a:r>
            <a:endParaRPr lang="en-US" dirty="0">
              <a:cs typeface="Arial" pitchFamily="34" charset="0"/>
            </a:endParaRPr>
          </a:p>
        </p:txBody>
      </p:sp>
      <p:sp>
        <p:nvSpPr>
          <p:cNvPr id="4" name="Rektangel 3"/>
          <p:cNvSpPr/>
          <p:nvPr/>
        </p:nvSpPr>
        <p:spPr>
          <a:xfrm>
            <a:off x="622300" y="3753990"/>
            <a:ext cx="4302710" cy="646331"/>
          </a:xfrm>
          <a:prstGeom prst="rect">
            <a:avLst/>
          </a:prstGeom>
        </p:spPr>
        <p:txBody>
          <a:bodyPr wrap="square">
            <a:spAutoFit/>
          </a:bodyPr>
          <a:lstStyle/>
          <a:p>
            <a:endParaRPr lang="da-DK" dirty="0"/>
          </a:p>
          <a:p>
            <a:endParaRPr lang="da-DK" dirty="0"/>
          </a:p>
        </p:txBody>
      </p:sp>
      <p:sp>
        <p:nvSpPr>
          <p:cNvPr id="2" name="Pladsholder til indhold 1"/>
          <p:cNvSpPr>
            <a:spLocks noGrp="1"/>
          </p:cNvSpPr>
          <p:nvPr>
            <p:ph sz="quarter" idx="11"/>
          </p:nvPr>
        </p:nvSpPr>
        <p:spPr>
          <a:xfrm>
            <a:off x="642937" y="3863856"/>
            <a:ext cx="5853556" cy="1869971"/>
          </a:xfrm>
        </p:spPr>
        <p:txBody>
          <a:bodyPr/>
          <a:lstStyle/>
          <a:p>
            <a:r>
              <a:rPr lang="en-US" sz="1600" dirty="0"/>
              <a:t>The center investigates how interaction between genes and microbes determine biological evolution</a:t>
            </a:r>
          </a:p>
          <a:p>
            <a:endParaRPr lang="en-US" sz="1600" dirty="0"/>
          </a:p>
          <a:p>
            <a:r>
              <a:rPr lang="da-DK" sz="1600" dirty="0"/>
              <a:t>The vision is to re-</a:t>
            </a:r>
            <a:r>
              <a:rPr lang="da-DK" sz="1600" dirty="0" err="1"/>
              <a:t>tel</a:t>
            </a:r>
            <a:r>
              <a:rPr lang="da-DK" sz="1600" dirty="0"/>
              <a:t> the story of </a:t>
            </a:r>
            <a:r>
              <a:rPr lang="da-DK" sz="1600" dirty="0" err="1"/>
              <a:t>life</a:t>
            </a:r>
            <a:r>
              <a:rPr lang="da-DK" sz="1600" dirty="0"/>
              <a:t>, evolution and the big transitions </a:t>
            </a:r>
            <a:r>
              <a:rPr lang="da-DK" sz="1600" dirty="0" err="1"/>
              <a:t>such</a:t>
            </a:r>
            <a:r>
              <a:rPr lang="da-DK" sz="1600" dirty="0"/>
              <a:t> as the </a:t>
            </a:r>
            <a:r>
              <a:rPr lang="da-DK" sz="1600" dirty="0" err="1"/>
              <a:t>cambrian</a:t>
            </a:r>
            <a:r>
              <a:rPr lang="da-DK" sz="1600" dirty="0"/>
              <a:t> </a:t>
            </a:r>
            <a:r>
              <a:rPr lang="da-DK" sz="1600" dirty="0" err="1"/>
              <a:t>explosion</a:t>
            </a:r>
            <a:r>
              <a:rPr lang="da-DK" sz="1600" dirty="0"/>
              <a:t>, plant digestion, and </a:t>
            </a:r>
            <a:r>
              <a:rPr lang="da-DK" sz="1600" dirty="0" err="1"/>
              <a:t>domestification</a:t>
            </a:r>
            <a:r>
              <a:rPr lang="da-DK" sz="1600" dirty="0"/>
              <a:t> of </a:t>
            </a:r>
            <a:r>
              <a:rPr lang="da-DK" sz="1600" dirty="0" err="1"/>
              <a:t>animals</a:t>
            </a:r>
            <a:endParaRPr lang="da-DK" sz="1600" dirty="0"/>
          </a:p>
          <a:p>
            <a:endParaRPr lang="da-DK" sz="1600" dirty="0"/>
          </a:p>
          <a:p>
            <a:r>
              <a:rPr lang="da-DK" sz="1600" dirty="0" err="1"/>
              <a:t>Located</a:t>
            </a:r>
            <a:r>
              <a:rPr lang="da-DK" sz="1600" dirty="0"/>
              <a:t> at Globe Center, KU </a:t>
            </a:r>
            <a:endParaRPr lang="da-DK" sz="1600" dirty="0">
              <a:solidFill>
                <a:srgbClr val="0A0A0A"/>
              </a:solidFill>
            </a:endParaRPr>
          </a:p>
          <a:p>
            <a:endParaRPr lang="da-DK" sz="1600" dirty="0">
              <a:solidFill>
                <a:srgbClr val="0A0A0A"/>
              </a:solidFill>
            </a:endParaRPr>
          </a:p>
        </p:txBody>
      </p:sp>
      <p:sp>
        <p:nvSpPr>
          <p:cNvPr id="3" name="Tekstfelt 2"/>
          <p:cNvSpPr txBox="1"/>
          <p:nvPr/>
        </p:nvSpPr>
        <p:spPr>
          <a:xfrm>
            <a:off x="6868826" y="6067425"/>
            <a:ext cx="1309153" cy="914400"/>
          </a:xfrm>
          <a:prstGeom prst="rect">
            <a:avLst/>
          </a:prstGeom>
        </p:spPr>
        <p:txBody>
          <a:bodyPr vert="horz" wrap="none" lIns="0" tIns="0" rIns="0" bIns="0" rtlCol="0" anchor="t" anchorCtr="0">
            <a:noAutofit/>
          </a:bodyPr>
          <a:lstStyle/>
          <a:p>
            <a:pPr fontAlgn="auto">
              <a:lnSpc>
                <a:spcPts val="1300"/>
              </a:lnSpc>
              <a:spcAft>
                <a:spcPts val="0"/>
              </a:spcAft>
            </a:pPr>
            <a:r>
              <a:rPr lang="da-DK" sz="1000" dirty="0"/>
              <a:t>Marcus Thomas Pius Gilbert</a:t>
            </a:r>
            <a:endParaRPr kumimoji="0" lang="da-DK" sz="1000" b="0" i="0" u="none" strike="noStrike" kern="1200" cap="none" spc="0" normalizeH="0" baseline="0" noProof="0" dirty="0">
              <a:ln>
                <a:noFill/>
              </a:ln>
              <a:solidFill>
                <a:schemeClr val="tx1"/>
              </a:solidFill>
              <a:effectLst/>
              <a:uLnTx/>
              <a:uFillTx/>
              <a:latin typeface="+mj-lt"/>
              <a:ea typeface="+mj-ea"/>
              <a:cs typeface="Arial"/>
            </a:endParaRPr>
          </a:p>
        </p:txBody>
      </p:sp>
      <p:pic>
        <p:nvPicPr>
          <p:cNvPr id="5" name="Billede 4">
            <a:extLst>
              <a:ext uri="{FF2B5EF4-FFF2-40B4-BE49-F238E27FC236}">
                <a16:creationId xmlns:a16="http://schemas.microsoft.com/office/drawing/2014/main" id="{A08EC28A-9686-4E12-84EB-D3233B35B81C}"/>
              </a:ext>
            </a:extLst>
          </p:cNvPr>
          <p:cNvPicPr>
            <a:picLocks noChangeAspect="1"/>
          </p:cNvPicPr>
          <p:nvPr/>
        </p:nvPicPr>
        <p:blipFill>
          <a:blip r:embed="rId3"/>
          <a:stretch>
            <a:fillRect/>
          </a:stretch>
        </p:blipFill>
        <p:spPr>
          <a:xfrm>
            <a:off x="6670306" y="4287936"/>
            <a:ext cx="1851394" cy="1723159"/>
          </a:xfrm>
          <a:prstGeom prst="flowChartConnector">
            <a:avLst/>
          </a:prstGeom>
        </p:spPr>
      </p:pic>
      <p:pic>
        <p:nvPicPr>
          <p:cNvPr id="6" name="Billede 5">
            <a:extLst>
              <a:ext uri="{FF2B5EF4-FFF2-40B4-BE49-F238E27FC236}">
                <a16:creationId xmlns:a16="http://schemas.microsoft.com/office/drawing/2014/main" id="{E2F80749-847F-4E65-A233-5AA33D08CC85}"/>
              </a:ext>
            </a:extLst>
          </p:cNvPr>
          <p:cNvPicPr>
            <a:picLocks noChangeAspect="1"/>
          </p:cNvPicPr>
          <p:nvPr/>
        </p:nvPicPr>
        <p:blipFill>
          <a:blip r:embed="rId4"/>
          <a:stretch>
            <a:fillRect/>
          </a:stretch>
        </p:blipFill>
        <p:spPr>
          <a:xfrm>
            <a:off x="444499" y="1262747"/>
            <a:ext cx="6328833" cy="1480896"/>
          </a:xfrm>
          <a:prstGeom prst="rect">
            <a:avLst/>
          </a:prstGeom>
        </p:spPr>
      </p:pic>
    </p:spTree>
    <p:extLst>
      <p:ext uri="{BB962C8B-B14F-4D97-AF65-F5344CB8AC3E}">
        <p14:creationId xmlns:p14="http://schemas.microsoft.com/office/powerpoint/2010/main" val="2427706859"/>
      </p:ext>
    </p:extLst>
  </p:cSld>
  <p:clrMapOvr>
    <a:masterClrMapping/>
  </p:clrMapOvr>
</p:sld>
</file>

<file path=ppt/theme/theme1.xml><?xml version="1.0" encoding="utf-8"?>
<a:theme xmlns:a="http://schemas.openxmlformats.org/drawingml/2006/main" name="Præsentation_01">
  <a:themeElements>
    <a:clrScheme name="DG">
      <a:dk1>
        <a:srgbClr val="000000"/>
      </a:dk1>
      <a:lt1>
        <a:srgbClr val="FFFFFF"/>
      </a:lt1>
      <a:dk2>
        <a:srgbClr val="8296A0"/>
      </a:dk2>
      <a:lt2>
        <a:srgbClr val="E6EBEB"/>
      </a:lt2>
      <a:accent1>
        <a:srgbClr val="AF0A32"/>
      </a:accent1>
      <a:accent2>
        <a:srgbClr val="E6EBEB"/>
      </a:accent2>
      <a:accent3>
        <a:srgbClr val="8296A0"/>
      </a:accent3>
      <a:accent4>
        <a:srgbClr val="FFFFFF"/>
      </a:accent4>
      <a:accent5>
        <a:srgbClr val="3F3F3F"/>
      </a:accent5>
      <a:accent6>
        <a:srgbClr val="E6EBEB"/>
      </a:accent6>
      <a:hlink>
        <a:srgbClr val="002060"/>
      </a:hlink>
      <a:folHlink>
        <a:srgbClr val="9DD3F5"/>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marL="0" marR="0" indent="0" algn="l" defTabSz="457200" rtl="0" eaLnBrk="1" fontAlgn="auto" latinLnBrk="0" hangingPunct="1">
          <a:lnSpc>
            <a:spcPts val="1300"/>
          </a:lnSpc>
          <a:spcBef>
            <a:spcPct val="0"/>
          </a:spcBef>
          <a:spcAft>
            <a:spcPts val="0"/>
          </a:spcAft>
          <a:buClrTx/>
          <a:buSzTx/>
          <a:buFontTx/>
          <a:buNone/>
          <a:tabLst/>
          <a:defRPr kumimoji="0" sz="1000" b="0" i="0" u="none" strike="noStrike" kern="1200" cap="none" spc="0" normalizeH="0" baseline="0" noProof="0" smtClean="0">
            <a:ln>
              <a:noFill/>
            </a:ln>
            <a:solidFill>
              <a:schemeClr val="tx1"/>
            </a:solidFill>
            <a:effectLst/>
            <a:uLnTx/>
            <a:uFillTx/>
            <a:latin typeface="+mj-lt"/>
            <a:ea typeface="+mj-ea"/>
            <a:cs typeface="Arial"/>
          </a:defRPr>
        </a:defPPr>
      </a:lstStyle>
    </a:txDef>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248BE062959B5458B4AA534923A3B29" ma:contentTypeVersion="16" ma:contentTypeDescription="Opret et nyt dokument." ma:contentTypeScope="" ma:versionID="e7a8d3bfb49ed60c8738f6fab1993dc7">
  <xsd:schema xmlns:xsd="http://www.w3.org/2001/XMLSchema" xmlns:xs="http://www.w3.org/2001/XMLSchema" xmlns:p="http://schemas.microsoft.com/office/2006/metadata/properties" xmlns:ns2="06074588-21dd-4f74-a0fc-a15e7b67372f" xmlns:ns3="45798cdb-0bda-4002-9e23-4a332eee16ed" targetNamespace="http://schemas.microsoft.com/office/2006/metadata/properties" ma:root="true" ma:fieldsID="52d4dc3763553bc41fe5461d9d5c2e1c" ns2:_="" ns3:_="">
    <xsd:import namespace="06074588-21dd-4f74-a0fc-a15e7b67372f"/>
    <xsd:import namespace="45798cdb-0bda-4002-9e23-4a332eee16e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074588-21dd-4f74-a0fc-a15e7b6737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ledmærker" ma:readOnly="false" ma:fieldId="{5cf76f15-5ced-4ddc-b409-7134ff3c332f}" ma:taxonomyMulti="true" ma:sspId="f9553f63-5966-4a09-978d-72b299aea1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5798cdb-0bda-4002-9e23-4a332eee16ed"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3" nillable="true" ma:displayName="Taxonomy Catch All Column" ma:hidden="true" ma:list="{8db3b45b-4e5a-49de-bfab-bd7afbd4ef7b}" ma:internalName="TaxCatchAll" ma:showField="CatchAllData" ma:web="45798cdb-0bda-4002-9e23-4a332eee16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A6D6E-BFA6-45D7-82B4-0B6F3C34E2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074588-21dd-4f74-a0fc-a15e7b67372f"/>
    <ds:schemaRef ds:uri="45798cdb-0bda-4002-9e23-4a332eee16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DA9B87-0785-4F27-9EE2-2F4C8B6BC1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255</TotalTime>
  <Words>1650</Words>
  <Application>Microsoft Office PowerPoint</Application>
  <PresentationFormat>On-screen Show (4:3)</PresentationFormat>
  <Paragraphs>306</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Akzidenz Grotesk Bold</vt:lpstr>
      <vt:lpstr>Arial</vt:lpstr>
      <vt:lpstr>Calibri</vt:lpstr>
      <vt:lpstr>Georgia</vt:lpstr>
      <vt:lpstr>Verdana</vt:lpstr>
      <vt:lpstr>Wingdings</vt:lpstr>
      <vt:lpstr>Præsentation_01</vt:lpstr>
      <vt:lpstr>PowerPoint Presentation</vt:lpstr>
      <vt:lpstr>Overview 12th application round</vt:lpstr>
      <vt:lpstr>Life Cycle of a Center of Excellence</vt:lpstr>
      <vt:lpstr>What is a Center of Excellence?</vt:lpstr>
      <vt:lpstr>No fixed formula </vt:lpstr>
      <vt:lpstr>122 centers distributed among main scientific fields</vt:lpstr>
      <vt:lpstr> Centers of Excellences   Examples</vt:lpstr>
      <vt:lpstr>Centre for Urban Network Evolutions</vt:lpstr>
      <vt:lpstr>Center for Evolutionary Hologenomics</vt:lpstr>
      <vt:lpstr>Center for Silicon Photonics for Optical Communications</vt:lpstr>
      <vt:lpstr>   Selection and Assessment of New   Centers of Excellence    </vt:lpstr>
      <vt:lpstr>Criteria</vt:lpstr>
      <vt:lpstr>The idea</vt:lpstr>
      <vt:lpstr>PowerPoint Presentation</vt:lpstr>
      <vt:lpstr>Co-applicants</vt:lpstr>
      <vt:lpstr>A fruitful environment for training of young scientists</vt:lpstr>
      <vt:lpstr>Host institution</vt:lpstr>
      <vt:lpstr>Outline proposals - 5 pages only</vt:lpstr>
      <vt:lpstr>Full proposals – 15 pages – peer review</vt:lpstr>
      <vt:lpstr>Peer review - basic principles</vt:lpstr>
      <vt:lpstr>Interview with applicants</vt:lpstr>
      <vt:lpstr>Contract negotiation - inauguration</vt:lpstr>
      <vt:lpstr>Tips </vt:lpstr>
      <vt:lpstr>An board of international scientists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Johanne Juhl</dc:creator>
  <cp:lastModifiedBy>Philip Hallenborg</cp:lastModifiedBy>
  <cp:revision>26</cp:revision>
  <dcterms:created xsi:type="dcterms:W3CDTF">2020-10-09T12:22:37Z</dcterms:created>
  <dcterms:modified xsi:type="dcterms:W3CDTF">2023-05-04T06:22:10Z</dcterms:modified>
</cp:coreProperties>
</file>