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9" r:id="rId2"/>
    <p:sldId id="753" r:id="rId3"/>
    <p:sldId id="769" r:id="rId4"/>
    <p:sldId id="770" r:id="rId5"/>
    <p:sldId id="77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028"/>
    <a:srgbClr val="CDE275"/>
    <a:srgbClr val="F4F2F2"/>
    <a:srgbClr val="EF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0"/>
    <p:restoredTop sz="94704"/>
  </p:normalViewPr>
  <p:slideViewPr>
    <p:cSldViewPr snapToGrid="0" snapToObjects="1">
      <p:cViewPr varScale="1">
        <p:scale>
          <a:sx n="97" d="100"/>
          <a:sy n="97" d="100"/>
        </p:scale>
        <p:origin x="24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0DE6ED1-F5DE-5F40-93AC-0BE688911E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81309ED-25D1-7946-A1D4-21B73AD5E5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93749-8096-2145-89F4-107D0247A0B3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8EA9FC-40B5-7D4C-A36E-86E29F32CE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1. This is a placeholder for footnote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B34EAF-DDC3-3542-AFDD-67552FD565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3793D-FFEE-F842-805D-6FF1411D3AD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1399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B2D32-E225-A743-BF5C-DE8300B9009D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1. This is a placeholder for footnote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539F5-9D0E-A64A-A179-0AE2E7651B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5698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1. This is a placeholder for footnote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539F5-9D0E-A64A-A179-0AE2E7651B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77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A71988EB-7B02-9742-806D-F641F9B01EDE}"/>
              </a:ext>
            </a:extLst>
          </p:cNvPr>
          <p:cNvSpPr/>
          <p:nvPr userDrawn="1"/>
        </p:nvSpPr>
        <p:spPr>
          <a:xfrm>
            <a:off x="0" y="0"/>
            <a:ext cx="12192000" cy="32766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54651BE-9E84-3640-A548-0FFD211D5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3606800"/>
            <a:ext cx="9901600" cy="2153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CD71A3A-4005-D44F-BBAD-6D3CF99424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3139" y="354008"/>
            <a:ext cx="1458785" cy="70104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6521264-DA50-2D45-99D3-BEF0EC3CAC75}"/>
              </a:ext>
            </a:extLst>
          </p:cNvPr>
          <p:cNvSpPr/>
          <p:nvPr userDrawn="1"/>
        </p:nvSpPr>
        <p:spPr>
          <a:xfrm>
            <a:off x="0" y="3276600"/>
            <a:ext cx="12192000" cy="2819400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D20FAE-5C87-DF4C-9431-8B63D16F8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828000"/>
            <a:ext cx="9901600" cy="2112600"/>
          </a:xfrm>
        </p:spPr>
        <p:txBody>
          <a:bodyPr anchor="b" anchorCtr="0"/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31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54651BE-9E84-3640-A548-0FFD211D5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3606800"/>
            <a:ext cx="9901600" cy="2153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GB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6521264-DA50-2D45-99D3-BEF0EC3CAC75}"/>
              </a:ext>
            </a:extLst>
          </p:cNvPr>
          <p:cNvSpPr/>
          <p:nvPr userDrawn="1"/>
        </p:nvSpPr>
        <p:spPr>
          <a:xfrm>
            <a:off x="0" y="3276600"/>
            <a:ext cx="12192000" cy="28194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D20FAE-5C87-DF4C-9431-8B63D16F8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828000"/>
            <a:ext cx="9901600" cy="2112600"/>
          </a:xfrm>
        </p:spPr>
        <p:txBody>
          <a:bodyPr anchor="b" anchorCtr="0"/>
          <a:lstStyle>
            <a:lvl1pPr algn="l"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30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92B384A-503D-8F40-A5CD-8F412BA816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7CA0EC-1465-3746-818F-FA39EF6B66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3139" y="354008"/>
            <a:ext cx="1458785" cy="7010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B03399C-D83B-564A-9794-2EC06FA7A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6355572"/>
            <a:ext cx="774700" cy="21022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43048F6-E173-D849-A26E-468D993958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62788" y="6361176"/>
            <a:ext cx="615760" cy="203201"/>
          </a:xfrm>
          <a:prstGeom prst="rect">
            <a:avLst/>
          </a:prstGeom>
        </p:spPr>
      </p:pic>
      <p:sp>
        <p:nvSpPr>
          <p:cNvPr id="18" name="Datumsplatzhalter 4">
            <a:extLst>
              <a:ext uri="{FF2B5EF4-FFF2-40B4-BE49-F238E27FC236}">
                <a16:creationId xmlns:a16="http://schemas.microsoft.com/office/drawing/2014/main" id="{40AE3416-E176-9042-903F-81D2ABB76451}"/>
              </a:ext>
            </a:extLst>
          </p:cNvPr>
          <p:cNvSpPr txBox="1">
            <a:spLocks/>
          </p:cNvSpPr>
          <p:nvPr userDrawn="1"/>
        </p:nvSpPr>
        <p:spPr>
          <a:xfrm>
            <a:off x="10566400" y="6359081"/>
            <a:ext cx="1165525" cy="27031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u="none" dirty="0" err="1">
                <a:solidFill>
                  <a:schemeClr val="tx2"/>
                </a:solidFill>
                <a:latin typeface="Brown Regular Alt" pitchFamily="2" charset="77"/>
              </a:rPr>
              <a:t>POLIMA.org</a:t>
            </a:r>
            <a:endParaRPr lang="en-GB" sz="1200" u="none" dirty="0">
              <a:solidFill>
                <a:schemeClr val="tx2"/>
              </a:solidFill>
              <a:latin typeface="Brown Regular Alt" pitchFamily="2" charset="77"/>
            </a:endParaRPr>
          </a:p>
        </p:txBody>
      </p:sp>
      <p:sp>
        <p:nvSpPr>
          <p:cNvPr id="10" name="Datumsplatzhalter 4">
            <a:extLst>
              <a:ext uri="{FF2B5EF4-FFF2-40B4-BE49-F238E27FC236}">
                <a16:creationId xmlns:a16="http://schemas.microsoft.com/office/drawing/2014/main" id="{57196162-9FF6-F34A-94FC-55479F61F94C}"/>
              </a:ext>
            </a:extLst>
          </p:cNvPr>
          <p:cNvSpPr txBox="1">
            <a:spLocks/>
          </p:cNvSpPr>
          <p:nvPr userDrawn="1"/>
        </p:nvSpPr>
        <p:spPr>
          <a:xfrm>
            <a:off x="7064170" y="6407849"/>
            <a:ext cx="2435430" cy="322135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200" dirty="0">
                <a:solidFill>
                  <a:schemeClr val="bg1"/>
                </a:solidFill>
                <a:latin typeface="Brown Regular Alt" pitchFamily="2" charset="77"/>
              </a:rPr>
              <a:t>April 27, 2023</a:t>
            </a:r>
            <a:endParaRPr lang="en-GB" sz="1200" dirty="0">
              <a:solidFill>
                <a:schemeClr val="bg1"/>
              </a:solidFill>
              <a:latin typeface="Brown Regular Alt" pitchFamily="2" charset="77"/>
            </a:endParaRPr>
          </a:p>
        </p:txBody>
      </p:sp>
      <p:sp>
        <p:nvSpPr>
          <p:cNvPr id="11" name="Datumsplatzhalter 4">
            <a:extLst>
              <a:ext uri="{FF2B5EF4-FFF2-40B4-BE49-F238E27FC236}">
                <a16:creationId xmlns:a16="http://schemas.microsoft.com/office/drawing/2014/main" id="{DB6838A3-6693-E94D-AE6F-1899E2F707AF}"/>
              </a:ext>
            </a:extLst>
          </p:cNvPr>
          <p:cNvSpPr txBox="1">
            <a:spLocks/>
          </p:cNvSpPr>
          <p:nvPr userDrawn="1"/>
        </p:nvSpPr>
        <p:spPr>
          <a:xfrm>
            <a:off x="9684110" y="6407849"/>
            <a:ext cx="697781" cy="322135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71DD007-08C7-8949-A395-0D1E37409BE0}" type="slidenum">
              <a:rPr lang="de-DE" sz="1200" smtClean="0">
                <a:solidFill>
                  <a:schemeClr val="bg1"/>
                </a:solidFill>
                <a:latin typeface="Brown Regular Alt" pitchFamily="2" charset="77"/>
              </a:rPr>
              <a:pPr algn="l"/>
              <a:t>‹nr.›</a:t>
            </a:fld>
            <a:r>
              <a:rPr lang="de-DE" sz="1200" dirty="0">
                <a:solidFill>
                  <a:schemeClr val="bg1"/>
                </a:solidFill>
                <a:latin typeface="Brown Regular Alt" pitchFamily="2" charset="77"/>
              </a:rPr>
              <a:t> | 5</a:t>
            </a:r>
            <a:endParaRPr lang="en-GB" sz="1200" dirty="0">
              <a:solidFill>
                <a:schemeClr val="bg1"/>
              </a:solidFill>
              <a:latin typeface="Brown Regular Alt" pitchFamily="2" charset="77"/>
            </a:endParaRPr>
          </a:p>
        </p:txBody>
      </p:sp>
      <p:sp>
        <p:nvSpPr>
          <p:cNvPr id="13" name="Datumsplatzhalter 4">
            <a:extLst>
              <a:ext uri="{FF2B5EF4-FFF2-40B4-BE49-F238E27FC236}">
                <a16:creationId xmlns:a16="http://schemas.microsoft.com/office/drawing/2014/main" id="{C65CDA04-DA93-CE47-B5FC-EB4A8E47911F}"/>
              </a:ext>
            </a:extLst>
          </p:cNvPr>
          <p:cNvSpPr txBox="1">
            <a:spLocks/>
          </p:cNvSpPr>
          <p:nvPr userDrawn="1"/>
        </p:nvSpPr>
        <p:spPr>
          <a:xfrm>
            <a:off x="2535936" y="6407849"/>
            <a:ext cx="7181230" cy="322135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>
                <a:solidFill>
                  <a:schemeClr val="bg1"/>
                </a:solidFill>
                <a:latin typeface="Brown Regular Alt" pitchFamily="2" charset="77"/>
              </a:rPr>
              <a:t>N. Asger Mortensen: DNRF </a:t>
            </a:r>
            <a:r>
              <a:rPr lang="de-DE" sz="1200" dirty="0" err="1">
                <a:solidFill>
                  <a:schemeClr val="bg1"/>
                </a:solidFill>
                <a:latin typeface="Brown Regular Alt" pitchFamily="2" charset="77"/>
              </a:rPr>
              <a:t>CoE</a:t>
            </a:r>
            <a:r>
              <a:rPr lang="de-DE" sz="1200" dirty="0">
                <a:solidFill>
                  <a:schemeClr val="bg1"/>
                </a:solidFill>
                <a:latin typeface="Brown Regular Alt" pitchFamily="2" charset="77"/>
              </a:rPr>
              <a:t> Infomeeting, University </a:t>
            </a:r>
            <a:r>
              <a:rPr lang="de-DE" sz="1200" dirty="0" err="1">
                <a:solidFill>
                  <a:schemeClr val="bg1"/>
                </a:solidFill>
                <a:latin typeface="Brown Regular Alt" pitchFamily="2" charset="77"/>
              </a:rPr>
              <a:t>of</a:t>
            </a:r>
            <a:r>
              <a:rPr lang="de-DE" sz="1200" dirty="0">
                <a:solidFill>
                  <a:schemeClr val="bg1"/>
                </a:solidFill>
                <a:latin typeface="Brown Regular Alt" pitchFamily="2" charset="77"/>
              </a:rPr>
              <a:t> Southern </a:t>
            </a:r>
            <a:r>
              <a:rPr lang="de-DE" sz="1200" dirty="0" err="1">
                <a:solidFill>
                  <a:schemeClr val="bg1"/>
                </a:solidFill>
                <a:latin typeface="Brown Regular Alt" pitchFamily="2" charset="77"/>
              </a:rPr>
              <a:t>Denmark</a:t>
            </a:r>
            <a:endParaRPr lang="de-DE" sz="1200" dirty="0">
              <a:solidFill>
                <a:schemeClr val="bg1"/>
              </a:solidFill>
              <a:latin typeface="Brown Regular Alt" pitchFamily="2" charset="77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EF159B9-507C-0148-BD3A-DC68F5C1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28000"/>
            <a:ext cx="9900000" cy="10800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F5EF6E1A-F895-3D4E-B779-ED4931E07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2160000"/>
            <a:ext cx="9900000" cy="3600000"/>
          </a:xfrm>
        </p:spPr>
        <p:txBody>
          <a:bodyPr/>
          <a:lstStyle>
            <a:lvl1pPr marL="288000" indent="-288000">
              <a:buFontTx/>
              <a:buBlip>
                <a:blip r:embed="rId5"/>
              </a:buBlip>
              <a:defRPr>
                <a:solidFill>
                  <a:schemeClr val="bg1"/>
                </a:solidFill>
                <a:latin typeface="Brown Regular Alt" pitchFamily="2" charset="77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12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92B384A-503D-8F40-A5CD-8F412BA816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7CA0EC-1465-3746-818F-FA39EF6B66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3139" y="354008"/>
            <a:ext cx="1458785" cy="7010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B03399C-D83B-564A-9794-2EC06FA7A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6355572"/>
            <a:ext cx="774700" cy="21022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43048F6-E173-D849-A26E-468D993958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62788" y="6361176"/>
            <a:ext cx="615760" cy="203201"/>
          </a:xfrm>
          <a:prstGeom prst="rect">
            <a:avLst/>
          </a:prstGeom>
        </p:spPr>
      </p:pic>
      <p:sp>
        <p:nvSpPr>
          <p:cNvPr id="18" name="Datumsplatzhalter 4">
            <a:extLst>
              <a:ext uri="{FF2B5EF4-FFF2-40B4-BE49-F238E27FC236}">
                <a16:creationId xmlns:a16="http://schemas.microsoft.com/office/drawing/2014/main" id="{40AE3416-E176-9042-903F-81D2ABB76451}"/>
              </a:ext>
            </a:extLst>
          </p:cNvPr>
          <p:cNvSpPr txBox="1">
            <a:spLocks/>
          </p:cNvSpPr>
          <p:nvPr userDrawn="1"/>
        </p:nvSpPr>
        <p:spPr>
          <a:xfrm>
            <a:off x="10566400" y="6359081"/>
            <a:ext cx="1165525" cy="27031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u="none" dirty="0" err="1">
                <a:solidFill>
                  <a:schemeClr val="tx2"/>
                </a:solidFill>
                <a:latin typeface="Brown Regular Alt" pitchFamily="2" charset="77"/>
              </a:rPr>
              <a:t>POLIMA.org</a:t>
            </a:r>
            <a:endParaRPr lang="en-GB" sz="1200" u="none" dirty="0">
              <a:solidFill>
                <a:schemeClr val="tx2"/>
              </a:solidFill>
              <a:latin typeface="Brown Regular Alt" pitchFamily="2" charset="77"/>
            </a:endParaRPr>
          </a:p>
        </p:txBody>
      </p:sp>
      <p:sp>
        <p:nvSpPr>
          <p:cNvPr id="10" name="Datumsplatzhalter 4">
            <a:extLst>
              <a:ext uri="{FF2B5EF4-FFF2-40B4-BE49-F238E27FC236}">
                <a16:creationId xmlns:a16="http://schemas.microsoft.com/office/drawing/2014/main" id="{57196162-9FF6-F34A-94FC-55479F61F94C}"/>
              </a:ext>
            </a:extLst>
          </p:cNvPr>
          <p:cNvSpPr txBox="1">
            <a:spLocks/>
          </p:cNvSpPr>
          <p:nvPr userDrawn="1"/>
        </p:nvSpPr>
        <p:spPr>
          <a:xfrm>
            <a:off x="7064170" y="6407849"/>
            <a:ext cx="2435430" cy="322135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4C08903-B2C1-7F44-898C-4173CF7AA447}" type="datetime6">
              <a:rPr lang="de-DE" sz="1200" smtClean="0">
                <a:solidFill>
                  <a:schemeClr val="bg1"/>
                </a:solidFill>
                <a:latin typeface="Brown Regular Alt" pitchFamily="2" charset="77"/>
              </a:rPr>
              <a:pPr algn="r"/>
              <a:t>April 23</a:t>
            </a:fld>
            <a:endParaRPr lang="en-GB" sz="1200" dirty="0">
              <a:solidFill>
                <a:schemeClr val="bg1"/>
              </a:solidFill>
              <a:latin typeface="Brown Regular Alt" pitchFamily="2" charset="77"/>
            </a:endParaRPr>
          </a:p>
        </p:txBody>
      </p:sp>
      <p:sp>
        <p:nvSpPr>
          <p:cNvPr id="11" name="Datumsplatzhalter 4">
            <a:extLst>
              <a:ext uri="{FF2B5EF4-FFF2-40B4-BE49-F238E27FC236}">
                <a16:creationId xmlns:a16="http://schemas.microsoft.com/office/drawing/2014/main" id="{DB6838A3-6693-E94D-AE6F-1899E2F707AF}"/>
              </a:ext>
            </a:extLst>
          </p:cNvPr>
          <p:cNvSpPr txBox="1">
            <a:spLocks/>
          </p:cNvSpPr>
          <p:nvPr userDrawn="1"/>
        </p:nvSpPr>
        <p:spPr>
          <a:xfrm>
            <a:off x="9684110" y="6407849"/>
            <a:ext cx="697781" cy="322135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71DD007-08C7-8949-A395-0D1E37409BE0}" type="slidenum">
              <a:rPr lang="de-DE" sz="1200" smtClean="0">
                <a:solidFill>
                  <a:schemeClr val="bg1"/>
                </a:solidFill>
                <a:latin typeface="Brown Regular Alt" pitchFamily="2" charset="77"/>
              </a:rPr>
              <a:pPr algn="l"/>
              <a:t>‹nr.›</a:t>
            </a:fld>
            <a:r>
              <a:rPr lang="de-DE" sz="1200" dirty="0">
                <a:solidFill>
                  <a:schemeClr val="bg1"/>
                </a:solidFill>
                <a:latin typeface="Brown Regular Alt" pitchFamily="2" charset="77"/>
              </a:rPr>
              <a:t> | 5</a:t>
            </a:r>
            <a:endParaRPr lang="en-GB" sz="1200" dirty="0">
              <a:solidFill>
                <a:schemeClr val="bg1"/>
              </a:solidFill>
              <a:latin typeface="Brown Regular Alt" pitchFamily="2" charset="77"/>
            </a:endParaRPr>
          </a:p>
        </p:txBody>
      </p:sp>
      <p:sp>
        <p:nvSpPr>
          <p:cNvPr id="13" name="Datumsplatzhalter 4">
            <a:extLst>
              <a:ext uri="{FF2B5EF4-FFF2-40B4-BE49-F238E27FC236}">
                <a16:creationId xmlns:a16="http://schemas.microsoft.com/office/drawing/2014/main" id="{C65CDA04-DA93-CE47-B5FC-EB4A8E47911F}"/>
              </a:ext>
            </a:extLst>
          </p:cNvPr>
          <p:cNvSpPr txBox="1">
            <a:spLocks/>
          </p:cNvSpPr>
          <p:nvPr userDrawn="1"/>
        </p:nvSpPr>
        <p:spPr>
          <a:xfrm>
            <a:off x="2535936" y="6407849"/>
            <a:ext cx="7181230" cy="322135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>
                <a:solidFill>
                  <a:schemeClr val="bg1"/>
                </a:solidFill>
                <a:latin typeface="Brown Regular Alt" pitchFamily="2" charset="77"/>
              </a:rPr>
              <a:t>Name </a:t>
            </a:r>
            <a:r>
              <a:rPr lang="de-DE" sz="1200" dirty="0" err="1">
                <a:solidFill>
                  <a:schemeClr val="bg1"/>
                </a:solidFill>
                <a:latin typeface="Brown Regular Alt" pitchFamily="2" charset="77"/>
              </a:rPr>
              <a:t>of</a:t>
            </a:r>
            <a:r>
              <a:rPr lang="de-DE" sz="1200" dirty="0">
                <a:solidFill>
                  <a:schemeClr val="bg1"/>
                </a:solidFill>
                <a:latin typeface="Brown Regular Al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Brown Regular Alt" pitchFamily="2" charset="77"/>
              </a:rPr>
              <a:t>presenter</a:t>
            </a:r>
            <a:r>
              <a:rPr lang="de-DE" sz="1200" dirty="0">
                <a:solidFill>
                  <a:schemeClr val="bg1"/>
                </a:solidFill>
                <a:latin typeface="Brown Regular Alt" pitchFamily="2" charset="77"/>
              </a:rPr>
              <a:t>: title </a:t>
            </a:r>
            <a:r>
              <a:rPr lang="de-DE" sz="1200" dirty="0" err="1">
                <a:solidFill>
                  <a:schemeClr val="bg1"/>
                </a:solidFill>
                <a:latin typeface="Brown Regular Alt" pitchFamily="2" charset="77"/>
              </a:rPr>
              <a:t>of</a:t>
            </a:r>
            <a:r>
              <a:rPr lang="de-DE" sz="1200" dirty="0">
                <a:solidFill>
                  <a:schemeClr val="bg1"/>
                </a:solidFill>
                <a:latin typeface="Brown Regular Alt" pitchFamily="2" charset="77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Brown Regular Alt" pitchFamily="2" charset="77"/>
              </a:rPr>
              <a:t>presentation</a:t>
            </a:r>
            <a:endParaRPr lang="en-GB" sz="1200" dirty="0">
              <a:solidFill>
                <a:schemeClr val="bg1"/>
              </a:solidFill>
              <a:latin typeface="Brown Regular Alt" pitchFamily="2" charset="77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EF159B9-507C-0148-BD3A-DC68F5C1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0"/>
            <a:ext cx="9900000" cy="2160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52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60465-9405-D54D-8546-00F346A9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F1334D-AE80-A748-B416-5198C169C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2160000"/>
            <a:ext cx="9900000" cy="3600000"/>
          </a:xfrm>
        </p:spPr>
        <p:txBody>
          <a:bodyPr/>
          <a:lstStyle>
            <a:lvl1pPr marL="288000" indent="-288000">
              <a:buFontTx/>
              <a:buBlip>
                <a:blip r:embed="rId2"/>
              </a:buBlip>
              <a:defRPr/>
            </a:lvl1pPr>
          </a:lstStyle>
          <a:p>
            <a:r>
              <a:rPr lang="de-DE" dirty="0"/>
              <a:t>Mastertextformat bearbeiten
Zweite Ebene
Dritte Ebene
Vierte Ebene
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7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92B384A-503D-8F40-A5CD-8F412BA816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4F839B-2085-724D-9975-9C6FCECA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7CA0EC-1465-3746-818F-FA39EF6B66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3139" y="354008"/>
            <a:ext cx="1458785" cy="7010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B03399C-D83B-564A-9794-2EC06FA7A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6355572"/>
            <a:ext cx="774700" cy="210220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D1DB4FED-B359-5343-9A5C-9D0EB6B7A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2160000"/>
            <a:ext cx="9900000" cy="3600000"/>
          </a:xfrm>
        </p:spPr>
        <p:txBody>
          <a:bodyPr/>
          <a:lstStyle>
            <a:lvl1pPr marL="288000" indent="-288000">
              <a:buFontTx/>
              <a:buBlip>
                <a:blip r:embed="rId4"/>
              </a:buBlip>
              <a:defRPr>
                <a:solidFill>
                  <a:schemeClr val="bg1"/>
                </a:solidFill>
                <a:latin typeface="Brown Regular Alt" pitchFamily="2" charset="77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  <a:endParaRPr lang="en-GB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43048F6-E173-D849-A26E-468D993958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62788" y="6361176"/>
            <a:ext cx="615760" cy="203201"/>
          </a:xfrm>
          <a:prstGeom prst="rect">
            <a:avLst/>
          </a:prstGeom>
        </p:spPr>
      </p:pic>
      <p:sp>
        <p:nvSpPr>
          <p:cNvPr id="18" name="Datumsplatzhalter 4">
            <a:extLst>
              <a:ext uri="{FF2B5EF4-FFF2-40B4-BE49-F238E27FC236}">
                <a16:creationId xmlns:a16="http://schemas.microsoft.com/office/drawing/2014/main" id="{40AE3416-E176-9042-903F-81D2ABB76451}"/>
              </a:ext>
            </a:extLst>
          </p:cNvPr>
          <p:cNvSpPr txBox="1">
            <a:spLocks/>
          </p:cNvSpPr>
          <p:nvPr userDrawn="1"/>
        </p:nvSpPr>
        <p:spPr>
          <a:xfrm>
            <a:off x="10566400" y="6359081"/>
            <a:ext cx="1165525" cy="27031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u="none" dirty="0" err="1">
                <a:solidFill>
                  <a:schemeClr val="tx2"/>
                </a:solidFill>
                <a:latin typeface="Brown Regular Alt" pitchFamily="2" charset="77"/>
              </a:rPr>
              <a:t>POLIMA.org</a:t>
            </a:r>
            <a:endParaRPr lang="en-GB" sz="1200" u="none" dirty="0">
              <a:solidFill>
                <a:schemeClr val="tx2"/>
              </a:solidFill>
              <a:latin typeface="Brown Regular Al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7728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15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A6C1FFB-082C-614A-A3B6-E152E776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28000"/>
            <a:ext cx="9900000" cy="1080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63411E-03D3-2546-B010-86B6AD9E1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1" y="2160000"/>
            <a:ext cx="9900000" cy="36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C3D1092-1337-0D43-8D80-94BFB9F163D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286281" y="360001"/>
            <a:ext cx="1445644" cy="69270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9AB7E81-1E70-6642-9F6D-7FE00EC62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60000" y="6359082"/>
            <a:ext cx="774700" cy="203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F2CAE93-7F78-5E4F-BDAD-4B2E246E77B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362788" y="6359081"/>
            <a:ext cx="615760" cy="203201"/>
          </a:xfrm>
          <a:prstGeom prst="rect">
            <a:avLst/>
          </a:prstGeom>
        </p:spPr>
      </p:pic>
      <p:sp>
        <p:nvSpPr>
          <p:cNvPr id="11" name="Datumsplatzhalter 4">
            <a:extLst>
              <a:ext uri="{FF2B5EF4-FFF2-40B4-BE49-F238E27FC236}">
                <a16:creationId xmlns:a16="http://schemas.microsoft.com/office/drawing/2014/main" id="{C3AD8EC0-B27B-2E4B-AADE-E162568DEC4E}"/>
              </a:ext>
            </a:extLst>
          </p:cNvPr>
          <p:cNvSpPr txBox="1">
            <a:spLocks/>
          </p:cNvSpPr>
          <p:nvPr userDrawn="1"/>
        </p:nvSpPr>
        <p:spPr>
          <a:xfrm>
            <a:off x="7064170" y="6407849"/>
            <a:ext cx="2435430" cy="322135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200" dirty="0">
                <a:solidFill>
                  <a:schemeClr val="tx1"/>
                </a:solidFill>
                <a:latin typeface="Brown Regular Alt" pitchFamily="2" charset="77"/>
              </a:rPr>
              <a:t>April 27, 2023</a:t>
            </a:r>
            <a:endParaRPr lang="en-GB" sz="1200" dirty="0">
              <a:solidFill>
                <a:schemeClr val="tx1"/>
              </a:solidFill>
              <a:latin typeface="Brown Regular Alt" pitchFamily="2" charset="77"/>
            </a:endParaRPr>
          </a:p>
        </p:txBody>
      </p:sp>
      <p:sp>
        <p:nvSpPr>
          <p:cNvPr id="12" name="Datumsplatzhalter 4">
            <a:extLst>
              <a:ext uri="{FF2B5EF4-FFF2-40B4-BE49-F238E27FC236}">
                <a16:creationId xmlns:a16="http://schemas.microsoft.com/office/drawing/2014/main" id="{7E17BF07-09AE-084D-A377-18F5823A6259}"/>
              </a:ext>
            </a:extLst>
          </p:cNvPr>
          <p:cNvSpPr txBox="1">
            <a:spLocks/>
          </p:cNvSpPr>
          <p:nvPr userDrawn="1"/>
        </p:nvSpPr>
        <p:spPr>
          <a:xfrm>
            <a:off x="9684110" y="6407849"/>
            <a:ext cx="697781" cy="322135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71DD007-08C7-8949-A395-0D1E37409BE0}" type="slidenum">
              <a:rPr lang="de-DE" sz="1200" smtClean="0">
                <a:solidFill>
                  <a:schemeClr val="tx1"/>
                </a:solidFill>
                <a:latin typeface="Brown Regular Alt" pitchFamily="2" charset="77"/>
              </a:rPr>
              <a:pPr algn="l"/>
              <a:t>‹nr.›</a:t>
            </a:fld>
            <a:r>
              <a:rPr lang="de-DE" sz="1200" dirty="0">
                <a:solidFill>
                  <a:schemeClr val="tx1"/>
                </a:solidFill>
                <a:latin typeface="Brown Regular Alt" pitchFamily="2" charset="77"/>
              </a:rPr>
              <a:t> | 5</a:t>
            </a:r>
            <a:endParaRPr lang="en-GB" sz="1200" dirty="0">
              <a:solidFill>
                <a:schemeClr val="tx1"/>
              </a:solidFill>
              <a:latin typeface="Brown Regular Alt" pitchFamily="2" charset="77"/>
            </a:endParaRPr>
          </a:p>
        </p:txBody>
      </p:sp>
      <p:sp>
        <p:nvSpPr>
          <p:cNvPr id="13" name="Datumsplatzhalter 4">
            <a:extLst>
              <a:ext uri="{FF2B5EF4-FFF2-40B4-BE49-F238E27FC236}">
                <a16:creationId xmlns:a16="http://schemas.microsoft.com/office/drawing/2014/main" id="{8A5C240C-49D9-4A4C-92A0-28A5F6A9B11A}"/>
              </a:ext>
            </a:extLst>
          </p:cNvPr>
          <p:cNvSpPr txBox="1">
            <a:spLocks/>
          </p:cNvSpPr>
          <p:nvPr userDrawn="1"/>
        </p:nvSpPr>
        <p:spPr>
          <a:xfrm>
            <a:off x="2535936" y="6407849"/>
            <a:ext cx="7181230" cy="322135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>
                <a:solidFill>
                  <a:schemeClr val="tx1"/>
                </a:solidFill>
                <a:latin typeface="Brown Regular Alt" pitchFamily="2" charset="77"/>
              </a:rPr>
              <a:t>N. Asger Mortensen: DNRF </a:t>
            </a:r>
            <a:r>
              <a:rPr lang="de-DE" sz="1200" dirty="0" err="1">
                <a:solidFill>
                  <a:schemeClr val="tx1"/>
                </a:solidFill>
                <a:latin typeface="Brown Regular Alt" pitchFamily="2" charset="77"/>
              </a:rPr>
              <a:t>CoE</a:t>
            </a:r>
            <a:r>
              <a:rPr lang="de-DE" sz="1200" dirty="0">
                <a:solidFill>
                  <a:schemeClr val="tx1"/>
                </a:solidFill>
                <a:latin typeface="Brown Regular Alt" pitchFamily="2" charset="77"/>
              </a:rPr>
              <a:t> Infomeeting, University </a:t>
            </a:r>
            <a:r>
              <a:rPr lang="de-DE" sz="1200" dirty="0" err="1">
                <a:solidFill>
                  <a:schemeClr val="tx1"/>
                </a:solidFill>
                <a:latin typeface="Brown Regular Alt" pitchFamily="2" charset="77"/>
              </a:rPr>
              <a:t>of</a:t>
            </a:r>
            <a:r>
              <a:rPr lang="de-DE" sz="1200" dirty="0">
                <a:solidFill>
                  <a:schemeClr val="tx1"/>
                </a:solidFill>
                <a:latin typeface="Brown Regular Alt" pitchFamily="2" charset="77"/>
              </a:rPr>
              <a:t> Southern </a:t>
            </a:r>
            <a:r>
              <a:rPr lang="de-DE" sz="1200" dirty="0" err="1">
                <a:solidFill>
                  <a:schemeClr val="tx1"/>
                </a:solidFill>
                <a:latin typeface="Brown Regular Alt" pitchFamily="2" charset="77"/>
              </a:rPr>
              <a:t>Denmark</a:t>
            </a:r>
            <a:endParaRPr lang="en-GB" sz="1200" dirty="0">
              <a:solidFill>
                <a:schemeClr val="tx1"/>
              </a:solidFill>
              <a:latin typeface="Brown Regular Alt" pitchFamily="2" charset="77"/>
            </a:endParaRPr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73929471-67DE-9245-BD31-3829C3658AB8}"/>
              </a:ext>
            </a:extLst>
          </p:cNvPr>
          <p:cNvSpPr txBox="1">
            <a:spLocks/>
          </p:cNvSpPr>
          <p:nvPr userDrawn="1"/>
        </p:nvSpPr>
        <p:spPr>
          <a:xfrm>
            <a:off x="10566400" y="6359081"/>
            <a:ext cx="1165525" cy="270319"/>
          </a:xfrm>
          <a:prstGeom prst="rect">
            <a:avLst/>
          </a:prstGeom>
          <a:solidFill>
            <a:schemeClr val="tx2"/>
          </a:solidFill>
        </p:spPr>
        <p:txBody>
          <a:bodyPr lIns="36000" tIns="36000" rIns="36000" bIns="3600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u="none" dirty="0" err="1">
                <a:solidFill>
                  <a:schemeClr val="bg1"/>
                </a:solidFill>
                <a:latin typeface="Brown Regular Alt" pitchFamily="2" charset="77"/>
              </a:rPr>
              <a:t>POLIMA.org</a:t>
            </a:r>
            <a:endParaRPr lang="en-GB" sz="1200" u="none" dirty="0">
              <a:solidFill>
                <a:schemeClr val="bg1"/>
              </a:solidFill>
              <a:latin typeface="Brown Regular Al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29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0" r:id="rId5"/>
    <p:sldLayoutId id="2147483654" r:id="rId6"/>
    <p:sldLayoutId id="2147483655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Brown Regular Alt" pitchFamily="2" charset="77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Tx/>
        <a:buBlip>
          <a:blip r:embed="rId12"/>
        </a:buBlip>
        <a:defRPr sz="2000" kern="1200" baseline="0">
          <a:solidFill>
            <a:schemeClr val="tx1"/>
          </a:solidFill>
          <a:latin typeface="Brown Regular Al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5B6AFA72-D072-E640-AFE3-EDE9B0289F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N. Asger Mortensen</a:t>
            </a:r>
            <a:r>
              <a:rPr lang="en-GB" baseline="30000" dirty="0"/>
              <a:t>1,2</a:t>
            </a:r>
          </a:p>
          <a:p>
            <a:endParaRPr lang="en-GB" sz="1200" baseline="30000" dirty="0"/>
          </a:p>
          <a:p>
            <a:r>
              <a:rPr lang="en-GB" sz="1200" baseline="30000" dirty="0"/>
              <a:t>1</a:t>
            </a:r>
            <a:r>
              <a:rPr lang="en-GB" sz="1200" dirty="0"/>
              <a:t> </a:t>
            </a:r>
            <a:r>
              <a:rPr lang="en-GB" sz="1200" dirty="0" err="1"/>
              <a:t>Center</a:t>
            </a:r>
            <a:r>
              <a:rPr lang="en-GB" sz="1200" dirty="0"/>
              <a:t> for Polariton–Driven Light–Matter Interactions, University of Southern Denmark, Odense </a:t>
            </a:r>
            <a:br>
              <a:rPr lang="en-GB" sz="1200" dirty="0"/>
            </a:br>
            <a:r>
              <a:rPr lang="en-GB" sz="1200" baseline="30000" dirty="0"/>
              <a:t>2</a:t>
            </a:r>
            <a:r>
              <a:rPr lang="en-GB" sz="1200" dirty="0"/>
              <a:t> Danish Institute for Advanced Study, University of Southern Denmark, Odense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6BEC4AC-01FD-2A46-92BC-3B0C0D0063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800" dirty="0">
                <a:solidFill>
                  <a:schemeClr val="tx1"/>
                </a:solidFill>
                <a:latin typeface="Brown Regular Alt" pitchFamily="2" charset="77"/>
              </a:rPr>
              <a:t>POLIMA</a:t>
            </a:r>
            <a:br>
              <a:rPr lang="de-DE" sz="4800" dirty="0">
                <a:solidFill>
                  <a:schemeClr val="tx1"/>
                </a:solidFill>
                <a:latin typeface="Brown Regular Alt" pitchFamily="2" charset="77"/>
              </a:rPr>
            </a:br>
            <a:r>
              <a:rPr lang="de-DE" sz="4800" dirty="0">
                <a:solidFill>
                  <a:schemeClr val="tx1"/>
                </a:solidFill>
                <a:latin typeface="Brown Regular Alt" pitchFamily="2" charset="77"/>
              </a:rPr>
              <a:t>– DNRF Center </a:t>
            </a:r>
            <a:r>
              <a:rPr lang="de-DE" sz="4800" dirty="0" err="1">
                <a:solidFill>
                  <a:schemeClr val="tx1"/>
                </a:solidFill>
                <a:latin typeface="Brown Regular Alt" pitchFamily="2" charset="77"/>
              </a:rPr>
              <a:t>of</a:t>
            </a:r>
            <a:r>
              <a:rPr lang="de-DE" sz="4800" dirty="0">
                <a:solidFill>
                  <a:schemeClr val="tx1"/>
                </a:solidFill>
                <a:latin typeface="Brown Regular Alt" pitchFamily="2" charset="77"/>
              </a:rPr>
              <a:t> Excellence</a:t>
            </a:r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8A5D3AC-9316-53B8-097F-AE73A6C475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5392" y="1204072"/>
            <a:ext cx="4047430" cy="4555927"/>
          </a:xfrm>
          <a:prstGeom prst="rect">
            <a:avLst/>
          </a:prstGeom>
        </p:spPr>
      </p:pic>
      <p:pic>
        <p:nvPicPr>
          <p:cNvPr id="7" name="Picture 2" descr="Danish National Research Foundation (DNRF)">
            <a:extLst>
              <a:ext uri="{FF2B5EF4-FFF2-40B4-BE49-F238E27FC236}">
                <a16:creationId xmlns:a16="http://schemas.microsoft.com/office/drawing/2014/main" id="{7B796CB7-9AAD-AF86-5004-D7C39E236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178" y="0"/>
            <a:ext cx="2270579" cy="127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7FFD2-A2BF-923E-27BD-49CA94A33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74" y="642971"/>
            <a:ext cx="10329021" cy="1080000"/>
          </a:xfrm>
        </p:spPr>
        <p:txBody>
          <a:bodyPr/>
          <a:lstStyle/>
          <a:p>
            <a:r>
              <a:rPr lang="da-DK" dirty="0"/>
              <a:t>Center of Excellence grant from the</a:t>
            </a:r>
            <a:br>
              <a:rPr lang="da-DK" dirty="0"/>
            </a:br>
            <a:r>
              <a:rPr lang="da-DK" dirty="0"/>
              <a:t>Danish National Research Foundation (DNRF)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BEB2ED8-05A6-D07F-29CF-673225EE49E3}"/>
              </a:ext>
            </a:extLst>
          </p:cNvPr>
          <p:cNvGrpSpPr/>
          <p:nvPr/>
        </p:nvGrpSpPr>
        <p:grpSpPr>
          <a:xfrm>
            <a:off x="6701580" y="1204586"/>
            <a:ext cx="7175500" cy="2967377"/>
            <a:chOff x="3831586" y="2222594"/>
            <a:chExt cx="7175500" cy="2967377"/>
          </a:xfrm>
        </p:grpSpPr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266100FC-3D27-75B0-4709-C09FD076D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1586" y="2222594"/>
              <a:ext cx="7175500" cy="2967377"/>
            </a:xfrm>
            <a:prstGeom prst="rect">
              <a:avLst/>
            </a:prstGeom>
          </p:spPr>
        </p:pic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18621855-9BDC-2C65-E80C-80AA37F7A18A}"/>
                </a:ext>
              </a:extLst>
            </p:cNvPr>
            <p:cNvSpPr txBox="1"/>
            <p:nvPr/>
          </p:nvSpPr>
          <p:spPr>
            <a:xfrm>
              <a:off x="5897879" y="3404244"/>
              <a:ext cx="16708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optical science &amp; photonics</a:t>
              </a:r>
            </a:p>
          </p:txBody>
        </p:sp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0DF2A02D-05D5-D902-50AD-08EF272011A6}"/>
                </a:ext>
              </a:extLst>
            </p:cNvPr>
            <p:cNvSpPr txBox="1"/>
            <p:nvPr/>
          </p:nvSpPr>
          <p:spPr>
            <a:xfrm>
              <a:off x="6841995" y="4418276"/>
              <a:ext cx="11546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materials science</a:t>
              </a:r>
            </a:p>
          </p:txBody>
        </p:sp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1D39364F-0513-2071-7953-B1D7D2AAD05C}"/>
                </a:ext>
              </a:extLst>
            </p:cNvPr>
            <p:cNvSpPr txBox="1"/>
            <p:nvPr/>
          </p:nvSpPr>
          <p:spPr>
            <a:xfrm>
              <a:off x="7492999" y="3196340"/>
              <a:ext cx="12557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condensed matter &amp; quantum physics</a:t>
              </a:r>
            </a:p>
          </p:txBody>
        </p:sp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4BC2E3BF-7B32-5C0D-532C-6620E0299874}"/>
                </a:ext>
              </a:extLst>
            </p:cNvPr>
            <p:cNvSpPr txBox="1"/>
            <p:nvPr/>
          </p:nvSpPr>
          <p:spPr>
            <a:xfrm>
              <a:off x="6706996" y="2422302"/>
              <a:ext cx="14356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nano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technol.</a:t>
              </a:r>
            </a:p>
          </p:txBody>
        </p:sp>
      </p:grpSp>
      <p:sp>
        <p:nvSpPr>
          <p:cNvPr id="20" name="Pladsholder til indhold 2">
            <a:extLst>
              <a:ext uri="{FF2B5EF4-FFF2-40B4-BE49-F238E27FC236}">
                <a16:creationId xmlns:a16="http://schemas.microsoft.com/office/drawing/2014/main" id="{14BD2824-3075-36A1-3595-DF72B5C7C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082" y="2123066"/>
            <a:ext cx="6882526" cy="3596829"/>
          </a:xfrm>
        </p:spPr>
        <p:txBody>
          <a:bodyPr>
            <a:normAutofit/>
          </a:bodyPr>
          <a:lstStyle/>
          <a:p>
            <a:r>
              <a:rPr lang="en-US" sz="2400" b="1" dirty="0"/>
              <a:t>8 M€ for curiosity-driven research and fundamental explorations of electrodynamics and quantum physics in 2D polaritonic systems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b="1" dirty="0"/>
              <a:t>Polaritons — quasiparticles originating from coupling of light with matter excitations … colloquially, part-light part-matter excitations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b="1" dirty="0"/>
              <a:t>Foundational to emerging light-based quantum technologies</a:t>
            </a:r>
            <a:endParaRPr lang="en-US" sz="2200" dirty="0"/>
          </a:p>
        </p:txBody>
      </p:sp>
      <p:pic>
        <p:nvPicPr>
          <p:cNvPr id="21" name="Picture 2" descr="Chiral Phonons' – Atomic Rotations in a 2-D Semiconductor Crystal – News  Center">
            <a:extLst>
              <a:ext uri="{FF2B5EF4-FFF2-40B4-BE49-F238E27FC236}">
                <a16:creationId xmlns:a16="http://schemas.microsoft.com/office/drawing/2014/main" id="{BE3A3482-649F-D1C8-3901-0349F0FD8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608" y="4371671"/>
            <a:ext cx="3248284" cy="175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32FDA00A-61E4-8C01-04C1-F5224240EA2E}"/>
              </a:ext>
            </a:extLst>
          </p:cNvPr>
          <p:cNvSpPr txBox="1"/>
          <p:nvPr/>
        </p:nvSpPr>
        <p:spPr>
          <a:xfrm>
            <a:off x="10362993" y="5453706"/>
            <a:ext cx="1743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/>
                </a:solidFill>
              </a:rPr>
              <a:t>Example</a:t>
            </a:r>
            <a:r>
              <a:rPr lang="da-DK" sz="1400" dirty="0">
                <a:solidFill>
                  <a:schemeClr val="bg1"/>
                </a:solidFill>
              </a:rPr>
              <a:t> of matter </a:t>
            </a:r>
            <a:r>
              <a:rPr lang="da-DK" sz="1400" dirty="0" err="1">
                <a:solidFill>
                  <a:schemeClr val="bg1"/>
                </a:solidFill>
              </a:rPr>
              <a:t>excitation</a:t>
            </a:r>
            <a:r>
              <a:rPr lang="da-DK" sz="1400" dirty="0">
                <a:solidFill>
                  <a:schemeClr val="bg1"/>
                </a:solidFill>
              </a:rPr>
              <a:t>: </a:t>
            </a:r>
            <a:r>
              <a:rPr lang="da-DK" sz="1400" dirty="0" err="1">
                <a:solidFill>
                  <a:schemeClr val="bg1"/>
                </a:solidFill>
              </a:rPr>
              <a:t>Lattice</a:t>
            </a:r>
            <a:r>
              <a:rPr lang="da-DK" sz="1400" dirty="0">
                <a:solidFill>
                  <a:schemeClr val="bg1"/>
                </a:solidFill>
              </a:rPr>
              <a:t> vibrations of atoms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6ABF493E-80AC-F299-5693-294C28E23533}"/>
              </a:ext>
            </a:extLst>
          </p:cNvPr>
          <p:cNvSpPr/>
          <p:nvPr/>
        </p:nvSpPr>
        <p:spPr>
          <a:xfrm>
            <a:off x="8015164" y="4371259"/>
            <a:ext cx="581891" cy="443881"/>
          </a:xfrm>
          <a:prstGeom prst="rect">
            <a:avLst/>
          </a:prstGeom>
          <a:solidFill>
            <a:srgbClr val="AB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772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llustration of timeline on assessment and selection process.">
            <a:extLst>
              <a:ext uri="{FF2B5EF4-FFF2-40B4-BE49-F238E27FC236}">
                <a16:creationId xmlns:a16="http://schemas.microsoft.com/office/drawing/2014/main" id="{A69A2761-CF1B-66AC-E04B-4A12D7E1B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1344" y="1260764"/>
            <a:ext cx="4549279" cy="15352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9FDA4B5-CA63-EF6D-4649-26F2225F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05" y="562548"/>
            <a:ext cx="8104094" cy="1509903"/>
          </a:xfrm>
        </p:spPr>
        <p:txBody>
          <a:bodyPr>
            <a:noAutofit/>
          </a:bodyPr>
          <a:lstStyle/>
          <a:p>
            <a:r>
              <a:rPr lang="en-US" sz="3600" b="1" dirty="0"/>
              <a:t>Coping with rejections …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64255960-A82E-837A-A385-E11438EED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05" y="1395054"/>
            <a:ext cx="11841480" cy="4853342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9th DNRF round (2016): </a:t>
            </a:r>
            <a:r>
              <a:rPr lang="en-US" sz="2200" b="1" dirty="0"/>
              <a:t>Immediate rejection </a:t>
            </a:r>
            <a:r>
              <a:rPr lang="en-US" sz="2200" b="1" dirty="0">
                <a:sym typeface="Wingdings" pitchFamily="2" charset="2"/>
              </a:rPr>
              <a:t></a:t>
            </a:r>
            <a:br>
              <a:rPr lang="en-US" sz="2200" b="1" dirty="0"/>
            </a:br>
            <a:br>
              <a:rPr lang="en-US" sz="2200" b="1" dirty="0"/>
            </a:br>
            <a:endParaRPr lang="en-US" sz="2200" b="1" dirty="0"/>
          </a:p>
          <a:p>
            <a:r>
              <a:rPr lang="en-US" sz="2200" dirty="0"/>
              <a:t>10th DNRF round (2018): 133 letters-of-interest </a:t>
            </a:r>
          </a:p>
          <a:p>
            <a:pPr marL="0" indent="0">
              <a:buNone/>
            </a:pPr>
            <a:r>
              <a:rPr lang="en-US" sz="2200" dirty="0"/>
              <a:t>	→ 23 full proposals/peer review/interviews</a:t>
            </a:r>
          </a:p>
          <a:p>
            <a:pPr marL="0" indent="0">
              <a:buNone/>
            </a:pPr>
            <a:r>
              <a:rPr lang="en-US" sz="2200" dirty="0"/>
              <a:t>		→ 10 </a:t>
            </a:r>
            <a:r>
              <a:rPr lang="en-US" sz="2200" dirty="0" err="1"/>
              <a:t>CoE</a:t>
            </a:r>
            <a:r>
              <a:rPr lang="en-US" sz="2200" dirty="0"/>
              <a:t> grants 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		     [</a:t>
            </a:r>
            <a:r>
              <a:rPr lang="en-US" sz="2200" b="1" dirty="0"/>
              <a:t>rejection following interview </a:t>
            </a:r>
            <a:r>
              <a:rPr lang="en-US" sz="2200" b="1" dirty="0">
                <a:sym typeface="Wingdings" pitchFamily="2" charset="2"/>
              </a:rPr>
              <a:t></a:t>
            </a:r>
            <a:r>
              <a:rPr lang="en-US" sz="2200" dirty="0"/>
              <a:t>]</a:t>
            </a:r>
            <a:br>
              <a:rPr lang="en-US" sz="2200" dirty="0"/>
            </a:b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11th DNRF round (2021): 149 letters-of-interest</a:t>
            </a:r>
          </a:p>
          <a:p>
            <a:pPr marL="0" indent="0">
              <a:buNone/>
            </a:pPr>
            <a:r>
              <a:rPr lang="en-US" sz="2200" dirty="0"/>
              <a:t>	→ 25 full proposals/peer review/interviews</a:t>
            </a:r>
          </a:p>
          <a:p>
            <a:pPr marL="0" indent="0">
              <a:buNone/>
            </a:pPr>
            <a:r>
              <a:rPr lang="en-US" sz="2200" dirty="0"/>
              <a:t>		→ 11 </a:t>
            </a:r>
            <a:r>
              <a:rPr lang="en-US" sz="2200" dirty="0" err="1"/>
              <a:t>CoE</a:t>
            </a:r>
            <a:r>
              <a:rPr lang="en-US" sz="2200" dirty="0"/>
              <a:t> grants 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		     [</a:t>
            </a:r>
            <a:r>
              <a:rPr lang="en-US" sz="2200" b="1" dirty="0"/>
              <a:t>finally granted </a:t>
            </a:r>
            <a:r>
              <a:rPr lang="en-US" sz="2200" b="1" dirty="0">
                <a:sym typeface="Wingdings" pitchFamily="2" charset="2"/>
              </a:rPr>
              <a:t></a:t>
            </a:r>
            <a:r>
              <a:rPr lang="en-US" sz="2200" dirty="0"/>
              <a:t>]</a:t>
            </a:r>
          </a:p>
          <a:p>
            <a:endParaRPr lang="en-US" sz="220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950E879-8D47-C7EF-2717-77EFE3DA29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8" t="12251" r="2273" b="13484"/>
          <a:stretch/>
        </p:blipFill>
        <p:spPr>
          <a:xfrm>
            <a:off x="7301344" y="3615644"/>
            <a:ext cx="4549280" cy="249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F55559-B7B0-E9CE-9B5C-DBF4766E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17912"/>
            <a:ext cx="9900000" cy="1080000"/>
          </a:xfrm>
        </p:spPr>
        <p:txBody>
          <a:bodyPr/>
          <a:lstStyle/>
          <a:p>
            <a:r>
              <a:rPr lang="en-US" dirty="0"/>
              <a:t>Consolidating the proposal …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8C1DD3C5-16CD-85A1-8A8F-BBB3B6AE7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50" y="831005"/>
            <a:ext cx="10671048" cy="4351338"/>
          </a:xfrm>
        </p:spPr>
        <p:txBody>
          <a:bodyPr>
            <a:noAutofit/>
          </a:bodyPr>
          <a:lstStyle/>
          <a:p>
            <a:r>
              <a:rPr lang="en-US" sz="2000" b="1" dirty="0"/>
              <a:t>Actions following the DNRF-9 rejection: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Rejected proposal → perspective in high-impact journal (quickly became </a:t>
            </a:r>
            <a:r>
              <a:rPr lang="en-US" sz="1600" dirty="0" err="1">
                <a:solidFill>
                  <a:schemeClr val="bg1"/>
                </a:solidFill>
              </a:rPr>
              <a:t>WoS</a:t>
            </a:r>
            <a:r>
              <a:rPr lang="en-US" sz="1600" dirty="0">
                <a:solidFill>
                  <a:schemeClr val="bg1"/>
                </a:solidFill>
              </a:rPr>
              <a:t> ‘highly cited’)</a:t>
            </a:r>
          </a:p>
          <a:p>
            <a:r>
              <a:rPr lang="en-US" sz="2000" b="1" dirty="0"/>
              <a:t>Preparations for the DNRF-10 proposal:</a:t>
            </a:r>
            <a:endParaRPr lang="en-US" sz="1600" dirty="0"/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Strategic revisions targeting the main criticism of </a:t>
            </a:r>
            <a:r>
              <a:rPr lang="en-US" sz="1600" i="1" dirty="0">
                <a:solidFill>
                  <a:schemeClr val="bg1"/>
                </a:solidFill>
              </a:rPr>
              <a:t>‘lack of cohesion’</a:t>
            </a:r>
            <a:r>
              <a:rPr lang="en-US" sz="1600" dirty="0">
                <a:solidFill>
                  <a:schemeClr val="bg1"/>
                </a:solidFill>
              </a:rPr>
              <a:t> (call of Mortensen to SDU and change of PI)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Formal PI management training (INSEAD)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Chairing of international conference (bringing the entire elite to Copenhagen)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Chairing workshop (bonding with international leaders, catalyzing ideas for the proposal)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Guest-editing special issues in high-impact journals (adding to our international visibility)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Publishing invited perspective papers in high-impact journals (seeding the proposal)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Effort to address gender imbalance and strengthen the group of applicants</a:t>
            </a:r>
          </a:p>
          <a:p>
            <a:r>
              <a:rPr lang="en-US" sz="2000" b="1" dirty="0"/>
              <a:t>Actions following the DNRF-10 rejection: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Dr. scient. thesis submitted to UCPH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Approaching high-impact journals to publish thesis as an invited comprehensive review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Accepting editorial position with the interdisciplinary top-journal Science Advances (AAAS)</a:t>
            </a:r>
          </a:p>
          <a:p>
            <a:r>
              <a:rPr lang="en-US" sz="2000" b="1" dirty="0"/>
              <a:t> Preparations for the DNRF-11 proposal</a:t>
            </a:r>
            <a:endParaRPr lang="en-US" sz="2000" dirty="0"/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New group of co-applicants: strategic investments in 5 emerging research leaders (assist. profs.)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Strategic revisions targeting call for </a:t>
            </a:r>
            <a:r>
              <a:rPr lang="en-US" sz="1600" i="1" dirty="0">
                <a:solidFill>
                  <a:schemeClr val="bg1"/>
                </a:solidFill>
              </a:rPr>
              <a:t>‘more coherence among research themes‘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Picture 2" descr="N. Asger Mortensen | LinkedIn">
            <a:extLst>
              <a:ext uri="{FF2B5EF4-FFF2-40B4-BE49-F238E27FC236}">
                <a16:creationId xmlns:a16="http://schemas.microsoft.com/office/drawing/2014/main" id="{6887AFCB-9442-ABD2-D341-A6B3A90DB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3996" y="2204366"/>
            <a:ext cx="2368296" cy="6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AD429455-DDC3-4F0D-E71B-68FF96CA01CA}"/>
              </a:ext>
            </a:extLst>
          </p:cNvPr>
          <p:cNvGrpSpPr/>
          <p:nvPr/>
        </p:nvGrpSpPr>
        <p:grpSpPr>
          <a:xfrm>
            <a:off x="9572795" y="3076980"/>
            <a:ext cx="2336114" cy="1143678"/>
            <a:chOff x="9430526" y="3252500"/>
            <a:chExt cx="2336114" cy="1143678"/>
          </a:xfrm>
        </p:grpSpPr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3F18A646-31F8-0025-6252-903CE78383C0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30526" y="3252500"/>
              <a:ext cx="1125349" cy="1135744"/>
            </a:xfrm>
            <a:prstGeom prst="rect">
              <a:avLst/>
            </a:prstGeom>
          </p:spPr>
        </p:pic>
        <p:pic>
          <p:nvPicPr>
            <p:cNvPr id="11" name="Billede 10">
              <a:extLst>
                <a:ext uri="{FF2B5EF4-FFF2-40B4-BE49-F238E27FC236}">
                  <a16:creationId xmlns:a16="http://schemas.microsoft.com/office/drawing/2014/main" id="{01AA7824-2ED0-9C1B-7C85-57E8E61A8B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30715" y="3252500"/>
              <a:ext cx="1135925" cy="1135744"/>
            </a:xfrm>
            <a:prstGeom prst="rect">
              <a:avLst/>
            </a:prstGeom>
          </p:spPr>
        </p:pic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F638FC39-0311-7368-3837-F9661C498F3E}"/>
                </a:ext>
              </a:extLst>
            </p:cNvPr>
            <p:cNvSpPr txBox="1"/>
            <p:nvPr/>
          </p:nvSpPr>
          <p:spPr>
            <a:xfrm>
              <a:off x="10641291" y="4026846"/>
              <a:ext cx="1125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2 M€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Billede 12">
            <a:extLst>
              <a:ext uri="{FF2B5EF4-FFF2-40B4-BE49-F238E27FC236}">
                <a16:creationId xmlns:a16="http://schemas.microsoft.com/office/drawing/2014/main" id="{C9A3EA44-5287-F6E8-40DA-942E9403B2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623350" y="4411233"/>
            <a:ext cx="1258942" cy="1777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8172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0FF49-9746-96FC-0B1D-A03942571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33824"/>
            <a:ext cx="9900000" cy="10800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Prepare in due time for your proposal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631E9A-F977-7ECB-CAF5-7167B4753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269984"/>
            <a:ext cx="11472000" cy="3600000"/>
          </a:xfrm>
        </p:spPr>
        <p:txBody>
          <a:bodyPr/>
          <a:lstStyle/>
          <a:p>
            <a:r>
              <a:rPr lang="en-US" sz="2000" dirty="0"/>
              <a:t>Work on the proposal idea/topic, but invest also in the positioning of the </a:t>
            </a:r>
            <a:r>
              <a:rPr lang="en-US" sz="2000" dirty="0" err="1"/>
              <a:t>CoE</a:t>
            </a:r>
            <a:r>
              <a:rPr lang="en-US" sz="2000" dirty="0"/>
              <a:t> and the exposure of the PI …</a:t>
            </a:r>
          </a:p>
          <a:p>
            <a:r>
              <a:rPr lang="en-US" sz="2000" dirty="0"/>
              <a:t>DNRF focus on PI qualifications; consolidate </a:t>
            </a:r>
            <a:r>
              <a:rPr lang="en-US" sz="2000" b="1" dirty="0"/>
              <a:t>documentation of international research leadership</a:t>
            </a:r>
            <a:endParaRPr lang="en-US" sz="2000" dirty="0"/>
          </a:p>
          <a:p>
            <a:r>
              <a:rPr lang="en-US" sz="2000" dirty="0"/>
              <a:t>Analyze which points to </a:t>
            </a:r>
            <a:r>
              <a:rPr lang="en-US" sz="2000" b="1" dirty="0"/>
              <a:t>improve actively</a:t>
            </a:r>
            <a:r>
              <a:rPr lang="en-US" sz="2000" dirty="0"/>
              <a:t>, and which points are beyond influence …</a:t>
            </a:r>
          </a:p>
          <a:p>
            <a:r>
              <a:rPr lang="en-US" sz="2000" dirty="0"/>
              <a:t>Citation metrics is difficult to improve with short notice, while other potential directions include </a:t>
            </a:r>
            <a:r>
              <a:rPr lang="en-US" sz="2000" b="1" dirty="0"/>
              <a:t>high-impact journals,</a:t>
            </a:r>
            <a:r>
              <a:rPr lang="en-US" sz="2000" dirty="0"/>
              <a:t> ’</a:t>
            </a:r>
            <a:r>
              <a:rPr lang="en-US" sz="2000" b="1" dirty="0"/>
              <a:t>invited’ reviews, perspective papers, editorial materials</a:t>
            </a:r>
            <a:r>
              <a:rPr lang="en-US" sz="2000" dirty="0"/>
              <a:t> (news &amp; views)</a:t>
            </a:r>
            <a:r>
              <a:rPr lang="en-US" sz="2000" b="1" dirty="0"/>
              <a:t> </a:t>
            </a:r>
            <a:r>
              <a:rPr lang="en-US" sz="2000" dirty="0"/>
              <a:t>etc.</a:t>
            </a:r>
          </a:p>
          <a:p>
            <a:r>
              <a:rPr lang="en-US" sz="2000" dirty="0"/>
              <a:t>International visibility, conference organization, </a:t>
            </a:r>
            <a:r>
              <a:rPr lang="en-US" sz="2000" b="1" dirty="0"/>
              <a:t>international workshops catalyzing the proposal idea</a:t>
            </a:r>
            <a:endParaRPr lang="en-US" sz="2000" dirty="0"/>
          </a:p>
          <a:p>
            <a:r>
              <a:rPr lang="en-US" sz="2000" dirty="0"/>
              <a:t>Use and expand international network actively. </a:t>
            </a:r>
            <a:r>
              <a:rPr lang="en-US" sz="2000" b="1" dirty="0"/>
              <a:t>Identify strategic co-authors, advisory-board members</a:t>
            </a:r>
            <a:r>
              <a:rPr lang="en-US" sz="2000" dirty="0"/>
              <a:t>, and</a:t>
            </a:r>
            <a:r>
              <a:rPr lang="en-US" sz="2000" b="1" dirty="0"/>
              <a:t> opinion makers</a:t>
            </a:r>
            <a:r>
              <a:rPr lang="en-US" sz="2000" dirty="0"/>
              <a:t> (potential reviewers). Work actively on a strategy how to prime them on the ideas prior to the submission of the proposal. This is the group of international leaders that will endorse your </a:t>
            </a:r>
            <a:r>
              <a:rPr lang="en-US" sz="2000"/>
              <a:t>research leadership.</a:t>
            </a:r>
            <a:endParaRPr lang="en-US" sz="2000" dirty="0"/>
          </a:p>
          <a:p>
            <a:r>
              <a:rPr lang="en-US" sz="2000" dirty="0"/>
              <a:t>Consider </a:t>
            </a:r>
            <a:r>
              <a:rPr lang="en-US" sz="2000" b="1" dirty="0"/>
              <a:t>formal training</a:t>
            </a:r>
            <a:r>
              <a:rPr lang="en-US" sz="2000" dirty="0"/>
              <a:t> that documents research-management expertise. It might even be useful …</a:t>
            </a:r>
          </a:p>
          <a:p>
            <a:r>
              <a:rPr lang="en-US" sz="2000" dirty="0"/>
              <a:t>Document your efforts in young-researcher training at the highest international level by pushing your alumnae for </a:t>
            </a:r>
            <a:r>
              <a:rPr lang="en-US" sz="2000" b="1" dirty="0"/>
              <a:t>international young-researcher awards</a:t>
            </a:r>
            <a:r>
              <a:rPr lang="en-US" sz="2000" dirty="0"/>
              <a:t> and further international training in </a:t>
            </a:r>
            <a:r>
              <a:rPr lang="en-US" sz="2000" b="1" dirty="0"/>
              <a:t>elite-research environments</a:t>
            </a:r>
            <a:endParaRPr lang="en-US" sz="20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909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POLIMA">
      <a:dk1>
        <a:srgbClr val="000000"/>
      </a:dk1>
      <a:lt1>
        <a:srgbClr val="FFFFFF"/>
      </a:lt1>
      <a:dk2>
        <a:srgbClr val="AA0028"/>
      </a:dk2>
      <a:lt2>
        <a:srgbClr val="E7E6E6"/>
      </a:lt2>
      <a:accent1>
        <a:srgbClr val="AA0028"/>
      </a:accent1>
      <a:accent2>
        <a:srgbClr val="000000"/>
      </a:accent2>
      <a:accent3>
        <a:srgbClr val="C8C8C8"/>
      </a:accent3>
      <a:accent4>
        <a:srgbClr val="EBCD64"/>
      </a:accent4>
      <a:accent5>
        <a:srgbClr val="AA0028"/>
      </a:accent5>
      <a:accent6>
        <a:srgbClr val="EBCC63"/>
      </a:accent6>
      <a:hlink>
        <a:srgbClr val="000000"/>
      </a:hlink>
      <a:folHlink>
        <a:srgbClr val="AA002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48BE062959B5458B4AA534923A3B29" ma:contentTypeVersion="16" ma:contentTypeDescription="Opret et nyt dokument." ma:contentTypeScope="" ma:versionID="e7a8d3bfb49ed60c8738f6fab1993dc7">
  <xsd:schema xmlns:xsd="http://www.w3.org/2001/XMLSchema" xmlns:xs="http://www.w3.org/2001/XMLSchema" xmlns:p="http://schemas.microsoft.com/office/2006/metadata/properties" xmlns:ns2="06074588-21dd-4f74-a0fc-a15e7b67372f" xmlns:ns3="45798cdb-0bda-4002-9e23-4a332eee16ed" targetNamespace="http://schemas.microsoft.com/office/2006/metadata/properties" ma:root="true" ma:fieldsID="52d4dc3763553bc41fe5461d9d5c2e1c" ns2:_="" ns3:_="">
    <xsd:import namespace="06074588-21dd-4f74-a0fc-a15e7b67372f"/>
    <xsd:import namespace="45798cdb-0bda-4002-9e23-4a332eee16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74588-21dd-4f74-a0fc-a15e7b6737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f9553f63-5966-4a09-978d-72b299aea1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98cdb-0bda-4002-9e23-4a332eee16e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db3b45b-4e5a-49de-bfab-bd7afbd4ef7b}" ma:internalName="TaxCatchAll" ma:showField="CatchAllData" ma:web="45798cdb-0bda-4002-9e23-4a332eee16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A8F4C3-58F8-4B93-956D-51E660ADE6F7}"/>
</file>

<file path=customXml/itemProps2.xml><?xml version="1.0" encoding="utf-8"?>
<ds:datastoreItem xmlns:ds="http://schemas.openxmlformats.org/officeDocument/2006/customXml" ds:itemID="{5F86392B-92C4-409B-82FE-6A164A2EDC4C}"/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614</Words>
  <Application>Microsoft Macintosh PowerPoint</Application>
  <PresentationFormat>Widescreen</PresentationFormat>
  <Paragraphs>51</Paragraphs>
  <Slides>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Brown Regular Alt</vt:lpstr>
      <vt:lpstr>Calibri</vt:lpstr>
      <vt:lpstr>Office</vt:lpstr>
      <vt:lpstr>POLIMA – DNRF Center of Excellence</vt:lpstr>
      <vt:lpstr>Center of Excellence grant from the Danish National Research Foundation (DNRF)</vt:lpstr>
      <vt:lpstr>Coping with rejections …</vt:lpstr>
      <vt:lpstr>Consolidating the proposal …</vt:lpstr>
      <vt:lpstr>Prepare in due time for your proposal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N. Asger Mortensen</cp:lastModifiedBy>
  <cp:revision>97</cp:revision>
  <dcterms:created xsi:type="dcterms:W3CDTF">2022-12-22T19:17:49Z</dcterms:created>
  <dcterms:modified xsi:type="dcterms:W3CDTF">2023-04-26T11:59:00Z</dcterms:modified>
</cp:coreProperties>
</file>