
<file path=[Content_Types].xml><?xml version="1.0" encoding="utf-8"?>
<Types xmlns="http://schemas.openxmlformats.org/package/2006/content-types">
  <Default Extension="bin"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506" r:id="rId3"/>
    <p:sldId id="712" r:id="rId4"/>
    <p:sldId id="714" r:id="rId5"/>
    <p:sldId id="716" r:id="rId6"/>
    <p:sldId id="264" r:id="rId7"/>
    <p:sldId id="538" r:id="rId8"/>
    <p:sldId id="723" r:id="rId9"/>
    <p:sldId id="734" r:id="rId10"/>
    <p:sldId id="735" r:id="rId11"/>
    <p:sldId id="736" r:id="rId12"/>
    <p:sldId id="717" r:id="rId13"/>
    <p:sldId id="719" r:id="rId14"/>
    <p:sldId id="724" r:id="rId15"/>
    <p:sldId id="718" r:id="rId16"/>
    <p:sldId id="725" r:id="rId17"/>
    <p:sldId id="720" r:id="rId18"/>
    <p:sldId id="726" r:id="rId19"/>
    <p:sldId id="727" r:id="rId20"/>
    <p:sldId id="729" r:id="rId21"/>
    <p:sldId id="730" r:id="rId22"/>
    <p:sldId id="731" r:id="rId23"/>
    <p:sldId id="732" r:id="rId24"/>
    <p:sldId id="721" r:id="rId25"/>
    <p:sldId id="722" r:id="rId2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7B684C-3B67-324F-A553-94236727E423}" v="4" dt="2021-04-14T07:01:08.476"/>
  </p1510:revLst>
</p1510:revInfo>
</file>

<file path=ppt/tableStyles.xml><?xml version="1.0" encoding="utf-8"?>
<a:tblStyleLst xmlns:a="http://schemas.openxmlformats.org/drawingml/2006/main" def="{5C22544A-7EE6-4342-B048-85BDC9FD1C3A}">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llemlayout 3 - Markering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llemlayout 3 - Markering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069" autoAdjust="0"/>
    <p:restoredTop sz="94660"/>
  </p:normalViewPr>
  <p:slideViewPr>
    <p:cSldViewPr snapToGrid="0">
      <p:cViewPr varScale="1">
        <p:scale>
          <a:sx n="68" d="100"/>
          <a:sy n="68" d="100"/>
        </p:scale>
        <p:origin x="7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9B8D3-78B1-4CDD-9F36-B7751376AE89}" type="datetimeFigureOut">
              <a:rPr lang="da-DK" smtClean="0"/>
              <a:t>29-04-2021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45B3A-E6CE-4D90-9D1F-BEE8FC444C25}" type="slidenum">
              <a:rPr lang="da-DK" smtClean="0"/>
              <a:t>‹nr.›</a:t>
            </a:fld>
            <a:endParaRPr lang="da-DK"/>
          </a:p>
        </p:txBody>
      </p:sp>
    </p:spTree>
    <p:extLst>
      <p:ext uri="{BB962C8B-B14F-4D97-AF65-F5344CB8AC3E}">
        <p14:creationId xmlns:p14="http://schemas.microsoft.com/office/powerpoint/2010/main" val="178683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Thomas</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13</a:t>
            </a:fld>
            <a:endParaRPr lang="en-GB" dirty="0"/>
          </a:p>
        </p:txBody>
      </p:sp>
    </p:spTree>
    <p:extLst>
      <p:ext uri="{BB962C8B-B14F-4D97-AF65-F5344CB8AC3E}">
        <p14:creationId xmlns:p14="http://schemas.microsoft.com/office/powerpoint/2010/main" val="896490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Rie</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23</a:t>
            </a:fld>
            <a:endParaRPr lang="en-GB" dirty="0"/>
          </a:p>
        </p:txBody>
      </p:sp>
    </p:spTree>
    <p:extLst>
      <p:ext uri="{BB962C8B-B14F-4D97-AF65-F5344CB8AC3E}">
        <p14:creationId xmlns:p14="http://schemas.microsoft.com/office/powerpoint/2010/main" val="44524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Thomas</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14</a:t>
            </a:fld>
            <a:endParaRPr lang="en-GB" dirty="0"/>
          </a:p>
        </p:txBody>
      </p:sp>
    </p:spTree>
    <p:extLst>
      <p:ext uri="{BB962C8B-B14F-4D97-AF65-F5344CB8AC3E}">
        <p14:creationId xmlns:p14="http://schemas.microsoft.com/office/powerpoint/2010/main" val="420850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Rie</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16</a:t>
            </a:fld>
            <a:endParaRPr lang="en-GB" dirty="0"/>
          </a:p>
        </p:txBody>
      </p:sp>
    </p:spTree>
    <p:extLst>
      <p:ext uri="{BB962C8B-B14F-4D97-AF65-F5344CB8AC3E}">
        <p14:creationId xmlns:p14="http://schemas.microsoft.com/office/powerpoint/2010/main" val="47335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Rie</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17</a:t>
            </a:fld>
            <a:endParaRPr lang="en-GB" dirty="0"/>
          </a:p>
        </p:txBody>
      </p:sp>
    </p:spTree>
    <p:extLst>
      <p:ext uri="{BB962C8B-B14F-4D97-AF65-F5344CB8AC3E}">
        <p14:creationId xmlns:p14="http://schemas.microsoft.com/office/powerpoint/2010/main" val="3775054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Rie</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18</a:t>
            </a:fld>
            <a:endParaRPr lang="en-GB" dirty="0"/>
          </a:p>
        </p:txBody>
      </p:sp>
    </p:spTree>
    <p:extLst>
      <p:ext uri="{BB962C8B-B14F-4D97-AF65-F5344CB8AC3E}">
        <p14:creationId xmlns:p14="http://schemas.microsoft.com/office/powerpoint/2010/main" val="402574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Rie</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19</a:t>
            </a:fld>
            <a:endParaRPr lang="en-GB" dirty="0"/>
          </a:p>
        </p:txBody>
      </p:sp>
    </p:spTree>
    <p:extLst>
      <p:ext uri="{BB962C8B-B14F-4D97-AF65-F5344CB8AC3E}">
        <p14:creationId xmlns:p14="http://schemas.microsoft.com/office/powerpoint/2010/main" val="1935881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Rie</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20</a:t>
            </a:fld>
            <a:endParaRPr lang="en-GB" dirty="0"/>
          </a:p>
        </p:txBody>
      </p:sp>
    </p:spTree>
    <p:extLst>
      <p:ext uri="{BB962C8B-B14F-4D97-AF65-F5344CB8AC3E}">
        <p14:creationId xmlns:p14="http://schemas.microsoft.com/office/powerpoint/2010/main" val="387251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Rie</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21</a:t>
            </a:fld>
            <a:endParaRPr lang="en-GB" dirty="0"/>
          </a:p>
        </p:txBody>
      </p:sp>
    </p:spTree>
    <p:extLst>
      <p:ext uri="{BB962C8B-B14F-4D97-AF65-F5344CB8AC3E}">
        <p14:creationId xmlns:p14="http://schemas.microsoft.com/office/powerpoint/2010/main" val="396511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Rie</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22</a:t>
            </a:fld>
            <a:endParaRPr lang="en-GB" dirty="0"/>
          </a:p>
        </p:txBody>
      </p:sp>
    </p:spTree>
    <p:extLst>
      <p:ext uri="{BB962C8B-B14F-4D97-AF65-F5344CB8AC3E}">
        <p14:creationId xmlns:p14="http://schemas.microsoft.com/office/powerpoint/2010/main" val="177181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0F1ED-C944-49D5-910F-2CD005359E6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2A12236-E67D-41DB-9C73-19C45D116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2FD25EED-76A7-4ADC-85D4-0684BD57E93E}"/>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5" name="Pladsholder til sidefod 4">
            <a:extLst>
              <a:ext uri="{FF2B5EF4-FFF2-40B4-BE49-F238E27FC236}">
                <a16:creationId xmlns:a16="http://schemas.microsoft.com/office/drawing/2014/main" id="{C61A4EE4-6B53-4B45-81BB-4BE67133995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E579893-7BC0-4374-ACDC-1209ED413620}"/>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4059938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317FDF-9EDE-4A13-9383-40CE8E030DE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105A127-777F-4E6F-8A2A-C576BC94157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ED3C33C-176C-467F-911F-F4E4C199DBAD}"/>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5" name="Pladsholder til sidefod 4">
            <a:extLst>
              <a:ext uri="{FF2B5EF4-FFF2-40B4-BE49-F238E27FC236}">
                <a16:creationId xmlns:a16="http://schemas.microsoft.com/office/drawing/2014/main" id="{0AFCE942-1B93-4181-8180-48D797B667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55AE224-2C4D-4A3B-A750-CB98A004F385}"/>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3386515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4425852-BA92-4CB7-8CDE-948D175BD43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0DD63E5-F9E8-4624-945F-B57AF7D6CC7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C37E9BE-F0BC-4593-89D7-10646F636906}"/>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5" name="Pladsholder til sidefod 4">
            <a:extLst>
              <a:ext uri="{FF2B5EF4-FFF2-40B4-BE49-F238E27FC236}">
                <a16:creationId xmlns:a16="http://schemas.microsoft.com/office/drawing/2014/main" id="{43082254-A358-4F7E-8BDD-FA85436EFFF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2A4387E-09BA-48C2-84C5-5EDA08482EBC}"/>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4080882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29-04-2021</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282093434"/>
      </p:ext>
    </p:extLst>
  </p:cSld>
  <p:clrMapOvr>
    <a:masterClrMapping/>
  </p:clrMapOvr>
  <p:extLst>
    <p:ext uri="{DCECCB84-F9BA-43D5-87BE-67443E8EF086}">
      <p15:sldGuideLst xmlns:p15="http://schemas.microsoft.com/office/powerpoint/2012/main">
        <p15:guide id="1" orient="horz" pos="6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29-04-2021</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467509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dirty="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dirty="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29-04-2021</a:t>
            </a:fld>
            <a:endParaRPr lang="da-DK" dirty="0"/>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29-04-2021</a:t>
            </a:fld>
            <a:endParaRPr lang="da-DK" dirty="0"/>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03171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CEE97-FEC1-48A9-B489-91718B4AE42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8E71D36-F57B-4184-86BF-A0A53BD058B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CFA6954-A720-4203-9F43-7A6FEE78C9C3}"/>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5" name="Pladsholder til sidefod 4">
            <a:extLst>
              <a:ext uri="{FF2B5EF4-FFF2-40B4-BE49-F238E27FC236}">
                <a16:creationId xmlns:a16="http://schemas.microsoft.com/office/drawing/2014/main" id="{2A6BBB54-3A16-440B-8EEB-83C9DF90950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9EEF3B-CBFC-4A33-BF05-679BBFB63434}"/>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3947713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C4E3F-A80A-462B-A7FE-8EEF0ED99EE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89D1A78-0D72-4966-AE7B-435A4C02C6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EEF83BA0-A1BC-47EC-BDA9-85C409AA8A46}"/>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5" name="Pladsholder til sidefod 4">
            <a:extLst>
              <a:ext uri="{FF2B5EF4-FFF2-40B4-BE49-F238E27FC236}">
                <a16:creationId xmlns:a16="http://schemas.microsoft.com/office/drawing/2014/main" id="{64802E39-14D5-451F-B79A-8C4DE253F91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9AA8BAF-C01E-4384-8137-F4A59F8BE711}"/>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163390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104CF-4FBB-4EEC-93A5-59430228F02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35534F2-87DE-4493-8D41-BD24880836A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CA3F570-6981-4975-96F7-447E45BA55C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2302B51-7D3B-4D7D-BC30-8AFD398D0DCB}"/>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6" name="Pladsholder til sidefod 5">
            <a:extLst>
              <a:ext uri="{FF2B5EF4-FFF2-40B4-BE49-F238E27FC236}">
                <a16:creationId xmlns:a16="http://schemas.microsoft.com/office/drawing/2014/main" id="{18B2864E-8D90-4455-A4B0-E6729FB47EF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37EE6E5-B7C3-442D-BF62-5621E824F81B}"/>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3481362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B2B37-8F67-4A9E-9D4A-C4316113CD9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5C7F5CC-BFF9-4579-AD33-8F012033DA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80EFC8C-618C-4CDD-8EFC-9CC8EA5EB2F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98CB395-7657-40EE-85E2-21C9DD6821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30731A5-A336-4685-9666-3178D346113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08E977C-168B-4D28-A107-28013431ABA6}"/>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8" name="Pladsholder til sidefod 7">
            <a:extLst>
              <a:ext uri="{FF2B5EF4-FFF2-40B4-BE49-F238E27FC236}">
                <a16:creationId xmlns:a16="http://schemas.microsoft.com/office/drawing/2014/main" id="{91BE158E-19E6-49BE-8E28-036D69C76EB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94D51F4-5972-43A2-8EDE-2E5F18959460}"/>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1287788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12E48A-4538-47A7-A9D2-62B8D0B1B01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3EBF397-FFF6-4C67-81A3-2C2DAB7FF29B}"/>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4" name="Pladsholder til sidefod 3">
            <a:extLst>
              <a:ext uri="{FF2B5EF4-FFF2-40B4-BE49-F238E27FC236}">
                <a16:creationId xmlns:a16="http://schemas.microsoft.com/office/drawing/2014/main" id="{6594D0DC-6C8C-45D2-81EE-42F56F9A6D4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C69280E-788E-4882-8D92-403CB435576A}"/>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2639013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9A35248-D8F4-48CC-8C0E-95571E713E4C}"/>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3" name="Pladsholder til sidefod 2">
            <a:extLst>
              <a:ext uri="{FF2B5EF4-FFF2-40B4-BE49-F238E27FC236}">
                <a16:creationId xmlns:a16="http://schemas.microsoft.com/office/drawing/2014/main" id="{F71BC357-ABCD-45DC-A305-812119C9B8C0}"/>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45535AEF-4EFE-4972-BF92-0EDB530F00BE}"/>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1793315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2CC489-C61D-499B-BCEA-225F001C93A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E5EE0C1-4C42-46A1-BAB5-6A80A455B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D355330B-4EAE-4550-AA72-5E91F1083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E70ACE8-60CB-4904-8967-70B952C03C24}"/>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6" name="Pladsholder til sidefod 5">
            <a:extLst>
              <a:ext uri="{FF2B5EF4-FFF2-40B4-BE49-F238E27FC236}">
                <a16:creationId xmlns:a16="http://schemas.microsoft.com/office/drawing/2014/main" id="{768AA4F2-6B87-48BA-9EEB-42D4D096F09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73F4941-03DA-4590-9F86-D427EDF551E0}"/>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233003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CDBCE-C512-48DC-8967-A5811C029D8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1B540A5-926B-4EFC-9715-B8EFCA5925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63C0D589-8F05-4D03-AD70-84C5909BD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D0AB983-3E8C-4C6B-A8F7-C35EF65314C4}"/>
              </a:ext>
            </a:extLst>
          </p:cNvPr>
          <p:cNvSpPr>
            <a:spLocks noGrp="1"/>
          </p:cNvSpPr>
          <p:nvPr>
            <p:ph type="dt" sz="half" idx="10"/>
          </p:nvPr>
        </p:nvSpPr>
        <p:spPr/>
        <p:txBody>
          <a:bodyPr/>
          <a:lstStyle/>
          <a:p>
            <a:fld id="{CAFE8B13-5FFC-481D-BAF0-9E2FAE835046}" type="datetimeFigureOut">
              <a:rPr lang="da-DK" smtClean="0"/>
              <a:t>29-04-2021</a:t>
            </a:fld>
            <a:endParaRPr lang="da-DK"/>
          </a:p>
        </p:txBody>
      </p:sp>
      <p:sp>
        <p:nvSpPr>
          <p:cNvPr id="6" name="Pladsholder til sidefod 5">
            <a:extLst>
              <a:ext uri="{FF2B5EF4-FFF2-40B4-BE49-F238E27FC236}">
                <a16:creationId xmlns:a16="http://schemas.microsoft.com/office/drawing/2014/main" id="{27AB6CB0-9BCA-41C2-AC65-2BCEE4FF07E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3E94DFF-6F55-4C88-A25D-84B7C135A13F}"/>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341325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EA1635-4404-4A25-B5FA-1EE1CC82F4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9985983-1368-4007-A92C-001667BC8E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B14D459-698F-46AB-A10E-933D12EF95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FE8B13-5FFC-481D-BAF0-9E2FAE835046}" type="datetimeFigureOut">
              <a:rPr lang="da-DK" smtClean="0"/>
              <a:t>29-04-2021</a:t>
            </a:fld>
            <a:endParaRPr lang="da-DK"/>
          </a:p>
        </p:txBody>
      </p:sp>
      <p:sp>
        <p:nvSpPr>
          <p:cNvPr id="5" name="Pladsholder til sidefod 4">
            <a:extLst>
              <a:ext uri="{FF2B5EF4-FFF2-40B4-BE49-F238E27FC236}">
                <a16:creationId xmlns:a16="http://schemas.microsoft.com/office/drawing/2014/main" id="{42D582CA-B0A3-44A2-9665-6CBE21D8A9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A4422983-AF94-44F6-B133-01690DAAC2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BD73D-C06F-48F2-877E-D4F023FD127B}" type="slidenum">
              <a:rPr lang="da-DK" smtClean="0"/>
              <a:t>‹nr.›</a:t>
            </a:fld>
            <a:endParaRPr lang="da-DK"/>
          </a:p>
        </p:txBody>
      </p:sp>
    </p:spTree>
    <p:extLst>
      <p:ext uri="{BB962C8B-B14F-4D97-AF65-F5344CB8AC3E}">
        <p14:creationId xmlns:p14="http://schemas.microsoft.com/office/powerpoint/2010/main" val="3959702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5.png"/><Relationship Id="rId2" Type="http://schemas.openxmlformats.org/officeDocument/2006/relationships/image" Target="../media/image24.jpeg"/><Relationship Id="rId16"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F5F440C-7113-4AC0-ACE0-95D808F56E8F}"/>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1378" b="3622"/>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4576669-7D74-4AC4-895A-AE5147E090A6}"/>
              </a:ext>
            </a:extLst>
          </p:cNvPr>
          <p:cNvSpPr>
            <a:spLocks noGrp="1"/>
          </p:cNvSpPr>
          <p:nvPr>
            <p:ph type="ctrTitle"/>
          </p:nvPr>
        </p:nvSpPr>
        <p:spPr>
          <a:xfrm>
            <a:off x="1369256" y="2191507"/>
            <a:ext cx="9144000" cy="2900518"/>
          </a:xfrm>
        </p:spPr>
        <p:txBody>
          <a:bodyPr>
            <a:normAutofit/>
          </a:bodyPr>
          <a:lstStyle/>
          <a:p>
            <a:r>
              <a:rPr lang="da-DK" sz="6600" b="1" dirty="0">
                <a:solidFill>
                  <a:srgbClr val="FFFFFF"/>
                </a:solidFill>
              </a:rPr>
              <a:t>Velkommen</a:t>
            </a:r>
            <a:br>
              <a:rPr lang="da-DK" sz="6600" b="1" dirty="0">
                <a:solidFill>
                  <a:srgbClr val="FFFFFF"/>
                </a:solidFill>
              </a:rPr>
            </a:br>
            <a:r>
              <a:rPr lang="da-DK" sz="4400" b="1" dirty="0">
                <a:solidFill>
                  <a:srgbClr val="FFFFFF"/>
                </a:solidFill>
              </a:rPr>
              <a:t>Flytningen til Nyt SUND</a:t>
            </a:r>
            <a:br>
              <a:rPr lang="da-DK" sz="6600" b="1" dirty="0">
                <a:solidFill>
                  <a:srgbClr val="FFFFFF"/>
                </a:solidFill>
              </a:rPr>
            </a:br>
            <a:endParaRPr lang="da-DK" sz="6600" b="1" dirty="0">
              <a:solidFill>
                <a:srgbClr val="FFFFFF"/>
              </a:solidFill>
            </a:endParaRPr>
          </a:p>
        </p:txBody>
      </p:sp>
    </p:spTree>
    <p:extLst>
      <p:ext uri="{BB962C8B-B14F-4D97-AF65-F5344CB8AC3E}">
        <p14:creationId xmlns:p14="http://schemas.microsoft.com/office/powerpoint/2010/main" val="281114977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9"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id="{DC16B420-C277-0D42-89BE-AA78B16FE3A1}"/>
              </a:ext>
            </a:extLst>
          </p:cNvPr>
          <p:cNvSpPr>
            <a:spLocks noGrp="1"/>
          </p:cNvSpPr>
          <p:nvPr>
            <p:ph type="title"/>
          </p:nvPr>
        </p:nvSpPr>
        <p:spPr>
          <a:xfrm>
            <a:off x="804998" y="798445"/>
            <a:ext cx="4803636" cy="1311664"/>
          </a:xfrm>
        </p:spPr>
        <p:txBody>
          <a:bodyPr>
            <a:normAutofit/>
          </a:bodyPr>
          <a:lstStyle/>
          <a:p>
            <a:r>
              <a:rPr lang="da-DK">
                <a:solidFill>
                  <a:srgbClr val="000000"/>
                </a:solidFill>
              </a:rPr>
              <a:t>Flytning er en del af den proces ..</a:t>
            </a:r>
          </a:p>
        </p:txBody>
      </p:sp>
      <p:sp>
        <p:nvSpPr>
          <p:cNvPr id="3" name="Pladsholder til indhold 2">
            <a:extLst>
              <a:ext uri="{FF2B5EF4-FFF2-40B4-BE49-F238E27FC236}">
                <a16:creationId xmlns:a16="http://schemas.microsoft.com/office/drawing/2014/main" id="{C24EF390-B1F6-F74E-A507-7D6F92922680}"/>
              </a:ext>
            </a:extLst>
          </p:cNvPr>
          <p:cNvSpPr>
            <a:spLocks noGrp="1"/>
          </p:cNvSpPr>
          <p:nvPr>
            <p:ph idx="1"/>
          </p:nvPr>
        </p:nvSpPr>
        <p:spPr>
          <a:xfrm>
            <a:off x="804997" y="2272143"/>
            <a:ext cx="5115434" cy="4104594"/>
          </a:xfrm>
        </p:spPr>
        <p:txBody>
          <a:bodyPr anchor="ctr">
            <a:normAutofit/>
          </a:bodyPr>
          <a:lstStyle/>
          <a:p>
            <a:pPr marL="0" indent="0">
              <a:buNone/>
            </a:pPr>
            <a:r>
              <a:rPr lang="da-DK" sz="2000" dirty="0">
                <a:solidFill>
                  <a:srgbClr val="000000"/>
                </a:solidFill>
              </a:rPr>
              <a:t>.. der skal  skal bringe os ind i den nye bygning, ind i en ny hverdag, ind i nye og tættere samarbejder med resten af SDU</a:t>
            </a:r>
          </a:p>
          <a:p>
            <a:pPr marL="0" indent="0">
              <a:buNone/>
            </a:pPr>
            <a:endParaRPr lang="da-DK" sz="2000" dirty="0">
              <a:solidFill>
                <a:srgbClr val="000000"/>
              </a:solidFill>
            </a:endParaRPr>
          </a:p>
          <a:p>
            <a:pPr marL="0" indent="0">
              <a:buNone/>
            </a:pPr>
            <a:endParaRPr lang="da-DK" sz="2000" dirty="0">
              <a:solidFill>
                <a:srgbClr val="000000"/>
              </a:solidFill>
            </a:endParaRPr>
          </a:p>
          <a:p>
            <a:pPr marL="0" indent="0">
              <a:buNone/>
            </a:pPr>
            <a:r>
              <a:rPr lang="da-DK" sz="2000" dirty="0">
                <a:solidFill>
                  <a:srgbClr val="000000"/>
                </a:solidFill>
              </a:rPr>
              <a:t>Derfor er vi glade for det gode samarbejde med fællesadministration om flytteprojektet, og vi ser det som et vigtigt skridt for SUND – en proces, der styrker det tværgående samarbejde.</a:t>
            </a:r>
          </a:p>
        </p:txBody>
      </p:sp>
      <p:sp>
        <p:nvSpPr>
          <p:cNvPr id="2060"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In Search of the Collaboration Sweet Spot">
            <a:extLst>
              <a:ext uri="{FF2B5EF4-FFF2-40B4-BE49-F238E27FC236}">
                <a16:creationId xmlns:a16="http://schemas.microsoft.com/office/drawing/2014/main" id="{52D57F41-78C1-7242-AFBE-16E0F41BF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15" r="5686" b="1"/>
          <a:stretch/>
        </p:blipFill>
        <p:spPr bwMode="auto">
          <a:xfrm>
            <a:off x="6893318" y="770037"/>
            <a:ext cx="5758699" cy="6626800"/>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557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B89FD-2FA5-E04A-9413-08F2FD073718}"/>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5A88263A-413E-6143-AEF6-1E2AB0285F90}"/>
              </a:ext>
            </a:extLst>
          </p:cNvPr>
          <p:cNvSpPr>
            <a:spLocks noGrp="1"/>
          </p:cNvSpPr>
          <p:nvPr>
            <p:ph type="subTitle" idx="1"/>
          </p:nvPr>
        </p:nvSpPr>
        <p:spPr/>
        <p:txBody>
          <a:bodyPr/>
          <a:lstStyle/>
          <a:p>
            <a:endParaRPr lang="da-DK" dirty="0"/>
          </a:p>
        </p:txBody>
      </p:sp>
      <p:pic>
        <p:nvPicPr>
          <p:cNvPr id="4" name="Billede 3">
            <a:extLst>
              <a:ext uri="{FF2B5EF4-FFF2-40B4-BE49-F238E27FC236}">
                <a16:creationId xmlns:a16="http://schemas.microsoft.com/office/drawing/2014/main" id="{FCAF1C9D-333E-CC45-AF34-4E9DE8EC01B9}"/>
              </a:ext>
            </a:extLst>
          </p:cNvPr>
          <p:cNvPicPr>
            <a:picLocks noChangeAspect="1"/>
          </p:cNvPicPr>
          <p:nvPr/>
        </p:nvPicPr>
        <p:blipFill>
          <a:blip r:embed="rId2"/>
          <a:stretch>
            <a:fillRect/>
          </a:stretch>
        </p:blipFill>
        <p:spPr>
          <a:xfrm>
            <a:off x="0" y="320040"/>
            <a:ext cx="12192000" cy="6217920"/>
          </a:xfrm>
          <a:prstGeom prst="rect">
            <a:avLst/>
          </a:prstGeom>
        </p:spPr>
      </p:pic>
    </p:spTree>
    <p:extLst>
      <p:ext uri="{BB962C8B-B14F-4D97-AF65-F5344CB8AC3E}">
        <p14:creationId xmlns:p14="http://schemas.microsoft.com/office/powerpoint/2010/main" val="2906932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DC2A8-58A5-DD45-80CC-B2E0CDC69F01}"/>
              </a:ext>
            </a:extLst>
          </p:cNvPr>
          <p:cNvSpPr>
            <a:spLocks noGrp="1"/>
          </p:cNvSpPr>
          <p:nvPr>
            <p:ph type="ctrTitle"/>
          </p:nvPr>
        </p:nvSpPr>
        <p:spPr>
          <a:xfrm>
            <a:off x="0" y="5063067"/>
            <a:ext cx="11831783" cy="1652430"/>
          </a:xfrm>
        </p:spPr>
        <p:txBody>
          <a:bodyPr>
            <a:normAutofit/>
          </a:bodyPr>
          <a:lstStyle/>
          <a:p>
            <a:r>
              <a:rPr lang="da-DK" sz="4800" b="1" dirty="0"/>
              <a:t>Flytningen som samarbejdsprojekt</a:t>
            </a:r>
            <a:br>
              <a:rPr lang="da-DK" sz="4800" b="1" dirty="0"/>
            </a:br>
            <a:r>
              <a:rPr lang="da-DK" sz="900" b="1" dirty="0">
                <a:solidFill>
                  <a:schemeClr val="bg1"/>
                </a:solidFill>
              </a:rPr>
              <a:t>n</a:t>
            </a:r>
            <a:br>
              <a:rPr lang="da-DK" b="1" dirty="0"/>
            </a:br>
            <a:r>
              <a:rPr lang="da-DK" sz="2400" b="1" dirty="0"/>
              <a:t>Thomas Buchvald Vind</a:t>
            </a:r>
          </a:p>
        </p:txBody>
      </p:sp>
      <p:sp>
        <p:nvSpPr>
          <p:cNvPr id="3" name="Undertitel 2">
            <a:extLst>
              <a:ext uri="{FF2B5EF4-FFF2-40B4-BE49-F238E27FC236}">
                <a16:creationId xmlns:a16="http://schemas.microsoft.com/office/drawing/2014/main" id="{AB361144-63B7-E54D-A51C-D061D9C1A710}"/>
              </a:ext>
            </a:extLst>
          </p:cNvPr>
          <p:cNvSpPr>
            <a:spLocks noGrp="1"/>
          </p:cNvSpPr>
          <p:nvPr>
            <p:ph type="subTitle" idx="1"/>
          </p:nvPr>
        </p:nvSpPr>
        <p:spPr/>
        <p:txBody>
          <a:bodyPr/>
          <a:lstStyle/>
          <a:p>
            <a:endParaRPr lang="da-DK" dirty="0"/>
          </a:p>
        </p:txBody>
      </p:sp>
      <p:pic>
        <p:nvPicPr>
          <p:cNvPr id="5" name="Billede 4">
            <a:extLst>
              <a:ext uri="{FF2B5EF4-FFF2-40B4-BE49-F238E27FC236}">
                <a16:creationId xmlns:a16="http://schemas.microsoft.com/office/drawing/2014/main" id="{4283D8D6-A138-DC45-A7FD-467084912314}"/>
              </a:ext>
            </a:extLst>
          </p:cNvPr>
          <p:cNvPicPr>
            <a:picLocks noChangeAspect="1"/>
          </p:cNvPicPr>
          <p:nvPr/>
        </p:nvPicPr>
        <p:blipFill>
          <a:blip r:embed="rId2"/>
          <a:stretch>
            <a:fillRect/>
          </a:stretch>
        </p:blipFill>
        <p:spPr>
          <a:xfrm>
            <a:off x="360217" y="0"/>
            <a:ext cx="11471566" cy="5257801"/>
          </a:xfrm>
          <a:prstGeom prst="rect">
            <a:avLst/>
          </a:prstGeom>
        </p:spPr>
      </p:pic>
    </p:spTree>
    <p:extLst>
      <p:ext uri="{BB962C8B-B14F-4D97-AF65-F5344CB8AC3E}">
        <p14:creationId xmlns:p14="http://schemas.microsoft.com/office/powerpoint/2010/main" val="65576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B07-D6B7-4A2B-9925-5D16F5BD833C}"/>
              </a:ext>
            </a:extLst>
          </p:cNvPr>
          <p:cNvSpPr>
            <a:spLocks noGrp="1"/>
          </p:cNvSpPr>
          <p:nvPr>
            <p:ph type="title"/>
          </p:nvPr>
        </p:nvSpPr>
        <p:spPr>
          <a:xfrm>
            <a:off x="410400" y="663456"/>
            <a:ext cx="10962000" cy="671967"/>
          </a:xfrm>
        </p:spPr>
        <p:txBody>
          <a:bodyPr>
            <a:noAutofit/>
          </a:bodyPr>
          <a:lstStyle/>
          <a:p>
            <a:r>
              <a:rPr lang="da-DK" b="1" dirty="0"/>
              <a:t>Samarbejde på tværs</a:t>
            </a:r>
          </a:p>
        </p:txBody>
      </p:sp>
      <p:sp>
        <p:nvSpPr>
          <p:cNvPr id="4" name="Content Placeholder 3">
            <a:extLst>
              <a:ext uri="{FF2B5EF4-FFF2-40B4-BE49-F238E27FC236}">
                <a16:creationId xmlns:a16="http://schemas.microsoft.com/office/drawing/2014/main" id="{BA084516-3C88-493C-B0C1-0DB7F2E031F1}"/>
              </a:ext>
            </a:extLst>
          </p:cNvPr>
          <p:cNvSpPr>
            <a:spLocks noGrp="1"/>
          </p:cNvSpPr>
          <p:nvPr>
            <p:ph sz="quarter" idx="19"/>
          </p:nvPr>
        </p:nvSpPr>
        <p:spPr>
          <a:xfrm>
            <a:off x="371621" y="1588167"/>
            <a:ext cx="10962000" cy="3611717"/>
          </a:xfrm>
        </p:spPr>
        <p:txBody>
          <a:bodyPr>
            <a:normAutofit/>
          </a:bodyPr>
          <a:lstStyle/>
          <a:p>
            <a:r>
              <a:rPr lang="da-DK" sz="2000" dirty="0"/>
              <a:t>Komplekst projekt, som kræver en stor indsats fra alle deltagere</a:t>
            </a:r>
          </a:p>
          <a:p>
            <a:r>
              <a:rPr lang="da-DK" sz="2000" dirty="0"/>
              <a:t>Brugernes perspektiv og deltagelse er nødvendigt i såvel planlægning som udførelse af flytningen</a:t>
            </a:r>
          </a:p>
          <a:p>
            <a:r>
              <a:rPr lang="da-DK" sz="2000" dirty="0"/>
              <a:t>Samarbejde er altafgørende for projektets succes</a:t>
            </a:r>
          </a:p>
          <a:p>
            <a:pPr marL="0" indent="0">
              <a:buNone/>
            </a:pPr>
            <a:r>
              <a:rPr lang="da-DK" sz="2000" dirty="0"/>
              <a:t>Der er nedsat en tværgående projektorganisation, der sikrer fælles fodslag i flytteprocessen baseret på </a:t>
            </a:r>
            <a:r>
              <a:rPr lang="da-DK" sz="2000" dirty="0" err="1"/>
              <a:t>SDUs</a:t>
            </a:r>
            <a:r>
              <a:rPr lang="da-DK" sz="2000" dirty="0"/>
              <a:t> gældende opgave- og kompetencefordeling</a:t>
            </a:r>
            <a:r>
              <a:rPr lang="da-DK" sz="2400" dirty="0"/>
              <a:t>.</a:t>
            </a:r>
          </a:p>
        </p:txBody>
      </p:sp>
      <p:sp>
        <p:nvSpPr>
          <p:cNvPr id="3" name="Date Placeholder 2">
            <a:extLst>
              <a:ext uri="{FF2B5EF4-FFF2-40B4-BE49-F238E27FC236}">
                <a16:creationId xmlns:a16="http://schemas.microsoft.com/office/drawing/2014/main" id="{E440D00F-86D7-4311-966D-D93492D549AD}"/>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745830-DC37-4BB5-AAA2-3B646F8CB2EC}"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29-04-2021</a:t>
            </a:fld>
            <a:endParaRPr kumimoji="0" lang="da-DK" sz="100" b="0" i="0" u="none" strike="noStrike" kern="1200" cap="none" spc="0" normalizeH="0" baseline="0" noProof="0" dirty="0">
              <a:ln>
                <a:noFill/>
              </a:ln>
              <a:noFill/>
              <a:effectLst/>
              <a:uLnTx/>
              <a:uFillTx/>
              <a:latin typeface="Arial"/>
              <a:ea typeface="+mn-ea"/>
              <a:cs typeface="+mn-cs"/>
            </a:endParaRPr>
          </a:p>
        </p:txBody>
      </p:sp>
      <p:pic>
        <p:nvPicPr>
          <p:cNvPr id="10" name="Billede 9">
            <a:extLst>
              <a:ext uri="{FF2B5EF4-FFF2-40B4-BE49-F238E27FC236}">
                <a16:creationId xmlns:a16="http://schemas.microsoft.com/office/drawing/2014/main" id="{FCCF4FCA-EE73-4ADC-8350-BB760EFCC88E}"/>
              </a:ext>
            </a:extLst>
          </p:cNvPr>
          <p:cNvPicPr>
            <a:picLocks noChangeAspect="1"/>
          </p:cNvPicPr>
          <p:nvPr/>
        </p:nvPicPr>
        <p:blipFill>
          <a:blip r:embed="rId3"/>
          <a:stretch>
            <a:fillRect/>
          </a:stretch>
        </p:blipFill>
        <p:spPr>
          <a:xfrm>
            <a:off x="7466013" y="4267200"/>
            <a:ext cx="2612656" cy="2097722"/>
          </a:xfrm>
          <a:prstGeom prst="rect">
            <a:avLst/>
          </a:prstGeom>
        </p:spPr>
      </p:pic>
    </p:spTree>
    <p:extLst>
      <p:ext uri="{BB962C8B-B14F-4D97-AF65-F5344CB8AC3E}">
        <p14:creationId xmlns:p14="http://schemas.microsoft.com/office/powerpoint/2010/main" val="3067964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B743-737E-4639-BC1A-18699B03F9FF}"/>
              </a:ext>
            </a:extLst>
          </p:cNvPr>
          <p:cNvSpPr>
            <a:spLocks noGrp="1"/>
          </p:cNvSpPr>
          <p:nvPr>
            <p:ph type="title"/>
          </p:nvPr>
        </p:nvSpPr>
        <p:spPr>
          <a:xfrm>
            <a:off x="298105" y="320525"/>
            <a:ext cx="5366267" cy="1884283"/>
          </a:xfrm>
        </p:spPr>
        <p:txBody>
          <a:bodyPr/>
          <a:lstStyle/>
          <a:p>
            <a:r>
              <a:rPr lang="da-DK" b="1" dirty="0"/>
              <a:t>Succeskriterier</a:t>
            </a:r>
          </a:p>
        </p:txBody>
      </p:sp>
      <p:sp>
        <p:nvSpPr>
          <p:cNvPr id="3" name="Content Placeholder 2">
            <a:extLst>
              <a:ext uri="{FF2B5EF4-FFF2-40B4-BE49-F238E27FC236}">
                <a16:creationId xmlns:a16="http://schemas.microsoft.com/office/drawing/2014/main" id="{13A04765-2B06-4EBF-AE43-0B6CB7EC94B0}"/>
              </a:ext>
            </a:extLst>
          </p:cNvPr>
          <p:cNvSpPr>
            <a:spLocks noGrp="1"/>
          </p:cNvSpPr>
          <p:nvPr>
            <p:ph sz="quarter" idx="19"/>
          </p:nvPr>
        </p:nvSpPr>
        <p:spPr/>
        <p:txBody>
          <a:bodyPr>
            <a:normAutofit/>
          </a:bodyPr>
          <a:lstStyle/>
          <a:p>
            <a:pPr lvl="0"/>
            <a:r>
              <a:rPr lang="da-DK" sz="2000" dirty="0"/>
              <a:t>Winsløwparken og dele af Campus Odense er fraflyttet</a:t>
            </a:r>
          </a:p>
          <a:p>
            <a:pPr lvl="0"/>
            <a:r>
              <a:rPr lang="da-DK" sz="2000" dirty="0"/>
              <a:t>Winsløwparken er nedlukket effektivt</a:t>
            </a:r>
          </a:p>
          <a:p>
            <a:pPr lvl="0"/>
            <a:r>
              <a:rPr lang="da-DK" sz="2000" dirty="0"/>
              <a:t>Indflytning i Nyt SUND er gennemført og bygningen taget i brug</a:t>
            </a:r>
          </a:p>
          <a:p>
            <a:pPr lvl="0"/>
            <a:r>
              <a:rPr lang="da-DK" sz="2000" dirty="0"/>
              <a:t>Aktivitetsniveauet indenfor forskning, undervisning og andre aktiviteter er ikke påvirket i væsentligt omfang i flytteperioden og startfasen</a:t>
            </a:r>
          </a:p>
          <a:p>
            <a:pPr marL="0" indent="0">
              <a:buNone/>
            </a:pPr>
            <a:endParaRPr lang="da-DK" dirty="0"/>
          </a:p>
          <a:p>
            <a:endParaRPr lang="da-DK" dirty="0"/>
          </a:p>
        </p:txBody>
      </p:sp>
      <p:sp>
        <p:nvSpPr>
          <p:cNvPr id="4" name="Date Placeholder 3">
            <a:extLst>
              <a:ext uri="{FF2B5EF4-FFF2-40B4-BE49-F238E27FC236}">
                <a16:creationId xmlns:a16="http://schemas.microsoft.com/office/drawing/2014/main" id="{FD020F6B-E8AD-48CE-9E1F-FAC2CE950360}"/>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711D9A-B9C8-4211-BA55-3DDA1585A900}"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29-04-2021</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CB58B90-504D-4C13-9AFC-7DE3EA55A918}"/>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6" name="Tekstfelt 5">
            <a:extLst>
              <a:ext uri="{FF2B5EF4-FFF2-40B4-BE49-F238E27FC236}">
                <a16:creationId xmlns:a16="http://schemas.microsoft.com/office/drawing/2014/main" id="{D0666B08-DF2C-411C-9AD0-2769DC657262}"/>
              </a:ext>
            </a:extLst>
          </p:cNvPr>
          <p:cNvSpPr txBox="1"/>
          <p:nvPr/>
        </p:nvSpPr>
        <p:spPr>
          <a:xfrm rot="473111">
            <a:off x="6048772" y="4949297"/>
            <a:ext cx="4035799" cy="464331"/>
          </a:xfrm>
          <a:prstGeom prst="rect">
            <a:avLst/>
          </a:prstGeom>
          <a:solidFill>
            <a:srgbClr val="EED484"/>
          </a:solidFill>
          <a:effectLst>
            <a:outerShdw blurRad="76200" dir="18900000" sy="23000" kx="-1200000" algn="bl" rotWithShape="0">
              <a:prstClr val="black">
                <a:alpha val="20000"/>
              </a:prstClr>
            </a:outerShdw>
          </a:effectLst>
        </p:spPr>
        <p:txBody>
          <a:bodyPr wrap="square" lIns="108000"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900 medarbejdere, udstyr, inventar og dyr</a:t>
            </a:r>
          </a:p>
        </p:txBody>
      </p:sp>
      <p:grpSp>
        <p:nvGrpSpPr>
          <p:cNvPr id="11" name="Gruppe 10">
            <a:extLst>
              <a:ext uri="{FF2B5EF4-FFF2-40B4-BE49-F238E27FC236}">
                <a16:creationId xmlns:a16="http://schemas.microsoft.com/office/drawing/2014/main" id="{972B94B0-ABD6-4FCB-A802-BA69DDA8B4CB}"/>
              </a:ext>
            </a:extLst>
          </p:cNvPr>
          <p:cNvGrpSpPr/>
          <p:nvPr/>
        </p:nvGrpSpPr>
        <p:grpSpPr>
          <a:xfrm>
            <a:off x="355576" y="1556626"/>
            <a:ext cx="3043322" cy="2723953"/>
            <a:chOff x="4707092" y="2212428"/>
            <a:chExt cx="3043322" cy="2723953"/>
          </a:xfrm>
        </p:grpSpPr>
        <p:sp>
          <p:nvSpPr>
            <p:cNvPr id="12" name="TextBox 32">
              <a:extLst>
                <a:ext uri="{FF2B5EF4-FFF2-40B4-BE49-F238E27FC236}">
                  <a16:creationId xmlns:a16="http://schemas.microsoft.com/office/drawing/2014/main" id="{04365952-0324-4E3B-B428-3F843696B0F0}"/>
                </a:ext>
              </a:extLst>
            </p:cNvPr>
            <p:cNvSpPr txBox="1"/>
            <p:nvPr/>
          </p:nvSpPr>
          <p:spPr>
            <a:xfrm>
              <a:off x="4707092" y="2212428"/>
              <a:ext cx="30433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Arial"/>
                  <a:ea typeface="+mn-ea"/>
                  <a:cs typeface="+mn-cs"/>
                </a:rPr>
                <a:t>Projekt Flytning til Nyt SUND</a:t>
              </a:r>
            </a:p>
          </p:txBody>
        </p:sp>
        <p:pic>
          <p:nvPicPr>
            <p:cNvPr id="13" name="Grafik 12" descr="Boks">
              <a:extLst>
                <a:ext uri="{FF2B5EF4-FFF2-40B4-BE49-F238E27FC236}">
                  <a16:creationId xmlns:a16="http://schemas.microsoft.com/office/drawing/2014/main" id="{5AA65A01-4A3E-4D7A-B599-E9AA54CFFE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1983" y="2786423"/>
              <a:ext cx="914400" cy="914400"/>
            </a:xfrm>
            <a:prstGeom prst="rect">
              <a:avLst/>
            </a:prstGeom>
          </p:spPr>
        </p:pic>
        <p:pic>
          <p:nvPicPr>
            <p:cNvPr id="14" name="Grafik 13" descr="Lastvogn">
              <a:extLst>
                <a:ext uri="{FF2B5EF4-FFF2-40B4-BE49-F238E27FC236}">
                  <a16:creationId xmlns:a16="http://schemas.microsoft.com/office/drawing/2014/main" id="{DA8C83BC-2409-463D-8DEF-06EE86B434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0974" y="3700823"/>
              <a:ext cx="1235558" cy="1235558"/>
            </a:xfrm>
            <a:prstGeom prst="rect">
              <a:avLst/>
            </a:prstGeom>
          </p:spPr>
        </p:pic>
        <p:pic>
          <p:nvPicPr>
            <p:cNvPr id="15" name="Grafik 14" descr="Linjepil: Lige">
              <a:extLst>
                <a:ext uri="{FF2B5EF4-FFF2-40B4-BE49-F238E27FC236}">
                  <a16:creationId xmlns:a16="http://schemas.microsoft.com/office/drawing/2014/main" id="{E316F689-62F2-4A98-BA31-E2A4AA19E8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564716" y="3243623"/>
              <a:ext cx="914400" cy="914400"/>
            </a:xfrm>
            <a:prstGeom prst="rect">
              <a:avLst/>
            </a:prstGeom>
          </p:spPr>
        </p:pic>
      </p:grpSp>
    </p:spTree>
    <p:extLst>
      <p:ext uri="{BB962C8B-B14F-4D97-AF65-F5344CB8AC3E}">
        <p14:creationId xmlns:p14="http://schemas.microsoft.com/office/powerpoint/2010/main" val="56913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DC2A8-58A5-DD45-80CC-B2E0CDC69F01}"/>
              </a:ext>
            </a:extLst>
          </p:cNvPr>
          <p:cNvSpPr>
            <a:spLocks noGrp="1"/>
          </p:cNvSpPr>
          <p:nvPr>
            <p:ph type="ctrTitle"/>
          </p:nvPr>
        </p:nvSpPr>
        <p:spPr>
          <a:xfrm>
            <a:off x="0" y="5063067"/>
            <a:ext cx="11831783" cy="1652430"/>
          </a:xfrm>
        </p:spPr>
        <p:txBody>
          <a:bodyPr>
            <a:normAutofit/>
          </a:bodyPr>
          <a:lstStyle/>
          <a:p>
            <a:r>
              <a:rPr lang="da-DK" sz="4800" b="1" dirty="0"/>
              <a:t>Flytteprojektet</a:t>
            </a:r>
            <a:br>
              <a:rPr lang="da-DK" sz="4800" b="1" dirty="0"/>
            </a:br>
            <a:r>
              <a:rPr lang="da-DK" sz="900" b="1" dirty="0">
                <a:solidFill>
                  <a:schemeClr val="bg1"/>
                </a:solidFill>
              </a:rPr>
              <a:t>n</a:t>
            </a:r>
            <a:br>
              <a:rPr lang="da-DK" b="1" dirty="0"/>
            </a:br>
            <a:r>
              <a:rPr lang="da-DK" sz="2400" b="1" dirty="0"/>
              <a:t>Rie Zimmer Rasmussen</a:t>
            </a:r>
          </a:p>
        </p:txBody>
      </p:sp>
      <p:sp>
        <p:nvSpPr>
          <p:cNvPr id="3" name="Undertitel 2">
            <a:extLst>
              <a:ext uri="{FF2B5EF4-FFF2-40B4-BE49-F238E27FC236}">
                <a16:creationId xmlns:a16="http://schemas.microsoft.com/office/drawing/2014/main" id="{AB361144-63B7-E54D-A51C-D061D9C1A710}"/>
              </a:ext>
            </a:extLst>
          </p:cNvPr>
          <p:cNvSpPr>
            <a:spLocks noGrp="1"/>
          </p:cNvSpPr>
          <p:nvPr>
            <p:ph type="subTitle" idx="1"/>
          </p:nvPr>
        </p:nvSpPr>
        <p:spPr/>
        <p:txBody>
          <a:bodyPr/>
          <a:lstStyle/>
          <a:p>
            <a:endParaRPr lang="da-DK" dirty="0"/>
          </a:p>
        </p:txBody>
      </p:sp>
      <p:pic>
        <p:nvPicPr>
          <p:cNvPr id="5" name="Billede 4">
            <a:extLst>
              <a:ext uri="{FF2B5EF4-FFF2-40B4-BE49-F238E27FC236}">
                <a16:creationId xmlns:a16="http://schemas.microsoft.com/office/drawing/2014/main" id="{4283D8D6-A138-DC45-A7FD-467084912314}"/>
              </a:ext>
            </a:extLst>
          </p:cNvPr>
          <p:cNvPicPr>
            <a:picLocks noChangeAspect="1"/>
          </p:cNvPicPr>
          <p:nvPr/>
        </p:nvPicPr>
        <p:blipFill>
          <a:blip r:embed="rId2"/>
          <a:stretch>
            <a:fillRect/>
          </a:stretch>
        </p:blipFill>
        <p:spPr>
          <a:xfrm>
            <a:off x="360217" y="0"/>
            <a:ext cx="11471566" cy="5257801"/>
          </a:xfrm>
          <a:prstGeom prst="rect">
            <a:avLst/>
          </a:prstGeom>
        </p:spPr>
      </p:pic>
    </p:spTree>
    <p:extLst>
      <p:ext uri="{BB962C8B-B14F-4D97-AF65-F5344CB8AC3E}">
        <p14:creationId xmlns:p14="http://schemas.microsoft.com/office/powerpoint/2010/main" val="2360035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el 28">
            <a:extLst>
              <a:ext uri="{FF2B5EF4-FFF2-40B4-BE49-F238E27FC236}">
                <a16:creationId xmlns:a16="http://schemas.microsoft.com/office/drawing/2014/main" id="{C060F98B-BDE3-4858-B67B-AB7141BEF84D}"/>
              </a:ext>
            </a:extLst>
          </p:cNvPr>
          <p:cNvSpPr>
            <a:spLocks noGrp="1"/>
          </p:cNvSpPr>
          <p:nvPr>
            <p:ph type="title"/>
          </p:nvPr>
        </p:nvSpPr>
        <p:spPr>
          <a:xfrm>
            <a:off x="435789" y="0"/>
            <a:ext cx="5366267" cy="1884283"/>
          </a:xfrm>
        </p:spPr>
        <p:txBody>
          <a:bodyPr>
            <a:normAutofit/>
          </a:bodyPr>
          <a:lstStyle/>
          <a:p>
            <a:r>
              <a:rPr lang="da-DK" sz="4000" b="1" dirty="0"/>
              <a:t>Arbejdsprocessen</a:t>
            </a:r>
          </a:p>
        </p:txBody>
      </p:sp>
      <p:sp>
        <p:nvSpPr>
          <p:cNvPr id="30" name="Pladsholder til indhold 29">
            <a:extLst>
              <a:ext uri="{FF2B5EF4-FFF2-40B4-BE49-F238E27FC236}">
                <a16:creationId xmlns:a16="http://schemas.microsoft.com/office/drawing/2014/main" id="{5AF55024-F660-45E9-B085-765D2E7DE55D}"/>
              </a:ext>
            </a:extLst>
          </p:cNvPr>
          <p:cNvSpPr>
            <a:spLocks noGrp="1"/>
          </p:cNvSpPr>
          <p:nvPr>
            <p:ph sz="quarter" idx="19"/>
          </p:nvPr>
        </p:nvSpPr>
        <p:spPr>
          <a:xfrm>
            <a:off x="5650680" y="810886"/>
            <a:ext cx="5703120" cy="4825354"/>
          </a:xfrm>
        </p:spPr>
        <p:txBody>
          <a:bodyPr>
            <a:normAutofit fontScale="25000" lnSpcReduction="20000"/>
          </a:bodyPr>
          <a:lstStyle/>
          <a:p>
            <a:pPr marL="0" indent="0">
              <a:buNone/>
            </a:pPr>
            <a:r>
              <a:rPr lang="da-DK" sz="6400" b="1" dirty="0"/>
              <a:t>2019: Projektmodning</a:t>
            </a:r>
          </a:p>
          <a:p>
            <a:pPr marL="0" indent="0">
              <a:buNone/>
            </a:pPr>
            <a:r>
              <a:rPr lang="da-DK" sz="6400" dirty="0"/>
              <a:t>Indledende drøftelser mellem SUND og Teknisk Service</a:t>
            </a:r>
          </a:p>
          <a:p>
            <a:pPr marL="0" indent="0">
              <a:buNone/>
            </a:pPr>
            <a:r>
              <a:rPr lang="da-DK" sz="6400" dirty="0"/>
              <a:t>Arbejdsgruppe nedsat</a:t>
            </a:r>
          </a:p>
          <a:p>
            <a:pPr marL="0" indent="0">
              <a:buNone/>
            </a:pPr>
            <a:r>
              <a:rPr lang="da-DK" sz="6400" dirty="0"/>
              <a:t>Første overblik over aktiviteter og omfang</a:t>
            </a:r>
          </a:p>
          <a:p>
            <a:pPr marL="0" indent="0">
              <a:buNone/>
            </a:pPr>
            <a:endParaRPr lang="da-DK" sz="6400" dirty="0"/>
          </a:p>
          <a:p>
            <a:pPr marL="0" indent="0">
              <a:buNone/>
            </a:pPr>
            <a:r>
              <a:rPr lang="da-DK" sz="6400" b="1" dirty="0"/>
              <a:t>Maj/Juni 2020: Aftale om projektet</a:t>
            </a:r>
          </a:p>
          <a:p>
            <a:pPr marL="0" indent="0">
              <a:buNone/>
            </a:pPr>
            <a:r>
              <a:rPr lang="da-DK" sz="6400" dirty="0"/>
              <a:t>Projektgrundlag</a:t>
            </a:r>
          </a:p>
          <a:p>
            <a:pPr marL="0" indent="0">
              <a:buNone/>
            </a:pPr>
            <a:r>
              <a:rPr lang="da-DK" sz="6400" dirty="0"/>
              <a:t>Projektorganisering</a:t>
            </a:r>
          </a:p>
          <a:p>
            <a:pPr marL="0" indent="0">
              <a:buNone/>
            </a:pPr>
            <a:endParaRPr lang="da-DK" sz="6400" dirty="0"/>
          </a:p>
          <a:p>
            <a:pPr marL="0" indent="0">
              <a:buNone/>
            </a:pPr>
            <a:r>
              <a:rPr lang="da-DK" sz="6400" b="1" dirty="0"/>
              <a:t>September 2020: Projektstart</a:t>
            </a:r>
          </a:p>
          <a:p>
            <a:pPr marL="0" indent="0">
              <a:buNone/>
            </a:pPr>
            <a:endParaRPr lang="da-DK" sz="6400" b="1" dirty="0"/>
          </a:p>
          <a:p>
            <a:pPr marL="0" indent="0">
              <a:buNone/>
            </a:pPr>
            <a:r>
              <a:rPr lang="da-DK" sz="6400" b="1" dirty="0"/>
              <a:t>September- December 2020: Definition af arbejdspakker</a:t>
            </a:r>
          </a:p>
          <a:p>
            <a:pPr marL="0" indent="0">
              <a:buNone/>
            </a:pPr>
            <a:endParaRPr lang="da-DK" sz="6400" b="1" dirty="0"/>
          </a:p>
          <a:p>
            <a:pPr marL="0" indent="0">
              <a:buNone/>
            </a:pPr>
            <a:r>
              <a:rPr lang="da-DK" sz="6400" b="1" dirty="0"/>
              <a:t>Januar 2021: Proces for arbejdspakker</a:t>
            </a:r>
          </a:p>
          <a:p>
            <a:pPr marL="0" indent="0">
              <a:buNone/>
            </a:pPr>
            <a:r>
              <a:rPr lang="da-DK" sz="6400" dirty="0"/>
              <a:t>Fremgangsmåde</a:t>
            </a:r>
          </a:p>
          <a:p>
            <a:pPr marL="0" indent="0">
              <a:buNone/>
            </a:pPr>
            <a:r>
              <a:rPr lang="da-DK" sz="6400" dirty="0"/>
              <a:t>Organisering</a:t>
            </a:r>
          </a:p>
          <a:p>
            <a:pPr marL="0" indent="0">
              <a:buNone/>
            </a:pPr>
            <a:endParaRPr lang="da-DK" sz="6400" dirty="0"/>
          </a:p>
          <a:p>
            <a:pPr marL="0" indent="0">
              <a:buNone/>
            </a:pPr>
            <a:r>
              <a:rPr lang="da-DK" sz="6400" b="1" dirty="0"/>
              <a:t>Februar- Maj 2021: Planlægning af arbejdspakker</a:t>
            </a:r>
          </a:p>
          <a:p>
            <a:pPr marL="0" indent="0">
              <a:buNone/>
            </a:pPr>
            <a:endParaRPr lang="da-DK" sz="6400" dirty="0"/>
          </a:p>
          <a:p>
            <a:pPr marL="0" indent="0">
              <a:buNone/>
            </a:pPr>
            <a:r>
              <a:rPr lang="da-DK" sz="6400" b="1" dirty="0"/>
              <a:t>Maj 2021 og frem: Arbejdsgrupperne arbejder</a:t>
            </a:r>
          </a:p>
          <a:p>
            <a:pPr marL="0" indent="0">
              <a:buNone/>
            </a:pPr>
            <a:endParaRPr lang="da-DK" dirty="0"/>
          </a:p>
        </p:txBody>
      </p:sp>
      <p:sp>
        <p:nvSpPr>
          <p:cNvPr id="4" name="Pladsholder til dato 3">
            <a:extLst>
              <a:ext uri="{FF2B5EF4-FFF2-40B4-BE49-F238E27FC236}">
                <a16:creationId xmlns:a16="http://schemas.microsoft.com/office/drawing/2014/main" id="{8E0D9609-C1A1-41F2-97BB-A8028737709B}"/>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1EAF3-11F0-4199-9E00-8E2D8B4445BD}"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29-04-2021</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15303829-7834-480E-8AF4-E55BA136055C}"/>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11" name="Tekstfelt 10">
            <a:extLst>
              <a:ext uri="{FF2B5EF4-FFF2-40B4-BE49-F238E27FC236}">
                <a16:creationId xmlns:a16="http://schemas.microsoft.com/office/drawing/2014/main" id="{7C200149-15D5-4EC5-AAC2-7931A4793D11}"/>
              </a:ext>
            </a:extLst>
          </p:cNvPr>
          <p:cNvSpPr txBox="1"/>
          <p:nvPr/>
        </p:nvSpPr>
        <p:spPr>
          <a:xfrm rot="473111">
            <a:off x="421255" y="2456791"/>
            <a:ext cx="4441132" cy="464331"/>
          </a:xfrm>
          <a:prstGeom prst="rect">
            <a:avLst/>
          </a:prstGeom>
          <a:solidFill>
            <a:srgbClr val="EED484"/>
          </a:solidFill>
          <a:effectLst>
            <a:outerShdw blurRad="76200" dir="18900000" sy="23000" kx="-1200000" algn="bl" rotWithShape="0">
              <a:prstClr val="black">
                <a:alpha val="20000"/>
              </a:prstClr>
            </a:outerShdw>
          </a:effectLst>
        </p:spPr>
        <p:txBody>
          <a:bodyPr wrap="square" lIns="108000"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solidFill>
                  <a:srgbClr val="000000"/>
                </a:solidFill>
                <a:latin typeface="Arial"/>
              </a:rPr>
              <a:t>Forventet start på indflytning: Februar 2023</a:t>
            </a:r>
            <a:endParaRPr kumimoji="0" lang="da-DK"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60369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EF05DB00-E890-45D9-9AD9-C80027FD8373}"/>
              </a:ext>
            </a:extLst>
          </p:cNvPr>
          <p:cNvSpPr>
            <a:spLocks noGrp="1"/>
          </p:cNvSpPr>
          <p:nvPr>
            <p:ph type="title"/>
          </p:nvPr>
        </p:nvSpPr>
        <p:spPr>
          <a:xfrm>
            <a:off x="411162" y="518038"/>
            <a:ext cx="5883719" cy="432000"/>
          </a:xfrm>
        </p:spPr>
        <p:txBody>
          <a:bodyPr>
            <a:noAutofit/>
          </a:bodyPr>
          <a:lstStyle/>
          <a:p>
            <a:r>
              <a:rPr lang="da-DK" sz="4000" b="1" dirty="0"/>
              <a:t>Projektorganisationen</a:t>
            </a:r>
          </a:p>
        </p:txBody>
      </p:sp>
      <p:sp>
        <p:nvSpPr>
          <p:cNvPr id="11" name="Pladsholder til indhold 10">
            <a:extLst>
              <a:ext uri="{FF2B5EF4-FFF2-40B4-BE49-F238E27FC236}">
                <a16:creationId xmlns:a16="http://schemas.microsoft.com/office/drawing/2014/main" id="{AEF78E2B-5152-4F06-9B2C-B9F3EBD9AA75}"/>
              </a:ext>
            </a:extLst>
          </p:cNvPr>
          <p:cNvSpPr>
            <a:spLocks noGrp="1"/>
          </p:cNvSpPr>
          <p:nvPr>
            <p:ph sz="quarter" idx="13"/>
          </p:nvPr>
        </p:nvSpPr>
        <p:spPr>
          <a:xfrm>
            <a:off x="411162" y="1273258"/>
            <a:ext cx="4796941" cy="3563372"/>
          </a:xfrm>
        </p:spPr>
        <p:txBody>
          <a:bodyPr>
            <a:normAutofit fontScale="25000" lnSpcReduction="20000"/>
          </a:bodyPr>
          <a:lstStyle/>
          <a:p>
            <a:pPr marL="0" indent="0">
              <a:buNone/>
            </a:pPr>
            <a:r>
              <a:rPr lang="da-DK" sz="6400" b="1" dirty="0"/>
              <a:t>Projektejer</a:t>
            </a:r>
            <a:br>
              <a:rPr lang="da-DK" sz="6400" b="1" dirty="0"/>
            </a:br>
            <a:r>
              <a:rPr lang="da-DK" sz="6400" dirty="0"/>
              <a:t>Thomas Buchvald Vind, Universitetsdirektør</a:t>
            </a:r>
          </a:p>
          <a:p>
            <a:pPr marL="0" indent="0">
              <a:buNone/>
            </a:pPr>
            <a:endParaRPr lang="da-DK" sz="6400" b="1" dirty="0"/>
          </a:p>
          <a:p>
            <a:pPr marL="0" indent="0">
              <a:buNone/>
            </a:pPr>
            <a:r>
              <a:rPr lang="da-DK" sz="6400" b="1" dirty="0"/>
              <a:t>Styregruppe</a:t>
            </a:r>
            <a:br>
              <a:rPr lang="da-DK" sz="6400" b="1" dirty="0"/>
            </a:br>
            <a:r>
              <a:rPr lang="da-DK" sz="6400" dirty="0"/>
              <a:t>Thomas Buchvald Vind, Universitetsdirektør</a:t>
            </a:r>
            <a:br>
              <a:rPr lang="da-DK" sz="6400" dirty="0"/>
            </a:br>
            <a:r>
              <a:rPr lang="da-DK" sz="6400" dirty="0"/>
              <a:t>Ole Skøtt, Dekan for Det Sundhedsvidenskabelige Fakultet</a:t>
            </a:r>
          </a:p>
          <a:p>
            <a:pPr marL="0" indent="0">
              <a:buNone/>
            </a:pPr>
            <a:endParaRPr lang="da-DK" sz="6400" dirty="0"/>
          </a:p>
          <a:p>
            <a:pPr marL="0" indent="0">
              <a:buNone/>
            </a:pPr>
            <a:r>
              <a:rPr lang="da-DK" sz="6400" b="1" dirty="0"/>
              <a:t>Projektleder</a:t>
            </a:r>
            <a:br>
              <a:rPr lang="da-DK" sz="6400" b="1" dirty="0"/>
            </a:br>
            <a:r>
              <a:rPr lang="da-DK" sz="6400" dirty="0"/>
              <a:t>Rie Zimmer Rasmussen, Teknisk Service</a:t>
            </a:r>
          </a:p>
          <a:p>
            <a:pPr marL="0" indent="0">
              <a:buNone/>
            </a:pPr>
            <a:endParaRPr lang="da-DK" sz="6400" dirty="0"/>
          </a:p>
          <a:p>
            <a:pPr marL="0" indent="0">
              <a:buNone/>
            </a:pPr>
            <a:r>
              <a:rPr lang="da-DK" sz="6400" b="1" dirty="0"/>
              <a:t>Projektgruppe</a:t>
            </a:r>
            <a:br>
              <a:rPr lang="da-DK" sz="6400" b="1" dirty="0"/>
            </a:br>
            <a:r>
              <a:rPr lang="da-DK" sz="6400" dirty="0"/>
              <a:t>Deltagere fra Teknisk Service, SDU IT, Økonomiservice, RIO (juridisk afdeling), Institutter, Det Sundhedsvidenskabelige Fakultetssekretariat</a:t>
            </a:r>
          </a:p>
          <a:p>
            <a:pPr marL="0" indent="0">
              <a:buNone/>
            </a:pPr>
            <a:endParaRPr lang="da-DK" sz="6400" dirty="0"/>
          </a:p>
          <a:p>
            <a:pPr marL="0" indent="0">
              <a:buNone/>
            </a:pPr>
            <a:r>
              <a:rPr lang="da-DK" sz="6400" b="1" dirty="0"/>
              <a:t>Diverse arbejdsgrupper</a:t>
            </a:r>
            <a:endParaRPr lang="da-DK" sz="6400" dirty="0"/>
          </a:p>
          <a:p>
            <a:pPr marL="0" indent="0">
              <a:buNone/>
            </a:pPr>
            <a:endParaRPr lang="da-DK" sz="1600" dirty="0"/>
          </a:p>
        </p:txBody>
      </p:sp>
      <p:sp>
        <p:nvSpPr>
          <p:cNvPr id="4" name="Pladsholder til dato 3">
            <a:extLst>
              <a:ext uri="{FF2B5EF4-FFF2-40B4-BE49-F238E27FC236}">
                <a16:creationId xmlns:a16="http://schemas.microsoft.com/office/drawing/2014/main" id="{DC8C2F5B-A7C5-4909-8865-E98BE1A5896E}"/>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35A89E-B465-4F0D-869C-AB07E24D6737}"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29-04-2021</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6" name="Pladsholder til slidenummer 5">
            <a:extLst>
              <a:ext uri="{FF2B5EF4-FFF2-40B4-BE49-F238E27FC236}">
                <a16:creationId xmlns:a16="http://schemas.microsoft.com/office/drawing/2014/main" id="{E23A8BE3-7884-4532-BD22-5BA5F65F507D}"/>
              </a:ext>
            </a:extLst>
          </p:cNvPr>
          <p:cNvSpPr>
            <a:spLocks noGrp="1"/>
          </p:cNvSpPr>
          <p:nvPr>
            <p:ph type="sldNum" sz="quarter" idx="2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3" name="Pladsholder til indhold 2">
            <a:extLst>
              <a:ext uri="{FF2B5EF4-FFF2-40B4-BE49-F238E27FC236}">
                <a16:creationId xmlns:a16="http://schemas.microsoft.com/office/drawing/2014/main" id="{F4C6763C-7A04-4A28-9960-33BD6863898D}"/>
              </a:ext>
            </a:extLst>
          </p:cNvPr>
          <p:cNvSpPr>
            <a:spLocks noGrp="1"/>
          </p:cNvSpPr>
          <p:nvPr>
            <p:ph sz="quarter" idx="14"/>
          </p:nvPr>
        </p:nvSpPr>
        <p:spPr>
          <a:xfrm>
            <a:off x="5849591" y="1273258"/>
            <a:ext cx="6467475" cy="4366646"/>
          </a:xfrm>
        </p:spPr>
        <p:txBody>
          <a:bodyPr/>
          <a:lstStyle/>
          <a:p>
            <a:pPr marL="0" indent="0">
              <a:buNone/>
            </a:pPr>
            <a:r>
              <a:rPr lang="da-DK" sz="1600" b="1" dirty="0"/>
              <a:t>Koordinationsgruppe</a:t>
            </a:r>
            <a:br>
              <a:rPr lang="da-DK" sz="1600" dirty="0"/>
            </a:br>
            <a:r>
              <a:rPr lang="da-DK" sz="1600" dirty="0"/>
              <a:t>Rie Zimmer Rasmussen, Projektleder, Teknisk Service</a:t>
            </a:r>
            <a:br>
              <a:rPr lang="da-DK" sz="1600" dirty="0"/>
            </a:br>
            <a:r>
              <a:rPr lang="da-DK" sz="1600" dirty="0"/>
              <a:t>Henrik Mørkenborg Ravn, Afdelingsleder Teknisk Service</a:t>
            </a:r>
            <a:br>
              <a:rPr lang="da-DK" sz="1600" dirty="0"/>
            </a:br>
            <a:r>
              <a:rPr lang="da-DK" sz="1600" dirty="0"/>
              <a:t>Leif Jensen, Områdechef, Teknisk Service</a:t>
            </a:r>
            <a:br>
              <a:rPr lang="da-DK" sz="1600" dirty="0"/>
            </a:br>
            <a:r>
              <a:rPr lang="da-DK" sz="1600" dirty="0"/>
              <a:t>Anne Kathrine Overgaard, Kontorchef for eksterne projekter, SUND</a:t>
            </a:r>
            <a:br>
              <a:rPr lang="da-DK" sz="1600" dirty="0"/>
            </a:br>
            <a:r>
              <a:rPr lang="da-DK" sz="1600" dirty="0"/>
              <a:t>Torben Durck Johansen, Kontorchef for strategisk udvikling, SUND</a:t>
            </a:r>
          </a:p>
          <a:p>
            <a:pPr marL="0" indent="0">
              <a:buNone/>
            </a:pPr>
            <a:endParaRPr lang="da-DK" sz="1600" dirty="0"/>
          </a:p>
          <a:p>
            <a:pPr marL="0" indent="0">
              <a:buNone/>
            </a:pPr>
            <a:r>
              <a:rPr lang="da-DK" sz="1600" b="1" dirty="0"/>
              <a:t>Dialogforum</a:t>
            </a:r>
            <a:br>
              <a:rPr lang="da-DK" sz="1600" b="1" dirty="0"/>
            </a:br>
            <a:r>
              <a:rPr lang="da-DK" sz="1600" dirty="0"/>
              <a:t>Styregruppen</a:t>
            </a:r>
            <a:br>
              <a:rPr lang="da-DK" sz="1600" dirty="0"/>
            </a:br>
            <a:r>
              <a:rPr lang="da-DK" sz="1600" dirty="0"/>
              <a:t>Repræsentanter fra samarbejdsudvalg, arbejdsmiljøudvalg og institutfora</a:t>
            </a:r>
          </a:p>
        </p:txBody>
      </p:sp>
    </p:spTree>
    <p:extLst>
      <p:ext uri="{BB962C8B-B14F-4D97-AF65-F5344CB8AC3E}">
        <p14:creationId xmlns:p14="http://schemas.microsoft.com/office/powerpoint/2010/main" val="1329684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8DCC74-3C44-43DD-A7FE-AF0A495CD11F}"/>
              </a:ext>
            </a:extLst>
          </p:cNvPr>
          <p:cNvSpPr>
            <a:spLocks noGrp="1"/>
          </p:cNvSpPr>
          <p:nvPr>
            <p:ph type="title"/>
          </p:nvPr>
        </p:nvSpPr>
        <p:spPr/>
        <p:txBody>
          <a:bodyPr>
            <a:noAutofit/>
          </a:bodyPr>
          <a:lstStyle/>
          <a:p>
            <a:r>
              <a:rPr lang="da-DK" sz="4000" b="1" dirty="0"/>
              <a:t>Arbejdspakker i flytteprojektet</a:t>
            </a:r>
          </a:p>
        </p:txBody>
      </p:sp>
      <p:sp>
        <p:nvSpPr>
          <p:cNvPr id="3" name="Pladsholder til indhold 2">
            <a:extLst>
              <a:ext uri="{FF2B5EF4-FFF2-40B4-BE49-F238E27FC236}">
                <a16:creationId xmlns:a16="http://schemas.microsoft.com/office/drawing/2014/main" id="{15A2DA02-4082-4109-A79D-A43E157E3410}"/>
              </a:ext>
            </a:extLst>
          </p:cNvPr>
          <p:cNvSpPr>
            <a:spLocks noGrp="1"/>
          </p:cNvSpPr>
          <p:nvPr>
            <p:ph sz="quarter" idx="19"/>
          </p:nvPr>
        </p:nvSpPr>
        <p:spPr/>
        <p:txBody>
          <a:bodyPr>
            <a:normAutofit fontScale="25000" lnSpcReduction="20000"/>
          </a:bodyPr>
          <a:lstStyle/>
          <a:p>
            <a:r>
              <a:rPr lang="da-DK" sz="6400" dirty="0"/>
              <a:t>Driftsfællesskaber og -samarbejde</a:t>
            </a:r>
          </a:p>
          <a:p>
            <a:r>
              <a:rPr lang="da-DK" sz="6400" dirty="0"/>
              <a:t>Flytning</a:t>
            </a:r>
          </a:p>
          <a:p>
            <a:r>
              <a:rPr lang="da-DK" sz="6400" dirty="0"/>
              <a:t>It-principper</a:t>
            </a:r>
          </a:p>
          <a:p>
            <a:r>
              <a:rPr lang="da-DK" sz="6400" dirty="0"/>
              <a:t>Leje- og fremlejeaftaler</a:t>
            </a:r>
          </a:p>
          <a:p>
            <a:r>
              <a:rPr lang="da-DK" sz="6400" dirty="0"/>
              <a:t>Oprydning, nedlukning og flytning – Kontorer/Mødelokaler/Undervisningslokaler</a:t>
            </a:r>
          </a:p>
          <a:p>
            <a:r>
              <a:rPr lang="da-DK" sz="6400" dirty="0"/>
              <a:t>Oprydning, nedlukning og flytning – Laboratorier</a:t>
            </a:r>
          </a:p>
          <a:p>
            <a:r>
              <a:rPr lang="da-DK" sz="6400" dirty="0"/>
              <a:t>OU41</a:t>
            </a:r>
          </a:p>
          <a:p>
            <a:r>
              <a:rPr lang="da-DK" sz="6400" dirty="0"/>
              <a:t>Udbud og indkøb</a:t>
            </a:r>
          </a:p>
          <a:p>
            <a:pPr marL="0" indent="0">
              <a:buNone/>
            </a:pPr>
            <a:endParaRPr lang="da-DK" sz="6400" dirty="0"/>
          </a:p>
          <a:p>
            <a:pPr marL="0" indent="0">
              <a:buNone/>
            </a:pPr>
            <a:r>
              <a:rPr lang="da-DK" sz="6400" dirty="0"/>
              <a:t>En arbejdspakke er en gruppering af opgaver og et sæt af oplysninger om opgaverne, som forklarer, </a:t>
            </a:r>
            <a:r>
              <a:rPr lang="da-DK" sz="6400" b="1" dirty="0"/>
              <a:t>hvad</a:t>
            </a:r>
            <a:r>
              <a:rPr lang="da-DK" sz="6400" dirty="0"/>
              <a:t> der skal laves, </a:t>
            </a:r>
            <a:r>
              <a:rPr lang="da-DK" sz="6400" b="1" dirty="0"/>
              <a:t>hvordan</a:t>
            </a:r>
            <a:r>
              <a:rPr lang="da-DK" sz="6400" dirty="0"/>
              <a:t> det skal gøres, af </a:t>
            </a:r>
            <a:r>
              <a:rPr lang="da-DK" sz="6400" b="1" dirty="0"/>
              <a:t>hvem</a:t>
            </a:r>
            <a:r>
              <a:rPr lang="da-DK" sz="6400" dirty="0"/>
              <a:t> og </a:t>
            </a:r>
            <a:r>
              <a:rPr lang="da-DK" sz="6400" b="1" dirty="0"/>
              <a:t>hvornår</a:t>
            </a:r>
            <a:r>
              <a:rPr lang="da-DK" sz="6400" dirty="0"/>
              <a:t>.</a:t>
            </a:r>
          </a:p>
          <a:p>
            <a:pPr marL="0" indent="0">
              <a:buNone/>
            </a:pPr>
            <a:endParaRPr lang="da-DK" sz="6400" dirty="0"/>
          </a:p>
          <a:p>
            <a:pPr marL="0" indent="0">
              <a:buNone/>
            </a:pPr>
            <a:r>
              <a:rPr lang="da-DK" sz="6400" dirty="0"/>
              <a:t>Arbejdspakkerne fungerer som rettesnor og </a:t>
            </a:r>
            <a:r>
              <a:rPr lang="da-DK" sz="6400" b="1" dirty="0"/>
              <a:t>styringsredskab</a:t>
            </a:r>
            <a:r>
              <a:rPr lang="da-DK" sz="6400" dirty="0"/>
              <a:t> for de forskellige arbejdsgruppers opgaver og </a:t>
            </a:r>
            <a:r>
              <a:rPr lang="da-DK" sz="6400" b="1" dirty="0"/>
              <a:t>formidler</a:t>
            </a:r>
            <a:r>
              <a:rPr lang="da-DK" sz="6400" dirty="0"/>
              <a:t> samtidig deres arbejde til det øvrige projekt.</a:t>
            </a:r>
            <a:endParaRPr lang="da-DK" sz="6400" b="1" dirty="0"/>
          </a:p>
          <a:p>
            <a:endParaRPr lang="da-DK" b="1" dirty="0"/>
          </a:p>
        </p:txBody>
      </p:sp>
      <p:sp>
        <p:nvSpPr>
          <p:cNvPr id="4" name="Pladsholder til dato 3">
            <a:extLst>
              <a:ext uri="{FF2B5EF4-FFF2-40B4-BE49-F238E27FC236}">
                <a16:creationId xmlns:a16="http://schemas.microsoft.com/office/drawing/2014/main" id="{3B5054FC-C60B-4C47-916B-306E6DE88627}"/>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7F4C7C-328A-452C-991F-E0289C8B4AAA}"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29-04-2021</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EC19AA55-1B42-4D58-B1F6-4DB8E12CBDF1}"/>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da-DK" sz="100" b="0" i="0" u="none" strike="noStrike" kern="1200" cap="none" spc="0" normalizeH="0" baseline="0" noProof="0" dirty="0">
              <a:ln>
                <a:noFill/>
              </a:ln>
              <a:noFill/>
              <a:effectLst/>
              <a:uLnTx/>
              <a:uFillTx/>
              <a:latin typeface="Arial"/>
              <a:ea typeface="+mn-ea"/>
              <a:cs typeface="+mn-cs"/>
            </a:endParaRPr>
          </a:p>
        </p:txBody>
      </p:sp>
      <p:grpSp>
        <p:nvGrpSpPr>
          <p:cNvPr id="6" name="Gruppe 5">
            <a:extLst>
              <a:ext uri="{FF2B5EF4-FFF2-40B4-BE49-F238E27FC236}">
                <a16:creationId xmlns:a16="http://schemas.microsoft.com/office/drawing/2014/main" id="{C8B91B20-0754-420F-ACFF-705D481E18E0}"/>
              </a:ext>
            </a:extLst>
          </p:cNvPr>
          <p:cNvGrpSpPr/>
          <p:nvPr/>
        </p:nvGrpSpPr>
        <p:grpSpPr>
          <a:xfrm>
            <a:off x="8060894" y="910951"/>
            <a:ext cx="3164417" cy="2781849"/>
            <a:chOff x="8016241" y="4277015"/>
            <a:chExt cx="2517657" cy="2213280"/>
          </a:xfrm>
        </p:grpSpPr>
        <p:grpSp>
          <p:nvGrpSpPr>
            <p:cNvPr id="7" name="Gruppe 6">
              <a:extLst>
                <a:ext uri="{FF2B5EF4-FFF2-40B4-BE49-F238E27FC236}">
                  <a16:creationId xmlns:a16="http://schemas.microsoft.com/office/drawing/2014/main" id="{78708EAB-98F0-46ED-A716-8C8264DFDCD5}"/>
                </a:ext>
              </a:extLst>
            </p:cNvPr>
            <p:cNvGrpSpPr/>
            <p:nvPr/>
          </p:nvGrpSpPr>
          <p:grpSpPr>
            <a:xfrm>
              <a:off x="8016241" y="4856519"/>
              <a:ext cx="2517657" cy="1633776"/>
              <a:chOff x="5405120" y="4460665"/>
              <a:chExt cx="3037840" cy="2019431"/>
            </a:xfrm>
          </p:grpSpPr>
          <p:pic>
            <p:nvPicPr>
              <p:cNvPr id="8" name="Grafik 7" descr="Boks">
                <a:extLst>
                  <a:ext uri="{FF2B5EF4-FFF2-40B4-BE49-F238E27FC236}">
                    <a16:creationId xmlns:a16="http://schemas.microsoft.com/office/drawing/2014/main" id="{4F1E0E0A-C1B2-4AD0-A76D-DB43A39770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5120" y="4597400"/>
                <a:ext cx="914400" cy="914400"/>
              </a:xfrm>
              <a:prstGeom prst="rect">
                <a:avLst/>
              </a:prstGeom>
            </p:spPr>
          </p:pic>
          <p:pic>
            <p:nvPicPr>
              <p:cNvPr id="9" name="Grafik 8" descr="Boks">
                <a:extLst>
                  <a:ext uri="{FF2B5EF4-FFF2-40B4-BE49-F238E27FC236}">
                    <a16:creationId xmlns:a16="http://schemas.microsoft.com/office/drawing/2014/main" id="{CD0A7343-BEAF-4A1B-A091-86D7E790E7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0560" y="5375065"/>
                <a:ext cx="914400" cy="914400"/>
              </a:xfrm>
              <a:prstGeom prst="rect">
                <a:avLst/>
              </a:prstGeom>
            </p:spPr>
          </p:pic>
          <p:pic>
            <p:nvPicPr>
              <p:cNvPr id="11" name="Grafik 10" descr="Boks">
                <a:extLst>
                  <a:ext uri="{FF2B5EF4-FFF2-40B4-BE49-F238E27FC236}">
                    <a16:creationId xmlns:a16="http://schemas.microsoft.com/office/drawing/2014/main" id="{55C53AFC-F5BF-477B-87E2-D382D6D227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7760" y="4460665"/>
                <a:ext cx="914400" cy="914400"/>
              </a:xfrm>
              <a:prstGeom prst="rect">
                <a:avLst/>
              </a:prstGeom>
            </p:spPr>
          </p:pic>
          <p:pic>
            <p:nvPicPr>
              <p:cNvPr id="12" name="Grafik 11" descr="Boks">
                <a:extLst>
                  <a:ext uri="{FF2B5EF4-FFF2-40B4-BE49-F238E27FC236}">
                    <a16:creationId xmlns:a16="http://schemas.microsoft.com/office/drawing/2014/main" id="{2F206C25-14F5-41CD-9A02-779E786683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5563" y="4806233"/>
                <a:ext cx="914400" cy="914400"/>
              </a:xfrm>
              <a:prstGeom prst="rect">
                <a:avLst/>
              </a:prstGeom>
            </p:spPr>
          </p:pic>
          <p:pic>
            <p:nvPicPr>
              <p:cNvPr id="13" name="Grafik 12" descr="Boks">
                <a:extLst>
                  <a:ext uri="{FF2B5EF4-FFF2-40B4-BE49-F238E27FC236}">
                    <a16:creationId xmlns:a16="http://schemas.microsoft.com/office/drawing/2014/main" id="{5EAAEA83-1040-481A-8BEC-F4B6E765CA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8560" y="5037804"/>
                <a:ext cx="914400" cy="914400"/>
              </a:xfrm>
              <a:prstGeom prst="rect">
                <a:avLst/>
              </a:prstGeom>
            </p:spPr>
          </p:pic>
          <p:pic>
            <p:nvPicPr>
              <p:cNvPr id="14" name="Grafik 13" descr="Boks">
                <a:extLst>
                  <a:ext uri="{FF2B5EF4-FFF2-40B4-BE49-F238E27FC236}">
                    <a16:creationId xmlns:a16="http://schemas.microsoft.com/office/drawing/2014/main" id="{E4F92674-3C1D-4D9F-B0FE-D98C9438E3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5440" y="5565696"/>
                <a:ext cx="914400" cy="914400"/>
              </a:xfrm>
              <a:prstGeom prst="rect">
                <a:avLst/>
              </a:prstGeom>
            </p:spPr>
          </p:pic>
        </p:grpSp>
        <p:pic>
          <p:nvPicPr>
            <p:cNvPr id="16" name="Grafik 15" descr="Boks">
              <a:extLst>
                <a:ext uri="{FF2B5EF4-FFF2-40B4-BE49-F238E27FC236}">
                  <a16:creationId xmlns:a16="http://schemas.microsoft.com/office/drawing/2014/main" id="{453DB8D2-8696-41D5-9EAD-3E9C3670EC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73404" y="4465271"/>
              <a:ext cx="757823" cy="739775"/>
            </a:xfrm>
            <a:prstGeom prst="rect">
              <a:avLst/>
            </a:prstGeom>
          </p:spPr>
        </p:pic>
        <p:pic>
          <p:nvPicPr>
            <p:cNvPr id="17" name="Grafik 16" descr="Boks">
              <a:extLst>
                <a:ext uri="{FF2B5EF4-FFF2-40B4-BE49-F238E27FC236}">
                  <a16:creationId xmlns:a16="http://schemas.microsoft.com/office/drawing/2014/main" id="{56BA6B88-BFAB-473A-87B5-7F8B473414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3072" y="4277015"/>
              <a:ext cx="757823" cy="739775"/>
            </a:xfrm>
            <a:prstGeom prst="rect">
              <a:avLst/>
            </a:prstGeom>
          </p:spPr>
        </p:pic>
      </p:grpSp>
    </p:spTree>
    <p:extLst>
      <p:ext uri="{BB962C8B-B14F-4D97-AF65-F5344CB8AC3E}">
        <p14:creationId xmlns:p14="http://schemas.microsoft.com/office/powerpoint/2010/main" val="3975328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8287B-2A1C-46BB-BC37-7EDFCAB8EA80}"/>
              </a:ext>
            </a:extLst>
          </p:cNvPr>
          <p:cNvSpPr>
            <a:spLocks noGrp="1"/>
          </p:cNvSpPr>
          <p:nvPr>
            <p:ph type="title"/>
          </p:nvPr>
        </p:nvSpPr>
        <p:spPr/>
        <p:txBody>
          <a:bodyPr>
            <a:normAutofit fontScale="90000"/>
          </a:bodyPr>
          <a:lstStyle/>
          <a:p>
            <a:r>
              <a:rPr lang="da-DK" b="1" dirty="0"/>
              <a:t>Arbejdspakkerne kort beskrevet</a:t>
            </a:r>
          </a:p>
        </p:txBody>
      </p:sp>
      <p:sp>
        <p:nvSpPr>
          <p:cNvPr id="3" name="Pladsholder til indhold 2">
            <a:extLst>
              <a:ext uri="{FF2B5EF4-FFF2-40B4-BE49-F238E27FC236}">
                <a16:creationId xmlns:a16="http://schemas.microsoft.com/office/drawing/2014/main" id="{FCA32FFC-26A0-4536-B331-D28471806BDA}"/>
              </a:ext>
            </a:extLst>
          </p:cNvPr>
          <p:cNvSpPr>
            <a:spLocks noGrp="1"/>
          </p:cNvSpPr>
          <p:nvPr>
            <p:ph sz="quarter" idx="19"/>
          </p:nvPr>
        </p:nvSpPr>
        <p:spPr>
          <a:xfrm>
            <a:off x="411163" y="1896374"/>
            <a:ext cx="10961237" cy="3864462"/>
          </a:xfrm>
        </p:spPr>
        <p:txBody>
          <a:bodyPr>
            <a:normAutofit/>
          </a:bodyPr>
          <a:lstStyle/>
          <a:p>
            <a:pPr marL="0" indent="0">
              <a:buNone/>
            </a:pPr>
            <a:r>
              <a:rPr lang="da-DK" sz="1600" b="1" dirty="0"/>
              <a:t>Driftsfælleskaber og -samarbejde</a:t>
            </a:r>
          </a:p>
          <a:p>
            <a:pPr marL="0" indent="0">
              <a:buNone/>
            </a:pPr>
            <a:r>
              <a:rPr lang="da-DK" sz="1600" dirty="0"/>
              <a:t>Arbejdspakken skal afklare behovet for driftsfællesskaber og samarbejde samt planlægge og indgå aftaler herom.</a:t>
            </a:r>
          </a:p>
          <a:p>
            <a:pPr marL="0" indent="0">
              <a:buNone/>
            </a:pPr>
            <a:r>
              <a:rPr lang="da-DK" sz="1600" dirty="0"/>
              <a:t>Aktuelt er der ved at blive skabt overblik over arealer og behov.</a:t>
            </a:r>
            <a:endParaRPr lang="da-DK" sz="1600" b="1" dirty="0"/>
          </a:p>
          <a:p>
            <a:pPr marL="0" indent="0">
              <a:buNone/>
            </a:pPr>
            <a:endParaRPr lang="da-DK" sz="1600" b="1" dirty="0"/>
          </a:p>
          <a:p>
            <a:pPr marL="0" indent="0">
              <a:buNone/>
            </a:pPr>
            <a:r>
              <a:rPr lang="da-DK" sz="1600" b="1" dirty="0"/>
              <a:t>Flytning</a:t>
            </a:r>
          </a:p>
          <a:p>
            <a:pPr marL="0" indent="0">
              <a:buNone/>
            </a:pPr>
            <a:r>
              <a:rPr lang="da-DK" sz="1600" dirty="0"/>
              <a:t>Arbejdspakken skal planlægge og effektuere den fysiske flytning fra Winsløwparken til Nyt SUND, fra Campus til NYT SUND (Psykologi) og fra Campus til Campus (OU41). Herunder også indflytning/opsætning af evt. nyt udstyr og inventar.</a:t>
            </a:r>
          </a:p>
          <a:p>
            <a:pPr marL="0" indent="0">
              <a:buNone/>
            </a:pPr>
            <a:endParaRPr lang="da-DK" sz="1600" dirty="0"/>
          </a:p>
          <a:p>
            <a:pPr marL="0" indent="0">
              <a:buNone/>
            </a:pPr>
            <a:r>
              <a:rPr lang="da-DK" sz="1600" dirty="0"/>
              <a:t>Aktuelt har arbejdsgruppen de første indledende møder med flyttefirmaet med introduktion til deres planlægningsmodel og -værktøj. Der skal udpeges kontaktpersoner på institutter/afdelinger.</a:t>
            </a:r>
          </a:p>
          <a:p>
            <a:pPr marL="0" indent="0">
              <a:buNone/>
            </a:pPr>
            <a:endParaRPr lang="da-DK" sz="1600" b="1" dirty="0"/>
          </a:p>
        </p:txBody>
      </p:sp>
      <p:sp>
        <p:nvSpPr>
          <p:cNvPr id="4" name="Pladsholder til dato 3">
            <a:extLst>
              <a:ext uri="{FF2B5EF4-FFF2-40B4-BE49-F238E27FC236}">
                <a16:creationId xmlns:a16="http://schemas.microsoft.com/office/drawing/2014/main" id="{6992191B-FBEF-4535-9CCE-9BCBE92F071C}"/>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01F3E0-E8DF-4AE1-813B-FA970494B9AA}"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29-04-2021</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A17F3C0E-A935-4A74-9F40-07902DB82209}"/>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da-DK" sz="100" b="0" i="0" u="none" strike="noStrike" kern="1200" cap="none" spc="0" normalizeH="0" baseline="0" noProof="0">
              <a:ln>
                <a:noFill/>
              </a:ln>
              <a:noFill/>
              <a:effectLst/>
              <a:uLnTx/>
              <a:uFillTx/>
              <a:latin typeface="Arial"/>
              <a:ea typeface="+mn-ea"/>
              <a:cs typeface="+mn-cs"/>
            </a:endParaRPr>
          </a:p>
        </p:txBody>
      </p:sp>
      <p:grpSp>
        <p:nvGrpSpPr>
          <p:cNvPr id="6" name="Gruppe 5">
            <a:extLst>
              <a:ext uri="{FF2B5EF4-FFF2-40B4-BE49-F238E27FC236}">
                <a16:creationId xmlns:a16="http://schemas.microsoft.com/office/drawing/2014/main" id="{4E3DBA0E-D47E-41EC-892F-A5FD3679F639}"/>
              </a:ext>
            </a:extLst>
          </p:cNvPr>
          <p:cNvGrpSpPr/>
          <p:nvPr/>
        </p:nvGrpSpPr>
        <p:grpSpPr>
          <a:xfrm>
            <a:off x="9547275" y="424973"/>
            <a:ext cx="1458537" cy="1282204"/>
            <a:chOff x="8016241" y="4277015"/>
            <a:chExt cx="2517657" cy="2213280"/>
          </a:xfrm>
        </p:grpSpPr>
        <p:grpSp>
          <p:nvGrpSpPr>
            <p:cNvPr id="7" name="Gruppe 6">
              <a:extLst>
                <a:ext uri="{FF2B5EF4-FFF2-40B4-BE49-F238E27FC236}">
                  <a16:creationId xmlns:a16="http://schemas.microsoft.com/office/drawing/2014/main" id="{12D4A39C-7999-4F2E-AD1D-81CD0764367F}"/>
                </a:ext>
              </a:extLst>
            </p:cNvPr>
            <p:cNvGrpSpPr/>
            <p:nvPr/>
          </p:nvGrpSpPr>
          <p:grpSpPr>
            <a:xfrm>
              <a:off x="8016241" y="4856519"/>
              <a:ext cx="2517657" cy="1633776"/>
              <a:chOff x="5405120" y="4460665"/>
              <a:chExt cx="3037840" cy="2019431"/>
            </a:xfrm>
          </p:grpSpPr>
          <p:pic>
            <p:nvPicPr>
              <p:cNvPr id="10" name="Grafik 9" descr="Boks">
                <a:extLst>
                  <a:ext uri="{FF2B5EF4-FFF2-40B4-BE49-F238E27FC236}">
                    <a16:creationId xmlns:a16="http://schemas.microsoft.com/office/drawing/2014/main" id="{9E9E5F7E-CCCB-4601-ADD6-E6E321D01D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5120" y="4597400"/>
                <a:ext cx="914400" cy="914400"/>
              </a:xfrm>
              <a:prstGeom prst="rect">
                <a:avLst/>
              </a:prstGeom>
            </p:spPr>
          </p:pic>
          <p:pic>
            <p:nvPicPr>
              <p:cNvPr id="11" name="Grafik 10" descr="Boks">
                <a:extLst>
                  <a:ext uri="{FF2B5EF4-FFF2-40B4-BE49-F238E27FC236}">
                    <a16:creationId xmlns:a16="http://schemas.microsoft.com/office/drawing/2014/main" id="{BF38B42B-FD38-4C7C-AFB7-62C068F00C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0560" y="5375065"/>
                <a:ext cx="914400" cy="914400"/>
              </a:xfrm>
              <a:prstGeom prst="rect">
                <a:avLst/>
              </a:prstGeom>
            </p:spPr>
          </p:pic>
          <p:pic>
            <p:nvPicPr>
              <p:cNvPr id="13" name="Grafik 12" descr="Boks">
                <a:extLst>
                  <a:ext uri="{FF2B5EF4-FFF2-40B4-BE49-F238E27FC236}">
                    <a16:creationId xmlns:a16="http://schemas.microsoft.com/office/drawing/2014/main" id="{1073371D-9684-4646-9D88-7A7CFA2410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7760" y="4460665"/>
                <a:ext cx="914400" cy="914400"/>
              </a:xfrm>
              <a:prstGeom prst="rect">
                <a:avLst/>
              </a:prstGeom>
            </p:spPr>
          </p:pic>
          <p:pic>
            <p:nvPicPr>
              <p:cNvPr id="14" name="Grafik 13" descr="Boks">
                <a:extLst>
                  <a:ext uri="{FF2B5EF4-FFF2-40B4-BE49-F238E27FC236}">
                    <a16:creationId xmlns:a16="http://schemas.microsoft.com/office/drawing/2014/main" id="{D5629332-F577-480B-8254-A2C2EB071C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5563" y="4806233"/>
                <a:ext cx="914400" cy="914400"/>
              </a:xfrm>
              <a:prstGeom prst="rect">
                <a:avLst/>
              </a:prstGeom>
            </p:spPr>
          </p:pic>
          <p:pic>
            <p:nvPicPr>
              <p:cNvPr id="15" name="Grafik 14" descr="Boks">
                <a:extLst>
                  <a:ext uri="{FF2B5EF4-FFF2-40B4-BE49-F238E27FC236}">
                    <a16:creationId xmlns:a16="http://schemas.microsoft.com/office/drawing/2014/main" id="{648E998D-79E7-4CE0-B0AD-743F7764F2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8560" y="5037804"/>
                <a:ext cx="914400" cy="914400"/>
              </a:xfrm>
              <a:prstGeom prst="rect">
                <a:avLst/>
              </a:prstGeom>
            </p:spPr>
          </p:pic>
          <p:pic>
            <p:nvPicPr>
              <p:cNvPr id="16" name="Grafik 15" descr="Boks">
                <a:extLst>
                  <a:ext uri="{FF2B5EF4-FFF2-40B4-BE49-F238E27FC236}">
                    <a16:creationId xmlns:a16="http://schemas.microsoft.com/office/drawing/2014/main" id="{C17E1901-16D7-40A8-ABA9-1496720D10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5440" y="5565696"/>
                <a:ext cx="914400" cy="914400"/>
              </a:xfrm>
              <a:prstGeom prst="rect">
                <a:avLst/>
              </a:prstGeom>
            </p:spPr>
          </p:pic>
        </p:grpSp>
        <p:pic>
          <p:nvPicPr>
            <p:cNvPr id="8" name="Grafik 7" descr="Boks">
              <a:extLst>
                <a:ext uri="{FF2B5EF4-FFF2-40B4-BE49-F238E27FC236}">
                  <a16:creationId xmlns:a16="http://schemas.microsoft.com/office/drawing/2014/main" id="{DF6DFEBE-1379-4A0B-B4EA-AB2F5EF93D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73404" y="4465271"/>
              <a:ext cx="757823" cy="739775"/>
            </a:xfrm>
            <a:prstGeom prst="rect">
              <a:avLst/>
            </a:prstGeom>
          </p:spPr>
        </p:pic>
        <p:pic>
          <p:nvPicPr>
            <p:cNvPr id="9" name="Grafik 8" descr="Boks">
              <a:extLst>
                <a:ext uri="{FF2B5EF4-FFF2-40B4-BE49-F238E27FC236}">
                  <a16:creationId xmlns:a16="http://schemas.microsoft.com/office/drawing/2014/main" id="{A5767D43-B0B6-4CB1-8E4E-4B915D44EA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3072" y="4277015"/>
              <a:ext cx="757823" cy="739775"/>
            </a:xfrm>
            <a:prstGeom prst="rect">
              <a:avLst/>
            </a:prstGeom>
          </p:spPr>
        </p:pic>
      </p:grpSp>
    </p:spTree>
    <p:extLst>
      <p:ext uri="{BB962C8B-B14F-4D97-AF65-F5344CB8AC3E}">
        <p14:creationId xmlns:p14="http://schemas.microsoft.com/office/powerpoint/2010/main" val="1521715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41EC569-9F6C-4646-80B7-793C8EEAA247}"/>
              </a:ext>
            </a:extLst>
          </p:cNvPr>
          <p:cNvPicPr>
            <a:picLocks noGrp="1" noChangeAspect="1"/>
          </p:cNvPicPr>
          <p:nvPr>
            <p:ph idx="1"/>
          </p:nvPr>
        </p:nvPicPr>
        <p:blipFill rotWithShape="1">
          <a:blip r:embed="rId2"/>
          <a:srcRect t="2562" r="-1" b="234"/>
          <a:stretch/>
        </p:blipFill>
        <p:spPr>
          <a:xfrm>
            <a:off x="320040" y="320040"/>
            <a:ext cx="11548872" cy="4462272"/>
          </a:xfrm>
          <a:prstGeom prst="rect">
            <a:avLst/>
          </a:prstGeom>
        </p:spPr>
      </p:pic>
      <p:sp>
        <p:nvSpPr>
          <p:cNvPr id="11" name="Rectangle 1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0160052-E0AC-2942-A71C-EE336A00E448}"/>
              </a:ext>
            </a:extLst>
          </p:cNvPr>
          <p:cNvSpPr>
            <a:spLocks noGrp="1"/>
          </p:cNvSpPr>
          <p:nvPr>
            <p:ph type="title"/>
          </p:nvPr>
        </p:nvSpPr>
        <p:spPr>
          <a:xfrm>
            <a:off x="4380588" y="5093208"/>
            <a:ext cx="6973204" cy="1261872"/>
          </a:xfrm>
        </p:spPr>
        <p:txBody>
          <a:bodyPr vert="horz" lIns="91440" tIns="45720" rIns="91440" bIns="45720" rtlCol="0" anchor="ctr">
            <a:normAutofit/>
          </a:bodyPr>
          <a:lstStyle/>
          <a:p>
            <a:r>
              <a:rPr lang="en-US" sz="4800" b="1" dirty="0">
                <a:solidFill>
                  <a:schemeClr val="bg1"/>
                </a:solidFill>
              </a:rPr>
              <a:t>www.sdu.dk/da/nytsund</a:t>
            </a:r>
          </a:p>
        </p:txBody>
      </p:sp>
      <p:cxnSp>
        <p:nvCxnSpPr>
          <p:cNvPr id="13" name="Straight Connector 1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496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8287B-2A1C-46BB-BC37-7EDFCAB8EA80}"/>
              </a:ext>
            </a:extLst>
          </p:cNvPr>
          <p:cNvSpPr>
            <a:spLocks noGrp="1"/>
          </p:cNvSpPr>
          <p:nvPr>
            <p:ph type="title"/>
          </p:nvPr>
        </p:nvSpPr>
        <p:spPr/>
        <p:txBody>
          <a:bodyPr>
            <a:normAutofit fontScale="90000"/>
          </a:bodyPr>
          <a:lstStyle/>
          <a:p>
            <a:r>
              <a:rPr lang="da-DK" b="1" dirty="0"/>
              <a:t>Arbejdspakkerne kort beskrevet</a:t>
            </a:r>
          </a:p>
        </p:txBody>
      </p:sp>
      <p:sp>
        <p:nvSpPr>
          <p:cNvPr id="3" name="Pladsholder til indhold 2">
            <a:extLst>
              <a:ext uri="{FF2B5EF4-FFF2-40B4-BE49-F238E27FC236}">
                <a16:creationId xmlns:a16="http://schemas.microsoft.com/office/drawing/2014/main" id="{FCA32FFC-26A0-4536-B331-D28471806BDA}"/>
              </a:ext>
            </a:extLst>
          </p:cNvPr>
          <p:cNvSpPr>
            <a:spLocks noGrp="1"/>
          </p:cNvSpPr>
          <p:nvPr>
            <p:ph sz="quarter" idx="19"/>
          </p:nvPr>
        </p:nvSpPr>
        <p:spPr>
          <a:xfrm>
            <a:off x="411163" y="1949386"/>
            <a:ext cx="10961237" cy="3864462"/>
          </a:xfrm>
        </p:spPr>
        <p:txBody>
          <a:bodyPr>
            <a:noAutofit/>
          </a:bodyPr>
          <a:lstStyle/>
          <a:p>
            <a:pPr marL="0" indent="0">
              <a:buNone/>
            </a:pPr>
            <a:r>
              <a:rPr lang="da-DK" sz="1600" b="1" dirty="0"/>
              <a:t>It-principper</a:t>
            </a:r>
          </a:p>
          <a:p>
            <a:pPr marL="0" indent="0">
              <a:buNone/>
            </a:pPr>
            <a:r>
              <a:rPr lang="da-DK" sz="1600" dirty="0"/>
              <a:t>Arbejdspakken skal beskrive behov og ønsker til ”fri bevægelighed”, definere udfordringer og mulige løsningsscenarier, som kan fremlægges og danne baggrund for fælles beslutning i projektets styregruppe og OUH-ledelsen. Det valgte løsningsscenarie vil give den overordnede ramme for det fremtidige it setup.</a:t>
            </a:r>
            <a:endParaRPr lang="da-DK" sz="1600" b="1" dirty="0"/>
          </a:p>
          <a:p>
            <a:pPr marL="0" indent="0">
              <a:buNone/>
            </a:pPr>
            <a:endParaRPr lang="da-DK" sz="1600" dirty="0"/>
          </a:p>
          <a:p>
            <a:pPr marL="0" indent="0">
              <a:buNone/>
            </a:pPr>
            <a:r>
              <a:rPr lang="da-DK" sz="1600" dirty="0"/>
              <a:t>Aktuelt er arbejdsgruppen i gang med en opsamling på konkrete problemer meldt ind til SDU IT og at finde ud af, om der evt. er erfaringer fra f.eks. AU-Skejby, som vi kan trække på.</a:t>
            </a:r>
          </a:p>
          <a:p>
            <a:pPr marL="0" indent="0">
              <a:buNone/>
            </a:pPr>
            <a:endParaRPr lang="da-DK" sz="1600" dirty="0"/>
          </a:p>
          <a:p>
            <a:pPr marL="0" indent="0">
              <a:buNone/>
            </a:pPr>
            <a:r>
              <a:rPr lang="da-DK" sz="1600" b="1" dirty="0"/>
              <a:t>Leje- og fremlejeaftaler</a:t>
            </a:r>
          </a:p>
          <a:p>
            <a:pPr marL="0" indent="0">
              <a:buNone/>
            </a:pPr>
            <a:r>
              <a:rPr lang="da-DK" sz="1600" dirty="0"/>
              <a:t>Arbejdspakken skal skabe overblik over leje- og fremlejeaftaler samt planlægge og effektuere opsigelse samt evt. indgåelse af nye aftaler.</a:t>
            </a:r>
            <a:endParaRPr lang="da-DK" sz="1600" b="1" dirty="0"/>
          </a:p>
          <a:p>
            <a:pPr marL="0" indent="0">
              <a:buNone/>
            </a:pPr>
            <a:endParaRPr lang="da-DK" sz="1600" b="1" dirty="0"/>
          </a:p>
          <a:p>
            <a:pPr marL="0" indent="0">
              <a:buNone/>
            </a:pPr>
            <a:r>
              <a:rPr lang="da-DK" sz="1600" dirty="0"/>
              <a:t>Aktuelt arbejder arbejdsgruppen på at få skabt overblik over aftaler, som skal opsiges og nye aftaler, som skal indgås.</a:t>
            </a:r>
          </a:p>
          <a:p>
            <a:pPr marL="0" indent="0">
              <a:buNone/>
            </a:pPr>
            <a:endParaRPr lang="da-DK" sz="1600" b="1" dirty="0"/>
          </a:p>
        </p:txBody>
      </p:sp>
      <p:sp>
        <p:nvSpPr>
          <p:cNvPr id="4" name="Pladsholder til dato 3">
            <a:extLst>
              <a:ext uri="{FF2B5EF4-FFF2-40B4-BE49-F238E27FC236}">
                <a16:creationId xmlns:a16="http://schemas.microsoft.com/office/drawing/2014/main" id="{6992191B-FBEF-4535-9CCE-9BCBE92F071C}"/>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01F3E0-E8DF-4AE1-813B-FA970494B9AA}"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29-04-2021</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A17F3C0E-A935-4A74-9F40-07902DB82209}"/>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da-DK" sz="100" b="0" i="0" u="none" strike="noStrike" kern="1200" cap="none" spc="0" normalizeH="0" baseline="0" noProof="0">
              <a:ln>
                <a:noFill/>
              </a:ln>
              <a:noFill/>
              <a:effectLst/>
              <a:uLnTx/>
              <a:uFillTx/>
              <a:latin typeface="Arial"/>
              <a:ea typeface="+mn-ea"/>
              <a:cs typeface="+mn-cs"/>
            </a:endParaRPr>
          </a:p>
        </p:txBody>
      </p:sp>
      <p:grpSp>
        <p:nvGrpSpPr>
          <p:cNvPr id="6" name="Gruppe 5">
            <a:extLst>
              <a:ext uri="{FF2B5EF4-FFF2-40B4-BE49-F238E27FC236}">
                <a16:creationId xmlns:a16="http://schemas.microsoft.com/office/drawing/2014/main" id="{4E3DBA0E-D47E-41EC-892F-A5FD3679F639}"/>
              </a:ext>
            </a:extLst>
          </p:cNvPr>
          <p:cNvGrpSpPr/>
          <p:nvPr/>
        </p:nvGrpSpPr>
        <p:grpSpPr>
          <a:xfrm>
            <a:off x="9547275" y="424973"/>
            <a:ext cx="1458537" cy="1282204"/>
            <a:chOff x="8016241" y="4277015"/>
            <a:chExt cx="2517657" cy="2213280"/>
          </a:xfrm>
        </p:grpSpPr>
        <p:grpSp>
          <p:nvGrpSpPr>
            <p:cNvPr id="7" name="Gruppe 6">
              <a:extLst>
                <a:ext uri="{FF2B5EF4-FFF2-40B4-BE49-F238E27FC236}">
                  <a16:creationId xmlns:a16="http://schemas.microsoft.com/office/drawing/2014/main" id="{12D4A39C-7999-4F2E-AD1D-81CD0764367F}"/>
                </a:ext>
              </a:extLst>
            </p:cNvPr>
            <p:cNvGrpSpPr/>
            <p:nvPr/>
          </p:nvGrpSpPr>
          <p:grpSpPr>
            <a:xfrm>
              <a:off x="8016241" y="4856519"/>
              <a:ext cx="2517657" cy="1633776"/>
              <a:chOff x="5405120" y="4460665"/>
              <a:chExt cx="3037840" cy="2019431"/>
            </a:xfrm>
          </p:grpSpPr>
          <p:pic>
            <p:nvPicPr>
              <p:cNvPr id="10" name="Grafik 9" descr="Boks">
                <a:extLst>
                  <a:ext uri="{FF2B5EF4-FFF2-40B4-BE49-F238E27FC236}">
                    <a16:creationId xmlns:a16="http://schemas.microsoft.com/office/drawing/2014/main" id="{9E9E5F7E-CCCB-4601-ADD6-E6E321D01D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5120" y="4597400"/>
                <a:ext cx="914400" cy="914400"/>
              </a:xfrm>
              <a:prstGeom prst="rect">
                <a:avLst/>
              </a:prstGeom>
            </p:spPr>
          </p:pic>
          <p:pic>
            <p:nvPicPr>
              <p:cNvPr id="11" name="Grafik 10" descr="Boks">
                <a:extLst>
                  <a:ext uri="{FF2B5EF4-FFF2-40B4-BE49-F238E27FC236}">
                    <a16:creationId xmlns:a16="http://schemas.microsoft.com/office/drawing/2014/main" id="{BF38B42B-FD38-4C7C-AFB7-62C068F00C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0560" y="5375065"/>
                <a:ext cx="914400" cy="914400"/>
              </a:xfrm>
              <a:prstGeom prst="rect">
                <a:avLst/>
              </a:prstGeom>
            </p:spPr>
          </p:pic>
          <p:pic>
            <p:nvPicPr>
              <p:cNvPr id="13" name="Grafik 12" descr="Boks">
                <a:extLst>
                  <a:ext uri="{FF2B5EF4-FFF2-40B4-BE49-F238E27FC236}">
                    <a16:creationId xmlns:a16="http://schemas.microsoft.com/office/drawing/2014/main" id="{1073371D-9684-4646-9D88-7A7CFA2410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7760" y="4460665"/>
                <a:ext cx="914400" cy="914400"/>
              </a:xfrm>
              <a:prstGeom prst="rect">
                <a:avLst/>
              </a:prstGeom>
            </p:spPr>
          </p:pic>
          <p:pic>
            <p:nvPicPr>
              <p:cNvPr id="14" name="Grafik 13" descr="Boks">
                <a:extLst>
                  <a:ext uri="{FF2B5EF4-FFF2-40B4-BE49-F238E27FC236}">
                    <a16:creationId xmlns:a16="http://schemas.microsoft.com/office/drawing/2014/main" id="{D5629332-F577-480B-8254-A2C2EB071C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5563" y="4806233"/>
                <a:ext cx="914400" cy="914400"/>
              </a:xfrm>
              <a:prstGeom prst="rect">
                <a:avLst/>
              </a:prstGeom>
            </p:spPr>
          </p:pic>
          <p:pic>
            <p:nvPicPr>
              <p:cNvPr id="15" name="Grafik 14" descr="Boks">
                <a:extLst>
                  <a:ext uri="{FF2B5EF4-FFF2-40B4-BE49-F238E27FC236}">
                    <a16:creationId xmlns:a16="http://schemas.microsoft.com/office/drawing/2014/main" id="{648E998D-79E7-4CE0-B0AD-743F7764F2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8560" y="5037804"/>
                <a:ext cx="914400" cy="914400"/>
              </a:xfrm>
              <a:prstGeom prst="rect">
                <a:avLst/>
              </a:prstGeom>
            </p:spPr>
          </p:pic>
          <p:pic>
            <p:nvPicPr>
              <p:cNvPr id="16" name="Grafik 15" descr="Boks">
                <a:extLst>
                  <a:ext uri="{FF2B5EF4-FFF2-40B4-BE49-F238E27FC236}">
                    <a16:creationId xmlns:a16="http://schemas.microsoft.com/office/drawing/2014/main" id="{C17E1901-16D7-40A8-ABA9-1496720D10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5440" y="5565696"/>
                <a:ext cx="914400" cy="914400"/>
              </a:xfrm>
              <a:prstGeom prst="rect">
                <a:avLst/>
              </a:prstGeom>
            </p:spPr>
          </p:pic>
        </p:grpSp>
        <p:pic>
          <p:nvPicPr>
            <p:cNvPr id="8" name="Grafik 7" descr="Boks">
              <a:extLst>
                <a:ext uri="{FF2B5EF4-FFF2-40B4-BE49-F238E27FC236}">
                  <a16:creationId xmlns:a16="http://schemas.microsoft.com/office/drawing/2014/main" id="{DF6DFEBE-1379-4A0B-B4EA-AB2F5EF93D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73404" y="4465271"/>
              <a:ext cx="757823" cy="739775"/>
            </a:xfrm>
            <a:prstGeom prst="rect">
              <a:avLst/>
            </a:prstGeom>
          </p:spPr>
        </p:pic>
        <p:pic>
          <p:nvPicPr>
            <p:cNvPr id="9" name="Grafik 8" descr="Boks">
              <a:extLst>
                <a:ext uri="{FF2B5EF4-FFF2-40B4-BE49-F238E27FC236}">
                  <a16:creationId xmlns:a16="http://schemas.microsoft.com/office/drawing/2014/main" id="{A5767D43-B0B6-4CB1-8E4E-4B915D44EA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3072" y="4277015"/>
              <a:ext cx="757823" cy="739775"/>
            </a:xfrm>
            <a:prstGeom prst="rect">
              <a:avLst/>
            </a:prstGeom>
          </p:spPr>
        </p:pic>
      </p:grpSp>
    </p:spTree>
    <p:extLst>
      <p:ext uri="{BB962C8B-B14F-4D97-AF65-F5344CB8AC3E}">
        <p14:creationId xmlns:p14="http://schemas.microsoft.com/office/powerpoint/2010/main" val="2524977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CA32FFC-26A0-4536-B331-D28471806BDA}"/>
              </a:ext>
            </a:extLst>
          </p:cNvPr>
          <p:cNvSpPr>
            <a:spLocks noGrp="1"/>
          </p:cNvSpPr>
          <p:nvPr>
            <p:ph sz="quarter" idx="19"/>
          </p:nvPr>
        </p:nvSpPr>
        <p:spPr/>
        <p:txBody>
          <a:bodyPr>
            <a:normAutofit/>
          </a:bodyPr>
          <a:lstStyle/>
          <a:p>
            <a:pPr marL="0" indent="0">
              <a:buNone/>
            </a:pPr>
            <a:r>
              <a:rPr lang="da-DK" sz="1600" b="1" dirty="0"/>
              <a:t>Oprydning og nedlukning – Kontorer, møde- og undervisningslokaler</a:t>
            </a:r>
          </a:p>
          <a:p>
            <a:pPr marL="0" indent="0">
              <a:buNone/>
            </a:pPr>
            <a:r>
              <a:rPr lang="da-DK" sz="1600" dirty="0"/>
              <a:t>Arbejdspakken skal levere plan og effektuering af oprydning på kontorer (herunder også køkkener og fællesrum), i mødelokaler og undervisningslokaler samt kældre både op til flytning og efterfølgende, når Winsløwparken er fraflyttet.’</a:t>
            </a:r>
          </a:p>
          <a:p>
            <a:pPr marL="0" indent="0">
              <a:buNone/>
            </a:pPr>
            <a:endParaRPr lang="da-DK" sz="1600" b="1" dirty="0"/>
          </a:p>
          <a:p>
            <a:pPr marL="0" indent="0">
              <a:buNone/>
            </a:pPr>
            <a:r>
              <a:rPr lang="da-DK" sz="1600" dirty="0"/>
              <a:t>Aktuelt er Teknisk Service i gang med at beskrive fremgangsmåden, og der skal udpeges kontaktpersoner på institutter/afdelinger.</a:t>
            </a:r>
            <a:endParaRPr lang="da-DK" sz="1600" b="1" dirty="0"/>
          </a:p>
          <a:p>
            <a:pPr marL="0" indent="0">
              <a:buNone/>
            </a:pPr>
            <a:endParaRPr lang="da-DK" sz="1600" b="1" dirty="0"/>
          </a:p>
          <a:p>
            <a:pPr marL="0" indent="0">
              <a:buNone/>
            </a:pPr>
            <a:r>
              <a:rPr lang="da-DK" sz="1600" b="1" dirty="0"/>
              <a:t>Oprydning og nedlukning – Laboratorier</a:t>
            </a:r>
          </a:p>
          <a:p>
            <a:pPr marL="0" indent="0">
              <a:buNone/>
            </a:pPr>
            <a:r>
              <a:rPr lang="da-DK" sz="1600" dirty="0"/>
              <a:t>Arbejdspakken skal levere plan og effektuering af oprydning i laboratorier herunder udstyr i kældre både op til flytning og efterfølgende, når Winsløwparken er fraflyttet.</a:t>
            </a:r>
          </a:p>
          <a:p>
            <a:pPr marL="0" indent="0">
              <a:buNone/>
            </a:pPr>
            <a:endParaRPr lang="da-DK" sz="1600" dirty="0"/>
          </a:p>
          <a:p>
            <a:pPr marL="0" indent="0">
              <a:buNone/>
            </a:pPr>
            <a:r>
              <a:rPr lang="da-DK" sz="1600" dirty="0"/>
              <a:t>Aktuelt er arbejdsgruppen i gang med at udarbejde en planoversigt over udstyr og placering.</a:t>
            </a:r>
          </a:p>
        </p:txBody>
      </p:sp>
      <p:sp>
        <p:nvSpPr>
          <p:cNvPr id="4" name="Pladsholder til dato 3">
            <a:extLst>
              <a:ext uri="{FF2B5EF4-FFF2-40B4-BE49-F238E27FC236}">
                <a16:creationId xmlns:a16="http://schemas.microsoft.com/office/drawing/2014/main" id="{6992191B-FBEF-4535-9CCE-9BCBE92F071C}"/>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01F3E0-E8DF-4AE1-813B-FA970494B9AA}"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29-04-2021</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A17F3C0E-A935-4A74-9F40-07902DB82209}"/>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da-DK" sz="100" b="0" i="0" u="none" strike="noStrike" kern="1200" cap="none" spc="0" normalizeH="0" baseline="0" noProof="0">
              <a:ln>
                <a:noFill/>
              </a:ln>
              <a:noFill/>
              <a:effectLst/>
              <a:uLnTx/>
              <a:uFillTx/>
              <a:latin typeface="Arial"/>
              <a:ea typeface="+mn-ea"/>
              <a:cs typeface="+mn-cs"/>
            </a:endParaRPr>
          </a:p>
        </p:txBody>
      </p:sp>
      <p:sp>
        <p:nvSpPr>
          <p:cNvPr id="7" name="Titel 6">
            <a:extLst>
              <a:ext uri="{FF2B5EF4-FFF2-40B4-BE49-F238E27FC236}">
                <a16:creationId xmlns:a16="http://schemas.microsoft.com/office/drawing/2014/main" id="{F7C47E63-4F42-42E1-A734-CE040DAEF3B9}"/>
              </a:ext>
            </a:extLst>
          </p:cNvPr>
          <p:cNvSpPr>
            <a:spLocks noGrp="1"/>
          </p:cNvSpPr>
          <p:nvPr>
            <p:ph type="title"/>
          </p:nvPr>
        </p:nvSpPr>
        <p:spPr/>
        <p:txBody>
          <a:bodyPr>
            <a:normAutofit fontScale="90000"/>
          </a:bodyPr>
          <a:lstStyle/>
          <a:p>
            <a:r>
              <a:rPr lang="da-DK" b="1" dirty="0"/>
              <a:t>Arbejdspakkerne kort beskrevet</a:t>
            </a:r>
          </a:p>
        </p:txBody>
      </p:sp>
      <p:grpSp>
        <p:nvGrpSpPr>
          <p:cNvPr id="6" name="Gruppe 5">
            <a:extLst>
              <a:ext uri="{FF2B5EF4-FFF2-40B4-BE49-F238E27FC236}">
                <a16:creationId xmlns:a16="http://schemas.microsoft.com/office/drawing/2014/main" id="{BF4A88C1-D960-483C-A7E1-E29D83CF5580}"/>
              </a:ext>
            </a:extLst>
          </p:cNvPr>
          <p:cNvGrpSpPr/>
          <p:nvPr/>
        </p:nvGrpSpPr>
        <p:grpSpPr>
          <a:xfrm>
            <a:off x="9614083" y="418009"/>
            <a:ext cx="1754005" cy="1282204"/>
            <a:chOff x="8016241" y="4277015"/>
            <a:chExt cx="3027680" cy="2213280"/>
          </a:xfrm>
        </p:grpSpPr>
        <p:grpSp>
          <p:nvGrpSpPr>
            <p:cNvPr id="8" name="Gruppe 7">
              <a:extLst>
                <a:ext uri="{FF2B5EF4-FFF2-40B4-BE49-F238E27FC236}">
                  <a16:creationId xmlns:a16="http://schemas.microsoft.com/office/drawing/2014/main" id="{B7C0F266-6AC6-46E2-A151-F3A7E2F2DBF0}"/>
                </a:ext>
              </a:extLst>
            </p:cNvPr>
            <p:cNvGrpSpPr/>
            <p:nvPr/>
          </p:nvGrpSpPr>
          <p:grpSpPr>
            <a:xfrm>
              <a:off x="8016241" y="4856519"/>
              <a:ext cx="3027680" cy="1633776"/>
              <a:chOff x="5405120" y="4460665"/>
              <a:chExt cx="3653241" cy="2019431"/>
            </a:xfrm>
          </p:grpSpPr>
          <p:pic>
            <p:nvPicPr>
              <p:cNvPr id="11" name="Grafik 10" descr="Boks">
                <a:extLst>
                  <a:ext uri="{FF2B5EF4-FFF2-40B4-BE49-F238E27FC236}">
                    <a16:creationId xmlns:a16="http://schemas.microsoft.com/office/drawing/2014/main" id="{B80BEF07-6E17-43B0-9CE2-F276E19442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5120" y="4597400"/>
                <a:ext cx="914400" cy="914400"/>
              </a:xfrm>
              <a:prstGeom prst="rect">
                <a:avLst/>
              </a:prstGeom>
            </p:spPr>
          </p:pic>
          <p:pic>
            <p:nvPicPr>
              <p:cNvPr id="12" name="Grafik 11" descr="Boks">
                <a:extLst>
                  <a:ext uri="{FF2B5EF4-FFF2-40B4-BE49-F238E27FC236}">
                    <a16:creationId xmlns:a16="http://schemas.microsoft.com/office/drawing/2014/main" id="{4C28F076-1BAA-4C3F-B91E-23213E1A90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0560" y="5375065"/>
                <a:ext cx="914400" cy="914400"/>
              </a:xfrm>
              <a:prstGeom prst="rect">
                <a:avLst/>
              </a:prstGeom>
            </p:spPr>
          </p:pic>
          <p:pic>
            <p:nvPicPr>
              <p:cNvPr id="13" name="Grafik 12" descr="Boks">
                <a:extLst>
                  <a:ext uri="{FF2B5EF4-FFF2-40B4-BE49-F238E27FC236}">
                    <a16:creationId xmlns:a16="http://schemas.microsoft.com/office/drawing/2014/main" id="{31BECC1F-8DAE-4BC3-B094-170DF08A7F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3961" y="4518300"/>
                <a:ext cx="914400" cy="914400"/>
              </a:xfrm>
              <a:prstGeom prst="rect">
                <a:avLst/>
              </a:prstGeom>
            </p:spPr>
          </p:pic>
          <p:pic>
            <p:nvPicPr>
              <p:cNvPr id="14" name="Grafik 13" descr="Boks">
                <a:extLst>
                  <a:ext uri="{FF2B5EF4-FFF2-40B4-BE49-F238E27FC236}">
                    <a16:creationId xmlns:a16="http://schemas.microsoft.com/office/drawing/2014/main" id="{9CE231BA-ECCB-487C-85D2-1E28A2F322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7760" y="4460665"/>
                <a:ext cx="914400" cy="914400"/>
              </a:xfrm>
              <a:prstGeom prst="rect">
                <a:avLst/>
              </a:prstGeom>
            </p:spPr>
          </p:pic>
          <p:pic>
            <p:nvPicPr>
              <p:cNvPr id="15" name="Grafik 14" descr="Boks">
                <a:extLst>
                  <a:ext uri="{FF2B5EF4-FFF2-40B4-BE49-F238E27FC236}">
                    <a16:creationId xmlns:a16="http://schemas.microsoft.com/office/drawing/2014/main" id="{0065F75E-EAAF-4F74-80B1-306F4584F7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5563" y="4806233"/>
                <a:ext cx="914400" cy="914400"/>
              </a:xfrm>
              <a:prstGeom prst="rect">
                <a:avLst/>
              </a:prstGeom>
            </p:spPr>
          </p:pic>
          <p:pic>
            <p:nvPicPr>
              <p:cNvPr id="16" name="Grafik 15" descr="Boks">
                <a:extLst>
                  <a:ext uri="{FF2B5EF4-FFF2-40B4-BE49-F238E27FC236}">
                    <a16:creationId xmlns:a16="http://schemas.microsoft.com/office/drawing/2014/main" id="{7916E959-7318-4132-9C5A-28E3ED7651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8560" y="5037804"/>
                <a:ext cx="914400" cy="914400"/>
              </a:xfrm>
              <a:prstGeom prst="rect">
                <a:avLst/>
              </a:prstGeom>
            </p:spPr>
          </p:pic>
          <p:pic>
            <p:nvPicPr>
              <p:cNvPr id="17" name="Grafik 16" descr="Boks">
                <a:extLst>
                  <a:ext uri="{FF2B5EF4-FFF2-40B4-BE49-F238E27FC236}">
                    <a16:creationId xmlns:a16="http://schemas.microsoft.com/office/drawing/2014/main" id="{30ADF320-9136-4E9B-A290-2CC8C8A796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5440" y="5565696"/>
                <a:ext cx="914400" cy="914400"/>
              </a:xfrm>
              <a:prstGeom prst="rect">
                <a:avLst/>
              </a:prstGeom>
            </p:spPr>
          </p:pic>
        </p:grpSp>
        <p:pic>
          <p:nvPicPr>
            <p:cNvPr id="9" name="Grafik 8" descr="Boks">
              <a:extLst>
                <a:ext uri="{FF2B5EF4-FFF2-40B4-BE49-F238E27FC236}">
                  <a16:creationId xmlns:a16="http://schemas.microsoft.com/office/drawing/2014/main" id="{9E388CCF-96CF-4680-9ACF-2B716C1C6C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73404" y="4465271"/>
              <a:ext cx="757823" cy="739775"/>
            </a:xfrm>
            <a:prstGeom prst="rect">
              <a:avLst/>
            </a:prstGeom>
          </p:spPr>
        </p:pic>
        <p:pic>
          <p:nvPicPr>
            <p:cNvPr id="10" name="Grafik 9" descr="Boks">
              <a:extLst>
                <a:ext uri="{FF2B5EF4-FFF2-40B4-BE49-F238E27FC236}">
                  <a16:creationId xmlns:a16="http://schemas.microsoft.com/office/drawing/2014/main" id="{31D4D443-9C71-4869-AE5A-139813FD70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3072" y="4277015"/>
              <a:ext cx="757823" cy="739775"/>
            </a:xfrm>
            <a:prstGeom prst="rect">
              <a:avLst/>
            </a:prstGeom>
          </p:spPr>
        </p:pic>
      </p:grpSp>
    </p:spTree>
    <p:extLst>
      <p:ext uri="{BB962C8B-B14F-4D97-AF65-F5344CB8AC3E}">
        <p14:creationId xmlns:p14="http://schemas.microsoft.com/office/powerpoint/2010/main" val="2226491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8287B-2A1C-46BB-BC37-7EDFCAB8EA80}"/>
              </a:ext>
            </a:extLst>
          </p:cNvPr>
          <p:cNvSpPr>
            <a:spLocks noGrp="1"/>
          </p:cNvSpPr>
          <p:nvPr>
            <p:ph type="title"/>
          </p:nvPr>
        </p:nvSpPr>
        <p:spPr>
          <a:xfrm>
            <a:off x="410400" y="494843"/>
            <a:ext cx="10962000" cy="671967"/>
          </a:xfrm>
        </p:spPr>
        <p:txBody>
          <a:bodyPr>
            <a:normAutofit fontScale="90000"/>
          </a:bodyPr>
          <a:lstStyle/>
          <a:p>
            <a:r>
              <a:rPr lang="da-DK" b="1" dirty="0"/>
              <a:t>Arbejdspakkerne kort beskrevet</a:t>
            </a:r>
          </a:p>
        </p:txBody>
      </p:sp>
      <p:sp>
        <p:nvSpPr>
          <p:cNvPr id="3" name="Pladsholder til indhold 2">
            <a:extLst>
              <a:ext uri="{FF2B5EF4-FFF2-40B4-BE49-F238E27FC236}">
                <a16:creationId xmlns:a16="http://schemas.microsoft.com/office/drawing/2014/main" id="{FCA32FFC-26A0-4536-B331-D28471806BDA}"/>
              </a:ext>
            </a:extLst>
          </p:cNvPr>
          <p:cNvSpPr>
            <a:spLocks noGrp="1"/>
          </p:cNvSpPr>
          <p:nvPr>
            <p:ph sz="quarter" idx="19"/>
          </p:nvPr>
        </p:nvSpPr>
        <p:spPr>
          <a:xfrm>
            <a:off x="422049" y="1325100"/>
            <a:ext cx="10961237" cy="4466096"/>
          </a:xfrm>
        </p:spPr>
        <p:txBody>
          <a:bodyPr>
            <a:normAutofit/>
          </a:bodyPr>
          <a:lstStyle/>
          <a:p>
            <a:pPr marL="0" indent="0">
              <a:buNone/>
            </a:pPr>
            <a:r>
              <a:rPr lang="da-DK" sz="1600" b="1" dirty="0"/>
              <a:t>OU41</a:t>
            </a:r>
          </a:p>
          <a:p>
            <a:pPr marL="0" indent="0" fontAlgn="base">
              <a:buNone/>
            </a:pPr>
            <a:r>
              <a:rPr lang="da-DK" sz="1600" dirty="0"/>
              <a:t>Arbejdspakken skal planlægge og udføre fraflytning af bygningen, renovering og klargøring til IMM.</a:t>
            </a:r>
            <a:endParaRPr lang="da-DK" sz="1600" b="1" dirty="0"/>
          </a:p>
          <a:p>
            <a:pPr marL="0" indent="0" fontAlgn="base">
              <a:buNone/>
            </a:pPr>
            <a:r>
              <a:rPr lang="da-DK" sz="1600" dirty="0"/>
              <a:t>Aktuelt er rækkefølgen i flytningerne ved at blive endeligt kortlagt. Det afventer bl.a. beslutning i </a:t>
            </a:r>
            <a:r>
              <a:rPr lang="da-DK" sz="1600" dirty="0" err="1"/>
              <a:t>SDUs</a:t>
            </a:r>
            <a:r>
              <a:rPr lang="da-DK" sz="1600" dirty="0"/>
              <a:t> bestyrelse ift. Naturvidenskab.</a:t>
            </a:r>
            <a:r>
              <a:rPr lang="da-DK" sz="1600" b="1" dirty="0"/>
              <a:t> </a:t>
            </a:r>
            <a:r>
              <a:rPr lang="da-DK" sz="1600" dirty="0"/>
              <a:t>Brugen af kælderarealer undersøges. Der skal skabes overblik over omfang af ombygninger/renovering.</a:t>
            </a:r>
            <a:endParaRPr lang="da-DK" sz="1600" b="1" dirty="0"/>
          </a:p>
          <a:p>
            <a:pPr marL="0" indent="0">
              <a:buNone/>
            </a:pPr>
            <a:r>
              <a:rPr lang="da-DK" sz="1600" dirty="0"/>
              <a:t> </a:t>
            </a:r>
          </a:p>
          <a:p>
            <a:pPr marL="0" indent="0">
              <a:buNone/>
            </a:pPr>
            <a:r>
              <a:rPr lang="da-DK" sz="1600" b="1" dirty="0"/>
              <a:t>Udbud og indkøb</a:t>
            </a:r>
          </a:p>
          <a:p>
            <a:pPr marL="0" indent="0" fontAlgn="base">
              <a:buNone/>
            </a:pPr>
            <a:r>
              <a:rPr lang="da-DK" sz="1600" dirty="0"/>
              <a:t>Arbejdspakken skal med udgangspunkt i et afdækket anskaffelses- og indkøbsbehov på Det Sundhedsvidenskabelige Fakultet sikre, at der sker planlægning, gennemførsel af og opfølgning på anskaffelser, indkøb og udbud m.m. relateret til NYT SUND på alle områder (kontor, mødelokaler, undervisningslokaler, fællesområder og laboratorier).</a:t>
            </a:r>
            <a:r>
              <a:rPr lang="da-DK" sz="1600" b="1" dirty="0"/>
              <a:t>  </a:t>
            </a:r>
          </a:p>
          <a:p>
            <a:pPr marL="0" indent="0" fontAlgn="base">
              <a:buNone/>
            </a:pPr>
            <a:r>
              <a:rPr lang="da-DK" sz="1600" dirty="0"/>
              <a:t>De byggerirelaterede anskaffelser kører i et eget spor men skal være omfattet af kataloget, planlægningen og opfølgningen</a:t>
            </a:r>
            <a:r>
              <a:rPr lang="da-DK" sz="1600" b="1" dirty="0"/>
              <a:t>.</a:t>
            </a:r>
            <a:endParaRPr lang="da-DK" sz="1600" dirty="0"/>
          </a:p>
          <a:p>
            <a:pPr marL="0" indent="0">
              <a:buNone/>
            </a:pPr>
            <a:r>
              <a:rPr lang="da-DK" sz="1600" dirty="0"/>
              <a:t>Aktuelt arbejdes på anskaffelseskataloget herunder også byggerirelaterede anskaffelser. Der er skabt overblik over typer af udbud og tidsfrister for udbud.</a:t>
            </a:r>
          </a:p>
        </p:txBody>
      </p:sp>
      <p:sp>
        <p:nvSpPr>
          <p:cNvPr id="4" name="Pladsholder til dato 3">
            <a:extLst>
              <a:ext uri="{FF2B5EF4-FFF2-40B4-BE49-F238E27FC236}">
                <a16:creationId xmlns:a16="http://schemas.microsoft.com/office/drawing/2014/main" id="{6992191B-FBEF-4535-9CCE-9BCBE92F071C}"/>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01F3E0-E8DF-4AE1-813B-FA970494B9AA}"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29-04-2021</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A17F3C0E-A935-4A74-9F40-07902DB82209}"/>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da-DK" sz="100" b="0" i="0" u="none" strike="noStrike" kern="1200" cap="none" spc="0" normalizeH="0" baseline="0" noProof="0">
              <a:ln>
                <a:noFill/>
              </a:ln>
              <a:noFill/>
              <a:effectLst/>
              <a:uLnTx/>
              <a:uFillTx/>
              <a:latin typeface="Arial"/>
              <a:ea typeface="+mn-ea"/>
              <a:cs typeface="+mn-cs"/>
            </a:endParaRPr>
          </a:p>
        </p:txBody>
      </p:sp>
      <p:grpSp>
        <p:nvGrpSpPr>
          <p:cNvPr id="6" name="Gruppe 5">
            <a:extLst>
              <a:ext uri="{FF2B5EF4-FFF2-40B4-BE49-F238E27FC236}">
                <a16:creationId xmlns:a16="http://schemas.microsoft.com/office/drawing/2014/main" id="{62E522D1-0906-4FF8-8915-E950BD2EC536}"/>
              </a:ext>
            </a:extLst>
          </p:cNvPr>
          <p:cNvGrpSpPr/>
          <p:nvPr/>
        </p:nvGrpSpPr>
        <p:grpSpPr>
          <a:xfrm>
            <a:off x="9618395" y="250684"/>
            <a:ext cx="1754005" cy="1282204"/>
            <a:chOff x="8016241" y="4277015"/>
            <a:chExt cx="3027680" cy="2213280"/>
          </a:xfrm>
        </p:grpSpPr>
        <p:grpSp>
          <p:nvGrpSpPr>
            <p:cNvPr id="7" name="Gruppe 6">
              <a:extLst>
                <a:ext uri="{FF2B5EF4-FFF2-40B4-BE49-F238E27FC236}">
                  <a16:creationId xmlns:a16="http://schemas.microsoft.com/office/drawing/2014/main" id="{F976136F-9FB3-44DE-9231-D1EF4F7776CB}"/>
                </a:ext>
              </a:extLst>
            </p:cNvPr>
            <p:cNvGrpSpPr/>
            <p:nvPr/>
          </p:nvGrpSpPr>
          <p:grpSpPr>
            <a:xfrm>
              <a:off x="8016241" y="4856519"/>
              <a:ext cx="3027680" cy="1633776"/>
              <a:chOff x="5405120" y="4460665"/>
              <a:chExt cx="3653241" cy="2019431"/>
            </a:xfrm>
          </p:grpSpPr>
          <p:pic>
            <p:nvPicPr>
              <p:cNvPr id="10" name="Grafik 9" descr="Boks">
                <a:extLst>
                  <a:ext uri="{FF2B5EF4-FFF2-40B4-BE49-F238E27FC236}">
                    <a16:creationId xmlns:a16="http://schemas.microsoft.com/office/drawing/2014/main" id="{809926C0-B23A-4D20-AF64-E48111322B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5120" y="4597400"/>
                <a:ext cx="914400" cy="914400"/>
              </a:xfrm>
              <a:prstGeom prst="rect">
                <a:avLst/>
              </a:prstGeom>
            </p:spPr>
          </p:pic>
          <p:pic>
            <p:nvPicPr>
              <p:cNvPr id="11" name="Grafik 10" descr="Boks">
                <a:extLst>
                  <a:ext uri="{FF2B5EF4-FFF2-40B4-BE49-F238E27FC236}">
                    <a16:creationId xmlns:a16="http://schemas.microsoft.com/office/drawing/2014/main" id="{976CC632-166C-4723-80F8-11793779E0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0560" y="5375065"/>
                <a:ext cx="914400" cy="914400"/>
              </a:xfrm>
              <a:prstGeom prst="rect">
                <a:avLst/>
              </a:prstGeom>
            </p:spPr>
          </p:pic>
          <p:pic>
            <p:nvPicPr>
              <p:cNvPr id="12" name="Grafik 11" descr="Boks">
                <a:extLst>
                  <a:ext uri="{FF2B5EF4-FFF2-40B4-BE49-F238E27FC236}">
                    <a16:creationId xmlns:a16="http://schemas.microsoft.com/office/drawing/2014/main" id="{67007916-B5E2-4758-88A0-6381F71654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3961" y="4518300"/>
                <a:ext cx="914400" cy="914400"/>
              </a:xfrm>
              <a:prstGeom prst="rect">
                <a:avLst/>
              </a:prstGeom>
            </p:spPr>
          </p:pic>
          <p:pic>
            <p:nvPicPr>
              <p:cNvPr id="13" name="Grafik 12" descr="Boks">
                <a:extLst>
                  <a:ext uri="{FF2B5EF4-FFF2-40B4-BE49-F238E27FC236}">
                    <a16:creationId xmlns:a16="http://schemas.microsoft.com/office/drawing/2014/main" id="{7887B9B5-1EB5-4395-B103-AA0012A075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7760" y="4460665"/>
                <a:ext cx="914400" cy="914400"/>
              </a:xfrm>
              <a:prstGeom prst="rect">
                <a:avLst/>
              </a:prstGeom>
            </p:spPr>
          </p:pic>
          <p:pic>
            <p:nvPicPr>
              <p:cNvPr id="14" name="Grafik 13" descr="Boks">
                <a:extLst>
                  <a:ext uri="{FF2B5EF4-FFF2-40B4-BE49-F238E27FC236}">
                    <a16:creationId xmlns:a16="http://schemas.microsoft.com/office/drawing/2014/main" id="{CAF36F75-9C37-4710-BDF8-96D0F525CF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5563" y="4806233"/>
                <a:ext cx="914400" cy="914400"/>
              </a:xfrm>
              <a:prstGeom prst="rect">
                <a:avLst/>
              </a:prstGeom>
            </p:spPr>
          </p:pic>
          <p:pic>
            <p:nvPicPr>
              <p:cNvPr id="15" name="Grafik 14" descr="Boks">
                <a:extLst>
                  <a:ext uri="{FF2B5EF4-FFF2-40B4-BE49-F238E27FC236}">
                    <a16:creationId xmlns:a16="http://schemas.microsoft.com/office/drawing/2014/main" id="{6E0744A8-2E35-4F00-8CEF-DE2C2E34D6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8560" y="5037804"/>
                <a:ext cx="914400" cy="914400"/>
              </a:xfrm>
              <a:prstGeom prst="rect">
                <a:avLst/>
              </a:prstGeom>
            </p:spPr>
          </p:pic>
          <p:pic>
            <p:nvPicPr>
              <p:cNvPr id="16" name="Grafik 15" descr="Boks">
                <a:extLst>
                  <a:ext uri="{FF2B5EF4-FFF2-40B4-BE49-F238E27FC236}">
                    <a16:creationId xmlns:a16="http://schemas.microsoft.com/office/drawing/2014/main" id="{6A394809-E4FA-49AD-8D84-629B8CCB0B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5440" y="5565696"/>
                <a:ext cx="914400" cy="914400"/>
              </a:xfrm>
              <a:prstGeom prst="rect">
                <a:avLst/>
              </a:prstGeom>
            </p:spPr>
          </p:pic>
        </p:grpSp>
        <p:pic>
          <p:nvPicPr>
            <p:cNvPr id="8" name="Grafik 7" descr="Boks">
              <a:extLst>
                <a:ext uri="{FF2B5EF4-FFF2-40B4-BE49-F238E27FC236}">
                  <a16:creationId xmlns:a16="http://schemas.microsoft.com/office/drawing/2014/main" id="{3F99FB2F-F0A0-41D3-AF8A-76F56203BA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73404" y="4465271"/>
              <a:ext cx="757823" cy="739775"/>
            </a:xfrm>
            <a:prstGeom prst="rect">
              <a:avLst/>
            </a:prstGeom>
          </p:spPr>
        </p:pic>
        <p:pic>
          <p:nvPicPr>
            <p:cNvPr id="9" name="Grafik 8" descr="Boks">
              <a:extLst>
                <a:ext uri="{FF2B5EF4-FFF2-40B4-BE49-F238E27FC236}">
                  <a16:creationId xmlns:a16="http://schemas.microsoft.com/office/drawing/2014/main" id="{6561CCA5-F5E2-4620-AC51-46B7359BD6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3072" y="4277015"/>
              <a:ext cx="757823" cy="739775"/>
            </a:xfrm>
            <a:prstGeom prst="rect">
              <a:avLst/>
            </a:prstGeom>
          </p:spPr>
        </p:pic>
      </p:grpSp>
    </p:spTree>
    <p:extLst>
      <p:ext uri="{BB962C8B-B14F-4D97-AF65-F5344CB8AC3E}">
        <p14:creationId xmlns:p14="http://schemas.microsoft.com/office/powerpoint/2010/main" val="1766024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7874F57-C868-4476-83B8-8493F1EB7DBF}"/>
              </a:ext>
            </a:extLst>
          </p:cNvPr>
          <p:cNvSpPr>
            <a:spLocks noGrp="1"/>
          </p:cNvSpPr>
          <p:nvPr>
            <p:ph type="title"/>
          </p:nvPr>
        </p:nvSpPr>
        <p:spPr/>
        <p:txBody>
          <a:bodyPr>
            <a:normAutofit fontScale="90000"/>
          </a:bodyPr>
          <a:lstStyle/>
          <a:p>
            <a:r>
              <a:rPr lang="da-DK" b="1" dirty="0"/>
              <a:t>Hvor langt er vi med arbejdspakkerne?</a:t>
            </a:r>
          </a:p>
        </p:txBody>
      </p:sp>
      <p:sp>
        <p:nvSpPr>
          <p:cNvPr id="7" name="Pladsholder til indhold 6">
            <a:extLst>
              <a:ext uri="{FF2B5EF4-FFF2-40B4-BE49-F238E27FC236}">
                <a16:creationId xmlns:a16="http://schemas.microsoft.com/office/drawing/2014/main" id="{1529DC88-9D81-4D2B-BDD8-3547094E043F}"/>
              </a:ext>
            </a:extLst>
          </p:cNvPr>
          <p:cNvSpPr>
            <a:spLocks noGrp="1"/>
          </p:cNvSpPr>
          <p:nvPr>
            <p:ph sz="quarter" idx="19"/>
          </p:nvPr>
        </p:nvSpPr>
        <p:spPr>
          <a:xfrm>
            <a:off x="410400" y="1836028"/>
            <a:ext cx="7342949" cy="3864462"/>
          </a:xfrm>
        </p:spPr>
        <p:txBody>
          <a:bodyPr>
            <a:noAutofit/>
          </a:bodyPr>
          <a:lstStyle/>
          <a:p>
            <a:pPr marL="0" indent="0">
              <a:buNone/>
            </a:pPr>
            <a:r>
              <a:rPr lang="da-DK" sz="1600" b="1" dirty="0"/>
              <a:t>Trin 1: At skabe overblik</a:t>
            </a:r>
            <a:br>
              <a:rPr lang="da-DK" sz="1600" dirty="0"/>
            </a:br>
            <a:r>
              <a:rPr lang="da-DK" sz="1600" dirty="0"/>
              <a:t>Tovholdere og arbejdsgrupper finder ud af, hvad arbejdspakkerne mere præcist skal levere, og hvilke opgaver det fører med sig.</a:t>
            </a:r>
          </a:p>
          <a:p>
            <a:pPr marL="0" indent="0">
              <a:buNone/>
            </a:pPr>
            <a:endParaRPr lang="da-DK" sz="1600" dirty="0"/>
          </a:p>
          <a:p>
            <a:pPr marL="0" indent="0">
              <a:buNone/>
            </a:pPr>
            <a:r>
              <a:rPr lang="da-DK" sz="1600" b="1" dirty="0"/>
              <a:t>Trin 2: At detaljere</a:t>
            </a:r>
          </a:p>
          <a:p>
            <a:pPr marL="0" indent="0">
              <a:buNone/>
            </a:pPr>
            <a:r>
              <a:rPr lang="da-DK" sz="1600" dirty="0"/>
              <a:t>Tovholdere og arbejdsgrupper planlægger opgaverne yderligere: Rækkefølgen i opgaverne, konkret start- og sluttid, hvem skal på opgaverne.</a:t>
            </a:r>
          </a:p>
          <a:p>
            <a:pPr marL="0" indent="0">
              <a:buNone/>
            </a:pPr>
            <a:endParaRPr lang="da-DK" sz="1600" dirty="0"/>
          </a:p>
          <a:p>
            <a:pPr marL="0" indent="0">
              <a:buNone/>
            </a:pPr>
            <a:r>
              <a:rPr lang="da-DK" sz="1600" b="1" dirty="0"/>
              <a:t>Trin 3: At udføre</a:t>
            </a:r>
          </a:p>
          <a:p>
            <a:pPr marL="0" indent="0">
              <a:lnSpc>
                <a:spcPct val="107000"/>
              </a:lnSpc>
              <a:buNone/>
            </a:pPr>
            <a:r>
              <a:rPr lang="da-DK" sz="1600" dirty="0"/>
              <a:t>Tovholdere og arbejdsgrupper arbejder på opgaverne.</a:t>
            </a:r>
          </a:p>
          <a:p>
            <a:pPr marL="0" indent="0">
              <a:lnSpc>
                <a:spcPct val="107000"/>
              </a:lnSpc>
              <a:buNone/>
            </a:pPr>
            <a:r>
              <a:rPr lang="da-DK" sz="1600" dirty="0"/>
              <a:t>De følger løbende op på fremdrift samt prioritering af leverancer/opgaver.</a:t>
            </a:r>
            <a:endParaRPr lang="en-US" sz="1600" dirty="0">
              <a:cs typeface="Arial"/>
            </a:endParaRPr>
          </a:p>
          <a:p>
            <a:pPr marL="0" indent="0">
              <a:lnSpc>
                <a:spcPct val="107000"/>
              </a:lnSpc>
              <a:buNone/>
            </a:pPr>
            <a:r>
              <a:rPr lang="da-DK" sz="1600" dirty="0"/>
              <a:t>Status på gruppens arbejde samt evt. udfordringer videreformidles løbende til projektleder samt relevante personer og grupper i projektet.</a:t>
            </a:r>
            <a:endParaRPr lang="da-DK" sz="1600" dirty="0">
              <a:cs typeface="Arial"/>
            </a:endParaRPr>
          </a:p>
        </p:txBody>
      </p:sp>
      <p:sp>
        <p:nvSpPr>
          <p:cNvPr id="4" name="Pladsholder til dato 3">
            <a:extLst>
              <a:ext uri="{FF2B5EF4-FFF2-40B4-BE49-F238E27FC236}">
                <a16:creationId xmlns:a16="http://schemas.microsoft.com/office/drawing/2014/main" id="{227E0170-F2BF-4C27-BA32-ADE1B716709D}"/>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F25C8E-E63E-4EC1-92A3-1BED96B951D9}"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29-04-2021</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8DCD47EB-859F-4902-8406-7BF111C2E277}"/>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13" name="Tekstfelt 12">
            <a:extLst>
              <a:ext uri="{FF2B5EF4-FFF2-40B4-BE49-F238E27FC236}">
                <a16:creationId xmlns:a16="http://schemas.microsoft.com/office/drawing/2014/main" id="{468DC56E-3458-4BC3-8960-E75D5D9EAD71}"/>
              </a:ext>
            </a:extLst>
          </p:cNvPr>
          <p:cNvSpPr txBox="1"/>
          <p:nvPr/>
        </p:nvSpPr>
        <p:spPr>
          <a:xfrm>
            <a:off x="6240948" y="5700490"/>
            <a:ext cx="5377751" cy="884070"/>
          </a:xfrm>
          <a:prstGeom prst="rect">
            <a:avLst/>
          </a:prstGeom>
          <a:noFill/>
          <a:ln>
            <a:solidFill>
              <a:schemeClr val="tx1"/>
            </a:solidFill>
          </a:ln>
        </p:spPr>
        <p:txBody>
          <a:bodyPr wrap="square" lIns="108000" tIns="72000" rIns="108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1" u="none" strike="noStrike" kern="1200" cap="none" spc="0" normalizeH="0" baseline="0" noProof="0" dirty="0">
                <a:ln>
                  <a:noFill/>
                </a:ln>
                <a:solidFill>
                  <a:srgbClr val="000000"/>
                </a:solidFill>
                <a:effectLst/>
                <a:uLnTx/>
                <a:uFillTx/>
                <a:ea typeface="+mn-ea"/>
                <a:cs typeface="+mn-cs"/>
              </a:rPr>
              <a:t>I takt med at vi får overblik arbejdspakkernes omfang og opgaver, kan sammensætningen af arbejdsgrupperne ændre sig. </a:t>
            </a:r>
          </a:p>
        </p:txBody>
      </p:sp>
      <p:sp>
        <p:nvSpPr>
          <p:cNvPr id="9" name="Tekstfelt 8">
            <a:extLst>
              <a:ext uri="{FF2B5EF4-FFF2-40B4-BE49-F238E27FC236}">
                <a16:creationId xmlns:a16="http://schemas.microsoft.com/office/drawing/2014/main" id="{8317AF92-479A-4840-8162-2367790F60FE}"/>
              </a:ext>
            </a:extLst>
          </p:cNvPr>
          <p:cNvSpPr txBox="1"/>
          <p:nvPr/>
        </p:nvSpPr>
        <p:spPr>
          <a:xfrm rot="839400">
            <a:off x="8040077" y="2418975"/>
            <a:ext cx="2333504" cy="246221"/>
          </a:xfrm>
          <a:prstGeom prst="rect">
            <a:avLst/>
          </a:prstGeom>
          <a:solidFill>
            <a:srgbClr val="FCF0C4"/>
          </a:solidFill>
          <a:effectLst>
            <a:outerShdw blurRad="76200" dir="18900000" sy="23000" kx="-1200000" algn="bl" rotWithShape="0">
              <a:prstClr val="black">
                <a:alpha val="20000"/>
              </a:prstClr>
            </a:outerShdw>
          </a:effectLst>
        </p:spPr>
        <p:txBody>
          <a:bodyPr wrap="square" lIns="108000" tIns="0" rIns="108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Arial"/>
                <a:ea typeface="+mn-ea"/>
                <a:cs typeface="+mn-cs"/>
              </a:rPr>
              <a:t>Februar-Marts 2021</a:t>
            </a:r>
          </a:p>
        </p:txBody>
      </p:sp>
      <p:sp>
        <p:nvSpPr>
          <p:cNvPr id="10" name="Tekstfelt 9">
            <a:extLst>
              <a:ext uri="{FF2B5EF4-FFF2-40B4-BE49-F238E27FC236}">
                <a16:creationId xmlns:a16="http://schemas.microsoft.com/office/drawing/2014/main" id="{C8C6F312-C399-4190-9424-50D69EEDF138}"/>
              </a:ext>
            </a:extLst>
          </p:cNvPr>
          <p:cNvSpPr txBox="1"/>
          <p:nvPr/>
        </p:nvSpPr>
        <p:spPr>
          <a:xfrm rot="839400">
            <a:off x="8040077" y="3541180"/>
            <a:ext cx="2333504" cy="246221"/>
          </a:xfrm>
          <a:prstGeom prst="rect">
            <a:avLst/>
          </a:prstGeom>
          <a:solidFill>
            <a:srgbClr val="FCF0C4"/>
          </a:solidFill>
          <a:effectLst>
            <a:outerShdw blurRad="76200" dir="18900000" sy="23000" kx="-1200000" algn="bl" rotWithShape="0">
              <a:prstClr val="black">
                <a:alpha val="20000"/>
              </a:prstClr>
            </a:outerShdw>
          </a:effectLst>
        </p:spPr>
        <p:txBody>
          <a:bodyPr wrap="square" lIns="108000" tIns="0" rIns="108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dirty="0">
                <a:solidFill>
                  <a:srgbClr val="000000"/>
                </a:solidFill>
                <a:latin typeface="Arial"/>
              </a:rPr>
              <a:t>April</a:t>
            </a:r>
            <a:r>
              <a:rPr kumimoji="0" lang="da-DK" sz="1600" b="1" i="0" u="none" strike="noStrike" kern="1200" cap="none" spc="0" normalizeH="0" baseline="0" noProof="0" dirty="0">
                <a:ln>
                  <a:noFill/>
                </a:ln>
                <a:solidFill>
                  <a:srgbClr val="000000"/>
                </a:solidFill>
                <a:effectLst/>
                <a:uLnTx/>
                <a:uFillTx/>
                <a:latin typeface="Arial"/>
                <a:ea typeface="+mn-ea"/>
                <a:cs typeface="+mn-cs"/>
              </a:rPr>
              <a:t> 2021</a:t>
            </a:r>
          </a:p>
        </p:txBody>
      </p:sp>
      <p:sp>
        <p:nvSpPr>
          <p:cNvPr id="12" name="Tekstfelt 11">
            <a:extLst>
              <a:ext uri="{FF2B5EF4-FFF2-40B4-BE49-F238E27FC236}">
                <a16:creationId xmlns:a16="http://schemas.microsoft.com/office/drawing/2014/main" id="{ADB4474A-BA56-4116-8347-67F3C1605923}"/>
              </a:ext>
            </a:extLst>
          </p:cNvPr>
          <p:cNvSpPr txBox="1"/>
          <p:nvPr/>
        </p:nvSpPr>
        <p:spPr>
          <a:xfrm rot="839400">
            <a:off x="7772920" y="4862150"/>
            <a:ext cx="2745348" cy="246221"/>
          </a:xfrm>
          <a:prstGeom prst="rect">
            <a:avLst/>
          </a:prstGeom>
          <a:solidFill>
            <a:srgbClr val="FCF0C4"/>
          </a:solidFill>
          <a:effectLst>
            <a:outerShdw blurRad="76200" dir="18900000" sy="23000" kx="-1200000" algn="bl" rotWithShape="0">
              <a:prstClr val="black">
                <a:alpha val="20000"/>
              </a:prstClr>
            </a:outerShdw>
          </a:effectLst>
        </p:spPr>
        <p:txBody>
          <a:bodyPr wrap="square" lIns="108000" tIns="0" rIns="108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Arial"/>
                <a:ea typeface="+mn-ea"/>
                <a:cs typeface="+mn-cs"/>
              </a:rPr>
              <a:t>Maj 2021 og frem</a:t>
            </a:r>
          </a:p>
        </p:txBody>
      </p:sp>
    </p:spTree>
    <p:extLst>
      <p:ext uri="{BB962C8B-B14F-4D97-AF65-F5344CB8AC3E}">
        <p14:creationId xmlns:p14="http://schemas.microsoft.com/office/powerpoint/2010/main" val="128820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4283D8D6-A138-DC45-A7FD-467084912314}"/>
              </a:ext>
            </a:extLst>
          </p:cNvPr>
          <p:cNvPicPr>
            <a:picLocks noChangeAspect="1"/>
          </p:cNvPicPr>
          <p:nvPr/>
        </p:nvPicPr>
        <p:blipFill rotWithShape="1">
          <a:blip r:embed="rId2">
            <a:alphaModFix amt="50000"/>
          </a:blip>
          <a:srcRect l="1633" r="17033" b="-1"/>
          <a:stretch/>
        </p:blipFill>
        <p:spPr>
          <a:xfrm>
            <a:off x="20" y="1"/>
            <a:ext cx="12191980" cy="6857999"/>
          </a:xfrm>
          <a:prstGeom prst="rect">
            <a:avLst/>
          </a:prstGeom>
        </p:spPr>
      </p:pic>
      <p:sp>
        <p:nvSpPr>
          <p:cNvPr id="2" name="Titel 1">
            <a:extLst>
              <a:ext uri="{FF2B5EF4-FFF2-40B4-BE49-F238E27FC236}">
                <a16:creationId xmlns:a16="http://schemas.microsoft.com/office/drawing/2014/main" id="{032DC2A8-58A5-DD45-80CC-B2E0CDC69F01}"/>
              </a:ext>
            </a:extLst>
          </p:cNvPr>
          <p:cNvSpPr>
            <a:spLocks noGrp="1"/>
          </p:cNvSpPr>
          <p:nvPr>
            <p:ph type="ctrTitle"/>
          </p:nvPr>
        </p:nvSpPr>
        <p:spPr>
          <a:xfrm>
            <a:off x="1524000" y="1122362"/>
            <a:ext cx="9144000" cy="2900518"/>
          </a:xfrm>
        </p:spPr>
        <p:txBody>
          <a:bodyPr>
            <a:normAutofit/>
          </a:bodyPr>
          <a:lstStyle/>
          <a:p>
            <a:r>
              <a:rPr lang="da-DK" b="1" dirty="0">
                <a:solidFill>
                  <a:srgbClr val="FFFFFF"/>
                </a:solidFill>
              </a:rPr>
              <a:t>Spørgsmål?</a:t>
            </a:r>
          </a:p>
        </p:txBody>
      </p:sp>
    </p:spTree>
    <p:extLst>
      <p:ext uri="{BB962C8B-B14F-4D97-AF65-F5344CB8AC3E}">
        <p14:creationId xmlns:p14="http://schemas.microsoft.com/office/powerpoint/2010/main" val="159196847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F5F440C-7113-4AC0-ACE0-95D808F56E8F}"/>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1378" b="3622"/>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4576669-7D74-4AC4-895A-AE5147E090A6}"/>
              </a:ext>
            </a:extLst>
          </p:cNvPr>
          <p:cNvSpPr>
            <a:spLocks noGrp="1"/>
          </p:cNvSpPr>
          <p:nvPr>
            <p:ph type="ctrTitle"/>
          </p:nvPr>
        </p:nvSpPr>
        <p:spPr>
          <a:xfrm>
            <a:off x="1024700" y="2597426"/>
            <a:ext cx="9144000" cy="2570922"/>
          </a:xfrm>
        </p:spPr>
        <p:txBody>
          <a:bodyPr>
            <a:normAutofit/>
          </a:bodyPr>
          <a:lstStyle/>
          <a:p>
            <a:r>
              <a:rPr lang="da-DK" b="1" dirty="0">
                <a:solidFill>
                  <a:srgbClr val="FFFFFF"/>
                </a:solidFill>
              </a:rPr>
              <a:t>Tak for i dag!</a:t>
            </a:r>
            <a:br>
              <a:rPr lang="da-DK" b="1" dirty="0">
                <a:solidFill>
                  <a:srgbClr val="FFFFFF"/>
                </a:solidFill>
              </a:rPr>
            </a:br>
            <a:endParaRPr lang="da-DK" b="1" dirty="0">
              <a:solidFill>
                <a:srgbClr val="FFFFFF"/>
              </a:solidFill>
            </a:endParaRPr>
          </a:p>
        </p:txBody>
      </p:sp>
    </p:spTree>
    <p:extLst>
      <p:ext uri="{BB962C8B-B14F-4D97-AF65-F5344CB8AC3E}">
        <p14:creationId xmlns:p14="http://schemas.microsoft.com/office/powerpoint/2010/main" val="60248303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317439-53F6-4714-8A3C-412DFC139720}"/>
              </a:ext>
            </a:extLst>
          </p:cNvPr>
          <p:cNvPicPr>
            <a:picLocks noGrp="1" noChangeAspect="1"/>
          </p:cNvPicPr>
          <p:nvPr>
            <p:ph idx="1"/>
          </p:nvPr>
        </p:nvPicPr>
        <p:blipFill rotWithShape="1">
          <a:blip r:embed="rId2"/>
          <a:srcRect t="3405" r="-1" b="-1"/>
          <a:stretch/>
        </p:blipFill>
        <p:spPr>
          <a:xfrm>
            <a:off x="320040" y="320040"/>
            <a:ext cx="11548872" cy="4462272"/>
          </a:xfrm>
          <a:prstGeom prst="rect">
            <a:avLst/>
          </a:prstGeom>
        </p:spPr>
      </p:pic>
      <p:sp>
        <p:nvSpPr>
          <p:cNvPr id="13" name="Rectangle 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7C8206-3D10-43C8-8243-11F3A043DB48}"/>
              </a:ext>
            </a:extLst>
          </p:cNvPr>
          <p:cNvSpPr>
            <a:spLocks noGrp="1"/>
          </p:cNvSpPr>
          <p:nvPr>
            <p:ph type="title"/>
          </p:nvPr>
        </p:nvSpPr>
        <p:spPr>
          <a:xfrm>
            <a:off x="4380588" y="5093208"/>
            <a:ext cx="6973204" cy="1261872"/>
          </a:xfrm>
        </p:spPr>
        <p:txBody>
          <a:bodyPr vert="horz" lIns="91440" tIns="45720" rIns="91440" bIns="45720" rtlCol="0" anchor="ctr">
            <a:normAutofit/>
          </a:bodyPr>
          <a:lstStyle/>
          <a:p>
            <a:r>
              <a:rPr lang="en-US" sz="4800" b="1" dirty="0">
                <a:solidFill>
                  <a:schemeClr val="bg1"/>
                </a:solidFill>
              </a:rPr>
              <a:t>Sdunet.dk/da/nytsund</a:t>
            </a:r>
          </a:p>
        </p:txBody>
      </p:sp>
      <p:cxnSp>
        <p:nvCxnSpPr>
          <p:cNvPr id="14" name="Straight Connector 1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784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927AC-8558-4213-9143-D70551DA7997}"/>
              </a:ext>
            </a:extLst>
          </p:cNvPr>
          <p:cNvSpPr>
            <a:spLocks noGrp="1"/>
          </p:cNvSpPr>
          <p:nvPr>
            <p:ph type="title"/>
          </p:nvPr>
        </p:nvSpPr>
        <p:spPr>
          <a:xfrm>
            <a:off x="838200" y="181923"/>
            <a:ext cx="10515600" cy="704019"/>
          </a:xfrm>
        </p:spPr>
        <p:txBody>
          <a:bodyPr>
            <a:normAutofit/>
          </a:bodyPr>
          <a:lstStyle/>
          <a:p>
            <a:r>
              <a:rPr lang="da-DK" b="1" dirty="0">
                <a:solidFill>
                  <a:schemeClr val="bg1"/>
                </a:solidFill>
              </a:rPr>
              <a:t>Kommunikationsplan - intern</a:t>
            </a:r>
          </a:p>
        </p:txBody>
      </p:sp>
      <p:graphicFrame>
        <p:nvGraphicFramePr>
          <p:cNvPr id="4" name="Content Placeholder 5">
            <a:extLst>
              <a:ext uri="{FF2B5EF4-FFF2-40B4-BE49-F238E27FC236}">
                <a16:creationId xmlns:a16="http://schemas.microsoft.com/office/drawing/2014/main" id="{7D36036B-0CF7-4612-A53D-27E85EBA6178}"/>
              </a:ext>
            </a:extLst>
          </p:cNvPr>
          <p:cNvGraphicFramePr>
            <a:graphicFrameLocks/>
          </p:cNvGraphicFramePr>
          <p:nvPr>
            <p:extLst>
              <p:ext uri="{D42A27DB-BD31-4B8C-83A1-F6EECF244321}">
                <p14:modId xmlns:p14="http://schemas.microsoft.com/office/powerpoint/2010/main" val="1833002710"/>
              </p:ext>
            </p:extLst>
          </p:nvPr>
        </p:nvGraphicFramePr>
        <p:xfrm>
          <a:off x="956602" y="1019742"/>
          <a:ext cx="9875037" cy="5254922"/>
        </p:xfrm>
        <a:graphic>
          <a:graphicData uri="http://schemas.openxmlformats.org/drawingml/2006/table">
            <a:tbl>
              <a:tblPr firstRow="1" firstCol="1" bandRow="1">
                <a:tableStyleId>{5C22544A-7EE6-4342-B048-85BDC9FD1C3A}</a:tableStyleId>
              </a:tblPr>
              <a:tblGrid>
                <a:gridCol w="1977475">
                  <a:extLst>
                    <a:ext uri="{9D8B030D-6E8A-4147-A177-3AD203B41FA5}">
                      <a16:colId xmlns:a16="http://schemas.microsoft.com/office/drawing/2014/main" val="3143484963"/>
                    </a:ext>
                  </a:extLst>
                </a:gridCol>
                <a:gridCol w="2295452">
                  <a:extLst>
                    <a:ext uri="{9D8B030D-6E8A-4147-A177-3AD203B41FA5}">
                      <a16:colId xmlns:a16="http://schemas.microsoft.com/office/drawing/2014/main" val="1996364099"/>
                    </a:ext>
                  </a:extLst>
                </a:gridCol>
                <a:gridCol w="1686657">
                  <a:extLst>
                    <a:ext uri="{9D8B030D-6E8A-4147-A177-3AD203B41FA5}">
                      <a16:colId xmlns:a16="http://schemas.microsoft.com/office/drawing/2014/main" val="4220533235"/>
                    </a:ext>
                  </a:extLst>
                </a:gridCol>
                <a:gridCol w="1937647">
                  <a:extLst>
                    <a:ext uri="{9D8B030D-6E8A-4147-A177-3AD203B41FA5}">
                      <a16:colId xmlns:a16="http://schemas.microsoft.com/office/drawing/2014/main" val="4247843534"/>
                    </a:ext>
                  </a:extLst>
                </a:gridCol>
                <a:gridCol w="1977806">
                  <a:extLst>
                    <a:ext uri="{9D8B030D-6E8A-4147-A177-3AD203B41FA5}">
                      <a16:colId xmlns:a16="http://schemas.microsoft.com/office/drawing/2014/main" val="3349440167"/>
                    </a:ext>
                  </a:extLst>
                </a:gridCol>
              </a:tblGrid>
              <a:tr h="331673">
                <a:tc>
                  <a:txBody>
                    <a:bodyPr/>
                    <a:lstStyle/>
                    <a:p>
                      <a:pPr marL="71755" marR="71755">
                        <a:spcBef>
                          <a:spcPts val="600"/>
                        </a:spcBef>
                        <a:spcAft>
                          <a:spcPts val="200"/>
                        </a:spcAft>
                      </a:pPr>
                      <a:r>
                        <a:rPr lang="da-DK" sz="1400" dirty="0">
                          <a:effectLst/>
                        </a:rPr>
                        <a:t>Aktivitet/Produkt</a:t>
                      </a:r>
                      <a:endParaRPr lang="da-DK" sz="1400" dirty="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Tema/Budskab</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Målgruppe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Afsender</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Tidsrum</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extLst>
                  <a:ext uri="{0D108BD9-81ED-4DB2-BD59-A6C34878D82A}">
                    <a16:rowId xmlns:a16="http://schemas.microsoft.com/office/drawing/2014/main" val="509656634"/>
                  </a:ext>
                </a:extLst>
              </a:tr>
              <a:tr h="497510">
                <a:tc>
                  <a:txBody>
                    <a:bodyPr/>
                    <a:lstStyle/>
                    <a:p>
                      <a:pPr marL="71755" marR="71755">
                        <a:spcBef>
                          <a:spcPts val="600"/>
                        </a:spcBef>
                        <a:spcAft>
                          <a:spcPts val="200"/>
                        </a:spcAft>
                      </a:pPr>
                      <a:r>
                        <a:rPr lang="da-DK" sz="1400" dirty="0">
                          <a:effectLst/>
                        </a:rPr>
                        <a:t>Webinar</a:t>
                      </a:r>
                      <a:endParaRPr lang="da-DK" sz="1400" dirty="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Præsentation af Nyt SUND-bygningen</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Ansatte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Projekt-</a:t>
                      </a:r>
                      <a:br>
                        <a:rPr lang="da-DK" sz="1400">
                          <a:effectLst/>
                        </a:rPr>
                      </a:br>
                      <a:r>
                        <a:rPr lang="da-DK" sz="1400">
                          <a:effectLst/>
                        </a:rPr>
                        <a:t>organisationen</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Marts 2021</a:t>
                      </a:r>
                      <a:endParaRPr lang="da-DK" sz="1400" dirty="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extLst>
                  <a:ext uri="{0D108BD9-81ED-4DB2-BD59-A6C34878D82A}">
                    <a16:rowId xmlns:a16="http://schemas.microsoft.com/office/drawing/2014/main" val="781940093"/>
                  </a:ext>
                </a:extLst>
              </a:tr>
              <a:tr h="486971">
                <a:tc>
                  <a:txBody>
                    <a:bodyPr/>
                    <a:lstStyle/>
                    <a:p>
                      <a:pPr marL="71755" marR="71755">
                        <a:spcBef>
                          <a:spcPts val="600"/>
                        </a:spcBef>
                        <a:spcAft>
                          <a:spcPts val="200"/>
                        </a:spcAft>
                      </a:pPr>
                      <a:r>
                        <a:rPr lang="da-DK" sz="1400">
                          <a:effectLst/>
                        </a:rPr>
                        <a:t>Webinar</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Præsentation af flytteprojektet</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Ansatte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Projekt-</a:t>
                      </a:r>
                      <a:br>
                        <a:rPr lang="da-DK" sz="1400">
                          <a:effectLst/>
                        </a:rPr>
                      </a:br>
                      <a:r>
                        <a:rPr lang="da-DK" sz="1400">
                          <a:effectLst/>
                        </a:rPr>
                        <a:t>organisationen</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April 2021</a:t>
                      </a:r>
                      <a:endParaRPr lang="da-DK" sz="1400" dirty="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extLst>
                  <a:ext uri="{0D108BD9-81ED-4DB2-BD59-A6C34878D82A}">
                    <a16:rowId xmlns:a16="http://schemas.microsoft.com/office/drawing/2014/main" val="262384427"/>
                  </a:ext>
                </a:extLst>
              </a:tr>
              <a:tr h="497510">
                <a:tc>
                  <a:txBody>
                    <a:bodyPr/>
                    <a:lstStyle/>
                    <a:p>
                      <a:pPr marL="71755" marR="71755">
                        <a:spcBef>
                          <a:spcPts val="600"/>
                        </a:spcBef>
                        <a:spcAft>
                          <a:spcPts val="200"/>
                        </a:spcAft>
                      </a:pPr>
                      <a:r>
                        <a:rPr lang="da-DK" sz="1400" dirty="0">
                          <a:effectLst/>
                        </a:rPr>
                        <a:t>Webinar</a:t>
                      </a:r>
                      <a:endParaRPr lang="da-DK" sz="1400" dirty="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Præsentation af ”Fra vision til handling”</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Ansatte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Projekt-organisationen</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Maj 2021</a:t>
                      </a:r>
                      <a:endParaRPr lang="da-DK" sz="1400" dirty="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extLst>
                  <a:ext uri="{0D108BD9-81ED-4DB2-BD59-A6C34878D82A}">
                    <a16:rowId xmlns:a16="http://schemas.microsoft.com/office/drawing/2014/main" val="1292680557"/>
                  </a:ext>
                </a:extLst>
              </a:tr>
              <a:tr h="486971">
                <a:tc>
                  <a:txBody>
                    <a:bodyPr/>
                    <a:lstStyle/>
                    <a:p>
                      <a:pPr marL="71755" marR="71755">
                        <a:spcBef>
                          <a:spcPts val="600"/>
                        </a:spcBef>
                        <a:spcAft>
                          <a:spcPts val="200"/>
                        </a:spcAft>
                      </a:pPr>
                      <a:r>
                        <a:rPr lang="da-DK" sz="1400">
                          <a:effectLst/>
                        </a:rPr>
                        <a:t>Rundvisninger</a:t>
                      </a:r>
                      <a:endParaRPr lang="da-DK" sz="1400" dirty="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Guidede ture omkring byggepladsen</a:t>
                      </a:r>
                      <a:endParaRPr lang="da-DK" sz="1400" dirty="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Ansatte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Team Nyt SUND</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Sensommer 2021</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extLst>
                  <a:ext uri="{0D108BD9-81ED-4DB2-BD59-A6C34878D82A}">
                    <a16:rowId xmlns:a16="http://schemas.microsoft.com/office/drawing/2014/main" val="2475005922"/>
                  </a:ext>
                </a:extLst>
              </a:tr>
              <a:tr h="497510">
                <a:tc>
                  <a:txBody>
                    <a:bodyPr/>
                    <a:lstStyle/>
                    <a:p>
                      <a:pPr marL="71755" marR="71755">
                        <a:spcBef>
                          <a:spcPts val="600"/>
                        </a:spcBef>
                        <a:spcAft>
                          <a:spcPts val="200"/>
                        </a:spcAft>
                      </a:pPr>
                      <a:r>
                        <a:rPr lang="da-DK" sz="1400">
                          <a:effectLst/>
                        </a:rPr>
                        <a:t>Besøg</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Vi kommer og fortæller om projektet</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Institutter/</a:t>
                      </a:r>
                      <a:br>
                        <a:rPr lang="da-DK" sz="1400">
                          <a:effectLst/>
                        </a:rPr>
                      </a:br>
                      <a:r>
                        <a:rPr lang="da-DK" sz="1400">
                          <a:effectLst/>
                        </a:rPr>
                        <a:t>afdelinger</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Team Nyt SUND </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Aftales efter behov</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extLst>
                  <a:ext uri="{0D108BD9-81ED-4DB2-BD59-A6C34878D82A}">
                    <a16:rowId xmlns:a16="http://schemas.microsoft.com/office/drawing/2014/main" val="1174290679"/>
                  </a:ext>
                </a:extLst>
              </a:tr>
              <a:tr h="497510">
                <a:tc>
                  <a:txBody>
                    <a:bodyPr/>
                    <a:lstStyle/>
                    <a:p>
                      <a:pPr marL="71755" marR="71755" algn="just">
                        <a:spcBef>
                          <a:spcPts val="600"/>
                        </a:spcBef>
                        <a:spcAft>
                          <a:spcPts val="200"/>
                        </a:spcAft>
                      </a:pPr>
                      <a:r>
                        <a:rPr lang="da-DK" sz="1400">
                          <a:effectLst/>
                        </a:rPr>
                        <a:t>Slideshow</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Ledelsesmateriale: Præsentation af Nyt SUND</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Ledere (medarbejdere)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Ledere formidler viden til medarbejdere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Anvendes efter behov</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extLst>
                  <a:ext uri="{0D108BD9-81ED-4DB2-BD59-A6C34878D82A}">
                    <a16:rowId xmlns:a16="http://schemas.microsoft.com/office/drawing/2014/main" val="270613649"/>
                  </a:ext>
                </a:extLst>
              </a:tr>
              <a:tr h="730456">
                <a:tc>
                  <a:txBody>
                    <a:bodyPr/>
                    <a:lstStyle/>
                    <a:p>
                      <a:pPr marL="71755" marR="71755" algn="just">
                        <a:spcBef>
                          <a:spcPts val="600"/>
                        </a:spcBef>
                        <a:spcAft>
                          <a:spcPts val="200"/>
                        </a:spcAft>
                      </a:pPr>
                      <a:r>
                        <a:rPr lang="da-DK" sz="1400">
                          <a:effectLst/>
                        </a:rPr>
                        <a:t>Slideshows</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Ledelsesmateriale:</a:t>
                      </a:r>
                      <a:br>
                        <a:rPr lang="da-DK" sz="1400">
                          <a:effectLst/>
                        </a:rPr>
                      </a:br>
                      <a:r>
                        <a:rPr lang="da-DK" sz="1400">
                          <a:effectLst/>
                        </a:rPr>
                        <a:t>Præsentationer af udvalgte områder </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Ledere (medarbejdere)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Ledere formidler viden til medarbejdere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Anvendes efter behov</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extLst>
                  <a:ext uri="{0D108BD9-81ED-4DB2-BD59-A6C34878D82A}">
                    <a16:rowId xmlns:a16="http://schemas.microsoft.com/office/drawing/2014/main" val="3251454142"/>
                  </a:ext>
                </a:extLst>
              </a:tr>
              <a:tr h="498355">
                <a:tc>
                  <a:txBody>
                    <a:bodyPr/>
                    <a:lstStyle/>
                    <a:p>
                      <a:pPr marL="71755" marR="71755" algn="just">
                        <a:spcBef>
                          <a:spcPts val="600"/>
                        </a:spcBef>
                        <a:spcAft>
                          <a:spcPts val="200"/>
                        </a:spcAft>
                      </a:pPr>
                      <a:r>
                        <a:rPr lang="da-DK" sz="1400">
                          <a:effectLst/>
                        </a:rPr>
                        <a:t>Brevkasse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Spørgsmål og svar om Nyt SUND </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Ansatte</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Diverse i projekt-organisationen</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Løbende</a:t>
                      </a:r>
                      <a:endParaRPr lang="da-DK" sz="1400" dirty="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extLst>
                  <a:ext uri="{0D108BD9-81ED-4DB2-BD59-A6C34878D82A}">
                    <a16:rowId xmlns:a16="http://schemas.microsoft.com/office/drawing/2014/main" val="3643829573"/>
                  </a:ext>
                </a:extLst>
              </a:tr>
              <a:tr h="730456">
                <a:tc>
                  <a:txBody>
                    <a:bodyPr/>
                    <a:lstStyle/>
                    <a:p>
                      <a:pPr marL="71755" marR="71755" algn="just">
                        <a:spcBef>
                          <a:spcPts val="600"/>
                        </a:spcBef>
                        <a:spcAft>
                          <a:spcPts val="200"/>
                        </a:spcAft>
                      </a:pPr>
                      <a:r>
                        <a:rPr lang="da-DK" sz="1400">
                          <a:effectLst/>
                        </a:rPr>
                        <a:t>Artikler</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Information, nyheder og andet indhold om Nyt SUND</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Ansatte/</a:t>
                      </a:r>
                      <a:br>
                        <a:rPr lang="da-DK" sz="1400">
                          <a:effectLst/>
                        </a:rPr>
                      </a:br>
                      <a:r>
                        <a:rPr lang="da-DK" sz="1400">
                          <a:effectLst/>
                        </a:rPr>
                        <a:t>eksterne interessenter</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a:effectLst/>
                        </a:rPr>
                        <a:t>Diverse i projekt-organisationen</a:t>
                      </a:r>
                      <a:endParaRPr lang="da-DK" sz="140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tc>
                  <a:txBody>
                    <a:bodyPr/>
                    <a:lstStyle/>
                    <a:p>
                      <a:pPr marL="71755" marR="71755">
                        <a:spcBef>
                          <a:spcPts val="600"/>
                        </a:spcBef>
                        <a:spcAft>
                          <a:spcPts val="200"/>
                        </a:spcAft>
                      </a:pPr>
                      <a:r>
                        <a:rPr lang="da-DK" sz="1400" dirty="0">
                          <a:effectLst/>
                        </a:rPr>
                        <a:t>Løbende</a:t>
                      </a:r>
                      <a:endParaRPr lang="da-DK" sz="1400" dirty="0">
                        <a:effectLst/>
                        <a:latin typeface="Arial" panose="020B0604020202020204" pitchFamily="34" charset="0"/>
                        <a:ea typeface="Calibri" panose="020F0502020204030204" pitchFamily="34" charset="0"/>
                        <a:cs typeface="Times New Roman" panose="02020603050405020304" pitchFamily="18" charset="0"/>
                      </a:endParaRPr>
                    </a:p>
                  </a:txBody>
                  <a:tcPr marL="61064" marR="61064" marT="0" marB="0"/>
                </a:tc>
                <a:extLst>
                  <a:ext uri="{0D108BD9-81ED-4DB2-BD59-A6C34878D82A}">
                    <a16:rowId xmlns:a16="http://schemas.microsoft.com/office/drawing/2014/main" val="3042688106"/>
                  </a:ext>
                </a:extLst>
              </a:tr>
            </a:tbl>
          </a:graphicData>
        </a:graphic>
      </p:graphicFrame>
      <p:sp>
        <p:nvSpPr>
          <p:cNvPr id="5" name="Tekstfelt 4">
            <a:extLst>
              <a:ext uri="{FF2B5EF4-FFF2-40B4-BE49-F238E27FC236}">
                <a16:creationId xmlns:a16="http://schemas.microsoft.com/office/drawing/2014/main" id="{57E24CE3-D480-4D80-A59E-AF0F9B68FBDA}"/>
              </a:ext>
            </a:extLst>
          </p:cNvPr>
          <p:cNvSpPr txBox="1"/>
          <p:nvPr/>
        </p:nvSpPr>
        <p:spPr>
          <a:xfrm>
            <a:off x="867150" y="6408464"/>
            <a:ext cx="6597749" cy="400110"/>
          </a:xfrm>
          <a:prstGeom prst="rect">
            <a:avLst/>
          </a:prstGeom>
          <a:noFill/>
        </p:spPr>
        <p:txBody>
          <a:bodyPr wrap="square" rtlCol="0">
            <a:spAutoFit/>
          </a:bodyPr>
          <a:lstStyle/>
          <a:p>
            <a:r>
              <a:rPr lang="da-DK" sz="2000" b="1" dirty="0">
                <a:solidFill>
                  <a:schemeClr val="bg1"/>
                </a:solidFill>
              </a:rPr>
              <a:t>Web, Nyhedsbrev, SoMe</a:t>
            </a:r>
          </a:p>
        </p:txBody>
      </p:sp>
    </p:spTree>
    <p:extLst>
      <p:ext uri="{BB962C8B-B14F-4D97-AF65-F5344CB8AC3E}">
        <p14:creationId xmlns:p14="http://schemas.microsoft.com/office/powerpoint/2010/main" val="3936086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descr="Et billede, der indeholder udendørs, træ, himmel, græs&#10;&#10;Automatisk genereret beskrivelse">
            <a:extLst>
              <a:ext uri="{FF2B5EF4-FFF2-40B4-BE49-F238E27FC236}">
                <a16:creationId xmlns:a16="http://schemas.microsoft.com/office/drawing/2014/main" id="{4283D8D6-A138-DC45-A7FD-467084912314}"/>
              </a:ext>
            </a:extLst>
          </p:cNvPr>
          <p:cNvPicPr>
            <a:picLocks noChangeAspect="1"/>
          </p:cNvPicPr>
          <p:nvPr/>
        </p:nvPicPr>
        <p:blipFill rotWithShape="1">
          <a:blip r:embed="rId2"/>
          <a:srcRect l="15367" r="30768" b="-1"/>
          <a:stretch/>
        </p:blipFill>
        <p:spPr>
          <a:xfrm>
            <a:off x="4117521" y="10"/>
            <a:ext cx="8074479" cy="6857990"/>
          </a:xfrm>
          <a:prstGeom prst="rect">
            <a:avLst/>
          </a:prstGeom>
        </p:spPr>
      </p:pic>
      <p:sp>
        <p:nvSpPr>
          <p:cNvPr id="27" name="Freeform: Shape 2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32DC2A8-58A5-DD45-80CC-B2E0CDC69F01}"/>
              </a:ext>
            </a:extLst>
          </p:cNvPr>
          <p:cNvSpPr>
            <a:spLocks noGrp="1"/>
          </p:cNvSpPr>
          <p:nvPr>
            <p:ph type="title"/>
          </p:nvPr>
        </p:nvSpPr>
        <p:spPr>
          <a:xfrm>
            <a:off x="804672" y="365125"/>
            <a:ext cx="5266155" cy="1325563"/>
          </a:xfrm>
        </p:spPr>
        <p:txBody>
          <a:bodyPr vert="horz" lIns="91440" tIns="45720" rIns="91440" bIns="45720" rtlCol="0" anchor="ctr">
            <a:normAutofit/>
          </a:bodyPr>
          <a:lstStyle/>
          <a:p>
            <a:r>
              <a:rPr lang="en-US" b="1" dirty="0" err="1"/>
              <a:t>Dagsorden</a:t>
            </a:r>
            <a:endParaRPr lang="en-US" b="1" dirty="0"/>
          </a:p>
        </p:txBody>
      </p:sp>
      <p:sp>
        <p:nvSpPr>
          <p:cNvPr id="4" name="Content Placeholder 3">
            <a:extLst>
              <a:ext uri="{FF2B5EF4-FFF2-40B4-BE49-F238E27FC236}">
                <a16:creationId xmlns:a16="http://schemas.microsoft.com/office/drawing/2014/main" id="{2B24C1DC-F691-4DBC-9EDF-8E97A0765892}"/>
              </a:ext>
            </a:extLst>
          </p:cNvPr>
          <p:cNvSpPr>
            <a:spLocks noGrp="1"/>
          </p:cNvSpPr>
          <p:nvPr>
            <p:ph sz="half" idx="1"/>
          </p:nvPr>
        </p:nvSpPr>
        <p:spPr>
          <a:xfrm>
            <a:off x="804672" y="2022601"/>
            <a:ext cx="3941499" cy="4154361"/>
          </a:xfrm>
        </p:spPr>
        <p:txBody>
          <a:bodyPr vert="horz" lIns="91440" tIns="45720" rIns="91440" bIns="45720" rtlCol="0">
            <a:normAutofit/>
          </a:bodyPr>
          <a:lstStyle/>
          <a:p>
            <a:r>
              <a:rPr lang="en-US" sz="2000" dirty="0" err="1"/>
              <a:t>Velkommen</a:t>
            </a:r>
            <a:r>
              <a:rPr lang="en-US" sz="2000" dirty="0"/>
              <a:t> v/ Torben Durck Johansen</a:t>
            </a:r>
          </a:p>
          <a:p>
            <a:r>
              <a:rPr lang="en-US" sz="2000" dirty="0" err="1"/>
              <a:t>Nyt</a:t>
            </a:r>
            <a:r>
              <a:rPr lang="en-US" sz="2000" dirty="0"/>
              <a:t> SUNDs </a:t>
            </a:r>
            <a:r>
              <a:rPr lang="en-US" sz="2000" dirty="0" err="1"/>
              <a:t>tre</a:t>
            </a:r>
            <a:r>
              <a:rPr lang="en-US" sz="2000" dirty="0"/>
              <a:t> </a:t>
            </a:r>
            <a:r>
              <a:rPr lang="en-US" sz="2000" dirty="0" err="1"/>
              <a:t>spor</a:t>
            </a:r>
            <a:r>
              <a:rPr lang="en-US" sz="2000" dirty="0"/>
              <a:t> v/ Anne Kathrine Overgaard</a:t>
            </a:r>
          </a:p>
          <a:p>
            <a:r>
              <a:rPr lang="en-US" sz="2000" dirty="0" err="1"/>
              <a:t>Flytningen</a:t>
            </a:r>
            <a:r>
              <a:rPr lang="en-US" sz="2000" dirty="0"/>
              <a:t> </a:t>
            </a:r>
            <a:r>
              <a:rPr lang="en-US" sz="2000" dirty="0" err="1"/>
              <a:t>som</a:t>
            </a:r>
            <a:r>
              <a:rPr lang="en-US" sz="2000" dirty="0"/>
              <a:t> </a:t>
            </a:r>
            <a:r>
              <a:rPr lang="en-US" sz="2000" dirty="0" err="1"/>
              <a:t>samarbejdsprojekt</a:t>
            </a:r>
            <a:r>
              <a:rPr lang="en-US" sz="2000" dirty="0"/>
              <a:t> v/ Thomas Buchvald Vind</a:t>
            </a:r>
          </a:p>
          <a:p>
            <a:r>
              <a:rPr lang="en-US" sz="2000" dirty="0" err="1"/>
              <a:t>Flytteprojektet</a:t>
            </a:r>
            <a:r>
              <a:rPr lang="en-US" sz="2000" dirty="0"/>
              <a:t> v/ Rie Zimmer Rasmussen</a:t>
            </a:r>
          </a:p>
          <a:p>
            <a:r>
              <a:rPr lang="en-US" sz="2000" dirty="0" err="1"/>
              <a:t>Tak</a:t>
            </a:r>
            <a:r>
              <a:rPr lang="en-US" sz="2000" dirty="0"/>
              <a:t> for </a:t>
            </a:r>
            <a:r>
              <a:rPr lang="en-US" sz="2000" dirty="0" err="1"/>
              <a:t>i</a:t>
            </a:r>
            <a:r>
              <a:rPr lang="en-US" sz="2000" dirty="0"/>
              <a:t> </a:t>
            </a:r>
            <a:r>
              <a:rPr lang="en-US" sz="2000" dirty="0" err="1"/>
              <a:t>dag</a:t>
            </a:r>
            <a:r>
              <a:rPr lang="en-US" sz="2000" dirty="0"/>
              <a:t> v/ Torben Durck Johansen</a:t>
            </a:r>
          </a:p>
          <a:p>
            <a:pPr marL="457200" lvl="1"/>
            <a:endParaRPr lang="en-US" sz="2000" dirty="0"/>
          </a:p>
        </p:txBody>
      </p:sp>
      <p:sp>
        <p:nvSpPr>
          <p:cNvPr id="6" name="Ellipse 5">
            <a:extLst>
              <a:ext uri="{FF2B5EF4-FFF2-40B4-BE49-F238E27FC236}">
                <a16:creationId xmlns:a16="http://schemas.microsoft.com/office/drawing/2014/main" id="{25A648DF-A33B-4DD1-8FE5-BB2548A6FB47}"/>
              </a:ext>
            </a:extLst>
          </p:cNvPr>
          <p:cNvSpPr/>
          <p:nvPr/>
        </p:nvSpPr>
        <p:spPr>
          <a:xfrm>
            <a:off x="7838423" y="365125"/>
            <a:ext cx="3548905" cy="1903098"/>
          </a:xfrm>
          <a:prstGeom prst="ellipse">
            <a:avLst/>
          </a:prstGeom>
          <a:solidFill>
            <a:schemeClr val="bg1">
              <a:lumMod val="75000"/>
              <a:lumOff val="2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p>
          <a:p>
            <a:pPr algn="ctr"/>
            <a:r>
              <a:rPr lang="da-DK" sz="2400" b="1" dirty="0"/>
              <a:t>Stil spørgsmål i chatten undervejs</a:t>
            </a:r>
          </a:p>
          <a:p>
            <a:pPr algn="ctr"/>
            <a:endParaRPr lang="da-DK" sz="2400" b="1" dirty="0">
              <a:ln>
                <a:solidFill>
                  <a:schemeClr val="bg1">
                    <a:lumMod val="75000"/>
                    <a:lumOff val="25000"/>
                  </a:schemeClr>
                </a:solidFill>
              </a:ln>
              <a:solidFill>
                <a:schemeClr val="tx1"/>
              </a:solidFill>
            </a:endParaRPr>
          </a:p>
        </p:txBody>
      </p:sp>
    </p:spTree>
    <p:extLst>
      <p:ext uri="{BB962C8B-B14F-4D97-AF65-F5344CB8AC3E}">
        <p14:creationId xmlns:p14="http://schemas.microsoft.com/office/powerpoint/2010/main" val="45521268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DC2A8-58A5-DD45-80CC-B2E0CDC69F01}"/>
              </a:ext>
            </a:extLst>
          </p:cNvPr>
          <p:cNvSpPr>
            <a:spLocks noGrp="1"/>
          </p:cNvSpPr>
          <p:nvPr>
            <p:ph type="ctrTitle"/>
          </p:nvPr>
        </p:nvSpPr>
        <p:spPr>
          <a:xfrm>
            <a:off x="0" y="5063067"/>
            <a:ext cx="11831783" cy="1652430"/>
          </a:xfrm>
        </p:spPr>
        <p:txBody>
          <a:bodyPr>
            <a:normAutofit/>
          </a:bodyPr>
          <a:lstStyle/>
          <a:p>
            <a:r>
              <a:rPr lang="da-DK" sz="4800" b="1" dirty="0"/>
              <a:t>Nyt </a:t>
            </a:r>
            <a:r>
              <a:rPr lang="da-DK" sz="4800" b="1" dirty="0" err="1"/>
              <a:t>SUNDs</a:t>
            </a:r>
            <a:r>
              <a:rPr lang="da-DK" sz="4800" b="1" dirty="0"/>
              <a:t> tre spor</a:t>
            </a:r>
            <a:br>
              <a:rPr lang="da-DK" sz="4800" b="1" dirty="0"/>
            </a:br>
            <a:r>
              <a:rPr lang="da-DK" sz="900" b="1" dirty="0">
                <a:solidFill>
                  <a:schemeClr val="bg1"/>
                </a:solidFill>
              </a:rPr>
              <a:t>n</a:t>
            </a:r>
            <a:br>
              <a:rPr lang="da-DK" b="1" dirty="0"/>
            </a:br>
            <a:r>
              <a:rPr lang="da-DK" sz="2400" b="1" dirty="0"/>
              <a:t>Anne Kathrine Overgaard</a:t>
            </a:r>
          </a:p>
        </p:txBody>
      </p:sp>
      <p:sp>
        <p:nvSpPr>
          <p:cNvPr id="3" name="Undertitel 2">
            <a:extLst>
              <a:ext uri="{FF2B5EF4-FFF2-40B4-BE49-F238E27FC236}">
                <a16:creationId xmlns:a16="http://schemas.microsoft.com/office/drawing/2014/main" id="{AB361144-63B7-E54D-A51C-D061D9C1A710}"/>
              </a:ext>
            </a:extLst>
          </p:cNvPr>
          <p:cNvSpPr>
            <a:spLocks noGrp="1"/>
          </p:cNvSpPr>
          <p:nvPr>
            <p:ph type="subTitle" idx="1"/>
          </p:nvPr>
        </p:nvSpPr>
        <p:spPr/>
        <p:txBody>
          <a:bodyPr/>
          <a:lstStyle/>
          <a:p>
            <a:endParaRPr lang="da-DK" dirty="0"/>
          </a:p>
        </p:txBody>
      </p:sp>
      <p:pic>
        <p:nvPicPr>
          <p:cNvPr id="5" name="Billede 4">
            <a:extLst>
              <a:ext uri="{FF2B5EF4-FFF2-40B4-BE49-F238E27FC236}">
                <a16:creationId xmlns:a16="http://schemas.microsoft.com/office/drawing/2014/main" id="{4283D8D6-A138-DC45-A7FD-467084912314}"/>
              </a:ext>
            </a:extLst>
          </p:cNvPr>
          <p:cNvPicPr>
            <a:picLocks noChangeAspect="1"/>
          </p:cNvPicPr>
          <p:nvPr/>
        </p:nvPicPr>
        <p:blipFill>
          <a:blip r:embed="rId2"/>
          <a:stretch>
            <a:fillRect/>
          </a:stretch>
        </p:blipFill>
        <p:spPr>
          <a:xfrm>
            <a:off x="360217" y="0"/>
            <a:ext cx="11471566" cy="5257801"/>
          </a:xfrm>
          <a:prstGeom prst="rect">
            <a:avLst/>
          </a:prstGeom>
        </p:spPr>
      </p:pic>
    </p:spTree>
    <p:extLst>
      <p:ext uri="{BB962C8B-B14F-4D97-AF65-F5344CB8AC3E}">
        <p14:creationId xmlns:p14="http://schemas.microsoft.com/office/powerpoint/2010/main" val="1621087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536943B-081B-4BB8-89FD-B99068B18664}"/>
              </a:ext>
            </a:extLst>
          </p:cNvPr>
          <p:cNvSpPr>
            <a:spLocks noGrp="1"/>
          </p:cNvSpPr>
          <p:nvPr>
            <p:ph type="title"/>
          </p:nvPr>
        </p:nvSpPr>
        <p:spPr>
          <a:xfrm>
            <a:off x="778764" y="586242"/>
            <a:ext cx="10515600" cy="1325563"/>
          </a:xfrm>
        </p:spPr>
        <p:txBody>
          <a:bodyPr vert="horz" lIns="91440" tIns="45720" rIns="91440" bIns="45720" rtlCol="0">
            <a:normAutofit/>
          </a:bodyPr>
          <a:lstStyle/>
          <a:p>
            <a:pPr algn="ctr"/>
            <a:r>
              <a:rPr lang="en-US" b="1" dirty="0" err="1"/>
              <a:t>Nyt</a:t>
            </a:r>
            <a:r>
              <a:rPr lang="en-US" b="1" dirty="0"/>
              <a:t> SUND - </a:t>
            </a:r>
            <a:r>
              <a:rPr lang="en-US" b="1" dirty="0" err="1"/>
              <a:t>tr</a:t>
            </a:r>
            <a:r>
              <a:rPr lang="en-US" b="1" kern="1200" dirty="0" err="1">
                <a:latin typeface="+mj-lt"/>
                <a:ea typeface="+mj-ea"/>
                <a:cs typeface="+mj-cs"/>
              </a:rPr>
              <a:t>e</a:t>
            </a:r>
            <a:r>
              <a:rPr lang="en-US" b="1" kern="1200" dirty="0">
                <a:latin typeface="+mj-lt"/>
                <a:ea typeface="+mj-ea"/>
                <a:cs typeface="+mj-cs"/>
              </a:rPr>
              <a:t> </a:t>
            </a:r>
            <a:r>
              <a:rPr lang="en-US" b="1" kern="1200" dirty="0" err="1">
                <a:latin typeface="+mj-lt"/>
                <a:ea typeface="+mj-ea"/>
                <a:cs typeface="+mj-cs"/>
              </a:rPr>
              <a:t>spor</a:t>
            </a:r>
            <a:endParaRPr lang="en-US" b="1" kern="1200" dirty="0">
              <a:latin typeface="+mj-lt"/>
              <a:ea typeface="+mj-ea"/>
              <a:cs typeface="+mj-cs"/>
            </a:endParaRPr>
          </a:p>
        </p:txBody>
      </p:sp>
      <p:sp>
        <p:nvSpPr>
          <p:cNvPr id="5" name="Undertitel 4">
            <a:extLst>
              <a:ext uri="{FF2B5EF4-FFF2-40B4-BE49-F238E27FC236}">
                <a16:creationId xmlns:a16="http://schemas.microsoft.com/office/drawing/2014/main" id="{740A6AEE-17DE-4F37-8078-1711564592CA}"/>
              </a:ext>
            </a:extLst>
          </p:cNvPr>
          <p:cNvSpPr>
            <a:spLocks noGrp="1"/>
          </p:cNvSpPr>
          <p:nvPr>
            <p:ph idx="1"/>
          </p:nvPr>
        </p:nvSpPr>
        <p:spPr>
          <a:xfrm>
            <a:off x="778764" y="2372096"/>
            <a:ext cx="10515600" cy="3659988"/>
          </a:xfrm>
        </p:spPr>
        <p:txBody>
          <a:bodyPr>
            <a:normAutofit/>
          </a:bodyPr>
          <a:lstStyle/>
          <a:p>
            <a:endParaRPr lang="da-DK" sz="2400"/>
          </a:p>
          <a:p>
            <a:endParaRPr lang="da-DK" sz="2400"/>
          </a:p>
        </p:txBody>
      </p:sp>
      <p:grpSp>
        <p:nvGrpSpPr>
          <p:cNvPr id="42" name="Gruppe 41">
            <a:extLst>
              <a:ext uri="{FF2B5EF4-FFF2-40B4-BE49-F238E27FC236}">
                <a16:creationId xmlns:a16="http://schemas.microsoft.com/office/drawing/2014/main" id="{928C2B34-5DBE-4B92-A2CC-366C63E9AEFD}"/>
              </a:ext>
            </a:extLst>
          </p:cNvPr>
          <p:cNvGrpSpPr/>
          <p:nvPr/>
        </p:nvGrpSpPr>
        <p:grpSpPr>
          <a:xfrm>
            <a:off x="640001" y="2414325"/>
            <a:ext cx="2517495" cy="2897217"/>
            <a:chOff x="1179450" y="1934439"/>
            <a:chExt cx="2517495" cy="2897217"/>
          </a:xfrm>
        </p:grpSpPr>
        <p:sp>
          <p:nvSpPr>
            <p:cNvPr id="43" name="TextBox 30">
              <a:extLst>
                <a:ext uri="{FF2B5EF4-FFF2-40B4-BE49-F238E27FC236}">
                  <a16:creationId xmlns:a16="http://schemas.microsoft.com/office/drawing/2014/main" id="{B5718EBF-90E5-49EC-ADA5-178B6941164A}"/>
                </a:ext>
              </a:extLst>
            </p:cNvPr>
            <p:cNvSpPr txBox="1"/>
            <p:nvPr/>
          </p:nvSpPr>
          <p:spPr>
            <a:xfrm>
              <a:off x="1577341" y="1934439"/>
              <a:ext cx="1649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Arial"/>
                  <a:ea typeface="+mn-ea"/>
                  <a:cs typeface="+mn-cs"/>
                </a:rPr>
                <a:t>Et byggeprojekt</a:t>
              </a:r>
            </a:p>
          </p:txBody>
        </p:sp>
        <p:pic>
          <p:nvPicPr>
            <p:cNvPr id="44" name="Grafik 43" descr="Kran">
              <a:extLst>
                <a:ext uri="{FF2B5EF4-FFF2-40B4-BE49-F238E27FC236}">
                  <a16:creationId xmlns:a16="http://schemas.microsoft.com/office/drawing/2014/main" id="{A125E673-3DE1-48EA-93C4-9F8B02C65D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9450" y="2698110"/>
              <a:ext cx="1314450" cy="1314450"/>
            </a:xfrm>
            <a:prstGeom prst="rect">
              <a:avLst/>
            </a:prstGeom>
          </p:spPr>
        </p:pic>
        <p:pic>
          <p:nvPicPr>
            <p:cNvPr id="45" name="Grafik 44" descr="By">
              <a:extLst>
                <a:ext uri="{FF2B5EF4-FFF2-40B4-BE49-F238E27FC236}">
                  <a16:creationId xmlns:a16="http://schemas.microsoft.com/office/drawing/2014/main" id="{CE0BD614-84C6-4804-A444-6A46FCBD68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4488" y="2490485"/>
              <a:ext cx="1232457" cy="1232457"/>
            </a:xfrm>
            <a:prstGeom prst="rect">
              <a:avLst/>
            </a:prstGeom>
          </p:spPr>
        </p:pic>
        <p:pic>
          <p:nvPicPr>
            <p:cNvPr id="47" name="Grafik 46" descr="Cementlastbil">
              <a:extLst>
                <a:ext uri="{FF2B5EF4-FFF2-40B4-BE49-F238E27FC236}">
                  <a16:creationId xmlns:a16="http://schemas.microsoft.com/office/drawing/2014/main" id="{5C7C7135-2448-46B9-AFC6-AEF7D2CEB7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87131" y="3517206"/>
              <a:ext cx="1314450" cy="1314450"/>
            </a:xfrm>
            <a:prstGeom prst="rect">
              <a:avLst/>
            </a:prstGeom>
          </p:spPr>
        </p:pic>
      </p:grpSp>
      <p:grpSp>
        <p:nvGrpSpPr>
          <p:cNvPr id="49" name="Gruppe 48">
            <a:extLst>
              <a:ext uri="{FF2B5EF4-FFF2-40B4-BE49-F238E27FC236}">
                <a16:creationId xmlns:a16="http://schemas.microsoft.com/office/drawing/2014/main" id="{4CED3ACE-D69F-4F47-AC0B-33F60BF92A75}"/>
              </a:ext>
            </a:extLst>
          </p:cNvPr>
          <p:cNvGrpSpPr/>
          <p:nvPr/>
        </p:nvGrpSpPr>
        <p:grpSpPr>
          <a:xfrm>
            <a:off x="4575041" y="2442961"/>
            <a:ext cx="2157099" cy="2851762"/>
            <a:chOff x="4981983" y="2011735"/>
            <a:chExt cx="2002961" cy="2946765"/>
          </a:xfrm>
        </p:grpSpPr>
        <p:sp>
          <p:nvSpPr>
            <p:cNvPr id="51" name="TextBox 32">
              <a:extLst>
                <a:ext uri="{FF2B5EF4-FFF2-40B4-BE49-F238E27FC236}">
                  <a16:creationId xmlns:a16="http://schemas.microsoft.com/office/drawing/2014/main" id="{DF3D06F2-697F-41A0-80A6-79854E4E0349}"/>
                </a:ext>
              </a:extLst>
            </p:cNvPr>
            <p:cNvSpPr txBox="1"/>
            <p:nvPr/>
          </p:nvSpPr>
          <p:spPr>
            <a:xfrm>
              <a:off x="5219700" y="2011735"/>
              <a:ext cx="15863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Arial"/>
                  <a:ea typeface="+mn-ea"/>
                  <a:cs typeface="+mn-cs"/>
                </a:rPr>
                <a:t>Et flytteprojekt</a:t>
              </a:r>
            </a:p>
          </p:txBody>
        </p:sp>
        <p:pic>
          <p:nvPicPr>
            <p:cNvPr id="53" name="Grafik 52" descr="Boks">
              <a:extLst>
                <a:ext uri="{FF2B5EF4-FFF2-40B4-BE49-F238E27FC236}">
                  <a16:creationId xmlns:a16="http://schemas.microsoft.com/office/drawing/2014/main" id="{9ACF461F-4C68-4DD4-B134-1A8AB10A16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81983" y="2786423"/>
              <a:ext cx="914400" cy="914400"/>
            </a:xfrm>
            <a:prstGeom prst="rect">
              <a:avLst/>
            </a:prstGeom>
          </p:spPr>
        </p:pic>
        <p:pic>
          <p:nvPicPr>
            <p:cNvPr id="56" name="Grafik 55" descr="Lastvogn">
              <a:extLst>
                <a:ext uri="{FF2B5EF4-FFF2-40B4-BE49-F238E27FC236}">
                  <a16:creationId xmlns:a16="http://schemas.microsoft.com/office/drawing/2014/main" id="{94501D7A-FD18-4E44-97C5-D81CBCEF99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49386" y="3722942"/>
              <a:ext cx="1235558" cy="1235558"/>
            </a:xfrm>
            <a:prstGeom prst="rect">
              <a:avLst/>
            </a:prstGeom>
          </p:spPr>
        </p:pic>
        <p:pic>
          <p:nvPicPr>
            <p:cNvPr id="57" name="Grafik 56" descr="Linjepil: Lige">
              <a:extLst>
                <a:ext uri="{FF2B5EF4-FFF2-40B4-BE49-F238E27FC236}">
                  <a16:creationId xmlns:a16="http://schemas.microsoft.com/office/drawing/2014/main" id="{FFDE8BA9-4D17-4C79-B7B4-B9B0C601D9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5564716" y="3243623"/>
              <a:ext cx="914400" cy="914400"/>
            </a:xfrm>
            <a:prstGeom prst="rect">
              <a:avLst/>
            </a:prstGeom>
          </p:spPr>
        </p:pic>
      </p:grpSp>
      <p:grpSp>
        <p:nvGrpSpPr>
          <p:cNvPr id="58" name="Gruppe 57">
            <a:extLst>
              <a:ext uri="{FF2B5EF4-FFF2-40B4-BE49-F238E27FC236}">
                <a16:creationId xmlns:a16="http://schemas.microsoft.com/office/drawing/2014/main" id="{B034933E-DB70-4948-BAB2-93A06EC24898}"/>
              </a:ext>
            </a:extLst>
          </p:cNvPr>
          <p:cNvGrpSpPr/>
          <p:nvPr/>
        </p:nvGrpSpPr>
        <p:grpSpPr>
          <a:xfrm>
            <a:off x="8210224" y="2442961"/>
            <a:ext cx="2887778" cy="2608894"/>
            <a:chOff x="7975231" y="2044770"/>
            <a:chExt cx="2887778" cy="2608894"/>
          </a:xfrm>
        </p:grpSpPr>
        <p:sp>
          <p:nvSpPr>
            <p:cNvPr id="59" name="TextBox 33">
              <a:extLst>
                <a:ext uri="{FF2B5EF4-FFF2-40B4-BE49-F238E27FC236}">
                  <a16:creationId xmlns:a16="http://schemas.microsoft.com/office/drawing/2014/main" id="{617EDEBD-EF2F-4F47-85CE-646CEE647F2C}"/>
                </a:ext>
              </a:extLst>
            </p:cNvPr>
            <p:cNvSpPr txBox="1"/>
            <p:nvPr/>
          </p:nvSpPr>
          <p:spPr>
            <a:xfrm>
              <a:off x="7975231" y="2044770"/>
              <a:ext cx="2887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Arial"/>
                  <a:ea typeface="+mn-ea"/>
                  <a:cs typeface="+mn-cs"/>
                </a:rPr>
                <a:t>Et ledelses- og visionsprojekt</a:t>
              </a:r>
            </a:p>
          </p:txBody>
        </p:sp>
        <p:pic>
          <p:nvPicPr>
            <p:cNvPr id="61" name="Grafik 60" descr="Møde">
              <a:extLst>
                <a:ext uri="{FF2B5EF4-FFF2-40B4-BE49-F238E27FC236}">
                  <a16:creationId xmlns:a16="http://schemas.microsoft.com/office/drawing/2014/main" id="{AE2F5D6D-59C9-4DA1-9397-A9C111FC5C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72174" y="3317032"/>
              <a:ext cx="1336632" cy="1336632"/>
            </a:xfrm>
            <a:prstGeom prst="rect">
              <a:avLst/>
            </a:prstGeom>
          </p:spPr>
        </p:pic>
        <p:pic>
          <p:nvPicPr>
            <p:cNvPr id="63" name="Grafik 62" descr="Kort kompas">
              <a:extLst>
                <a:ext uri="{FF2B5EF4-FFF2-40B4-BE49-F238E27FC236}">
                  <a16:creationId xmlns:a16="http://schemas.microsoft.com/office/drawing/2014/main" id="{BCC2D3D3-D1F4-4631-84CD-6F05CEE80AD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75038" y="2853999"/>
              <a:ext cx="914400" cy="914400"/>
            </a:xfrm>
            <a:prstGeom prst="rect">
              <a:avLst/>
            </a:prstGeom>
          </p:spPr>
        </p:pic>
        <p:pic>
          <p:nvPicPr>
            <p:cNvPr id="66" name="Grafik 65" descr="Øje">
              <a:extLst>
                <a:ext uri="{FF2B5EF4-FFF2-40B4-BE49-F238E27FC236}">
                  <a16:creationId xmlns:a16="http://schemas.microsoft.com/office/drawing/2014/main" id="{AEE3393C-F407-43AB-A181-0203A2C31F2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46887" y="2569827"/>
              <a:ext cx="914400" cy="914400"/>
            </a:xfrm>
            <a:prstGeom prst="rect">
              <a:avLst/>
            </a:prstGeom>
          </p:spPr>
        </p:pic>
      </p:grpSp>
    </p:spTree>
    <p:extLst>
      <p:ext uri="{BB962C8B-B14F-4D97-AF65-F5344CB8AC3E}">
        <p14:creationId xmlns:p14="http://schemas.microsoft.com/office/powerpoint/2010/main" val="2040894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only constant in life is change&quot;-Heraclitus - Executive Drug Rehab |  Private Drug Rehab">
            <a:extLst>
              <a:ext uri="{FF2B5EF4-FFF2-40B4-BE49-F238E27FC236}">
                <a16:creationId xmlns:a16="http://schemas.microsoft.com/office/drawing/2014/main" id="{090396C4-12F2-9B49-8F5B-C6B8CC75E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9982" y="3041999"/>
            <a:ext cx="2493724" cy="1706232"/>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E536943B-081B-4BB8-89FD-B99068B18664}"/>
              </a:ext>
            </a:extLst>
          </p:cNvPr>
          <p:cNvSpPr>
            <a:spLocks noGrp="1"/>
          </p:cNvSpPr>
          <p:nvPr>
            <p:ph type="title"/>
          </p:nvPr>
        </p:nvSpPr>
        <p:spPr>
          <a:xfrm>
            <a:off x="778764" y="586242"/>
            <a:ext cx="10515600" cy="1325563"/>
          </a:xfrm>
        </p:spPr>
        <p:txBody>
          <a:bodyPr vert="horz" lIns="91440" tIns="45720" rIns="91440" bIns="45720" rtlCol="0">
            <a:normAutofit/>
          </a:bodyPr>
          <a:lstStyle/>
          <a:p>
            <a:pPr algn="ctr"/>
            <a:r>
              <a:rPr lang="en-US" b="1" dirty="0" err="1"/>
              <a:t>Nyt</a:t>
            </a:r>
            <a:r>
              <a:rPr lang="en-US" b="1" dirty="0"/>
              <a:t> SUND - </a:t>
            </a:r>
            <a:r>
              <a:rPr lang="en-US" b="1" dirty="0" err="1"/>
              <a:t>tr</a:t>
            </a:r>
            <a:r>
              <a:rPr lang="en-US" b="1" kern="1200" dirty="0" err="1">
                <a:latin typeface="+mj-lt"/>
                <a:ea typeface="+mj-ea"/>
                <a:cs typeface="+mj-cs"/>
              </a:rPr>
              <a:t>e</a:t>
            </a:r>
            <a:r>
              <a:rPr lang="en-US" b="1" kern="1200" dirty="0">
                <a:latin typeface="+mj-lt"/>
                <a:ea typeface="+mj-ea"/>
                <a:cs typeface="+mj-cs"/>
              </a:rPr>
              <a:t> </a:t>
            </a:r>
            <a:r>
              <a:rPr lang="en-US" b="1" kern="1200" dirty="0" err="1">
                <a:latin typeface="+mj-lt"/>
                <a:ea typeface="+mj-ea"/>
                <a:cs typeface="+mj-cs"/>
              </a:rPr>
              <a:t>spor</a:t>
            </a:r>
            <a:endParaRPr lang="en-US" b="1" kern="1200" dirty="0">
              <a:latin typeface="+mj-lt"/>
              <a:ea typeface="+mj-ea"/>
              <a:cs typeface="+mj-cs"/>
            </a:endParaRPr>
          </a:p>
        </p:txBody>
      </p:sp>
      <p:sp>
        <p:nvSpPr>
          <p:cNvPr id="5" name="Undertitel 4">
            <a:extLst>
              <a:ext uri="{FF2B5EF4-FFF2-40B4-BE49-F238E27FC236}">
                <a16:creationId xmlns:a16="http://schemas.microsoft.com/office/drawing/2014/main" id="{740A6AEE-17DE-4F37-8078-1711564592CA}"/>
              </a:ext>
            </a:extLst>
          </p:cNvPr>
          <p:cNvSpPr>
            <a:spLocks noGrp="1"/>
          </p:cNvSpPr>
          <p:nvPr>
            <p:ph idx="1"/>
          </p:nvPr>
        </p:nvSpPr>
        <p:spPr>
          <a:xfrm>
            <a:off x="778764" y="2372096"/>
            <a:ext cx="10515600" cy="3659988"/>
          </a:xfrm>
        </p:spPr>
        <p:txBody>
          <a:bodyPr>
            <a:normAutofit/>
          </a:bodyPr>
          <a:lstStyle/>
          <a:p>
            <a:endParaRPr lang="da-DK" sz="2400" dirty="0"/>
          </a:p>
          <a:p>
            <a:endParaRPr lang="da-DK" sz="2400" dirty="0"/>
          </a:p>
        </p:txBody>
      </p:sp>
      <p:grpSp>
        <p:nvGrpSpPr>
          <p:cNvPr id="42" name="Gruppe 41">
            <a:extLst>
              <a:ext uri="{FF2B5EF4-FFF2-40B4-BE49-F238E27FC236}">
                <a16:creationId xmlns:a16="http://schemas.microsoft.com/office/drawing/2014/main" id="{928C2B34-5DBE-4B92-A2CC-366C63E9AEFD}"/>
              </a:ext>
            </a:extLst>
          </p:cNvPr>
          <p:cNvGrpSpPr/>
          <p:nvPr/>
        </p:nvGrpSpPr>
        <p:grpSpPr>
          <a:xfrm>
            <a:off x="3994370" y="3527863"/>
            <a:ext cx="1464402" cy="1694891"/>
            <a:chOff x="938800" y="1906026"/>
            <a:chExt cx="2758145" cy="2925630"/>
          </a:xfrm>
        </p:grpSpPr>
        <p:sp>
          <p:nvSpPr>
            <p:cNvPr id="43" name="TextBox 30">
              <a:extLst>
                <a:ext uri="{FF2B5EF4-FFF2-40B4-BE49-F238E27FC236}">
                  <a16:creationId xmlns:a16="http://schemas.microsoft.com/office/drawing/2014/main" id="{B5718EBF-90E5-49EC-ADA5-178B6941164A}"/>
                </a:ext>
              </a:extLst>
            </p:cNvPr>
            <p:cNvSpPr txBox="1"/>
            <p:nvPr/>
          </p:nvSpPr>
          <p:spPr>
            <a:xfrm>
              <a:off x="938800" y="1906026"/>
              <a:ext cx="1649555" cy="369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Et byggeprojekt</a:t>
              </a:r>
            </a:p>
          </p:txBody>
        </p:sp>
        <p:pic>
          <p:nvPicPr>
            <p:cNvPr id="44" name="Grafik 43" descr="Kran">
              <a:extLst>
                <a:ext uri="{FF2B5EF4-FFF2-40B4-BE49-F238E27FC236}">
                  <a16:creationId xmlns:a16="http://schemas.microsoft.com/office/drawing/2014/main" id="{A125E673-3DE1-48EA-93C4-9F8B02C65D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9450" y="2698110"/>
              <a:ext cx="1314450" cy="1314450"/>
            </a:xfrm>
            <a:prstGeom prst="rect">
              <a:avLst/>
            </a:prstGeom>
          </p:spPr>
        </p:pic>
        <p:pic>
          <p:nvPicPr>
            <p:cNvPr id="45" name="Grafik 44" descr="By">
              <a:extLst>
                <a:ext uri="{FF2B5EF4-FFF2-40B4-BE49-F238E27FC236}">
                  <a16:creationId xmlns:a16="http://schemas.microsoft.com/office/drawing/2014/main" id="{CE0BD614-84C6-4804-A444-6A46FCBD68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4488" y="2490485"/>
              <a:ext cx="1232457" cy="1232457"/>
            </a:xfrm>
            <a:prstGeom prst="rect">
              <a:avLst/>
            </a:prstGeom>
          </p:spPr>
        </p:pic>
        <p:pic>
          <p:nvPicPr>
            <p:cNvPr id="47" name="Grafik 46" descr="Cementlastbil">
              <a:extLst>
                <a:ext uri="{FF2B5EF4-FFF2-40B4-BE49-F238E27FC236}">
                  <a16:creationId xmlns:a16="http://schemas.microsoft.com/office/drawing/2014/main" id="{5C7C7135-2448-46B9-AFC6-AEF7D2CEB7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87131" y="3517206"/>
              <a:ext cx="1314450" cy="1314450"/>
            </a:xfrm>
            <a:prstGeom prst="rect">
              <a:avLst/>
            </a:prstGeom>
          </p:spPr>
        </p:pic>
      </p:grpSp>
      <p:grpSp>
        <p:nvGrpSpPr>
          <p:cNvPr id="49" name="Gruppe 48">
            <a:extLst>
              <a:ext uri="{FF2B5EF4-FFF2-40B4-BE49-F238E27FC236}">
                <a16:creationId xmlns:a16="http://schemas.microsoft.com/office/drawing/2014/main" id="{4CED3ACE-D69F-4F47-AC0B-33F60BF92A75}"/>
              </a:ext>
            </a:extLst>
          </p:cNvPr>
          <p:cNvGrpSpPr/>
          <p:nvPr/>
        </p:nvGrpSpPr>
        <p:grpSpPr>
          <a:xfrm>
            <a:off x="5532277" y="2766245"/>
            <a:ext cx="1685077" cy="1766238"/>
            <a:chOff x="4920371" y="2786423"/>
            <a:chExt cx="2738548" cy="2539510"/>
          </a:xfrm>
        </p:grpSpPr>
        <p:sp>
          <p:nvSpPr>
            <p:cNvPr id="51" name="TextBox 32">
              <a:extLst>
                <a:ext uri="{FF2B5EF4-FFF2-40B4-BE49-F238E27FC236}">
                  <a16:creationId xmlns:a16="http://schemas.microsoft.com/office/drawing/2014/main" id="{DF3D06F2-697F-41A0-80A6-79854E4E0349}"/>
                </a:ext>
              </a:extLst>
            </p:cNvPr>
            <p:cNvSpPr txBox="1"/>
            <p:nvPr/>
          </p:nvSpPr>
          <p:spPr>
            <a:xfrm>
              <a:off x="4920371" y="4794905"/>
              <a:ext cx="2738548" cy="5310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000000"/>
                  </a:solidFill>
                  <a:latin typeface="Arial"/>
                </a:rPr>
                <a:t>og </a:t>
              </a:r>
              <a:r>
                <a:rPr kumimoji="0" lang="da-DK" sz="1800" b="0" i="0" u="none" strike="noStrike" kern="1200" cap="none" spc="0" normalizeH="0" baseline="0" noProof="0" dirty="0">
                  <a:ln>
                    <a:noFill/>
                  </a:ln>
                  <a:solidFill>
                    <a:srgbClr val="000000"/>
                  </a:solidFill>
                  <a:effectLst/>
                  <a:uLnTx/>
                  <a:uFillTx/>
                  <a:latin typeface="Arial"/>
                  <a:ea typeface="+mn-ea"/>
                  <a:cs typeface="+mn-cs"/>
                </a:rPr>
                <a:t>flytteprojekt</a:t>
              </a:r>
            </a:p>
          </p:txBody>
        </p:sp>
        <p:pic>
          <p:nvPicPr>
            <p:cNvPr id="53" name="Grafik 52" descr="Boks">
              <a:extLst>
                <a:ext uri="{FF2B5EF4-FFF2-40B4-BE49-F238E27FC236}">
                  <a16:creationId xmlns:a16="http://schemas.microsoft.com/office/drawing/2014/main" id="{9ACF461F-4C68-4DD4-B134-1A8AB10A16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81983" y="2786423"/>
              <a:ext cx="914400" cy="914400"/>
            </a:xfrm>
            <a:prstGeom prst="rect">
              <a:avLst/>
            </a:prstGeom>
          </p:spPr>
        </p:pic>
        <p:pic>
          <p:nvPicPr>
            <p:cNvPr id="56" name="Grafik 55" descr="Lastvogn">
              <a:extLst>
                <a:ext uri="{FF2B5EF4-FFF2-40B4-BE49-F238E27FC236}">
                  <a16:creationId xmlns:a16="http://schemas.microsoft.com/office/drawing/2014/main" id="{94501D7A-FD18-4E44-97C5-D81CBCEF99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49386" y="3722942"/>
              <a:ext cx="1235558" cy="1235558"/>
            </a:xfrm>
            <a:prstGeom prst="rect">
              <a:avLst/>
            </a:prstGeom>
          </p:spPr>
        </p:pic>
        <p:pic>
          <p:nvPicPr>
            <p:cNvPr id="57" name="Grafik 56" descr="Linjepil: Lige">
              <a:extLst>
                <a:ext uri="{FF2B5EF4-FFF2-40B4-BE49-F238E27FC236}">
                  <a16:creationId xmlns:a16="http://schemas.microsoft.com/office/drawing/2014/main" id="{FFDE8BA9-4D17-4C79-B7B4-B9B0C601D99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5564716" y="3243623"/>
              <a:ext cx="914400" cy="914400"/>
            </a:xfrm>
            <a:prstGeom prst="rect">
              <a:avLst/>
            </a:prstGeom>
          </p:spPr>
        </p:pic>
      </p:grpSp>
      <p:grpSp>
        <p:nvGrpSpPr>
          <p:cNvPr id="58" name="Gruppe 57">
            <a:extLst>
              <a:ext uri="{FF2B5EF4-FFF2-40B4-BE49-F238E27FC236}">
                <a16:creationId xmlns:a16="http://schemas.microsoft.com/office/drawing/2014/main" id="{B034933E-DB70-4948-BAB2-93A06EC24898}"/>
              </a:ext>
            </a:extLst>
          </p:cNvPr>
          <p:cNvGrpSpPr/>
          <p:nvPr/>
        </p:nvGrpSpPr>
        <p:grpSpPr>
          <a:xfrm>
            <a:off x="8340117" y="2335740"/>
            <a:ext cx="2313454" cy="3023048"/>
            <a:chOff x="7975231" y="2117483"/>
            <a:chExt cx="2313454" cy="3023048"/>
          </a:xfrm>
        </p:grpSpPr>
        <p:sp>
          <p:nvSpPr>
            <p:cNvPr id="59" name="TextBox 33">
              <a:extLst>
                <a:ext uri="{FF2B5EF4-FFF2-40B4-BE49-F238E27FC236}">
                  <a16:creationId xmlns:a16="http://schemas.microsoft.com/office/drawing/2014/main" id="{617EDEBD-EF2F-4F47-85CE-646CEE647F2C}"/>
                </a:ext>
              </a:extLst>
            </p:cNvPr>
            <p:cNvSpPr txBox="1"/>
            <p:nvPr/>
          </p:nvSpPr>
          <p:spPr>
            <a:xfrm>
              <a:off x="7975231" y="2117483"/>
              <a:ext cx="2313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Et forandringsprojekt</a:t>
              </a:r>
            </a:p>
          </p:txBody>
        </p:sp>
        <p:pic>
          <p:nvPicPr>
            <p:cNvPr id="61" name="Grafik 60" descr="Møde">
              <a:extLst>
                <a:ext uri="{FF2B5EF4-FFF2-40B4-BE49-F238E27FC236}">
                  <a16:creationId xmlns:a16="http://schemas.microsoft.com/office/drawing/2014/main" id="{AE2F5D6D-59C9-4DA1-9397-A9C111FC5C5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63642" y="3803899"/>
              <a:ext cx="1336632" cy="1336632"/>
            </a:xfrm>
            <a:prstGeom prst="rect">
              <a:avLst/>
            </a:prstGeom>
          </p:spPr>
        </p:pic>
      </p:grpSp>
      <p:sp>
        <p:nvSpPr>
          <p:cNvPr id="22" name="TextBox 33">
            <a:extLst>
              <a:ext uri="{FF2B5EF4-FFF2-40B4-BE49-F238E27FC236}">
                <a16:creationId xmlns:a16="http://schemas.microsoft.com/office/drawing/2014/main" id="{10979715-4D0D-734D-A898-66E94993B99B}"/>
              </a:ext>
            </a:extLst>
          </p:cNvPr>
          <p:cNvSpPr txBox="1"/>
          <p:nvPr/>
        </p:nvSpPr>
        <p:spPr>
          <a:xfrm>
            <a:off x="1000006" y="2314354"/>
            <a:ext cx="18646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Et visionsprojekt</a:t>
            </a:r>
          </a:p>
        </p:txBody>
      </p:sp>
      <p:pic>
        <p:nvPicPr>
          <p:cNvPr id="1026" name="Picture 2" descr="Mission, vision &amp; værdigrundlag – Northern Grafics ApS">
            <a:extLst>
              <a:ext uri="{FF2B5EF4-FFF2-40B4-BE49-F238E27FC236}">
                <a16:creationId xmlns:a16="http://schemas.microsoft.com/office/drawing/2014/main" id="{90FDD8C7-33C6-8744-944C-A8C66157F7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9313" y="288653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69363D3B-E627-C64A-B5A8-B504D36F75B3}"/>
              </a:ext>
            </a:extLst>
          </p:cNvPr>
          <p:cNvSpPr txBox="1"/>
          <p:nvPr/>
        </p:nvSpPr>
        <p:spPr>
          <a:xfrm>
            <a:off x="1143000" y="5744817"/>
            <a:ext cx="2007704" cy="369332"/>
          </a:xfrm>
          <a:prstGeom prst="rect">
            <a:avLst/>
          </a:prstGeom>
          <a:noFill/>
        </p:spPr>
        <p:txBody>
          <a:bodyPr wrap="square" rtlCol="0">
            <a:spAutoFit/>
          </a:bodyPr>
          <a:lstStyle/>
          <a:p>
            <a:r>
              <a:rPr lang="da-DK" dirty="0"/>
              <a:t>2009-2012</a:t>
            </a:r>
          </a:p>
        </p:txBody>
      </p:sp>
      <p:sp>
        <p:nvSpPr>
          <p:cNvPr id="21" name="Tekstfelt 20">
            <a:extLst>
              <a:ext uri="{FF2B5EF4-FFF2-40B4-BE49-F238E27FC236}">
                <a16:creationId xmlns:a16="http://schemas.microsoft.com/office/drawing/2014/main" id="{BAB9EC35-9F8B-BB4D-8CDE-513D04B80590}"/>
              </a:ext>
            </a:extLst>
          </p:cNvPr>
          <p:cNvSpPr txBox="1"/>
          <p:nvPr/>
        </p:nvSpPr>
        <p:spPr>
          <a:xfrm>
            <a:off x="4657155" y="5697277"/>
            <a:ext cx="2007704" cy="369332"/>
          </a:xfrm>
          <a:prstGeom prst="rect">
            <a:avLst/>
          </a:prstGeom>
          <a:noFill/>
        </p:spPr>
        <p:txBody>
          <a:bodyPr wrap="square" rtlCol="0">
            <a:spAutoFit/>
          </a:bodyPr>
          <a:lstStyle/>
          <a:p>
            <a:r>
              <a:rPr lang="da-DK" dirty="0"/>
              <a:t>2013-2023</a:t>
            </a:r>
          </a:p>
        </p:txBody>
      </p:sp>
      <p:sp>
        <p:nvSpPr>
          <p:cNvPr id="23" name="Tekstfelt 22">
            <a:extLst>
              <a:ext uri="{FF2B5EF4-FFF2-40B4-BE49-F238E27FC236}">
                <a16:creationId xmlns:a16="http://schemas.microsoft.com/office/drawing/2014/main" id="{30354419-FA25-CA4C-8C97-585549B7033E}"/>
              </a:ext>
            </a:extLst>
          </p:cNvPr>
          <p:cNvSpPr txBox="1"/>
          <p:nvPr/>
        </p:nvSpPr>
        <p:spPr>
          <a:xfrm>
            <a:off x="8736002" y="5697277"/>
            <a:ext cx="2007704" cy="369332"/>
          </a:xfrm>
          <a:prstGeom prst="rect">
            <a:avLst/>
          </a:prstGeom>
          <a:noFill/>
        </p:spPr>
        <p:txBody>
          <a:bodyPr wrap="square" rtlCol="0">
            <a:spAutoFit/>
          </a:bodyPr>
          <a:lstStyle/>
          <a:p>
            <a:r>
              <a:rPr lang="da-DK" dirty="0"/>
              <a:t>2019 - </a:t>
            </a:r>
          </a:p>
        </p:txBody>
      </p:sp>
    </p:spTree>
    <p:extLst>
      <p:ext uri="{BB962C8B-B14F-4D97-AF65-F5344CB8AC3E}">
        <p14:creationId xmlns:p14="http://schemas.microsoft.com/office/powerpoint/2010/main" val="399242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7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7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93F939F1-6756-FA45-A536-C4B7173F58F1}"/>
              </a:ext>
            </a:extLst>
          </p:cNvPr>
          <p:cNvSpPr>
            <a:spLocks noGrp="1"/>
          </p:cNvSpPr>
          <p:nvPr>
            <p:ph type="title"/>
          </p:nvPr>
        </p:nvSpPr>
        <p:spPr>
          <a:xfrm>
            <a:off x="838200" y="609600"/>
            <a:ext cx="3739341" cy="1330839"/>
          </a:xfrm>
        </p:spPr>
        <p:txBody>
          <a:bodyPr>
            <a:normAutofit/>
          </a:bodyPr>
          <a:lstStyle/>
          <a:p>
            <a:r>
              <a:rPr lang="da-DK" sz="4100"/>
              <a:t>Flytning er mere end flyttekasser</a:t>
            </a:r>
          </a:p>
        </p:txBody>
      </p:sp>
      <p:sp>
        <p:nvSpPr>
          <p:cNvPr id="3" name="Pladsholder til indhold 2">
            <a:extLst>
              <a:ext uri="{FF2B5EF4-FFF2-40B4-BE49-F238E27FC236}">
                <a16:creationId xmlns:a16="http://schemas.microsoft.com/office/drawing/2014/main" id="{2C82E1B6-0EEC-6C40-B44D-1D716F0014F8}"/>
              </a:ext>
            </a:extLst>
          </p:cNvPr>
          <p:cNvSpPr>
            <a:spLocks noGrp="1"/>
          </p:cNvSpPr>
          <p:nvPr>
            <p:ph idx="1"/>
          </p:nvPr>
        </p:nvSpPr>
        <p:spPr>
          <a:xfrm>
            <a:off x="862366" y="2194102"/>
            <a:ext cx="3715175" cy="3908586"/>
          </a:xfrm>
        </p:spPr>
        <p:txBody>
          <a:bodyPr>
            <a:normAutofit/>
          </a:bodyPr>
          <a:lstStyle/>
          <a:p>
            <a:pPr marL="0" indent="0">
              <a:buNone/>
            </a:pPr>
            <a:r>
              <a:rPr lang="da-DK" sz="2000" dirty="0"/>
              <a:t>Flytning er:</a:t>
            </a:r>
          </a:p>
          <a:p>
            <a:pPr marL="0" indent="0">
              <a:buNone/>
            </a:pPr>
            <a:endParaRPr lang="da-DK" sz="2000" dirty="0"/>
          </a:p>
          <a:p>
            <a:pPr marL="0" indent="0">
              <a:buNone/>
            </a:pPr>
            <a:r>
              <a:rPr lang="da-DK" sz="2000" dirty="0"/>
              <a:t>Selvfølgelig alle de praktiske ting som oprydning, klargøring, flyttebiler, installering, opsigelse af kontrakter og indgåelse af nye, mv.</a:t>
            </a:r>
          </a:p>
          <a:p>
            <a:pPr marL="0" indent="0">
              <a:buNone/>
            </a:pPr>
            <a:endParaRPr lang="da-DK" sz="2000" dirty="0"/>
          </a:p>
          <a:p>
            <a:pPr marL="0" indent="0">
              <a:buNone/>
            </a:pPr>
            <a:r>
              <a:rPr lang="da-DK" sz="2000" dirty="0"/>
              <a:t>Men det er også sikring af </a:t>
            </a:r>
            <a:r>
              <a:rPr lang="da-DK" sz="2000"/>
              <a:t>vore kerneområder - </a:t>
            </a:r>
            <a:r>
              <a:rPr lang="da-DK" sz="2000" dirty="0"/>
              <a:t>forskning &amp; uddannelse – og trivsel for medarbejdere og studerende!</a:t>
            </a:r>
          </a:p>
        </p:txBody>
      </p:sp>
      <p:pic>
        <p:nvPicPr>
          <p:cNvPr id="1026" name="Picture 2" descr="29% worry about staff wellbeing during Covid-19 - Employee Benefits">
            <a:extLst>
              <a:ext uri="{FF2B5EF4-FFF2-40B4-BE49-F238E27FC236}">
                <a16:creationId xmlns:a16="http://schemas.microsoft.com/office/drawing/2014/main" id="{583CCBDE-1769-FC45-BE49-29F0965502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45457" y="1462432"/>
            <a:ext cx="6155141" cy="395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33615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908</TotalTime>
  <Words>1470</Words>
  <Application>Microsoft Office PowerPoint</Application>
  <PresentationFormat>Widescreen</PresentationFormat>
  <Paragraphs>242</Paragraphs>
  <Slides>25</Slides>
  <Notes>10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25</vt:i4>
      </vt:variant>
    </vt:vector>
  </HeadingPairs>
  <TitlesOfParts>
    <vt:vector size="29" baseType="lpstr">
      <vt:lpstr>Arial</vt:lpstr>
      <vt:lpstr>Calibri</vt:lpstr>
      <vt:lpstr>Calibri Light</vt:lpstr>
      <vt:lpstr>Office-tema</vt:lpstr>
      <vt:lpstr>Velkommen Flytningen til Nyt SUND </vt:lpstr>
      <vt:lpstr>www.sdu.dk/da/nytsund</vt:lpstr>
      <vt:lpstr>Sdunet.dk/da/nytsund</vt:lpstr>
      <vt:lpstr>Kommunikationsplan - intern</vt:lpstr>
      <vt:lpstr>Dagsorden</vt:lpstr>
      <vt:lpstr>Nyt SUNDs tre spor n Anne Kathrine Overgaard</vt:lpstr>
      <vt:lpstr>Nyt SUND - tre spor</vt:lpstr>
      <vt:lpstr>Nyt SUND - tre spor</vt:lpstr>
      <vt:lpstr>Flytning er mere end flyttekasser</vt:lpstr>
      <vt:lpstr>Flytning er en del af den proces ..</vt:lpstr>
      <vt:lpstr>PowerPoint-præsentation</vt:lpstr>
      <vt:lpstr>Flytningen som samarbejdsprojekt n Thomas Buchvald Vind</vt:lpstr>
      <vt:lpstr>Samarbejde på tværs</vt:lpstr>
      <vt:lpstr>Succeskriterier</vt:lpstr>
      <vt:lpstr>Flytteprojektet n Rie Zimmer Rasmussen</vt:lpstr>
      <vt:lpstr>Arbejdsprocessen</vt:lpstr>
      <vt:lpstr>Projektorganisationen</vt:lpstr>
      <vt:lpstr>Arbejdspakker i flytteprojektet</vt:lpstr>
      <vt:lpstr>Arbejdspakkerne kort beskrevet</vt:lpstr>
      <vt:lpstr>Arbejdspakkerne kort beskrevet</vt:lpstr>
      <vt:lpstr>Arbejdspakkerne kort beskrevet</vt:lpstr>
      <vt:lpstr>Arbejdspakkerne kort beskrevet</vt:lpstr>
      <vt:lpstr>Hvor langt er vi med arbejdspakkerne?</vt:lpstr>
      <vt:lpstr>Spørgsmål?</vt:lpstr>
      <vt:lpstr>Tak for i 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Bente Kjær</dc:creator>
  <cp:lastModifiedBy>Bente Kjær</cp:lastModifiedBy>
  <cp:revision>21</cp:revision>
  <dcterms:created xsi:type="dcterms:W3CDTF">2021-04-12T08:21:41Z</dcterms:created>
  <dcterms:modified xsi:type="dcterms:W3CDTF">2021-04-29T11:46:34Z</dcterms:modified>
</cp:coreProperties>
</file>