
<file path=[Content_Types].xml><?xml version="1.0" encoding="utf-8"?>
<Types xmlns="http://schemas.openxmlformats.org/package/2006/content-types">
  <Default Extension="bin"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media/image2.bin" ContentType="image/x-emf"/>
  <Override PartName="/ppt/media/image3.bin" ContentType="image/x-emf"/>
  <Override PartName="/ppt/media/image4.bin" ContentType="image/png"/>
  <Override PartName="/ppt/media/image5.bin" ContentType="image/png"/>
  <Override PartName="/ppt/media/image7.bin" ContentType="image/png"/>
  <Override PartName="/ppt/media/image8.bin" ContentType="image/png"/>
  <Override PartName="/ppt/media/image9.bin" ContentType="image/png"/>
  <Override PartName="/ppt/media/image10.bin" ContentType="image/png"/>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7" r:id="rId2"/>
    <p:sldId id="289" r:id="rId3"/>
    <p:sldId id="259" r:id="rId4"/>
    <p:sldId id="287" r:id="rId5"/>
    <p:sldId id="281" r:id="rId6"/>
    <p:sldId id="279" r:id="rId7"/>
    <p:sldId id="285" r:id="rId8"/>
    <p:sldId id="291" r:id="rId9"/>
    <p:sldId id="280" r:id="rId10"/>
    <p:sldId id="282" r:id="rId11"/>
    <p:sldId id="283"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FEA1D-8786-4B0A-BD07-FB32D8530A99}" v="183" dt="2022-06-30T13:33:16.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591" autoAdjust="0"/>
  </p:normalViewPr>
  <p:slideViewPr>
    <p:cSldViewPr snapToGrid="0" showGuides="1">
      <p:cViewPr varScale="1">
        <p:scale>
          <a:sx n="90" d="100"/>
          <a:sy n="90" d="100"/>
        </p:scale>
        <p:origin x="96" y="61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61051-7133-4B37-9C85-D18141814E6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a-DK"/>
        </a:p>
      </dgm:t>
    </dgm:pt>
    <dgm:pt modelId="{16DA0B2F-BF78-4040-B88F-745E85493E61}">
      <dgm:prSet phldrT="[Tekst]"/>
      <dgm:spPr/>
      <dgm:t>
        <a:bodyPr/>
        <a:lstStyle/>
        <a:p>
          <a:r>
            <a:rPr lang="da-DK" dirty="0"/>
            <a:t>Faglig integration</a:t>
          </a:r>
        </a:p>
      </dgm:t>
    </dgm:pt>
    <dgm:pt modelId="{94839C67-AF8C-4CB0-81D9-D589572C6D93}" type="parTrans" cxnId="{F438CDD1-EA80-4A28-BAF9-B2F5CEADC870}">
      <dgm:prSet/>
      <dgm:spPr/>
      <dgm:t>
        <a:bodyPr/>
        <a:lstStyle/>
        <a:p>
          <a:endParaRPr lang="da-DK"/>
        </a:p>
      </dgm:t>
    </dgm:pt>
    <dgm:pt modelId="{B84A3DB6-AF31-4E46-A5CC-8F00C68B68A9}" type="sibTrans" cxnId="{F438CDD1-EA80-4A28-BAF9-B2F5CEADC870}">
      <dgm:prSet/>
      <dgm:spPr/>
      <dgm:t>
        <a:bodyPr/>
        <a:lstStyle/>
        <a:p>
          <a:endParaRPr lang="da-DK"/>
        </a:p>
      </dgm:t>
    </dgm:pt>
    <dgm:pt modelId="{4B0BAAE2-F757-4D14-A59D-4BE21CA0D144}">
      <dgm:prSet phldrT="[Tekst]"/>
      <dgm:spPr/>
      <dgm:t>
        <a:bodyPr/>
        <a:lstStyle/>
        <a:p>
          <a:r>
            <a:rPr lang="da-DK" dirty="0"/>
            <a:t>Social integration</a:t>
          </a:r>
        </a:p>
      </dgm:t>
    </dgm:pt>
    <dgm:pt modelId="{14A467E4-F3B8-4E0E-8C74-6226056349AA}" type="parTrans" cxnId="{8C0B3440-1842-4334-BEE2-26C4CC65378A}">
      <dgm:prSet/>
      <dgm:spPr/>
      <dgm:t>
        <a:bodyPr/>
        <a:lstStyle/>
        <a:p>
          <a:endParaRPr lang="da-DK"/>
        </a:p>
      </dgm:t>
    </dgm:pt>
    <dgm:pt modelId="{C5AF6CF0-36B5-4F5E-A01C-6D3387B3CA57}" type="sibTrans" cxnId="{8C0B3440-1842-4334-BEE2-26C4CC65378A}">
      <dgm:prSet/>
      <dgm:spPr/>
      <dgm:t>
        <a:bodyPr/>
        <a:lstStyle/>
        <a:p>
          <a:endParaRPr lang="da-DK"/>
        </a:p>
      </dgm:t>
    </dgm:pt>
    <dgm:pt modelId="{322D47A9-8177-431C-BDF7-998DC60E5B98}">
      <dgm:prSet phldrT="[Tekst]"/>
      <dgm:spPr/>
      <dgm:t>
        <a:bodyPr/>
        <a:lstStyle/>
        <a:p>
          <a:r>
            <a:rPr lang="da-DK" dirty="0"/>
            <a:t>Praktisk integration</a:t>
          </a:r>
        </a:p>
      </dgm:t>
    </dgm:pt>
    <dgm:pt modelId="{872D571D-09C3-47C7-924B-AAF060E4866A}" type="parTrans" cxnId="{6DC8C408-9AD5-4048-A707-0140CCA84555}">
      <dgm:prSet/>
      <dgm:spPr/>
      <dgm:t>
        <a:bodyPr/>
        <a:lstStyle/>
        <a:p>
          <a:endParaRPr lang="da-DK"/>
        </a:p>
      </dgm:t>
    </dgm:pt>
    <dgm:pt modelId="{CAEB5A8A-CB66-4640-837F-3D2ACF4DBADE}" type="sibTrans" cxnId="{6DC8C408-9AD5-4048-A707-0140CCA84555}">
      <dgm:prSet/>
      <dgm:spPr/>
      <dgm:t>
        <a:bodyPr/>
        <a:lstStyle/>
        <a:p>
          <a:endParaRPr lang="da-DK"/>
        </a:p>
      </dgm:t>
    </dgm:pt>
    <dgm:pt modelId="{45C30306-8C15-43E0-B895-CF6E9184C7B6}">
      <dgm:prSet phldrT="[Tekst]"/>
      <dgm:spPr/>
      <dgm:t>
        <a:bodyPr/>
        <a:lstStyle/>
        <a:p>
          <a:r>
            <a:rPr lang="da-DK" dirty="0"/>
            <a:t>Organisatorisk organisation</a:t>
          </a:r>
        </a:p>
      </dgm:t>
    </dgm:pt>
    <dgm:pt modelId="{320435A6-6538-4995-852F-79B7EC6C12F3}" type="parTrans" cxnId="{29D1B480-8F32-4B7C-90F9-EB551826ECB2}">
      <dgm:prSet/>
      <dgm:spPr/>
      <dgm:t>
        <a:bodyPr/>
        <a:lstStyle/>
        <a:p>
          <a:endParaRPr lang="da-DK"/>
        </a:p>
      </dgm:t>
    </dgm:pt>
    <dgm:pt modelId="{DE54CC04-72DA-47ED-B6AF-D1A387D180A1}" type="sibTrans" cxnId="{29D1B480-8F32-4B7C-90F9-EB551826ECB2}">
      <dgm:prSet/>
      <dgm:spPr/>
      <dgm:t>
        <a:bodyPr/>
        <a:lstStyle/>
        <a:p>
          <a:endParaRPr lang="da-DK"/>
        </a:p>
      </dgm:t>
    </dgm:pt>
    <dgm:pt modelId="{A64C620F-F76B-4176-BFC9-499D4D1F4E9B}" type="pres">
      <dgm:prSet presAssocID="{F9C61051-7133-4B37-9C85-D18141814E62}" presName="matrix" presStyleCnt="0">
        <dgm:presLayoutVars>
          <dgm:chMax val="1"/>
          <dgm:dir/>
          <dgm:resizeHandles val="exact"/>
        </dgm:presLayoutVars>
      </dgm:prSet>
      <dgm:spPr/>
    </dgm:pt>
    <dgm:pt modelId="{9385EB4A-4923-4CCF-BF53-55D475F6A0E5}" type="pres">
      <dgm:prSet presAssocID="{F9C61051-7133-4B37-9C85-D18141814E62}" presName="diamond" presStyleLbl="bgShp" presStyleIdx="0" presStyleCnt="1"/>
      <dgm:spPr/>
    </dgm:pt>
    <dgm:pt modelId="{C12389A6-6156-487B-9142-0D8444A67A97}" type="pres">
      <dgm:prSet presAssocID="{F9C61051-7133-4B37-9C85-D18141814E62}" presName="quad1" presStyleLbl="node1" presStyleIdx="0" presStyleCnt="4">
        <dgm:presLayoutVars>
          <dgm:chMax val="0"/>
          <dgm:chPref val="0"/>
          <dgm:bulletEnabled val="1"/>
        </dgm:presLayoutVars>
      </dgm:prSet>
      <dgm:spPr/>
    </dgm:pt>
    <dgm:pt modelId="{8878AE48-1018-4D65-A43B-1E19AAA21164}" type="pres">
      <dgm:prSet presAssocID="{F9C61051-7133-4B37-9C85-D18141814E62}" presName="quad2" presStyleLbl="node1" presStyleIdx="1" presStyleCnt="4">
        <dgm:presLayoutVars>
          <dgm:chMax val="0"/>
          <dgm:chPref val="0"/>
          <dgm:bulletEnabled val="1"/>
        </dgm:presLayoutVars>
      </dgm:prSet>
      <dgm:spPr/>
    </dgm:pt>
    <dgm:pt modelId="{18BF7533-F099-4EC5-BC0E-E76D0FC617DB}" type="pres">
      <dgm:prSet presAssocID="{F9C61051-7133-4B37-9C85-D18141814E62}" presName="quad3" presStyleLbl="node1" presStyleIdx="2" presStyleCnt="4">
        <dgm:presLayoutVars>
          <dgm:chMax val="0"/>
          <dgm:chPref val="0"/>
          <dgm:bulletEnabled val="1"/>
        </dgm:presLayoutVars>
      </dgm:prSet>
      <dgm:spPr/>
    </dgm:pt>
    <dgm:pt modelId="{4649A60A-ED24-4633-BC0A-7AB3BFAF53B5}" type="pres">
      <dgm:prSet presAssocID="{F9C61051-7133-4B37-9C85-D18141814E62}" presName="quad4" presStyleLbl="node1" presStyleIdx="3" presStyleCnt="4">
        <dgm:presLayoutVars>
          <dgm:chMax val="0"/>
          <dgm:chPref val="0"/>
          <dgm:bulletEnabled val="1"/>
        </dgm:presLayoutVars>
      </dgm:prSet>
      <dgm:spPr/>
    </dgm:pt>
  </dgm:ptLst>
  <dgm:cxnLst>
    <dgm:cxn modelId="{6DC8C408-9AD5-4048-A707-0140CCA84555}" srcId="{F9C61051-7133-4B37-9C85-D18141814E62}" destId="{322D47A9-8177-431C-BDF7-998DC60E5B98}" srcOrd="2" destOrd="0" parTransId="{872D571D-09C3-47C7-924B-AAF060E4866A}" sibTransId="{CAEB5A8A-CB66-4640-837F-3D2ACF4DBADE}"/>
    <dgm:cxn modelId="{AFA8B935-55CD-47CF-B3BB-EED2DED761C5}" type="presOf" srcId="{16DA0B2F-BF78-4040-B88F-745E85493E61}" destId="{C12389A6-6156-487B-9142-0D8444A67A97}" srcOrd="0" destOrd="0" presId="urn:microsoft.com/office/officeart/2005/8/layout/matrix3"/>
    <dgm:cxn modelId="{8C0B3440-1842-4334-BEE2-26C4CC65378A}" srcId="{F9C61051-7133-4B37-9C85-D18141814E62}" destId="{4B0BAAE2-F757-4D14-A59D-4BE21CA0D144}" srcOrd="1" destOrd="0" parTransId="{14A467E4-F3B8-4E0E-8C74-6226056349AA}" sibTransId="{C5AF6CF0-36B5-4F5E-A01C-6D3387B3CA57}"/>
    <dgm:cxn modelId="{029ECC57-7C48-47A9-A5DA-F65733143638}" type="presOf" srcId="{4B0BAAE2-F757-4D14-A59D-4BE21CA0D144}" destId="{8878AE48-1018-4D65-A43B-1E19AAA21164}" srcOrd="0" destOrd="0" presId="urn:microsoft.com/office/officeart/2005/8/layout/matrix3"/>
    <dgm:cxn modelId="{05A8E37D-DC8F-4DA1-BE9A-6D1D9E560A6B}" type="presOf" srcId="{45C30306-8C15-43E0-B895-CF6E9184C7B6}" destId="{4649A60A-ED24-4633-BC0A-7AB3BFAF53B5}" srcOrd="0" destOrd="0" presId="urn:microsoft.com/office/officeart/2005/8/layout/matrix3"/>
    <dgm:cxn modelId="{29D1B480-8F32-4B7C-90F9-EB551826ECB2}" srcId="{F9C61051-7133-4B37-9C85-D18141814E62}" destId="{45C30306-8C15-43E0-B895-CF6E9184C7B6}" srcOrd="3" destOrd="0" parTransId="{320435A6-6538-4995-852F-79B7EC6C12F3}" sibTransId="{DE54CC04-72DA-47ED-B6AF-D1A387D180A1}"/>
    <dgm:cxn modelId="{0402CD84-1E1E-4288-857D-47BAD8F0BD7C}" type="presOf" srcId="{322D47A9-8177-431C-BDF7-998DC60E5B98}" destId="{18BF7533-F099-4EC5-BC0E-E76D0FC617DB}" srcOrd="0" destOrd="0" presId="urn:microsoft.com/office/officeart/2005/8/layout/matrix3"/>
    <dgm:cxn modelId="{F438CDD1-EA80-4A28-BAF9-B2F5CEADC870}" srcId="{F9C61051-7133-4B37-9C85-D18141814E62}" destId="{16DA0B2F-BF78-4040-B88F-745E85493E61}" srcOrd="0" destOrd="0" parTransId="{94839C67-AF8C-4CB0-81D9-D589572C6D93}" sibTransId="{B84A3DB6-AF31-4E46-A5CC-8F00C68B68A9}"/>
    <dgm:cxn modelId="{D50F8DE9-8784-43FA-AB22-ABEB0F16D836}" type="presOf" srcId="{F9C61051-7133-4B37-9C85-D18141814E62}" destId="{A64C620F-F76B-4176-BFC9-499D4D1F4E9B}" srcOrd="0" destOrd="0" presId="urn:microsoft.com/office/officeart/2005/8/layout/matrix3"/>
    <dgm:cxn modelId="{58A4A482-EA45-49BA-ACB4-8E2CA88D859A}" type="presParOf" srcId="{A64C620F-F76B-4176-BFC9-499D4D1F4E9B}" destId="{9385EB4A-4923-4CCF-BF53-55D475F6A0E5}" srcOrd="0" destOrd="0" presId="urn:microsoft.com/office/officeart/2005/8/layout/matrix3"/>
    <dgm:cxn modelId="{7966B4E5-C5CA-470B-B3FC-C147799F0DEE}" type="presParOf" srcId="{A64C620F-F76B-4176-BFC9-499D4D1F4E9B}" destId="{C12389A6-6156-487B-9142-0D8444A67A97}" srcOrd="1" destOrd="0" presId="urn:microsoft.com/office/officeart/2005/8/layout/matrix3"/>
    <dgm:cxn modelId="{915D9438-D0AB-4BBC-85FF-54E8A11D9CB6}" type="presParOf" srcId="{A64C620F-F76B-4176-BFC9-499D4D1F4E9B}" destId="{8878AE48-1018-4D65-A43B-1E19AAA21164}" srcOrd="2" destOrd="0" presId="urn:microsoft.com/office/officeart/2005/8/layout/matrix3"/>
    <dgm:cxn modelId="{195EE271-9A87-4C91-829B-E7F3AE644F8E}" type="presParOf" srcId="{A64C620F-F76B-4176-BFC9-499D4D1F4E9B}" destId="{18BF7533-F099-4EC5-BC0E-E76D0FC617DB}" srcOrd="3" destOrd="0" presId="urn:microsoft.com/office/officeart/2005/8/layout/matrix3"/>
    <dgm:cxn modelId="{C44C492B-24F5-4861-B76F-8337E2A9EBC2}" type="presParOf" srcId="{A64C620F-F76B-4176-BFC9-499D4D1F4E9B}" destId="{4649A60A-ED24-4633-BC0A-7AB3BFAF53B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EB4A-4923-4CCF-BF53-55D475F6A0E5}">
      <dsp:nvSpPr>
        <dsp:cNvPr id="0" name=""/>
        <dsp:cNvSpPr/>
      </dsp:nvSpPr>
      <dsp:spPr>
        <a:xfrm>
          <a:off x="832391" y="0"/>
          <a:ext cx="4001189" cy="400118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389A6-6156-487B-9142-0D8444A67A97}">
      <dsp:nvSpPr>
        <dsp:cNvPr id="0" name=""/>
        <dsp:cNvSpPr/>
      </dsp:nvSpPr>
      <dsp:spPr>
        <a:xfrm>
          <a:off x="1212504" y="380112"/>
          <a:ext cx="1560463" cy="1560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Faglig integration</a:t>
          </a:r>
        </a:p>
      </dsp:txBody>
      <dsp:txXfrm>
        <a:off x="1288680" y="456288"/>
        <a:ext cx="1408111" cy="1408111"/>
      </dsp:txXfrm>
    </dsp:sp>
    <dsp:sp modelId="{8878AE48-1018-4D65-A43B-1E19AAA21164}">
      <dsp:nvSpPr>
        <dsp:cNvPr id="0" name=""/>
        <dsp:cNvSpPr/>
      </dsp:nvSpPr>
      <dsp:spPr>
        <a:xfrm>
          <a:off x="2893003" y="380112"/>
          <a:ext cx="1560463" cy="1560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Social integration</a:t>
          </a:r>
        </a:p>
      </dsp:txBody>
      <dsp:txXfrm>
        <a:off x="2969179" y="456288"/>
        <a:ext cx="1408111" cy="1408111"/>
      </dsp:txXfrm>
    </dsp:sp>
    <dsp:sp modelId="{18BF7533-F099-4EC5-BC0E-E76D0FC617DB}">
      <dsp:nvSpPr>
        <dsp:cNvPr id="0" name=""/>
        <dsp:cNvSpPr/>
      </dsp:nvSpPr>
      <dsp:spPr>
        <a:xfrm>
          <a:off x="1212504" y="2060612"/>
          <a:ext cx="1560463" cy="1560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Praktisk integration</a:t>
          </a:r>
        </a:p>
      </dsp:txBody>
      <dsp:txXfrm>
        <a:off x="1288680" y="2136788"/>
        <a:ext cx="1408111" cy="1408111"/>
      </dsp:txXfrm>
    </dsp:sp>
    <dsp:sp modelId="{4649A60A-ED24-4633-BC0A-7AB3BFAF53B5}">
      <dsp:nvSpPr>
        <dsp:cNvPr id="0" name=""/>
        <dsp:cNvSpPr/>
      </dsp:nvSpPr>
      <dsp:spPr>
        <a:xfrm>
          <a:off x="2893003" y="2060612"/>
          <a:ext cx="1560463" cy="1560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Organisatorisk organisation</a:t>
          </a:r>
        </a:p>
      </dsp:txBody>
      <dsp:txXfrm>
        <a:off x="2969179" y="2136788"/>
        <a:ext cx="1408111" cy="140811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16/11/2022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a:pPr/>
              <a:t>1</a:t>
            </a:fld>
            <a:endParaRPr lang="en-GB" dirty="0"/>
          </a:p>
        </p:txBody>
      </p:sp>
    </p:spTree>
    <p:extLst>
      <p:ext uri="{BB962C8B-B14F-4D97-AF65-F5344CB8AC3E}">
        <p14:creationId xmlns:p14="http://schemas.microsoft.com/office/powerpoint/2010/main" val="228782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a:pPr/>
              <a:t>3</a:t>
            </a:fld>
            <a:endParaRPr lang="en-GB" dirty="0"/>
          </a:p>
        </p:txBody>
      </p:sp>
    </p:spTree>
    <p:extLst>
      <p:ext uri="{BB962C8B-B14F-4D97-AF65-F5344CB8AC3E}">
        <p14:creationId xmlns:p14="http://schemas.microsoft.com/office/powerpoint/2010/main" val="845891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bin"/><Relationship Id="rId1" Type="http://schemas.openxmlformats.org/officeDocument/2006/relationships/slideMaster" Target="../slideMasters/slideMaster1.xml"/><Relationship Id="rId6" Type="http://schemas.openxmlformats.org/officeDocument/2006/relationships/image" Target="../media/image8.bin"/><Relationship Id="rId5" Type="http://schemas.openxmlformats.org/officeDocument/2006/relationships/image" Target="../media/image7.bin"/><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lede forside med sort logo">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569" y="1314000"/>
            <a:ext cx="8132617" cy="2134800"/>
          </a:xfrm>
        </p:spPr>
        <p:txBody>
          <a:bodyPr anchor="b"/>
          <a:lstStyle>
            <a:lvl1pPr algn="l">
              <a:lnSpc>
                <a:spcPct val="87000"/>
              </a:lnSpc>
              <a:defRPr sz="5000"/>
            </a:lvl1pPr>
          </a:lstStyle>
          <a:p>
            <a:r>
              <a:rPr lang="da-DK" dirty="0"/>
              <a:t>Klik for at redigere i master</a:t>
            </a:r>
          </a:p>
        </p:txBody>
      </p:sp>
      <p:sp>
        <p:nvSpPr>
          <p:cNvPr id="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
        <p:nvSpPr>
          <p:cNvPr id="4" name="Date_DateCustomA"/>
          <p:cNvSpPr>
            <a:spLocks noGrp="1"/>
          </p:cNvSpPr>
          <p:nvPr>
            <p:ph type="dt" sz="half" idx="10"/>
          </p:nvPr>
        </p:nvSpPr>
        <p:spPr>
          <a:xfrm>
            <a:off x="410400" y="6393356"/>
            <a:ext cx="3340800" cy="180085"/>
          </a:xfrm>
        </p:spPr>
        <p:txBody>
          <a:bodyPr/>
          <a:lstStyle/>
          <a:p>
            <a:r>
              <a:rPr lang="da-DK" dirty="0"/>
              <a:t>22. september 2016</a:t>
            </a:r>
          </a:p>
        </p:txBody>
      </p:sp>
      <p:sp>
        <p:nvSpPr>
          <p:cNvPr id="5" name="OFF_institute"/>
          <p:cNvSpPr>
            <a:spLocks noGrp="1"/>
          </p:cNvSpPr>
          <p:nvPr>
            <p:ph type="ftr" sz="quarter" idx="11"/>
          </p:nvPr>
        </p:nvSpPr>
        <p:spPr>
          <a:xfrm>
            <a:off x="410400" y="0"/>
            <a:ext cx="3340800" cy="722299"/>
          </a:xfrm>
        </p:spPr>
        <p:txBody>
          <a:bodyPr/>
          <a:lstStyle>
            <a:lvl1pPr algn="l">
              <a:lnSpc>
                <a:spcPct val="92000"/>
              </a:lnSpc>
              <a:defRPr b="1"/>
            </a:lvl1pPr>
          </a:lstStyle>
          <a:p>
            <a:r>
              <a:rPr lang="da-DK" dirty="0"/>
              <a:t>Det Tekniske Fakultet</a:t>
            </a:r>
          </a:p>
        </p:txBody>
      </p:sp>
      <p:sp>
        <p:nvSpPr>
          <p:cNvPr id="6" name="Slide Number Placeholder 5" hidden="1"/>
          <p:cNvSpPr>
            <a:spLocks noGrp="1"/>
          </p:cNvSpPr>
          <p:nvPr>
            <p:ph type="sldNum" sz="quarter" idx="12"/>
          </p:nvPr>
        </p:nvSpPr>
        <p:spPr>
          <a:xfrm>
            <a:off x="406800" y="6868449"/>
            <a:ext cx="431400" cy="263661"/>
          </a:xfrm>
        </p:spPr>
        <p:txBody>
          <a:bodyPr/>
          <a:lstStyle>
            <a:lvl1pPr>
              <a:defRPr sz="100"/>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201835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38235"/>
                </a:solidFill>
              </a:defRPr>
            </a:lvl1pPr>
          </a:lstStyle>
          <a:p>
            <a:r>
              <a:rPr lang="en-GB" dirty="0"/>
              <a:t>22. september 2016</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6"/>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38235"/>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9905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ød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chemeClr val="accent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accent4"/>
                </a:solidFill>
              </a:defRPr>
            </a:lvl1pPr>
            <a:lvl2pPr marL="216000" indent="-216000">
              <a:spcBef>
                <a:spcPts val="0"/>
              </a:spcBef>
              <a:defRPr sz="1400" b="1">
                <a:solidFill>
                  <a:schemeClr val="accent4"/>
                </a:solidFill>
              </a:defRPr>
            </a:lvl2pPr>
            <a:lvl3pPr marL="216000" indent="-216000">
              <a:spcBef>
                <a:spcPts val="0"/>
              </a:spcBef>
              <a:defRPr sz="1400" b="1">
                <a:solidFill>
                  <a:schemeClr val="accent4"/>
                </a:solidFill>
              </a:defRPr>
            </a:lvl3pPr>
            <a:lvl4pPr marL="216000" indent="-216000">
              <a:spcBef>
                <a:spcPts val="0"/>
              </a:spcBef>
              <a:defRPr sz="1400" b="1">
                <a:solidFill>
                  <a:schemeClr val="accent4"/>
                </a:solidFill>
              </a:defRPr>
            </a:lvl4pPr>
            <a:lvl5pPr marL="216000" indent="-216000">
              <a:spcBef>
                <a:spcPts val="0"/>
              </a:spcBef>
              <a:defRPr sz="1400" b="1">
                <a:solidFill>
                  <a:schemeClr val="accent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05A57"/>
                </a:solidFill>
              </a:defRPr>
            </a:lvl1pPr>
          </a:lstStyle>
          <a:p>
            <a:r>
              <a:rPr lang="en-GB" dirty="0"/>
              <a:t>22. september 2016</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5"/>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05A57"/>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14299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n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73729"/>
                </a:solidFill>
              </a:defRPr>
            </a:lvl1pPr>
          </a:lstStyle>
          <a:p>
            <a:r>
              <a:rPr lang="en-GB" dirty="0"/>
              <a:t>22. september 2016</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tx2"/>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73729"/>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238090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rt kapitelside">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575103"/>
            <a:ext cx="5630958" cy="263661"/>
          </a:xfrm>
        </p:spPr>
        <p:txBody>
          <a:bodyPr/>
          <a:lstStyle>
            <a:lvl1pPr>
              <a:defRPr>
                <a:solidFill>
                  <a:schemeClr val="tx1"/>
                </a:solidFill>
              </a:defRPr>
            </a:lvl1pPr>
          </a:lstStyle>
          <a:p>
            <a:r>
              <a:rPr lang="en-GB" dirty="0"/>
              <a:t>22. september 2016</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000000"/>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chemeClr val="tx1"/>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56041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kapitelside, sort logo">
    <p:spTree>
      <p:nvGrpSpPr>
        <p:cNvPr id="1" name=""/>
        <p:cNvGrpSpPr/>
        <p:nvPr/>
      </p:nvGrpSpPr>
      <p:grpSpPr>
        <a:xfrm>
          <a:off x="0" y="0"/>
          <a:ext cx="0" cy="0"/>
          <a:chOff x="0" y="0"/>
          <a:chExt cx="0" cy="0"/>
        </a:xfrm>
      </p:grpSpPr>
      <p:sp>
        <p:nvSpPr>
          <p:cNvPr id="7" name="Baggrund hvid"/>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Pladsholder til billede 2"/>
          <p:cNvSpPr>
            <a:spLocks noGrp="1"/>
          </p:cNvSpPr>
          <p:nvPr>
            <p:ph type="pic" sz="quarter" idx="18"/>
          </p:nvPr>
        </p:nvSpPr>
        <p:spPr>
          <a:xfrm>
            <a:off x="0" y="0"/>
            <a:ext cx="12189600" cy="6858000"/>
          </a:xfrm>
        </p:spPr>
        <p:txBody>
          <a:bodyPr tIns="2772000" anchor="t" anchorCtr="0"/>
          <a:lstStyle>
            <a:lvl1pPr marL="0" indent="0" algn="ctr">
              <a:buNone/>
              <a:defRPr sz="2000"/>
            </a:lvl1pPr>
          </a:lstStyle>
          <a:p>
            <a:endParaRPr lang="da-DK" dirty="0"/>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chemeClr val="tx1"/>
                </a:solidFill>
              </a:defRPr>
            </a:lvl1pPr>
          </a:lstStyle>
          <a:p>
            <a:r>
              <a:rPr lang="da-DK" dirty="0"/>
              <a:t>Klik for at redigere i master</a:t>
            </a:r>
          </a:p>
        </p:txBody>
      </p:sp>
      <p:sp>
        <p:nvSpPr>
          <p:cNvPr id="12" name="Date_DateCustomA" hidden="1"/>
          <p:cNvSpPr>
            <a:spLocks noGrp="1"/>
          </p:cNvSpPr>
          <p:nvPr>
            <p:ph type="dt" sz="half" idx="14"/>
          </p:nvPr>
        </p:nvSpPr>
        <p:spPr>
          <a:xfrm>
            <a:off x="406305" y="6954339"/>
            <a:ext cx="5630958" cy="263661"/>
          </a:xfrm>
        </p:spPr>
        <p:txBody>
          <a:bodyPr/>
          <a:lstStyle>
            <a:lvl1pPr>
              <a:defRPr sz="100">
                <a:solidFill>
                  <a:schemeClr val="bg1"/>
                </a:solidFill>
              </a:defRPr>
            </a:lvl1pPr>
          </a:lstStyle>
          <a:p>
            <a:r>
              <a:rPr lang="en-GB" dirty="0"/>
              <a:t>22. september 2016</a:t>
            </a:r>
          </a:p>
        </p:txBody>
      </p:sp>
      <p:sp>
        <p:nvSpPr>
          <p:cNvPr id="13" name="Pladsholder til sidefod 12" hidden="1"/>
          <p:cNvSpPr>
            <a:spLocks noGrp="1"/>
          </p:cNvSpPr>
          <p:nvPr>
            <p:ph type="ftr" sz="quarter" idx="15"/>
          </p:nvPr>
        </p:nvSpPr>
        <p:spPr>
          <a:xfrm>
            <a:off x="406305" y="-350601"/>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54339"/>
            <a:ext cx="431400" cy="263661"/>
          </a:xfrm>
        </p:spPr>
        <p:txBody>
          <a:bodyPr/>
          <a:lstStyle>
            <a:lvl1pPr>
              <a:defRPr sz="100">
                <a:solidFill>
                  <a:schemeClr val="bg1"/>
                </a:solidFill>
              </a:defRPr>
            </a:lvl1pPr>
          </a:lstStyle>
          <a:p>
            <a:fld id="{45D37B1E-C366-494F-A587-962AD9AABC83}" type="slidenum">
              <a:rPr lang="en-GB"/>
              <a:pPr/>
              <a:t>‹nr.›</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tx1"/>
                </a:solidFill>
              </a:defRPr>
            </a:lvl1pPr>
            <a:lvl2pPr marL="216000" indent="-216000">
              <a:spcBef>
                <a:spcPts val="0"/>
              </a:spcBef>
              <a:defRPr sz="1400" b="1">
                <a:solidFill>
                  <a:schemeClr val="tx1"/>
                </a:solidFill>
              </a:defRPr>
            </a:lvl2pPr>
            <a:lvl3pPr marL="216000" indent="-216000">
              <a:spcBef>
                <a:spcPts val="0"/>
              </a:spcBef>
              <a:defRPr sz="1400" b="1">
                <a:solidFill>
                  <a:schemeClr val="tx1"/>
                </a:solidFill>
              </a:defRPr>
            </a:lvl3pPr>
            <a:lvl4pPr marL="216000" indent="-216000">
              <a:spcBef>
                <a:spcPts val="0"/>
              </a:spcBef>
              <a:defRPr sz="1400" b="1">
                <a:solidFill>
                  <a:schemeClr val="tx1"/>
                </a:solidFill>
              </a:defRPr>
            </a:lvl4pPr>
            <a:lvl5pPr marL="216000" indent="-216000">
              <a:spcBef>
                <a:spcPts val="0"/>
              </a:spcBef>
              <a:defRPr sz="1400" b="1">
                <a:solidFill>
                  <a:schemeClr val="tx1"/>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logo"/>
          <p:cNvSpPr>
            <a:spLocks noGrp="1"/>
          </p:cNvSpPr>
          <p:nvPr>
            <p:ph type="body" sz="quarter" idx="17" hasCustomPrompt="1"/>
          </p:nvPr>
        </p:nvSpPr>
        <p:spPr>
          <a:xfrm>
            <a:off x="10540800" y="3564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5330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kapitelside, hvidt logo">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9" name="Pladsholder til billede 2"/>
          <p:cNvSpPr>
            <a:spLocks noGrp="1"/>
          </p:cNvSpPr>
          <p:nvPr>
            <p:ph type="pic" sz="quarter" idx="17"/>
          </p:nvPr>
        </p:nvSpPr>
        <p:spPr>
          <a:xfrm>
            <a:off x="0" y="0"/>
            <a:ext cx="12189600" cy="6858000"/>
          </a:xfrm>
        </p:spPr>
        <p:txBody>
          <a:bodyPr tIns="2772000" anchor="t" anchorCtr="0"/>
          <a:lstStyle>
            <a:lvl1pPr marL="0" indent="0" algn="ctr">
              <a:buNone/>
              <a:defRPr sz="2000">
                <a:solidFill>
                  <a:schemeClr val="bg1"/>
                </a:solidFill>
              </a:defRPr>
            </a:lvl1pPr>
          </a:lstStyle>
          <a:p>
            <a:endParaRPr lang="da-DK" dirty="0"/>
          </a:p>
        </p:txBody>
      </p:sp>
      <p:sp>
        <p:nvSpPr>
          <p:cNvPr id="10" name="Pladsholder til logo"/>
          <p:cNvSpPr>
            <a:spLocks noGrp="1"/>
          </p:cNvSpPr>
          <p:nvPr>
            <p:ph type="body" sz="quarter" idx="18" hasCustomPrompt="1"/>
          </p:nvPr>
        </p:nvSpPr>
        <p:spPr>
          <a:xfrm>
            <a:off x="10540800" y="3564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910229"/>
            <a:ext cx="5630958" cy="263661"/>
          </a:xfrm>
        </p:spPr>
        <p:txBody>
          <a:bodyPr/>
          <a:lstStyle>
            <a:lvl1pPr>
              <a:defRPr sz="100">
                <a:solidFill>
                  <a:schemeClr val="bg1"/>
                </a:solidFill>
              </a:defRPr>
            </a:lvl1pPr>
          </a:lstStyle>
          <a:p>
            <a:r>
              <a:rPr lang="en-GB" dirty="0"/>
              <a:t>22. september 2016</a:t>
            </a:r>
          </a:p>
        </p:txBody>
      </p:sp>
      <p:sp>
        <p:nvSpPr>
          <p:cNvPr id="13" name="Pladsholder til sidefod 12" hidden="1"/>
          <p:cNvSpPr>
            <a:spLocks noGrp="1"/>
          </p:cNvSpPr>
          <p:nvPr>
            <p:ph type="ftr" sz="quarter" idx="15"/>
          </p:nvPr>
        </p:nvSpPr>
        <p:spPr>
          <a:xfrm>
            <a:off x="406305" y="-341175"/>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10229"/>
            <a:ext cx="431400" cy="263661"/>
          </a:xfrm>
        </p:spPr>
        <p:txBody>
          <a:bodyPr/>
          <a:lstStyle>
            <a:lvl1pPr>
              <a:defRPr sz="100">
                <a:solidFill>
                  <a:schemeClr val="bg1"/>
                </a:solidFill>
              </a:defRPr>
            </a:lvl1pPr>
          </a:lstStyle>
          <a:p>
            <a:fld id="{45D37B1E-C366-494F-A587-962AD9AABC83}" type="slidenum">
              <a:rPr lang="en-GB"/>
              <a:pPr/>
              <a:t>‹nr.›</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48915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p:spPr>
        <p:txBody>
          <a:bodyPr/>
          <a:lstStyle>
            <a:lvl1pPr>
              <a:defRPr sz="100" b="0">
                <a:solidFill>
                  <a:schemeClr val="bg1"/>
                </a:solidFill>
              </a:defRPr>
            </a:lvl1pPr>
          </a:lstStyle>
          <a:p>
            <a:r>
              <a:rPr lang="en-GB" dirty="0"/>
              <a:t>22. september 2016</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pic>
        <p:nvPicPr>
          <p:cNvPr id="9" name="Logo sor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6172958"/>
            <a:ext cx="1249200" cy="337049"/>
          </a:xfrm>
          <a:prstGeom prst="rect">
            <a:avLst/>
          </a:prstGeom>
        </p:spPr>
      </p:pic>
      <p:sp>
        <p:nvSpPr>
          <p:cNvPr id="14"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7140708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skrift og indhold grøn">
    <p:bg>
      <p:bgRef idx="1001">
        <a:schemeClr val="bg1"/>
      </p:bgRef>
    </p:bg>
    <p:spTree>
      <p:nvGrpSpPr>
        <p:cNvPr id="1" name=""/>
        <p:cNvGrpSpPr/>
        <p:nvPr/>
      </p:nvGrpSpPr>
      <p:grpSpPr>
        <a:xfrm>
          <a:off x="0" y="0"/>
          <a:ext cx="0" cy="0"/>
          <a:chOff x="0" y="0"/>
          <a:chExt cx="0" cy="0"/>
        </a:xfrm>
      </p:grpSpPr>
      <p:sp>
        <p:nvSpPr>
          <p:cNvPr id="9"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2" name="Logo hvi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8847" y="6174000"/>
            <a:ext cx="1250108" cy="337293"/>
          </a:xfrm>
          <a:prstGeom prst="rect">
            <a:avLst/>
          </a:prstGeom>
        </p:spPr>
      </p:pic>
      <p:sp>
        <p:nvSpPr>
          <p:cNvPr id="13" name="Titel 1"/>
          <p:cNvSpPr>
            <a:spLocks noGrp="1"/>
          </p:cNvSpPr>
          <p:nvPr>
            <p:ph type="title" hasCustomPrompt="1"/>
          </p:nvPr>
        </p:nvSpPr>
        <p:spPr/>
        <p:txBody>
          <a:bodyPr/>
          <a:lstStyle>
            <a:lvl1pPr>
              <a:defRPr>
                <a:solidFill>
                  <a:schemeClr val="accent2"/>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2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_DateCustomA" hidden="1"/>
          <p:cNvSpPr>
            <a:spLocks noGrp="1"/>
          </p:cNvSpPr>
          <p:nvPr>
            <p:ph type="dt" sz="half" idx="10"/>
          </p:nvPr>
        </p:nvSpPr>
        <p:spPr>
          <a:xfrm>
            <a:off x="410400" y="6618206"/>
            <a:ext cx="4086495" cy="180085"/>
          </a:xfrm>
        </p:spPr>
        <p:txBody>
          <a:bodyPr/>
          <a:lstStyle>
            <a:lvl1pPr>
              <a:defRPr sz="100" b="0">
                <a:solidFill>
                  <a:srgbClr val="4E5B31"/>
                </a:solidFill>
              </a:defRPr>
            </a:lvl1pPr>
          </a:lstStyle>
          <a:p>
            <a:r>
              <a:rPr lang="en-GB" dirty="0"/>
              <a:t>22. september 2016</a:t>
            </a:r>
          </a:p>
        </p:txBody>
      </p:sp>
      <p:sp>
        <p:nvSpPr>
          <p:cNvPr id="8" name="OFF_institute_NOT" hidden="1"/>
          <p:cNvSpPr>
            <a:spLocks noGrp="1"/>
          </p:cNvSpPr>
          <p:nvPr>
            <p:ph type="ftr" sz="quarter" idx="11"/>
          </p:nvPr>
        </p:nvSpPr>
        <p:spPr>
          <a:xfrm>
            <a:off x="6915600" y="6460568"/>
            <a:ext cx="3340800" cy="352190"/>
          </a:xfrm>
        </p:spPr>
        <p:txBody>
          <a:bodyPr/>
          <a:lstStyle>
            <a:lvl1pPr>
              <a:defRPr sz="100">
                <a:solidFill>
                  <a:srgbClr val="4E5B31"/>
                </a:solidFill>
              </a:defRPr>
            </a:lvl1pPr>
          </a:lstStyle>
          <a:p>
            <a:r>
              <a:rPr lang="en-GB" dirty="0"/>
              <a:t>Det Tekniske Fakultet</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0837181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verskrift og indhold orange">
    <p:bg>
      <p:bgRef idx="1001">
        <a:schemeClr val="bg1"/>
      </p:bgRef>
    </p:bg>
    <p:spTree>
      <p:nvGrpSpPr>
        <p:cNvPr id="1" name=""/>
        <p:cNvGrpSpPr/>
        <p:nvPr/>
      </p:nvGrpSpPr>
      <p:grpSpPr>
        <a:xfrm>
          <a:off x="0" y="0"/>
          <a:ext cx="0" cy="0"/>
          <a:chOff x="0" y="0"/>
          <a:chExt cx="0" cy="0"/>
        </a:xfrm>
      </p:grpSpPr>
      <p:sp>
        <p:nvSpPr>
          <p:cNvPr id="13"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Titel 1"/>
          <p:cNvSpPr>
            <a:spLocks noGrp="1"/>
          </p:cNvSpPr>
          <p:nvPr>
            <p:ph type="title" hasCustomPrompt="1"/>
          </p:nvPr>
        </p:nvSpPr>
        <p:spPr/>
        <p:txBody>
          <a:bodyPr/>
          <a:lstStyle>
            <a:lvl1pPr>
              <a:defRPr>
                <a:solidFill>
                  <a:srgbClr val="EED484"/>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8847" y="6174000"/>
            <a:ext cx="1250108" cy="337293"/>
          </a:xfrm>
          <a:prstGeom prst="rect">
            <a:avLst/>
          </a:prstGeom>
        </p:spPr>
      </p:pic>
      <p:sp>
        <p:nvSpPr>
          <p:cNvPr id="7" name="Date_DateCustomA" hidden="1"/>
          <p:cNvSpPr>
            <a:spLocks noGrp="1"/>
          </p:cNvSpPr>
          <p:nvPr>
            <p:ph type="dt" sz="half" idx="10"/>
          </p:nvPr>
        </p:nvSpPr>
        <p:spPr>
          <a:xfrm>
            <a:off x="410400" y="6620500"/>
            <a:ext cx="4086495" cy="180085"/>
          </a:xfrm>
        </p:spPr>
        <p:txBody>
          <a:bodyPr/>
          <a:lstStyle>
            <a:lvl1pPr>
              <a:defRPr sz="100" b="0">
                <a:solidFill>
                  <a:srgbClr val="D38235"/>
                </a:solidFill>
              </a:defRPr>
            </a:lvl1pPr>
          </a:lstStyle>
          <a:p>
            <a:r>
              <a:rPr lang="en-GB" dirty="0"/>
              <a:t>22. september 2016</a:t>
            </a:r>
          </a:p>
        </p:txBody>
      </p:sp>
      <p:sp>
        <p:nvSpPr>
          <p:cNvPr id="8" name="OFF_institute_NOT"/>
          <p:cNvSpPr>
            <a:spLocks noGrp="1"/>
          </p:cNvSpPr>
          <p:nvPr>
            <p:ph type="ftr" sz="quarter" idx="11"/>
          </p:nvPr>
        </p:nvSpPr>
        <p:spPr>
          <a:xfrm>
            <a:off x="6915600" y="6575488"/>
            <a:ext cx="3340800" cy="261245"/>
          </a:xfrm>
        </p:spPr>
        <p:txBody>
          <a:bodyPr/>
          <a:lstStyle>
            <a:lvl1pPr>
              <a:defRPr sz="100">
                <a:solidFill>
                  <a:schemeClr val="accent6"/>
                </a:solidFill>
              </a:defRPr>
            </a:lvl1pPr>
          </a:lstStyle>
          <a:p>
            <a:r>
              <a:rPr lang="en-GB" dirty="0"/>
              <a:t>Det Tekniske Fakultet</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3585224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indhold rød">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1" name="Logo hvi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8847" y="6174000"/>
            <a:ext cx="1250108" cy="337293"/>
          </a:xfrm>
          <a:prstGeom prst="rect">
            <a:avLst/>
          </a:prstGeom>
        </p:spPr>
      </p:pic>
      <p:sp>
        <p:nvSpPr>
          <p:cNvPr id="7" name="Titel 1"/>
          <p:cNvSpPr>
            <a:spLocks noGrp="1"/>
          </p:cNvSpPr>
          <p:nvPr>
            <p:ph type="title" hasCustomPrompt="1"/>
          </p:nvPr>
        </p:nvSpPr>
        <p:spPr/>
        <p:txBody>
          <a:bodyPr/>
          <a:lstStyle>
            <a:lvl1pPr>
              <a:defRPr>
                <a:solidFill>
                  <a:srgbClr val="862633"/>
                </a:solidFill>
              </a:defRPr>
            </a:lvl1pPr>
          </a:lstStyle>
          <a:p>
            <a:r>
              <a:rPr lang="da-DK" dirty="0"/>
              <a:t>Klik for at indsætte overskrift i maksimalt 2 linjer</a:t>
            </a:r>
          </a:p>
        </p:txBody>
      </p:sp>
      <p:sp>
        <p:nvSpPr>
          <p:cNvPr id="12"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588226"/>
            <a:ext cx="4086495" cy="180085"/>
          </a:xfrm>
        </p:spPr>
        <p:txBody>
          <a:bodyPr/>
          <a:lstStyle>
            <a:lvl1pPr>
              <a:defRPr sz="100">
                <a:solidFill>
                  <a:srgbClr val="D05A57"/>
                </a:solidFill>
              </a:defRPr>
            </a:lvl1pPr>
          </a:lstStyle>
          <a:p>
            <a:r>
              <a:rPr lang="en-GB" dirty="0"/>
              <a:t>22. september 2016</a:t>
            </a:r>
          </a:p>
        </p:txBody>
      </p:sp>
      <p:sp>
        <p:nvSpPr>
          <p:cNvPr id="9" name="OFF_institute" hidden="1"/>
          <p:cNvSpPr>
            <a:spLocks noGrp="1"/>
          </p:cNvSpPr>
          <p:nvPr>
            <p:ph type="ftr" sz="quarter" idx="11"/>
          </p:nvPr>
        </p:nvSpPr>
        <p:spPr>
          <a:xfrm>
            <a:off x="6915600" y="6575488"/>
            <a:ext cx="3340800" cy="250081"/>
          </a:xfrm>
        </p:spPr>
        <p:txBody>
          <a:bodyPr/>
          <a:lstStyle>
            <a:lvl1pPr>
              <a:defRPr sz="100">
                <a:solidFill>
                  <a:schemeClr val="accent5"/>
                </a:solidFill>
              </a:defRPr>
            </a:lvl1pPr>
          </a:lstStyle>
          <a:p>
            <a:r>
              <a:rPr lang="en-GB" dirty="0"/>
              <a:t>Det Tekniske Fakultet</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4"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6"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823658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lede forside med hvidt logo">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solidFill>
                  <a:schemeClr val="bg1"/>
                </a:solidFill>
              </a:defRPr>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400" y="1312984"/>
            <a:ext cx="8132617" cy="2143815"/>
          </a:xfrm>
        </p:spPr>
        <p:txBody>
          <a:bodyPr anchor="b"/>
          <a:lstStyle>
            <a:lvl1pPr algn="l">
              <a:lnSpc>
                <a:spcPct val="87000"/>
              </a:lnSpc>
              <a:defRPr sz="5000">
                <a:solidFill>
                  <a:schemeClr val="bg1"/>
                </a:solidFill>
              </a:defRPr>
            </a:lvl1pPr>
          </a:lstStyle>
          <a:p>
            <a:r>
              <a:rPr lang="da-DK" dirty="0"/>
              <a:t>Klik for at redigere i master</a:t>
            </a:r>
          </a:p>
        </p:txBody>
      </p:sp>
      <p:sp>
        <p:nvSpPr>
          <p:cNvPr id="3" name="USR_Name"/>
          <p:cNvSpPr>
            <a:spLocks noGrp="1"/>
          </p:cNvSpPr>
          <p:nvPr>
            <p:ph type="subTitle" idx="1"/>
          </p:nvPr>
        </p:nvSpPr>
        <p:spPr>
          <a:xfrm>
            <a:off x="410400" y="6127200"/>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dirty="0"/>
              <a:t>22. september 2016</a:t>
            </a:r>
          </a:p>
        </p:txBody>
      </p:sp>
      <p:sp>
        <p:nvSpPr>
          <p:cNvPr id="5" name="OFF_institute"/>
          <p:cNvSpPr>
            <a:spLocks noGrp="1"/>
          </p:cNvSpPr>
          <p:nvPr>
            <p:ph type="ftr" sz="quarter" idx="11"/>
          </p:nvPr>
        </p:nvSpPr>
        <p:spPr>
          <a:xfrm>
            <a:off x="410400" y="0"/>
            <a:ext cx="3340800" cy="723600"/>
          </a:xfrm>
        </p:spPr>
        <p:txBody>
          <a:bodyPr/>
          <a:lstStyle>
            <a:lvl1pPr algn="l">
              <a:lnSpc>
                <a:spcPct val="92000"/>
              </a:lnSpc>
              <a:defRPr b="1">
                <a:solidFill>
                  <a:schemeClr val="bg1"/>
                </a:solidFill>
              </a:defRPr>
            </a:lvl1pPr>
          </a:lstStyle>
          <a:p>
            <a:r>
              <a:rPr lang="da-DK" dirty="0"/>
              <a:t>Det Tekniske Fakultet</a:t>
            </a:r>
          </a:p>
        </p:txBody>
      </p:sp>
      <p:sp>
        <p:nvSpPr>
          <p:cNvPr id="6" name="Slide Number Placeholder 5" hidden="1"/>
          <p:cNvSpPr>
            <a:spLocks noGrp="1"/>
          </p:cNvSpPr>
          <p:nvPr>
            <p:ph type="sldNum" sz="quarter" idx="12"/>
          </p:nvPr>
        </p:nvSpPr>
        <p:spPr>
          <a:xfrm>
            <a:off x="406800" y="6604278"/>
            <a:ext cx="431400" cy="263661"/>
          </a:xfrm>
        </p:spPr>
        <p:txBody>
          <a:bodyPr/>
          <a:lstStyle>
            <a:lvl1pPr>
              <a:defRPr sz="100">
                <a:solidFill>
                  <a:schemeClr val="tx1"/>
                </a:solidFill>
              </a:defRPr>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17096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indhold brun">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7" name="Titel 1"/>
          <p:cNvSpPr>
            <a:spLocks noGrp="1"/>
          </p:cNvSpPr>
          <p:nvPr>
            <p:ph type="title" hasCustomPrompt="1"/>
          </p:nvPr>
        </p:nvSpPr>
        <p:spPr/>
        <p:txBody>
          <a:bodyPr/>
          <a:lstStyle>
            <a:lvl1pPr>
              <a:defRPr>
                <a:solidFill>
                  <a:srgbClr val="473729"/>
                </a:solidFill>
              </a:defRPr>
            </a:lvl1pPr>
          </a:lstStyle>
          <a:p>
            <a:r>
              <a:rPr lang="da-DK" dirty="0"/>
              <a:t>Klik for at indsætte overskrift i maksimalt 2 linjer</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8847" y="6174000"/>
            <a:ext cx="1250108" cy="337293"/>
          </a:xfrm>
          <a:prstGeom prst="rect">
            <a:avLst/>
          </a:prstGeom>
        </p:spPr>
      </p:pic>
      <p:sp>
        <p:nvSpPr>
          <p:cNvPr id="8" name="Date_DateCustomA" hidden="1"/>
          <p:cNvSpPr>
            <a:spLocks noGrp="1"/>
          </p:cNvSpPr>
          <p:nvPr>
            <p:ph type="dt" sz="half" idx="10"/>
          </p:nvPr>
        </p:nvSpPr>
        <p:spPr>
          <a:xfrm>
            <a:off x="410400" y="6603216"/>
            <a:ext cx="4086495" cy="180085"/>
          </a:xfrm>
        </p:spPr>
        <p:txBody>
          <a:bodyPr/>
          <a:lstStyle>
            <a:lvl1pPr>
              <a:defRPr sz="100" b="0">
                <a:solidFill>
                  <a:srgbClr val="946037"/>
                </a:solidFill>
              </a:defRPr>
            </a:lvl1pPr>
          </a:lstStyle>
          <a:p>
            <a:r>
              <a:rPr lang="en-GB" dirty="0"/>
              <a:t>22. september 2016</a:t>
            </a:r>
          </a:p>
        </p:txBody>
      </p:sp>
      <p:sp>
        <p:nvSpPr>
          <p:cNvPr id="10" name="OFF_institute_" hidden="1"/>
          <p:cNvSpPr>
            <a:spLocks noGrp="1"/>
          </p:cNvSpPr>
          <p:nvPr>
            <p:ph type="ftr" sz="quarter" idx="11"/>
          </p:nvPr>
        </p:nvSpPr>
        <p:spPr>
          <a:xfrm>
            <a:off x="6915600" y="6474211"/>
            <a:ext cx="3340800" cy="352190"/>
          </a:xfrm>
        </p:spPr>
        <p:txBody>
          <a:bodyPr/>
          <a:lstStyle>
            <a:lvl1pPr>
              <a:defRPr sz="100"/>
            </a:lvl1pPr>
          </a:lstStyle>
          <a:p>
            <a:r>
              <a:rPr lang="en-GB" dirty="0"/>
              <a:t>Det Tekniske Fakultet</a:t>
            </a:r>
          </a:p>
        </p:txBody>
      </p:sp>
      <p:sp>
        <p:nvSpPr>
          <p:cNvPr id="12" name="Pladsholder til slidenummer 11"/>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90329598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39450" indent="-171450">
              <a:lnSpc>
                <a:spcPct val="100000"/>
              </a:lnSpc>
              <a:buFont typeface="Arial" panose="020B0604020202020204" pitchFamily="34" charset="0"/>
              <a:buChar char="•"/>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0" y="1989138"/>
            <a:ext cx="5079348" cy="3830900"/>
          </a:xfrm>
          <a:solidFill>
            <a:schemeClr val="bg1">
              <a:lumMod val="85000"/>
            </a:schemeClr>
          </a:solidFill>
        </p:spPr>
        <p:txBody>
          <a:bodyPr/>
          <a:lstStyle>
            <a:lvl1pPr marL="0" indent="0" algn="ctr">
              <a:buNone/>
              <a:defRPr sz="2000"/>
            </a:lvl1pPr>
          </a:lstStyle>
          <a:p>
            <a:endParaRPr lang="da-DK" dirty="0"/>
          </a:p>
        </p:txBody>
      </p:sp>
      <p:sp>
        <p:nvSpPr>
          <p:cNvPr id="8" name="Date_DateCustomA" hidden="1"/>
          <p:cNvSpPr>
            <a:spLocks noGrp="1"/>
          </p:cNvSpPr>
          <p:nvPr>
            <p:ph type="dt" sz="half" idx="14"/>
          </p:nvPr>
        </p:nvSpPr>
        <p:spPr>
          <a:xfrm>
            <a:off x="410400" y="6603216"/>
            <a:ext cx="4086495" cy="180085"/>
          </a:xfrm>
        </p:spPr>
        <p:txBody>
          <a:bodyPr/>
          <a:lstStyle>
            <a:lvl1pPr>
              <a:defRPr sz="100" b="0">
                <a:solidFill>
                  <a:schemeClr val="bg1"/>
                </a:solidFill>
              </a:defRPr>
            </a:lvl1pPr>
          </a:lstStyle>
          <a:p>
            <a:r>
              <a:rPr lang="en-GB" dirty="0"/>
              <a:t>22. september 2016</a:t>
            </a:r>
          </a:p>
        </p:txBody>
      </p:sp>
      <p:sp>
        <p:nvSpPr>
          <p:cNvPr id="9" name="OFF_institute_" hidden="1"/>
          <p:cNvSpPr>
            <a:spLocks noGrp="1"/>
          </p:cNvSpPr>
          <p:nvPr>
            <p:ph type="ftr" sz="quarter" idx="15"/>
          </p:nvPr>
        </p:nvSpPr>
        <p:spPr>
          <a:xfrm>
            <a:off x="6915600" y="6484544"/>
            <a:ext cx="3340800" cy="352190"/>
          </a:xfrm>
        </p:spPr>
        <p:txBody>
          <a:bodyPr/>
          <a:lstStyle>
            <a:lvl1pPr>
              <a:defRPr sz="100"/>
            </a:lvl1pPr>
          </a:lstStyle>
          <a:p>
            <a:r>
              <a:rPr lang="en-GB" dirty="0"/>
              <a:t>Det Tekniske Fakultet</a:t>
            </a:r>
          </a:p>
        </p:txBody>
      </p:sp>
      <p:sp>
        <p:nvSpPr>
          <p:cNvPr id="11" name="Pladsholder til slidenummer 10"/>
          <p:cNvSpPr>
            <a:spLocks noGrp="1"/>
          </p:cNvSpPr>
          <p:nvPr>
            <p:ph type="sldNum" sz="quarter" idx="16"/>
          </p:nvPr>
        </p:nvSpPr>
        <p:spPr/>
        <p:txBody>
          <a:bodyPr/>
          <a:lstStyle/>
          <a:p>
            <a:fld id="{45D37B1E-C366-494F-A587-962AD9AABC83}" type="slidenum">
              <a:rPr lang="en-GB"/>
              <a:pPr/>
              <a:t>‹nr.›</a:t>
            </a:fld>
            <a:endParaRPr lang="en-GB" dirty="0"/>
          </a:p>
        </p:txBody>
      </p:sp>
      <p:sp>
        <p:nvSpPr>
          <p:cNvPr id="12"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4" name="Pladsholder til indhold 13"/>
          <p:cNvSpPr>
            <a:spLocks noGrp="1"/>
          </p:cNvSpPr>
          <p:nvPr>
            <p:ph sz="quarter" idx="17"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17223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og billede hvid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lvl1pPr>
              <a:defRPr/>
            </a:lvl1pPr>
          </a:lstStyle>
          <a:p>
            <a:r>
              <a:rPr lang="da-DK" dirty="0"/>
              <a:t>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22. september 2016</a:t>
            </a:r>
          </a:p>
        </p:txBody>
      </p:sp>
      <p:sp>
        <p:nvSpPr>
          <p:cNvPr id="12" name="OFF_institute"/>
          <p:cNvSpPr>
            <a:spLocks noGrp="1"/>
          </p:cNvSpPr>
          <p:nvPr>
            <p:ph type="ftr" sz="quarter" idx="16"/>
          </p:nvPr>
        </p:nvSpPr>
        <p:spPr>
          <a:xfrm>
            <a:off x="6915150" y="6172958"/>
            <a:ext cx="3341250" cy="352190"/>
          </a:xfrm>
        </p:spPr>
        <p:txBody>
          <a:bodyPr/>
          <a:lstStyle>
            <a:lvl1pPr>
              <a:defRPr>
                <a:solidFill>
                  <a:schemeClr val="bg1"/>
                </a:solidFill>
              </a:defRPr>
            </a:lvl1pPr>
          </a:lstStyle>
          <a:p>
            <a:r>
              <a:rPr lang="en-GB" dirty="0"/>
              <a:t>Det Tekniske Fakultet</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5" name="Pladsholder til indhold 13"/>
          <p:cNvSpPr>
            <a:spLocks noGrp="1"/>
          </p:cNvSpPr>
          <p:nvPr>
            <p:ph sz="quarter" idx="18"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307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og billede sor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p>
            <a:r>
              <a:rPr lang="da-DK" dirty="0"/>
              <a:t>Overskrift i maksimalt 2 linjer</a:t>
            </a:r>
          </a:p>
        </p:txBody>
      </p:sp>
      <p:sp>
        <p:nvSpPr>
          <p:cNvPr id="14"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22. september 2016</a:t>
            </a:r>
          </a:p>
        </p:txBody>
      </p:sp>
      <p:sp>
        <p:nvSpPr>
          <p:cNvPr id="12" name="OFF_institute"/>
          <p:cNvSpPr>
            <a:spLocks noGrp="1"/>
          </p:cNvSpPr>
          <p:nvPr>
            <p:ph type="ftr" sz="quarter" idx="16"/>
          </p:nvPr>
        </p:nvSpPr>
        <p:spPr>
          <a:xfrm>
            <a:off x="6915150" y="6172958"/>
            <a:ext cx="3341250" cy="352190"/>
          </a:xfrm>
        </p:spPr>
        <p:txBody>
          <a:bodyPr/>
          <a:lstStyle>
            <a:lvl1pPr>
              <a:defRPr>
                <a:solidFill>
                  <a:schemeClr val="tx1"/>
                </a:solidFill>
              </a:defRPr>
            </a:lvl1pPr>
          </a:lstStyle>
          <a:p>
            <a:r>
              <a:rPr lang="en-GB" dirty="0"/>
              <a:t>Det Tekniske Fakultet</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6" name="Pladsholder til indhold 13"/>
          <p:cNvSpPr>
            <a:spLocks noGrp="1"/>
          </p:cNvSpPr>
          <p:nvPr>
            <p:ph sz="quarter" idx="18"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780238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hold og hvid tekst, mørk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bg1"/>
                </a:solidFill>
              </a:defRPr>
            </a:lvl1pPr>
            <a:lvl2pPr marL="0" indent="0">
              <a:lnSpc>
                <a:spcPct val="100000"/>
              </a:lnSpc>
              <a:buFont typeface="Arial" panose="020B0604020202020204" pitchFamily="34" charset="0"/>
              <a:buChar char="​"/>
              <a:defRPr sz="1600">
                <a:solidFill>
                  <a:schemeClr val="bg1"/>
                </a:solidFill>
              </a:defRPr>
            </a:lvl2pPr>
            <a:lvl3pPr marL="252000" indent="-252000">
              <a:lnSpc>
                <a:spcPct val="100000"/>
              </a:lnSpc>
              <a:defRPr sz="1600">
                <a:solidFill>
                  <a:schemeClr val="bg1"/>
                </a:solidFill>
              </a:defRPr>
            </a:lvl3pPr>
            <a:lvl4pPr marL="504000" indent="-216000">
              <a:lnSpc>
                <a:spcPct val="100000"/>
              </a:lnSpc>
              <a:defRPr sz="1400">
                <a:solidFill>
                  <a:schemeClr val="bg1"/>
                </a:solidFill>
              </a:defRPr>
            </a:lvl4pPr>
            <a:lvl5pPr marL="648000" indent="-180000">
              <a:lnSpc>
                <a:spcPct val="100000"/>
              </a:lnSpc>
              <a:defRPr sz="1200">
                <a:solidFill>
                  <a:schemeClr val="bg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bg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22. september 2016</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bg1"/>
                </a:solidFill>
              </a:defRPr>
            </a:lvl1pPr>
          </a:lstStyle>
          <a:p>
            <a:r>
              <a:rPr lang="en-GB" dirty="0"/>
              <a:t>Det Tekniske Fakultet</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5" name="Pladsholder til logo"/>
          <p:cNvSpPr>
            <a:spLocks noGrp="1"/>
          </p:cNvSpPr>
          <p:nvPr>
            <p:ph type="body" sz="quarter" idx="14" hasCustomPrompt="1"/>
          </p:nvPr>
        </p:nvSpPr>
        <p:spPr>
          <a:xfrm>
            <a:off x="10540800" y="61740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1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119533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og sort tekst, lys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EED4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tx1"/>
                </a:solidFill>
              </a:defRPr>
            </a:lvl1pPr>
            <a:lvl2pPr marL="0" indent="0">
              <a:lnSpc>
                <a:spcPct val="100000"/>
              </a:lnSpc>
              <a:buFont typeface="Arial" panose="020B0604020202020204" pitchFamily="34" charset="0"/>
              <a:buChar char="​"/>
              <a:defRPr sz="1600">
                <a:solidFill>
                  <a:schemeClr val="tx1"/>
                </a:solidFill>
              </a:defRPr>
            </a:lvl2pPr>
            <a:lvl3pPr marL="252000" indent="-252000">
              <a:lnSpc>
                <a:spcPct val="100000"/>
              </a:lnSpc>
              <a:defRPr sz="1600">
                <a:solidFill>
                  <a:schemeClr val="tx1"/>
                </a:solidFill>
              </a:defRPr>
            </a:lvl3pPr>
            <a:lvl4pPr marL="504000" indent="-216000">
              <a:lnSpc>
                <a:spcPct val="100000"/>
              </a:lnSpc>
              <a:defRPr sz="1400">
                <a:solidFill>
                  <a:schemeClr val="tx1"/>
                </a:solidFill>
              </a:defRPr>
            </a:lvl4pPr>
            <a:lvl5pPr marL="648000" indent="-180000">
              <a:lnSpc>
                <a:spcPct val="100000"/>
              </a:lnSpc>
              <a:defRPr sz="1200">
                <a:solidFill>
                  <a:schemeClr val="tx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tx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22. september 2016</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tx1"/>
                </a:solidFill>
              </a:defRPr>
            </a:lvl1pPr>
          </a:lstStyle>
          <a:p>
            <a:r>
              <a:rPr lang="en-GB" dirty="0"/>
              <a:t>Det Tekniske Fakultet</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6" name="Pladsholder til logo"/>
          <p:cNvSpPr>
            <a:spLocks noGrp="1"/>
          </p:cNvSpPr>
          <p:nvPr>
            <p:ph type="body" sz="quarter" idx="14" hasCustomPrompt="1"/>
          </p:nvPr>
        </p:nvSpPr>
        <p:spPr>
          <a:xfrm>
            <a:off x="10540800" y="61740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1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751073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indsætte overskrift i maksimalt 2 linjer</a:t>
            </a:r>
          </a:p>
        </p:txBody>
      </p:sp>
      <p:sp>
        <p:nvSpPr>
          <p:cNvPr id="9" name="Content Placeholder 2"/>
          <p:cNvSpPr>
            <a:spLocks noGrp="1"/>
          </p:cNvSpPr>
          <p:nvPr>
            <p:ph idx="1" hasCustomPrompt="1"/>
          </p:nvPr>
        </p:nvSpPr>
        <p:spPr>
          <a:xfrm>
            <a:off x="406304" y="1989138"/>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Content Placeholder 3"/>
          <p:cNvSpPr>
            <a:spLocks noGrp="1"/>
          </p:cNvSpPr>
          <p:nvPr>
            <p:ph idx="13" hasCustomPrompt="1"/>
          </p:nvPr>
        </p:nvSpPr>
        <p:spPr>
          <a:xfrm>
            <a:off x="6274448" y="1989137"/>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DateCustomA" hidden="1"/>
          <p:cNvSpPr>
            <a:spLocks noGrp="1"/>
          </p:cNvSpPr>
          <p:nvPr>
            <p:ph type="dt" sz="half" idx="10"/>
          </p:nvPr>
        </p:nvSpPr>
        <p:spPr>
          <a:xfrm>
            <a:off x="410400" y="6603563"/>
            <a:ext cx="4086495" cy="180085"/>
          </a:xfrm>
        </p:spPr>
        <p:txBody>
          <a:bodyPr/>
          <a:lstStyle>
            <a:lvl1pPr>
              <a:defRPr sz="100" b="0">
                <a:solidFill>
                  <a:schemeClr val="bg1"/>
                </a:solidFill>
              </a:defRPr>
            </a:lvl1pPr>
          </a:lstStyle>
          <a:p>
            <a:r>
              <a:rPr lang="da-DK" dirty="0"/>
              <a:t>22. september 2016</a:t>
            </a:r>
          </a:p>
        </p:txBody>
      </p:sp>
      <p:sp>
        <p:nvSpPr>
          <p:cNvPr id="6" name="OFF_institute_"/>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Det Tekniske Fakultet</a:t>
            </a:r>
          </a:p>
        </p:txBody>
      </p:sp>
      <p:sp>
        <p:nvSpPr>
          <p:cNvPr id="7" name="Slide Number Placeholder 6"/>
          <p:cNvSpPr>
            <a:spLocks noGrp="1"/>
          </p:cNvSpPr>
          <p:nvPr>
            <p:ph type="sldNum" sz="quarter" idx="12"/>
          </p:nvPr>
        </p:nvSpPr>
        <p:spPr/>
        <p:txBody>
          <a:bodyPr/>
          <a:lstStyle/>
          <a:p>
            <a:fld id="{45D37B1E-C366-494F-A587-962AD9AABC83}" type="slidenum">
              <a:rPr lang="da-DK"/>
              <a:t>‹nr.›</a:t>
            </a:fld>
            <a:endParaRPr lang="da-DK" dirty="0"/>
          </a:p>
        </p:txBody>
      </p:sp>
      <p:sp>
        <p:nvSpPr>
          <p:cNvPr id="8"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2" name="Pladsholder til indhold 13"/>
          <p:cNvSpPr>
            <a:spLocks noGrp="1"/>
          </p:cNvSpPr>
          <p:nvPr>
            <p:ph sz="quarter" idx="14"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400349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graf">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maksimalt 2 linjer</a:t>
            </a:r>
          </a:p>
        </p:txBody>
      </p:sp>
      <p:sp>
        <p:nvSpPr>
          <p:cNvPr id="3" name="Date_DateCustomA" hidden="1"/>
          <p:cNvSpPr>
            <a:spLocks noGrp="1"/>
          </p:cNvSpPr>
          <p:nvPr>
            <p:ph type="dt" sz="half" idx="10"/>
          </p:nvPr>
        </p:nvSpPr>
        <p:spPr>
          <a:xfrm>
            <a:off x="410400" y="6593050"/>
            <a:ext cx="4086495" cy="180085"/>
          </a:xfrm>
        </p:spPr>
        <p:txBody>
          <a:bodyPr/>
          <a:lstStyle>
            <a:lvl1pPr>
              <a:defRPr sz="100" b="0">
                <a:solidFill>
                  <a:schemeClr val="bg1"/>
                </a:solidFill>
              </a:defRPr>
            </a:lvl1pPr>
          </a:lstStyle>
          <a:p>
            <a:r>
              <a:rPr lang="en-GB" dirty="0"/>
              <a:t>22. september 2016</a:t>
            </a:r>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en-GB" dirty="0"/>
              <a:t>Det Tekniske Fakultet</a:t>
            </a:r>
          </a:p>
        </p:txBody>
      </p:sp>
      <p:sp>
        <p:nvSpPr>
          <p:cNvPr id="5" name="Pladsholder til slidenummer 4"/>
          <p:cNvSpPr>
            <a:spLocks noGrp="1"/>
          </p:cNvSpPr>
          <p:nvPr>
            <p:ph type="sldNum" sz="quarter" idx="12"/>
          </p:nvPr>
        </p:nvSpPr>
        <p:spPr/>
        <p:txBody>
          <a:bodyPr/>
          <a:lstStyle/>
          <a:p>
            <a:fld id="{45D37B1E-C366-494F-A587-962AD9AABC83}" type="slidenum">
              <a:rPr lang="en-GB"/>
              <a:pPr/>
              <a:t>‹nr.›</a:t>
            </a:fld>
            <a:endParaRPr lang="en-GB" dirty="0"/>
          </a:p>
        </p:txBody>
      </p:sp>
      <p:sp>
        <p:nvSpPr>
          <p:cNvPr id="8"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tekst 11"/>
          <p:cNvSpPr>
            <a:spLocks noGrp="1"/>
          </p:cNvSpPr>
          <p:nvPr>
            <p:ph type="body" sz="quarter" idx="15" hasCustomPrompt="1"/>
          </p:nvPr>
        </p:nvSpPr>
        <p:spPr>
          <a:xfrm>
            <a:off x="6710399" y="1989138"/>
            <a:ext cx="5079347" cy="501814"/>
          </a:xfrm>
        </p:spPr>
        <p:txBody>
          <a:bodyPr/>
          <a:lstStyle>
            <a:lvl1pPr marL="0" indent="0">
              <a:lnSpc>
                <a:spcPct val="83000"/>
              </a:lnSpc>
              <a:spcBef>
                <a:spcPts val="0"/>
              </a:spcBef>
              <a:buFont typeface="Arial" panose="020B0604020202020204" pitchFamily="34" charset="0"/>
              <a:buChar char="​"/>
              <a:defRPr sz="2000" b="1"/>
            </a:lvl1pPr>
          </a:lstStyle>
          <a:p>
            <a:pPr lvl="0"/>
            <a:r>
              <a:rPr lang="da-DK" dirty="0"/>
              <a:t>Overskrift til graf</a:t>
            </a:r>
          </a:p>
        </p:txBody>
      </p:sp>
      <p:sp>
        <p:nvSpPr>
          <p:cNvPr id="16" name="Pladsholder til indhold 15"/>
          <p:cNvSpPr>
            <a:spLocks noGrp="1"/>
          </p:cNvSpPr>
          <p:nvPr>
            <p:ph sz="quarter" idx="16" hasCustomPrompt="1"/>
          </p:nvPr>
        </p:nvSpPr>
        <p:spPr>
          <a:xfrm>
            <a:off x="6710399" y="2583180"/>
            <a:ext cx="4956084" cy="3258819"/>
          </a:xfrm>
        </p:spPr>
        <p:txBody>
          <a:bodyPr/>
          <a:lstStyle>
            <a:lvl1pPr marL="252000" indent="-252000">
              <a:lnSpc>
                <a:spcPct val="100000"/>
              </a:lnSpc>
              <a:buFont typeface="Arial" panose="020B0604020202020204" pitchFamily="34" charset="0"/>
              <a:buChar char="•"/>
              <a:defRPr sz="1600"/>
            </a:lvl1pPr>
            <a:lvl2pPr marL="468000" indent="-216000">
              <a:lnSpc>
                <a:spcPct val="100000"/>
              </a:lnSpc>
              <a:defRPr sz="1400"/>
            </a:lvl2pPr>
            <a:lvl3pPr marL="648000" indent="-180000">
              <a:lnSpc>
                <a:spcPct val="100000"/>
              </a:lnSpc>
              <a:defRPr sz="1200"/>
            </a:lvl3pPr>
            <a:lvl4pPr marL="648000" indent="-180000">
              <a:lnSpc>
                <a:spcPct val="100000"/>
              </a:lnSpc>
              <a:defRPr sz="1200"/>
            </a:lvl4pPr>
            <a:lvl5pPr marL="648000" indent="-180000">
              <a:lnSpc>
                <a:spcPct val="100000"/>
              </a:lnSpc>
              <a:defRPr sz="1200"/>
            </a:lvl5pPr>
          </a:lstStyle>
          <a:p>
            <a:pPr lvl="0"/>
            <a:r>
              <a:rPr lang="da-DK" dirty="0"/>
              <a:t>Klik ikon for at tilføje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1"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0369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Date_DateCustomA" hidden="1"/>
          <p:cNvSpPr>
            <a:spLocks noGrp="1"/>
          </p:cNvSpPr>
          <p:nvPr>
            <p:ph type="dt" sz="half" idx="10"/>
          </p:nvPr>
        </p:nvSpPr>
        <p:spPr>
          <a:xfrm>
            <a:off x="410400" y="6621209"/>
            <a:ext cx="4086495" cy="180085"/>
          </a:xfrm>
        </p:spPr>
        <p:txBody>
          <a:bodyPr/>
          <a:lstStyle>
            <a:lvl1pPr>
              <a:defRPr sz="100" b="0">
                <a:solidFill>
                  <a:schemeClr val="bg1"/>
                </a:solidFill>
              </a:defRPr>
            </a:lvl1pPr>
          </a:lstStyle>
          <a:p>
            <a:r>
              <a:rPr lang="da-DK" dirty="0"/>
              <a:t>22. september 2016</a:t>
            </a:r>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Det Tekniske Fakultet</a:t>
            </a:r>
          </a:p>
        </p:txBody>
      </p:sp>
      <p:sp>
        <p:nvSpPr>
          <p:cNvPr id="5" name="Slide Number Placeholder 4"/>
          <p:cNvSpPr>
            <a:spLocks noGrp="1"/>
          </p:cNvSpPr>
          <p:nvPr>
            <p:ph type="sldNum" sz="quarter" idx="12"/>
          </p:nvPr>
        </p:nvSpPr>
        <p:spPr/>
        <p:txBody>
          <a:bodyPr/>
          <a:lstStyle/>
          <a:p>
            <a:fld id="{45D37B1E-C366-494F-A587-962AD9AABC83}" type="slidenum">
              <a:rPr lang="da-DK"/>
              <a:t>‹nr.›</a:t>
            </a:fld>
            <a:endParaRPr lang="da-DK" dirty="0"/>
          </a:p>
        </p:txBody>
      </p:sp>
      <p:sp>
        <p:nvSpPr>
          <p:cNvPr id="6"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8"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94525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n logo">
    <p:spTree>
      <p:nvGrpSpPr>
        <p:cNvPr id="1" name=""/>
        <p:cNvGrpSpPr/>
        <p:nvPr/>
      </p:nvGrpSpPr>
      <p:grpSpPr>
        <a:xfrm>
          <a:off x="0" y="0"/>
          <a:ext cx="0" cy="0"/>
          <a:chOff x="0" y="0"/>
          <a:chExt cx="0" cy="0"/>
        </a:xfrm>
      </p:grpSpPr>
      <p:sp>
        <p:nvSpPr>
          <p:cNvPr id="2" name="Date_DateCustomA" hidden="1"/>
          <p:cNvSpPr>
            <a:spLocks noGrp="1"/>
          </p:cNvSpPr>
          <p:nvPr>
            <p:ph type="dt" sz="half" idx="10"/>
          </p:nvPr>
        </p:nvSpPr>
        <p:spPr>
          <a:xfrm>
            <a:off x="410400" y="6610526"/>
            <a:ext cx="4086495" cy="180085"/>
          </a:xfrm>
        </p:spPr>
        <p:txBody>
          <a:bodyPr/>
          <a:lstStyle>
            <a:lvl1pPr>
              <a:defRPr sz="100" b="0">
                <a:solidFill>
                  <a:schemeClr val="bg1"/>
                </a:solidFill>
              </a:defRPr>
            </a:lvl1pPr>
          </a:lstStyle>
          <a:p>
            <a:r>
              <a:rPr lang="da-DK" dirty="0"/>
              <a:t>22. september 2016</a:t>
            </a:r>
          </a:p>
        </p:txBody>
      </p:sp>
      <p:sp>
        <p:nvSpPr>
          <p:cNvPr id="3" name="OFF_institute_" hidden="1"/>
          <p:cNvSpPr>
            <a:spLocks noGrp="1"/>
          </p:cNvSpPr>
          <p:nvPr>
            <p:ph type="ftr" sz="quarter" idx="11"/>
          </p:nvPr>
        </p:nvSpPr>
        <p:spPr>
          <a:xfrm>
            <a:off x="6915600" y="6505810"/>
            <a:ext cx="3340800" cy="352190"/>
          </a:xfrm>
        </p:spPr>
        <p:txBody>
          <a:bodyPr/>
          <a:lstStyle>
            <a:lvl1pPr>
              <a:defRPr sz="100">
                <a:solidFill>
                  <a:schemeClr val="bg1"/>
                </a:solidFill>
              </a:defRPr>
            </a:lvl1pPr>
          </a:lstStyle>
          <a:p>
            <a:r>
              <a:rPr lang="da-DK" dirty="0"/>
              <a:t>Det Tekniske Fakultet</a:t>
            </a:r>
          </a:p>
        </p:txBody>
      </p:sp>
      <p:sp>
        <p:nvSpPr>
          <p:cNvPr id="4" name="Slide Number Placeholder 3"/>
          <p:cNvSpPr>
            <a:spLocks noGrp="1"/>
          </p:cNvSpPr>
          <p:nvPr>
            <p:ph type="sldNum" sz="quarter" idx="12"/>
          </p:nvPr>
        </p:nvSpPr>
        <p:spPr/>
        <p:txBody>
          <a:bodyPr/>
          <a:lstStyle/>
          <a:p>
            <a:fld id="{45D37B1E-C366-494F-A587-962AD9AABC83}" type="slidenum">
              <a:rPr lang="da-DK"/>
              <a:t>‹nr.›</a:t>
            </a:fld>
            <a:endParaRPr lang="da-DK" dirty="0"/>
          </a:p>
        </p:txBody>
      </p:sp>
      <p:sp>
        <p:nvSpPr>
          <p:cNvPr id="5"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9852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øn forside">
    <p:spTree>
      <p:nvGrpSpPr>
        <p:cNvPr id="1" name=""/>
        <p:cNvGrpSpPr/>
        <p:nvPr/>
      </p:nvGrpSpPr>
      <p:grpSpPr>
        <a:xfrm>
          <a:off x="0" y="0"/>
          <a:ext cx="0" cy="0"/>
          <a:chOff x="0" y="0"/>
          <a:chExt cx="0" cy="0"/>
        </a:xfrm>
      </p:grpSpPr>
      <p:sp>
        <p:nvSpPr>
          <p:cNvPr id="10" name="Baggrund grøn"/>
          <p:cNvSpPr/>
          <p:nvPr userDrawn="1"/>
        </p:nvSpPr>
        <p:spPr>
          <a:xfrm>
            <a:off x="0" y="0"/>
            <a:ext cx="121932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4E5B3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789D4A"/>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2"/>
                </a:solidFill>
              </a:defRPr>
            </a:lvl1pPr>
          </a:lstStyle>
          <a:p>
            <a:r>
              <a:rPr lang="da-DK" dirty="0"/>
              <a:t>22. september 2016</a:t>
            </a:r>
          </a:p>
        </p:txBody>
      </p:sp>
      <p:sp>
        <p:nvSpPr>
          <p:cNvPr id="5" name="OFF_institute_" hidden="1"/>
          <p:cNvSpPr>
            <a:spLocks noGrp="1"/>
          </p:cNvSpPr>
          <p:nvPr>
            <p:ph type="ftr" sz="quarter" idx="11"/>
          </p:nvPr>
        </p:nvSpPr>
        <p:spPr>
          <a:xfrm>
            <a:off x="410400" y="0"/>
            <a:ext cx="3340800" cy="194310"/>
          </a:xfrm>
        </p:spPr>
        <p:txBody>
          <a:bodyPr/>
          <a:lstStyle>
            <a:lvl1pPr algn="l">
              <a:lnSpc>
                <a:spcPct val="92000"/>
              </a:lnSpc>
              <a:defRPr sz="100" b="1">
                <a:solidFill>
                  <a:schemeClr val="accent1"/>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1"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2"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3788309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48"/>
          <p:cNvSpPr txBox="1">
            <a:spLocks noChangeArrowheads="1"/>
          </p:cNvSpPr>
          <p:nvPr userDrawn="1"/>
        </p:nvSpPr>
        <p:spPr bwMode="auto">
          <a:xfrm>
            <a:off x="425450" y="1840105"/>
            <a:ext cx="2332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Arial" panose="020B0604020202020204" pitchFamily="34" charset="0"/>
                <a:cs typeface="Arial" panose="020B0604020202020204" pitchFamily="34" charset="0"/>
              </a:rPr>
              <a:t>Brug</a:t>
            </a:r>
            <a:r>
              <a:rPr lang="en-GB" sz="1000" b="1" baseline="0" noProof="1">
                <a:latin typeface="Arial" panose="020B0604020202020204" pitchFamily="34" charset="0"/>
                <a:cs typeface="Arial" panose="020B0604020202020204" pitchFamily="34" charset="0"/>
              </a:rPr>
              <a:t> tekst typografier</a:t>
            </a:r>
            <a:endParaRPr lang="en-GB" sz="1000" b="1" noProof="1">
              <a:latin typeface="Arial" panose="020B0604020202020204" pitchFamily="34" charset="0"/>
              <a:cs typeface="Arial" panose="020B0604020202020204" pitchFamily="34" charset="0"/>
            </a:endParaRPr>
          </a:p>
          <a:p>
            <a:pPr eaLnBrk="1" hangingPunct="1">
              <a:spcAft>
                <a:spcPts val="600"/>
              </a:spcAft>
              <a:defRPr/>
            </a:pPr>
            <a:r>
              <a:rPr lang="en-GB" altLang="da-DK" sz="900" b="0" noProof="1">
                <a:latin typeface="Arial" panose="020B0604020202020204" pitchFamily="34" charset="0"/>
                <a:cs typeface="Arial" panose="020B0604020202020204" pitchFamily="34" charset="0"/>
              </a:rPr>
              <a:t>Brug </a:t>
            </a:r>
            <a:r>
              <a:rPr lang="en-GB" altLang="da-DK" sz="900" b="1"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gå frem i tekst-niveauer. Klik </a:t>
            </a:r>
            <a:r>
              <a:rPr lang="en-GB" altLang="da-DK" sz="900" b="1" baseline="0" noProof="1">
                <a:latin typeface="Arial" panose="020B0604020202020204" pitchFamily="34" charset="0"/>
                <a:cs typeface="Arial" panose="020B0604020202020204" pitchFamily="34" charset="0"/>
              </a:rPr>
              <a:t>ENTER</a:t>
            </a:r>
            <a:r>
              <a:rPr lang="en-GB" altLang="da-DK" sz="900" b="0" baseline="0" noProof="1">
                <a:latin typeface="Arial" panose="020B0604020202020204" pitchFamily="34" charset="0"/>
                <a:cs typeface="Arial" panose="020B0604020202020204" pitchFamily="34" charset="0"/>
              </a:rPr>
              <a:t>, derefter </a:t>
            </a:r>
            <a:r>
              <a:rPr lang="en-GB" altLang="da-DK" sz="900" b="1" baseline="0"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skifte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fra et niveau til et næste.</a:t>
            </a:r>
          </a:p>
          <a:p>
            <a:pPr eaLnBrk="1" hangingPunct="1">
              <a:spcAft>
                <a:spcPts val="240"/>
              </a:spcAft>
              <a:defRPr/>
            </a:pPr>
            <a:r>
              <a:rPr lang="en-GB" altLang="da-DK" sz="900" b="0" baseline="0" noProof="1">
                <a:latin typeface="Arial" panose="020B0604020202020204" pitchFamily="34" charset="0"/>
                <a:cs typeface="Arial" panose="020B0604020202020204" pitchFamily="34" charset="0"/>
              </a:rPr>
              <a:t>For at gå tilbage i tekst-niveauer,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brug </a:t>
            </a:r>
            <a:r>
              <a:rPr lang="en-GB" altLang="da-DK" sz="900" b="1" baseline="0" noProof="1">
                <a:latin typeface="Arial" panose="020B0604020202020204" pitchFamily="34" charset="0"/>
                <a:cs typeface="Arial" panose="020B0604020202020204" pitchFamily="34" charset="0"/>
              </a:rPr>
              <a:t>SHIFT+TAB</a:t>
            </a:r>
            <a:endParaRPr lang="en-GB" altLang="da-DK" sz="900" b="1" noProof="1">
              <a:latin typeface="Arial" panose="020B0604020202020204" pitchFamily="34" charset="0"/>
              <a:cs typeface="Arial" panose="020B0604020202020204" pitchFamily="34" charset="0"/>
            </a:endParaRPr>
          </a:p>
          <a:p>
            <a:pPr eaLnBrk="1" hangingPunct="1">
              <a:spcAft>
                <a:spcPts val="240"/>
              </a:spcAft>
              <a:defRPr/>
            </a:pPr>
            <a:endParaRPr lang="en-GB" sz="900" b="1" noProof="1">
              <a:latin typeface="Arial" panose="020B0604020202020204" pitchFamily="34" charset="0"/>
              <a:cs typeface="Arial" panose="020B0604020202020204" pitchFamily="34" charset="0"/>
            </a:endParaRPr>
          </a:p>
          <a:p>
            <a:pPr eaLnBrk="1" hangingPunct="1">
              <a:spcAft>
                <a:spcPts val="240"/>
              </a:spcAft>
              <a:defRPr/>
            </a:pPr>
            <a:r>
              <a:rPr lang="en-GB" sz="900" noProof="1">
                <a:latin typeface="Arial" panose="020B0604020202020204" pitchFamily="34" charset="0"/>
                <a:cs typeface="Arial" panose="020B0604020202020204" pitchFamily="34" charset="0"/>
              </a:rPr>
              <a:t>Alternativt kan </a:t>
            </a:r>
            <a:br>
              <a:rPr lang="en-GB" sz="900" noProof="1">
                <a:latin typeface="Arial" panose="020B0604020202020204" pitchFamily="34" charset="0"/>
                <a:cs typeface="Arial" panose="020B0604020202020204" pitchFamily="34" charset="0"/>
              </a:rPr>
            </a:br>
            <a:r>
              <a:rPr lang="en-GB" sz="900" b="1" noProof="1">
                <a:latin typeface="Arial" panose="020B0604020202020204" pitchFamily="34" charset="0"/>
                <a:cs typeface="Arial" panose="020B0604020202020204" pitchFamily="34" charset="0"/>
              </a:rPr>
              <a:t>Forøg</a:t>
            </a:r>
            <a:r>
              <a:rPr lang="en-GB" sz="900" baseline="0" noProof="1">
                <a:latin typeface="Arial" panose="020B0604020202020204" pitchFamily="34" charset="0"/>
                <a:cs typeface="Arial" panose="020B0604020202020204" pitchFamily="34" charset="0"/>
              </a:rPr>
              <a:t> og </a:t>
            </a:r>
            <a:r>
              <a:rPr lang="en-GB" sz="900" b="1" baseline="0" noProof="1">
                <a:latin typeface="Arial" panose="020B0604020202020204" pitchFamily="34" charset="0"/>
                <a:cs typeface="Arial" panose="020B0604020202020204" pitchFamily="34" charset="0"/>
              </a:rPr>
              <a:t>Formindsk </a:t>
            </a:r>
            <a:r>
              <a:rPr lang="en-GB" sz="900" baseline="0" noProof="1">
                <a:latin typeface="Arial" panose="020B0604020202020204" pitchFamily="34" charset="0"/>
                <a:cs typeface="Arial" panose="020B0604020202020204" pitchFamily="34" charset="0"/>
              </a:rPr>
              <a:t>listeniveau bruges</a:t>
            </a:r>
            <a:endParaRPr lang="en-GB" sz="900" noProof="1">
              <a:latin typeface="Arial" panose="020B0604020202020204" pitchFamily="34" charset="0"/>
              <a:cs typeface="Arial" panose="020B0604020202020204" pitchFamily="34" charset="0"/>
            </a:endParaRPr>
          </a:p>
          <a:p>
            <a:pPr eaLnBrk="1" hangingPunct="1">
              <a:spcAft>
                <a:spcPts val="240"/>
              </a:spcAft>
              <a:defRPr/>
            </a:pPr>
            <a:endParaRPr lang="en-GB" sz="700"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404813" y="469251"/>
            <a:ext cx="11376025" cy="775843"/>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a:solidFill>
                  <a:schemeClr val="tx1"/>
                </a:solidFill>
                <a:latin typeface="Arial" panose="020B0604020202020204" pitchFamily="34" charset="0"/>
                <a:cs typeface="Arial" panose="020B0604020202020204" pitchFamily="34" charset="0"/>
              </a:rPr>
              <a:t>Brugerguide - Slet før anvendelse</a:t>
            </a:r>
          </a:p>
        </p:txBody>
      </p:sp>
      <p:sp>
        <p:nvSpPr>
          <p:cNvPr id="14" name="AutoShape 4"/>
          <p:cNvSpPr>
            <a:spLocks/>
          </p:cNvSpPr>
          <p:nvPr userDrawn="1"/>
        </p:nvSpPr>
        <p:spPr bwMode="gray">
          <a:xfrm>
            <a:off x="7001480" y="3572293"/>
            <a:ext cx="2463605" cy="113364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Hjælpelinjer</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For at se hjælpelinjer</a:t>
            </a:r>
          </a:p>
          <a:p>
            <a:pPr eaLnBrk="1" fontAlgn="auto"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1.</a:t>
            </a:r>
            <a:r>
              <a:rPr lang="da-DK" sz="900" noProof="1">
                <a:solidFill>
                  <a:schemeClr val="tx1"/>
                </a:solidFill>
                <a:latin typeface="Arial" panose="020B0604020202020204" pitchFamily="34" charset="0"/>
                <a:cs typeface="Arial" panose="020B0604020202020204" pitchFamily="34" charset="0"/>
              </a:rPr>
              <a:t> Klik på fanen </a:t>
            </a:r>
            <a:r>
              <a:rPr lang="da-DK" sz="900" b="1" noProof="1">
                <a:solidFill>
                  <a:schemeClr val="tx1"/>
                </a:solidFill>
                <a:latin typeface="Arial" panose="020B0604020202020204" pitchFamily="34" charset="0"/>
                <a:cs typeface="Arial" panose="020B0604020202020204" pitchFamily="34" charset="0"/>
              </a:rPr>
              <a:t>Vis </a:t>
            </a:r>
            <a:r>
              <a:rPr lang="da-DK" sz="900" b="0" noProof="1">
                <a:solidFill>
                  <a:schemeClr val="tx1"/>
                </a:solidFill>
                <a:latin typeface="Arial" panose="020B0604020202020204" pitchFamily="34" charset="0"/>
                <a:cs typeface="Arial" panose="020B0604020202020204" pitchFamily="34" charset="0"/>
              </a:rPr>
              <a:t>og</a:t>
            </a:r>
            <a:r>
              <a:rPr lang="da-DK" sz="900" b="1"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sæt hak ved</a:t>
            </a:r>
            <a:r>
              <a:rPr lang="da-DK" sz="900" b="0" baseline="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Tips</a:t>
            </a:r>
            <a:r>
              <a:rPr lang="da-DK" sz="90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Alt + F9 </a:t>
            </a:r>
            <a:r>
              <a:rPr lang="da-DK" sz="900" noProof="1">
                <a:solidFill>
                  <a:schemeClr val="tx1"/>
                </a:solidFill>
                <a:latin typeface="Arial" panose="020B0604020202020204" pitchFamily="34" charset="0"/>
                <a:cs typeface="Arial" panose="020B0604020202020204" pitchFamily="34" charset="0"/>
              </a:rPr>
              <a:t>for hurtig visning af hjælpelinjer</a:t>
            </a:r>
          </a:p>
          <a:p>
            <a:pPr eaLnBrk="1" hangingPunct="1">
              <a:spcBef>
                <a:spcPts val="0"/>
              </a:spcBef>
              <a:spcAft>
                <a:spcPts val="240"/>
              </a:spcAft>
              <a:buFont typeface="+mj-lt"/>
              <a:buNone/>
              <a:defRPr/>
            </a:pPr>
            <a:endParaRPr lang="da-DK" sz="700" noProof="1">
              <a:solidFill>
                <a:schemeClr val="tx1"/>
              </a:solidFill>
              <a:latin typeface="Arial" panose="020B0604020202020204" pitchFamily="34" charset="0"/>
              <a:cs typeface="Arial" panose="020B0604020202020204" pitchFamily="34" charset="0"/>
            </a:endParaRPr>
          </a:p>
        </p:txBody>
      </p:sp>
      <p:sp>
        <p:nvSpPr>
          <p:cNvPr id="15" name="Text Box 48"/>
          <p:cNvSpPr txBox="1">
            <a:spLocks noChangeArrowheads="1"/>
          </p:cNvSpPr>
          <p:nvPr userDrawn="1"/>
        </p:nvSpPr>
        <p:spPr bwMode="auto">
          <a:xfrm>
            <a:off x="7001481" y="1840105"/>
            <a:ext cx="24636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r>
              <a:rPr lang="da-DK" altLang="da-DK" sz="900" strike="noStrike" noProof="1">
                <a:solidFill>
                  <a:schemeClr val="tx1"/>
                </a:solidFill>
                <a:latin typeface="Arial" panose="020B0604020202020204" pitchFamily="34" charset="0"/>
                <a:cs typeface="Arial" panose="020B0604020202020204" pitchFamily="34" charset="0"/>
              </a:rPr>
              <a:t> </a:t>
            </a:r>
            <a:endParaRPr lang="da-DK" altLang="da-DK" sz="900" strike="sngStrike"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24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sz="900" noProof="1">
                <a:solidFill>
                  <a:schemeClr val="tx1"/>
                </a:solidFill>
                <a:latin typeface="Arial" panose="020B0604020202020204" pitchFamily="34" charset="0"/>
                <a:cs typeface="Arial" panose="020B0604020202020204" pitchFamily="34" charset="0"/>
              </a:rPr>
              <a:t>Vælg </a:t>
            </a:r>
            <a:r>
              <a:rPr lang="da-DK" sz="900" b="1" noProof="1">
                <a:solidFill>
                  <a:schemeClr val="tx1"/>
                </a:solidFill>
                <a:latin typeface="Arial" panose="020B0604020202020204" pitchFamily="34" charset="0"/>
                <a:cs typeface="Arial" panose="020B0604020202020204" pitchFamily="34" charset="0"/>
              </a:rPr>
              <a:t>Anvend på alle </a:t>
            </a:r>
            <a:r>
              <a:rPr lang="da-DK" sz="900" noProof="1">
                <a:solidFill>
                  <a:schemeClr val="tx1"/>
                </a:solidFill>
                <a:latin typeface="Arial" panose="020B0604020202020204" pitchFamily="34" charset="0"/>
                <a:cs typeface="Arial" panose="020B0604020202020204" pitchFamily="34" charset="0"/>
              </a:rPr>
              <a:t>eller </a:t>
            </a:r>
            <a:r>
              <a:rPr lang="da-DK" sz="900" b="1" noProof="1">
                <a:solidFill>
                  <a:schemeClr val="tx1"/>
                </a:solidFill>
                <a:latin typeface="Arial" panose="020B0604020202020204" pitchFamily="34" charset="0"/>
                <a:cs typeface="Arial" panose="020B0604020202020204" pitchFamily="34" charset="0"/>
              </a:rPr>
              <a:t>Anvend</a:t>
            </a:r>
            <a:r>
              <a:rPr lang="da-DK" sz="900" noProof="1">
                <a:solidFill>
                  <a:schemeClr val="tx1"/>
                </a:solidFill>
                <a:latin typeface="Arial" panose="020B0604020202020204" pitchFamily="34" charset="0"/>
                <a:cs typeface="Arial" panose="020B0604020202020204" pitchFamily="34" charset="0"/>
              </a:rPr>
              <a:t> hvis det</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kun skal være på et enkelt slide</a:t>
            </a:r>
          </a:p>
          <a:p>
            <a:pPr eaLnBrk="1" hangingPunct="1">
              <a:spcAft>
                <a:spcPts val="240"/>
              </a:spcAft>
              <a:defRPr/>
            </a:pPr>
            <a:endParaRPr lang="da-DK" sz="700" noProof="1">
              <a:solidFill>
                <a:schemeClr val="tx1"/>
              </a:solidFill>
              <a:latin typeface="Arial" panose="020B0604020202020204" pitchFamily="34" charset="0"/>
              <a:cs typeface="Arial" panose="020B0604020202020204" pitchFamily="34" charset="0"/>
            </a:endParaRPr>
          </a:p>
        </p:txBody>
      </p:sp>
      <p:sp>
        <p:nvSpPr>
          <p:cNvPr id="18" name="AutoShape 4"/>
          <p:cNvSpPr>
            <a:spLocks/>
          </p:cNvSpPr>
          <p:nvPr userDrawn="1"/>
        </p:nvSpPr>
        <p:spPr bwMode="gray">
          <a:xfrm>
            <a:off x="3784489" y="1840105"/>
            <a:ext cx="233314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På slides med billedpladsholder, klik på </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ikonet og vælg </a:t>
            </a:r>
            <a:r>
              <a:rPr lang="da-DK" sz="900" b="1" noProof="1">
                <a:solidFill>
                  <a:schemeClr val="tx1"/>
                </a:solidFill>
                <a:latin typeface="Arial" panose="020B0604020202020204" pitchFamily="34" charset="0"/>
                <a:cs typeface="Arial" panose="020B0604020202020204" pitchFamily="34" charset="0"/>
              </a:rPr>
              <a:t>Indsæt</a:t>
            </a:r>
          </a:p>
        </p:txBody>
      </p:sp>
      <p:sp>
        <p:nvSpPr>
          <p:cNvPr id="22" name="TextBox 12"/>
          <p:cNvSpPr txBox="1">
            <a:spLocks noChangeArrowheads="1"/>
          </p:cNvSpPr>
          <p:nvPr userDrawn="1"/>
        </p:nvSpPr>
        <p:spPr bwMode="auto">
          <a:xfrm>
            <a:off x="3784489" y="2736739"/>
            <a:ext cx="233314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a:solidFill>
                  <a:schemeClr val="tx1"/>
                </a:solidFill>
                <a:latin typeface="Arial" panose="020B0604020202020204" pitchFamily="34" charset="0"/>
                <a:cs typeface="Arial" panose="020B0604020202020204" pitchFamily="34" charset="0"/>
              </a:rPr>
              <a:t>Beskær billede</a:t>
            </a:r>
          </a:p>
          <a:p>
            <a:pPr algn="l" eaLnBrk="1" hangingPunct="1">
              <a:spcBef>
                <a:spcPts val="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1. </a:t>
            </a:r>
            <a:r>
              <a:rPr lang="da-DK" sz="900" b="0" noProof="1">
                <a:solidFill>
                  <a:schemeClr val="tx1"/>
                </a:solidFill>
                <a:latin typeface="Arial" panose="020B0604020202020204" pitchFamily="34" charset="0"/>
                <a:cs typeface="Arial" panose="020B0604020202020204" pitchFamily="34" charset="0"/>
              </a:rPr>
              <a:t>Klik </a:t>
            </a:r>
            <a:r>
              <a:rPr lang="da-DK" sz="900" b="1" noProof="1">
                <a:solidFill>
                  <a:schemeClr val="tx1"/>
                </a:solidFill>
                <a:latin typeface="Arial" panose="020B0604020202020204" pitchFamily="34" charset="0"/>
                <a:cs typeface="Arial" panose="020B0604020202020204" pitchFamily="34" charset="0"/>
              </a:rPr>
              <a:t>Beskær</a:t>
            </a:r>
            <a:r>
              <a:rPr lang="da-DK" sz="900" b="0" noProof="1">
                <a:solidFill>
                  <a:schemeClr val="tx1"/>
                </a:solidFill>
                <a:latin typeface="Arial" panose="020B0604020202020204" pitchFamily="34" charset="0"/>
                <a:cs typeface="Arial" panose="020B0604020202020204" pitchFamily="34" charset="0"/>
              </a:rPr>
              <a:t> for at ændre</a:t>
            </a:r>
            <a:r>
              <a:rPr lang="da-DK" sz="900" b="0" baseline="0"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billedets fokus/størrelse</a:t>
            </a: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strike="noStrike" noProof="1">
                <a:solidFill>
                  <a:schemeClr val="tx1"/>
                </a:solidFill>
                <a:latin typeface="Arial" panose="020B0604020202020204" pitchFamily="34" charset="0"/>
                <a:cs typeface="Arial" panose="020B0604020202020204" pitchFamily="34" charset="0"/>
              </a:rPr>
              <a:t>du trækker</a:t>
            </a:r>
            <a:r>
              <a:rPr lang="da-DK" altLang="da-DK" sz="900"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60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Tips</a:t>
            </a:r>
            <a:r>
              <a:rPr lang="da-DK" sz="900" b="0" noProof="1">
                <a:solidFill>
                  <a:schemeClr val="tx1"/>
                </a:solidFill>
                <a:latin typeface="Arial" panose="020B0604020202020204" pitchFamily="34" charset="0"/>
                <a:cs typeface="Arial" panose="020B0604020202020204" pitchFamily="34" charset="0"/>
              </a:rPr>
              <a:t>: Hvis du sletter billedet og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indsætter et nyt, kan billedet lægge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sig foran tekst og grafik. Hvis dette sker,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højreklik på billedet og vælg </a:t>
            </a:r>
            <a:r>
              <a:rPr lang="da-DK" sz="900" b="1" noProof="1">
                <a:solidFill>
                  <a:schemeClr val="tx1"/>
                </a:solidFill>
                <a:latin typeface="Arial" panose="020B0604020202020204" pitchFamily="34" charset="0"/>
                <a:cs typeface="Arial" panose="020B0604020202020204" pitchFamily="34" charset="0"/>
              </a:rPr>
              <a:t>Placer bagest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12" name="Text Box 48"/>
          <p:cNvSpPr txBox="1">
            <a:spLocks noChangeArrowheads="1"/>
          </p:cNvSpPr>
          <p:nvPr userDrawn="1"/>
        </p:nvSpPr>
        <p:spPr bwMode="auto">
          <a:xfrm>
            <a:off x="437033" y="3578989"/>
            <a:ext cx="24636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b="1"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Klik på menupunktet </a:t>
            </a:r>
            <a:r>
              <a:rPr lang="da-DK" altLang="da-DK" sz="900" b="1" baseline="0" noProof="1">
                <a:solidFill>
                  <a:schemeClr val="tx1"/>
                </a:solidFill>
                <a:latin typeface="Arial" panose="020B0604020202020204" pitchFamily="34" charset="0"/>
                <a:cs typeface="Arial" panose="020B0604020202020204" pitchFamily="34" charset="0"/>
              </a:rPr>
              <a:t>Nyt Slide </a:t>
            </a:r>
            <a:r>
              <a:rPr lang="da-DK" altLang="da-DK" sz="900" noProof="1">
                <a:solidFill>
                  <a:schemeClr val="tx1"/>
                </a:solidFill>
                <a:latin typeface="Arial" panose="020B0604020202020204" pitchFamily="34" charset="0"/>
                <a:cs typeface="Arial" panose="020B0604020202020204" pitchFamily="34" charset="0"/>
              </a:rPr>
              <a:t>for </a:t>
            </a:r>
            <a:br>
              <a:rPr lang="da-DK" altLang="da-DK" sz="900" noProof="1">
                <a:solidFill>
                  <a:schemeClr val="tx1"/>
                </a:solidFill>
                <a:latin typeface="Arial" panose="020B0604020202020204" pitchFamily="34" charset="0"/>
                <a:cs typeface="Arial" panose="020B0604020202020204" pitchFamily="34" charset="0"/>
              </a:rPr>
            </a:br>
            <a:r>
              <a:rPr lang="da-DK" altLang="da-DK" sz="900" noProof="1">
                <a:solidFill>
                  <a:schemeClr val="tx1"/>
                </a:solidFill>
                <a:latin typeface="Arial" panose="020B0604020202020204" pitchFamily="34" charset="0"/>
                <a:cs typeface="Arial" panose="020B0604020202020204" pitchFamily="34" charset="0"/>
              </a:rPr>
              <a:t>at</a:t>
            </a:r>
            <a:r>
              <a:rPr lang="da-DK" altLang="da-DK" sz="900" baseline="0" noProof="1">
                <a:solidFill>
                  <a:schemeClr val="tx1"/>
                </a:solidFill>
                <a:latin typeface="Arial" panose="020B0604020202020204" pitchFamily="34" charset="0"/>
                <a:cs typeface="Arial" panose="020B0604020202020204" pitchFamily="34" charset="0"/>
              </a:rPr>
              <a:t> indsætte nyt slide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for at ændre dit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nuværende layout til et alternativt</a:t>
            </a:r>
            <a:endParaRPr lang="da-DK" sz="900" b="1" noProof="1">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443912" y="5020343"/>
            <a:ext cx="2333140"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Vælg</a:t>
            </a:r>
            <a:r>
              <a:rPr lang="da-DK" altLang="da-DK" sz="900" baseline="0" noProof="1">
                <a:solidFill>
                  <a:schemeClr val="tx1"/>
                </a:solidFill>
                <a:latin typeface="Arial" panose="020B0604020202020204" pitchFamily="34" charset="0"/>
                <a:cs typeface="Arial" panose="020B0604020202020204" pitchFamily="34" charset="0"/>
              </a:rPr>
              <a:t> </a:t>
            </a:r>
            <a:r>
              <a:rPr lang="da-DK" altLang="da-DK" sz="900" b="1" baseline="0" noProof="1">
                <a:solidFill>
                  <a:schemeClr val="tx1"/>
                </a:solidFill>
                <a:latin typeface="Arial" panose="020B0604020202020204" pitchFamily="34" charset="0"/>
                <a:cs typeface="Arial" panose="020B0604020202020204" pitchFamily="34" charset="0"/>
              </a:rPr>
              <a:t>Nulstil</a:t>
            </a:r>
            <a:r>
              <a:rPr lang="da-DK" altLang="da-DK" sz="900" b="1"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for at</a:t>
            </a:r>
            <a:r>
              <a:rPr lang="da-DK" altLang="da-DK" sz="900" baseline="0" noProof="1">
                <a:solidFill>
                  <a:schemeClr val="tx1"/>
                </a:solidFill>
                <a:latin typeface="Arial" panose="020B0604020202020204" pitchFamily="34" charset="0"/>
                <a:cs typeface="Arial" panose="020B0604020202020204" pitchFamily="34" charset="0"/>
              </a:rPr>
              <a:t> nulstille </a:t>
            </a:r>
            <a:r>
              <a:rPr lang="da-DK" sz="900" baseline="0" noProof="1">
                <a:solidFill>
                  <a:schemeClr val="tx1"/>
                </a:solidFill>
                <a:latin typeface="Arial" panose="020B0604020202020204" pitchFamily="34" charset="0"/>
                <a:cs typeface="Arial" panose="020B0604020202020204" pitchFamily="34" charset="0"/>
              </a:rPr>
              <a:t>placering, størrelse og formatering af pladsholdere til layoutets oprindelige design </a:t>
            </a:r>
            <a:endParaRPr lang="da-DK" sz="900" b="1" noProof="1">
              <a:solidFill>
                <a:schemeClr val="tx1"/>
              </a:solidFill>
              <a:latin typeface="Arial" panose="020B0604020202020204" pitchFamily="34" charset="0"/>
              <a:cs typeface="Arial" panose="020B0604020202020204" pitchFamily="34" charset="0"/>
            </a:endParaRPr>
          </a:p>
        </p:txBody>
      </p:sp>
      <p:sp>
        <p:nvSpPr>
          <p:cNvPr id="5" name="Rectangle 2"/>
          <p:cNvSpPr>
            <a:spLocks noChangeArrowheads="1"/>
          </p:cNvSpPr>
          <p:nvPr userDrawn="1"/>
        </p:nvSpPr>
        <p:spPr bwMode="auto">
          <a:xfrm>
            <a:off x="6170613" y="48525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userDrawn="1"/>
        </p:nvSpPr>
        <p:spPr bwMode="auto">
          <a:xfrm>
            <a:off x="4202545" y="59020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 name="Billede 25"/>
          <p:cNvPicPr>
            <a:picLocks noChangeAspect="1"/>
          </p:cNvPicPr>
          <p:nvPr userDrawn="1"/>
        </p:nvPicPr>
        <p:blipFill>
          <a:blip r:embed="rId2"/>
          <a:stretch>
            <a:fillRect/>
          </a:stretch>
        </p:blipFill>
        <p:spPr>
          <a:xfrm>
            <a:off x="2678565" y="3064798"/>
            <a:ext cx="549328" cy="285228"/>
          </a:xfrm>
          <a:prstGeom prst="rect">
            <a:avLst/>
          </a:prstGeom>
        </p:spPr>
      </p:pic>
      <p:pic>
        <p:nvPicPr>
          <p:cNvPr id="29" name="Billede 28"/>
          <p:cNvPicPr>
            <a:picLocks noChangeAspect="1"/>
          </p:cNvPicPr>
          <p:nvPr userDrawn="1"/>
        </p:nvPicPr>
        <p:blipFill>
          <a:blip r:embed="rId3"/>
          <a:stretch>
            <a:fillRect/>
          </a:stretch>
        </p:blipFill>
        <p:spPr>
          <a:xfrm>
            <a:off x="5906525" y="2912438"/>
            <a:ext cx="337400" cy="321707"/>
          </a:xfrm>
          <a:prstGeom prst="rect">
            <a:avLst/>
          </a:prstGeom>
        </p:spPr>
      </p:pic>
      <p:pic>
        <p:nvPicPr>
          <p:cNvPr id="30" name="Billede 2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678565" y="3819276"/>
            <a:ext cx="363713" cy="647461"/>
          </a:xfrm>
          <a:prstGeom prst="rect">
            <a:avLst/>
          </a:prstGeom>
        </p:spPr>
      </p:pic>
      <p:pic>
        <p:nvPicPr>
          <p:cNvPr id="31" name="Picture 4"/>
          <p:cNvPicPr>
            <a:picLocks noChangeAspect="1"/>
          </p:cNvPicPr>
          <p:nvPr userDrawn="1"/>
        </p:nvPicPr>
        <p:blipFill>
          <a:blip r:embed="rId5"/>
          <a:stretch>
            <a:fillRect/>
          </a:stretch>
        </p:blipFill>
        <p:spPr>
          <a:xfrm>
            <a:off x="5906525" y="2032669"/>
            <a:ext cx="262151" cy="256054"/>
          </a:xfrm>
          <a:prstGeom prst="rect">
            <a:avLst/>
          </a:prstGeom>
        </p:spPr>
      </p:pic>
      <p:pic>
        <p:nvPicPr>
          <p:cNvPr id="32" name="Billede 31"/>
          <p:cNvPicPr>
            <a:picLocks noChangeAspect="1"/>
          </p:cNvPicPr>
          <p:nvPr userDrawn="1"/>
        </p:nvPicPr>
        <p:blipFill>
          <a:blip r:embed="rId6"/>
          <a:stretch>
            <a:fillRect/>
          </a:stretch>
        </p:blipFill>
        <p:spPr>
          <a:xfrm>
            <a:off x="2678565" y="4502402"/>
            <a:ext cx="612361" cy="197840"/>
          </a:xfrm>
          <a:prstGeom prst="rect">
            <a:avLst/>
          </a:prstGeom>
        </p:spPr>
      </p:pic>
      <p:pic>
        <p:nvPicPr>
          <p:cNvPr id="33" name="Billede 32"/>
          <p:cNvPicPr>
            <a:picLocks noChangeAspect="1"/>
          </p:cNvPicPr>
          <p:nvPr userDrawn="1"/>
        </p:nvPicPr>
        <p:blipFill>
          <a:blip r:embed="rId7"/>
          <a:stretch>
            <a:fillRect/>
          </a:stretch>
        </p:blipFill>
        <p:spPr>
          <a:xfrm>
            <a:off x="2678565" y="5546139"/>
            <a:ext cx="547241" cy="197798"/>
          </a:xfrm>
          <a:prstGeom prst="rect">
            <a:avLst/>
          </a:prstGeom>
        </p:spPr>
      </p:pic>
      <p:pic>
        <p:nvPicPr>
          <p:cNvPr id="34" name="Billede 33"/>
          <p:cNvPicPr>
            <a:picLocks noChangeAspect="1"/>
          </p:cNvPicPr>
          <p:nvPr userDrawn="1"/>
        </p:nvPicPr>
        <p:blipFill>
          <a:blip r:embed="rId8"/>
          <a:stretch>
            <a:fillRect/>
          </a:stretch>
        </p:blipFill>
        <p:spPr>
          <a:xfrm>
            <a:off x="5897741" y="3356020"/>
            <a:ext cx="359695" cy="335309"/>
          </a:xfrm>
          <a:prstGeom prst="rect">
            <a:avLst/>
          </a:prstGeom>
        </p:spPr>
      </p:pic>
      <p:sp>
        <p:nvSpPr>
          <p:cNvPr id="2" name="Date_DateCustomA" hidden="1"/>
          <p:cNvSpPr>
            <a:spLocks noGrp="1"/>
          </p:cNvSpPr>
          <p:nvPr>
            <p:ph type="dt" sz="half" idx="10"/>
          </p:nvPr>
        </p:nvSpPr>
        <p:spPr>
          <a:xfrm>
            <a:off x="410400" y="6607334"/>
            <a:ext cx="4086495" cy="180085"/>
          </a:xfrm>
        </p:spPr>
        <p:txBody>
          <a:bodyPr/>
          <a:lstStyle>
            <a:lvl1pPr>
              <a:defRPr>
                <a:solidFill>
                  <a:schemeClr val="bg1"/>
                </a:solidFill>
              </a:defRPr>
            </a:lvl1pPr>
          </a:lstStyle>
          <a:p>
            <a:r>
              <a:rPr lang="en-GB" dirty="0"/>
              <a:t>22. september 2016</a:t>
            </a:r>
          </a:p>
        </p:txBody>
      </p:sp>
      <p:sp>
        <p:nvSpPr>
          <p:cNvPr id="3" name="Pladsholder til sidefod 2" hidden="1"/>
          <p:cNvSpPr>
            <a:spLocks noGrp="1"/>
          </p:cNvSpPr>
          <p:nvPr>
            <p:ph type="ftr" sz="quarter" idx="11"/>
          </p:nvPr>
        </p:nvSpPr>
        <p:spPr/>
        <p:txBody>
          <a:bodyPr/>
          <a:lstStyle>
            <a:lvl1pPr>
              <a:defRPr>
                <a:solidFill>
                  <a:schemeClr val="bg1"/>
                </a:solidFill>
              </a:defRPr>
            </a:lvl1pPr>
          </a:lstStyle>
          <a:p>
            <a:endParaRPr lang="en-GB" dirty="0"/>
          </a:p>
        </p:txBody>
      </p:sp>
      <p:sp>
        <p:nvSpPr>
          <p:cNvPr id="4" name="Pladsholder til slidenummer 3" hidden="1"/>
          <p:cNvSpPr>
            <a:spLocks noGrp="1"/>
          </p:cNvSpPr>
          <p:nvPr>
            <p:ph type="sldNum" sz="quarter" idx="12"/>
          </p:nvPr>
        </p:nvSpPr>
        <p:spPr/>
        <p:txBody>
          <a:bodyPr/>
          <a:lstStyle>
            <a:lvl1pPr>
              <a:defRPr>
                <a:solidFill>
                  <a:schemeClr val="bg1"/>
                </a:solidFill>
              </a:defRPr>
            </a:lvl1pPr>
          </a:lstStyle>
          <a:p>
            <a:fld id="{45D37B1E-C366-494F-A587-962AD9AABC83}" type="slidenum">
              <a:rPr lang="en-GB"/>
              <a:pPr/>
              <a:t>‹nr.›</a:t>
            </a:fld>
            <a:endParaRPr lang="en-GB" dirty="0"/>
          </a:p>
        </p:txBody>
      </p:sp>
    </p:spTree>
    <p:extLst>
      <p:ext uri="{BB962C8B-B14F-4D97-AF65-F5344CB8AC3E}">
        <p14:creationId xmlns:p14="http://schemas.microsoft.com/office/powerpoint/2010/main" val="68958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ange forside">
    <p:spTree>
      <p:nvGrpSpPr>
        <p:cNvPr id="1" name=""/>
        <p:cNvGrpSpPr/>
        <p:nvPr/>
      </p:nvGrpSpPr>
      <p:grpSpPr>
        <a:xfrm>
          <a:off x="0" y="0"/>
          <a:ext cx="0" cy="0"/>
          <a:chOff x="0" y="0"/>
          <a:chExt cx="0" cy="0"/>
        </a:xfrm>
      </p:grpSpPr>
      <p:sp>
        <p:nvSpPr>
          <p:cNvPr id="10" name="Baggrund orange"/>
          <p:cNvSpPr/>
          <p:nvPr userDrawn="1"/>
        </p:nvSpPr>
        <p:spPr>
          <a:xfrm>
            <a:off x="0" y="0"/>
            <a:ext cx="12189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a:solidFill>
            <a:schemeClr val="accent6"/>
          </a:solidFill>
        </p:spPr>
        <p:txBody>
          <a:bodyPr/>
          <a:lstStyle>
            <a:lvl1pPr>
              <a:defRPr>
                <a:solidFill>
                  <a:schemeClr val="accent6"/>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FCF0C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rgbClr val="FCF0C4"/>
                </a:solidFill>
              </a:defRPr>
            </a:lvl1pPr>
          </a:lstStyle>
          <a:p>
            <a:r>
              <a:rPr lang="da-DK" dirty="0"/>
              <a:t>22. september 2016</a:t>
            </a:r>
          </a:p>
        </p:txBody>
      </p:sp>
      <p:sp>
        <p:nvSpPr>
          <p:cNvPr id="5" name="OFF_institute_"/>
          <p:cNvSpPr>
            <a:spLocks noGrp="1"/>
          </p:cNvSpPr>
          <p:nvPr>
            <p:ph type="ftr" sz="quarter" idx="11"/>
          </p:nvPr>
        </p:nvSpPr>
        <p:spPr>
          <a:xfrm>
            <a:off x="410400" y="0"/>
            <a:ext cx="3340800" cy="171450"/>
          </a:xfrm>
        </p:spPr>
        <p:txBody>
          <a:bodyPr/>
          <a:lstStyle>
            <a:lvl1pPr algn="l">
              <a:lnSpc>
                <a:spcPct val="92000"/>
              </a:lnSpc>
              <a:defRPr sz="100" b="1">
                <a:solidFill>
                  <a:schemeClr val="accent6"/>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rgbClr val="FCF0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125996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ød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D05A5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D05A57"/>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accent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4"/>
                </a:solidFill>
              </a:defRPr>
            </a:lvl1pPr>
          </a:lstStyle>
          <a:p>
            <a:r>
              <a:rPr lang="da-DK" dirty="0"/>
              <a:t>22. september 2016</a:t>
            </a:r>
          </a:p>
        </p:txBody>
      </p:sp>
      <p:sp>
        <p:nvSpPr>
          <p:cNvPr id="5" name="OFF_institute_" hidden="1"/>
          <p:cNvSpPr>
            <a:spLocks noGrp="1"/>
          </p:cNvSpPr>
          <p:nvPr>
            <p:ph type="ftr" sz="quarter" idx="11"/>
          </p:nvPr>
        </p:nvSpPr>
        <p:spPr>
          <a:xfrm>
            <a:off x="410400" y="0"/>
            <a:ext cx="3340800" cy="262890"/>
          </a:xfrm>
        </p:spPr>
        <p:txBody>
          <a:bodyPr/>
          <a:lstStyle>
            <a:lvl1pPr algn="l">
              <a:lnSpc>
                <a:spcPct val="92000"/>
              </a:lnSpc>
              <a:defRPr sz="100" b="1">
                <a:solidFill>
                  <a:schemeClr val="accent5"/>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24438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un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946037"/>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2"/>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2"/>
                </a:solidFill>
              </a:defRPr>
            </a:lvl1pPr>
          </a:lstStyle>
          <a:p>
            <a:r>
              <a:rPr lang="da-DK" dirty="0"/>
              <a:t>22. september 2016</a:t>
            </a:r>
          </a:p>
        </p:txBody>
      </p:sp>
      <p:sp>
        <p:nvSpPr>
          <p:cNvPr id="5" name="OFF_institute_"/>
          <p:cNvSpPr>
            <a:spLocks noGrp="1"/>
          </p:cNvSpPr>
          <p:nvPr>
            <p:ph type="ftr" sz="quarter" idx="11"/>
          </p:nvPr>
        </p:nvSpPr>
        <p:spPr>
          <a:xfrm>
            <a:off x="410400" y="0"/>
            <a:ext cx="3340800" cy="251460"/>
          </a:xfrm>
        </p:spPr>
        <p:txBody>
          <a:bodyPr/>
          <a:lstStyle>
            <a:lvl1pPr algn="l">
              <a:lnSpc>
                <a:spcPct val="92000"/>
              </a:lnSpc>
              <a:defRPr sz="100" b="1">
                <a:solidFill>
                  <a:srgbClr val="946037"/>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187310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rt forside">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tx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bg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dirty="0"/>
              <a:t>22. september 2016</a:t>
            </a:r>
          </a:p>
        </p:txBody>
      </p:sp>
      <p:sp>
        <p:nvSpPr>
          <p:cNvPr id="5" name="OFF_institute_" hidden="1"/>
          <p:cNvSpPr>
            <a:spLocks noGrp="1"/>
          </p:cNvSpPr>
          <p:nvPr>
            <p:ph type="ftr" sz="quarter" idx="11"/>
          </p:nvPr>
        </p:nvSpPr>
        <p:spPr>
          <a:xfrm>
            <a:off x="410400" y="0"/>
            <a:ext cx="3340800" cy="228600"/>
          </a:xfrm>
        </p:spPr>
        <p:txBody>
          <a:bodyPr/>
          <a:lstStyle>
            <a:lvl1pPr algn="l">
              <a:lnSpc>
                <a:spcPct val="92000"/>
              </a:lnSpc>
              <a:defRPr sz="100" b="1">
                <a:solidFill>
                  <a:schemeClr val="tx1"/>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325954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bg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1"/>
                </a:solidFill>
              </a:defRPr>
            </a:lvl1pPr>
          </a:lstStyle>
          <a:p>
            <a:r>
              <a:rPr lang="da-DK" dirty="0"/>
              <a:t>22. september 2016</a:t>
            </a:r>
          </a:p>
        </p:txBody>
      </p:sp>
      <p:sp>
        <p:nvSpPr>
          <p:cNvPr id="5" name="OFF_institute_"/>
          <p:cNvSpPr>
            <a:spLocks noGrp="1"/>
          </p:cNvSpPr>
          <p:nvPr>
            <p:ph type="ftr" sz="quarter" idx="11"/>
          </p:nvPr>
        </p:nvSpPr>
        <p:spPr>
          <a:xfrm>
            <a:off x="410400" y="0"/>
            <a:ext cx="3340800" cy="182880"/>
          </a:xfrm>
        </p:spPr>
        <p:txBody>
          <a:bodyPr/>
          <a:lstStyle>
            <a:lvl1pPr algn="l">
              <a:lnSpc>
                <a:spcPct val="92000"/>
              </a:lnSpc>
              <a:defRPr sz="100" b="1">
                <a:solidFill>
                  <a:schemeClr val="bg1"/>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5"/>
            <a:ext cx="1249200" cy="337048"/>
          </a:xfrm>
          <a:prstGeom prst="rect">
            <a:avLst/>
          </a:prstGeom>
        </p:spPr>
      </p:pic>
      <p:sp>
        <p:nvSpPr>
          <p:cNvPr id="11" name="USR_name"/>
          <p:cNvSpPr/>
          <p:nvPr userDrawn="1"/>
        </p:nvSpPr>
        <p:spPr>
          <a:xfrm>
            <a:off x="410400" y="6127200"/>
            <a:ext cx="3340800" cy="26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dirty="0">
                <a:solidFill>
                  <a:schemeClr val="tx1"/>
                </a:solidFill>
              </a:rPr>
              <a:t>Martin Mogensen</a:t>
            </a:r>
          </a:p>
        </p:txBody>
      </p:sp>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tx1"/>
                </a:solidFill>
              </a:rPr>
              <a:t>Det Tekniske Fakultet</a:t>
            </a:r>
          </a:p>
        </p:txBody>
      </p:sp>
    </p:spTree>
    <p:extLst>
      <p:ext uri="{BB962C8B-B14F-4D97-AF65-F5344CB8AC3E}">
        <p14:creationId xmlns:p14="http://schemas.microsoft.com/office/powerpoint/2010/main" val="120692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øn kapitelside">
    <p:spTree>
      <p:nvGrpSpPr>
        <p:cNvPr id="1" name=""/>
        <p:cNvGrpSpPr/>
        <p:nvPr/>
      </p:nvGrpSpPr>
      <p:grpSpPr>
        <a:xfrm>
          <a:off x="0" y="0"/>
          <a:ext cx="0" cy="0"/>
          <a:chOff x="0" y="0"/>
          <a:chExt cx="0" cy="0"/>
        </a:xfrm>
      </p:grpSpPr>
      <p:sp>
        <p:nvSpPr>
          <p:cNvPr id="7"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E5B31"/>
                </a:solidFill>
              </a:defRPr>
            </a:lvl1pPr>
          </a:lstStyle>
          <a:p>
            <a:r>
              <a:rPr lang="en-GB" dirty="0"/>
              <a:t>22. september 2016</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4E5B31"/>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E5B31"/>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206419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lede 9" hidden="1"/>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0266" y="1"/>
            <a:ext cx="12171734" cy="6858000"/>
          </a:xfrm>
          <a:prstGeom prst="rect">
            <a:avLst/>
          </a:prstGeom>
        </p:spPr>
      </p:pic>
      <p:pic>
        <p:nvPicPr>
          <p:cNvPr id="7" name="Billede 6" hidden="1"/>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77748" y="453600"/>
            <a:ext cx="11412000" cy="1248208"/>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406305" y="1990800"/>
            <a:ext cx="11376000" cy="38512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DateCustomA"/>
          <p:cNvSpPr>
            <a:spLocks noGrp="1"/>
          </p:cNvSpPr>
          <p:nvPr>
            <p:ph type="dt" sz="half" idx="2"/>
          </p:nvPr>
        </p:nvSpPr>
        <p:spPr>
          <a:xfrm>
            <a:off x="410400" y="6569966"/>
            <a:ext cx="3340800" cy="180085"/>
          </a:xfrm>
          <a:prstGeom prst="rect">
            <a:avLst/>
          </a:prstGeom>
        </p:spPr>
        <p:txBody>
          <a:bodyPr vert="horz" lIns="0" tIns="0" rIns="0" bIns="0" rtlCol="0" anchor="t" anchorCtr="0">
            <a:noAutofit/>
          </a:bodyPr>
          <a:lstStyle>
            <a:lvl1pPr algn="l">
              <a:defRPr sz="900" b="1">
                <a:solidFill>
                  <a:schemeClr val="tx1"/>
                </a:solidFill>
              </a:defRPr>
            </a:lvl1pPr>
          </a:lstStyle>
          <a:p>
            <a:r>
              <a:rPr lang="en-GB" dirty="0"/>
              <a:t>22. september 2016</a:t>
            </a:r>
          </a:p>
        </p:txBody>
      </p:sp>
      <p:sp>
        <p:nvSpPr>
          <p:cNvPr id="5" name="OFF_institute"/>
          <p:cNvSpPr>
            <a:spLocks noGrp="1"/>
          </p:cNvSpPr>
          <p:nvPr>
            <p:ph type="ftr" sz="quarter" idx="3"/>
          </p:nvPr>
        </p:nvSpPr>
        <p:spPr>
          <a:xfrm>
            <a:off x="6915600" y="6172958"/>
            <a:ext cx="3340800" cy="352190"/>
          </a:xfrm>
          <a:prstGeom prst="rect">
            <a:avLst/>
          </a:prstGeom>
        </p:spPr>
        <p:txBody>
          <a:bodyPr vert="horz" lIns="0" tIns="0" rIns="0" bIns="0" rtlCol="0" anchor="b" anchorCtr="0">
            <a:noAutofit/>
          </a:bodyPr>
          <a:lstStyle>
            <a:lvl1pPr algn="r">
              <a:defRPr sz="900" b="1" cap="all" baseline="0">
                <a:solidFill>
                  <a:schemeClr val="tx1"/>
                </a:solidFill>
              </a:defRPr>
            </a:lvl1pPr>
          </a:lstStyle>
          <a:p>
            <a:r>
              <a:rPr lang="en-GB" dirty="0"/>
              <a:t>Det Tekniske Fakultet</a:t>
            </a:r>
          </a:p>
        </p:txBody>
      </p:sp>
      <p:sp>
        <p:nvSpPr>
          <p:cNvPr id="6" name="Slide Number Placeholder 5"/>
          <p:cNvSpPr>
            <a:spLocks noGrp="1"/>
          </p:cNvSpPr>
          <p:nvPr>
            <p:ph type="sldNum" sz="quarter" idx="4"/>
          </p:nvPr>
        </p:nvSpPr>
        <p:spPr>
          <a:xfrm>
            <a:off x="410400" y="6393600"/>
            <a:ext cx="431400" cy="181889"/>
          </a:xfrm>
          <a:prstGeom prst="rect">
            <a:avLst/>
          </a:prstGeom>
        </p:spPr>
        <p:txBody>
          <a:bodyPr vert="horz" lIns="0" tIns="0" rIns="0" bIns="0" rtlCol="0" anchor="t" anchorCtr="0">
            <a:noAutofit/>
          </a:bodyPr>
          <a:lstStyle>
            <a:lvl1pPr algn="l">
              <a:defRPr sz="900">
                <a:solidFill>
                  <a:schemeClr val="tx1"/>
                </a:solidFill>
              </a:defRPr>
            </a:lvl1pPr>
          </a:lstStyle>
          <a:p>
            <a:fld id="{45D37B1E-C366-494F-A587-962AD9AABC83}" type="slidenum">
              <a:rPr lang="en-GB"/>
              <a:pPr/>
              <a:t>‹nr.›</a:t>
            </a:fld>
            <a:endParaRPr lang="en-GB" dirty="0"/>
          </a:p>
        </p:txBody>
      </p:sp>
      <p:pic>
        <p:nvPicPr>
          <p:cNvPr id="13" name="Logo sort"/>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10540800" y="6172958"/>
            <a:ext cx="1249200" cy="337049"/>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3" r:id="rId1"/>
    <p:sldLayoutId id="2147483659" r:id="rId2"/>
    <p:sldLayoutId id="2147483653" r:id="rId3"/>
    <p:sldLayoutId id="2147483673" r:id="rId4"/>
    <p:sldLayoutId id="2147483667" r:id="rId5"/>
    <p:sldLayoutId id="2147483664" r:id="rId6"/>
    <p:sldLayoutId id="2147483655" r:id="rId7"/>
    <p:sldLayoutId id="2147483649" r:id="rId8"/>
    <p:sldLayoutId id="2147483674" r:id="rId9"/>
    <p:sldLayoutId id="2147483671" r:id="rId10"/>
    <p:sldLayoutId id="2147483665" r:id="rId11"/>
    <p:sldLayoutId id="2147483656" r:id="rId12"/>
    <p:sldLayoutId id="2147483650" r:id="rId13"/>
    <p:sldLayoutId id="2147483675" r:id="rId14"/>
    <p:sldLayoutId id="2147483668" r:id="rId15"/>
    <p:sldLayoutId id="2147483660" r:id="rId16"/>
    <p:sldLayoutId id="2147483657" r:id="rId17"/>
    <p:sldLayoutId id="2147483651" r:id="rId18"/>
    <p:sldLayoutId id="2147483672" r:id="rId19"/>
    <p:sldLayoutId id="2147483661" r:id="rId20"/>
    <p:sldLayoutId id="2147483654" r:id="rId21"/>
    <p:sldLayoutId id="2147483676" r:id="rId22"/>
    <p:sldLayoutId id="2147483669" r:id="rId23"/>
    <p:sldLayoutId id="2147483666" r:id="rId24"/>
    <p:sldLayoutId id="2147483658" r:id="rId25"/>
    <p:sldLayoutId id="2147483652" r:id="rId26"/>
    <p:sldLayoutId id="2147483677" r:id="rId27"/>
    <p:sldLayoutId id="2147483670" r:id="rId28"/>
    <p:sldLayoutId id="2147483662" r:id="rId29"/>
    <p:sldLayoutId id="2147483678" r:id="rId30"/>
  </p:sldLayoutIdLst>
  <p:hf hdr="0"/>
  <p:txStyles>
    <p:titleStyle>
      <a:lvl1pPr algn="l" defTabSz="914400" rtl="0" eaLnBrk="1" latinLnBrk="0" hangingPunct="1">
        <a:lnSpc>
          <a:spcPct val="89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5"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2.xml"/><Relationship Id="rId1" Type="http://schemas.openxmlformats.org/officeDocument/2006/relationships/tags" Target="../tags/tag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4"/>
          </p:nvPr>
        </p:nvSpPr>
        <p:spPr/>
        <p:txBody>
          <a:bodyPr/>
          <a:lstStyle/>
          <a:p>
            <a:endParaRPr lang="da-DK"/>
          </a:p>
        </p:txBody>
      </p:sp>
      <p:sp>
        <p:nvSpPr>
          <p:cNvPr id="4" name="Titel 3"/>
          <p:cNvSpPr>
            <a:spLocks noGrp="1"/>
          </p:cNvSpPr>
          <p:nvPr>
            <p:ph type="ctrTitle"/>
          </p:nvPr>
        </p:nvSpPr>
        <p:spPr>
          <a:xfrm>
            <a:off x="4775200" y="1312984"/>
            <a:ext cx="7014800" cy="2143815"/>
          </a:xfrm>
        </p:spPr>
        <p:txBody>
          <a:bodyPr/>
          <a:lstStyle/>
          <a:p>
            <a:r>
              <a:rPr lang="da-DK" dirty="0"/>
              <a:t>Introduktion til nye medarbejdere</a:t>
            </a:r>
            <a:br>
              <a:rPr lang="da-DK" dirty="0"/>
            </a:br>
            <a:br>
              <a:rPr lang="da-DK" sz="2400" dirty="0"/>
            </a:br>
            <a:r>
              <a:rPr lang="da-DK" sz="3200" dirty="0"/>
              <a:t>(</a:t>
            </a:r>
            <a:r>
              <a:rPr lang="da-DK" sz="3200" dirty="0" err="1"/>
              <a:t>Onboarding</a:t>
            </a:r>
            <a:r>
              <a:rPr lang="da-DK" sz="3200" dirty="0"/>
              <a:t>)</a:t>
            </a:r>
            <a:endParaRPr lang="da-DK" dirty="0"/>
          </a:p>
        </p:txBody>
      </p:sp>
      <p:sp>
        <p:nvSpPr>
          <p:cNvPr id="8" name="Pladsholder til slidenummer 7"/>
          <p:cNvSpPr>
            <a:spLocks noGrp="1"/>
          </p:cNvSpPr>
          <p:nvPr>
            <p:ph type="sldNum" sz="quarter" idx="12"/>
          </p:nvPr>
        </p:nvSpPr>
        <p:spPr/>
        <p:txBody>
          <a:bodyPr/>
          <a:lstStyle/>
          <a:p>
            <a:fld id="{45D37B1E-C366-494F-A587-962AD9AABC83}" type="slidenum">
              <a:rPr lang="da-DK"/>
              <a:pPr/>
              <a:t>1</a:t>
            </a:fld>
            <a:endParaRPr lang="da-DK" dirty="0"/>
          </a:p>
        </p:txBody>
      </p:sp>
    </p:spTree>
    <p:custDataLst>
      <p:tags r:id="rId1"/>
    </p:custDataLst>
    <p:extLst>
      <p:ext uri="{BB962C8B-B14F-4D97-AF65-F5344CB8AC3E}">
        <p14:creationId xmlns:p14="http://schemas.microsoft.com/office/powerpoint/2010/main" val="137038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a:t>22. september 2016</a:t>
            </a:r>
            <a:endParaRPr lang="en-GB" dirty="0"/>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10</a:t>
            </a:fld>
            <a:endParaRPr lang="en-GB" dirty="0"/>
          </a:p>
        </p:txBody>
      </p:sp>
      <p:sp>
        <p:nvSpPr>
          <p:cNvPr id="11" name="Titel 1">
            <a:extLst>
              <a:ext uri="{FF2B5EF4-FFF2-40B4-BE49-F238E27FC236}">
                <a16:creationId xmlns:a16="http://schemas.microsoft.com/office/drawing/2014/main" id="{20A9E6E5-BBDA-4F9C-8301-11955E3273FE}"/>
              </a:ext>
            </a:extLst>
          </p:cNvPr>
          <p:cNvSpPr>
            <a:spLocks noGrp="1"/>
          </p:cNvSpPr>
          <p:nvPr>
            <p:ph type="title"/>
          </p:nvPr>
        </p:nvSpPr>
        <p:spPr>
          <a:xfrm>
            <a:off x="377748" y="453600"/>
            <a:ext cx="5975757" cy="1248208"/>
          </a:xfrm>
        </p:spPr>
        <p:txBody>
          <a:bodyPr/>
          <a:lstStyle/>
          <a:p>
            <a:r>
              <a:rPr lang="da-DK" dirty="0"/>
              <a:t>Praktisk integration</a:t>
            </a:r>
          </a:p>
        </p:txBody>
      </p:sp>
      <p:sp>
        <p:nvSpPr>
          <p:cNvPr id="12" name="Pladsholder til indhold 2">
            <a:extLst>
              <a:ext uri="{FF2B5EF4-FFF2-40B4-BE49-F238E27FC236}">
                <a16:creationId xmlns:a16="http://schemas.microsoft.com/office/drawing/2014/main" id="{39B3F1D3-B6BB-48EC-AFAE-36F32409970A}"/>
              </a:ext>
            </a:extLst>
          </p:cNvPr>
          <p:cNvSpPr>
            <a:spLocks noGrp="1"/>
          </p:cNvSpPr>
          <p:nvPr>
            <p:ph idx="1"/>
          </p:nvPr>
        </p:nvSpPr>
        <p:spPr>
          <a:xfrm>
            <a:off x="406305" y="1446028"/>
            <a:ext cx="6145324" cy="2519916"/>
          </a:xfrm>
        </p:spPr>
        <p:txBody>
          <a:bodyPr/>
          <a:lstStyle/>
          <a:p>
            <a:pPr marL="342900" indent="-342900">
              <a:buFont typeface="Wingdings" panose="05000000000000000000" pitchFamily="2" charset="2"/>
              <a:buChar char="§"/>
            </a:pPr>
            <a:r>
              <a:rPr lang="da-DK" b="0" dirty="0"/>
              <a:t>Nøgler, It, adgang mm.</a:t>
            </a:r>
          </a:p>
          <a:p>
            <a:pPr marL="342900" indent="-342900">
              <a:buFont typeface="Wingdings" panose="05000000000000000000" pitchFamily="2" charset="2"/>
              <a:buChar char="§"/>
            </a:pPr>
            <a:r>
              <a:rPr lang="da-DK" b="0" dirty="0"/>
              <a:t>Udstyr</a:t>
            </a:r>
            <a:endParaRPr lang="da-DK" dirty="0"/>
          </a:p>
          <a:p>
            <a:pPr marL="342900" indent="-342900">
              <a:buFont typeface="Wingdings" panose="05000000000000000000" pitchFamily="2" charset="2"/>
              <a:buChar char="§"/>
            </a:pPr>
            <a:r>
              <a:rPr lang="da-DK" b="0" dirty="0"/>
              <a:t>Rundvisning</a:t>
            </a:r>
          </a:p>
          <a:p>
            <a:pPr marL="342900" indent="-342900">
              <a:buFont typeface="Wingdings" panose="05000000000000000000" pitchFamily="2" charset="2"/>
              <a:buChar char="§"/>
            </a:pPr>
            <a:r>
              <a:rPr lang="da-DK" b="0" dirty="0"/>
              <a:t>Arbejdsmiljø, sikkerhed (hjertestarter), It politik</a:t>
            </a:r>
          </a:p>
          <a:p>
            <a:pPr marL="342900" indent="-342900">
              <a:buFont typeface="Wingdings" panose="05000000000000000000" pitchFamily="2" charset="2"/>
              <a:buChar char="§"/>
            </a:pPr>
            <a:r>
              <a:rPr lang="da-DK" b="0" dirty="0"/>
              <a:t>Skype, </a:t>
            </a:r>
            <a:r>
              <a:rPr lang="da-DK" b="0" dirty="0" err="1"/>
              <a:t>SDUnet</a:t>
            </a:r>
            <a:r>
              <a:rPr lang="da-DK" b="0" dirty="0"/>
              <a:t>, hjemmeside (nyttige links), SharePoint, Outlook, rejseregler</a:t>
            </a:r>
          </a:p>
          <a:p>
            <a:pPr marL="342900" indent="-342900">
              <a:buFont typeface="Wingdings" panose="05000000000000000000" pitchFamily="2" charset="2"/>
              <a:buChar char="§"/>
            </a:pPr>
            <a:r>
              <a:rPr lang="da-DK" b="0" dirty="0"/>
              <a:t>Maillister og faste møder</a:t>
            </a:r>
          </a:p>
          <a:p>
            <a:pPr marL="342900" indent="-342900">
              <a:buFont typeface="Wingdings" panose="05000000000000000000" pitchFamily="2" charset="2"/>
              <a:buChar char="§"/>
            </a:pPr>
            <a:r>
              <a:rPr lang="da-DK" b="0" dirty="0"/>
              <a:t>Parkeringsregler</a:t>
            </a:r>
          </a:p>
          <a:p>
            <a:pPr marL="342900" indent="-342900">
              <a:buFont typeface="Wingdings" panose="05000000000000000000" pitchFamily="2" charset="2"/>
              <a:buChar char="§"/>
            </a:pPr>
            <a:r>
              <a:rPr lang="da-DK" b="0" dirty="0"/>
              <a:t>Kontorkultur - mødelokaler</a:t>
            </a:r>
          </a:p>
          <a:p>
            <a:pPr marL="342900" indent="-342900">
              <a:buFont typeface="Wingdings" panose="05000000000000000000" pitchFamily="2" charset="2"/>
              <a:buChar char="§"/>
            </a:pPr>
            <a:r>
              <a:rPr lang="da-DK" b="0" dirty="0"/>
              <a:t>Personalegoder</a:t>
            </a:r>
          </a:p>
        </p:txBody>
      </p:sp>
      <p:sp>
        <p:nvSpPr>
          <p:cNvPr id="13" name="Tekstfelt 12">
            <a:extLst>
              <a:ext uri="{FF2B5EF4-FFF2-40B4-BE49-F238E27FC236}">
                <a16:creationId xmlns:a16="http://schemas.microsoft.com/office/drawing/2014/main" id="{0C8A866E-23AD-4918-A514-7CD00F1951B5}"/>
              </a:ext>
            </a:extLst>
          </p:cNvPr>
          <p:cNvSpPr txBox="1"/>
          <p:nvPr/>
        </p:nvSpPr>
        <p:spPr>
          <a:xfrm>
            <a:off x="7987089" y="1091320"/>
            <a:ext cx="3543272" cy="1847172"/>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Metoder:</a:t>
            </a:r>
          </a:p>
          <a:p>
            <a:pPr marL="594900" lvl="1" indent="-342900">
              <a:lnSpc>
                <a:spcPct val="150000"/>
              </a:lnSpc>
              <a:buFont typeface="Wingdings" panose="05000000000000000000" pitchFamily="2" charset="2"/>
              <a:buChar char="§"/>
            </a:pPr>
            <a:r>
              <a:rPr lang="da-DK" sz="1600" dirty="0"/>
              <a:t>Velkomstpakke</a:t>
            </a:r>
          </a:p>
          <a:p>
            <a:pPr marL="594900" lvl="1" indent="-342900">
              <a:lnSpc>
                <a:spcPct val="150000"/>
              </a:lnSpc>
              <a:buFont typeface="Wingdings" panose="05000000000000000000" pitchFamily="2" charset="2"/>
              <a:buChar char="§"/>
            </a:pPr>
            <a:r>
              <a:rPr lang="da-DK" sz="1600" dirty="0"/>
              <a:t>TO-DO huskeseddel og ansvar</a:t>
            </a:r>
          </a:p>
          <a:p>
            <a:pPr marL="594900" lvl="1" indent="-342900">
              <a:lnSpc>
                <a:spcPct val="150000"/>
              </a:lnSpc>
              <a:buFont typeface="Wingdings" panose="05000000000000000000" pitchFamily="2" charset="2"/>
              <a:buChar char="§"/>
            </a:pPr>
            <a:r>
              <a:rPr lang="da-DK" sz="1600" dirty="0"/>
              <a:t>Læg foretrukne link og kontakter ind</a:t>
            </a:r>
          </a:p>
        </p:txBody>
      </p:sp>
      <p:sp>
        <p:nvSpPr>
          <p:cNvPr id="14" name="Tekstfelt 13">
            <a:extLst>
              <a:ext uri="{FF2B5EF4-FFF2-40B4-BE49-F238E27FC236}">
                <a16:creationId xmlns:a16="http://schemas.microsoft.com/office/drawing/2014/main" id="{8876C27B-E0E0-431A-9626-A086D190C688}"/>
              </a:ext>
            </a:extLst>
          </p:cNvPr>
          <p:cNvSpPr txBox="1"/>
          <p:nvPr/>
        </p:nvSpPr>
        <p:spPr>
          <a:xfrm>
            <a:off x="7987089" y="3956454"/>
            <a:ext cx="2928223" cy="2216504"/>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Gode råd:</a:t>
            </a:r>
          </a:p>
          <a:p>
            <a:pPr marL="594900" lvl="1" indent="-342900">
              <a:lnSpc>
                <a:spcPct val="150000"/>
              </a:lnSpc>
              <a:buFont typeface="Wingdings" panose="05000000000000000000" pitchFamily="2" charset="2"/>
              <a:buChar char="§"/>
            </a:pPr>
            <a:r>
              <a:rPr lang="da-DK" sz="1600" dirty="0"/>
              <a:t>Faste standarder og rutiner</a:t>
            </a:r>
          </a:p>
          <a:p>
            <a:pPr marL="594900" lvl="1" indent="-342900">
              <a:lnSpc>
                <a:spcPct val="150000"/>
              </a:lnSpc>
              <a:buFont typeface="Wingdings" panose="05000000000000000000" pitchFamily="2" charset="2"/>
              <a:buChar char="§"/>
            </a:pPr>
            <a:r>
              <a:rPr lang="da-DK" sz="1600" dirty="0"/>
              <a:t>En ansvarlig – og ikke nødvendigvis lederen</a:t>
            </a:r>
          </a:p>
          <a:p>
            <a:pPr marL="594900" lvl="1" indent="-342900">
              <a:lnSpc>
                <a:spcPct val="150000"/>
              </a:lnSpc>
              <a:buFont typeface="Wingdings" panose="05000000000000000000" pitchFamily="2" charset="2"/>
              <a:buChar char="§"/>
            </a:pPr>
            <a:r>
              <a:rPr lang="da-DK" sz="1600" dirty="0"/>
              <a:t>Start i god tid</a:t>
            </a:r>
          </a:p>
        </p:txBody>
      </p:sp>
    </p:spTree>
    <p:custDataLst>
      <p:tags r:id="rId1"/>
    </p:custDataLst>
    <p:extLst>
      <p:ext uri="{BB962C8B-B14F-4D97-AF65-F5344CB8AC3E}">
        <p14:creationId xmlns:p14="http://schemas.microsoft.com/office/powerpoint/2010/main" val="12707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fade">
                                      <p:cBhvr>
                                        <p:cTn id="26" dur="500"/>
                                        <p:tgtEl>
                                          <p:spTgt spid="1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Effect transition="in" filter="fade">
                                      <p:cBhvr>
                                        <p:cTn id="31" dur="500"/>
                                        <p:tgtEl>
                                          <p:spTgt spid="1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Effect transition="in" filter="fade">
                                      <p:cBhvr>
                                        <p:cTn id="36" dur="500"/>
                                        <p:tgtEl>
                                          <p:spTgt spid="1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Effect transition="in" filter="fade">
                                      <p:cBhvr>
                                        <p:cTn id="41" dur="500"/>
                                        <p:tgtEl>
                                          <p:spTgt spid="1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8" end="8"/>
                                            </p:txEl>
                                          </p:spTgt>
                                        </p:tgtEl>
                                        <p:attrNameLst>
                                          <p:attrName>style.visibility</p:attrName>
                                        </p:attrNameLst>
                                      </p:cBhvr>
                                      <p:to>
                                        <p:strVal val="visible"/>
                                      </p:to>
                                    </p:set>
                                    <p:animEffect transition="in" filter="fade">
                                      <p:cBhvr>
                                        <p:cTn id="46" dur="500"/>
                                        <p:tgtEl>
                                          <p:spTgt spid="12">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500"/>
                                        <p:tgtEl>
                                          <p:spTgt spid="13">
                                            <p:txEl>
                                              <p:pRg st="0" end="0"/>
                                            </p:txEl>
                                          </p:spTgt>
                                        </p:tgtEl>
                                      </p:cBhvr>
                                    </p:animEffect>
                                  </p:childTnLst>
                                </p:cTn>
                              </p:par>
                            </p:childTnLst>
                          </p:cTn>
                        </p:par>
                        <p:par>
                          <p:cTn id="52" fill="hold">
                            <p:stCondLst>
                              <p:cond delay="500"/>
                            </p:stCondLst>
                            <p:childTnLst>
                              <p:par>
                                <p:cTn id="53" presetID="26" presetClass="emph" presetSubtype="0" fill="hold" nodeType="afterEffect">
                                  <p:stCondLst>
                                    <p:cond delay="0"/>
                                  </p:stCondLst>
                                  <p:childTnLst>
                                    <p:animEffect transition="out" filter="fade">
                                      <p:cBhvr>
                                        <p:cTn id="54" dur="500" tmFilter="0, 0; .2, .5; .8, .5; 1, 0"/>
                                        <p:tgtEl>
                                          <p:spTgt spid="13">
                                            <p:txEl>
                                              <p:pRg st="0" end="0"/>
                                            </p:txEl>
                                          </p:spTgt>
                                        </p:tgtEl>
                                      </p:cBhvr>
                                    </p:animEffect>
                                    <p:animScale>
                                      <p:cBhvr>
                                        <p:cTn id="55" dur="250" autoRev="1" fill="hold"/>
                                        <p:tgtEl>
                                          <p:spTgt spid="13">
                                            <p:txEl>
                                              <p:pRg st="0" end="0"/>
                                            </p:txEl>
                                          </p:spTgt>
                                        </p:tgtEl>
                                      </p:cBhvr>
                                      <p:by x="105000" y="105000"/>
                                    </p:animScale>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fade">
                                      <p:cBhvr>
                                        <p:cTn id="59" dur="500"/>
                                        <p:tgtEl>
                                          <p:spTgt spid="13">
                                            <p:txEl>
                                              <p:pRg st="1" end="1"/>
                                            </p:txEl>
                                          </p:spTgt>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13">
                                            <p:txEl>
                                              <p:pRg st="2" end="2"/>
                                            </p:txEl>
                                          </p:spTgt>
                                        </p:tgtEl>
                                        <p:attrNameLst>
                                          <p:attrName>style.visibility</p:attrName>
                                        </p:attrNameLst>
                                      </p:cBhvr>
                                      <p:to>
                                        <p:strVal val="visible"/>
                                      </p:to>
                                    </p:set>
                                    <p:animEffect transition="in" filter="fade">
                                      <p:cBhvr>
                                        <p:cTn id="63" dur="500"/>
                                        <p:tgtEl>
                                          <p:spTgt spid="13">
                                            <p:txEl>
                                              <p:pRg st="2" end="2"/>
                                            </p:txEl>
                                          </p:spTgt>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13">
                                            <p:txEl>
                                              <p:pRg st="3" end="3"/>
                                            </p:txEl>
                                          </p:spTgt>
                                        </p:tgtEl>
                                        <p:attrNameLst>
                                          <p:attrName>style.visibility</p:attrName>
                                        </p:attrNameLst>
                                      </p:cBhvr>
                                      <p:to>
                                        <p:strVal val="visible"/>
                                      </p:to>
                                    </p:set>
                                    <p:animEffect transition="in" filter="fade">
                                      <p:cBhvr>
                                        <p:cTn id="67" dur="500"/>
                                        <p:tgtEl>
                                          <p:spTgt spid="13">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xEl>
                                              <p:pRg st="0" end="0"/>
                                            </p:txEl>
                                          </p:spTgt>
                                        </p:tgtEl>
                                        <p:attrNameLst>
                                          <p:attrName>style.visibility</p:attrName>
                                        </p:attrNameLst>
                                      </p:cBhvr>
                                      <p:to>
                                        <p:strVal val="visible"/>
                                      </p:to>
                                    </p:set>
                                    <p:animEffect transition="in" filter="fade">
                                      <p:cBhvr>
                                        <p:cTn id="72" dur="500"/>
                                        <p:tgtEl>
                                          <p:spTgt spid="14">
                                            <p:txEl>
                                              <p:pRg st="0" end="0"/>
                                            </p:txEl>
                                          </p:spTgt>
                                        </p:tgtEl>
                                      </p:cBhvr>
                                    </p:animEffect>
                                  </p:childTnLst>
                                </p:cTn>
                              </p:par>
                            </p:childTnLst>
                          </p:cTn>
                        </p:par>
                        <p:par>
                          <p:cTn id="73" fill="hold">
                            <p:stCondLst>
                              <p:cond delay="500"/>
                            </p:stCondLst>
                            <p:childTnLst>
                              <p:par>
                                <p:cTn id="74" presetID="26" presetClass="emph" presetSubtype="0" fill="hold" nodeType="afterEffect">
                                  <p:stCondLst>
                                    <p:cond delay="0"/>
                                  </p:stCondLst>
                                  <p:childTnLst>
                                    <p:animEffect transition="out" filter="fade">
                                      <p:cBhvr>
                                        <p:cTn id="75" dur="500" tmFilter="0, 0; .2, .5; .8, .5; 1, 0"/>
                                        <p:tgtEl>
                                          <p:spTgt spid="14">
                                            <p:txEl>
                                              <p:pRg st="0" end="0"/>
                                            </p:txEl>
                                          </p:spTgt>
                                        </p:tgtEl>
                                      </p:cBhvr>
                                    </p:animEffect>
                                    <p:animScale>
                                      <p:cBhvr>
                                        <p:cTn id="76" dur="250" autoRev="1" fill="hold"/>
                                        <p:tgtEl>
                                          <p:spTgt spid="14">
                                            <p:txEl>
                                              <p:pRg st="0" end="0"/>
                                            </p:txEl>
                                          </p:spTgt>
                                        </p:tgtEl>
                                      </p:cBhvr>
                                      <p:by x="105000" y="105000"/>
                                    </p:animScale>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14">
                                            <p:txEl>
                                              <p:pRg st="1" end="1"/>
                                            </p:txEl>
                                          </p:spTgt>
                                        </p:tgtEl>
                                        <p:attrNameLst>
                                          <p:attrName>style.visibility</p:attrName>
                                        </p:attrNameLst>
                                      </p:cBhvr>
                                      <p:to>
                                        <p:strVal val="visible"/>
                                      </p:to>
                                    </p:set>
                                    <p:animEffect transition="in" filter="fade">
                                      <p:cBhvr>
                                        <p:cTn id="80" dur="500"/>
                                        <p:tgtEl>
                                          <p:spTgt spid="14">
                                            <p:txEl>
                                              <p:pRg st="1" end="1"/>
                                            </p:txEl>
                                          </p:spTgt>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14">
                                            <p:txEl>
                                              <p:pRg st="2" end="2"/>
                                            </p:txEl>
                                          </p:spTgt>
                                        </p:tgtEl>
                                        <p:attrNameLst>
                                          <p:attrName>style.visibility</p:attrName>
                                        </p:attrNameLst>
                                      </p:cBhvr>
                                      <p:to>
                                        <p:strVal val="visible"/>
                                      </p:to>
                                    </p:set>
                                    <p:animEffect transition="in" filter="fade">
                                      <p:cBhvr>
                                        <p:cTn id="84" dur="500"/>
                                        <p:tgtEl>
                                          <p:spTgt spid="14">
                                            <p:txEl>
                                              <p:pRg st="2" end="2"/>
                                            </p:txEl>
                                          </p:spTgt>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14">
                                            <p:txEl>
                                              <p:pRg st="3" end="3"/>
                                            </p:txEl>
                                          </p:spTgt>
                                        </p:tgtEl>
                                        <p:attrNameLst>
                                          <p:attrName>style.visibility</p:attrName>
                                        </p:attrNameLst>
                                      </p:cBhvr>
                                      <p:to>
                                        <p:strVal val="visible"/>
                                      </p:to>
                                    </p:set>
                                    <p:animEffect transition="in" filter="fade">
                                      <p:cBhvr>
                                        <p:cTn id="8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a:t>22. september 2016</a:t>
            </a:r>
            <a:endParaRPr lang="en-GB" dirty="0"/>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11</a:t>
            </a:fld>
            <a:endParaRPr lang="en-GB" dirty="0"/>
          </a:p>
        </p:txBody>
      </p:sp>
      <p:sp>
        <p:nvSpPr>
          <p:cNvPr id="11" name="Titel 1">
            <a:extLst>
              <a:ext uri="{FF2B5EF4-FFF2-40B4-BE49-F238E27FC236}">
                <a16:creationId xmlns:a16="http://schemas.microsoft.com/office/drawing/2014/main" id="{C50C7AF5-8EA2-4CC6-AD20-43517982DFD3}"/>
              </a:ext>
            </a:extLst>
          </p:cNvPr>
          <p:cNvSpPr>
            <a:spLocks noGrp="1"/>
          </p:cNvSpPr>
          <p:nvPr>
            <p:ph type="title"/>
          </p:nvPr>
        </p:nvSpPr>
        <p:spPr>
          <a:xfrm>
            <a:off x="380412" y="264770"/>
            <a:ext cx="5975757" cy="1248208"/>
          </a:xfrm>
        </p:spPr>
        <p:txBody>
          <a:bodyPr/>
          <a:lstStyle/>
          <a:p>
            <a:r>
              <a:rPr lang="da-DK" dirty="0"/>
              <a:t>Organisatorisk integration</a:t>
            </a:r>
          </a:p>
        </p:txBody>
      </p:sp>
      <p:sp>
        <p:nvSpPr>
          <p:cNvPr id="12" name="Pladsholder til indhold 2">
            <a:extLst>
              <a:ext uri="{FF2B5EF4-FFF2-40B4-BE49-F238E27FC236}">
                <a16:creationId xmlns:a16="http://schemas.microsoft.com/office/drawing/2014/main" id="{DFCBA6E1-09A9-4F08-82B1-CCF81505B5FD}"/>
              </a:ext>
            </a:extLst>
          </p:cNvPr>
          <p:cNvSpPr>
            <a:spLocks noGrp="1"/>
          </p:cNvSpPr>
          <p:nvPr>
            <p:ph idx="1"/>
          </p:nvPr>
        </p:nvSpPr>
        <p:spPr>
          <a:xfrm>
            <a:off x="408969" y="1693132"/>
            <a:ext cx="5947200" cy="2480502"/>
          </a:xfrm>
        </p:spPr>
        <p:txBody>
          <a:bodyPr/>
          <a:lstStyle/>
          <a:p>
            <a:pPr marL="342900" indent="-342900">
              <a:buFont typeface="Wingdings" panose="05000000000000000000" pitchFamily="2" charset="2"/>
              <a:buChar char="§"/>
            </a:pPr>
            <a:r>
              <a:rPr lang="da-DK" b="0" dirty="0"/>
              <a:t>Hvordan ser organisationen ud? Både formelt og reelt…</a:t>
            </a:r>
          </a:p>
          <a:p>
            <a:pPr marL="342900" indent="-342900">
              <a:buFont typeface="Wingdings" panose="05000000000000000000" pitchFamily="2" charset="2"/>
              <a:buChar char="§"/>
            </a:pPr>
            <a:r>
              <a:rPr lang="da-DK" b="0" dirty="0"/>
              <a:t>Hvem bestemmer hvad og hvor?</a:t>
            </a:r>
          </a:p>
          <a:p>
            <a:pPr marL="342900" indent="-342900">
              <a:buFont typeface="Wingdings" panose="05000000000000000000" pitchFamily="2" charset="2"/>
              <a:buChar char="§"/>
            </a:pPr>
            <a:r>
              <a:rPr lang="da-DK" b="0" dirty="0"/>
              <a:t>Hvilken sammenhænge indgår vi i?</a:t>
            </a:r>
          </a:p>
          <a:p>
            <a:pPr marL="342900" indent="-342900">
              <a:buFont typeface="Wingdings" panose="05000000000000000000" pitchFamily="2" charset="2"/>
              <a:buChar char="§"/>
            </a:pPr>
            <a:r>
              <a:rPr lang="da-DK" b="0" dirty="0"/>
              <a:t>Årshjul, faste fora mm.</a:t>
            </a:r>
          </a:p>
          <a:p>
            <a:pPr marL="342900" indent="-342900">
              <a:buFont typeface="Wingdings" panose="05000000000000000000" pitchFamily="2" charset="2"/>
              <a:buChar char="§"/>
            </a:pPr>
            <a:r>
              <a:rPr lang="da-DK" b="0" dirty="0"/>
              <a:t>Mulighed for at gøre indflydelse gældende?</a:t>
            </a:r>
          </a:p>
          <a:p>
            <a:pPr marL="342900" indent="-342900">
              <a:buFont typeface="Wingdings" panose="05000000000000000000" pitchFamily="2" charset="2"/>
              <a:buChar char="§"/>
            </a:pPr>
            <a:r>
              <a:rPr lang="da-DK" b="0" dirty="0"/>
              <a:t>Heiraki – formelt og uformelt</a:t>
            </a:r>
          </a:p>
          <a:p>
            <a:pPr marL="342900" indent="-342900">
              <a:buFont typeface="Wingdings" panose="05000000000000000000" pitchFamily="2" charset="2"/>
              <a:buChar char="§"/>
            </a:pPr>
            <a:r>
              <a:rPr lang="da-DK" b="0" dirty="0"/>
              <a:t>Feedback kultur?</a:t>
            </a:r>
          </a:p>
          <a:p>
            <a:pPr marL="342900" indent="-342900">
              <a:buFont typeface="Wingdings" panose="05000000000000000000" pitchFamily="2" charset="2"/>
              <a:buChar char="§"/>
            </a:pPr>
            <a:endParaRPr lang="da-DK" b="0" dirty="0"/>
          </a:p>
        </p:txBody>
      </p:sp>
      <p:sp>
        <p:nvSpPr>
          <p:cNvPr id="13" name="Tekstfelt 12">
            <a:extLst>
              <a:ext uri="{FF2B5EF4-FFF2-40B4-BE49-F238E27FC236}">
                <a16:creationId xmlns:a16="http://schemas.microsoft.com/office/drawing/2014/main" id="{25749338-BE97-42F3-99CF-6BA1BEF1729A}"/>
              </a:ext>
            </a:extLst>
          </p:cNvPr>
          <p:cNvSpPr txBox="1"/>
          <p:nvPr/>
        </p:nvSpPr>
        <p:spPr>
          <a:xfrm>
            <a:off x="398012" y="4839355"/>
            <a:ext cx="2928223" cy="1847172"/>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Metoder:</a:t>
            </a:r>
          </a:p>
          <a:p>
            <a:pPr marL="594900" lvl="1" indent="-342900">
              <a:lnSpc>
                <a:spcPct val="150000"/>
              </a:lnSpc>
              <a:buFont typeface="Wingdings" panose="05000000000000000000" pitchFamily="2" charset="2"/>
              <a:buChar char="§"/>
            </a:pPr>
            <a:r>
              <a:rPr lang="da-DK" sz="1600" dirty="0"/>
              <a:t>Lav en introduktion til emnet – og følg op</a:t>
            </a:r>
          </a:p>
          <a:p>
            <a:pPr marL="594900" lvl="1" indent="-342900">
              <a:lnSpc>
                <a:spcPct val="150000"/>
              </a:lnSpc>
              <a:buFont typeface="Wingdings" panose="05000000000000000000" pitchFamily="2" charset="2"/>
              <a:buChar char="§"/>
            </a:pPr>
            <a:r>
              <a:rPr lang="da-DK" sz="1600" dirty="0"/>
              <a:t>Synliggør organisations elementer</a:t>
            </a:r>
          </a:p>
        </p:txBody>
      </p:sp>
      <p:sp>
        <p:nvSpPr>
          <p:cNvPr id="14" name="Tekstfelt 13">
            <a:extLst>
              <a:ext uri="{FF2B5EF4-FFF2-40B4-BE49-F238E27FC236}">
                <a16:creationId xmlns:a16="http://schemas.microsoft.com/office/drawing/2014/main" id="{EE665895-9B6B-4438-A97B-48F3060AF1B6}"/>
              </a:ext>
            </a:extLst>
          </p:cNvPr>
          <p:cNvSpPr txBox="1"/>
          <p:nvPr/>
        </p:nvSpPr>
        <p:spPr>
          <a:xfrm>
            <a:off x="3698447" y="4852446"/>
            <a:ext cx="2928223" cy="1847172"/>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Gode råd:</a:t>
            </a:r>
          </a:p>
          <a:p>
            <a:pPr marL="594900" lvl="1" indent="-342900">
              <a:lnSpc>
                <a:spcPct val="150000"/>
              </a:lnSpc>
              <a:buFont typeface="Wingdings" panose="05000000000000000000" pitchFamily="2" charset="2"/>
              <a:buChar char="§"/>
            </a:pPr>
            <a:r>
              <a:rPr lang="da-DK" sz="1600" dirty="0"/>
              <a:t>Tænk over </a:t>
            </a:r>
            <a:r>
              <a:rPr lang="da-DK" sz="1600" dirty="0" err="1"/>
              <a:t>need</a:t>
            </a:r>
            <a:r>
              <a:rPr lang="da-DK" sz="1600" dirty="0"/>
              <a:t>-to-</a:t>
            </a:r>
            <a:r>
              <a:rPr lang="da-DK" sz="1600" dirty="0" err="1"/>
              <a:t>know</a:t>
            </a:r>
            <a:r>
              <a:rPr lang="da-DK" sz="1600" dirty="0"/>
              <a:t> men glem ikke </a:t>
            </a:r>
            <a:r>
              <a:rPr lang="da-DK" sz="1600" dirty="0" err="1"/>
              <a:t>nice</a:t>
            </a:r>
            <a:r>
              <a:rPr lang="da-DK" sz="1600" dirty="0"/>
              <a:t>-to-</a:t>
            </a:r>
            <a:r>
              <a:rPr lang="da-DK" sz="1600" dirty="0" err="1"/>
              <a:t>know</a:t>
            </a:r>
            <a:endParaRPr lang="da-DK" sz="1600" dirty="0"/>
          </a:p>
          <a:p>
            <a:pPr marL="594900" lvl="1" indent="-342900">
              <a:lnSpc>
                <a:spcPct val="150000"/>
              </a:lnSpc>
              <a:buFont typeface="Wingdings" panose="05000000000000000000" pitchFamily="2" charset="2"/>
              <a:buChar char="§"/>
            </a:pPr>
            <a:r>
              <a:rPr lang="da-DK" sz="1600" dirty="0"/>
              <a:t>Vis organisationen!</a:t>
            </a:r>
          </a:p>
        </p:txBody>
      </p:sp>
      <p:pic>
        <p:nvPicPr>
          <p:cNvPr id="15" name="Billede 14">
            <a:extLst>
              <a:ext uri="{FF2B5EF4-FFF2-40B4-BE49-F238E27FC236}">
                <a16:creationId xmlns:a16="http://schemas.microsoft.com/office/drawing/2014/main" id="{D94AFFAA-2623-41D7-B823-B857DD06837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34190" y="3707073"/>
            <a:ext cx="3341250" cy="1707198"/>
          </a:xfrm>
          <a:prstGeom prst="rect">
            <a:avLst/>
          </a:prstGeom>
          <a:ln>
            <a:noFill/>
          </a:ln>
          <a:effectLst>
            <a:outerShdw blurRad="190500" algn="tl" rotWithShape="0">
              <a:srgbClr val="000000">
                <a:alpha val="70000"/>
              </a:srgbClr>
            </a:outerShdw>
          </a:effectLst>
        </p:spPr>
      </p:pic>
      <p:pic>
        <p:nvPicPr>
          <p:cNvPr id="16" name="Billede 15">
            <a:extLst>
              <a:ext uri="{FF2B5EF4-FFF2-40B4-BE49-F238E27FC236}">
                <a16:creationId xmlns:a16="http://schemas.microsoft.com/office/drawing/2014/main" id="{69DA3D58-951E-43D0-82F5-9F7F0DD33BA3}"/>
              </a:ext>
            </a:extLst>
          </p:cNvPr>
          <p:cNvPicPr/>
          <p:nvPr/>
        </p:nvPicPr>
        <p:blipFill>
          <a:blip r:embed="rId4">
            <a:extLst>
              <a:ext uri="{28A0092B-C50C-407E-A947-70E740481C1C}">
                <a14:useLocalDpi xmlns:a14="http://schemas.microsoft.com/office/drawing/2010/main" val="0"/>
              </a:ext>
            </a:extLst>
          </a:blip>
          <a:stretch>
            <a:fillRect/>
          </a:stretch>
        </p:blipFill>
        <p:spPr>
          <a:xfrm>
            <a:off x="7334190" y="1052482"/>
            <a:ext cx="3341250" cy="1602109"/>
          </a:xfrm>
          <a:prstGeom prst="rect">
            <a:avLst/>
          </a:prstGeom>
          <a:ln>
            <a:noFill/>
          </a:ln>
          <a:effectLst>
            <a:outerShdw blurRad="190500" algn="tl" rotWithShape="0">
              <a:srgbClr val="000000">
                <a:alpha val="70000"/>
              </a:srgbClr>
            </a:outerShdw>
          </a:effectLst>
        </p:spPr>
      </p:pic>
      <p:sp>
        <p:nvSpPr>
          <p:cNvPr id="4" name="Tekstfelt 3">
            <a:extLst>
              <a:ext uri="{FF2B5EF4-FFF2-40B4-BE49-F238E27FC236}">
                <a16:creationId xmlns:a16="http://schemas.microsoft.com/office/drawing/2014/main" id="{826BC9B4-5576-411E-BF12-D999C81220F8}"/>
              </a:ext>
            </a:extLst>
          </p:cNvPr>
          <p:cNvSpPr txBox="1"/>
          <p:nvPr/>
        </p:nvSpPr>
        <p:spPr>
          <a:xfrm>
            <a:off x="7334190" y="3026004"/>
            <a:ext cx="3341250" cy="246221"/>
          </a:xfrm>
          <a:prstGeom prst="rect">
            <a:avLst/>
          </a:prstGeom>
          <a:noFill/>
        </p:spPr>
        <p:txBody>
          <a:bodyPr wrap="square" lIns="0" tIns="0" rIns="0" bIns="0" rtlCol="0">
            <a:spAutoFit/>
          </a:bodyPr>
          <a:lstStyle/>
          <a:p>
            <a:pPr algn="ctr"/>
            <a:r>
              <a:rPr lang="da-DK" sz="1600" b="1" dirty="0"/>
              <a:t>eller…</a:t>
            </a:r>
          </a:p>
        </p:txBody>
      </p:sp>
    </p:spTree>
    <p:custDataLst>
      <p:tags r:id="rId1"/>
    </p:custDataLst>
    <p:extLst>
      <p:ext uri="{BB962C8B-B14F-4D97-AF65-F5344CB8AC3E}">
        <p14:creationId xmlns:p14="http://schemas.microsoft.com/office/powerpoint/2010/main" val="2859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500"/>
                                        <p:tgtEl>
                                          <p:spTgt spid="12">
                                            <p:txEl>
                                              <p:pRg st="1" end="1"/>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500"/>
                                        <p:tgtEl>
                                          <p:spTgt spid="1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fade">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Effect transition="in" filter="fade">
                                      <p:cBhvr>
                                        <p:cTn id="47" dur="500"/>
                                        <p:tgtEl>
                                          <p:spTgt spid="1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6" end="6"/>
                                            </p:txEl>
                                          </p:spTgt>
                                        </p:tgtEl>
                                        <p:attrNameLst>
                                          <p:attrName>style.visibility</p:attrName>
                                        </p:attrNameLst>
                                      </p:cBhvr>
                                      <p:to>
                                        <p:strVal val="visible"/>
                                      </p:to>
                                    </p:set>
                                    <p:animEffect transition="in" filter="fade">
                                      <p:cBhvr>
                                        <p:cTn id="52" dur="500"/>
                                        <p:tgtEl>
                                          <p:spTgt spid="12">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fade">
                                      <p:cBhvr>
                                        <p:cTn id="57" dur="500"/>
                                        <p:tgtEl>
                                          <p:spTgt spid="13">
                                            <p:txEl>
                                              <p:pRg st="0" end="0"/>
                                            </p:txEl>
                                          </p:spTgt>
                                        </p:tgtEl>
                                      </p:cBhvr>
                                    </p:animEffect>
                                  </p:childTnLst>
                                </p:cTn>
                              </p:par>
                            </p:childTnLst>
                          </p:cTn>
                        </p:par>
                        <p:par>
                          <p:cTn id="58" fill="hold">
                            <p:stCondLst>
                              <p:cond delay="500"/>
                            </p:stCondLst>
                            <p:childTnLst>
                              <p:par>
                                <p:cTn id="59" presetID="26" presetClass="emph" presetSubtype="0" fill="hold" nodeType="afterEffect">
                                  <p:stCondLst>
                                    <p:cond delay="0"/>
                                  </p:stCondLst>
                                  <p:childTnLst>
                                    <p:animEffect transition="out" filter="fade">
                                      <p:cBhvr>
                                        <p:cTn id="60" dur="500" tmFilter="0, 0; .2, .5; .8, .5; 1, 0"/>
                                        <p:tgtEl>
                                          <p:spTgt spid="13">
                                            <p:txEl>
                                              <p:pRg st="0" end="0"/>
                                            </p:txEl>
                                          </p:spTgt>
                                        </p:tgtEl>
                                      </p:cBhvr>
                                    </p:animEffect>
                                    <p:animScale>
                                      <p:cBhvr>
                                        <p:cTn id="61" dur="250" autoRev="1" fill="hold"/>
                                        <p:tgtEl>
                                          <p:spTgt spid="13">
                                            <p:txEl>
                                              <p:pRg st="0" end="0"/>
                                            </p:txEl>
                                          </p:spTgt>
                                        </p:tgtEl>
                                      </p:cBhvr>
                                      <p:by x="105000" y="105000"/>
                                    </p:animScale>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500"/>
                                        <p:tgtEl>
                                          <p:spTgt spid="13">
                                            <p:txEl>
                                              <p:pRg st="1" end="1"/>
                                            </p:txEl>
                                          </p:spTgt>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13">
                                            <p:txEl>
                                              <p:pRg st="2" end="2"/>
                                            </p:txEl>
                                          </p:spTgt>
                                        </p:tgtEl>
                                        <p:attrNameLst>
                                          <p:attrName>style.visibility</p:attrName>
                                        </p:attrNameLst>
                                      </p:cBhvr>
                                      <p:to>
                                        <p:strVal val="visible"/>
                                      </p:to>
                                    </p:set>
                                    <p:animEffect transition="in" filter="fade">
                                      <p:cBhvr>
                                        <p:cTn id="69" dur="500"/>
                                        <p:tgtEl>
                                          <p:spTgt spid="13">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4">
                                            <p:txEl>
                                              <p:pRg st="0" end="0"/>
                                            </p:txEl>
                                          </p:spTgt>
                                        </p:tgtEl>
                                        <p:attrNameLst>
                                          <p:attrName>style.visibility</p:attrName>
                                        </p:attrNameLst>
                                      </p:cBhvr>
                                      <p:to>
                                        <p:strVal val="visible"/>
                                      </p:to>
                                    </p:set>
                                    <p:animEffect transition="in" filter="fade">
                                      <p:cBhvr>
                                        <p:cTn id="74" dur="500"/>
                                        <p:tgtEl>
                                          <p:spTgt spid="14">
                                            <p:txEl>
                                              <p:pRg st="0" end="0"/>
                                            </p:txEl>
                                          </p:spTgt>
                                        </p:tgtEl>
                                      </p:cBhvr>
                                    </p:animEffect>
                                  </p:childTnLst>
                                </p:cTn>
                              </p:par>
                            </p:childTnLst>
                          </p:cTn>
                        </p:par>
                        <p:par>
                          <p:cTn id="75" fill="hold">
                            <p:stCondLst>
                              <p:cond delay="500"/>
                            </p:stCondLst>
                            <p:childTnLst>
                              <p:par>
                                <p:cTn id="76" presetID="26" presetClass="emph" presetSubtype="0" fill="hold" nodeType="afterEffect">
                                  <p:stCondLst>
                                    <p:cond delay="0"/>
                                  </p:stCondLst>
                                  <p:childTnLst>
                                    <p:animEffect transition="out" filter="fade">
                                      <p:cBhvr>
                                        <p:cTn id="77" dur="500" tmFilter="0, 0; .2, .5; .8, .5; 1, 0"/>
                                        <p:tgtEl>
                                          <p:spTgt spid="14">
                                            <p:txEl>
                                              <p:pRg st="0" end="0"/>
                                            </p:txEl>
                                          </p:spTgt>
                                        </p:tgtEl>
                                      </p:cBhvr>
                                    </p:animEffect>
                                    <p:animScale>
                                      <p:cBhvr>
                                        <p:cTn id="78" dur="250" autoRev="1" fill="hold"/>
                                        <p:tgtEl>
                                          <p:spTgt spid="14">
                                            <p:txEl>
                                              <p:pRg st="0" end="0"/>
                                            </p:txEl>
                                          </p:spTgt>
                                        </p:tgtEl>
                                      </p:cBhvr>
                                      <p:by x="105000" y="105000"/>
                                    </p:animScale>
                                  </p:childTnLst>
                                </p:cTn>
                              </p:par>
                            </p:childTnLst>
                          </p:cTn>
                        </p:par>
                        <p:par>
                          <p:cTn id="79" fill="hold">
                            <p:stCondLst>
                              <p:cond delay="1000"/>
                            </p:stCondLst>
                            <p:childTnLst>
                              <p:par>
                                <p:cTn id="80" presetID="10" presetClass="entr" presetSubtype="0" fill="hold" nodeType="afterEffect">
                                  <p:stCondLst>
                                    <p:cond delay="0"/>
                                  </p:stCondLst>
                                  <p:childTnLst>
                                    <p:set>
                                      <p:cBhvr>
                                        <p:cTn id="81" dur="1" fill="hold">
                                          <p:stCondLst>
                                            <p:cond delay="0"/>
                                          </p:stCondLst>
                                        </p:cTn>
                                        <p:tgtEl>
                                          <p:spTgt spid="14">
                                            <p:txEl>
                                              <p:pRg st="1" end="1"/>
                                            </p:txEl>
                                          </p:spTgt>
                                        </p:tgtEl>
                                        <p:attrNameLst>
                                          <p:attrName>style.visibility</p:attrName>
                                        </p:attrNameLst>
                                      </p:cBhvr>
                                      <p:to>
                                        <p:strVal val="visible"/>
                                      </p:to>
                                    </p:set>
                                    <p:animEffect transition="in" filter="fade">
                                      <p:cBhvr>
                                        <p:cTn id="82" dur="500"/>
                                        <p:tgtEl>
                                          <p:spTgt spid="14">
                                            <p:txEl>
                                              <p:pRg st="1" end="1"/>
                                            </p:txEl>
                                          </p:spTgt>
                                        </p:tgtEl>
                                      </p:cBhvr>
                                    </p:animEffect>
                                  </p:childTnLst>
                                </p:cTn>
                              </p:par>
                            </p:childTnLst>
                          </p:cTn>
                        </p:par>
                        <p:par>
                          <p:cTn id="83" fill="hold">
                            <p:stCondLst>
                              <p:cond delay="1500"/>
                            </p:stCondLst>
                            <p:childTnLst>
                              <p:par>
                                <p:cTn id="84" presetID="10" presetClass="entr" presetSubtype="0" fill="hold" nodeType="afterEffect">
                                  <p:stCondLst>
                                    <p:cond delay="0"/>
                                  </p:stCondLst>
                                  <p:childTnLst>
                                    <p:set>
                                      <p:cBhvr>
                                        <p:cTn id="85" dur="1" fill="hold">
                                          <p:stCondLst>
                                            <p:cond delay="0"/>
                                          </p:stCondLst>
                                        </p:cTn>
                                        <p:tgtEl>
                                          <p:spTgt spid="14">
                                            <p:txEl>
                                              <p:pRg st="2" end="2"/>
                                            </p:txEl>
                                          </p:spTgt>
                                        </p:tgtEl>
                                        <p:attrNameLst>
                                          <p:attrName>style.visibility</p:attrName>
                                        </p:attrNameLst>
                                      </p:cBhvr>
                                      <p:to>
                                        <p:strVal val="visible"/>
                                      </p:to>
                                    </p:set>
                                    <p:animEffect transition="in" filter="fade">
                                      <p:cBhvr>
                                        <p:cTn id="86"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749" y="453600"/>
            <a:ext cx="4989706" cy="691259"/>
          </a:xfrm>
        </p:spPr>
        <p:txBody>
          <a:bodyPr/>
          <a:lstStyle/>
          <a:p>
            <a:r>
              <a:rPr lang="da-DK" dirty="0"/>
              <a:t>SUND onboarding</a:t>
            </a:r>
          </a:p>
        </p:txBody>
      </p:sp>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a:t>22. september 2016</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12</a:t>
            </a:fld>
            <a:endParaRPr lang="en-GB" dirty="0"/>
          </a:p>
        </p:txBody>
      </p:sp>
      <p:sp>
        <p:nvSpPr>
          <p:cNvPr id="13" name="Rutediagram: Alternativ proces 12">
            <a:extLst>
              <a:ext uri="{FF2B5EF4-FFF2-40B4-BE49-F238E27FC236}">
                <a16:creationId xmlns:a16="http://schemas.microsoft.com/office/drawing/2014/main" id="{AC8664A6-AA16-2FFF-6CE3-60A5EB15D3AB}"/>
              </a:ext>
            </a:extLst>
          </p:cNvPr>
          <p:cNvSpPr/>
          <p:nvPr/>
        </p:nvSpPr>
        <p:spPr>
          <a:xfrm>
            <a:off x="5524732" y="799229"/>
            <a:ext cx="5543550" cy="148590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a-DK" sz="1400" b="1">
                <a:solidFill>
                  <a:srgbClr val="000000"/>
                </a:solidFill>
                <a:effectLst/>
                <a:ea typeface="Times New Roman" panose="02020603050405020304" pitchFamily="18" charset="0"/>
                <a:cs typeface="Times New Roman" panose="02020603050405020304" pitchFamily="18" charset="0"/>
              </a:rPr>
              <a:t>GENERELT</a:t>
            </a:r>
            <a:endParaRPr lang="da-DK" sz="1050">
              <a:effectLst/>
              <a:ea typeface="Times New Roman" panose="02020603050405020304" pitchFamily="18" charset="0"/>
              <a:cs typeface="Times New Roman" panose="02020603050405020304" pitchFamily="18" charset="0"/>
            </a:endParaRPr>
          </a:p>
          <a:p>
            <a:pPr algn="ctr">
              <a:lnSpc>
                <a:spcPct val="130000"/>
              </a:lnSpc>
              <a:spcAft>
                <a:spcPts val="800"/>
              </a:spcAft>
            </a:pPr>
            <a:r>
              <a:rPr lang="da-DK" sz="1000">
                <a:solidFill>
                  <a:srgbClr val="000000"/>
                </a:solidFill>
                <a:effectLst/>
                <a:ea typeface="Times New Roman" panose="02020603050405020304" pitchFamily="18" charset="0"/>
                <a:cs typeface="Times New Roman" panose="02020603050405020304" pitchFamily="18" charset="0"/>
              </a:rPr>
              <a:t>Alle nye medarbejdere får ved ansættelsesstart en onboardingspakke, som udover et introduktionsprogram, består dels af sociale aktiviteter og elementer og dels af faglige aktiviteter og elementer. Formålet er at sikre, at den nye medarbejder kommer godt ind i arbejdsfællesskabet i afdelingen og oplever en god start med sine nye opgaver. </a:t>
            </a:r>
            <a:endParaRPr lang="da-DK" sz="1050">
              <a:effectLst/>
              <a:ea typeface="Times New Roman" panose="02020603050405020304" pitchFamily="18" charset="0"/>
              <a:cs typeface="Times New Roman" panose="02020603050405020304" pitchFamily="18" charset="0"/>
            </a:endParaRPr>
          </a:p>
          <a:p>
            <a:pPr algn="ctr">
              <a:lnSpc>
                <a:spcPct val="130000"/>
              </a:lnSpc>
              <a:spcAft>
                <a:spcPts val="800"/>
              </a:spcAft>
            </a:pPr>
            <a:r>
              <a:rPr lang="da-DK" sz="1000">
                <a:solidFill>
                  <a:srgbClr val="000000"/>
                </a:solidFill>
                <a:effectLst/>
                <a:ea typeface="Times New Roman" panose="02020603050405020304" pitchFamily="18" charset="0"/>
                <a:cs typeface="Times New Roman" panose="02020603050405020304" pitchFamily="18" charset="0"/>
              </a:rPr>
              <a:t>T</a:t>
            </a:r>
            <a:endParaRPr lang="da-DK" sz="1050">
              <a:effectLst/>
              <a:ea typeface="Times New Roman" panose="02020603050405020304" pitchFamily="18" charset="0"/>
              <a:cs typeface="Times New Roman" panose="02020603050405020304" pitchFamily="18" charset="0"/>
            </a:endParaRPr>
          </a:p>
        </p:txBody>
      </p:sp>
      <p:sp>
        <p:nvSpPr>
          <p:cNvPr id="14" name="Rutediagram: Alternativ proces 13">
            <a:extLst>
              <a:ext uri="{FF2B5EF4-FFF2-40B4-BE49-F238E27FC236}">
                <a16:creationId xmlns:a16="http://schemas.microsoft.com/office/drawing/2014/main" id="{43D8A40E-917B-F82A-11D6-3EEFB415D30F}"/>
              </a:ext>
            </a:extLst>
          </p:cNvPr>
          <p:cNvSpPr/>
          <p:nvPr/>
        </p:nvSpPr>
        <p:spPr>
          <a:xfrm>
            <a:off x="448488" y="2441421"/>
            <a:ext cx="5283239" cy="3732579"/>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a-DK" sz="1100" b="1">
                <a:solidFill>
                  <a:srgbClr val="000000"/>
                </a:solidFill>
                <a:effectLst/>
                <a:ea typeface="Times New Roman" panose="02020603050405020304" pitchFamily="18" charset="0"/>
                <a:cs typeface="Times New Roman" panose="02020603050405020304" pitchFamily="18" charset="0"/>
              </a:rPr>
              <a:t>Den faglige del af onboardingspakken indeholder:</a:t>
            </a:r>
            <a:endParaRPr lang="da-DK" sz="1050">
              <a:effectLst/>
              <a:ea typeface="Times New Roman" panose="02020603050405020304" pitchFamily="18" charset="0"/>
              <a:cs typeface="Times New Roman" panose="02020603050405020304" pitchFamily="18" charset="0"/>
            </a:endParaRPr>
          </a:p>
          <a:p>
            <a:pPr marL="457200" indent="-228600">
              <a:lnSpc>
                <a:spcPct val="130000"/>
              </a:lnSpc>
            </a:pPr>
            <a:r>
              <a:rPr lang="da-DK" sz="1000" b="1">
                <a:solidFill>
                  <a:srgbClr val="000000"/>
                </a:solidFill>
                <a:effectLst/>
                <a:ea typeface="Times New Roman" panose="02020603050405020304" pitchFamily="18" charset="0"/>
                <a:cs typeface="Times New Roman" panose="02020603050405020304" pitchFamily="18" charset="0"/>
              </a:rPr>
              <a:t>Faglig mentor:</a:t>
            </a:r>
            <a:r>
              <a:rPr lang="da-DK" sz="1000">
                <a:solidFill>
                  <a:srgbClr val="000000"/>
                </a:solidFill>
                <a:effectLst/>
                <a:ea typeface="Times New Roman" panose="02020603050405020304" pitchFamily="18" charset="0"/>
                <a:cs typeface="Times New Roman" panose="02020603050405020304" pitchFamily="18" charset="0"/>
              </a:rPr>
              <a:t> Den nye medarbejder tilknyttes en erfaren kollega, som arbejder med de samme opgaver som den nyansatte. Mentorer introduceres til rollen forud for modtagelse af nye medarbejdere og der iværksættes opfølgning.</a:t>
            </a:r>
            <a:endParaRPr lang="da-DK" sz="1050">
              <a:effectLst/>
              <a:ea typeface="Times New Roman" panose="02020603050405020304" pitchFamily="18" charset="0"/>
              <a:cs typeface="Times New Roman" panose="02020603050405020304" pitchFamily="18" charset="0"/>
            </a:endParaRPr>
          </a:p>
          <a:p>
            <a:pPr marL="457200" indent="-228600">
              <a:lnSpc>
                <a:spcPct val="130000"/>
              </a:lnSpc>
            </a:pPr>
            <a:r>
              <a:rPr lang="da-DK" sz="1000" b="1">
                <a:solidFill>
                  <a:srgbClr val="000000"/>
                </a:solidFill>
                <a:effectLst/>
                <a:ea typeface="Times New Roman" panose="02020603050405020304" pitchFamily="18" charset="0"/>
                <a:cs typeface="Times New Roman" panose="02020603050405020304" pitchFamily="18" charset="0"/>
              </a:rPr>
              <a:t>Teammedlemskab:</a:t>
            </a:r>
            <a:r>
              <a:rPr lang="da-DK" sz="1000">
                <a:solidFill>
                  <a:srgbClr val="000000"/>
                </a:solidFill>
                <a:effectLst/>
                <a:ea typeface="Times New Roman" panose="02020603050405020304" pitchFamily="18" charset="0"/>
                <a:cs typeface="Times New Roman" panose="02020603050405020304" pitchFamily="18" charset="0"/>
              </a:rPr>
              <a:t> Den nye medarbejder bliver en del af mindst ét team, som består af kolleger med samme type opgaver. Den faglige mentor er medlem af mindst ét af de teams, som den nyansatte tilknyttes.</a:t>
            </a:r>
            <a:endParaRPr lang="da-DK" sz="1050">
              <a:effectLst/>
              <a:ea typeface="Times New Roman" panose="02020603050405020304" pitchFamily="18" charset="0"/>
              <a:cs typeface="Times New Roman" panose="02020603050405020304" pitchFamily="18" charset="0"/>
            </a:endParaRPr>
          </a:p>
          <a:p>
            <a:pPr marL="457200" indent="-228600">
              <a:lnSpc>
                <a:spcPct val="130000"/>
              </a:lnSpc>
            </a:pPr>
            <a:r>
              <a:rPr lang="da-DK" sz="1000" b="1">
                <a:solidFill>
                  <a:srgbClr val="000000"/>
                </a:solidFill>
                <a:effectLst/>
                <a:ea typeface="Times New Roman" panose="02020603050405020304" pitchFamily="18" charset="0"/>
                <a:cs typeface="Times New Roman" panose="02020603050405020304" pitchFamily="18" charset="0"/>
              </a:rPr>
              <a:t>Sidemandsoplæring:</a:t>
            </a:r>
            <a:r>
              <a:rPr lang="da-DK" sz="1000">
                <a:solidFill>
                  <a:srgbClr val="000000"/>
                </a:solidFill>
                <a:effectLst/>
                <a:ea typeface="Times New Roman" panose="02020603050405020304" pitchFamily="18" charset="0"/>
                <a:cs typeface="Times New Roman" panose="02020603050405020304" pitchFamily="18" charset="0"/>
              </a:rPr>
              <a:t> Den nye medarbejder kobles sammen med en eller flere kolleger, som står for sidemandsoplæring i de primære opgaver. </a:t>
            </a:r>
            <a:endParaRPr lang="da-DK" sz="1050">
              <a:effectLst/>
              <a:ea typeface="Times New Roman" panose="02020603050405020304" pitchFamily="18" charset="0"/>
              <a:cs typeface="Times New Roman" panose="02020603050405020304" pitchFamily="18" charset="0"/>
            </a:endParaRPr>
          </a:p>
          <a:p>
            <a:pPr marL="457200" indent="-228600">
              <a:lnSpc>
                <a:spcPct val="130000"/>
              </a:lnSpc>
            </a:pPr>
            <a:r>
              <a:rPr lang="da-DK" sz="1000" b="1">
                <a:solidFill>
                  <a:srgbClr val="000000"/>
                </a:solidFill>
                <a:effectLst/>
                <a:ea typeface="Times New Roman" panose="02020603050405020304" pitchFamily="18" charset="0"/>
                <a:cs typeface="Times New Roman" panose="02020603050405020304" pitchFamily="18" charset="0"/>
              </a:rPr>
              <a:t>Introprogram: </a:t>
            </a:r>
            <a:r>
              <a:rPr lang="da-DK" sz="1000">
                <a:solidFill>
                  <a:srgbClr val="000000"/>
                </a:solidFill>
                <a:effectLst/>
                <a:ea typeface="Times New Roman" panose="02020603050405020304" pitchFamily="18" charset="0"/>
                <a:cs typeface="Times New Roman" panose="02020603050405020304" pitchFamily="18" charset="0"/>
              </a:rPr>
              <a:t>Den nye medarbejder modtager et introprogram med tidssatte aktiviteter for den første tid i stillingen. Introprogrammet indeholder plan for sidemandsoplæring, relevante møder mv. </a:t>
            </a:r>
            <a:endParaRPr lang="da-DK" sz="1050">
              <a:effectLst/>
              <a:ea typeface="Times New Roman" panose="02020603050405020304" pitchFamily="18" charset="0"/>
              <a:cs typeface="Times New Roman" panose="02020603050405020304" pitchFamily="18" charset="0"/>
            </a:endParaRPr>
          </a:p>
          <a:p>
            <a:pPr marL="457200" indent="-228600">
              <a:lnSpc>
                <a:spcPct val="130000"/>
              </a:lnSpc>
              <a:spcAft>
                <a:spcPts val="800"/>
              </a:spcAft>
            </a:pPr>
            <a:r>
              <a:rPr lang="da-DK" sz="1000" b="1">
                <a:solidFill>
                  <a:srgbClr val="000000"/>
                </a:solidFill>
                <a:effectLst/>
                <a:ea typeface="Times New Roman" panose="02020603050405020304" pitchFamily="18" charset="0"/>
                <a:cs typeface="Times New Roman" panose="02020603050405020304" pitchFamily="18" charset="0"/>
              </a:rPr>
              <a:t>Opslagsværk for nye studieadministrative medarbejdere: </a:t>
            </a:r>
            <a:r>
              <a:rPr lang="da-DK" sz="1000">
                <a:solidFill>
                  <a:srgbClr val="000000"/>
                </a:solidFill>
                <a:effectLst/>
                <a:ea typeface="Times New Roman" panose="02020603050405020304" pitchFamily="18" charset="0"/>
                <a:cs typeface="Times New Roman" panose="02020603050405020304" pitchFamily="18" charset="0"/>
              </a:rPr>
              <a:t>Nye medarbejdere som starter som f.eks. modul-/studiesekretærer får et opslagsværk. Opslagsværket samler information som er relevant for netop den nyansatte og kan bruges især i det første halve år.</a:t>
            </a:r>
            <a:endParaRPr lang="da-DK" sz="1050">
              <a:effectLst/>
              <a:ea typeface="Times New Roman" panose="02020603050405020304" pitchFamily="18" charset="0"/>
              <a:cs typeface="Times New Roman" panose="02020603050405020304" pitchFamily="18" charset="0"/>
            </a:endParaRPr>
          </a:p>
        </p:txBody>
      </p:sp>
      <p:sp>
        <p:nvSpPr>
          <p:cNvPr id="15" name="Rutediagram: Alternativ proces 14">
            <a:extLst>
              <a:ext uri="{FF2B5EF4-FFF2-40B4-BE49-F238E27FC236}">
                <a16:creationId xmlns:a16="http://schemas.microsoft.com/office/drawing/2014/main" id="{E9B18A1A-4E6F-13E5-5461-59AAF7D180F6}"/>
              </a:ext>
            </a:extLst>
          </p:cNvPr>
          <p:cNvSpPr/>
          <p:nvPr/>
        </p:nvSpPr>
        <p:spPr>
          <a:xfrm>
            <a:off x="5927826" y="2473740"/>
            <a:ext cx="5543550" cy="3667939"/>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a-DK" sz="1100" b="1">
                <a:solidFill>
                  <a:srgbClr val="000000"/>
                </a:solidFill>
                <a:effectLst/>
                <a:ea typeface="Times New Roman" panose="02020603050405020304" pitchFamily="18" charset="0"/>
                <a:cs typeface="Times New Roman" panose="02020603050405020304" pitchFamily="18" charset="0"/>
              </a:rPr>
              <a:t>Den sociale del af onboardingspakken indeholder:</a:t>
            </a:r>
            <a:endParaRPr lang="da-DK" sz="1050">
              <a:effectLst/>
              <a:ea typeface="Times New Roman" panose="02020603050405020304" pitchFamily="18" charset="0"/>
              <a:cs typeface="Times New Roman" panose="02020603050405020304" pitchFamily="18" charset="0"/>
            </a:endParaRPr>
          </a:p>
          <a:p>
            <a:pPr marL="457200" indent="-228600">
              <a:lnSpc>
                <a:spcPct val="130000"/>
              </a:lnSpc>
            </a:pPr>
            <a:r>
              <a:rPr lang="da-DK" sz="1000" b="1">
                <a:solidFill>
                  <a:srgbClr val="000000"/>
                </a:solidFill>
                <a:effectLst/>
                <a:ea typeface="Times New Roman" panose="02020603050405020304" pitchFamily="18" charset="0"/>
                <a:cs typeface="Times New Roman" panose="02020603050405020304" pitchFamily="18" charset="0"/>
              </a:rPr>
              <a:t>Velkomstmøder:</a:t>
            </a:r>
            <a:r>
              <a:rPr lang="da-DK" sz="1000">
                <a:solidFill>
                  <a:srgbClr val="000000"/>
                </a:solidFill>
                <a:effectLst/>
                <a:ea typeface="Times New Roman" panose="02020603050405020304" pitchFamily="18" charset="0"/>
                <a:cs typeface="Times New Roman" panose="02020603050405020304" pitchFamily="18" charset="0"/>
              </a:rPr>
              <a:t> Den nye medarbejder bydes velkommen dels i sekretariatet og dels i medarbejderens eget område. Den nye medarbejder har også på sin første dag møde med sin personaleleder samt sekretariats- og uddannelseschefen.</a:t>
            </a:r>
            <a:endParaRPr lang="da-DK" sz="1050">
              <a:effectLst/>
              <a:ea typeface="Times New Roman" panose="02020603050405020304" pitchFamily="18" charset="0"/>
              <a:cs typeface="Times New Roman" panose="02020603050405020304" pitchFamily="18" charset="0"/>
            </a:endParaRPr>
          </a:p>
          <a:p>
            <a:pPr marL="457200" indent="-228600">
              <a:lnSpc>
                <a:spcPct val="130000"/>
              </a:lnSpc>
            </a:pPr>
            <a:r>
              <a:rPr lang="da-DK" sz="1000" b="1">
                <a:solidFill>
                  <a:srgbClr val="000000"/>
                </a:solidFill>
                <a:effectLst/>
                <a:ea typeface="Times New Roman" panose="02020603050405020304" pitchFamily="18" charset="0"/>
                <a:cs typeface="Times New Roman" panose="02020603050405020304" pitchFamily="18" charset="0"/>
              </a:rPr>
              <a:t>Social mentor:</a:t>
            </a:r>
            <a:r>
              <a:rPr lang="da-DK" sz="1000">
                <a:solidFill>
                  <a:srgbClr val="000000"/>
                </a:solidFill>
                <a:effectLst/>
                <a:ea typeface="Times New Roman" panose="02020603050405020304" pitchFamily="18" charset="0"/>
                <a:cs typeface="Times New Roman" panose="02020603050405020304" pitchFamily="18" charset="0"/>
              </a:rPr>
              <a:t> Den nye medarbejder får tilknyttet en social mentor, som er en kollega, der vil hjælpe med at sikre at den nye kollega kommer godt ind i arbejdspladsens dagligdag. F.eks. viser den sociale mentor den nye kollega rundt, sikrer at han/hun kommer med til frokost, introducerer til velfærdsudvalget, gavekassen mv. Mentorer introduceres til rollen forud for modtagelse af nye medarbejdere og der iværksættes opfølgning.</a:t>
            </a:r>
            <a:endParaRPr lang="da-DK" sz="1050">
              <a:effectLst/>
              <a:ea typeface="Times New Roman" panose="02020603050405020304" pitchFamily="18" charset="0"/>
              <a:cs typeface="Times New Roman" panose="02020603050405020304" pitchFamily="18" charset="0"/>
            </a:endParaRPr>
          </a:p>
          <a:p>
            <a:pPr marL="457200" indent="-228600">
              <a:lnSpc>
                <a:spcPct val="130000"/>
              </a:lnSpc>
              <a:spcAft>
                <a:spcPts val="800"/>
              </a:spcAft>
            </a:pPr>
            <a:r>
              <a:rPr lang="da-DK" sz="1000" b="1">
                <a:solidFill>
                  <a:srgbClr val="000000"/>
                </a:solidFill>
                <a:effectLst/>
                <a:ea typeface="Times New Roman" panose="02020603050405020304" pitchFamily="18" charset="0"/>
                <a:cs typeface="Times New Roman" panose="02020603050405020304" pitchFamily="18" charset="0"/>
              </a:rPr>
              <a:t>Løbende opfølgning:</a:t>
            </a:r>
            <a:r>
              <a:rPr lang="da-DK" sz="1000">
                <a:solidFill>
                  <a:srgbClr val="000000"/>
                </a:solidFill>
                <a:effectLst/>
                <a:ea typeface="Times New Roman" panose="02020603050405020304" pitchFamily="18" charset="0"/>
                <a:cs typeface="Times New Roman" panose="02020603050405020304" pitchFamily="18" charset="0"/>
              </a:rPr>
              <a:t> Den nye medarbejder har tæt kontakt med sin personaleleder (og fagkoordinator hvis en sådan findes). Der afholdes ugentlige statusmøder de første 2 uger, 1. månedssamtale med personaleleder samt 3. månedssamtale med sekretariats- og uddannelseschef. Medarbejderen og personaleleder drøfter i fællesskab aftaler for løbende opfølgning. </a:t>
            </a:r>
            <a:endParaRPr lang="da-DK" sz="1050">
              <a:effectLs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7173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Åh, er det i dag du kommer… !?</a:t>
            </a:r>
          </a:p>
        </p:txBody>
      </p:sp>
      <p:sp>
        <p:nvSpPr>
          <p:cNvPr id="3" name="Pladsholder til indhold 2"/>
          <p:cNvSpPr>
            <a:spLocks noGrp="1"/>
          </p:cNvSpPr>
          <p:nvPr>
            <p:ph idx="1"/>
          </p:nvPr>
        </p:nvSpPr>
        <p:spPr>
          <a:xfrm>
            <a:off x="406305" y="3688698"/>
            <a:ext cx="5947200" cy="2823702"/>
          </a:xfrm>
        </p:spPr>
        <p:txBody>
          <a:bodyPr/>
          <a:lstStyle/>
          <a:p>
            <a:pPr>
              <a:lnSpc>
                <a:spcPct val="150000"/>
              </a:lnSpc>
            </a:pPr>
            <a:r>
              <a:rPr lang="da-DK" b="0" dirty="0"/>
              <a:t>Hverdagen er travl og det er ikke altid man har den tid man kunne ønske, til at gennemtænke og diskutere jobopslag, forberede kollegaer og udarbejde en optimal introduktion…</a:t>
            </a:r>
          </a:p>
          <a:p>
            <a:endParaRPr lang="da-DK" dirty="0"/>
          </a:p>
          <a:p>
            <a:r>
              <a:rPr lang="da-DK" dirty="0"/>
              <a:t>… men det kan faktisk godt betale sig!</a:t>
            </a:r>
          </a:p>
        </p:txBody>
      </p:sp>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a:t>22. september 2016</a:t>
            </a:r>
            <a:endParaRPr lang="en-GB" dirty="0"/>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2</a:t>
            </a:fld>
            <a:endParaRPr lang="en-GB" dirty="0"/>
          </a:p>
        </p:txBody>
      </p:sp>
      <p:sp>
        <p:nvSpPr>
          <p:cNvPr id="11" name="Pladsholder til indhold 2">
            <a:extLst>
              <a:ext uri="{FF2B5EF4-FFF2-40B4-BE49-F238E27FC236}">
                <a16:creationId xmlns:a16="http://schemas.microsoft.com/office/drawing/2014/main" id="{31313DAD-6423-46BB-BBD1-4428B453E9FF}"/>
              </a:ext>
            </a:extLst>
          </p:cNvPr>
          <p:cNvSpPr txBox="1">
            <a:spLocks/>
          </p:cNvSpPr>
          <p:nvPr/>
        </p:nvSpPr>
        <p:spPr>
          <a:xfrm>
            <a:off x="1792081" y="1616797"/>
            <a:ext cx="5947200" cy="2823702"/>
          </a:xfrm>
          <a:prstGeom prst="rect">
            <a:avLst/>
          </a:prstGeom>
        </p:spPr>
        <p:txBody>
          <a:bodyPr vert="horz" lIns="0" tIns="0" rIns="0" bIns="0" rtlCol="0">
            <a:noAutofit/>
          </a:bodyPr>
          <a:lstStyle>
            <a:lvl1pPr marL="0" indent="0" algn="l" defTabSz="914400" rtl="0" eaLnBrk="1" latinLnBrk="0" hangingPunct="1">
              <a:lnSpc>
                <a:spcPct val="83000"/>
              </a:lnSpc>
              <a:spcBef>
                <a:spcPts val="0"/>
              </a:spcBef>
              <a:spcAft>
                <a:spcPts val="900"/>
              </a:spcAft>
              <a:buFont typeface="Arial" panose="020B0604020202020204" pitchFamily="34" charset="0"/>
              <a:buChar char="​"/>
              <a:defRPr sz="2000" b="1" kern="1200">
                <a:solidFill>
                  <a:schemeClr val="tx1"/>
                </a:solidFill>
                <a:latin typeface="+mn-lt"/>
                <a:ea typeface="+mn-ea"/>
                <a:cs typeface="+mn-cs"/>
              </a:defRPr>
            </a:lvl1pPr>
            <a:lvl2pPr marL="252000" indent="-252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468000" indent="-216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648000" indent="-180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648000" indent="-180000" algn="l" defTabSz="914400" rtl="0" eaLnBrk="1" latinLnBrk="0" hangingPunct="1">
              <a:lnSpc>
                <a:spcPct val="100000"/>
              </a:lnSpc>
              <a:spcBef>
                <a:spcPts val="600"/>
              </a:spcBef>
              <a:buFont typeface="Arial" panose="020B0604020202020204" pitchFamily="34" charset="0"/>
              <a:buChar char="•"/>
              <a:defRPr sz="1200" kern="1200" baseline="0">
                <a:solidFill>
                  <a:schemeClr val="tx1"/>
                </a:solidFill>
                <a:latin typeface="+mn-lt"/>
                <a:ea typeface="+mn-ea"/>
                <a:cs typeface="+mn-cs"/>
              </a:defRPr>
            </a:lvl5pPr>
            <a:lvl6pPr marL="648000" indent="-180000" algn="l" defTabSz="914400" rtl="0" eaLnBrk="1" latinLnBrk="0" hangingPunct="1">
              <a:lnSpc>
                <a:spcPct val="100000"/>
              </a:lnSpc>
              <a:spcBef>
                <a:spcPts val="600"/>
              </a:spcBef>
              <a:buFont typeface="Arial" panose="020B0604020202020204" pitchFamily="34" charset="0"/>
              <a:buNone/>
              <a:defRPr sz="1200" kern="1200" baseline="0">
                <a:solidFill>
                  <a:schemeClr val="tx1"/>
                </a:solidFill>
                <a:latin typeface="+mn-lt"/>
                <a:ea typeface="+mn-ea"/>
                <a:cs typeface="+mn-cs"/>
              </a:defRPr>
            </a:lvl6pPr>
            <a:lvl7pPr marL="648000" indent="-180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7pPr>
            <a:lvl8pPr marL="648000" indent="-180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8pPr>
            <a:lvl9pPr marL="648000" indent="-180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9pPr>
          </a:lstStyle>
          <a:p>
            <a:endParaRPr lang="da-DK" dirty="0"/>
          </a:p>
          <a:p>
            <a:r>
              <a:rPr lang="da-DK" sz="4200" dirty="0"/>
              <a:t>… hvad skal du så lave?</a:t>
            </a:r>
          </a:p>
        </p:txBody>
      </p:sp>
    </p:spTree>
    <p:custDataLst>
      <p:tags r:id="rId1"/>
    </p:custDataLst>
    <p:extLst>
      <p:ext uri="{BB962C8B-B14F-4D97-AF65-F5344CB8AC3E}">
        <p14:creationId xmlns:p14="http://schemas.microsoft.com/office/powerpoint/2010/main" val="167451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500" tmFilter="0, 0; .2, .5; .8, .5; 1, 0"/>
                                        <p:tgtEl>
                                          <p:spTgt spid="3">
                                            <p:txEl>
                                              <p:pRg st="2" end="2"/>
                                            </p:txEl>
                                          </p:spTgt>
                                        </p:tgtEl>
                                      </p:cBhvr>
                                    </p:animEffect>
                                    <p:animScale>
                                      <p:cBhvr>
                                        <p:cTn id="25"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377748" y="453600"/>
            <a:ext cx="5975757" cy="822307"/>
          </a:xfrm>
        </p:spPr>
        <p:txBody>
          <a:bodyPr/>
          <a:lstStyle/>
          <a:p>
            <a:r>
              <a:rPr lang="da-DK" dirty="0"/>
              <a:t>Forskningen viser</a:t>
            </a:r>
          </a:p>
        </p:txBody>
      </p:sp>
      <p:sp>
        <p:nvSpPr>
          <p:cNvPr id="14" name="Pladsholder til indhold 13"/>
          <p:cNvSpPr>
            <a:spLocks noGrp="1"/>
          </p:cNvSpPr>
          <p:nvPr>
            <p:ph idx="1"/>
          </p:nvPr>
        </p:nvSpPr>
        <p:spPr>
          <a:xfrm>
            <a:off x="406305" y="1584251"/>
            <a:ext cx="5947200" cy="4257749"/>
          </a:xfrm>
        </p:spPr>
        <p:txBody>
          <a:bodyPr/>
          <a:lstStyle/>
          <a:p>
            <a:pPr>
              <a:buNone/>
            </a:pPr>
            <a:r>
              <a:rPr lang="da-DK" b="0" dirty="0"/>
              <a:t>At en god introduktion:</a:t>
            </a:r>
          </a:p>
          <a:p>
            <a:pPr>
              <a:buNone/>
            </a:pPr>
            <a:endParaRPr lang="da-DK" b="0" dirty="0"/>
          </a:p>
          <a:p>
            <a:pPr marL="342900" indent="-342900">
              <a:buFont typeface="Wingdings" panose="05000000000000000000" pitchFamily="2" charset="2"/>
              <a:buChar char="§"/>
            </a:pPr>
            <a:r>
              <a:rPr lang="da-DK" b="0" dirty="0"/>
              <a:t>Giver 70 % større sandsynlighed for at medarbejderen fortsat at være på arbejdspladsen efter tre år</a:t>
            </a:r>
          </a:p>
          <a:p>
            <a:pPr marL="342900" indent="-342900">
              <a:buFont typeface="Wingdings" panose="05000000000000000000" pitchFamily="2" charset="2"/>
              <a:buChar char="§"/>
            </a:pPr>
            <a:r>
              <a:rPr lang="da-DK" b="0" dirty="0"/>
              <a:t>Gør at den nyansatte meget hurtigere danner et tilhørs- og loyalitetsforhold over for arbejdspladsen</a:t>
            </a:r>
          </a:p>
          <a:p>
            <a:pPr marL="342900" indent="-342900">
              <a:buFont typeface="Wingdings" panose="05000000000000000000" pitchFamily="2" charset="2"/>
              <a:buChar char="§"/>
            </a:pPr>
            <a:r>
              <a:rPr lang="da-DK" b="0" dirty="0"/>
              <a:t>Er et af de mest effektive værktøjer mod mobning – og til at sikre medarbejdertrivsel</a:t>
            </a:r>
          </a:p>
          <a:p>
            <a:pPr marL="342900" indent="-342900">
              <a:buFont typeface="Wingdings" panose="05000000000000000000" pitchFamily="2" charset="2"/>
              <a:buChar char="§"/>
            </a:pPr>
            <a:r>
              <a:rPr lang="da-DK" b="0" dirty="0"/>
              <a:t>At den nyansatte langt hurtigere bliver en effektiv ressource</a:t>
            </a:r>
          </a:p>
          <a:p>
            <a:pPr marL="342900" indent="-342900">
              <a:buFont typeface="Wingdings" panose="05000000000000000000" pitchFamily="2" charset="2"/>
              <a:buChar char="§"/>
            </a:pPr>
            <a:r>
              <a:rPr lang="da-DK" b="0" dirty="0"/>
              <a:t>Skaber sammenhold blandt kollegaerne</a:t>
            </a:r>
          </a:p>
          <a:p>
            <a:pPr marL="342900" indent="-342900">
              <a:buFont typeface="Wingdings" panose="05000000000000000000" pitchFamily="2" charset="2"/>
              <a:buChar char="§"/>
            </a:pPr>
            <a:r>
              <a:rPr lang="da-DK" b="0" dirty="0"/>
              <a:t>Er et effektivt signaleringsværktøj for ledelsen i retning af den medarbejderkultur man gerne vil understøtte</a:t>
            </a:r>
          </a:p>
          <a:p>
            <a:pPr marL="342900" indent="-342900">
              <a:buFont typeface="Wingdings" panose="05000000000000000000" pitchFamily="2" charset="2"/>
              <a:buChar char="§"/>
            </a:pPr>
            <a:endParaRPr lang="da-DK" b="0" dirty="0"/>
          </a:p>
        </p:txBody>
      </p:sp>
      <p:sp>
        <p:nvSpPr>
          <p:cNvPr id="16" name="Pladsholder til tekst 15"/>
          <p:cNvSpPr>
            <a:spLocks noGrp="1"/>
          </p:cNvSpPr>
          <p:nvPr>
            <p:ph type="body" sz="quarter" idx="14"/>
          </p:nvPr>
        </p:nvSpPr>
        <p:spPr/>
        <p:txBody>
          <a:bodyPr/>
          <a:lstStyle/>
          <a:p>
            <a:endParaRPr lang="da-DK"/>
          </a:p>
        </p:txBody>
      </p:sp>
      <p:sp>
        <p:nvSpPr>
          <p:cNvPr id="5" name="Date_DateCustomA" hidden="1"/>
          <p:cNvSpPr>
            <a:spLocks noGrp="1"/>
          </p:cNvSpPr>
          <p:nvPr>
            <p:ph type="dt" sz="half" idx="15"/>
          </p:nvPr>
        </p:nvSpPr>
        <p:spPr/>
        <p:txBody>
          <a:bodyPr/>
          <a:lstStyle/>
          <a:p>
            <a:r>
              <a:rPr lang="en-GB" dirty="0"/>
              <a:t>22. september 2016</a:t>
            </a:r>
          </a:p>
        </p:txBody>
      </p:sp>
      <p:sp>
        <p:nvSpPr>
          <p:cNvPr id="7" name="Pladsholder til slidenummer 6"/>
          <p:cNvSpPr>
            <a:spLocks noGrp="1"/>
          </p:cNvSpPr>
          <p:nvPr>
            <p:ph type="sldNum" sz="quarter" idx="17"/>
          </p:nvPr>
        </p:nvSpPr>
        <p:spPr/>
        <p:txBody>
          <a:bodyPr/>
          <a:lstStyle/>
          <a:p>
            <a:fld id="{45D37B1E-C366-494F-A587-962AD9AABC83}" type="slidenum">
              <a:rPr lang="en-GB"/>
              <a:pPr/>
              <a:t>3</a:t>
            </a:fld>
            <a:endParaRPr lang="en-GB" dirty="0"/>
          </a:p>
        </p:txBody>
      </p:sp>
    </p:spTree>
    <p:custDataLst>
      <p:tags r:id="rId1"/>
    </p:custDataLst>
    <p:extLst>
      <p:ext uri="{BB962C8B-B14F-4D97-AF65-F5344CB8AC3E}">
        <p14:creationId xmlns:p14="http://schemas.microsoft.com/office/powerpoint/2010/main" val="189448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500"/>
                                        <p:tgtEl>
                                          <p:spTgt spid="1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5" end="5"/>
                                            </p:txEl>
                                          </p:spTgt>
                                        </p:tgtEl>
                                        <p:attrNameLst>
                                          <p:attrName>style.visibility</p:attrName>
                                        </p:attrNameLst>
                                      </p:cBhvr>
                                      <p:to>
                                        <p:strVal val="visible"/>
                                      </p:to>
                                    </p:set>
                                    <p:animEffect transition="in" filter="fade">
                                      <p:cBhvr>
                                        <p:cTn id="26" dur="500"/>
                                        <p:tgtEl>
                                          <p:spTgt spid="1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500"/>
                                        <p:tgtEl>
                                          <p:spTgt spid="1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xEl>
                                              <p:pRg st="7" end="7"/>
                                            </p:txEl>
                                          </p:spTgt>
                                        </p:tgtEl>
                                        <p:attrNameLst>
                                          <p:attrName>style.visibility</p:attrName>
                                        </p:attrNameLst>
                                      </p:cBhvr>
                                      <p:to>
                                        <p:strVal val="visible"/>
                                      </p:to>
                                    </p:set>
                                    <p:animEffect transition="in" filter="fade">
                                      <p:cBhvr>
                                        <p:cTn id="36"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a:t>22. september 2016</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4</a:t>
            </a:fld>
            <a:endParaRPr lang="en-GB" dirty="0"/>
          </a:p>
        </p:txBody>
      </p:sp>
      <p:sp>
        <p:nvSpPr>
          <p:cNvPr id="11" name="Titel 10">
            <a:extLst>
              <a:ext uri="{FF2B5EF4-FFF2-40B4-BE49-F238E27FC236}">
                <a16:creationId xmlns:a16="http://schemas.microsoft.com/office/drawing/2014/main" id="{C4255532-5F9C-411C-947C-DDB71BFF2812}"/>
              </a:ext>
            </a:extLst>
          </p:cNvPr>
          <p:cNvSpPr>
            <a:spLocks noGrp="1"/>
          </p:cNvSpPr>
          <p:nvPr>
            <p:ph type="title"/>
          </p:nvPr>
        </p:nvSpPr>
        <p:spPr>
          <a:xfrm>
            <a:off x="377748" y="453600"/>
            <a:ext cx="5975757" cy="822307"/>
          </a:xfrm>
        </p:spPr>
        <p:txBody>
          <a:bodyPr/>
          <a:lstStyle/>
          <a:p>
            <a:r>
              <a:rPr lang="da-DK" dirty="0"/>
              <a:t>Forskningen viser </a:t>
            </a:r>
            <a:r>
              <a:rPr lang="da-DK" sz="1000" dirty="0"/>
              <a:t>(fortsat)</a:t>
            </a:r>
            <a:endParaRPr lang="da-DK" dirty="0"/>
          </a:p>
        </p:txBody>
      </p:sp>
      <p:sp>
        <p:nvSpPr>
          <p:cNvPr id="12" name="Pladsholder til indhold 13">
            <a:extLst>
              <a:ext uri="{FF2B5EF4-FFF2-40B4-BE49-F238E27FC236}">
                <a16:creationId xmlns:a16="http://schemas.microsoft.com/office/drawing/2014/main" id="{476F2371-9E08-47E6-96CE-C3B958DA0839}"/>
              </a:ext>
            </a:extLst>
          </p:cNvPr>
          <p:cNvSpPr>
            <a:spLocks noGrp="1"/>
          </p:cNvSpPr>
          <p:nvPr>
            <p:ph idx="1"/>
          </p:nvPr>
        </p:nvSpPr>
        <p:spPr>
          <a:xfrm>
            <a:off x="406305" y="1584251"/>
            <a:ext cx="5947200" cy="4257749"/>
          </a:xfrm>
        </p:spPr>
        <p:txBody>
          <a:bodyPr/>
          <a:lstStyle/>
          <a:p>
            <a:pPr>
              <a:buNone/>
            </a:pPr>
            <a:endParaRPr lang="da-DK" b="0" dirty="0"/>
          </a:p>
          <a:p>
            <a:pPr marL="342900" indent="-342900">
              <a:buFont typeface="Wingdings" panose="05000000000000000000" pitchFamily="2" charset="2"/>
              <a:buChar char="§"/>
            </a:pPr>
            <a:r>
              <a:rPr lang="da-DK" b="0" dirty="0"/>
              <a:t>At eksisterende medarbejdere ofte er dårligt forberedte på, at møde den nye kollega</a:t>
            </a:r>
          </a:p>
          <a:p>
            <a:pPr marL="342900" indent="-342900">
              <a:buFont typeface="Wingdings" panose="05000000000000000000" pitchFamily="2" charset="2"/>
              <a:buChar char="§"/>
            </a:pPr>
            <a:r>
              <a:rPr lang="da-DK" b="0" dirty="0"/>
              <a:t>At det ofte er lederen der står for hele introduktionen – og at lederen faktisk ofte ikke har helt tid til dette</a:t>
            </a:r>
          </a:p>
          <a:p>
            <a:pPr marL="342900" indent="-342900">
              <a:buFont typeface="Wingdings" panose="05000000000000000000" pitchFamily="2" charset="2"/>
              <a:buChar char="§"/>
            </a:pPr>
            <a:r>
              <a:rPr lang="da-DK" b="0" dirty="0"/>
              <a:t>At rigtig mange introduktionsforløb slutter efter den første uge</a:t>
            </a:r>
          </a:p>
          <a:p>
            <a:pPr marL="342900" indent="-342900">
              <a:buFont typeface="Wingdings" panose="05000000000000000000" pitchFamily="2" charset="2"/>
              <a:buChar char="§"/>
            </a:pPr>
            <a:endParaRPr lang="da-DK" b="0" dirty="0"/>
          </a:p>
          <a:p>
            <a:pPr marL="342900" indent="-342900">
              <a:buFont typeface="Wingdings" panose="05000000000000000000" pitchFamily="2" charset="2"/>
              <a:buChar char="§"/>
            </a:pPr>
            <a:endParaRPr lang="da-DK" b="0" dirty="0"/>
          </a:p>
        </p:txBody>
      </p:sp>
    </p:spTree>
    <p:custDataLst>
      <p:tags r:id="rId1"/>
    </p:custDataLst>
    <p:extLst>
      <p:ext uri="{BB962C8B-B14F-4D97-AF65-F5344CB8AC3E}">
        <p14:creationId xmlns:p14="http://schemas.microsoft.com/office/powerpoint/2010/main" val="74478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Hvornår er man ny – og hvor ny er man?</a:t>
            </a:r>
          </a:p>
        </p:txBody>
      </p:sp>
      <p:sp>
        <p:nvSpPr>
          <p:cNvPr id="3" name="Pladsholder til indhold 2"/>
          <p:cNvSpPr>
            <a:spLocks noGrp="1"/>
          </p:cNvSpPr>
          <p:nvPr>
            <p:ph idx="1"/>
          </p:nvPr>
        </p:nvSpPr>
        <p:spPr>
          <a:xfrm>
            <a:off x="381703" y="1913637"/>
            <a:ext cx="5947200" cy="3852862"/>
          </a:xfrm>
        </p:spPr>
        <p:txBody>
          <a:bodyPr/>
          <a:lstStyle/>
          <a:p>
            <a:r>
              <a:rPr lang="da-DK" dirty="0"/>
              <a:t>Man er ny det første år, men mindre ny med tiden….</a:t>
            </a:r>
          </a:p>
          <a:p>
            <a:pPr marL="342900" indent="-342900">
              <a:lnSpc>
                <a:spcPct val="150000"/>
              </a:lnSpc>
              <a:buFont typeface="Wingdings" panose="05000000000000000000" pitchFamily="2" charset="2"/>
              <a:buChar char="§"/>
            </a:pPr>
            <a:r>
              <a:rPr lang="da-DK" b="0" dirty="0"/>
              <a:t>0 – 3 uger.: Helt ny</a:t>
            </a:r>
          </a:p>
          <a:p>
            <a:pPr marL="342900" indent="-342900">
              <a:lnSpc>
                <a:spcPct val="150000"/>
              </a:lnSpc>
              <a:buFont typeface="Wingdings" panose="05000000000000000000" pitchFamily="2" charset="2"/>
              <a:buChar char="§"/>
            </a:pPr>
            <a:r>
              <a:rPr lang="da-DK" b="0" dirty="0"/>
              <a:t>Op til 3 mdr.: Føler sig frem – og stadig usikker på ny arbejdsidentitet</a:t>
            </a:r>
          </a:p>
          <a:p>
            <a:pPr marL="342900" indent="-342900">
              <a:lnSpc>
                <a:spcPct val="150000"/>
              </a:lnSpc>
              <a:buFont typeface="Wingdings" panose="05000000000000000000" pitchFamily="2" charset="2"/>
              <a:buChar char="§"/>
            </a:pPr>
            <a:r>
              <a:rPr lang="da-DK" b="0" dirty="0"/>
              <a:t>Efter 6 mdr.: Begynder at finde fodfæste og identificere sig med arbejdet</a:t>
            </a:r>
          </a:p>
          <a:p>
            <a:pPr marL="342900" indent="-342900">
              <a:lnSpc>
                <a:spcPct val="150000"/>
              </a:lnSpc>
              <a:buFont typeface="Wingdings" panose="05000000000000000000" pitchFamily="2" charset="2"/>
              <a:buChar char="§"/>
            </a:pPr>
            <a:r>
              <a:rPr lang="da-DK" b="0" dirty="0"/>
              <a:t>Efter 9 – 12 mdr.: Føler sig som en del af arbejdspladsen</a:t>
            </a:r>
          </a:p>
        </p:txBody>
      </p:sp>
      <p:pic>
        <p:nvPicPr>
          <p:cNvPr id="10" name="Pladsholder til billede 9"/>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6710400" y="0"/>
            <a:ext cx="5481600" cy="6845756"/>
          </a:xfrm>
        </p:spPr>
      </p:pic>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dirty="0"/>
              <a:t>22. </a:t>
            </a:r>
            <a:r>
              <a:rPr lang="en-GB" dirty="0" err="1"/>
              <a:t>september</a:t>
            </a:r>
            <a:r>
              <a:rPr lang="en-GB" dirty="0"/>
              <a:t> 2016</a:t>
            </a:r>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5</a:t>
            </a:fld>
            <a:endParaRPr lang="en-GB" dirty="0"/>
          </a:p>
        </p:txBody>
      </p:sp>
      <p:sp>
        <p:nvSpPr>
          <p:cNvPr id="11" name="Pladsholder til indhold 2">
            <a:extLst>
              <a:ext uri="{FF2B5EF4-FFF2-40B4-BE49-F238E27FC236}">
                <a16:creationId xmlns:a16="http://schemas.microsoft.com/office/drawing/2014/main" id="{ED2CA8A2-4121-4544-BB10-070CD28D11E1}"/>
              </a:ext>
            </a:extLst>
          </p:cNvPr>
          <p:cNvSpPr txBox="1">
            <a:spLocks/>
          </p:cNvSpPr>
          <p:nvPr/>
        </p:nvSpPr>
        <p:spPr>
          <a:xfrm>
            <a:off x="7219506" y="1999488"/>
            <a:ext cx="4590997" cy="3852862"/>
          </a:xfrm>
          <a:prstGeom prst="rect">
            <a:avLst/>
          </a:prstGeom>
        </p:spPr>
        <p:txBody>
          <a:bodyPr vert="horz" lIns="0" tIns="0" rIns="0" bIns="0" rtlCol="0">
            <a:noAutofit/>
          </a:bodyPr>
          <a:lstStyle>
            <a:lvl1pPr marL="0" indent="0" algn="l" defTabSz="914400" rtl="0" eaLnBrk="1" latinLnBrk="0" hangingPunct="1">
              <a:lnSpc>
                <a:spcPct val="83000"/>
              </a:lnSpc>
              <a:spcBef>
                <a:spcPts val="0"/>
              </a:spcBef>
              <a:spcAft>
                <a:spcPts val="900"/>
              </a:spcAft>
              <a:buFont typeface="Arial" panose="020B0604020202020204" pitchFamily="34" charset="0"/>
              <a:buChar char="​"/>
              <a:defRPr sz="2000" b="1" kern="1200">
                <a:solidFill>
                  <a:schemeClr val="tx1"/>
                </a:solidFill>
                <a:latin typeface="+mn-lt"/>
                <a:ea typeface="+mn-ea"/>
                <a:cs typeface="+mn-cs"/>
              </a:defRPr>
            </a:lvl1pPr>
            <a:lvl2pPr marL="252000" indent="-252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468000" indent="-216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648000" indent="-180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648000" indent="-180000" algn="l" defTabSz="914400" rtl="0" eaLnBrk="1" latinLnBrk="0" hangingPunct="1">
              <a:lnSpc>
                <a:spcPct val="100000"/>
              </a:lnSpc>
              <a:spcBef>
                <a:spcPts val="600"/>
              </a:spcBef>
              <a:buFont typeface="Arial" panose="020B0604020202020204" pitchFamily="34" charset="0"/>
              <a:buChar char="•"/>
              <a:defRPr sz="1200" kern="1200" baseline="0">
                <a:solidFill>
                  <a:schemeClr val="tx1"/>
                </a:solidFill>
                <a:latin typeface="+mn-lt"/>
                <a:ea typeface="+mn-ea"/>
                <a:cs typeface="+mn-cs"/>
              </a:defRPr>
            </a:lvl5pPr>
            <a:lvl6pPr marL="648000" indent="-180000" algn="l" defTabSz="914400" rtl="0" eaLnBrk="1" latinLnBrk="0" hangingPunct="1">
              <a:lnSpc>
                <a:spcPct val="100000"/>
              </a:lnSpc>
              <a:spcBef>
                <a:spcPts val="600"/>
              </a:spcBef>
              <a:buFont typeface="Arial" panose="020B0604020202020204" pitchFamily="34" charset="0"/>
              <a:buNone/>
              <a:defRPr sz="1200" kern="1200" baseline="0">
                <a:solidFill>
                  <a:schemeClr val="tx1"/>
                </a:solidFill>
                <a:latin typeface="+mn-lt"/>
                <a:ea typeface="+mn-ea"/>
                <a:cs typeface="+mn-cs"/>
              </a:defRPr>
            </a:lvl6pPr>
            <a:lvl7pPr marL="648000" indent="-180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7pPr>
            <a:lvl8pPr marL="648000" indent="-180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8pPr>
            <a:lvl9pPr marL="648000" indent="-180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9pPr>
          </a:lstStyle>
          <a:p>
            <a:r>
              <a:rPr lang="da-DK" dirty="0"/>
              <a:t>Nyuddannede er nye på flere planer</a:t>
            </a:r>
          </a:p>
          <a:p>
            <a:endParaRPr lang="da-DK" b="0" dirty="0"/>
          </a:p>
          <a:p>
            <a:pPr marL="342900" indent="-342900">
              <a:lnSpc>
                <a:spcPct val="150000"/>
              </a:lnSpc>
              <a:buFont typeface="Wingdings" panose="05000000000000000000" pitchFamily="2" charset="2"/>
              <a:buChar char="§"/>
            </a:pPr>
            <a:r>
              <a:rPr lang="da-DK" b="0" dirty="0"/>
              <a:t>Kulturforskelle ift. uddannelsen</a:t>
            </a:r>
          </a:p>
          <a:p>
            <a:pPr marL="342900" indent="-342900">
              <a:lnSpc>
                <a:spcPct val="150000"/>
              </a:lnSpc>
              <a:buFont typeface="Wingdings" panose="05000000000000000000" pitchFamily="2" charset="2"/>
              <a:buChar char="§"/>
            </a:pPr>
            <a:r>
              <a:rPr lang="da-DK" b="0" dirty="0"/>
              <a:t>Typisk kompleks tid i livet</a:t>
            </a:r>
          </a:p>
          <a:p>
            <a:pPr marL="342900" indent="-342900">
              <a:lnSpc>
                <a:spcPct val="150000"/>
              </a:lnSpc>
              <a:buFont typeface="Wingdings" panose="05000000000000000000" pitchFamily="2" charset="2"/>
              <a:buChar char="§"/>
            </a:pPr>
            <a:r>
              <a:rPr lang="da-DK" b="0" dirty="0"/>
              <a:t>Uvant med arbejdsmarkedet</a:t>
            </a:r>
          </a:p>
          <a:p>
            <a:pPr marL="342900" indent="-342900">
              <a:lnSpc>
                <a:spcPct val="150000"/>
              </a:lnSpc>
              <a:buFont typeface="Wingdings" panose="05000000000000000000" pitchFamily="2" charset="2"/>
              <a:buChar char="§"/>
            </a:pPr>
            <a:r>
              <a:rPr lang="da-DK" b="0" dirty="0"/>
              <a:t>Diffuse (og måske skuffede) forventninger</a:t>
            </a:r>
          </a:p>
        </p:txBody>
      </p:sp>
    </p:spTree>
    <p:custDataLst>
      <p:tags r:id="rId1"/>
    </p:custDataLst>
    <p:extLst>
      <p:ext uri="{BB962C8B-B14F-4D97-AF65-F5344CB8AC3E}">
        <p14:creationId xmlns:p14="http://schemas.microsoft.com/office/powerpoint/2010/main" val="177480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xit" presetSubtype="0" fill="hold" nodeType="clickEffect">
                                  <p:stCondLst>
                                    <p:cond delay="0"/>
                                  </p:stCondLst>
                                  <p:childTnLst>
                                    <p:anim calcmode="lin" valueType="num">
                                      <p:cBhvr>
                                        <p:cTn id="31"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32"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3" dur="1000"/>
                                        <p:tgtEl>
                                          <p:spTgt spid="3">
                                            <p:txEl>
                                              <p:pRg st="0" end="0"/>
                                            </p:txEl>
                                          </p:spTgt>
                                        </p:tgtEl>
                                      </p:cBhvr>
                                    </p:animEffect>
                                    <p:set>
                                      <p:cBhvr>
                                        <p:cTn id="34" dur="1" fill="hold">
                                          <p:stCondLst>
                                            <p:cond delay="999"/>
                                          </p:stCondLst>
                                        </p:cTn>
                                        <p:tgtEl>
                                          <p:spTgt spid="3">
                                            <p:txEl>
                                              <p:pRg st="0" end="0"/>
                                            </p:txEl>
                                          </p:spTgt>
                                        </p:tgtEl>
                                        <p:attrNameLst>
                                          <p:attrName>style.visibility</p:attrName>
                                        </p:attrNameLst>
                                      </p:cBhvr>
                                      <p:to>
                                        <p:strVal val="hidden"/>
                                      </p:to>
                                    </p:set>
                                  </p:childTnLst>
                                </p:cTn>
                              </p:par>
                              <p:par>
                                <p:cTn id="35" presetID="55" presetClass="exit" presetSubtype="0" fill="hold" nodeType="withEffect">
                                  <p:stCondLst>
                                    <p:cond delay="0"/>
                                  </p:stCondLst>
                                  <p:childTnLst>
                                    <p:anim calcmode="lin" valueType="num">
                                      <p:cBhvr>
                                        <p:cTn id="36" dur="1000"/>
                                        <p:tgtEl>
                                          <p:spTgt spid="3">
                                            <p:txEl>
                                              <p:pRg st="1" end="1"/>
                                            </p:txEl>
                                          </p:spTgt>
                                        </p:tgtEl>
                                        <p:attrNameLst>
                                          <p:attrName>ppt_w</p:attrName>
                                        </p:attrNameLst>
                                      </p:cBhvr>
                                      <p:tavLst>
                                        <p:tav tm="0">
                                          <p:val>
                                            <p:strVal val="ppt_w"/>
                                          </p:val>
                                        </p:tav>
                                        <p:tav tm="100000">
                                          <p:val>
                                            <p:strVal val="ppt_w*0.70"/>
                                          </p:val>
                                        </p:tav>
                                      </p:tavLst>
                                    </p:anim>
                                    <p:anim calcmode="lin" valueType="num">
                                      <p:cBhvr>
                                        <p:cTn id="37"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38" dur="1000"/>
                                        <p:tgtEl>
                                          <p:spTgt spid="3">
                                            <p:txEl>
                                              <p:pRg st="1" end="1"/>
                                            </p:txEl>
                                          </p:spTgt>
                                        </p:tgtEl>
                                      </p:cBhvr>
                                    </p:animEffect>
                                    <p:set>
                                      <p:cBhvr>
                                        <p:cTn id="39" dur="1" fill="hold">
                                          <p:stCondLst>
                                            <p:cond delay="999"/>
                                          </p:stCondLst>
                                        </p:cTn>
                                        <p:tgtEl>
                                          <p:spTgt spid="3">
                                            <p:txEl>
                                              <p:pRg st="1" end="1"/>
                                            </p:txEl>
                                          </p:spTgt>
                                        </p:tgtEl>
                                        <p:attrNameLst>
                                          <p:attrName>style.visibility</p:attrName>
                                        </p:attrNameLst>
                                      </p:cBhvr>
                                      <p:to>
                                        <p:strVal val="hidden"/>
                                      </p:to>
                                    </p:set>
                                  </p:childTnLst>
                                </p:cTn>
                              </p:par>
                              <p:par>
                                <p:cTn id="40" presetID="55" presetClass="exit" presetSubtype="0" fill="hold" nodeType="withEffect">
                                  <p:stCondLst>
                                    <p:cond delay="0"/>
                                  </p:stCondLst>
                                  <p:childTnLst>
                                    <p:anim calcmode="lin" valueType="num">
                                      <p:cBhvr>
                                        <p:cTn id="41"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42"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43" dur="1000"/>
                                        <p:tgtEl>
                                          <p:spTgt spid="3">
                                            <p:txEl>
                                              <p:pRg st="2" end="2"/>
                                            </p:txEl>
                                          </p:spTgt>
                                        </p:tgtEl>
                                      </p:cBhvr>
                                    </p:animEffect>
                                    <p:set>
                                      <p:cBhvr>
                                        <p:cTn id="44" dur="1" fill="hold">
                                          <p:stCondLst>
                                            <p:cond delay="999"/>
                                          </p:stCondLst>
                                        </p:cTn>
                                        <p:tgtEl>
                                          <p:spTgt spid="3">
                                            <p:txEl>
                                              <p:pRg st="2" end="2"/>
                                            </p:txEl>
                                          </p:spTgt>
                                        </p:tgtEl>
                                        <p:attrNameLst>
                                          <p:attrName>style.visibility</p:attrName>
                                        </p:attrNameLst>
                                      </p:cBhvr>
                                      <p:to>
                                        <p:strVal val="hidden"/>
                                      </p:to>
                                    </p:set>
                                  </p:childTnLst>
                                </p:cTn>
                              </p:par>
                              <p:par>
                                <p:cTn id="45" presetID="55" presetClass="exit" presetSubtype="0" fill="hold" nodeType="withEffect">
                                  <p:stCondLst>
                                    <p:cond delay="0"/>
                                  </p:stCondLst>
                                  <p:childTnLst>
                                    <p:anim calcmode="lin" valueType="num">
                                      <p:cBhvr>
                                        <p:cTn id="46" dur="1000"/>
                                        <p:tgtEl>
                                          <p:spTgt spid="3">
                                            <p:txEl>
                                              <p:pRg st="3" end="3"/>
                                            </p:txEl>
                                          </p:spTgt>
                                        </p:tgtEl>
                                        <p:attrNameLst>
                                          <p:attrName>ppt_w</p:attrName>
                                        </p:attrNameLst>
                                      </p:cBhvr>
                                      <p:tavLst>
                                        <p:tav tm="0">
                                          <p:val>
                                            <p:strVal val="ppt_w"/>
                                          </p:val>
                                        </p:tav>
                                        <p:tav tm="100000">
                                          <p:val>
                                            <p:strVal val="ppt_w*0.70"/>
                                          </p:val>
                                        </p:tav>
                                      </p:tavLst>
                                    </p:anim>
                                    <p:anim calcmode="lin" valueType="num">
                                      <p:cBhvr>
                                        <p:cTn id="47"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48" dur="1000"/>
                                        <p:tgtEl>
                                          <p:spTgt spid="3">
                                            <p:txEl>
                                              <p:pRg st="3" end="3"/>
                                            </p:txEl>
                                          </p:spTgt>
                                        </p:tgtEl>
                                      </p:cBhvr>
                                    </p:animEffect>
                                    <p:set>
                                      <p:cBhvr>
                                        <p:cTn id="49" dur="1" fill="hold">
                                          <p:stCondLst>
                                            <p:cond delay="999"/>
                                          </p:stCondLst>
                                        </p:cTn>
                                        <p:tgtEl>
                                          <p:spTgt spid="3">
                                            <p:txEl>
                                              <p:pRg st="3" end="3"/>
                                            </p:txEl>
                                          </p:spTgt>
                                        </p:tgtEl>
                                        <p:attrNameLst>
                                          <p:attrName>style.visibility</p:attrName>
                                        </p:attrNameLst>
                                      </p:cBhvr>
                                      <p:to>
                                        <p:strVal val="hidden"/>
                                      </p:to>
                                    </p:set>
                                  </p:childTnLst>
                                </p:cTn>
                              </p:par>
                              <p:par>
                                <p:cTn id="50" presetID="55" presetClass="exit" presetSubtype="0" fill="hold" nodeType="withEffect">
                                  <p:stCondLst>
                                    <p:cond delay="0"/>
                                  </p:stCondLst>
                                  <p:childTnLst>
                                    <p:anim calcmode="lin" valueType="num">
                                      <p:cBhvr>
                                        <p:cTn id="51" dur="1000"/>
                                        <p:tgtEl>
                                          <p:spTgt spid="3">
                                            <p:txEl>
                                              <p:pRg st="4" end="4"/>
                                            </p:txEl>
                                          </p:spTgt>
                                        </p:tgtEl>
                                        <p:attrNameLst>
                                          <p:attrName>ppt_w</p:attrName>
                                        </p:attrNameLst>
                                      </p:cBhvr>
                                      <p:tavLst>
                                        <p:tav tm="0">
                                          <p:val>
                                            <p:strVal val="ppt_w"/>
                                          </p:val>
                                        </p:tav>
                                        <p:tav tm="100000">
                                          <p:val>
                                            <p:strVal val="ppt_w*0.70"/>
                                          </p:val>
                                        </p:tav>
                                      </p:tavLst>
                                    </p:anim>
                                    <p:anim calcmode="lin" valueType="num">
                                      <p:cBhvr>
                                        <p:cTn id="52"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53" dur="1000"/>
                                        <p:tgtEl>
                                          <p:spTgt spid="3">
                                            <p:txEl>
                                              <p:pRg st="4" end="4"/>
                                            </p:txEl>
                                          </p:spTgt>
                                        </p:tgtEl>
                                      </p:cBhvr>
                                    </p:animEffect>
                                    <p:set>
                                      <p:cBhvr>
                                        <p:cTn id="54"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fade">
                                      <p:cBhvr>
                                        <p:cTn id="63" dur="500"/>
                                        <p:tgtEl>
                                          <p:spTgt spid="11">
                                            <p:txEl>
                                              <p:pRg st="0" end="0"/>
                                            </p:txEl>
                                          </p:spTgt>
                                        </p:tgtEl>
                                      </p:cBhvr>
                                    </p:animEffect>
                                  </p:childTnLst>
                                </p:cTn>
                              </p:par>
                            </p:childTnLst>
                          </p:cTn>
                        </p:par>
                        <p:par>
                          <p:cTn id="64" fill="hold">
                            <p:stCondLst>
                              <p:cond delay="1000"/>
                            </p:stCondLst>
                            <p:childTnLst>
                              <p:par>
                                <p:cTn id="65" presetID="26" presetClass="emph" presetSubtype="0" fill="hold" nodeType="afterEffect">
                                  <p:stCondLst>
                                    <p:cond delay="0"/>
                                  </p:stCondLst>
                                  <p:childTnLst>
                                    <p:animEffect transition="out" filter="fade">
                                      <p:cBhvr>
                                        <p:cTn id="66" dur="500" tmFilter="0, 0; .2, .5; .8, .5; 1, 0"/>
                                        <p:tgtEl>
                                          <p:spTgt spid="11">
                                            <p:txEl>
                                              <p:pRg st="0" end="0"/>
                                            </p:txEl>
                                          </p:spTgt>
                                        </p:tgtEl>
                                      </p:cBhvr>
                                    </p:animEffect>
                                    <p:animScale>
                                      <p:cBhvr>
                                        <p:cTn id="67" dur="250" autoRev="1" fill="hold"/>
                                        <p:tgtEl>
                                          <p:spTgt spid="11">
                                            <p:txEl>
                                              <p:pRg st="0" end="0"/>
                                            </p:txEl>
                                          </p:spTgt>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xEl>
                                              <p:pRg st="2" end="2"/>
                                            </p:txEl>
                                          </p:spTgt>
                                        </p:tgtEl>
                                        <p:attrNameLst>
                                          <p:attrName>style.visibility</p:attrName>
                                        </p:attrNameLst>
                                      </p:cBhvr>
                                      <p:to>
                                        <p:strVal val="visible"/>
                                      </p:to>
                                    </p:set>
                                    <p:animEffect transition="in" filter="fade">
                                      <p:cBhvr>
                                        <p:cTn id="72" dur="500"/>
                                        <p:tgtEl>
                                          <p:spTgt spid="1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xEl>
                                              <p:pRg st="3" end="3"/>
                                            </p:txEl>
                                          </p:spTgt>
                                        </p:tgtEl>
                                        <p:attrNameLst>
                                          <p:attrName>style.visibility</p:attrName>
                                        </p:attrNameLst>
                                      </p:cBhvr>
                                      <p:to>
                                        <p:strVal val="visible"/>
                                      </p:to>
                                    </p:set>
                                    <p:animEffect transition="in" filter="fade">
                                      <p:cBhvr>
                                        <p:cTn id="77" dur="500"/>
                                        <p:tgtEl>
                                          <p:spTgt spid="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1">
                                            <p:txEl>
                                              <p:pRg st="4" end="4"/>
                                            </p:txEl>
                                          </p:spTgt>
                                        </p:tgtEl>
                                        <p:attrNameLst>
                                          <p:attrName>style.visibility</p:attrName>
                                        </p:attrNameLst>
                                      </p:cBhvr>
                                      <p:to>
                                        <p:strVal val="visible"/>
                                      </p:to>
                                    </p:set>
                                    <p:animEffect transition="in" filter="fade">
                                      <p:cBhvr>
                                        <p:cTn id="82" dur="500"/>
                                        <p:tgtEl>
                                          <p:spTgt spid="11">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
                                            <p:txEl>
                                              <p:pRg st="5" end="5"/>
                                            </p:txEl>
                                          </p:spTgt>
                                        </p:tgtEl>
                                        <p:attrNameLst>
                                          <p:attrName>style.visibility</p:attrName>
                                        </p:attrNameLst>
                                      </p:cBhvr>
                                      <p:to>
                                        <p:strVal val="visible"/>
                                      </p:to>
                                    </p:set>
                                    <p:animEffect transition="in" filter="fade">
                                      <p:cBhvr>
                                        <p:cTn id="8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748" y="453600"/>
            <a:ext cx="5975757" cy="1248208"/>
          </a:xfrm>
        </p:spPr>
        <p:txBody>
          <a:bodyPr/>
          <a:lstStyle/>
          <a:p>
            <a:r>
              <a:rPr lang="da-DK" dirty="0"/>
              <a:t>Hvilke behov har nye medarbejdere?</a:t>
            </a:r>
          </a:p>
        </p:txBody>
      </p:sp>
      <p:pic>
        <p:nvPicPr>
          <p:cNvPr id="10" name="Pladsholder til billede 9"/>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a:t>22. september 2016</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6</a:t>
            </a:fld>
            <a:endParaRPr lang="en-GB" dirty="0"/>
          </a:p>
        </p:txBody>
      </p:sp>
      <p:graphicFrame>
        <p:nvGraphicFramePr>
          <p:cNvPr id="12" name="Diagram 11">
            <a:extLst>
              <a:ext uri="{FF2B5EF4-FFF2-40B4-BE49-F238E27FC236}">
                <a16:creationId xmlns:a16="http://schemas.microsoft.com/office/drawing/2014/main" id="{44393084-94C1-47D7-AC99-8F0038626102}"/>
              </a:ext>
            </a:extLst>
          </p:cNvPr>
          <p:cNvGraphicFramePr/>
          <p:nvPr>
            <p:extLst>
              <p:ext uri="{D42A27DB-BD31-4B8C-83A1-F6EECF244321}">
                <p14:modId xmlns:p14="http://schemas.microsoft.com/office/powerpoint/2010/main" val="845590601"/>
              </p:ext>
            </p:extLst>
          </p:nvPr>
        </p:nvGraphicFramePr>
        <p:xfrm>
          <a:off x="1663909" y="2047109"/>
          <a:ext cx="5665972" cy="4001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uppe 12">
            <a:extLst>
              <a:ext uri="{FF2B5EF4-FFF2-40B4-BE49-F238E27FC236}">
                <a16:creationId xmlns:a16="http://schemas.microsoft.com/office/drawing/2014/main" id="{CD9DA23D-5D59-4A24-B3CA-E1C60D3BF702}"/>
              </a:ext>
            </a:extLst>
          </p:cNvPr>
          <p:cNvGrpSpPr/>
          <p:nvPr/>
        </p:nvGrpSpPr>
        <p:grpSpPr>
          <a:xfrm>
            <a:off x="287818" y="3267471"/>
            <a:ext cx="1560463" cy="1560463"/>
            <a:chOff x="1212504" y="380112"/>
            <a:chExt cx="1560463" cy="1560463"/>
          </a:xfrm>
        </p:grpSpPr>
        <p:sp>
          <p:nvSpPr>
            <p:cNvPr id="14" name="Rektangel: afrundede hjørner 13">
              <a:extLst>
                <a:ext uri="{FF2B5EF4-FFF2-40B4-BE49-F238E27FC236}">
                  <a16:creationId xmlns:a16="http://schemas.microsoft.com/office/drawing/2014/main" id="{FD8B5C47-D02C-41C5-AF4A-3EA4E731E1D9}"/>
                </a:ext>
              </a:extLst>
            </p:cNvPr>
            <p:cNvSpPr/>
            <p:nvPr/>
          </p:nvSpPr>
          <p:spPr>
            <a:xfrm>
              <a:off x="1212504" y="380112"/>
              <a:ext cx="1560463" cy="156046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ktangel: afrundede hjørner 4">
              <a:extLst>
                <a:ext uri="{FF2B5EF4-FFF2-40B4-BE49-F238E27FC236}">
                  <a16:creationId xmlns:a16="http://schemas.microsoft.com/office/drawing/2014/main" id="{A4B4DDB2-52BB-4338-9B2B-23DC079063C4}"/>
                </a:ext>
              </a:extLst>
            </p:cNvPr>
            <p:cNvSpPr txBox="1"/>
            <p:nvPr/>
          </p:nvSpPr>
          <p:spPr>
            <a:xfrm>
              <a:off x="1288680" y="456288"/>
              <a:ext cx="1408111" cy="1408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Før ansættelsen</a:t>
              </a:r>
            </a:p>
          </p:txBody>
        </p:sp>
      </p:grpSp>
      <p:sp>
        <p:nvSpPr>
          <p:cNvPr id="16" name="Pil: højre 15">
            <a:extLst>
              <a:ext uri="{FF2B5EF4-FFF2-40B4-BE49-F238E27FC236}">
                <a16:creationId xmlns:a16="http://schemas.microsoft.com/office/drawing/2014/main" id="{8C1C3291-22BB-456F-9DED-5D6D0FE13C6F}"/>
              </a:ext>
            </a:extLst>
          </p:cNvPr>
          <p:cNvSpPr/>
          <p:nvPr/>
        </p:nvSpPr>
        <p:spPr>
          <a:xfrm>
            <a:off x="1772105" y="3855966"/>
            <a:ext cx="618472" cy="383471"/>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custDataLst>
      <p:tags r:id="rId1"/>
    </p:custDataLst>
    <p:extLst>
      <p:ext uri="{BB962C8B-B14F-4D97-AF65-F5344CB8AC3E}">
        <p14:creationId xmlns:p14="http://schemas.microsoft.com/office/powerpoint/2010/main" val="11605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81843" y="282511"/>
            <a:ext cx="5975757" cy="684084"/>
          </a:xfrm>
        </p:spPr>
        <p:txBody>
          <a:bodyPr/>
          <a:lstStyle/>
          <a:p>
            <a:r>
              <a:rPr lang="da-DK" dirty="0"/>
              <a:t>Før ansættelsen</a:t>
            </a:r>
          </a:p>
        </p:txBody>
      </p:sp>
      <p:sp>
        <p:nvSpPr>
          <p:cNvPr id="3" name="Pladsholder til indhold 2"/>
          <p:cNvSpPr>
            <a:spLocks noGrp="1"/>
          </p:cNvSpPr>
          <p:nvPr>
            <p:ph idx="1"/>
          </p:nvPr>
        </p:nvSpPr>
        <p:spPr>
          <a:xfrm>
            <a:off x="410400" y="1221776"/>
            <a:ext cx="5947200" cy="4449135"/>
          </a:xfrm>
        </p:spPr>
        <p:txBody>
          <a:bodyPr/>
          <a:lstStyle/>
          <a:p>
            <a:pPr marL="342900" indent="-342900">
              <a:buFont typeface="Wingdings" panose="05000000000000000000" pitchFamily="2" charset="2"/>
              <a:buChar char="§"/>
            </a:pPr>
            <a:r>
              <a:rPr lang="da-DK" b="0" dirty="0"/>
              <a:t>Hvilke kompetencer mangler vi?</a:t>
            </a:r>
          </a:p>
          <a:p>
            <a:pPr marL="594900" lvl="1" indent="-342900">
              <a:buFont typeface="Wingdings" panose="05000000000000000000" pitchFamily="2" charset="2"/>
              <a:buChar char="§"/>
            </a:pPr>
            <a:r>
              <a:rPr lang="da-DK" dirty="0"/>
              <a:t>Både til de konkrete opgaver, men også til afdelingen som helhed</a:t>
            </a:r>
          </a:p>
          <a:p>
            <a:pPr marL="342900" indent="-342900">
              <a:buFont typeface="Wingdings" panose="05000000000000000000" pitchFamily="2" charset="2"/>
              <a:buChar char="§"/>
            </a:pPr>
            <a:endParaRPr lang="da-DK" sz="300" b="0" dirty="0"/>
          </a:p>
          <a:p>
            <a:pPr marL="342900" indent="-342900">
              <a:buFont typeface="Wingdings" panose="05000000000000000000" pitchFamily="2" charset="2"/>
              <a:buChar char="§"/>
            </a:pPr>
            <a:r>
              <a:rPr lang="da-DK" b="0" dirty="0"/>
              <a:t>Strategi, praksisnært og socialt / kollegialt</a:t>
            </a:r>
          </a:p>
          <a:p>
            <a:pPr marL="342900" indent="-342900">
              <a:buFont typeface="Wingdings" panose="05000000000000000000" pitchFamily="2" charset="2"/>
              <a:buChar char="§"/>
            </a:pPr>
            <a:r>
              <a:rPr lang="da-DK" b="0" dirty="0"/>
              <a:t>Test</a:t>
            </a:r>
          </a:p>
          <a:p>
            <a:pPr marL="342900" indent="-342900">
              <a:buFont typeface="Wingdings" panose="05000000000000000000" pitchFamily="2" charset="2"/>
              <a:buChar char="§"/>
            </a:pPr>
            <a:r>
              <a:rPr lang="da-DK" b="0" dirty="0"/>
              <a:t>Inddragelse</a:t>
            </a:r>
          </a:p>
          <a:p>
            <a:pPr marL="342900" indent="-342900">
              <a:buFont typeface="Wingdings" panose="05000000000000000000" pitchFamily="2" charset="2"/>
              <a:buChar char="§"/>
            </a:pPr>
            <a:r>
              <a:rPr lang="da-DK" b="0" dirty="0"/>
              <a:t>Realistisk ansættelsesproces</a:t>
            </a:r>
          </a:p>
          <a:p>
            <a:pPr marL="594900" lvl="1" indent="-342900">
              <a:buFont typeface="Wingdings" panose="05000000000000000000" pitchFamily="2" charset="2"/>
              <a:buChar char="§"/>
            </a:pPr>
            <a:r>
              <a:rPr lang="da-DK" b="0" dirty="0"/>
              <a:t>Skuffede forventninger er </a:t>
            </a:r>
            <a:r>
              <a:rPr lang="da-DK" dirty="0"/>
              <a:t>en af de største årsager til mislykket integration</a:t>
            </a:r>
            <a:endParaRPr lang="da-DK" b="0" dirty="0"/>
          </a:p>
        </p:txBody>
      </p:sp>
      <p:pic>
        <p:nvPicPr>
          <p:cNvPr id="10" name="Pladsholder til billede 9"/>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a:t>22. september 2016</a:t>
            </a:r>
            <a:endParaRPr lang="en-GB" dirty="0"/>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7</a:t>
            </a:fld>
            <a:endParaRPr lang="en-GB" dirty="0"/>
          </a:p>
        </p:txBody>
      </p:sp>
      <p:sp>
        <p:nvSpPr>
          <p:cNvPr id="11" name="Tekstfelt 10">
            <a:extLst>
              <a:ext uri="{FF2B5EF4-FFF2-40B4-BE49-F238E27FC236}">
                <a16:creationId xmlns:a16="http://schemas.microsoft.com/office/drawing/2014/main" id="{F16AC0F3-F131-401C-8CE0-E27323467A8B}"/>
              </a:ext>
            </a:extLst>
          </p:cNvPr>
          <p:cNvSpPr txBox="1"/>
          <p:nvPr/>
        </p:nvSpPr>
        <p:spPr>
          <a:xfrm>
            <a:off x="358186" y="4574107"/>
            <a:ext cx="2928223" cy="2216504"/>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Metoder</a:t>
            </a:r>
            <a:r>
              <a:rPr lang="da-DK" dirty="0"/>
              <a:t>:</a:t>
            </a:r>
          </a:p>
          <a:p>
            <a:pPr marL="594900" lvl="1" indent="-342900">
              <a:lnSpc>
                <a:spcPct val="150000"/>
              </a:lnSpc>
              <a:buFont typeface="Wingdings" panose="05000000000000000000" pitchFamily="2" charset="2"/>
              <a:buChar char="§"/>
            </a:pPr>
            <a:r>
              <a:rPr lang="da-DK" sz="1600" dirty="0"/>
              <a:t>Ansættelsesudvalg</a:t>
            </a:r>
          </a:p>
          <a:p>
            <a:pPr marL="594900" lvl="1" indent="-342900">
              <a:lnSpc>
                <a:spcPct val="150000"/>
              </a:lnSpc>
              <a:buFont typeface="Wingdings" panose="05000000000000000000" pitchFamily="2" charset="2"/>
              <a:buChar char="§"/>
            </a:pPr>
            <a:r>
              <a:rPr lang="da-DK" sz="1600" dirty="0"/>
              <a:t>Diverse personlighedstest</a:t>
            </a:r>
          </a:p>
          <a:p>
            <a:pPr marL="594900" lvl="1" indent="-342900">
              <a:lnSpc>
                <a:spcPct val="150000"/>
              </a:lnSpc>
              <a:buFont typeface="Wingdings" panose="05000000000000000000" pitchFamily="2" charset="2"/>
              <a:buChar char="§"/>
            </a:pPr>
            <a:r>
              <a:rPr lang="da-DK" sz="1600" dirty="0"/>
              <a:t>Opgaver i ansættelsesprocessen</a:t>
            </a:r>
          </a:p>
        </p:txBody>
      </p:sp>
      <p:sp>
        <p:nvSpPr>
          <p:cNvPr id="12" name="Tekstfelt 11">
            <a:extLst>
              <a:ext uri="{FF2B5EF4-FFF2-40B4-BE49-F238E27FC236}">
                <a16:creationId xmlns:a16="http://schemas.microsoft.com/office/drawing/2014/main" id="{7956E4FD-99D7-4C09-B91F-EEF49FB8E731}"/>
              </a:ext>
            </a:extLst>
          </p:cNvPr>
          <p:cNvSpPr txBox="1"/>
          <p:nvPr/>
        </p:nvSpPr>
        <p:spPr>
          <a:xfrm>
            <a:off x="3658621" y="4587198"/>
            <a:ext cx="2928223" cy="1847172"/>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Gode råd</a:t>
            </a:r>
            <a:r>
              <a:rPr lang="da-DK" dirty="0"/>
              <a:t>:</a:t>
            </a:r>
          </a:p>
          <a:p>
            <a:pPr marL="594900" lvl="1" indent="-342900">
              <a:lnSpc>
                <a:spcPct val="150000"/>
              </a:lnSpc>
              <a:buFont typeface="Wingdings" panose="05000000000000000000" pitchFamily="2" charset="2"/>
              <a:buChar char="§"/>
            </a:pPr>
            <a:r>
              <a:rPr lang="da-DK" sz="1600" dirty="0"/>
              <a:t>Hav god tid</a:t>
            </a:r>
          </a:p>
          <a:p>
            <a:pPr marL="594900" lvl="1" indent="-342900">
              <a:lnSpc>
                <a:spcPct val="150000"/>
              </a:lnSpc>
              <a:buFont typeface="Wingdings" panose="05000000000000000000" pitchFamily="2" charset="2"/>
              <a:buChar char="§"/>
            </a:pPr>
            <a:r>
              <a:rPr lang="da-DK" sz="1600" dirty="0"/>
              <a:t>Vær inddragende</a:t>
            </a:r>
          </a:p>
          <a:p>
            <a:pPr marL="594900" lvl="1" indent="-342900">
              <a:lnSpc>
                <a:spcPct val="150000"/>
              </a:lnSpc>
              <a:buFont typeface="Wingdings" panose="05000000000000000000" pitchFamily="2" charset="2"/>
              <a:buChar char="§"/>
            </a:pPr>
            <a:r>
              <a:rPr lang="da-DK" sz="1600" dirty="0"/>
              <a:t>Kommuniker ud til afdelingen</a:t>
            </a:r>
          </a:p>
        </p:txBody>
      </p:sp>
    </p:spTree>
    <p:custDataLst>
      <p:tags r:id="rId1"/>
    </p:custDataLst>
    <p:extLst>
      <p:ext uri="{BB962C8B-B14F-4D97-AF65-F5344CB8AC3E}">
        <p14:creationId xmlns:p14="http://schemas.microsoft.com/office/powerpoint/2010/main" val="73098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par>
                          <p:cTn id="41" fill="hold">
                            <p:stCondLst>
                              <p:cond delay="500"/>
                            </p:stCondLst>
                            <p:childTnLst>
                              <p:par>
                                <p:cTn id="42" presetID="26" presetClass="emph" presetSubtype="0" fill="hold" nodeType="afterEffect">
                                  <p:stCondLst>
                                    <p:cond delay="0"/>
                                  </p:stCondLst>
                                  <p:childTnLst>
                                    <p:animEffect transition="out" filter="fade">
                                      <p:cBhvr>
                                        <p:cTn id="43" dur="500" tmFilter="0, 0; .2, .5; .8, .5; 1, 0"/>
                                        <p:tgtEl>
                                          <p:spTgt spid="11">
                                            <p:txEl>
                                              <p:pRg st="0" end="0"/>
                                            </p:txEl>
                                          </p:spTgt>
                                        </p:tgtEl>
                                      </p:cBhvr>
                                    </p:animEffect>
                                    <p:animScale>
                                      <p:cBhvr>
                                        <p:cTn id="44" dur="250" autoRev="1" fill="hold"/>
                                        <p:tgtEl>
                                          <p:spTgt spid="11">
                                            <p:txEl>
                                              <p:pRg st="0" end="0"/>
                                            </p:txEl>
                                          </p:spTgt>
                                        </p:tgtEl>
                                      </p:cBhvr>
                                      <p:by x="105000" y="105000"/>
                                    </p:animScale>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1">
                                            <p:txEl>
                                              <p:pRg st="1" end="1"/>
                                            </p:txEl>
                                          </p:spTgt>
                                        </p:tgtEl>
                                        <p:attrNameLst>
                                          <p:attrName>style.visibility</p:attrName>
                                        </p:attrNameLst>
                                      </p:cBhvr>
                                      <p:to>
                                        <p:strVal val="visible"/>
                                      </p:to>
                                    </p:set>
                                    <p:animEffect transition="in" filter="fade">
                                      <p:cBhvr>
                                        <p:cTn id="48" dur="500"/>
                                        <p:tgtEl>
                                          <p:spTgt spid="11">
                                            <p:txEl>
                                              <p:pRg st="1" end="1"/>
                                            </p:txEl>
                                          </p:spTgt>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11">
                                            <p:txEl>
                                              <p:pRg st="3" end="3"/>
                                            </p:txEl>
                                          </p:spTgt>
                                        </p:tgtEl>
                                        <p:attrNameLst>
                                          <p:attrName>style.visibility</p:attrName>
                                        </p:attrNameLst>
                                      </p:cBhvr>
                                      <p:to>
                                        <p:strVal val="visible"/>
                                      </p:to>
                                    </p:set>
                                    <p:animEffect transition="in" filter="fade">
                                      <p:cBhvr>
                                        <p:cTn id="56" dur="500"/>
                                        <p:tgtEl>
                                          <p:spTgt spid="11">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fade">
                                      <p:cBhvr>
                                        <p:cTn id="61" dur="500"/>
                                        <p:tgtEl>
                                          <p:spTgt spid="12">
                                            <p:txEl>
                                              <p:pRg st="0" end="0"/>
                                            </p:txEl>
                                          </p:spTgt>
                                        </p:tgtEl>
                                      </p:cBhvr>
                                    </p:animEffect>
                                  </p:childTnLst>
                                </p:cTn>
                              </p:par>
                            </p:childTnLst>
                          </p:cTn>
                        </p:par>
                        <p:par>
                          <p:cTn id="62" fill="hold">
                            <p:stCondLst>
                              <p:cond delay="500"/>
                            </p:stCondLst>
                            <p:childTnLst>
                              <p:par>
                                <p:cTn id="63" presetID="26" presetClass="emph" presetSubtype="0" fill="hold" grpId="0" nodeType="afterEffect">
                                  <p:stCondLst>
                                    <p:cond delay="0"/>
                                  </p:stCondLst>
                                  <p:childTnLst>
                                    <p:animEffect transition="out" filter="fade">
                                      <p:cBhvr>
                                        <p:cTn id="64" dur="500" tmFilter="0, 0; .2, .5; .8, .5; 1, 0"/>
                                        <p:tgtEl>
                                          <p:spTgt spid="12">
                                            <p:txEl>
                                              <p:pRg st="0" end="0"/>
                                            </p:txEl>
                                          </p:spTgt>
                                        </p:tgtEl>
                                      </p:cBhvr>
                                    </p:animEffect>
                                    <p:animScale>
                                      <p:cBhvr>
                                        <p:cTn id="65" dur="250" autoRev="1" fill="hold"/>
                                        <p:tgtEl>
                                          <p:spTgt spid="12">
                                            <p:txEl>
                                              <p:pRg st="0" end="0"/>
                                            </p:txEl>
                                          </p:spTgt>
                                        </p:tgtEl>
                                      </p:cBhvr>
                                      <p:by x="105000" y="105000"/>
                                    </p:animScale>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2">
                                            <p:txEl>
                                              <p:pRg st="1" end="1"/>
                                            </p:txEl>
                                          </p:spTgt>
                                        </p:tgtEl>
                                        <p:attrNameLst>
                                          <p:attrName>style.visibility</p:attrName>
                                        </p:attrNameLst>
                                      </p:cBhvr>
                                      <p:to>
                                        <p:strVal val="visible"/>
                                      </p:to>
                                    </p:set>
                                    <p:animEffect transition="in" filter="fade">
                                      <p:cBhvr>
                                        <p:cTn id="69" dur="500"/>
                                        <p:tgtEl>
                                          <p:spTgt spid="12">
                                            <p:txEl>
                                              <p:pRg st="1" end="1"/>
                                            </p:txEl>
                                          </p:spTgt>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12">
                                            <p:txEl>
                                              <p:pRg st="2" end="2"/>
                                            </p:txEl>
                                          </p:spTgt>
                                        </p:tgtEl>
                                        <p:attrNameLst>
                                          <p:attrName>style.visibility</p:attrName>
                                        </p:attrNameLst>
                                      </p:cBhvr>
                                      <p:to>
                                        <p:strVal val="visible"/>
                                      </p:to>
                                    </p:set>
                                    <p:animEffect transition="in" filter="fade">
                                      <p:cBhvr>
                                        <p:cTn id="73" dur="500"/>
                                        <p:tgtEl>
                                          <p:spTgt spid="12">
                                            <p:txEl>
                                              <p:pRg st="2" end="2"/>
                                            </p:txEl>
                                          </p:spTgt>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12">
                                            <p:txEl>
                                              <p:pRg st="3" end="3"/>
                                            </p:txEl>
                                          </p:spTgt>
                                        </p:tgtEl>
                                        <p:attrNameLst>
                                          <p:attrName>style.visibility</p:attrName>
                                        </p:attrNameLst>
                                      </p:cBhvr>
                                      <p:to>
                                        <p:strVal val="visible"/>
                                      </p:to>
                                    </p:set>
                                    <p:animEffect transition="in" filter="fade">
                                      <p:cBhvr>
                                        <p:cTn id="7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Faglig integration</a:t>
            </a:r>
          </a:p>
        </p:txBody>
      </p:sp>
      <p:sp>
        <p:nvSpPr>
          <p:cNvPr id="3" name="Pladsholder til indhold 2"/>
          <p:cNvSpPr>
            <a:spLocks noGrp="1"/>
          </p:cNvSpPr>
          <p:nvPr>
            <p:ph idx="1"/>
          </p:nvPr>
        </p:nvSpPr>
        <p:spPr>
          <a:xfrm>
            <a:off x="406305" y="1446028"/>
            <a:ext cx="5947200" cy="2519916"/>
          </a:xfrm>
        </p:spPr>
        <p:txBody>
          <a:bodyPr/>
          <a:lstStyle/>
          <a:p>
            <a:pPr marL="342900" indent="-342900">
              <a:buFont typeface="Wingdings" panose="05000000000000000000" pitchFamily="2" charset="2"/>
              <a:buChar char="§"/>
            </a:pPr>
            <a:r>
              <a:rPr lang="da-DK" b="0" dirty="0"/>
              <a:t>Styr på arbejdsindhold, faglige standarder og metoder</a:t>
            </a:r>
          </a:p>
          <a:p>
            <a:pPr marL="342900" indent="-342900">
              <a:buFont typeface="Wingdings" panose="05000000000000000000" pitchFamily="2" charset="2"/>
              <a:buChar char="§"/>
            </a:pPr>
            <a:r>
              <a:rPr lang="da-DK" b="0" dirty="0"/>
              <a:t>Opbygge faglig identitet</a:t>
            </a:r>
          </a:p>
          <a:p>
            <a:pPr marL="342900" indent="-342900">
              <a:buFont typeface="Wingdings" panose="05000000000000000000" pitchFamily="2" charset="2"/>
              <a:buChar char="§"/>
            </a:pPr>
            <a:r>
              <a:rPr lang="da-DK" b="0" dirty="0"/>
              <a:t>Ansvar, afgrænsning, rammer og kompetencer</a:t>
            </a:r>
          </a:p>
          <a:p>
            <a:pPr marL="342900" indent="-342900">
              <a:buFont typeface="Wingdings" panose="05000000000000000000" pitchFamily="2" charset="2"/>
              <a:buChar char="§"/>
            </a:pPr>
            <a:r>
              <a:rPr lang="da-DK" b="0" dirty="0"/>
              <a:t>Sparring og ‘kigge efter’</a:t>
            </a:r>
          </a:p>
          <a:p>
            <a:pPr marL="342900" indent="-342900">
              <a:buFont typeface="Wingdings" panose="05000000000000000000" pitchFamily="2" charset="2"/>
              <a:buChar char="§"/>
            </a:pPr>
            <a:r>
              <a:rPr lang="da-DK" b="0" dirty="0"/>
              <a:t>Kommando- og beslutningsveje</a:t>
            </a:r>
          </a:p>
          <a:p>
            <a:pPr marL="342900" indent="-342900">
              <a:buFont typeface="Wingdings" panose="05000000000000000000" pitchFamily="2" charset="2"/>
              <a:buChar char="§"/>
            </a:pPr>
            <a:r>
              <a:rPr lang="da-DK" b="0" dirty="0"/>
              <a:t>Hvornår er det ‘godt nok’ (OBS nyuddannede)</a:t>
            </a:r>
          </a:p>
        </p:txBody>
      </p:sp>
      <p:sp>
        <p:nvSpPr>
          <p:cNvPr id="5" name="Pladsholder til tekst 4"/>
          <p:cNvSpPr>
            <a:spLocks noGrp="1"/>
          </p:cNvSpPr>
          <p:nvPr>
            <p:ph type="body" sz="quarter" idx="14"/>
          </p:nvPr>
        </p:nvSpPr>
        <p:spPr/>
        <p:txBody>
          <a:bodyPr/>
          <a:lstStyle/>
          <a:p>
            <a:endParaRPr lang="da-DK"/>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8</a:t>
            </a:fld>
            <a:endParaRPr lang="en-GB" dirty="0"/>
          </a:p>
        </p:txBody>
      </p:sp>
      <p:sp>
        <p:nvSpPr>
          <p:cNvPr id="4" name="Tekstfelt 3">
            <a:extLst>
              <a:ext uri="{FF2B5EF4-FFF2-40B4-BE49-F238E27FC236}">
                <a16:creationId xmlns:a16="http://schemas.microsoft.com/office/drawing/2014/main" id="{AD03B293-4015-4830-AFE3-8B77AEE216D7}"/>
              </a:ext>
            </a:extLst>
          </p:cNvPr>
          <p:cNvSpPr txBox="1"/>
          <p:nvPr/>
        </p:nvSpPr>
        <p:spPr>
          <a:xfrm>
            <a:off x="7695863" y="1077704"/>
            <a:ext cx="2928223" cy="2216504"/>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Metoder</a:t>
            </a:r>
            <a:r>
              <a:rPr lang="da-DK" dirty="0"/>
              <a:t>:</a:t>
            </a:r>
          </a:p>
          <a:p>
            <a:pPr marL="594900" lvl="1" indent="-342900">
              <a:lnSpc>
                <a:spcPct val="150000"/>
              </a:lnSpc>
              <a:buFont typeface="Wingdings" panose="05000000000000000000" pitchFamily="2" charset="2"/>
              <a:buChar char="§"/>
            </a:pPr>
            <a:r>
              <a:rPr lang="da-DK" sz="1600" dirty="0"/>
              <a:t>Introduktion</a:t>
            </a:r>
          </a:p>
          <a:p>
            <a:pPr marL="594900" lvl="1" indent="-342900">
              <a:lnSpc>
                <a:spcPct val="150000"/>
              </a:lnSpc>
              <a:buFont typeface="Wingdings" panose="05000000000000000000" pitchFamily="2" charset="2"/>
              <a:buChar char="§"/>
            </a:pPr>
            <a:r>
              <a:rPr lang="da-DK" sz="1600" dirty="0"/>
              <a:t>Opgaveeksempel</a:t>
            </a:r>
          </a:p>
          <a:p>
            <a:pPr marL="594900" lvl="1" indent="-342900">
              <a:lnSpc>
                <a:spcPct val="150000"/>
              </a:lnSpc>
              <a:buFont typeface="Wingdings" panose="05000000000000000000" pitchFamily="2" charset="2"/>
              <a:buChar char="§"/>
            </a:pPr>
            <a:r>
              <a:rPr lang="da-DK" sz="1600" dirty="0"/>
              <a:t>Følordning / Sidemandsoplæring</a:t>
            </a:r>
          </a:p>
          <a:p>
            <a:pPr marL="594900" lvl="1" indent="-342900">
              <a:lnSpc>
                <a:spcPct val="150000"/>
              </a:lnSpc>
              <a:buFont typeface="Wingdings" panose="05000000000000000000" pitchFamily="2" charset="2"/>
              <a:buChar char="§"/>
            </a:pPr>
            <a:r>
              <a:rPr lang="da-DK" sz="1600" dirty="0"/>
              <a:t>Sparring</a:t>
            </a:r>
          </a:p>
        </p:txBody>
      </p:sp>
      <p:sp>
        <p:nvSpPr>
          <p:cNvPr id="11" name="Tekstfelt 10">
            <a:extLst>
              <a:ext uri="{FF2B5EF4-FFF2-40B4-BE49-F238E27FC236}">
                <a16:creationId xmlns:a16="http://schemas.microsoft.com/office/drawing/2014/main" id="{BA1BD8DB-C83B-4FE7-AA59-53B971B38E0C}"/>
              </a:ext>
            </a:extLst>
          </p:cNvPr>
          <p:cNvSpPr txBox="1"/>
          <p:nvPr/>
        </p:nvSpPr>
        <p:spPr>
          <a:xfrm>
            <a:off x="7762445" y="3624810"/>
            <a:ext cx="2928223" cy="2216504"/>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Gode råd</a:t>
            </a:r>
            <a:r>
              <a:rPr lang="da-DK" dirty="0"/>
              <a:t>:</a:t>
            </a:r>
          </a:p>
          <a:p>
            <a:pPr marL="594900" lvl="1" indent="-342900">
              <a:lnSpc>
                <a:spcPct val="150000"/>
              </a:lnSpc>
              <a:buFont typeface="Wingdings" panose="05000000000000000000" pitchFamily="2" charset="2"/>
              <a:buChar char="§"/>
            </a:pPr>
            <a:r>
              <a:rPr lang="da-DK" sz="1600" dirty="0"/>
              <a:t>Lav en plan!</a:t>
            </a:r>
          </a:p>
          <a:p>
            <a:pPr marL="594900" lvl="1" indent="-342900">
              <a:lnSpc>
                <a:spcPct val="150000"/>
              </a:lnSpc>
              <a:buFont typeface="Wingdings" panose="05000000000000000000" pitchFamily="2" charset="2"/>
              <a:buChar char="§"/>
            </a:pPr>
            <a:r>
              <a:rPr lang="da-DK" sz="1600" dirty="0"/>
              <a:t>Ledelsesfokus</a:t>
            </a:r>
          </a:p>
          <a:p>
            <a:pPr marL="594900" lvl="1" indent="-342900">
              <a:lnSpc>
                <a:spcPct val="150000"/>
              </a:lnSpc>
              <a:buFont typeface="Wingdings" panose="05000000000000000000" pitchFamily="2" charset="2"/>
              <a:buChar char="§"/>
            </a:pPr>
            <a:r>
              <a:rPr lang="da-DK" sz="1600" dirty="0"/>
              <a:t>Tydelig tale</a:t>
            </a:r>
          </a:p>
          <a:p>
            <a:pPr marL="594900" lvl="1" indent="-342900">
              <a:lnSpc>
                <a:spcPct val="150000"/>
              </a:lnSpc>
              <a:buFont typeface="Wingdings" panose="05000000000000000000" pitchFamily="2" charset="2"/>
              <a:buChar char="§"/>
            </a:pPr>
            <a:r>
              <a:rPr lang="da-DK" sz="1600" dirty="0"/>
              <a:t>Timing</a:t>
            </a:r>
          </a:p>
          <a:p>
            <a:pPr marL="594900" lvl="1" indent="-342900">
              <a:lnSpc>
                <a:spcPct val="150000"/>
              </a:lnSpc>
              <a:buFont typeface="Wingdings" panose="05000000000000000000" pitchFamily="2" charset="2"/>
              <a:buChar char="§"/>
            </a:pPr>
            <a:r>
              <a:rPr lang="da-DK" sz="1600" dirty="0"/>
              <a:t>Start stille ud…</a:t>
            </a:r>
          </a:p>
        </p:txBody>
      </p:sp>
    </p:spTree>
    <p:custDataLst>
      <p:tags r:id="rId1"/>
    </p:custDataLst>
    <p:extLst>
      <p:ext uri="{BB962C8B-B14F-4D97-AF65-F5344CB8AC3E}">
        <p14:creationId xmlns:p14="http://schemas.microsoft.com/office/powerpoint/2010/main" val="17710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par>
                          <p:cTn id="38" fill="hold">
                            <p:stCondLst>
                              <p:cond delay="500"/>
                            </p:stCondLst>
                            <p:childTnLst>
                              <p:par>
                                <p:cTn id="39" presetID="26" presetClass="emph" presetSubtype="0" fill="hold" nodeType="afterEffect">
                                  <p:stCondLst>
                                    <p:cond delay="0"/>
                                  </p:stCondLst>
                                  <p:childTnLst>
                                    <p:animEffect transition="out" filter="fade">
                                      <p:cBhvr>
                                        <p:cTn id="40" dur="500" tmFilter="0, 0; .2, .5; .8, .5; 1, 0"/>
                                        <p:tgtEl>
                                          <p:spTgt spid="4">
                                            <p:txEl>
                                              <p:pRg st="0" end="0"/>
                                            </p:txEl>
                                          </p:spTgt>
                                        </p:tgtEl>
                                      </p:cBhvr>
                                    </p:animEffect>
                                    <p:animScale>
                                      <p:cBhvr>
                                        <p:cTn id="41" dur="250" autoRev="1" fill="hold"/>
                                        <p:tgtEl>
                                          <p:spTgt spid="4">
                                            <p:txEl>
                                              <p:pRg st="0" end="0"/>
                                            </p:txEl>
                                          </p:spTgt>
                                        </p:tgtEl>
                                      </p:cBhvr>
                                      <p:by x="105000" y="105000"/>
                                    </p:animScale>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500"/>
                                        <p:tgtEl>
                                          <p:spTgt spid="4">
                                            <p:txEl>
                                              <p:pRg st="1" end="1"/>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500"/>
                                        <p:tgtEl>
                                          <p:spTgt spid="4">
                                            <p:txEl>
                                              <p:pRg st="2" end="2"/>
                                            </p:txEl>
                                          </p:spTgt>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500"/>
                                        <p:tgtEl>
                                          <p:spTgt spid="4">
                                            <p:txEl>
                                              <p:pRg st="3" end="3"/>
                                            </p:txEl>
                                          </p:spTgt>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500"/>
                                        <p:tgtEl>
                                          <p:spTgt spid="11">
                                            <p:txEl>
                                              <p:pRg st="0" end="0"/>
                                            </p:txEl>
                                          </p:spTgt>
                                        </p:tgtEl>
                                      </p:cBhvr>
                                    </p:animEffect>
                                  </p:childTnLst>
                                </p:cTn>
                              </p:par>
                            </p:childTnLst>
                          </p:cTn>
                        </p:par>
                        <p:par>
                          <p:cTn id="63" fill="hold">
                            <p:stCondLst>
                              <p:cond delay="500"/>
                            </p:stCondLst>
                            <p:childTnLst>
                              <p:par>
                                <p:cTn id="64" presetID="26" presetClass="emph" presetSubtype="0" fill="hold" nodeType="afterEffect">
                                  <p:stCondLst>
                                    <p:cond delay="0"/>
                                  </p:stCondLst>
                                  <p:childTnLst>
                                    <p:animEffect transition="out" filter="fade">
                                      <p:cBhvr>
                                        <p:cTn id="65" dur="500" tmFilter="0, 0; .2, .5; .8, .5; 1, 0"/>
                                        <p:tgtEl>
                                          <p:spTgt spid="11">
                                            <p:txEl>
                                              <p:pRg st="0" end="0"/>
                                            </p:txEl>
                                          </p:spTgt>
                                        </p:tgtEl>
                                      </p:cBhvr>
                                    </p:animEffect>
                                    <p:animScale>
                                      <p:cBhvr>
                                        <p:cTn id="66" dur="250" autoRev="1" fill="hold"/>
                                        <p:tgtEl>
                                          <p:spTgt spid="11">
                                            <p:txEl>
                                              <p:pRg st="0" end="0"/>
                                            </p:txEl>
                                          </p:spTgt>
                                        </p:tgtEl>
                                      </p:cBhvr>
                                      <p:by x="105000" y="105000"/>
                                    </p:animScale>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11">
                                            <p:txEl>
                                              <p:pRg st="1" end="1"/>
                                            </p:txEl>
                                          </p:spTgt>
                                        </p:tgtEl>
                                        <p:attrNameLst>
                                          <p:attrName>style.visibility</p:attrName>
                                        </p:attrNameLst>
                                      </p:cBhvr>
                                      <p:to>
                                        <p:strVal val="visible"/>
                                      </p:to>
                                    </p:set>
                                    <p:animEffect transition="in" filter="fade">
                                      <p:cBhvr>
                                        <p:cTn id="70" dur="500"/>
                                        <p:tgtEl>
                                          <p:spTgt spid="11">
                                            <p:txEl>
                                              <p:pRg st="1" end="1"/>
                                            </p:txEl>
                                          </p:spTgt>
                                        </p:tgtEl>
                                      </p:cBhvr>
                                    </p:animEffec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11">
                                            <p:txEl>
                                              <p:pRg st="2" end="2"/>
                                            </p:txEl>
                                          </p:spTgt>
                                        </p:tgtEl>
                                        <p:attrNameLst>
                                          <p:attrName>style.visibility</p:attrName>
                                        </p:attrNameLst>
                                      </p:cBhvr>
                                      <p:to>
                                        <p:strVal val="visible"/>
                                      </p:to>
                                    </p:set>
                                    <p:animEffect transition="in" filter="fade">
                                      <p:cBhvr>
                                        <p:cTn id="74" dur="500"/>
                                        <p:tgtEl>
                                          <p:spTgt spid="11">
                                            <p:txEl>
                                              <p:pRg st="2" end="2"/>
                                            </p:txEl>
                                          </p:spTgt>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11">
                                            <p:txEl>
                                              <p:pRg st="3" end="3"/>
                                            </p:txEl>
                                          </p:spTgt>
                                        </p:tgtEl>
                                        <p:attrNameLst>
                                          <p:attrName>style.visibility</p:attrName>
                                        </p:attrNameLst>
                                      </p:cBhvr>
                                      <p:to>
                                        <p:strVal val="visible"/>
                                      </p:to>
                                    </p:set>
                                    <p:animEffect transition="in" filter="fade">
                                      <p:cBhvr>
                                        <p:cTn id="78" dur="500"/>
                                        <p:tgtEl>
                                          <p:spTgt spid="11">
                                            <p:txEl>
                                              <p:pRg st="3" end="3"/>
                                            </p:txEl>
                                          </p:spTgt>
                                        </p:tgtEl>
                                      </p:cBhvr>
                                    </p:animEffect>
                                  </p:childTnLst>
                                </p:cTn>
                              </p:par>
                            </p:childTnLst>
                          </p:cTn>
                        </p:par>
                        <p:par>
                          <p:cTn id="79" fill="hold">
                            <p:stCondLst>
                              <p:cond delay="2500"/>
                            </p:stCondLst>
                            <p:childTnLst>
                              <p:par>
                                <p:cTn id="80" presetID="10" presetClass="entr" presetSubtype="0" fill="hold" nodeType="afterEffect">
                                  <p:stCondLst>
                                    <p:cond delay="0"/>
                                  </p:stCondLst>
                                  <p:childTnLst>
                                    <p:set>
                                      <p:cBhvr>
                                        <p:cTn id="81" dur="1" fill="hold">
                                          <p:stCondLst>
                                            <p:cond delay="0"/>
                                          </p:stCondLst>
                                        </p:cTn>
                                        <p:tgtEl>
                                          <p:spTgt spid="11">
                                            <p:txEl>
                                              <p:pRg st="4" end="4"/>
                                            </p:txEl>
                                          </p:spTgt>
                                        </p:tgtEl>
                                        <p:attrNameLst>
                                          <p:attrName>style.visibility</p:attrName>
                                        </p:attrNameLst>
                                      </p:cBhvr>
                                      <p:to>
                                        <p:strVal val="visible"/>
                                      </p:to>
                                    </p:set>
                                    <p:animEffect transition="in" filter="fade">
                                      <p:cBhvr>
                                        <p:cTn id="82" dur="500"/>
                                        <p:tgtEl>
                                          <p:spTgt spid="11">
                                            <p:txEl>
                                              <p:pRg st="4" end="4"/>
                                            </p:txEl>
                                          </p:spTgt>
                                        </p:tgtEl>
                                      </p:cBhvr>
                                    </p:animEffect>
                                  </p:childTnLst>
                                </p:cTn>
                              </p:par>
                            </p:childTnLst>
                          </p:cTn>
                        </p:par>
                        <p:par>
                          <p:cTn id="83" fill="hold">
                            <p:stCondLst>
                              <p:cond delay="3000"/>
                            </p:stCondLst>
                            <p:childTnLst>
                              <p:par>
                                <p:cTn id="84" presetID="10" presetClass="entr" presetSubtype="0" fill="hold" nodeType="afterEffect">
                                  <p:stCondLst>
                                    <p:cond delay="0"/>
                                  </p:stCondLst>
                                  <p:childTnLst>
                                    <p:set>
                                      <p:cBhvr>
                                        <p:cTn id="85" dur="1" fill="hold">
                                          <p:stCondLst>
                                            <p:cond delay="0"/>
                                          </p:stCondLst>
                                        </p:cTn>
                                        <p:tgtEl>
                                          <p:spTgt spid="11">
                                            <p:txEl>
                                              <p:pRg st="5" end="5"/>
                                            </p:txEl>
                                          </p:spTgt>
                                        </p:tgtEl>
                                        <p:attrNameLst>
                                          <p:attrName>style.visibility</p:attrName>
                                        </p:attrNameLst>
                                      </p:cBhvr>
                                      <p:to>
                                        <p:strVal val="visible"/>
                                      </p:to>
                                    </p:set>
                                    <p:animEffect transition="in" filter="fade">
                                      <p:cBhvr>
                                        <p:cTn id="8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4"/>
          </p:nvPr>
        </p:nvSpPr>
        <p:spPr/>
        <p:txBody>
          <a:bodyPr/>
          <a:lstStyle/>
          <a:p>
            <a:endParaRPr lang="da-DK"/>
          </a:p>
        </p:txBody>
      </p:sp>
      <p:sp>
        <p:nvSpPr>
          <p:cNvPr id="6" name="Pladsholder til dato 5"/>
          <p:cNvSpPr>
            <a:spLocks noGrp="1"/>
          </p:cNvSpPr>
          <p:nvPr>
            <p:ph type="dt" sz="half" idx="15"/>
          </p:nvPr>
        </p:nvSpPr>
        <p:spPr/>
        <p:txBody>
          <a:bodyPr/>
          <a:lstStyle/>
          <a:p>
            <a:r>
              <a:rPr lang="en-GB"/>
              <a:t>22. september 2016</a:t>
            </a:r>
            <a:endParaRPr lang="en-GB" dirty="0"/>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9</a:t>
            </a:fld>
            <a:endParaRPr lang="en-GB" dirty="0"/>
          </a:p>
        </p:txBody>
      </p:sp>
      <p:sp>
        <p:nvSpPr>
          <p:cNvPr id="11" name="Titel 1">
            <a:extLst>
              <a:ext uri="{FF2B5EF4-FFF2-40B4-BE49-F238E27FC236}">
                <a16:creationId xmlns:a16="http://schemas.microsoft.com/office/drawing/2014/main" id="{2E862D42-9934-49C5-922B-40703C3BC4C9}"/>
              </a:ext>
            </a:extLst>
          </p:cNvPr>
          <p:cNvSpPr>
            <a:spLocks noGrp="1"/>
          </p:cNvSpPr>
          <p:nvPr>
            <p:ph type="title"/>
          </p:nvPr>
        </p:nvSpPr>
        <p:spPr>
          <a:xfrm>
            <a:off x="377748" y="453600"/>
            <a:ext cx="5975757" cy="1248208"/>
          </a:xfrm>
        </p:spPr>
        <p:txBody>
          <a:bodyPr/>
          <a:lstStyle/>
          <a:p>
            <a:r>
              <a:rPr lang="da-DK" dirty="0"/>
              <a:t>Social integration</a:t>
            </a:r>
          </a:p>
        </p:txBody>
      </p:sp>
      <p:sp>
        <p:nvSpPr>
          <p:cNvPr id="12" name="Pladsholder til indhold 2">
            <a:extLst>
              <a:ext uri="{FF2B5EF4-FFF2-40B4-BE49-F238E27FC236}">
                <a16:creationId xmlns:a16="http://schemas.microsoft.com/office/drawing/2014/main" id="{3D7FDF9F-D9AA-4D0E-B349-D5E93D647765}"/>
              </a:ext>
            </a:extLst>
          </p:cNvPr>
          <p:cNvSpPr>
            <a:spLocks noGrp="1"/>
          </p:cNvSpPr>
          <p:nvPr>
            <p:ph idx="1"/>
          </p:nvPr>
        </p:nvSpPr>
        <p:spPr>
          <a:xfrm>
            <a:off x="406305" y="1446028"/>
            <a:ext cx="5947200" cy="2519916"/>
          </a:xfrm>
        </p:spPr>
        <p:txBody>
          <a:bodyPr/>
          <a:lstStyle/>
          <a:p>
            <a:pPr marL="342900" indent="-342900">
              <a:buFont typeface="Wingdings" panose="05000000000000000000" pitchFamily="2" charset="2"/>
              <a:buChar char="§"/>
            </a:pPr>
            <a:r>
              <a:rPr lang="da-DK" b="0" dirty="0"/>
              <a:t>Opleve tryghed, tillid og anerkendelse</a:t>
            </a:r>
          </a:p>
          <a:p>
            <a:pPr marL="342900" indent="-342900">
              <a:buFont typeface="Wingdings" panose="05000000000000000000" pitchFamily="2" charset="2"/>
              <a:buChar char="§"/>
            </a:pPr>
            <a:r>
              <a:rPr lang="da-DK" b="0" dirty="0"/>
              <a:t>Føle sig som en del af gruppen</a:t>
            </a:r>
          </a:p>
          <a:p>
            <a:pPr marL="342900" indent="-342900">
              <a:buFont typeface="Wingdings" panose="05000000000000000000" pitchFamily="2" charset="2"/>
              <a:buChar char="§"/>
            </a:pPr>
            <a:r>
              <a:rPr lang="da-DK" b="0" dirty="0"/>
              <a:t>Informationsveje – ofte komplekse</a:t>
            </a:r>
          </a:p>
          <a:p>
            <a:pPr marL="342900" indent="-342900">
              <a:buFont typeface="Wingdings" panose="05000000000000000000" pitchFamily="2" charset="2"/>
              <a:buChar char="§"/>
            </a:pPr>
            <a:r>
              <a:rPr lang="da-DK" b="0" dirty="0"/>
              <a:t>Kultur, normer og uskrevne regler</a:t>
            </a:r>
          </a:p>
          <a:p>
            <a:pPr marL="342900" indent="-342900">
              <a:buFont typeface="Wingdings" panose="05000000000000000000" pitchFamily="2" charset="2"/>
              <a:buChar char="§"/>
            </a:pPr>
            <a:r>
              <a:rPr lang="da-DK" b="0" dirty="0"/>
              <a:t>Relationer er svære at se</a:t>
            </a:r>
          </a:p>
        </p:txBody>
      </p:sp>
      <p:sp>
        <p:nvSpPr>
          <p:cNvPr id="13" name="Tekstfelt 12">
            <a:extLst>
              <a:ext uri="{FF2B5EF4-FFF2-40B4-BE49-F238E27FC236}">
                <a16:creationId xmlns:a16="http://schemas.microsoft.com/office/drawing/2014/main" id="{30836CD9-9BF9-4635-99FE-C81E0979C26B}"/>
              </a:ext>
            </a:extLst>
          </p:cNvPr>
          <p:cNvSpPr txBox="1"/>
          <p:nvPr/>
        </p:nvSpPr>
        <p:spPr>
          <a:xfrm>
            <a:off x="7021330" y="745097"/>
            <a:ext cx="4040680" cy="2585836"/>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Metoder</a:t>
            </a:r>
            <a:r>
              <a:rPr lang="da-DK" dirty="0"/>
              <a:t>:</a:t>
            </a:r>
          </a:p>
          <a:p>
            <a:pPr marL="594900" lvl="1" indent="-342900">
              <a:lnSpc>
                <a:spcPct val="150000"/>
              </a:lnSpc>
              <a:buFont typeface="Wingdings" panose="05000000000000000000" pitchFamily="2" charset="2"/>
              <a:buChar char="§"/>
            </a:pPr>
            <a:r>
              <a:rPr lang="da-DK" sz="1600" dirty="0"/>
              <a:t>Anerkend det!</a:t>
            </a:r>
          </a:p>
          <a:p>
            <a:pPr marL="594900" lvl="1" indent="-342900">
              <a:lnSpc>
                <a:spcPct val="150000"/>
              </a:lnSpc>
              <a:buFont typeface="Wingdings" panose="05000000000000000000" pitchFamily="2" charset="2"/>
              <a:buChar char="§"/>
            </a:pPr>
            <a:r>
              <a:rPr lang="da-DK" sz="1600" dirty="0"/>
              <a:t>Mentorordning</a:t>
            </a:r>
          </a:p>
          <a:p>
            <a:pPr marL="594900" lvl="1" indent="-342900">
              <a:lnSpc>
                <a:spcPct val="150000"/>
              </a:lnSpc>
              <a:buFont typeface="Wingdings" panose="05000000000000000000" pitchFamily="2" charset="2"/>
              <a:buChar char="§"/>
            </a:pPr>
            <a:r>
              <a:rPr lang="da-DK" sz="1600" dirty="0"/>
              <a:t>Fælles morgenmad / frokost</a:t>
            </a:r>
          </a:p>
          <a:p>
            <a:pPr marL="594900" lvl="1" indent="-342900">
              <a:lnSpc>
                <a:spcPct val="150000"/>
              </a:lnSpc>
              <a:buFont typeface="Wingdings" panose="05000000000000000000" pitchFamily="2" charset="2"/>
              <a:buChar char="§"/>
            </a:pPr>
            <a:r>
              <a:rPr lang="da-DK" sz="1600" dirty="0"/>
              <a:t>Fælles aktiviteter</a:t>
            </a:r>
          </a:p>
          <a:p>
            <a:pPr marL="594900" lvl="1" indent="-342900">
              <a:lnSpc>
                <a:spcPct val="150000"/>
              </a:lnSpc>
              <a:buFont typeface="Wingdings" panose="05000000000000000000" pitchFamily="2" charset="2"/>
              <a:buChar char="§"/>
            </a:pPr>
            <a:r>
              <a:rPr lang="da-DK" sz="1600" dirty="0"/>
              <a:t>Tydelig kultur - artefakter</a:t>
            </a:r>
          </a:p>
          <a:p>
            <a:pPr marL="594900" lvl="1" indent="-342900">
              <a:lnSpc>
                <a:spcPct val="150000"/>
              </a:lnSpc>
              <a:buFont typeface="Wingdings" panose="05000000000000000000" pitchFamily="2" charset="2"/>
              <a:buChar char="§"/>
            </a:pPr>
            <a:endParaRPr lang="da-DK" sz="1600" dirty="0"/>
          </a:p>
        </p:txBody>
      </p:sp>
      <p:sp>
        <p:nvSpPr>
          <p:cNvPr id="14" name="Tekstfelt 13">
            <a:extLst>
              <a:ext uri="{FF2B5EF4-FFF2-40B4-BE49-F238E27FC236}">
                <a16:creationId xmlns:a16="http://schemas.microsoft.com/office/drawing/2014/main" id="{25A93A02-C616-4063-BB00-8212CD876F3A}"/>
              </a:ext>
            </a:extLst>
          </p:cNvPr>
          <p:cNvSpPr txBox="1"/>
          <p:nvPr/>
        </p:nvSpPr>
        <p:spPr>
          <a:xfrm>
            <a:off x="7037932" y="3438432"/>
            <a:ext cx="3095686" cy="2955168"/>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
            </a:pPr>
            <a:r>
              <a:rPr lang="da-DK" b="1" dirty="0"/>
              <a:t>Gode</a:t>
            </a:r>
            <a:r>
              <a:rPr lang="da-DK" dirty="0"/>
              <a:t> </a:t>
            </a:r>
            <a:r>
              <a:rPr lang="da-DK" b="1" dirty="0"/>
              <a:t>råd</a:t>
            </a:r>
            <a:r>
              <a:rPr lang="da-DK" dirty="0"/>
              <a:t>:</a:t>
            </a:r>
          </a:p>
          <a:p>
            <a:pPr marL="594900" lvl="1" indent="-342900">
              <a:lnSpc>
                <a:spcPct val="150000"/>
              </a:lnSpc>
              <a:buFont typeface="Wingdings" panose="05000000000000000000" pitchFamily="2" charset="2"/>
              <a:buChar char="§"/>
            </a:pPr>
            <a:r>
              <a:rPr lang="da-DK" sz="1600" dirty="0"/>
              <a:t>Lav en plan!</a:t>
            </a:r>
          </a:p>
          <a:p>
            <a:pPr marL="594900" lvl="1" indent="-342900">
              <a:lnSpc>
                <a:spcPct val="150000"/>
              </a:lnSpc>
              <a:buFont typeface="Wingdings" panose="05000000000000000000" pitchFamily="2" charset="2"/>
              <a:buChar char="§"/>
            </a:pPr>
            <a:r>
              <a:rPr lang="da-DK" sz="1600" dirty="0"/>
              <a:t>Anerkend det som en vigtig opgave!</a:t>
            </a:r>
          </a:p>
          <a:p>
            <a:pPr marL="594900" lvl="1" indent="-342900">
              <a:lnSpc>
                <a:spcPct val="150000"/>
              </a:lnSpc>
              <a:buFont typeface="Wingdings" panose="05000000000000000000" pitchFamily="2" charset="2"/>
              <a:buChar char="§"/>
            </a:pPr>
            <a:r>
              <a:rPr lang="da-DK" sz="1600" dirty="0"/>
              <a:t>Systematiserede snakke</a:t>
            </a:r>
          </a:p>
          <a:p>
            <a:pPr marL="594900" lvl="1" indent="-342900">
              <a:lnSpc>
                <a:spcPct val="150000"/>
              </a:lnSpc>
              <a:buFont typeface="Wingdings" panose="05000000000000000000" pitchFamily="2" charset="2"/>
              <a:buChar char="§"/>
            </a:pPr>
            <a:r>
              <a:rPr lang="da-DK" sz="1600" dirty="0"/>
              <a:t>Lad det ikke afhænge af en medarbejder</a:t>
            </a:r>
          </a:p>
          <a:p>
            <a:pPr marL="594900" lvl="1" indent="-342900">
              <a:lnSpc>
                <a:spcPct val="150000"/>
              </a:lnSpc>
              <a:buFont typeface="Wingdings" panose="05000000000000000000" pitchFamily="2" charset="2"/>
              <a:buChar char="§"/>
            </a:pPr>
            <a:endParaRPr lang="da-DK" sz="1600" dirty="0"/>
          </a:p>
        </p:txBody>
      </p:sp>
    </p:spTree>
    <p:custDataLst>
      <p:tags r:id="rId1"/>
    </p:custDataLst>
    <p:extLst>
      <p:ext uri="{BB962C8B-B14F-4D97-AF65-F5344CB8AC3E}">
        <p14:creationId xmlns:p14="http://schemas.microsoft.com/office/powerpoint/2010/main" val="915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fade">
                                      <p:cBhvr>
                                        <p:cTn id="26" dur="500"/>
                                        <p:tgtEl>
                                          <p:spTgt spid="1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fade">
                                      <p:cBhvr>
                                        <p:cTn id="36" dur="500"/>
                                        <p:tgtEl>
                                          <p:spTgt spid="13">
                                            <p:txEl>
                                              <p:pRg st="1" end="1"/>
                                            </p:txEl>
                                          </p:spTgt>
                                        </p:tgtEl>
                                      </p:cBhvr>
                                    </p:animEffect>
                                  </p:childTnLst>
                                </p:cTn>
                              </p:par>
                            </p:childTnLst>
                          </p:cTn>
                        </p:par>
                        <p:par>
                          <p:cTn id="37" fill="hold">
                            <p:stCondLst>
                              <p:cond delay="500"/>
                            </p:stCondLst>
                            <p:childTnLst>
                              <p:par>
                                <p:cTn id="38" presetID="26" presetClass="emph" presetSubtype="0" fill="hold" nodeType="afterEffect">
                                  <p:stCondLst>
                                    <p:cond delay="0"/>
                                  </p:stCondLst>
                                  <p:childTnLst>
                                    <p:animEffect transition="out" filter="fade">
                                      <p:cBhvr>
                                        <p:cTn id="39" dur="500" tmFilter="0, 0; .2, .5; .8, .5; 1, 0"/>
                                        <p:tgtEl>
                                          <p:spTgt spid="13">
                                            <p:txEl>
                                              <p:pRg st="0" end="0"/>
                                            </p:txEl>
                                          </p:spTgt>
                                        </p:tgtEl>
                                      </p:cBhvr>
                                    </p:animEffect>
                                    <p:animScale>
                                      <p:cBhvr>
                                        <p:cTn id="40" dur="250" autoRev="1" fill="hold"/>
                                        <p:tgtEl>
                                          <p:spTgt spid="13">
                                            <p:txEl>
                                              <p:pRg st="0" end="0"/>
                                            </p:txEl>
                                          </p:spTgt>
                                        </p:tgtEl>
                                      </p:cBhvr>
                                      <p:by x="105000" y="105000"/>
                                    </p:animScale>
                                  </p:childTnLst>
                                </p:cTn>
                              </p:par>
                            </p:childTnLst>
                          </p:cTn>
                        </p:par>
                        <p:par>
                          <p:cTn id="41" fill="hold">
                            <p:stCondLst>
                              <p:cond delay="1000"/>
                            </p:stCondLst>
                            <p:childTnLst>
                              <p:par>
                                <p:cTn id="42" presetID="26" presetClass="emph" presetSubtype="0" fill="hold" nodeType="afterEffect">
                                  <p:stCondLst>
                                    <p:cond delay="0"/>
                                  </p:stCondLst>
                                  <p:childTnLst>
                                    <p:animEffect transition="out" filter="fade">
                                      <p:cBhvr>
                                        <p:cTn id="43" dur="500" tmFilter="0, 0; .2, .5; .8, .5; 1, 0"/>
                                        <p:tgtEl>
                                          <p:spTgt spid="13">
                                            <p:txEl>
                                              <p:pRg st="1" end="1"/>
                                            </p:txEl>
                                          </p:spTgt>
                                        </p:tgtEl>
                                      </p:cBhvr>
                                    </p:animEffect>
                                    <p:animScale>
                                      <p:cBhvr>
                                        <p:cTn id="44" dur="250" autoRev="1" fill="hold"/>
                                        <p:tgtEl>
                                          <p:spTgt spid="13">
                                            <p:txEl>
                                              <p:pRg st="1" end="1"/>
                                            </p:txEl>
                                          </p:spTgt>
                                        </p:tgtEl>
                                      </p:cBhvr>
                                      <p:by x="105000" y="105000"/>
                                    </p:animScale>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3">
                                            <p:txEl>
                                              <p:pRg st="2" end="2"/>
                                            </p:txEl>
                                          </p:spTgt>
                                        </p:tgtEl>
                                        <p:attrNameLst>
                                          <p:attrName>style.visibility</p:attrName>
                                        </p:attrNameLst>
                                      </p:cBhvr>
                                      <p:to>
                                        <p:strVal val="visible"/>
                                      </p:to>
                                    </p:set>
                                    <p:animEffect transition="in" filter="fade">
                                      <p:cBhvr>
                                        <p:cTn id="48" dur="500"/>
                                        <p:tgtEl>
                                          <p:spTgt spid="13">
                                            <p:txEl>
                                              <p:pRg st="2" end="2"/>
                                            </p:txEl>
                                          </p:spTgt>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13">
                                            <p:txEl>
                                              <p:pRg st="3" end="3"/>
                                            </p:txEl>
                                          </p:spTgt>
                                        </p:tgtEl>
                                        <p:attrNameLst>
                                          <p:attrName>style.visibility</p:attrName>
                                        </p:attrNameLst>
                                      </p:cBhvr>
                                      <p:to>
                                        <p:strVal val="visible"/>
                                      </p:to>
                                    </p:set>
                                    <p:animEffect transition="in" filter="fade">
                                      <p:cBhvr>
                                        <p:cTn id="52" dur="500"/>
                                        <p:tgtEl>
                                          <p:spTgt spid="13">
                                            <p:txEl>
                                              <p:pRg st="3" end="3"/>
                                            </p:txEl>
                                          </p:spTgt>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500"/>
                                        <p:tgtEl>
                                          <p:spTgt spid="13">
                                            <p:txEl>
                                              <p:pRg st="4" end="4"/>
                                            </p:txEl>
                                          </p:spTgt>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13">
                                            <p:txEl>
                                              <p:pRg st="5" end="5"/>
                                            </p:txEl>
                                          </p:spTgt>
                                        </p:tgtEl>
                                        <p:attrNameLst>
                                          <p:attrName>style.visibility</p:attrName>
                                        </p:attrNameLst>
                                      </p:cBhvr>
                                      <p:to>
                                        <p:strVal val="visible"/>
                                      </p:to>
                                    </p:set>
                                    <p:animEffect transition="in" filter="fade">
                                      <p:cBhvr>
                                        <p:cTn id="60" dur="500"/>
                                        <p:tgtEl>
                                          <p:spTgt spid="1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fade">
                                      <p:cBhvr>
                                        <p:cTn id="65" dur="500"/>
                                        <p:tgtEl>
                                          <p:spTgt spid="14">
                                            <p:txEl>
                                              <p:pRg st="0" end="0"/>
                                            </p:txEl>
                                          </p:spTgt>
                                        </p:tgtEl>
                                      </p:cBhvr>
                                    </p:animEffect>
                                  </p:childTnLst>
                                </p:cTn>
                              </p:par>
                            </p:childTnLst>
                          </p:cTn>
                        </p:par>
                        <p:par>
                          <p:cTn id="66" fill="hold">
                            <p:stCondLst>
                              <p:cond delay="500"/>
                            </p:stCondLst>
                            <p:childTnLst>
                              <p:par>
                                <p:cTn id="67" presetID="26" presetClass="emph" presetSubtype="0" fill="hold" nodeType="afterEffect">
                                  <p:stCondLst>
                                    <p:cond delay="0"/>
                                  </p:stCondLst>
                                  <p:childTnLst>
                                    <p:animEffect transition="out" filter="fade">
                                      <p:cBhvr>
                                        <p:cTn id="68" dur="500" tmFilter="0, 0; .2, .5; .8, .5; 1, 0"/>
                                        <p:tgtEl>
                                          <p:spTgt spid="14">
                                            <p:txEl>
                                              <p:pRg st="0" end="0"/>
                                            </p:txEl>
                                          </p:spTgt>
                                        </p:tgtEl>
                                      </p:cBhvr>
                                    </p:animEffect>
                                    <p:animScale>
                                      <p:cBhvr>
                                        <p:cTn id="69" dur="250" autoRev="1" fill="hold"/>
                                        <p:tgtEl>
                                          <p:spTgt spid="14">
                                            <p:txEl>
                                              <p:pRg st="0" end="0"/>
                                            </p:txEl>
                                          </p:spTgt>
                                        </p:tgtEl>
                                      </p:cBhvr>
                                      <p:by x="105000" y="105000"/>
                                    </p:animScale>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14">
                                            <p:txEl>
                                              <p:pRg st="1" end="1"/>
                                            </p:txEl>
                                          </p:spTgt>
                                        </p:tgtEl>
                                        <p:attrNameLst>
                                          <p:attrName>style.visibility</p:attrName>
                                        </p:attrNameLst>
                                      </p:cBhvr>
                                      <p:to>
                                        <p:strVal val="visible"/>
                                      </p:to>
                                    </p:set>
                                    <p:animEffect transition="in" filter="fade">
                                      <p:cBhvr>
                                        <p:cTn id="73" dur="500"/>
                                        <p:tgtEl>
                                          <p:spTgt spid="14">
                                            <p:txEl>
                                              <p:pRg st="1" end="1"/>
                                            </p:txEl>
                                          </p:spTgt>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14">
                                            <p:txEl>
                                              <p:pRg st="2" end="2"/>
                                            </p:txEl>
                                          </p:spTgt>
                                        </p:tgtEl>
                                        <p:attrNameLst>
                                          <p:attrName>style.visibility</p:attrName>
                                        </p:attrNameLst>
                                      </p:cBhvr>
                                      <p:to>
                                        <p:strVal val="visible"/>
                                      </p:to>
                                    </p:set>
                                    <p:animEffect transition="in" filter="fade">
                                      <p:cBhvr>
                                        <p:cTn id="77" dur="500"/>
                                        <p:tgtEl>
                                          <p:spTgt spid="14">
                                            <p:txEl>
                                              <p:pRg st="2" end="2"/>
                                            </p:txEl>
                                          </p:spTgt>
                                        </p:tgtEl>
                                      </p:cBhvr>
                                    </p:animEffec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14">
                                            <p:txEl>
                                              <p:pRg st="3" end="3"/>
                                            </p:txEl>
                                          </p:spTgt>
                                        </p:tgtEl>
                                        <p:attrNameLst>
                                          <p:attrName>style.visibility</p:attrName>
                                        </p:attrNameLst>
                                      </p:cBhvr>
                                      <p:to>
                                        <p:strVal val="visible"/>
                                      </p:to>
                                    </p:set>
                                    <p:animEffect transition="in" filter="fade">
                                      <p:cBhvr>
                                        <p:cTn id="81" dur="500"/>
                                        <p:tgtEl>
                                          <p:spTgt spid="14">
                                            <p:txEl>
                                              <p:pRg st="3" end="3"/>
                                            </p:txEl>
                                          </p:spTgt>
                                        </p:tgtEl>
                                      </p:cBhvr>
                                    </p:animEffect>
                                  </p:childTnLst>
                                </p:cTn>
                              </p:par>
                            </p:childTnLst>
                          </p:cTn>
                        </p:par>
                        <p:par>
                          <p:cTn id="82" fill="hold">
                            <p:stCondLst>
                              <p:cond delay="2500"/>
                            </p:stCondLst>
                            <p:childTnLst>
                              <p:par>
                                <p:cTn id="83" presetID="10" presetClass="entr" presetSubtype="0" fill="hold" nodeType="afterEffect">
                                  <p:stCondLst>
                                    <p:cond delay="0"/>
                                  </p:stCondLst>
                                  <p:childTnLst>
                                    <p:set>
                                      <p:cBhvr>
                                        <p:cTn id="84" dur="1" fill="hold">
                                          <p:stCondLst>
                                            <p:cond delay="0"/>
                                          </p:stCondLst>
                                        </p:cTn>
                                        <p:tgtEl>
                                          <p:spTgt spid="14">
                                            <p:txEl>
                                              <p:pRg st="4" end="4"/>
                                            </p:txEl>
                                          </p:spTgt>
                                        </p:tgtEl>
                                        <p:attrNameLst>
                                          <p:attrName>style.visibility</p:attrName>
                                        </p:attrNameLst>
                                      </p:cBhvr>
                                      <p:to>
                                        <p:strVal val="visible"/>
                                      </p:to>
                                    </p:set>
                                    <p:animEffect transition="in" filter="fade">
                                      <p:cBhvr>
                                        <p:cTn id="8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6104751184923289"/>
</p:tagLst>
</file>

<file path=ppt/tags/tag10.xml><?xml version="1.0" encoding="utf-8"?>
<p:tagLst xmlns:a="http://schemas.openxmlformats.org/drawingml/2006/main" xmlns:r="http://schemas.openxmlformats.org/officeDocument/2006/relationships" xmlns:p="http://schemas.openxmlformats.org/presentationml/2006/main">
  <p:tag name="TEMPLAFYSLIDEID" val="636104751205863433"/>
</p:tagLst>
</file>

<file path=ppt/tags/tag11.xml><?xml version="1.0" encoding="utf-8"?>
<p:tagLst xmlns:a="http://schemas.openxmlformats.org/drawingml/2006/main" xmlns:r="http://schemas.openxmlformats.org/officeDocument/2006/relationships" xmlns:p="http://schemas.openxmlformats.org/presentationml/2006/main">
  <p:tag name="TEMPLAFYSLIDEID" val="636104751206800951"/>
</p:tagLst>
</file>

<file path=ppt/tags/tag12.xml><?xml version="1.0" encoding="utf-8"?>
<p:tagLst xmlns:a="http://schemas.openxmlformats.org/drawingml/2006/main" xmlns:r="http://schemas.openxmlformats.org/officeDocument/2006/relationships" xmlns:p="http://schemas.openxmlformats.org/presentationml/2006/main">
  <p:tag name="TEMPLAFYSLIDEID" val="636104751213832285"/>
</p:tagLst>
</file>

<file path=ppt/tags/tag2.xml><?xml version="1.0" encoding="utf-8"?>
<p:tagLst xmlns:a="http://schemas.openxmlformats.org/drawingml/2006/main" xmlns:r="http://schemas.openxmlformats.org/officeDocument/2006/relationships" xmlns:p="http://schemas.openxmlformats.org/presentationml/2006/main">
  <p:tag name="TEMPLAFYSLIDEID" val="636104751200394614"/>
</p:tagLst>
</file>

<file path=ppt/tags/tag3.xml><?xml version="1.0" encoding="utf-8"?>
<p:tagLst xmlns:a="http://schemas.openxmlformats.org/drawingml/2006/main" xmlns:r="http://schemas.openxmlformats.org/officeDocument/2006/relationships" xmlns:p="http://schemas.openxmlformats.org/presentationml/2006/main">
  <p:tag name="TEMPLAFYSLIDEID" val="636104751201488380"/>
</p:tagLst>
</file>

<file path=ppt/tags/tag4.xml><?xml version="1.0" encoding="utf-8"?>
<p:tagLst xmlns:a="http://schemas.openxmlformats.org/drawingml/2006/main" xmlns:r="http://schemas.openxmlformats.org/officeDocument/2006/relationships" xmlns:p="http://schemas.openxmlformats.org/presentationml/2006/main">
  <p:tag name="TEMPLAFYSLIDEID" val="636104751215707321"/>
</p:tagLst>
</file>

<file path=ppt/tags/tag5.xml><?xml version="1.0" encoding="utf-8"?>
<p:tagLst xmlns:a="http://schemas.openxmlformats.org/drawingml/2006/main" xmlns:r="http://schemas.openxmlformats.org/officeDocument/2006/relationships" xmlns:p="http://schemas.openxmlformats.org/presentationml/2006/main">
  <p:tag name="TEMPLAFYSLIDEID" val="636104751202425910"/>
</p:tagLst>
</file>

<file path=ppt/tags/tag6.xml><?xml version="1.0" encoding="utf-8"?>
<p:tagLst xmlns:a="http://schemas.openxmlformats.org/drawingml/2006/main" xmlns:r="http://schemas.openxmlformats.org/officeDocument/2006/relationships" xmlns:p="http://schemas.openxmlformats.org/presentationml/2006/main">
  <p:tag name="TEMPLAFYSLIDEID" val="636104751203207142"/>
</p:tagLst>
</file>

<file path=ppt/tags/tag7.xml><?xml version="1.0" encoding="utf-8"?>
<p:tagLst xmlns:a="http://schemas.openxmlformats.org/drawingml/2006/main" xmlns:r="http://schemas.openxmlformats.org/officeDocument/2006/relationships" xmlns:p="http://schemas.openxmlformats.org/presentationml/2006/main">
  <p:tag name="TEMPLAFYSLIDEID" val="636104751209301223"/>
</p:tagLst>
</file>

<file path=ppt/tags/tag8.xml><?xml version="1.0" encoding="utf-8"?>
<p:tagLst xmlns:a="http://schemas.openxmlformats.org/drawingml/2006/main" xmlns:r="http://schemas.openxmlformats.org/officeDocument/2006/relationships" xmlns:p="http://schemas.openxmlformats.org/presentationml/2006/main">
  <p:tag name="TEMPLAFYSLIDEID" val="636104751204144898"/>
</p:tagLst>
</file>

<file path=ppt/tags/tag9.xml><?xml version="1.0" encoding="utf-8"?>
<p:tagLst xmlns:a="http://schemas.openxmlformats.org/drawingml/2006/main" xmlns:r="http://schemas.openxmlformats.org/officeDocument/2006/relationships" xmlns:p="http://schemas.openxmlformats.org/presentationml/2006/main">
  <p:tag name="TEMPLAFYSLIDEID" val="636104751204925925"/>
</p:tagLst>
</file>

<file path=ppt/theme/theme1.xml><?xml version="1.0" encoding="utf-8"?>
<a:theme xmlns:a="http://schemas.openxmlformats.org/drawingml/2006/main" name="SDU">
  <a:themeElements>
    <a:clrScheme name="SDU">
      <a:dk1>
        <a:sysClr val="windowText" lastClr="000000"/>
      </a:dk1>
      <a:lt1>
        <a:sysClr val="window" lastClr="FFFFFF"/>
      </a:lt1>
      <a:dk2>
        <a:srgbClr val="473729"/>
      </a:dk2>
      <a:lt2>
        <a:srgbClr val="EFE5D1"/>
      </a:lt2>
      <a:accent1>
        <a:srgbClr val="4E5B31"/>
      </a:accent1>
      <a:accent2>
        <a:srgbClr val="789D4A"/>
      </a:accent2>
      <a:accent3>
        <a:srgbClr val="AEB862"/>
      </a:accent3>
      <a:accent4>
        <a:srgbClr val="862633"/>
      </a:accent4>
      <a:accent5>
        <a:srgbClr val="D05A57"/>
      </a:accent5>
      <a:accent6>
        <a:srgbClr val="D38235"/>
      </a:accent6>
      <a:hlink>
        <a:srgbClr val="0563C1"/>
      </a:hlink>
      <a:folHlink>
        <a:srgbClr val="954F72"/>
      </a:folHlink>
    </a:clrScheme>
    <a:fontScheme name="Master P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a:srgbClr val="FFFFFF"/>
    </a:custClr>
    <a:custClr>
      <a:srgbClr val="FFFFFF"/>
    </a:custClr>
    <a:custClr>
      <a:srgbClr val="FFFFFF"/>
    </a:custClr>
    <a:custClr>
      <a:srgbClr val="FFFFFF"/>
    </a:custClr>
    <a:custClr>
      <a:srgbClr val="FFFFFF"/>
    </a:custClr>
    <a:custClr>
      <a:srgbClr val="FFFFFF"/>
    </a:custClr>
    <a:custClr name="Orange 1">
      <a:srgbClr val="D38235"/>
    </a:custClr>
    <a:custClr name="Orange 2">
      <a:srgbClr val="E0A526"/>
    </a:custClr>
    <a:custClr name="Orange 3">
      <a:srgbClr val="EED484"/>
    </a:custClr>
    <a:custClr name="Orange 4">
      <a:srgbClr val="FCF0C4"/>
    </a:custClr>
    <a:custClr>
      <a:srgbClr val="FFFFFF"/>
    </a:custClr>
    <a:custClr>
      <a:srgbClr val="FFFFFF"/>
    </a:custClr>
    <a:custClr>
      <a:srgbClr val="FFFFFF"/>
    </a:custClr>
    <a:custClr>
      <a:srgbClr val="FFFFFF"/>
    </a:custClr>
    <a:custClr>
      <a:srgbClr val="FFFFFF"/>
    </a:custClr>
    <a:custClr>
      <a:srgbClr val="FFFFFF"/>
    </a:custClr>
    <a:custClr name="Rød 1">
      <a:srgbClr val="862633"/>
    </a:custClr>
    <a:custClr name="Rød 2">
      <a:srgbClr val="D05A57"/>
    </a:custClr>
    <a:custClr name="Rød 3">
      <a:srgbClr val="E1BBB4"/>
    </a:custClr>
    <a:custClr name="Rød 4">
      <a:srgbClr val="F4E2DE"/>
    </a:custClr>
    <a:custClr>
      <a:srgbClr val="FFFFFF"/>
    </a:custClr>
    <a:custClr>
      <a:srgbClr val="FFFFFF"/>
    </a:custClr>
    <a:custClr>
      <a:srgbClr val="FFFFFF"/>
    </a:custClr>
    <a:custClr>
      <a:srgbClr val="FFFFFF"/>
    </a:custClr>
    <a:custClr>
      <a:srgbClr val="FFFFFF"/>
    </a:custClr>
    <a:custClr>
      <a:srgbClr val="FFFFFF"/>
    </a:custClr>
    <a:custClr name="Brun 1">
      <a:srgbClr val="473729"/>
    </a:custClr>
    <a:custClr name="Brun 2">
      <a:srgbClr val="946037"/>
    </a:custClr>
    <a:custClr name="Brun 3">
      <a:srgbClr val="DDCBA4"/>
    </a:custClr>
    <a:custClr name="Brun 4">
      <a:srgbClr val="EFE5D1"/>
    </a:custClr>
    <a:custClr>
      <a:srgbClr val="FFFFFF"/>
    </a:custClr>
    <a:custClr>
      <a:srgbClr val="FFFFFF"/>
    </a:custClr>
    <a:custClr>
      <a:srgbClr val="FFFFFF"/>
    </a:custClr>
    <a:custClr>
      <a:srgbClr val="FFFFFF"/>
    </a:custClr>
    <a:custClr>
      <a:srgbClr val="FFFFFF"/>
    </a:custClr>
    <a:custClr>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Widescreen</PresentationFormat>
  <Paragraphs>169</Paragraphs>
  <Slides>12</Slides>
  <Notes>2</Notes>
  <HiddenSlides>2</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12</vt:i4>
      </vt:variant>
    </vt:vector>
  </HeadingPairs>
  <TitlesOfParts>
    <vt:vector size="15" baseType="lpstr">
      <vt:lpstr>Arial</vt:lpstr>
      <vt:lpstr>Wingdings</vt:lpstr>
      <vt:lpstr>SDU</vt:lpstr>
      <vt:lpstr>Introduktion til nye medarbejdere  (Onboarding)</vt:lpstr>
      <vt:lpstr>Åh, er det i dag du kommer… !?</vt:lpstr>
      <vt:lpstr>Forskningen viser</vt:lpstr>
      <vt:lpstr>Forskningen viser (fortsat)</vt:lpstr>
      <vt:lpstr>Hvornår er man ny – og hvor ny er man?</vt:lpstr>
      <vt:lpstr>Hvilke behov har nye medarbejdere?</vt:lpstr>
      <vt:lpstr>Før ansættelsen</vt:lpstr>
      <vt:lpstr>Faglig integration</vt:lpstr>
      <vt:lpstr>Social integration</vt:lpstr>
      <vt:lpstr>Praktisk integration</vt:lpstr>
      <vt:lpstr>Organisatorisk integration</vt:lpstr>
      <vt:lpstr>SUND onboarding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2022-11-16T09:23:07Z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sdu</vt:lpwstr>
  </property>
  <property fmtid="{D5CDD505-2E9C-101B-9397-08002B2CF9AE}" pid="3" name="TemplateId">
    <vt:lpwstr>636104750957732754</vt:lpwstr>
  </property>
  <property fmtid="{D5CDD505-2E9C-101B-9397-08002B2CF9AE}" pid="4" name="UserProfileId">
    <vt:lpwstr>636101224235769349</vt:lpwstr>
  </property>
</Properties>
</file>