
<file path=[Content_Types].xml><?xml version="1.0" encoding="utf-8"?>
<Types xmlns="http://schemas.openxmlformats.org/package/2006/content-types">
  <Default Extension="bin"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0"/>
  </p:sldMasterIdLst>
  <p:notesMasterIdLst>
    <p:notesMasterId r:id="rId27"/>
  </p:notesMasterIdLst>
  <p:sldIdLst>
    <p:sldId id="256" r:id="rId11"/>
    <p:sldId id="257" r:id="rId12"/>
    <p:sldId id="287" r:id="rId13"/>
    <p:sldId id="258" r:id="rId14"/>
    <p:sldId id="266" r:id="rId15"/>
    <p:sldId id="268" r:id="rId16"/>
    <p:sldId id="274" r:id="rId17"/>
    <p:sldId id="289" r:id="rId18"/>
    <p:sldId id="272" r:id="rId19"/>
    <p:sldId id="259" r:id="rId20"/>
    <p:sldId id="271" r:id="rId21"/>
    <p:sldId id="284" r:id="rId22"/>
    <p:sldId id="276" r:id="rId23"/>
    <p:sldId id="286" r:id="rId24"/>
    <p:sldId id="290"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642426-5E6C-457D-84C3-550BA233120D}">
          <p14:sldIdLst>
            <p14:sldId id="256"/>
            <p14:sldId id="257"/>
          </p14:sldIdLst>
        </p14:section>
        <p14:section name="Data" id="{48FDB812-5EF2-4323-A8D4-1CB8BEEBE0EB}">
          <p14:sldIdLst>
            <p14:sldId id="287"/>
            <p14:sldId id="258"/>
            <p14:sldId id="266"/>
            <p14:sldId id="268"/>
            <p14:sldId id="274"/>
            <p14:sldId id="289"/>
          </p14:sldIdLst>
        </p14:section>
        <p14:section name="Link to guidance &amp; contact" id="{DC8641F1-503E-4333-BCE7-1391E88B8DBF}">
          <p14:sldIdLst>
            <p14:sldId id="272"/>
          </p14:sldIdLst>
        </p14:section>
        <p14:section name="Methods" id="{283F1AE2-80EE-47D2-BF3C-8C1E6E83F076}">
          <p14:sldIdLst>
            <p14:sldId id="259"/>
            <p14:sldId id="271"/>
            <p14:sldId id="284"/>
          </p14:sldIdLst>
        </p14:section>
        <p14:section name="Not updated" id="{BC895495-7B4B-46E8-B049-03B7C83A17D4}">
          <p14:sldIdLst>
            <p14:sldId id="276"/>
            <p14:sldId id="286"/>
            <p14:sldId id="290"/>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3E34C-D961-42A6-9906-79EA04E0717C}" v="4" dt="2026-04-10T07:27:56.45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61" autoAdjust="0"/>
  </p:normalViewPr>
  <p:slideViewPr>
    <p:cSldViewPr snapToGrid="0" showGuides="1">
      <p:cViewPr varScale="1">
        <p:scale>
          <a:sx n="119" d="100"/>
          <a:sy n="119" d="100"/>
        </p:scale>
        <p:origin x="246" y="3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md\Desktop\IRS\Bibliometric%20report%20IRS%20Mar%202026%20Open%20Acce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yddanskuni.sharepoint.com/sites/AfdelingforForskningsdokumentation9/Delte%20dokumenter/General/Bibliometrics/2025%2010%2010%20IRS%20bibliometrisk%20rapport/OA%20metric%20-%20IRS%20250218%20-%20tilrettet%202510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yddanskuni.sharepoint.com/sites/AfdelingforForskningsdokumentation9/Delte%20dokumenter/General/Bibliometrics/2025%2010%2010%20IRS%20bibliometrisk%20rapport/OA%20metric%20-%20IRS%20250218%20-%20tilrettet%2025100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2707405189009"/>
          <c:y val="3.4406347354728806E-2"/>
          <c:w val="0.85131386616650706"/>
          <c:h val="0.62153179926583246"/>
        </c:manualLayout>
      </c:layout>
      <c:lineChart>
        <c:grouping val="standard"/>
        <c:varyColors val="0"/>
        <c:ser>
          <c:idx val="2"/>
          <c:order val="0"/>
          <c:tx>
            <c:strRef>
              <c:f>'RESULTS AND FIGURE'!$B$8</c:f>
              <c:strCache>
                <c:ptCount val="1"/>
                <c:pt idx="0">
                  <c:v>SDU</c:v>
                </c:pt>
              </c:strCache>
            </c:strRef>
          </c:tx>
          <c:spPr>
            <a:ln w="28575" cap="rnd">
              <a:solidFill>
                <a:schemeClr val="accent3"/>
              </a:solidFill>
              <a:round/>
            </a:ln>
            <a:effectLst/>
          </c:spPr>
          <c:marker>
            <c:symbol val="none"/>
          </c:marker>
          <c:cat>
            <c:numRef>
              <c:f>'RESULTS AND FIGURE'!$C$7:$C$9</c:f>
              <c:numCache>
                <c:formatCode>General</c:formatCode>
                <c:ptCount val="3"/>
                <c:pt idx="0">
                  <c:v>2023</c:v>
                </c:pt>
                <c:pt idx="1">
                  <c:v>2024</c:v>
                </c:pt>
                <c:pt idx="2">
                  <c:v>2025</c:v>
                </c:pt>
              </c:numCache>
            </c:numRef>
          </c:cat>
          <c:val>
            <c:numRef>
              <c:f>'RESULTS AND FIGURE'!$D$7:$D$9</c:f>
              <c:numCache>
                <c:formatCode>0</c:formatCode>
                <c:ptCount val="3"/>
                <c:pt idx="0">
                  <c:v>70.745341614906835</c:v>
                </c:pt>
                <c:pt idx="1">
                  <c:v>71.443007275666943</c:v>
                </c:pt>
                <c:pt idx="2">
                  <c:v>71.414276184122755</c:v>
                </c:pt>
              </c:numCache>
            </c:numRef>
          </c:val>
          <c:smooth val="0"/>
          <c:extLst>
            <c:ext xmlns:c16="http://schemas.microsoft.com/office/drawing/2014/chart" uri="{C3380CC4-5D6E-409C-BE32-E72D297353CC}">
              <c16:uniqueId val="{00000000-1030-454D-AE97-05F1A6436093}"/>
            </c:ext>
          </c:extLst>
        </c:ser>
        <c:ser>
          <c:idx val="3"/>
          <c:order val="1"/>
          <c:tx>
            <c:strRef>
              <c:f>'RESULTS AND FIGURE'!$B$11</c:f>
              <c:strCache>
                <c:ptCount val="1"/>
                <c:pt idx="0">
                  <c:v>KU</c:v>
                </c:pt>
              </c:strCache>
            </c:strRef>
          </c:tx>
          <c:spPr>
            <a:ln w="28575" cap="rnd">
              <a:solidFill>
                <a:schemeClr val="accent4"/>
              </a:solidFill>
              <a:round/>
            </a:ln>
            <a:effectLst/>
          </c:spPr>
          <c:marker>
            <c:symbol val="none"/>
          </c:marker>
          <c:cat>
            <c:numRef>
              <c:f>'RESULTS AND FIGURE'!$C$7:$C$9</c:f>
              <c:numCache>
                <c:formatCode>General</c:formatCode>
                <c:ptCount val="3"/>
                <c:pt idx="0">
                  <c:v>2023</c:v>
                </c:pt>
                <c:pt idx="1">
                  <c:v>2024</c:v>
                </c:pt>
                <c:pt idx="2">
                  <c:v>2025</c:v>
                </c:pt>
              </c:numCache>
            </c:numRef>
          </c:cat>
          <c:val>
            <c:numRef>
              <c:f>'RESULTS AND FIGURE'!$D$11:$D$13</c:f>
              <c:numCache>
                <c:formatCode>0</c:formatCode>
                <c:ptCount val="3"/>
                <c:pt idx="0">
                  <c:v>75.916025557439042</c:v>
                </c:pt>
                <c:pt idx="1">
                  <c:v>71.325842696629209</c:v>
                </c:pt>
                <c:pt idx="2">
                  <c:v>72.725124084140859</c:v>
                </c:pt>
              </c:numCache>
            </c:numRef>
          </c:val>
          <c:smooth val="0"/>
          <c:extLst>
            <c:ext xmlns:c16="http://schemas.microsoft.com/office/drawing/2014/chart" uri="{C3380CC4-5D6E-409C-BE32-E72D297353CC}">
              <c16:uniqueId val="{00000001-1030-454D-AE97-05F1A6436093}"/>
            </c:ext>
          </c:extLst>
        </c:ser>
        <c:ser>
          <c:idx val="0"/>
          <c:order val="2"/>
          <c:tx>
            <c:strRef>
              <c:f>'RESULTS AND FIGURE'!$B$18</c:f>
              <c:strCache>
                <c:ptCount val="1"/>
                <c:pt idx="0">
                  <c:v>AU</c:v>
                </c:pt>
              </c:strCache>
            </c:strRef>
          </c:tx>
          <c:spPr>
            <a:ln w="28575" cap="rnd">
              <a:solidFill>
                <a:schemeClr val="accent1"/>
              </a:solidFill>
              <a:round/>
            </a:ln>
            <a:effectLst/>
          </c:spPr>
          <c:marker>
            <c:symbol val="none"/>
          </c:marker>
          <c:cat>
            <c:numRef>
              <c:f>'RESULTS AND FIGURE'!$C$7:$C$9</c:f>
              <c:numCache>
                <c:formatCode>General</c:formatCode>
                <c:ptCount val="3"/>
                <c:pt idx="0">
                  <c:v>2023</c:v>
                </c:pt>
                <c:pt idx="1">
                  <c:v>2024</c:v>
                </c:pt>
                <c:pt idx="2">
                  <c:v>2025</c:v>
                </c:pt>
              </c:numCache>
            </c:numRef>
          </c:cat>
          <c:val>
            <c:numRef>
              <c:f>'RESULTS AND FIGURE'!$D$19:$D$21</c:f>
              <c:numCache>
                <c:formatCode>0</c:formatCode>
                <c:ptCount val="3"/>
                <c:pt idx="0">
                  <c:v>65.918684736725169</c:v>
                </c:pt>
                <c:pt idx="1">
                  <c:v>66.622720281256861</c:v>
                </c:pt>
                <c:pt idx="2">
                  <c:v>64.461407972858353</c:v>
                </c:pt>
              </c:numCache>
            </c:numRef>
          </c:val>
          <c:smooth val="0"/>
          <c:extLst>
            <c:ext xmlns:c16="http://schemas.microsoft.com/office/drawing/2014/chart" uri="{C3380CC4-5D6E-409C-BE32-E72D297353CC}">
              <c16:uniqueId val="{00000002-1030-454D-AE97-05F1A6436093}"/>
            </c:ext>
          </c:extLst>
        </c:ser>
        <c:ser>
          <c:idx val="1"/>
          <c:order val="3"/>
          <c:tx>
            <c:strRef>
              <c:f>'RESULTS AND FIGURE'!$B$2</c:f>
              <c:strCache>
                <c:ptCount val="1"/>
                <c:pt idx="0">
                  <c:v>AAU</c:v>
                </c:pt>
              </c:strCache>
            </c:strRef>
          </c:tx>
          <c:spPr>
            <a:ln w="28575" cap="rnd">
              <a:solidFill>
                <a:schemeClr val="accent2"/>
              </a:solidFill>
              <a:round/>
            </a:ln>
            <a:effectLst/>
          </c:spPr>
          <c:marker>
            <c:symbol val="none"/>
          </c:marker>
          <c:cat>
            <c:numRef>
              <c:f>'RESULTS AND FIGURE'!$C$7:$C$9</c:f>
              <c:numCache>
                <c:formatCode>General</c:formatCode>
                <c:ptCount val="3"/>
                <c:pt idx="0">
                  <c:v>2023</c:v>
                </c:pt>
                <c:pt idx="1">
                  <c:v>2024</c:v>
                </c:pt>
                <c:pt idx="2">
                  <c:v>2025</c:v>
                </c:pt>
              </c:numCache>
            </c:numRef>
          </c:cat>
          <c:val>
            <c:numRef>
              <c:f>'RESULTS AND FIGURE'!$D$3:$D$5</c:f>
              <c:numCache>
                <c:formatCode>0</c:formatCode>
                <c:ptCount val="3"/>
                <c:pt idx="0">
                  <c:v>61.384111384111385</c:v>
                </c:pt>
                <c:pt idx="1">
                  <c:v>63.865877712031555</c:v>
                </c:pt>
                <c:pt idx="2">
                  <c:v>64.028314028314028</c:v>
                </c:pt>
              </c:numCache>
            </c:numRef>
          </c:val>
          <c:smooth val="0"/>
          <c:extLst>
            <c:ext xmlns:c16="http://schemas.microsoft.com/office/drawing/2014/chart" uri="{C3380CC4-5D6E-409C-BE32-E72D297353CC}">
              <c16:uniqueId val="{00000003-1030-454D-AE97-05F1A6436093}"/>
            </c:ext>
          </c:extLst>
        </c:ser>
        <c:ser>
          <c:idx val="4"/>
          <c:order val="4"/>
          <c:tx>
            <c:strRef>
              <c:f>'RESULTS AND FIGURE'!$B$14</c:f>
              <c:strCache>
                <c:ptCount val="1"/>
                <c:pt idx="0">
                  <c:v>DTU</c:v>
                </c:pt>
              </c:strCache>
            </c:strRef>
          </c:tx>
          <c:spPr>
            <a:ln w="28575" cap="rnd">
              <a:solidFill>
                <a:schemeClr val="accent5"/>
              </a:solidFill>
              <a:round/>
            </a:ln>
            <a:effectLst/>
          </c:spPr>
          <c:marker>
            <c:symbol val="none"/>
          </c:marker>
          <c:cat>
            <c:numRef>
              <c:f>'RESULTS AND FIGURE'!$C$7:$C$9</c:f>
              <c:numCache>
                <c:formatCode>General</c:formatCode>
                <c:ptCount val="3"/>
                <c:pt idx="0">
                  <c:v>2023</c:v>
                </c:pt>
                <c:pt idx="1">
                  <c:v>2024</c:v>
                </c:pt>
                <c:pt idx="2">
                  <c:v>2025</c:v>
                </c:pt>
              </c:numCache>
            </c:numRef>
          </c:cat>
          <c:val>
            <c:numRef>
              <c:f>'RESULTS AND FIGURE'!$D$15:$D$17</c:f>
              <c:numCache>
                <c:formatCode>0</c:formatCode>
                <c:ptCount val="3"/>
                <c:pt idx="0">
                  <c:v>86.520376175548591</c:v>
                </c:pt>
                <c:pt idx="1">
                  <c:v>82.061068702290072</c:v>
                </c:pt>
                <c:pt idx="2">
                  <c:v>78.443113772455092</c:v>
                </c:pt>
              </c:numCache>
            </c:numRef>
          </c:val>
          <c:smooth val="0"/>
          <c:extLst>
            <c:ext xmlns:c16="http://schemas.microsoft.com/office/drawing/2014/chart" uri="{C3380CC4-5D6E-409C-BE32-E72D297353CC}">
              <c16:uniqueId val="{00000004-1030-454D-AE97-05F1A6436093}"/>
            </c:ext>
          </c:extLst>
        </c:ser>
        <c:dLbls>
          <c:showLegendKey val="0"/>
          <c:showVal val="0"/>
          <c:showCatName val="0"/>
          <c:showSerName val="0"/>
          <c:showPercent val="0"/>
          <c:showBubbleSize val="0"/>
        </c:dLbls>
        <c:smooth val="0"/>
        <c:axId val="658950312"/>
        <c:axId val="658951032"/>
      </c:lineChart>
      <c:catAx>
        <c:axId val="65895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58951032"/>
        <c:crosses val="autoZero"/>
        <c:auto val="1"/>
        <c:lblAlgn val="ctr"/>
        <c:lblOffset val="100"/>
        <c:noMultiLvlLbl val="0"/>
      </c:catAx>
      <c:valAx>
        <c:axId val="658951032"/>
        <c:scaling>
          <c:orientation val="minMax"/>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658950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da-DK"/>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129904946273979"/>
          <c:y val="3.5579745897229245E-2"/>
          <c:w val="0.41687484592740826"/>
          <c:h val="0.94249579732502253"/>
        </c:manualLayout>
      </c:layout>
      <c:barChart>
        <c:barDir val="bar"/>
        <c:grouping val="clustered"/>
        <c:varyColors val="0"/>
        <c:ser>
          <c:idx val="1"/>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'Fig IRS Oct 2025 a=.75, b=.25'!$A$2:$A$87</c:f>
              <c:strCache>
                <c:ptCount val="86"/>
                <c:pt idx="0">
                  <c:v>Zealand University Hospital, Research Unit of Surgery (Køge)</c:v>
                </c:pt>
                <c:pt idx="1">
                  <c:v>Zealand University Hospital, Research Unit of Neurology (Roskilde)</c:v>
                </c:pt>
                <c:pt idx="2">
                  <c:v>Zealand University Hospital, Research Unit of Otorhinolaryngology (Køge)</c:v>
                </c:pt>
                <c:pt idx="3">
                  <c:v>Danish Hospital for Rheumatic Diseases</c:v>
                </c:pt>
                <c:pt idx="4">
                  <c:v>Danish Hospital for Rheumatic Diseases, Danish Centre for Expertise in Rheumatology (Sønderborg)</c:v>
                </c:pt>
                <c:pt idx="5">
                  <c:v>Lillebælt Hospital, Center for Shared Decision Making (Vejle)</c:v>
                </c:pt>
                <c:pt idx="6">
                  <c:v>Lillebælt Hospital, Research Unit of Vascular Surgery (Kolding)</c:v>
                </c:pt>
                <c:pt idx="7">
                  <c:v>Lillebælt Hospital, Research Unit of Urology (Vejle)</c:v>
                </c:pt>
                <c:pt idx="8">
                  <c:v>Lillebælt Hospital, Research Unit of Physiotherapy (Vejle)</c:v>
                </c:pt>
                <c:pt idx="9">
                  <c:v>Hospital Sønderjylland, Research Unit of Pathology (Aabenraa)</c:v>
                </c:pt>
                <c:pt idx="10">
                  <c:v>Zealand University Hospital, Research Unit of Ortopedic Surgery (Køge)</c:v>
                </c:pt>
                <c:pt idx="11">
                  <c:v>Næstved, Slagelse, Ringsted Hospitals (NSR), Research Unit of Medicine (Næstved)</c:v>
                </c:pt>
                <c:pt idx="12">
                  <c:v>Esbjerg and Grindsted Hospital, Research Unit of Thrombosis (Esbjerg)</c:v>
                </c:pt>
                <c:pt idx="13">
                  <c:v>Holbæk Hospital, Research Unit of Medicine (Holbæk)</c:v>
                </c:pt>
                <c:pt idx="14">
                  <c:v>Zealand University Hospital, Research Unit of Research Support Unit (Roskilde)</c:v>
                </c:pt>
                <c:pt idx="15">
                  <c:v>Esbjerg and Grindsted Hospital, Research Unit of Maxillofacial surgery (Esbjerg)</c:v>
                </c:pt>
                <c:pt idx="16">
                  <c:v>Lillebælt Hospital, Research Unit of Organ and Plastic Surgery (Vejle)</c:v>
                </c:pt>
                <c:pt idx="17">
                  <c:v>Lillebælt Hospital, Research Unit of Emergency Medicine (Kolding)</c:v>
                </c:pt>
                <c:pt idx="18">
                  <c:v>Mental Health Services in the Region of Southern Denmark</c:v>
                </c:pt>
                <c:pt idx="19">
                  <c:v>Zealand University Hospital, Research Unit of Pediatrics (Roskilde)</c:v>
                </c:pt>
                <c:pt idx="20">
                  <c:v>Research Unit for Clinical Nursing, Department of Medicine (Køge)</c:v>
                </c:pt>
                <c:pt idx="21">
                  <c:v>Esbjerg and Grindsted Hospital, Research Unit of Emergency medicine (Esbjerg)</c:v>
                </c:pt>
                <c:pt idx="22">
                  <c:v>Hospital Sønderjylland, Research Unit of Clinical Microbiology (Sønderborg)</c:v>
                </c:pt>
                <c:pt idx="23">
                  <c:v>Sygehus Lillebælt, Forskningsenhed for Rygkirurgi (Kolding)</c:v>
                </c:pt>
                <c:pt idx="24">
                  <c:v>Zealand University Hospital, Research Unit of Oncology (Roskilde)</c:v>
                </c:pt>
                <c:pt idx="25">
                  <c:v>Esbjerg and Grindsted Hospital, Research Unit of Orthopaedic surgery (Esbjerg)</c:v>
                </c:pt>
                <c:pt idx="26">
                  <c:v>Mental Health Services in the Region of Southern Denmark, Forensic Mental Health Research Unit Middelfart</c:v>
                </c:pt>
                <c:pt idx="27">
                  <c:v>Hospital Sønderjylland, Research Unit of Neurology (Sønderborg)</c:v>
                </c:pt>
                <c:pt idx="28">
                  <c:v>Lillebælt Hospital</c:v>
                </c:pt>
                <c:pt idx="29">
                  <c:v>Esbjerg and Grindsted Hospital, Research Unit of Clinical Microbiology (Esbjerg)</c:v>
                </c:pt>
                <c:pt idx="30">
                  <c:v>The Epilepsyhospital Filadelfia, Research Unit of Epilepsy Genetics and Personalized Medicine (Dianalund)</c:v>
                </c:pt>
                <c:pt idx="31">
                  <c:v>Lillebælt Hospital, Research Unit of Orthopaedics (Kolding)</c:v>
                </c:pt>
                <c:pt idx="32">
                  <c:v>Hospital Sønderjylland, Research Unit of Gynecology and Obstetrics (Aabenraa)</c:v>
                </c:pt>
                <c:pt idx="33">
                  <c:v>Hospital Sønderjylland, Research Unit of Medicine (Sønderborg/Tønder)</c:v>
                </c:pt>
                <c:pt idx="34">
                  <c:v>Lillebælt Hospital, Research Unit of Gynecology and Obstetrics (Kolding)</c:v>
                </c:pt>
                <c:pt idx="35">
                  <c:v>Lillebælt Hospital, Research Unit of Physiotherapy (Kolding)</c:v>
                </c:pt>
                <c:pt idx="36">
                  <c:v>Esbjerg and Grindsted Hospital, Research Unit of Cardiology (Esbjerg)</c:v>
                </c:pt>
                <c:pt idx="37">
                  <c:v>Lillebælt Hospital, Research Unit of Human Genetics (Vejle)</c:v>
                </c:pt>
                <c:pt idx="38">
                  <c:v>Mental Health Services in the Region of Southern Denmark, Research Unit of Mental Health Services Aabenraa</c:v>
                </c:pt>
                <c:pt idx="39">
                  <c:v>Lillebælt Hospital, Research Unit of Clinical Pathology (Vejle)</c:v>
                </c:pt>
                <c:pt idx="40">
                  <c:v>Lillebælt Hospital, Research Unit of Medicine (Kolding)</c:v>
                </c:pt>
                <c:pt idx="41">
                  <c:v>Lillebælt Hospital, Research Unit of Biochemistry and Immunology (Vejle)</c:v>
                </c:pt>
                <c:pt idx="42">
                  <c:v>Lillebælt Hospital, Research Unit of Otocology (Vejle)</c:v>
                </c:pt>
                <c:pt idx="43">
                  <c:v>The Epilepsyhospital Filadelfia</c:v>
                </c:pt>
                <c:pt idx="44">
                  <c:v>Esbjerg and Grindsted Hospital, Research Unit of Otorhinolaryngology (Esbjerg)</c:v>
                </c:pt>
                <c:pt idx="45">
                  <c:v>Esbjerg and Grindsted Hospital, Research Unit of Radiology and nuclear medicine (Esbjerg)</c:v>
                </c:pt>
                <c:pt idx="46">
                  <c:v>Hospital Sønderjylland</c:v>
                </c:pt>
                <c:pt idx="47">
                  <c:v>Esbjerg and Grindsted Hospital, Research Unit of Occupational and Environmental Medicine (Esbjerg)</c:v>
                </c:pt>
                <c:pt idx="48">
                  <c:v>Næstved, Slagelse, Ringsted Hospitals (NSR), Research Unit of Neurology (Slagelse)</c:v>
                </c:pt>
                <c:pt idx="49">
                  <c:v>Esbjerg and Grindsted Hospital, Research Unit of Endocrinology (Esbjerg)</c:v>
                </c:pt>
                <c:pt idx="50">
                  <c:v>Lillebælt Hospital, Research Unit of Oncology (Vejle)</c:v>
                </c:pt>
                <c:pt idx="51">
                  <c:v>Sygehus Lillebælt, Forskningsenhed for Rygmedicin (Kolding)</c:v>
                </c:pt>
                <c:pt idx="52">
                  <c:v>Lillebælt Hospital, Research Unit of Radiology (Vejle)</c:v>
                </c:pt>
                <c:pt idx="53">
                  <c:v>Hospital Sønderjylland, Research Unit of Medicine  (Aabenraa)</c:v>
                </c:pt>
                <c:pt idx="54">
                  <c:v>Zealand University Hospital, Research Unit of Cardiology (Roskilde)</c:v>
                </c:pt>
                <c:pt idx="55">
                  <c:v>Zealand University Hospital, Research Unit of Clinical Microbiology (Roskilde)</c:v>
                </c:pt>
                <c:pt idx="56">
                  <c:v>Mental Health Services in the Region of Southern Denmark, Research Unit of Mental Health Services Vejle</c:v>
                </c:pt>
                <c:pt idx="57">
                  <c:v>Lillebælt Hospital, Research Unit of Radiology (Kolding)</c:v>
                </c:pt>
                <c:pt idx="58">
                  <c:v>Hospital Sønderjylland, Research Unit of Orthopedic Surgery (Sønderborg/Aabenraa)</c:v>
                </c:pt>
                <c:pt idx="59">
                  <c:v>Sygehus Lillebælt, Forskningsenhed for Neurologi (Kolding)</c:v>
                </c:pt>
                <c:pt idx="60">
                  <c:v>Copenhagen Trial Unit (CTU), Capital Region of Denmark</c:v>
                </c:pt>
                <c:pt idx="61">
                  <c:v>Lillebælt Hospital, Research Unit of Cardiology (Kolding)</c:v>
                </c:pt>
                <c:pt idx="62">
                  <c:v>Næstved, Slagelse, Ringsted Hospitals (NSR), Research Unit of Ortopaedic Surgery (Slagelse)</c:v>
                </c:pt>
                <c:pt idx="63">
                  <c:v>Zealand University Hospital, Research Unit of Respiratory Medicine (Roskilde)</c:v>
                </c:pt>
                <c:pt idx="64">
                  <c:v>Lillebælt Hospital, Research Unit of Anaesthesiology and Intensive Care (Kolding)</c:v>
                </c:pt>
                <c:pt idx="65">
                  <c:v>Esbjerg and Grindsted Hospital</c:v>
                </c:pt>
                <c:pt idx="66">
                  <c:v>Hospital Sønderjylland, Research Unit of Anaesthesiology and Intensive Care (Aabenraa)</c:v>
                </c:pt>
                <c:pt idx="67">
                  <c:v>Hospital Sønderjylland, Research Unit of Surgery  (Aabenraa)</c:v>
                </c:pt>
                <c:pt idx="68">
                  <c:v>Esbjerg and Grindsted Hospital, Research Unit of Medical gastroenterology-hepatology (Esbjerg)</c:v>
                </c:pt>
                <c:pt idx="69">
                  <c:v>Hospital Sønderjylland, Molecular Diagnostic and Clinical Research Unit (MOK)</c:v>
                </c:pt>
                <c:pt idx="70">
                  <c:v>Næstved, Slagelse, Ringsted Hospitals (NSR)</c:v>
                </c:pt>
                <c:pt idx="71">
                  <c:v>Hospital Sønderjylland, Research Unit of Hospital Pharmacy (Aabenraa)</c:v>
                </c:pt>
                <c:pt idx="72">
                  <c:v>Research Support Unit</c:v>
                </c:pt>
                <c:pt idx="73">
                  <c:v>Zealand University Hospital, Research Unit of Plastic Surgery and Breast Surgery (Roskilde)</c:v>
                </c:pt>
                <c:pt idx="74">
                  <c:v>Holbæk Hospital</c:v>
                </c:pt>
                <c:pt idx="75">
                  <c:v>Næstved, Slagelse, Ringsted Hospitals (NSR), Research Unit of Physiotherapy and Occupational Therapy (Slagelse)</c:v>
                </c:pt>
                <c:pt idx="76">
                  <c:v>Lillebælt Hospital, Research Unit of Orthopaedics (Vejle)</c:v>
                </c:pt>
                <c:pt idx="77">
                  <c:v>Lillebælt Hospital, Research Unit of Ophthalmology (Vejle)</c:v>
                </c:pt>
                <c:pt idx="78">
                  <c:v>Prehospital Area</c:v>
                </c:pt>
                <c:pt idx="79">
                  <c:v>Næstved, Slagelse, Ringsted Hospitals (NSR), Research Unit of Medicine (Slagelse)</c:v>
                </c:pt>
                <c:pt idx="80">
                  <c:v>Esbjerg and Grindsted Hospital, Research Unit of Neurology (Esbjerg)</c:v>
                </c:pt>
                <c:pt idx="81">
                  <c:v>Lillebælt Hospital, Research Unit of Anaesthesiology (Vejle)</c:v>
                </c:pt>
                <c:pt idx="82">
                  <c:v>Hospital Sønderjylland, Research Unit of Emergency Medicine (Aabenraa)</c:v>
                </c:pt>
                <c:pt idx="83">
                  <c:v>Lillebælt Hospital, Research Unit of Medicine (Vejle)</c:v>
                </c:pt>
                <c:pt idx="84">
                  <c:v>Lillebælt Hospital, Research Unit of Clinical Microbiology (Vejle)</c:v>
                </c:pt>
                <c:pt idx="85">
                  <c:v>Lillebælt Hospital, Research Unit of Paediatrics (Kolding)</c:v>
                </c:pt>
              </c:strCache>
            </c:strRef>
          </c:cat>
          <c:val>
            <c:numRef>
              <c:f>'Fig IRS Oct 2025 a=.75, b=.25'!$B$2:$B$89</c:f>
              <c:numCache>
                <c:formatCode>General</c:formatCode>
                <c:ptCount val="88"/>
                <c:pt idx="0">
                  <c:v>0</c:v>
                </c:pt>
                <c:pt idx="1">
                  <c:v>8.9025596435788293E-2</c:v>
                </c:pt>
                <c:pt idx="2">
                  <c:v>0.55640997772367673</c:v>
                </c:pt>
                <c:pt idx="3">
                  <c:v>0.55763285679559693</c:v>
                </c:pt>
                <c:pt idx="4">
                  <c:v>0.62067141177063656</c:v>
                </c:pt>
                <c:pt idx="5">
                  <c:v>0.7175197324675473</c:v>
                </c:pt>
                <c:pt idx="6">
                  <c:v>0.7344611705952534</c:v>
                </c:pt>
                <c:pt idx="7">
                  <c:v>0.73923039897574205</c:v>
                </c:pt>
                <c:pt idx="8">
                  <c:v>0.74187997029823571</c:v>
                </c:pt>
                <c:pt idx="9">
                  <c:v>0.76307654087818522</c:v>
                </c:pt>
                <c:pt idx="10">
                  <c:v>0.76307654087818522</c:v>
                </c:pt>
                <c:pt idx="11">
                  <c:v>0.77897396881314751</c:v>
                </c:pt>
                <c:pt idx="12">
                  <c:v>0.79032927448097756</c:v>
                </c:pt>
                <c:pt idx="13">
                  <c:v>0.81606796732805931</c:v>
                </c:pt>
                <c:pt idx="14">
                  <c:v>0.81944014901123297</c:v>
                </c:pt>
                <c:pt idx="15">
                  <c:v>0.83461496658551515</c:v>
                </c:pt>
                <c:pt idx="16">
                  <c:v>0.84682884414530313</c:v>
                </c:pt>
                <c:pt idx="17">
                  <c:v>0.86407196540618048</c:v>
                </c:pt>
                <c:pt idx="18">
                  <c:v>0.86713243281611962</c:v>
                </c:pt>
                <c:pt idx="19">
                  <c:v>0.89025596435788279</c:v>
                </c:pt>
                <c:pt idx="20">
                  <c:v>0.89025596435788279</c:v>
                </c:pt>
                <c:pt idx="21">
                  <c:v>0.90705324670425791</c:v>
                </c:pt>
                <c:pt idx="22">
                  <c:v>0.90806108364504046</c:v>
                </c:pt>
                <c:pt idx="23">
                  <c:v>0.91048905445692563</c:v>
                </c:pt>
                <c:pt idx="24">
                  <c:v>0.93072214455596836</c:v>
                </c:pt>
                <c:pt idx="25">
                  <c:v>0.94262396226128775</c:v>
                </c:pt>
                <c:pt idx="26">
                  <c:v>0.96558531518816515</c:v>
                </c:pt>
                <c:pt idx="27">
                  <c:v>0.97928156079367101</c:v>
                </c:pt>
                <c:pt idx="28">
                  <c:v>0.99040976034814465</c:v>
                </c:pt>
                <c:pt idx="29">
                  <c:v>0.99297780639917699</c:v>
                </c:pt>
                <c:pt idx="30">
                  <c:v>0.99297780639917699</c:v>
                </c:pt>
                <c:pt idx="31">
                  <c:v>0.99377409974833431</c:v>
                </c:pt>
                <c:pt idx="32">
                  <c:v>1.0015379599026182</c:v>
                </c:pt>
                <c:pt idx="33">
                  <c:v>1.0015379599026182</c:v>
                </c:pt>
                <c:pt idx="34">
                  <c:v>1.0015379599026182</c:v>
                </c:pt>
                <c:pt idx="35">
                  <c:v>1.0015379599026182</c:v>
                </c:pt>
                <c:pt idx="36">
                  <c:v>1.0123071852779153</c:v>
                </c:pt>
                <c:pt idx="37">
                  <c:v>1.0211759591163949</c:v>
                </c:pt>
                <c:pt idx="38">
                  <c:v>1.0302333172443423</c:v>
                </c:pt>
                <c:pt idx="39">
                  <c:v>1.0318875950511823</c:v>
                </c:pt>
                <c:pt idx="40">
                  <c:v>1.0330328643020716</c:v>
                </c:pt>
                <c:pt idx="41">
                  <c:v>1.0374057105327394</c:v>
                </c:pt>
                <c:pt idx="42">
                  <c:v>1.0492302437075047</c:v>
                </c:pt>
                <c:pt idx="43">
                  <c:v>1.0542504841080191</c:v>
                </c:pt>
                <c:pt idx="44">
                  <c:v>1.0571789576749859</c:v>
                </c:pt>
                <c:pt idx="45">
                  <c:v>1.0619481860554743</c:v>
                </c:pt>
                <c:pt idx="46">
                  <c:v>1.0683071572294596</c:v>
                </c:pt>
                <c:pt idx="47">
                  <c:v>1.0683071572294596</c:v>
                </c:pt>
                <c:pt idx="48">
                  <c:v>1.072353775249268</c:v>
                </c:pt>
                <c:pt idx="49">
                  <c:v>1.0796721269872194</c:v>
                </c:pt>
                <c:pt idx="50">
                  <c:v>1.0876917629049938</c:v>
                </c:pt>
                <c:pt idx="51">
                  <c:v>1.0905635563384066</c:v>
                </c:pt>
                <c:pt idx="52">
                  <c:v>1.1120551307357058</c:v>
                </c:pt>
                <c:pt idx="53">
                  <c:v>1.1128199554473535</c:v>
                </c:pt>
                <c:pt idx="54">
                  <c:v>1.1128199554473535</c:v>
                </c:pt>
                <c:pt idx="55">
                  <c:v>1.1128199554473535</c:v>
                </c:pt>
                <c:pt idx="56">
                  <c:v>1.1251846216189907</c:v>
                </c:pt>
                <c:pt idx="57">
                  <c:v>1.1562129348421561</c:v>
                </c:pt>
                <c:pt idx="58">
                  <c:v>1.1573327536652478</c:v>
                </c:pt>
                <c:pt idx="59">
                  <c:v>1.1612034317711515</c:v>
                </c:pt>
                <c:pt idx="60">
                  <c:v>1.1684609532197212</c:v>
                </c:pt>
                <c:pt idx="61">
                  <c:v>1.1764096671872022</c:v>
                </c:pt>
                <c:pt idx="62">
                  <c:v>1.1782799528266095</c:v>
                </c:pt>
                <c:pt idx="63">
                  <c:v>1.1791986896319326</c:v>
                </c:pt>
                <c:pt idx="64">
                  <c:v>1.1893263273843591</c:v>
                </c:pt>
                <c:pt idx="65">
                  <c:v>1.2026264781676663</c:v>
                </c:pt>
                <c:pt idx="66">
                  <c:v>1.2101917015489969</c:v>
                </c:pt>
                <c:pt idx="67">
                  <c:v>1.2285532308138785</c:v>
                </c:pt>
                <c:pt idx="68">
                  <c:v>1.246358350101036</c:v>
                </c:pt>
                <c:pt idx="69">
                  <c:v>1.2590762924490055</c:v>
                </c:pt>
                <c:pt idx="70">
                  <c:v>1.2988435897907917</c:v>
                </c:pt>
                <c:pt idx="71">
                  <c:v>1.3353839465368242</c:v>
                </c:pt>
                <c:pt idx="72">
                  <c:v>1.3353839465368242</c:v>
                </c:pt>
                <c:pt idx="73">
                  <c:v>1.3353839465368242</c:v>
                </c:pt>
                <c:pt idx="74">
                  <c:v>1.3632044454230081</c:v>
                </c:pt>
                <c:pt idx="75">
                  <c:v>1.3696245605505888</c:v>
                </c:pt>
                <c:pt idx="76">
                  <c:v>1.3707918542101492</c:v>
                </c:pt>
                <c:pt idx="77">
                  <c:v>1.3758501267349097</c:v>
                </c:pt>
                <c:pt idx="78">
                  <c:v>1.3768789279263867</c:v>
                </c:pt>
                <c:pt idx="79">
                  <c:v>1.4262263918794653</c:v>
                </c:pt>
                <c:pt idx="80">
                  <c:v>1.4371274853205822</c:v>
                </c:pt>
                <c:pt idx="81">
                  <c:v>1.4373924424528315</c:v>
                </c:pt>
                <c:pt idx="82">
                  <c:v>1.4382898779007729</c:v>
                </c:pt>
                <c:pt idx="83">
                  <c:v>1.477912610781313</c:v>
                </c:pt>
                <c:pt idx="84">
                  <c:v>1.5339795078166596</c:v>
                </c:pt>
                <c:pt idx="85">
                  <c:v>1.6439385705472269</c:v>
                </c:pt>
                <c:pt idx="86">
                  <c:v>1.04</c:v>
                </c:pt>
              </c:numCache>
            </c:numRef>
          </c:val>
          <c:extLst>
            <c:ext xmlns:c16="http://schemas.microsoft.com/office/drawing/2014/chart" uri="{C3380CC4-5D6E-409C-BE32-E72D297353CC}">
              <c16:uniqueId val="{00000000-824C-429A-AF63-A80975789BAD}"/>
            </c:ext>
          </c:extLst>
        </c:ser>
        <c:dLbls>
          <c:showLegendKey val="0"/>
          <c:showVal val="0"/>
          <c:showCatName val="0"/>
          <c:showSerName val="0"/>
          <c:showPercent val="0"/>
          <c:showBubbleSize val="0"/>
        </c:dLbls>
        <c:gapWidth val="269"/>
        <c:overlap val="-20"/>
        <c:axId val="1152207000"/>
        <c:axId val="1152203760"/>
      </c:barChart>
      <c:catAx>
        <c:axId val="1152207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52203760"/>
        <c:crosses val="autoZero"/>
        <c:auto val="1"/>
        <c:lblAlgn val="ctr"/>
        <c:lblOffset val="100"/>
        <c:noMultiLvlLbl val="0"/>
      </c:catAx>
      <c:valAx>
        <c:axId val="1152203760"/>
        <c:scaling>
          <c:orientation val="minMax"/>
          <c:max val="2.25"/>
          <c:min val="0"/>
        </c:scaling>
        <c:delete val="1"/>
        <c:axPos val="b"/>
        <c:numFmt formatCode="General" sourceLinked="1"/>
        <c:majorTickMark val="none"/>
        <c:minorTickMark val="none"/>
        <c:tickLblPos val="nextTo"/>
        <c:crossAx val="1152207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129904946273979"/>
          <c:y val="3.5579745897229245E-2"/>
          <c:w val="0.41687484592740826"/>
          <c:h val="0.94249579732502253"/>
        </c:manualLayout>
      </c:layout>
      <c:barChart>
        <c:barDir val="bar"/>
        <c:grouping val="clustered"/>
        <c:varyColors val="0"/>
        <c:ser>
          <c:idx val="1"/>
          <c:order val="0"/>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'Fig IRS Oct 2025 a=.75, b=.25'!$A$2:$A$87</c:f>
              <c:strCache>
                <c:ptCount val="86"/>
                <c:pt idx="0">
                  <c:v>Zealand University Hospital, Research Unit of Surgery (Køge)</c:v>
                </c:pt>
                <c:pt idx="1">
                  <c:v>Zealand University Hospital, Research Unit of Neurology (Roskilde)</c:v>
                </c:pt>
                <c:pt idx="2">
                  <c:v>Zealand University Hospital, Research Unit of Otorhinolaryngology (Køge)</c:v>
                </c:pt>
                <c:pt idx="3">
                  <c:v>Danish Hospital for Rheumatic Diseases</c:v>
                </c:pt>
                <c:pt idx="4">
                  <c:v>Danish Hospital for Rheumatic Diseases, Danish Centre for Expertise in Rheumatology (Sønderborg)</c:v>
                </c:pt>
                <c:pt idx="5">
                  <c:v>Lillebælt Hospital, Center for Shared Decision Making (Vejle)</c:v>
                </c:pt>
                <c:pt idx="6">
                  <c:v>Lillebælt Hospital, Research Unit of Vascular Surgery (Kolding)</c:v>
                </c:pt>
                <c:pt idx="7">
                  <c:v>Lillebælt Hospital, Research Unit of Urology (Vejle)</c:v>
                </c:pt>
                <c:pt idx="8">
                  <c:v>Lillebælt Hospital, Research Unit of Physiotherapy (Vejle)</c:v>
                </c:pt>
                <c:pt idx="9">
                  <c:v>Hospital Sønderjylland, Research Unit of Pathology (Aabenraa)</c:v>
                </c:pt>
                <c:pt idx="10">
                  <c:v>Zealand University Hospital, Research Unit of Ortopedic Surgery (Køge)</c:v>
                </c:pt>
                <c:pt idx="11">
                  <c:v>Næstved, Slagelse, Ringsted Hospitals (NSR), Research Unit of Medicine (Næstved)</c:v>
                </c:pt>
                <c:pt idx="12">
                  <c:v>Esbjerg and Grindsted Hospital, Research Unit of Thrombosis (Esbjerg)</c:v>
                </c:pt>
                <c:pt idx="13">
                  <c:v>Holbæk Hospital, Research Unit of Medicine (Holbæk)</c:v>
                </c:pt>
                <c:pt idx="14">
                  <c:v>Zealand University Hospital, Research Unit of Research Support Unit (Roskilde)</c:v>
                </c:pt>
                <c:pt idx="15">
                  <c:v>Esbjerg and Grindsted Hospital, Research Unit of Maxillofacial surgery (Esbjerg)</c:v>
                </c:pt>
                <c:pt idx="16">
                  <c:v>Lillebælt Hospital, Research Unit of Organ and Plastic Surgery (Vejle)</c:v>
                </c:pt>
                <c:pt idx="17">
                  <c:v>Lillebælt Hospital, Research Unit of Emergency Medicine (Kolding)</c:v>
                </c:pt>
                <c:pt idx="18">
                  <c:v>Mental Health Services in the Region of Southern Denmark</c:v>
                </c:pt>
                <c:pt idx="19">
                  <c:v>Zealand University Hospital, Research Unit of Pediatrics (Roskilde)</c:v>
                </c:pt>
                <c:pt idx="20">
                  <c:v>Research Unit for Clinical Nursing, Department of Medicine (Køge)</c:v>
                </c:pt>
                <c:pt idx="21">
                  <c:v>Esbjerg and Grindsted Hospital, Research Unit of Emergency medicine (Esbjerg)</c:v>
                </c:pt>
                <c:pt idx="22">
                  <c:v>Hospital Sønderjylland, Research Unit of Clinical Microbiology (Sønderborg)</c:v>
                </c:pt>
                <c:pt idx="23">
                  <c:v>Sygehus Lillebælt, Forskningsenhed for Rygkirurgi (Kolding)</c:v>
                </c:pt>
                <c:pt idx="24">
                  <c:v>Zealand University Hospital, Research Unit of Oncology (Roskilde)</c:v>
                </c:pt>
                <c:pt idx="25">
                  <c:v>Esbjerg and Grindsted Hospital, Research Unit of Orthopaedic surgery (Esbjerg)</c:v>
                </c:pt>
                <c:pt idx="26">
                  <c:v>Mental Health Services in the Region of Southern Denmark, Forensic Mental Health Research Unit Middelfart</c:v>
                </c:pt>
                <c:pt idx="27">
                  <c:v>Hospital Sønderjylland, Research Unit of Neurology (Sønderborg)</c:v>
                </c:pt>
                <c:pt idx="28">
                  <c:v>Lillebælt Hospital</c:v>
                </c:pt>
                <c:pt idx="29">
                  <c:v>Esbjerg and Grindsted Hospital, Research Unit of Clinical Microbiology (Esbjerg)</c:v>
                </c:pt>
                <c:pt idx="30">
                  <c:v>The Epilepsyhospital Filadelfia, Research Unit of Epilepsy Genetics and Personalized Medicine (Dianalund)</c:v>
                </c:pt>
                <c:pt idx="31">
                  <c:v>Lillebælt Hospital, Research Unit of Orthopaedics (Kolding)</c:v>
                </c:pt>
                <c:pt idx="32">
                  <c:v>Hospital Sønderjylland, Research Unit of Gynecology and Obstetrics (Aabenraa)</c:v>
                </c:pt>
                <c:pt idx="33">
                  <c:v>Hospital Sønderjylland, Research Unit of Medicine (Sønderborg/Tønder)</c:v>
                </c:pt>
                <c:pt idx="34">
                  <c:v>Lillebælt Hospital, Research Unit of Gynecology and Obstetrics (Kolding)</c:v>
                </c:pt>
                <c:pt idx="35">
                  <c:v>Lillebælt Hospital, Research Unit of Physiotherapy (Kolding)</c:v>
                </c:pt>
                <c:pt idx="36">
                  <c:v>Esbjerg and Grindsted Hospital, Research Unit of Cardiology (Esbjerg)</c:v>
                </c:pt>
                <c:pt idx="37">
                  <c:v>Lillebælt Hospital, Research Unit of Human Genetics (Vejle)</c:v>
                </c:pt>
                <c:pt idx="38">
                  <c:v>Mental Health Services in the Region of Southern Denmark, Research Unit of Mental Health Services Aabenraa</c:v>
                </c:pt>
                <c:pt idx="39">
                  <c:v>Lillebælt Hospital, Research Unit of Clinical Pathology (Vejle)</c:v>
                </c:pt>
                <c:pt idx="40">
                  <c:v>Lillebælt Hospital, Research Unit of Medicine (Kolding)</c:v>
                </c:pt>
                <c:pt idx="41">
                  <c:v>Lillebælt Hospital, Research Unit of Biochemistry and Immunology (Vejle)</c:v>
                </c:pt>
                <c:pt idx="42">
                  <c:v>Lillebælt Hospital, Research Unit of Otocology (Vejle)</c:v>
                </c:pt>
                <c:pt idx="43">
                  <c:v>The Epilepsyhospital Filadelfia</c:v>
                </c:pt>
                <c:pt idx="44">
                  <c:v>Esbjerg and Grindsted Hospital, Research Unit of Otorhinolaryngology (Esbjerg)</c:v>
                </c:pt>
                <c:pt idx="45">
                  <c:v>Esbjerg and Grindsted Hospital, Research Unit of Radiology and nuclear medicine (Esbjerg)</c:v>
                </c:pt>
                <c:pt idx="46">
                  <c:v>Hospital Sønderjylland</c:v>
                </c:pt>
                <c:pt idx="47">
                  <c:v>Esbjerg and Grindsted Hospital, Research Unit of Occupational and Environmental Medicine (Esbjerg)</c:v>
                </c:pt>
                <c:pt idx="48">
                  <c:v>Næstved, Slagelse, Ringsted Hospitals (NSR), Research Unit of Neurology (Slagelse)</c:v>
                </c:pt>
                <c:pt idx="49">
                  <c:v>Esbjerg and Grindsted Hospital, Research Unit of Endocrinology (Esbjerg)</c:v>
                </c:pt>
                <c:pt idx="50">
                  <c:v>Lillebælt Hospital, Research Unit of Oncology (Vejle)</c:v>
                </c:pt>
                <c:pt idx="51">
                  <c:v>Sygehus Lillebælt, Forskningsenhed for Rygmedicin (Kolding)</c:v>
                </c:pt>
                <c:pt idx="52">
                  <c:v>Lillebælt Hospital, Research Unit of Radiology (Vejle)</c:v>
                </c:pt>
                <c:pt idx="53">
                  <c:v>Hospital Sønderjylland, Research Unit of Medicine  (Aabenraa)</c:v>
                </c:pt>
                <c:pt idx="54">
                  <c:v>Zealand University Hospital, Research Unit of Cardiology (Roskilde)</c:v>
                </c:pt>
                <c:pt idx="55">
                  <c:v>Zealand University Hospital, Research Unit of Clinical Microbiology (Roskilde)</c:v>
                </c:pt>
                <c:pt idx="56">
                  <c:v>Mental Health Services in the Region of Southern Denmark, Research Unit of Mental Health Services Vejle</c:v>
                </c:pt>
                <c:pt idx="57">
                  <c:v>Lillebælt Hospital, Research Unit of Radiology (Kolding)</c:v>
                </c:pt>
                <c:pt idx="58">
                  <c:v>Hospital Sønderjylland, Research Unit of Orthopedic Surgery (Sønderborg/Aabenraa)</c:v>
                </c:pt>
                <c:pt idx="59">
                  <c:v>Sygehus Lillebælt, Forskningsenhed for Neurologi (Kolding)</c:v>
                </c:pt>
                <c:pt idx="60">
                  <c:v>Copenhagen Trial Unit (CTU), Capital Region of Denmark</c:v>
                </c:pt>
                <c:pt idx="61">
                  <c:v>Lillebælt Hospital, Research Unit of Cardiology (Kolding)</c:v>
                </c:pt>
                <c:pt idx="62">
                  <c:v>Næstved, Slagelse, Ringsted Hospitals (NSR), Research Unit of Ortopaedic Surgery (Slagelse)</c:v>
                </c:pt>
                <c:pt idx="63">
                  <c:v>Zealand University Hospital, Research Unit of Respiratory Medicine (Roskilde)</c:v>
                </c:pt>
                <c:pt idx="64">
                  <c:v>Lillebælt Hospital, Research Unit of Anaesthesiology and Intensive Care (Kolding)</c:v>
                </c:pt>
                <c:pt idx="65">
                  <c:v>Esbjerg and Grindsted Hospital</c:v>
                </c:pt>
                <c:pt idx="66">
                  <c:v>Hospital Sønderjylland, Research Unit of Anaesthesiology and Intensive Care (Aabenraa)</c:v>
                </c:pt>
                <c:pt idx="67">
                  <c:v>Hospital Sønderjylland, Research Unit of Surgery  (Aabenraa)</c:v>
                </c:pt>
                <c:pt idx="68">
                  <c:v>Esbjerg and Grindsted Hospital, Research Unit of Medical gastroenterology-hepatology (Esbjerg)</c:v>
                </c:pt>
                <c:pt idx="69">
                  <c:v>Hospital Sønderjylland, Molecular Diagnostic and Clinical Research Unit (MOK)</c:v>
                </c:pt>
                <c:pt idx="70">
                  <c:v>Næstved, Slagelse, Ringsted Hospitals (NSR)</c:v>
                </c:pt>
                <c:pt idx="71">
                  <c:v>Hospital Sønderjylland, Research Unit of Hospital Pharmacy (Aabenraa)</c:v>
                </c:pt>
                <c:pt idx="72">
                  <c:v>Research Support Unit</c:v>
                </c:pt>
                <c:pt idx="73">
                  <c:v>Zealand University Hospital, Research Unit of Plastic Surgery and Breast Surgery (Roskilde)</c:v>
                </c:pt>
                <c:pt idx="74">
                  <c:v>Holbæk Hospital</c:v>
                </c:pt>
                <c:pt idx="75">
                  <c:v>Næstved, Slagelse, Ringsted Hospitals (NSR), Research Unit of Physiotherapy and Occupational Therapy (Slagelse)</c:v>
                </c:pt>
                <c:pt idx="76">
                  <c:v>Lillebælt Hospital, Research Unit of Orthopaedics (Vejle)</c:v>
                </c:pt>
                <c:pt idx="77">
                  <c:v>Lillebælt Hospital, Research Unit of Ophthalmology (Vejle)</c:v>
                </c:pt>
                <c:pt idx="78">
                  <c:v>Prehospital Area</c:v>
                </c:pt>
                <c:pt idx="79">
                  <c:v>Næstved, Slagelse, Ringsted Hospitals (NSR), Research Unit of Medicine (Slagelse)</c:v>
                </c:pt>
                <c:pt idx="80">
                  <c:v>Esbjerg and Grindsted Hospital, Research Unit of Neurology (Esbjerg)</c:v>
                </c:pt>
                <c:pt idx="81">
                  <c:v>Lillebælt Hospital, Research Unit of Anaesthesiology (Vejle)</c:v>
                </c:pt>
                <c:pt idx="82">
                  <c:v>Hospital Sønderjylland, Research Unit of Emergency Medicine (Aabenraa)</c:v>
                </c:pt>
                <c:pt idx="83">
                  <c:v>Lillebælt Hospital, Research Unit of Medicine (Vejle)</c:v>
                </c:pt>
                <c:pt idx="84">
                  <c:v>Lillebælt Hospital, Research Unit of Clinical Microbiology (Vejle)</c:v>
                </c:pt>
                <c:pt idx="85">
                  <c:v>Lillebælt Hospital, Research Unit of Paediatrics (Kolding)</c:v>
                </c:pt>
              </c:strCache>
            </c:strRef>
          </c:cat>
          <c:val>
            <c:numRef>
              <c:f>'Fig IRS Oct 2025 a=.75, b=.25'!$B$2:$B$89</c:f>
              <c:numCache>
                <c:formatCode>General</c:formatCode>
                <c:ptCount val="88"/>
                <c:pt idx="0">
                  <c:v>0</c:v>
                </c:pt>
                <c:pt idx="1">
                  <c:v>8.9025596435788293E-2</c:v>
                </c:pt>
                <c:pt idx="2">
                  <c:v>0.55640997772367673</c:v>
                </c:pt>
                <c:pt idx="3">
                  <c:v>0.55763285679559693</c:v>
                </c:pt>
                <c:pt idx="4">
                  <c:v>0.62067141177063656</c:v>
                </c:pt>
                <c:pt idx="5">
                  <c:v>0.7175197324675473</c:v>
                </c:pt>
                <c:pt idx="6">
                  <c:v>0.7344611705952534</c:v>
                </c:pt>
                <c:pt idx="7">
                  <c:v>0.73923039897574205</c:v>
                </c:pt>
                <c:pt idx="8">
                  <c:v>0.74187997029823571</c:v>
                </c:pt>
                <c:pt idx="9">
                  <c:v>0.76307654087818522</c:v>
                </c:pt>
                <c:pt idx="10">
                  <c:v>0.76307654087818522</c:v>
                </c:pt>
                <c:pt idx="11">
                  <c:v>0.77897396881314751</c:v>
                </c:pt>
                <c:pt idx="12">
                  <c:v>0.79032927448097756</c:v>
                </c:pt>
                <c:pt idx="13">
                  <c:v>0.81606796732805931</c:v>
                </c:pt>
                <c:pt idx="14">
                  <c:v>0.81944014901123297</c:v>
                </c:pt>
                <c:pt idx="15">
                  <c:v>0.83461496658551515</c:v>
                </c:pt>
                <c:pt idx="16">
                  <c:v>0.84682884414530313</c:v>
                </c:pt>
                <c:pt idx="17">
                  <c:v>0.86407196540618048</c:v>
                </c:pt>
                <c:pt idx="18">
                  <c:v>0.86713243281611962</c:v>
                </c:pt>
                <c:pt idx="19">
                  <c:v>0.89025596435788279</c:v>
                </c:pt>
                <c:pt idx="20">
                  <c:v>0.89025596435788279</c:v>
                </c:pt>
                <c:pt idx="21">
                  <c:v>0.90705324670425791</c:v>
                </c:pt>
                <c:pt idx="22">
                  <c:v>0.90806108364504046</c:v>
                </c:pt>
                <c:pt idx="23">
                  <c:v>0.91048905445692563</c:v>
                </c:pt>
                <c:pt idx="24">
                  <c:v>0.93072214455596836</c:v>
                </c:pt>
                <c:pt idx="25">
                  <c:v>0.94262396226128775</c:v>
                </c:pt>
                <c:pt idx="26">
                  <c:v>0.96558531518816515</c:v>
                </c:pt>
                <c:pt idx="27">
                  <c:v>0.97928156079367101</c:v>
                </c:pt>
                <c:pt idx="28">
                  <c:v>0.99040976034814465</c:v>
                </c:pt>
                <c:pt idx="29">
                  <c:v>0.99297780639917699</c:v>
                </c:pt>
                <c:pt idx="30">
                  <c:v>0.99297780639917699</c:v>
                </c:pt>
                <c:pt idx="31">
                  <c:v>0.99377409974833431</c:v>
                </c:pt>
                <c:pt idx="32">
                  <c:v>1.0015379599026182</c:v>
                </c:pt>
                <c:pt idx="33">
                  <c:v>1.0015379599026182</c:v>
                </c:pt>
                <c:pt idx="34">
                  <c:v>1.0015379599026182</c:v>
                </c:pt>
                <c:pt idx="35">
                  <c:v>1.0015379599026182</c:v>
                </c:pt>
                <c:pt idx="36">
                  <c:v>1.0123071852779153</c:v>
                </c:pt>
                <c:pt idx="37">
                  <c:v>1.0211759591163949</c:v>
                </c:pt>
                <c:pt idx="38">
                  <c:v>1.0302333172443423</c:v>
                </c:pt>
                <c:pt idx="39">
                  <c:v>1.0318875950511823</c:v>
                </c:pt>
                <c:pt idx="40">
                  <c:v>1.0330328643020716</c:v>
                </c:pt>
                <c:pt idx="41">
                  <c:v>1.0374057105327394</c:v>
                </c:pt>
                <c:pt idx="42">
                  <c:v>1.0492302437075047</c:v>
                </c:pt>
                <c:pt idx="43">
                  <c:v>1.0542504841080191</c:v>
                </c:pt>
                <c:pt idx="44">
                  <c:v>1.0571789576749859</c:v>
                </c:pt>
                <c:pt idx="45">
                  <c:v>1.0619481860554743</c:v>
                </c:pt>
                <c:pt idx="46">
                  <c:v>1.0683071572294596</c:v>
                </c:pt>
                <c:pt idx="47">
                  <c:v>1.0683071572294596</c:v>
                </c:pt>
                <c:pt idx="48">
                  <c:v>1.072353775249268</c:v>
                </c:pt>
                <c:pt idx="49">
                  <c:v>1.0796721269872194</c:v>
                </c:pt>
                <c:pt idx="50">
                  <c:v>1.0876917629049938</c:v>
                </c:pt>
                <c:pt idx="51">
                  <c:v>1.0905635563384066</c:v>
                </c:pt>
                <c:pt idx="52">
                  <c:v>1.1120551307357058</c:v>
                </c:pt>
                <c:pt idx="53">
                  <c:v>1.1128199554473535</c:v>
                </c:pt>
                <c:pt idx="54">
                  <c:v>1.1128199554473535</c:v>
                </c:pt>
                <c:pt idx="55">
                  <c:v>1.1128199554473535</c:v>
                </c:pt>
                <c:pt idx="56">
                  <c:v>1.1251846216189907</c:v>
                </c:pt>
                <c:pt idx="57">
                  <c:v>1.1562129348421561</c:v>
                </c:pt>
                <c:pt idx="58">
                  <c:v>1.1573327536652478</c:v>
                </c:pt>
                <c:pt idx="59">
                  <c:v>1.1612034317711515</c:v>
                </c:pt>
                <c:pt idx="60">
                  <c:v>1.1684609532197212</c:v>
                </c:pt>
                <c:pt idx="61">
                  <c:v>1.1764096671872022</c:v>
                </c:pt>
                <c:pt idx="62">
                  <c:v>1.1782799528266095</c:v>
                </c:pt>
                <c:pt idx="63">
                  <c:v>1.1791986896319326</c:v>
                </c:pt>
                <c:pt idx="64">
                  <c:v>1.1893263273843591</c:v>
                </c:pt>
                <c:pt idx="65">
                  <c:v>1.2026264781676663</c:v>
                </c:pt>
                <c:pt idx="66">
                  <c:v>1.2101917015489969</c:v>
                </c:pt>
                <c:pt idx="67">
                  <c:v>1.2285532308138785</c:v>
                </c:pt>
                <c:pt idx="68">
                  <c:v>1.246358350101036</c:v>
                </c:pt>
                <c:pt idx="69">
                  <c:v>1.2590762924490055</c:v>
                </c:pt>
                <c:pt idx="70">
                  <c:v>1.2988435897907917</c:v>
                </c:pt>
                <c:pt idx="71">
                  <c:v>1.3353839465368242</c:v>
                </c:pt>
                <c:pt idx="72">
                  <c:v>1.3353839465368242</c:v>
                </c:pt>
                <c:pt idx="73">
                  <c:v>1.3353839465368242</c:v>
                </c:pt>
                <c:pt idx="74">
                  <c:v>1.3632044454230081</c:v>
                </c:pt>
                <c:pt idx="75">
                  <c:v>1.3696245605505888</c:v>
                </c:pt>
                <c:pt idx="76">
                  <c:v>1.3707918542101492</c:v>
                </c:pt>
                <c:pt idx="77">
                  <c:v>1.3758501267349097</c:v>
                </c:pt>
                <c:pt idx="78">
                  <c:v>1.3768789279263867</c:v>
                </c:pt>
                <c:pt idx="79">
                  <c:v>1.4262263918794653</c:v>
                </c:pt>
                <c:pt idx="80">
                  <c:v>1.4371274853205822</c:v>
                </c:pt>
                <c:pt idx="81">
                  <c:v>1.4373924424528315</c:v>
                </c:pt>
                <c:pt idx="82">
                  <c:v>1.4382898779007729</c:v>
                </c:pt>
                <c:pt idx="83">
                  <c:v>1.477912610781313</c:v>
                </c:pt>
                <c:pt idx="84">
                  <c:v>1.5339795078166596</c:v>
                </c:pt>
                <c:pt idx="85">
                  <c:v>1.6439385705472269</c:v>
                </c:pt>
                <c:pt idx="86">
                  <c:v>1.04</c:v>
                </c:pt>
              </c:numCache>
            </c:numRef>
          </c:val>
          <c:extLst>
            <c:ext xmlns:c16="http://schemas.microsoft.com/office/drawing/2014/chart" uri="{C3380CC4-5D6E-409C-BE32-E72D297353CC}">
              <c16:uniqueId val="{00000000-824C-429A-AF63-A80975789BAD}"/>
            </c:ext>
          </c:extLst>
        </c:ser>
        <c:dLbls>
          <c:showLegendKey val="0"/>
          <c:showVal val="0"/>
          <c:showCatName val="0"/>
          <c:showSerName val="0"/>
          <c:showPercent val="0"/>
          <c:showBubbleSize val="0"/>
        </c:dLbls>
        <c:gapWidth val="269"/>
        <c:overlap val="-20"/>
        <c:axId val="1152207000"/>
        <c:axId val="1152203760"/>
      </c:barChart>
      <c:catAx>
        <c:axId val="115220700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52203760"/>
        <c:crosses val="autoZero"/>
        <c:auto val="1"/>
        <c:lblAlgn val="ctr"/>
        <c:lblOffset val="100"/>
        <c:noMultiLvlLbl val="0"/>
      </c:catAx>
      <c:valAx>
        <c:axId val="1152203760"/>
        <c:scaling>
          <c:orientation val="minMax"/>
          <c:max val="2.25"/>
          <c:min val="0"/>
        </c:scaling>
        <c:delete val="1"/>
        <c:axPos val="b"/>
        <c:numFmt formatCode="General" sourceLinked="1"/>
        <c:majorTickMark val="none"/>
        <c:minorTickMark val="none"/>
        <c:tickLblPos val="nextTo"/>
        <c:crossAx val="1152207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10/04/2026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6</a:t>
            </a:fld>
            <a:endParaRPr lang="en-GB" dirty="0"/>
          </a:p>
        </p:txBody>
      </p:sp>
    </p:spTree>
    <p:extLst>
      <p:ext uri="{BB962C8B-B14F-4D97-AF65-F5344CB8AC3E}">
        <p14:creationId xmlns:p14="http://schemas.microsoft.com/office/powerpoint/2010/main" val="354938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Arial" panose="020B0604020202020204" pitchFamily="34" charset="0"/>
                <a:ea typeface="+mn-ea"/>
                <a:cs typeface="+mn-cs"/>
              </a:rPr>
              <a:t>https://local.forskningsportal.dk/search/78730</a:t>
            </a:r>
            <a:r>
              <a:rPr lang="en-US" dirty="0"/>
              <a:t> </a:t>
            </a:r>
            <a:r>
              <a:rPr lang="en-US" sz="1200" b="0" i="0" u="none" strike="noStrike" kern="1200" dirty="0">
                <a:solidFill>
                  <a:schemeClr val="tx1"/>
                </a:solidFill>
                <a:effectLst/>
                <a:latin typeface="Arial" panose="020B0604020202020204" pitchFamily="34" charset="0"/>
                <a:ea typeface="+mn-ea"/>
                <a:cs typeface="+mn-cs"/>
              </a:rPr>
              <a:t>Date of download: 27 March 2026 Filter on a combination of:</a:t>
            </a:r>
            <a:r>
              <a:rPr lang="en-US" dirty="0"/>
              <a:t> </a:t>
            </a:r>
            <a:r>
              <a:rPr lang="en-US" sz="1200" b="0" i="0" u="none" strike="noStrike" kern="1200" dirty="0">
                <a:solidFill>
                  <a:schemeClr val="tx1"/>
                </a:solidFill>
                <a:effectLst/>
                <a:latin typeface="Arial" panose="020B0604020202020204" pitchFamily="34" charset="0"/>
                <a:ea typeface="+mn-ea"/>
                <a:cs typeface="+mn-cs"/>
              </a:rPr>
              <a:t>SUBJECTS: DK Main Research Areas: Medical Sciences</a:t>
            </a:r>
            <a:r>
              <a:rPr lang="en-US" dirty="0"/>
              <a:t> </a:t>
            </a:r>
            <a:r>
              <a:rPr lang="en-US" sz="1200" b="0" i="0" u="none" strike="noStrike" kern="1200" dirty="0">
                <a:solidFill>
                  <a:schemeClr val="tx1"/>
                </a:solidFill>
                <a:effectLst/>
                <a:latin typeface="Arial" panose="020B0604020202020204" pitchFamily="34" charset="0"/>
                <a:ea typeface="+mn-ea"/>
                <a:cs typeface="+mn-cs"/>
              </a:rPr>
              <a:t>ORGANISATIONS: Danish Affiliations: SDU, KU, AU, AAU, DTU</a:t>
            </a:r>
            <a:r>
              <a:rPr lang="en-US" dirty="0"/>
              <a:t> </a:t>
            </a:r>
            <a:r>
              <a:rPr lang="en-US" sz="1200" b="0" i="0" u="none" strike="noStrike" kern="1200" dirty="0">
                <a:solidFill>
                  <a:schemeClr val="tx1"/>
                </a:solidFill>
                <a:effectLst/>
                <a:latin typeface="Arial" panose="020B0604020202020204" pitchFamily="34" charset="0"/>
                <a:ea typeface="+mn-ea"/>
                <a:cs typeface="+mn-cs"/>
              </a:rPr>
              <a:t>GENERAL: Years: 2022, 2023, 2024</a:t>
            </a:r>
            <a:r>
              <a:rPr lang="en-US" dirty="0"/>
              <a:t> </a:t>
            </a:r>
            <a:r>
              <a:rPr lang="en-US" sz="1200" b="0" i="0" u="none" strike="noStrike" kern="1200" dirty="0">
                <a:solidFill>
                  <a:schemeClr val="tx1"/>
                </a:solidFill>
                <a:effectLst/>
                <a:latin typeface="Arial" panose="020B0604020202020204" pitchFamily="34" charset="0"/>
                <a:ea typeface="+mn-ea"/>
                <a:cs typeface="+mn-cs"/>
              </a:rPr>
              <a:t>PUBLICATION DETAILS: Open Access</a:t>
            </a:r>
            <a:r>
              <a:rPr lang="en-US" dirty="0"/>
              <a:t> </a:t>
            </a:r>
            <a:r>
              <a:rPr lang="en-US" sz="1200" b="0" i="0" u="none" strike="noStrike" kern="1200" dirty="0">
                <a:solidFill>
                  <a:schemeClr val="tx1"/>
                </a:solidFill>
                <a:effectLst/>
                <a:latin typeface="Arial" panose="020B0604020202020204" pitchFamily="34" charset="0"/>
                <a:ea typeface="+mn-ea"/>
                <a:cs typeface="+mn-cs"/>
              </a:rPr>
              <a:t>Make note of the number for all publications regardless of OA, and for each category of OA</a:t>
            </a:r>
            <a:r>
              <a:rPr lang="en-US" dirty="0"/>
              <a:t> </a:t>
            </a:r>
            <a:r>
              <a:rPr lang="en-US" sz="1200" b="0" i="0" u="none" strike="noStrike" kern="1200" dirty="0">
                <a:solidFill>
                  <a:schemeClr val="tx1"/>
                </a:solidFill>
                <a:effectLst/>
                <a:latin typeface="Arial" panose="020B0604020202020204" pitchFamily="34" charset="0"/>
                <a:ea typeface="+mn-ea"/>
                <a:cs typeface="+mn-cs"/>
              </a:rPr>
              <a:t>In calculating OA% combine open </a:t>
            </a:r>
            <a:r>
              <a:rPr lang="en-US" sz="1200" b="0" i="0" u="none" strike="noStrike" kern="1200" dirty="0" err="1">
                <a:solidFill>
                  <a:schemeClr val="tx1"/>
                </a:solidFill>
                <a:effectLst/>
                <a:latin typeface="Arial" panose="020B0604020202020204" pitchFamily="34" charset="0"/>
                <a:ea typeface="+mn-ea"/>
                <a:cs typeface="+mn-cs"/>
              </a:rPr>
              <a:t>accesss</a:t>
            </a:r>
            <a:r>
              <a:rPr lang="en-US" sz="1200" b="0" i="0" u="none" strike="noStrike" kern="1200" dirty="0">
                <a:solidFill>
                  <a:schemeClr val="tx1"/>
                </a:solidFill>
                <a:effectLst/>
                <a:latin typeface="Arial" panose="020B0604020202020204" pitchFamily="34" charset="0"/>
                <a:ea typeface="+mn-ea"/>
                <a:cs typeface="+mn-cs"/>
              </a:rPr>
              <a:t> and embargoed, but leave out undetermined (100*(</a:t>
            </a:r>
            <a:r>
              <a:rPr lang="en-US" sz="1200" b="0" i="0" u="none" strike="noStrike" kern="1200" dirty="0" err="1">
                <a:solidFill>
                  <a:schemeClr val="tx1"/>
                </a:solidFill>
                <a:effectLst/>
                <a:latin typeface="Arial" panose="020B0604020202020204" pitchFamily="34" charset="0"/>
                <a:ea typeface="+mn-ea"/>
                <a:cs typeface="+mn-cs"/>
              </a:rPr>
              <a:t>OA+embargoed</a:t>
            </a:r>
            <a:r>
              <a:rPr lang="en-US" sz="1200" b="0" i="0" u="none" strike="noStrike" kern="1200" dirty="0">
                <a:solidFill>
                  <a:schemeClr val="tx1"/>
                </a:solidFill>
                <a:effectLst/>
                <a:latin typeface="Arial" panose="020B0604020202020204" pitchFamily="34" charset="0"/>
                <a:ea typeface="+mn-ea"/>
                <a:cs typeface="+mn-cs"/>
              </a:rPr>
              <a:t>)/All)</a:t>
            </a:r>
            <a:r>
              <a:rPr lang="en-US" dirty="0"/>
              <a:t> </a:t>
            </a:r>
            <a:endParaRPr lang="da-DK" dirty="0"/>
          </a:p>
        </p:txBody>
      </p:sp>
      <p:sp>
        <p:nvSpPr>
          <p:cNvPr id="4" name="Slide Number Placeholder 3"/>
          <p:cNvSpPr>
            <a:spLocks noGrp="1"/>
          </p:cNvSpPr>
          <p:nvPr>
            <p:ph type="sldNum" sz="quarter" idx="5"/>
          </p:nvPr>
        </p:nvSpPr>
        <p:spPr/>
        <p:txBody>
          <a:bodyPr/>
          <a:lstStyle/>
          <a:p>
            <a:fld id="{49436F85-577F-4A92-A47F-D540A2BCC821}" type="slidenum">
              <a:rPr lang="en-GB" smtClean="0"/>
              <a:pPr/>
              <a:t>8</a:t>
            </a:fld>
            <a:endParaRPr lang="en-GB" dirty="0"/>
          </a:p>
        </p:txBody>
      </p:sp>
    </p:spTree>
    <p:extLst>
      <p:ext uri="{BB962C8B-B14F-4D97-AF65-F5344CB8AC3E}">
        <p14:creationId xmlns:p14="http://schemas.microsoft.com/office/powerpoint/2010/main" val="41908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903E-2395-72FF-F634-8F3B2926D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CEADD-A3BF-F229-A297-F789AF884665}"/>
              </a:ext>
            </a:extLst>
          </p:cNvPr>
          <p:cNvSpPr>
            <a:spLocks noGrp="1" noRot="1" noChangeAspect="1"/>
          </p:cNvSpPr>
          <p:nvPr>
            <p:ph type="sldImg"/>
          </p:nvPr>
        </p:nvSpPr>
        <p:spPr/>
        <p:txBody>
          <a:bodyPr/>
          <a:lstStyle/>
          <a:p>
            <a:endParaRPr lang="da-DK"/>
          </a:p>
        </p:txBody>
      </p:sp>
      <p:sp>
        <p:nvSpPr>
          <p:cNvPr id="3" name="Notes Placeholder 2">
            <a:extLst>
              <a:ext uri="{FF2B5EF4-FFF2-40B4-BE49-F238E27FC236}">
                <a16:creationId xmlns:a16="http://schemas.microsoft.com/office/drawing/2014/main" id="{A4AA5324-DC1A-7948-9E1C-F94F03A39C94}"/>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77A34526-B253-9757-C7C4-1171C40206E2}"/>
              </a:ext>
            </a:extLst>
          </p:cNvPr>
          <p:cNvSpPr>
            <a:spLocks noGrp="1"/>
          </p:cNvSpPr>
          <p:nvPr>
            <p:ph type="sldNum" sz="quarter" idx="5"/>
          </p:nvPr>
        </p:nvSpPr>
        <p:spPr/>
        <p:txBody>
          <a:bodyPr/>
          <a:lstStyle/>
          <a:p>
            <a:fld id="{49436F85-577F-4A92-A47F-D540A2BCC821}" type="slidenum">
              <a:rPr lang="en-GB" smtClean="0"/>
              <a:pPr/>
              <a:t>16</a:t>
            </a:fld>
            <a:endParaRPr lang="en-GB" dirty="0"/>
          </a:p>
        </p:txBody>
      </p:sp>
    </p:spTree>
    <p:extLst>
      <p:ext uri="{BB962C8B-B14F-4D97-AF65-F5344CB8AC3E}">
        <p14:creationId xmlns:p14="http://schemas.microsoft.com/office/powerpoint/2010/main" val="237909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tx1"/>
                </a:solidFill>
              </a:defRPr>
            </a:lvl1pPr>
          </a:lstStyle>
          <a:p>
            <a:r>
              <a:rPr lang="da-DK" dirty="0"/>
              <a:t>Klik for at tilføje overskrift</a:t>
            </a:r>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Tree>
    <p:extLst>
      <p:ext uri="{BB962C8B-B14F-4D97-AF65-F5344CB8AC3E}">
        <p14:creationId xmlns:p14="http://schemas.microsoft.com/office/powerpoint/2010/main" val="319033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a:lstStyle>
            <a:lvl1pPr>
              <a:defRPr/>
            </a:lvl1pPr>
          </a:lstStyle>
          <a:p>
            <a:r>
              <a:rPr lang="da-DK" dirty="0"/>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9" name="TextBox 19">
            <a:extLst>
              <a:ext uri="{FF2B5EF4-FFF2-40B4-BE49-F238E27FC236}">
                <a16:creationId xmlns:a16="http://schemas.microsoft.com/office/drawing/2014/main" id="{77BCC6E7-9279-FA89-A785-CF0077EE4743}"/>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307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a:lstStyle>
            <a:lvl1pPr>
              <a:defRPr sz="4800"/>
            </a:lvl1pPr>
          </a:lstStyle>
          <a:p>
            <a:r>
              <a:rPr lang="da-DK" dirty="0"/>
              <a:t>Overskrift i </a:t>
            </a:r>
            <a:r>
              <a:rPr lang="da-DK" dirty="0" err="1"/>
              <a:t>maks</a:t>
            </a:r>
            <a:r>
              <a:rPr lang="da-DK" dirty="0"/>
              <a:t>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anchor="b" anchorCtr="0"/>
          <a:lstStyle>
            <a:lvl1pPr marL="0" indent="0">
              <a:buFont typeface="Arial" panose="020B0604020202020204" pitchFamily="34" charset="0"/>
              <a:buNone/>
              <a:defRPr/>
            </a:lvl1pPr>
          </a:lstStyle>
          <a:p>
            <a:pPr lvl="0"/>
            <a:r>
              <a:rPr lang="da-DK" dirty="0"/>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a:lstStyle>
            <a:lvl1pPr marL="0" indent="0" algn="ctr">
              <a:buNone/>
              <a:defRPr sz="1100"/>
            </a:lvl1pPr>
          </a:lstStyle>
          <a:p>
            <a:r>
              <a:rPr lang="da-DK" dirty="0"/>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a:lstStyle/>
          <a:p>
            <a:fld id="{45D37B1E-C366-494F-A587-962AD9AABC83}" type="slidenum">
              <a:rPr lang="da-DK" smtClean="0"/>
              <a:pPr/>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TextBox 19">
            <a:extLst>
              <a:ext uri="{FF2B5EF4-FFF2-40B4-BE49-F238E27FC236}">
                <a16:creationId xmlns:a16="http://schemas.microsoft.com/office/drawing/2014/main" id="{84BAC96C-D3F0-4589-BA68-661284F36D77}"/>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722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400"/>
            </a:lvl1pPr>
          </a:lstStyle>
          <a:p>
            <a:r>
              <a:rPr lang="da-DK" dirty="0"/>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91830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a:lstStyle>
            <a:lvl1pPr marL="0" indent="0">
              <a:buFont typeface="Arial" panose="020B0604020202020204" pitchFamily="34" charset="0"/>
              <a:buChar char="​"/>
              <a:defRPr sz="2100" b="1"/>
            </a:lvl1pPr>
            <a:lvl2pPr marL="252000">
              <a:defRPr/>
            </a:lvl2pPr>
            <a:lvl3pPr marL="504000">
              <a:defRPr/>
            </a:lvl3pPr>
          </a:lstStyle>
          <a:p>
            <a:pPr lvl="0"/>
            <a:r>
              <a:rPr lang="da-DK"/>
              <a:t>Klik for at tilføje overskrift</a:t>
            </a:r>
          </a:p>
          <a:p>
            <a:pPr lvl="1"/>
            <a:r>
              <a:rPr lang="da-DK"/>
              <a:t>Second level</a:t>
            </a:r>
          </a:p>
          <a:p>
            <a:pPr lvl="2"/>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a:lstStyle>
            <a:lvl1pPr marL="0" indent="0">
              <a:buFont typeface="Arial" panose="020B0604020202020204" pitchFamily="34" charset="0"/>
              <a:buChar char="​"/>
              <a:defRPr sz="2000" b="1"/>
            </a:lvl1pPr>
            <a:lvl2pPr marL="252000">
              <a:defRPr/>
            </a:lvl2pPr>
            <a:lvl3pPr marL="252000" indent="0">
              <a:buNone/>
              <a:defRPr/>
            </a:lvl3pPr>
          </a:lstStyle>
          <a:p>
            <a:pPr lvl="0"/>
            <a:r>
              <a:rPr lang="da-DK" dirty="0"/>
              <a:t>Klik for at </a:t>
            </a:r>
            <a:r>
              <a:rPr lang="da-DK"/>
              <a:t>tilføje overskrift</a:t>
            </a:r>
          </a:p>
          <a:p>
            <a:pPr lvl="1"/>
            <a:r>
              <a:rPr lang="da-DK"/>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a:lstStyle>
            <a:lvl1pPr marL="0" indent="0">
              <a:buNone/>
              <a:defRPr sz="1000"/>
            </a:lvl1pPr>
            <a:lvl2pPr marL="252000" indent="0">
              <a:buNone/>
              <a:defRPr sz="1000"/>
            </a:lvl2pPr>
          </a:lstStyle>
          <a:p>
            <a:pPr lvl="0"/>
            <a:r>
              <a:rPr lang="da-DK" dirty="0"/>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p>
          <a:p>
            <a:pPr lvl="2"/>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a:lstStyle>
            <a:lvl1pPr marL="0" indent="0">
              <a:buNone/>
              <a:defRPr sz="1000"/>
            </a:lvl1pPr>
          </a:lstStyle>
          <a:p>
            <a:pPr lvl="0"/>
            <a:r>
              <a:rPr lang="da-DK" dirty="0"/>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a:lstStyle>
            <a:lvl1pPr marL="0" indent="0">
              <a:buFont typeface="Arial" panose="020B0604020202020204" pitchFamily="34" charset="0"/>
              <a:buChar char="​"/>
              <a:defRPr sz="2000" b="1"/>
            </a:lvl1pPr>
            <a:lvl2pPr marL="252000">
              <a:defRPr/>
            </a:lvl2pPr>
            <a:lvl3pPr marL="504000">
              <a:defRPr/>
            </a:lvl3pPr>
          </a:lstStyle>
          <a:p>
            <a:pPr lvl="0"/>
            <a:r>
              <a:rPr lang="da-DK" dirty="0"/>
              <a:t>Klik for at </a:t>
            </a:r>
            <a:r>
              <a:rPr lang="da-DK"/>
              <a:t>tilføje overskrift</a:t>
            </a:r>
          </a:p>
          <a:p>
            <a:pPr lvl="1"/>
            <a:r>
              <a:rPr lang="da-DK"/>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358292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a:lstStyle/>
          <a:p>
            <a:fld id="{F1A13B18-F5ED-4611-8DBB-F05123AFBA22}" type="datetimeFigureOut">
              <a:rPr lang="da-DK" smtClean="0"/>
              <a:pPr/>
              <a:t>10-04-2026</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19852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661292278"/>
      </p:ext>
    </p:extLst>
  </p:cSld>
  <p:clrMapOvr>
    <a:masterClrMapping/>
  </p:clrMapOvr>
  <p:extLst>
    <p:ext uri="{DCECCB84-F9BA-43D5-87BE-67443E8EF086}">
      <p15:sldGuideLst xmlns:p15="http://schemas.microsoft.com/office/powerpoint/2012/main">
        <p15:guide id="1" orient="horz" pos="6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userDrawn="1"/>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sp>
        <p:nvSpPr>
          <p:cNvPr id="2" name="Title 1"/>
          <p:cNvSpPr>
            <a:spLocks noGrp="1"/>
          </p:cNvSpPr>
          <p:nvPr>
            <p:ph type="ctrTitle" hasCustomPrompt="1"/>
          </p:nvPr>
        </p:nvSpPr>
        <p:spPr>
          <a:xfrm>
            <a:off x="349384" y="1760373"/>
            <a:ext cx="10069011" cy="4070408"/>
          </a:xfrm>
        </p:spPr>
        <p:txBody>
          <a:bodyPr anchor="t" anchorCtr="0"/>
          <a:lstStyle>
            <a:lvl1pPr algn="l">
              <a:lnSpc>
                <a:spcPct val="90000"/>
              </a:lnSpc>
              <a:defRPr sz="9400">
                <a:solidFill>
                  <a:schemeClr val="bg1"/>
                </a:solidFill>
              </a:defRPr>
            </a:lvl1pPr>
          </a:lstStyle>
          <a:p>
            <a:r>
              <a:rPr lang="da-DK" dirty="0"/>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8" name="TextBox 19">
            <a:extLst>
              <a:ext uri="{FF2B5EF4-FFF2-40B4-BE49-F238E27FC236}">
                <a16:creationId xmlns:a16="http://schemas.microsoft.com/office/drawing/2014/main" id="{5C6B8E24-66E4-1DDA-ADCF-C1D6EB95214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40675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4400">
                <a:solidFill>
                  <a:schemeClr val="tx1"/>
                </a:solidFill>
              </a:defRPr>
            </a:lvl1pPr>
          </a:lstStyle>
          <a:p>
            <a:r>
              <a:rPr lang="da-DK" dirty="0"/>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7" name="TextBox 19">
            <a:extLst>
              <a:ext uri="{FF2B5EF4-FFF2-40B4-BE49-F238E27FC236}">
                <a16:creationId xmlns:a16="http://schemas.microsoft.com/office/drawing/2014/main" id="{69D838CB-E753-1CD5-AF9E-101E63EE7002}"/>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540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b" anchorCtr="0"/>
          <a:lstStyle>
            <a:lvl1pPr algn="l">
              <a:lnSpc>
                <a:spcPct val="100000"/>
              </a:lnSpc>
              <a:defRPr sz="4400">
                <a:solidFill>
                  <a:schemeClr val="tx1"/>
                </a:solidFill>
              </a:defRPr>
            </a:lvl1pPr>
          </a:lstStyle>
          <a:p>
            <a:r>
              <a:rPr lang="da-DK" dirty="0"/>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a:lstStyle>
            <a:lvl1pPr marL="0" indent="0" algn="ctr">
              <a:buNone/>
              <a:defRPr sz="1200"/>
            </a:lvl1pPr>
          </a:lstStyle>
          <a:p>
            <a:r>
              <a:rPr lang="da-DK" dirty="0"/>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Tree>
    <p:extLst>
      <p:ext uri="{BB962C8B-B14F-4D97-AF65-F5344CB8AC3E}">
        <p14:creationId xmlns:p14="http://schemas.microsoft.com/office/powerpoint/2010/main" val="15500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096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a:lstStyle>
            <a:lvl1pPr>
              <a:defRPr/>
            </a:lvl1pPr>
          </a:lstStyle>
          <a:p>
            <a:r>
              <a:rPr lang="da-DK" dirty="0"/>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a:lstStyle/>
          <a:p>
            <a:fld id="{F1A13B18-F5ED-4611-8DBB-F05123AFBA22}" type="datetimeFigureOut">
              <a:rPr lang="da-DK" smtClean="0"/>
              <a:pPr/>
              <a:t>10-04-2026</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16177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anchor="t" anchorCtr="0"/>
          <a:lstStyle>
            <a:lvl1pPr algn="l">
              <a:lnSpc>
                <a:spcPct val="100000"/>
              </a:lnSpc>
              <a:defRPr sz="3600">
                <a:solidFill>
                  <a:schemeClr val="tx1"/>
                </a:solidFill>
              </a:defRPr>
            </a:lvl1pPr>
          </a:lstStyle>
          <a:p>
            <a:r>
              <a:rPr lang="da-DK" dirty="0"/>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a:lstStyle>
            <a:lvl1pPr>
              <a:defRPr/>
            </a:lvl1pPr>
          </a:lstStyle>
          <a:p>
            <a:pPr lvl="0"/>
            <a:r>
              <a:rPr lang="da-DK" dirty="0"/>
              <a:t>Klik for at tilføje tekst</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a:lstStyle>
            <a:lvl1pPr>
              <a:defRPr/>
            </a:lvl1pPr>
          </a:lstStyle>
          <a:p>
            <a:pPr lvl="0"/>
            <a:r>
              <a:rPr lang="da-DK" dirty="0"/>
              <a:t>Klik for at tilføje tekst, klik ikon for at tilføje graf/tabel</a:t>
            </a:r>
            <a:endParaRPr lang="da-DK"/>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a:lstStyle/>
          <a:p>
            <a:fld id="{F1A13B18-F5ED-4611-8DBB-F05123AFBA22}" type="datetimeFigureOut">
              <a:rPr lang="da-DK" smtClean="0"/>
              <a:pPr/>
              <a:t>10-04-2026</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a:lstStyle/>
          <a:p>
            <a:fld id="{45D37B1E-C366-494F-A587-962AD9AABC83}" type="slidenum">
              <a:rPr lang="da-DK" smtClean="0"/>
              <a:pPr/>
              <a:t>‹nr.›</a:t>
            </a:fld>
            <a:endParaRPr lang="da-DK" dirty="0"/>
          </a:p>
        </p:txBody>
      </p:sp>
      <p:sp>
        <p:nvSpPr>
          <p:cNvPr id="10" name="TextBox 19">
            <a:extLst>
              <a:ext uri="{FF2B5EF4-FFF2-40B4-BE49-F238E27FC236}">
                <a16:creationId xmlns:a16="http://schemas.microsoft.com/office/drawing/2014/main" id="{D1BE9BA7-ED5E-4943-A249-9704A0A8F736}"/>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7654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a:lstStyle>
            <a:lvl1pPr>
              <a:lnSpc>
                <a:spcPct val="110000"/>
              </a:lnSpc>
              <a:defRPr sz="1200"/>
            </a:lvl1pPr>
          </a:lstStyle>
          <a:p>
            <a:r>
              <a:rPr lang="da-DK" noProof="0" dirty="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a:lstStyle>
            <a:lvl1pPr marL="0" indent="0">
              <a:buNone/>
              <a:defRPr sz="1200" b="1"/>
            </a:lvl1pPr>
            <a:lvl2pPr marL="252000" indent="0">
              <a:buNone/>
              <a:defRPr/>
            </a:lvl2pPr>
          </a:lstStyle>
          <a:p>
            <a:pPr lvl="0"/>
            <a:r>
              <a:rPr lang="da-DK" noProof="0" dirty="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a:lstStyle>
            <a:lvl1pPr>
              <a:defRPr sz="1200"/>
            </a:lvl1pPr>
            <a:lvl2pPr>
              <a:defRPr sz="1200"/>
            </a:lvl2pPr>
            <a:lvl4pPr>
              <a:defRPr sz="1200"/>
            </a:lvl4pPr>
            <a:lvl5pPr>
              <a:defRPr sz="1200"/>
            </a:lvl5pPr>
          </a:lstStyle>
          <a:p>
            <a:pPr lvl="0"/>
            <a:r>
              <a:rPr lang="da-DK" noProof="0" dirty="0"/>
              <a:t>Klik for at tilføje tekst</a:t>
            </a:r>
            <a:endParaRPr lang="da-DK"/>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a:lstStyle/>
          <a:p>
            <a:fld id="{F1A13B18-F5ED-4611-8DBB-F05123AFBA22}" type="datetimeFigureOut">
              <a:rPr lang="da-DK" smtClean="0"/>
              <a:pPr/>
              <a:t>10-04-2026</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a:lstStyle/>
          <a:p>
            <a:fld id="{45D37B1E-C366-494F-A587-962AD9AABC83}" type="slidenum">
              <a:rPr lang="da-DK" smtClean="0"/>
              <a:pPr/>
              <a:t>‹nr.›</a:t>
            </a:fld>
            <a:endParaRPr lang="da-DK" dirty="0"/>
          </a:p>
        </p:txBody>
      </p:sp>
    </p:spTree>
    <p:extLst>
      <p:ext uri="{BB962C8B-B14F-4D97-AF65-F5344CB8AC3E}">
        <p14:creationId xmlns:p14="http://schemas.microsoft.com/office/powerpoint/2010/main" val="2241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a:r>
              <a:rPr lang="da-DK" dirty="0"/>
              <a:t>Første niveau, bullet 16 </a:t>
            </a:r>
            <a:r>
              <a:rPr lang="da-DK" dirty="0" err="1"/>
              <a:t>pkt</a:t>
            </a:r>
            <a:endParaRPr lang="da-DK" dirty="0"/>
          </a:p>
          <a:p>
            <a:pPr lvl="1"/>
            <a:r>
              <a:rPr lang="da-DK" dirty="0"/>
              <a:t>Andet niveau, bullet 14 </a:t>
            </a:r>
            <a:r>
              <a:rPr lang="da-DK" dirty="0" err="1"/>
              <a:t>pkt</a:t>
            </a:r>
            <a:endParaRPr lang="da-DK" dirty="0"/>
          </a:p>
          <a:p>
            <a:pPr lvl="2"/>
            <a:r>
              <a:rPr lang="da-DK" dirty="0"/>
              <a:t>Tredje niveau, bullet 12 </a:t>
            </a:r>
            <a:r>
              <a:rPr lang="da-DK" dirty="0" err="1"/>
              <a:t>pkt</a:t>
            </a:r>
            <a:endParaRPr lang="da-DK" dirty="0"/>
          </a:p>
          <a:p>
            <a:pPr lvl="3"/>
            <a:r>
              <a:rPr lang="da-DK" dirty="0"/>
              <a:t>Fjerde niveau, Header bold 16 </a:t>
            </a:r>
            <a:r>
              <a:rPr lang="da-DK" dirty="0" err="1"/>
              <a:t>pkt</a:t>
            </a:r>
            <a:endParaRPr lang="da-DK" dirty="0"/>
          </a:p>
          <a:p>
            <a:pPr lvl="4"/>
            <a:r>
              <a:rPr lang="da-DK" dirty="0"/>
              <a:t>Femte niveau, Body </a:t>
            </a:r>
            <a:r>
              <a:rPr lang="da-DK" dirty="0" err="1"/>
              <a:t>regular</a:t>
            </a:r>
            <a:r>
              <a:rPr lang="da-DK" dirty="0"/>
              <a:t> 16 </a:t>
            </a:r>
            <a:r>
              <a:rPr lang="da-DK" dirty="0" err="1"/>
              <a:t>pkt</a:t>
            </a:r>
            <a:endParaRPr lang="da-DK" dirty="0"/>
          </a:p>
          <a:p>
            <a:pPr lvl="5"/>
            <a:r>
              <a:rPr lang="da-DK" dirty="0"/>
              <a:t>Sjette niveau, bullet 12 </a:t>
            </a:r>
            <a:r>
              <a:rPr lang="da-DK" dirty="0" err="1"/>
              <a:t>pkt</a:t>
            </a:r>
            <a:endParaRPr lang="da-DK" dirty="0"/>
          </a:p>
          <a:p>
            <a:pPr lvl="6"/>
            <a:r>
              <a:rPr lang="da-DK" dirty="0"/>
              <a:t>Syvende niveau, bullet 12 </a:t>
            </a:r>
            <a:r>
              <a:rPr lang="da-DK" dirty="0" err="1"/>
              <a:t>pkt</a:t>
            </a:r>
            <a:r>
              <a:rPr lang="da-DK" dirty="0"/>
              <a:t> (indryk 1 gang)</a:t>
            </a:r>
          </a:p>
          <a:p>
            <a:pPr lvl="7"/>
            <a:r>
              <a:rPr lang="da-DK" dirty="0"/>
              <a:t>Ottende niveau, Header bold, 12 </a:t>
            </a:r>
            <a:r>
              <a:rPr lang="da-DK" dirty="0" err="1"/>
              <a:t>pkt</a:t>
            </a:r>
            <a:endParaRPr lang="da-DK" dirty="0"/>
          </a:p>
          <a:p>
            <a:pPr lvl="8"/>
            <a:r>
              <a:rPr lang="da-DK" dirty="0"/>
              <a:t>Niende niveau, Body </a:t>
            </a:r>
            <a:r>
              <a:rPr lang="da-DK" dirty="0" err="1"/>
              <a:t>regular</a:t>
            </a:r>
            <a:r>
              <a:rPr lang="da-DK" dirty="0"/>
              <a:t>, 12 </a:t>
            </a:r>
            <a:r>
              <a:rPr lang="da-DK" dirty="0" err="1"/>
              <a:t>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F1A13B18-F5ED-4611-8DBB-F05123AFBA22}" type="datetimeFigureOut">
              <a:rPr lang="da-DK" smtClean="0"/>
              <a:pPr/>
              <a:t>10-04-2026</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fld id="{45D37B1E-C366-494F-A587-962AD9AABC83}" type="slidenum">
              <a:rPr lang="da-DK" smtClean="0"/>
              <a:pPr/>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A13B18-F5ED-4611-8DBB-F05123AFBA22}" type="datetimeFigureOut">
              <a:rPr lang="da-DK" smtClean="0"/>
              <a:pPr/>
              <a:t>10-04-2026</a:t>
            </a:fld>
            <a:endParaRPr lang="da-DK" dirty="0"/>
          </a:p>
        </p:txBody>
      </p:sp>
      <p:sp>
        <p:nvSpPr>
          <p:cNvPr id="8" name="TextBox 19">
            <a:extLst>
              <a:ext uri="{FF2B5EF4-FFF2-40B4-BE49-F238E27FC236}">
                <a16:creationId xmlns:a16="http://schemas.microsoft.com/office/drawing/2014/main" id="{FEA46720-1AC7-3FC2-4AB2-8DA6DE7D6F8D}"/>
              </a:ext>
            </a:extLst>
          </p:cNvPr>
          <p:cNvSpPr txBox="1"/>
          <p:nvPr userDrawn="1"/>
        </p:nvSpPr>
        <p:spPr>
          <a:xfrm>
            <a:off x="0" y="-349741"/>
            <a:ext cx="11457183" cy="323165"/>
          </a:xfrm>
          <a:prstGeom prst="rect">
            <a:avLst/>
          </a:prstGeom>
          <a:noFill/>
        </p:spPr>
        <p:txBody>
          <a:bodyPr wrap="square" lIns="0" tIns="0" rIns="0" bIns="0" rtlCol="0">
            <a:spAutoFit/>
          </a:bodyPr>
          <a:lstStyle/>
          <a:p>
            <a:r>
              <a:rPr lang="da-DK" sz="1050" b="1" noProof="1"/>
              <a:t>Skift baggrundsfarve. </a:t>
            </a:r>
            <a:r>
              <a:rPr lang="da-DK" sz="1050" noProof="1"/>
              <a:t>Højreklik på slidet og vælg </a:t>
            </a:r>
            <a:r>
              <a:rPr lang="da-DK" sz="1050" b="1" noProof="1"/>
              <a:t>Formatér baggrund</a:t>
            </a:r>
            <a:r>
              <a:rPr lang="da-DK" sz="1050" noProof="1"/>
              <a:t>. Klik på </a:t>
            </a:r>
            <a:r>
              <a:rPr lang="da-DK" sz="1050" b="1" noProof="1"/>
              <a:t>Fyld farve </a:t>
            </a:r>
            <a:r>
              <a:rPr lang="da-DK"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79" r:id="rId3"/>
    <p:sldLayoutId id="2147483680" r:id="rId4"/>
    <p:sldLayoutId id="2147483688" r:id="rId5"/>
    <p:sldLayoutId id="2147483690" r:id="rId6"/>
    <p:sldLayoutId id="2147483686" r:id="rId7"/>
    <p:sldLayoutId id="2147483682" r:id="rId8"/>
    <p:sldLayoutId id="2147483689" r:id="rId9"/>
    <p:sldLayoutId id="2147483676" r:id="rId10"/>
    <p:sldLayoutId id="2147483654" r:id="rId11"/>
    <p:sldLayoutId id="2147483685" r:id="rId12"/>
    <p:sldLayoutId id="2147483691" r:id="rId13"/>
    <p:sldLayoutId id="2147483662"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9"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3.jpeg"/><Relationship Id="rId4" Type="http://schemas.openxmlformats.org/officeDocument/2006/relationships/hyperlink" Target="mailto:ra-support@bib.sdu.d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supportcontent.elsevier.com/RightNow%20Next%20Gen/SciVal/ACAD_RL_ElsevierResearchMetricsBook_WEB.pdf" TargetMode="Externa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389/frma.2023.12182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sevier.digitalcommonsdata.com/datasets/btchxktzyw/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op2percentscientists.com/stanford-elsevier-top-2-scientists-list-202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cimagojr.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uresupport@bib.sdu.dk" TargetMode="External"/><Relationship Id="rId2" Type="http://schemas.openxmlformats.org/officeDocument/2006/relationships/hyperlink" Target="mailto:RA-support@bib.sdu.dk"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libguides.sdu.dk/researchimp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A6DEA-3DCA-8EA2-DAF3-BEF97E5D81FF}"/>
              </a:ext>
            </a:extLst>
          </p:cNvPr>
          <p:cNvSpPr>
            <a:spLocks noGrp="1"/>
          </p:cNvSpPr>
          <p:nvPr>
            <p:ph type="ctrTitle"/>
          </p:nvPr>
        </p:nvSpPr>
        <p:spPr>
          <a:xfrm>
            <a:off x="418396" y="508958"/>
            <a:ext cx="10069011" cy="5244861"/>
          </a:xfrm>
        </p:spPr>
        <p:txBody>
          <a:bodyPr/>
          <a:lstStyle/>
          <a:p>
            <a:r>
              <a:rPr lang="da-DK" sz="5400" dirty="0"/>
              <a:t>Research Impact report (bibliometrics) 2023-2025</a:t>
            </a:r>
            <a:br>
              <a:rPr lang="da-DK" sz="5400" dirty="0"/>
            </a:br>
            <a:r>
              <a:rPr lang="da-DK" sz="5400" dirty="0"/>
              <a:t>for Department of Regional Health Research (IRS)</a:t>
            </a:r>
            <a:br>
              <a:rPr lang="da-DK" sz="5400" dirty="0"/>
            </a:br>
            <a:endParaRPr lang="da-DK" sz="5400" dirty="0"/>
          </a:p>
        </p:txBody>
      </p:sp>
      <p:sp>
        <p:nvSpPr>
          <p:cNvPr id="5" name="Titel 1">
            <a:extLst>
              <a:ext uri="{FF2B5EF4-FFF2-40B4-BE49-F238E27FC236}">
                <a16:creationId xmlns:a16="http://schemas.microsoft.com/office/drawing/2014/main" id="{F599B2A7-9A10-9413-B103-0AD0D890ABEF}"/>
              </a:ext>
            </a:extLst>
          </p:cNvPr>
          <p:cNvSpPr txBox="1">
            <a:spLocks/>
          </p:cNvSpPr>
          <p:nvPr/>
        </p:nvSpPr>
        <p:spPr>
          <a:xfrm>
            <a:off x="418395" y="4263390"/>
            <a:ext cx="10069011" cy="19821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tabLst>
                <a:tab pos="1438275" algn="l"/>
              </a:tabLst>
              <a:defRPr sz="9400" b="1" kern="1200">
                <a:solidFill>
                  <a:schemeClr val="tx1"/>
                </a:solidFill>
                <a:latin typeface="+mj-lt"/>
                <a:ea typeface="+mj-ea"/>
                <a:cs typeface="+mj-cs"/>
              </a:defRPr>
            </a:lvl1pPr>
          </a:lstStyle>
          <a:p>
            <a:r>
              <a:rPr lang="da-DK" sz="2800" b="0" dirty="0"/>
              <a:t>Produced by The University Library</a:t>
            </a:r>
            <a:br>
              <a:rPr lang="da-DK" sz="2800" b="0" dirty="0"/>
            </a:br>
            <a:r>
              <a:rPr lang="da-DK" sz="2800" b="0" dirty="0"/>
              <a:t>Section for Research Data</a:t>
            </a:r>
            <a:br>
              <a:rPr lang="da-DK" sz="2800" b="0" dirty="0"/>
            </a:br>
            <a:r>
              <a:rPr lang="da-DK" sz="2800" b="0" dirty="0">
                <a:solidFill>
                  <a:srgbClr val="FF0000"/>
                </a:solidFill>
                <a:hlinkClick r:id="rId4"/>
              </a:rPr>
              <a:t>ra-support@bib.sdu.dk</a:t>
            </a:r>
            <a:r>
              <a:rPr lang="da-DK" sz="2800" b="0" dirty="0">
                <a:solidFill>
                  <a:srgbClr val="FF0000"/>
                </a:solidFill>
              </a:rPr>
              <a:t> </a:t>
            </a:r>
          </a:p>
          <a:p>
            <a:r>
              <a:rPr lang="da-DK" sz="2800" b="0" dirty="0"/>
              <a:t>March 2026</a:t>
            </a:r>
          </a:p>
        </p:txBody>
      </p:sp>
      <p:sp>
        <p:nvSpPr>
          <p:cNvPr id="3" name="Pladsholder til dato 2">
            <a:extLst>
              <a:ext uri="{FF2B5EF4-FFF2-40B4-BE49-F238E27FC236}">
                <a16:creationId xmlns:a16="http://schemas.microsoft.com/office/drawing/2014/main" id="{334884DF-0ED0-65A1-D524-AF6BD67B0B02}"/>
              </a:ext>
            </a:extLst>
          </p:cNvPr>
          <p:cNvSpPr>
            <a:spLocks noGrp="1"/>
          </p:cNvSpPr>
          <p:nvPr>
            <p:ph type="dt" sz="half" idx="2"/>
          </p:nvPr>
        </p:nvSpPr>
        <p:spPr/>
        <p:txBody>
          <a:bodyPr/>
          <a:lstStyle/>
          <a:p>
            <a:fld id="{64957A0E-FA20-4CE6-9ABE-A816EF9E2568}" type="datetime1">
              <a:rPr lang="da-DK" smtClean="0"/>
              <a:t>10-04-2026</a:t>
            </a:fld>
            <a:endParaRPr lang="da-DK" dirty="0"/>
          </a:p>
        </p:txBody>
      </p:sp>
      <p:pic>
        <p:nvPicPr>
          <p:cNvPr id="4" name="Picture 3">
            <a:extLst>
              <a:ext uri="{FF2B5EF4-FFF2-40B4-BE49-F238E27FC236}">
                <a16:creationId xmlns:a16="http://schemas.microsoft.com/office/drawing/2014/main" id="{5D2B23E6-AC9C-B6B8-6AE5-CE01A974796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0658" r="11421"/>
          <a:stretch/>
        </p:blipFill>
        <p:spPr>
          <a:xfrm>
            <a:off x="7287026" y="2857500"/>
            <a:ext cx="4486578" cy="4000500"/>
          </a:xfrm>
          <a:prstGeom prst="rect">
            <a:avLst/>
          </a:prstGeom>
        </p:spPr>
      </p:pic>
    </p:spTree>
    <p:custDataLst>
      <p:custData r:id="rId1"/>
      <p:custData r:id="rId2"/>
    </p:custDataLst>
    <p:extLst>
      <p:ext uri="{BB962C8B-B14F-4D97-AF65-F5344CB8AC3E}">
        <p14:creationId xmlns:p14="http://schemas.microsoft.com/office/powerpoint/2010/main" val="375002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CF8A-5359-0779-7D56-BC5EF7A8C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37316-15CC-07E6-48B3-77BFD3819204}"/>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endParaRPr lang="da-DK" dirty="0"/>
          </a:p>
        </p:txBody>
      </p:sp>
      <p:sp>
        <p:nvSpPr>
          <p:cNvPr id="3" name="Content Placeholder 2">
            <a:extLst>
              <a:ext uri="{FF2B5EF4-FFF2-40B4-BE49-F238E27FC236}">
                <a16:creationId xmlns:a16="http://schemas.microsoft.com/office/drawing/2014/main" id="{C35BC9E7-D3C9-3D10-17F2-339DDF817C65}"/>
              </a:ext>
            </a:extLst>
          </p:cNvPr>
          <p:cNvSpPr>
            <a:spLocks noGrp="1"/>
          </p:cNvSpPr>
          <p:nvPr>
            <p:ph sz="quarter" idx="19"/>
          </p:nvPr>
        </p:nvSpPr>
        <p:spPr>
          <a:xfrm>
            <a:off x="411926" y="1223010"/>
            <a:ext cx="10961237" cy="4960620"/>
          </a:xfrm>
        </p:spPr>
        <p:txBody>
          <a:bodyPr/>
          <a:lstStyle/>
          <a:p>
            <a:pPr marL="0" indent="0">
              <a:buNone/>
            </a:pPr>
            <a:r>
              <a:rPr lang="en-US" b="1" dirty="0"/>
              <a:t>Pure</a:t>
            </a:r>
            <a:r>
              <a:rPr lang="en-US" dirty="0"/>
              <a:t> is the research information management system at University of Southern Denmark. One must be </a:t>
            </a:r>
            <a:r>
              <a:rPr lang="da-DK" dirty="0" err="1"/>
              <a:t>affiliated</a:t>
            </a:r>
            <a:r>
              <a:rPr lang="da-DK" dirty="0"/>
              <a:t> to or </a:t>
            </a:r>
            <a:r>
              <a:rPr lang="da-DK" dirty="0" err="1"/>
              <a:t>employed</a:t>
            </a:r>
            <a:r>
              <a:rPr lang="da-DK" dirty="0"/>
              <a:t> at SDU to have an </a:t>
            </a:r>
            <a:r>
              <a:rPr lang="da-DK" dirty="0" err="1"/>
              <a:t>active</a:t>
            </a:r>
            <a:r>
              <a:rPr lang="da-DK" dirty="0"/>
              <a:t> Pure </a:t>
            </a:r>
            <a:r>
              <a:rPr lang="da-DK" dirty="0" err="1"/>
              <a:t>profile</a:t>
            </a:r>
            <a:r>
              <a:rPr lang="da-DK" dirty="0"/>
              <a:t>. </a:t>
            </a:r>
            <a:r>
              <a:rPr lang="en-US" dirty="0"/>
              <a:t>Researchers at OUH should be registered at SDU HCM, which then updates hierarchy of people and research units to Pure.</a:t>
            </a:r>
          </a:p>
          <a:p>
            <a:pPr marL="0" indent="0">
              <a:buNone/>
            </a:pPr>
            <a:endParaRPr lang="da-DK" dirty="0"/>
          </a:p>
          <a:p>
            <a:pPr marL="0" indent="0">
              <a:buNone/>
            </a:pPr>
            <a:r>
              <a:rPr lang="en-US" b="1" dirty="0" err="1"/>
              <a:t>SciVal</a:t>
            </a:r>
            <a:r>
              <a:rPr lang="en-US" dirty="0"/>
              <a:t> is the analysis interface to the publications indexed in Scopus. This database indexes about 80% of publications in medicine, but this is highly sub-field specific, for instance psychiatry and nursing are only indexed with about 65% (rough estimates from 2019 Elsevier report). Hierarchy of people and research units is pushed from Pure to </a:t>
            </a:r>
            <a:r>
              <a:rPr lang="en-US" dirty="0" err="1"/>
              <a:t>SciVal</a:t>
            </a:r>
            <a:r>
              <a:rPr lang="en-US" dirty="0"/>
              <a:t>.</a:t>
            </a:r>
          </a:p>
          <a:p>
            <a:pPr marL="0" indent="0">
              <a:buNone/>
            </a:pPr>
            <a:r>
              <a:rPr lang="da-DK" dirty="0" err="1"/>
              <a:t>SciVal</a:t>
            </a:r>
            <a:r>
              <a:rPr lang="da-DK" dirty="0"/>
              <a:t> analyses </a:t>
            </a:r>
            <a:r>
              <a:rPr lang="da-DK" dirty="0" err="1"/>
              <a:t>are</a:t>
            </a:r>
            <a:r>
              <a:rPr lang="da-DK" dirty="0"/>
              <a:t> </a:t>
            </a:r>
            <a:r>
              <a:rPr lang="da-DK" dirty="0" err="1"/>
              <a:t>based</a:t>
            </a:r>
            <a:r>
              <a:rPr lang="da-DK" dirty="0"/>
              <a:t> on the </a:t>
            </a:r>
            <a:r>
              <a:rPr lang="da-DK" dirty="0" err="1"/>
              <a:t>publications</a:t>
            </a:r>
            <a:r>
              <a:rPr lang="da-DK" dirty="0"/>
              <a:t> </a:t>
            </a:r>
            <a:r>
              <a:rPr lang="da-DK" dirty="0" err="1"/>
              <a:t>indexed</a:t>
            </a:r>
            <a:r>
              <a:rPr lang="da-DK" dirty="0"/>
              <a:t> in Scopus </a:t>
            </a:r>
            <a:r>
              <a:rPr lang="da-DK" dirty="0" err="1"/>
              <a:t>authored</a:t>
            </a:r>
            <a:r>
              <a:rPr lang="da-DK" dirty="0"/>
              <a:t> by </a:t>
            </a:r>
            <a:r>
              <a:rPr lang="da-DK" dirty="0" err="1"/>
              <a:t>one</a:t>
            </a:r>
            <a:r>
              <a:rPr lang="da-DK" dirty="0"/>
              <a:t> of the </a:t>
            </a:r>
            <a:r>
              <a:rPr lang="da-DK" dirty="0" err="1"/>
              <a:t>people</a:t>
            </a:r>
            <a:r>
              <a:rPr lang="da-DK" dirty="0"/>
              <a:t> </a:t>
            </a:r>
            <a:r>
              <a:rPr lang="da-DK" dirty="0" err="1"/>
              <a:t>registered</a:t>
            </a:r>
            <a:r>
              <a:rPr lang="da-DK" dirty="0"/>
              <a:t> in HCM and </a:t>
            </a:r>
            <a:r>
              <a:rPr lang="da-DK" dirty="0" err="1"/>
              <a:t>thereby</a:t>
            </a:r>
            <a:r>
              <a:rPr lang="da-DK" dirty="0"/>
              <a:t> Pure to the </a:t>
            </a:r>
            <a:r>
              <a:rPr lang="da-DK" dirty="0" err="1"/>
              <a:t>department</a:t>
            </a:r>
            <a:r>
              <a:rPr lang="da-DK" dirty="0"/>
              <a:t> and </a:t>
            </a:r>
            <a:r>
              <a:rPr lang="da-DK" dirty="0" err="1"/>
              <a:t>who</a:t>
            </a:r>
            <a:r>
              <a:rPr lang="da-DK" dirty="0"/>
              <a:t> </a:t>
            </a:r>
            <a:r>
              <a:rPr lang="da-DK" dirty="0" err="1"/>
              <a:t>also</a:t>
            </a:r>
            <a:r>
              <a:rPr lang="da-DK" dirty="0"/>
              <a:t> has </a:t>
            </a:r>
            <a:r>
              <a:rPr lang="da-DK" dirty="0" err="1"/>
              <a:t>their</a:t>
            </a:r>
            <a:r>
              <a:rPr lang="da-DK" dirty="0"/>
              <a:t> </a:t>
            </a:r>
            <a:r>
              <a:rPr lang="da-DK" dirty="0" err="1"/>
              <a:t>author</a:t>
            </a:r>
            <a:r>
              <a:rPr lang="da-DK" dirty="0"/>
              <a:t> </a:t>
            </a:r>
            <a:r>
              <a:rPr lang="da-DK" dirty="0" err="1"/>
              <a:t>ScopusID</a:t>
            </a:r>
            <a:r>
              <a:rPr lang="da-DK" dirty="0"/>
              <a:t> </a:t>
            </a:r>
            <a:r>
              <a:rPr lang="da-DK" dirty="0" err="1"/>
              <a:t>registered</a:t>
            </a:r>
            <a:r>
              <a:rPr lang="da-DK" dirty="0"/>
              <a:t> to </a:t>
            </a:r>
            <a:r>
              <a:rPr lang="da-DK" dirty="0" err="1"/>
              <a:t>their</a:t>
            </a:r>
            <a:r>
              <a:rPr lang="da-DK" dirty="0"/>
              <a:t> Pure-</a:t>
            </a:r>
            <a:r>
              <a:rPr lang="da-DK" dirty="0" err="1"/>
              <a:t>profile</a:t>
            </a:r>
            <a:r>
              <a:rPr lang="da-DK" dirty="0"/>
              <a:t>. The Pure teams </a:t>
            </a:r>
            <a:r>
              <a:rPr lang="da-DK" dirty="0" err="1"/>
              <a:t>estimates</a:t>
            </a:r>
            <a:r>
              <a:rPr lang="da-DK" dirty="0"/>
              <a:t> </a:t>
            </a:r>
            <a:r>
              <a:rPr lang="da-DK" dirty="0" err="1"/>
              <a:t>that</a:t>
            </a:r>
            <a:r>
              <a:rPr lang="da-DK" dirty="0"/>
              <a:t> </a:t>
            </a:r>
            <a:r>
              <a:rPr lang="da-DK" dirty="0" err="1"/>
              <a:t>about</a:t>
            </a:r>
            <a:r>
              <a:rPr lang="da-DK" dirty="0"/>
              <a:t> 90% of researchers </a:t>
            </a:r>
            <a:r>
              <a:rPr lang="da-DK" dirty="0" err="1"/>
              <a:t>that</a:t>
            </a:r>
            <a:r>
              <a:rPr lang="da-DK" dirty="0"/>
              <a:t> have a </a:t>
            </a:r>
            <a:r>
              <a:rPr lang="da-DK" dirty="0" err="1"/>
              <a:t>ScopusID</a:t>
            </a:r>
            <a:r>
              <a:rPr lang="da-DK" dirty="0"/>
              <a:t> have </a:t>
            </a:r>
            <a:r>
              <a:rPr lang="da-DK" dirty="0" err="1"/>
              <a:t>their</a:t>
            </a:r>
            <a:r>
              <a:rPr lang="da-DK" dirty="0"/>
              <a:t> Scopus ID </a:t>
            </a:r>
            <a:r>
              <a:rPr lang="da-DK" dirty="0" err="1"/>
              <a:t>registered</a:t>
            </a:r>
            <a:r>
              <a:rPr lang="da-DK" dirty="0"/>
              <a:t> in Pure. </a:t>
            </a:r>
            <a:r>
              <a:rPr lang="da-DK" dirty="0" err="1"/>
              <a:t>You</a:t>
            </a:r>
            <a:r>
              <a:rPr lang="da-DK" dirty="0"/>
              <a:t> </a:t>
            </a:r>
            <a:r>
              <a:rPr lang="da-DK" dirty="0" err="1"/>
              <a:t>can</a:t>
            </a:r>
            <a:r>
              <a:rPr lang="da-DK" dirty="0"/>
              <a:t> </a:t>
            </a:r>
            <a:r>
              <a:rPr lang="da-DK" dirty="0" err="1"/>
              <a:t>only</a:t>
            </a:r>
            <a:r>
              <a:rPr lang="da-DK" dirty="0"/>
              <a:t> have an </a:t>
            </a:r>
            <a:r>
              <a:rPr lang="da-DK" dirty="0" err="1"/>
              <a:t>author</a:t>
            </a:r>
            <a:r>
              <a:rPr lang="da-DK" dirty="0"/>
              <a:t> </a:t>
            </a:r>
            <a:r>
              <a:rPr lang="da-DK" dirty="0" err="1"/>
              <a:t>ScopusID</a:t>
            </a:r>
            <a:r>
              <a:rPr lang="da-DK" dirty="0"/>
              <a:t> </a:t>
            </a:r>
            <a:r>
              <a:rPr lang="da-DK" dirty="0" err="1"/>
              <a:t>if</a:t>
            </a:r>
            <a:r>
              <a:rPr lang="da-DK" dirty="0"/>
              <a:t> </a:t>
            </a:r>
            <a:r>
              <a:rPr lang="da-DK" dirty="0" err="1"/>
              <a:t>you</a:t>
            </a:r>
            <a:r>
              <a:rPr lang="da-DK" dirty="0"/>
              <a:t> have </a:t>
            </a:r>
            <a:r>
              <a:rPr lang="da-DK" dirty="0" err="1"/>
              <a:t>authored</a:t>
            </a:r>
            <a:r>
              <a:rPr lang="da-DK" dirty="0"/>
              <a:t> a </a:t>
            </a:r>
            <a:r>
              <a:rPr lang="da-DK" dirty="0" err="1"/>
              <a:t>publication</a:t>
            </a:r>
            <a:r>
              <a:rPr lang="da-DK" dirty="0"/>
              <a:t> </a:t>
            </a:r>
            <a:r>
              <a:rPr lang="da-DK" dirty="0" err="1"/>
              <a:t>indexed</a:t>
            </a:r>
            <a:r>
              <a:rPr lang="da-DK" dirty="0"/>
              <a:t> in Scopus.</a:t>
            </a:r>
          </a:p>
          <a:p>
            <a:pPr marL="0" indent="0">
              <a:buNone/>
            </a:pPr>
            <a:r>
              <a:rPr lang="da-DK" dirty="0"/>
              <a:t>To </a:t>
            </a:r>
            <a:r>
              <a:rPr lang="da-DK" dirty="0" err="1"/>
              <a:t>these</a:t>
            </a:r>
            <a:r>
              <a:rPr lang="da-DK" dirty="0"/>
              <a:t> analyses the </a:t>
            </a:r>
            <a:r>
              <a:rPr lang="da-DK" dirty="0" err="1"/>
              <a:t>analysed</a:t>
            </a:r>
            <a:r>
              <a:rPr lang="da-DK" dirty="0"/>
              <a:t> </a:t>
            </a:r>
            <a:r>
              <a:rPr lang="da-DK" dirty="0" err="1"/>
              <a:t>publications</a:t>
            </a:r>
            <a:r>
              <a:rPr lang="da-DK" dirty="0"/>
              <a:t> </a:t>
            </a:r>
            <a:r>
              <a:rPr lang="da-DK" dirty="0" err="1"/>
              <a:t>are</a:t>
            </a:r>
            <a:r>
              <a:rPr lang="da-DK" dirty="0"/>
              <a:t> </a:t>
            </a:r>
            <a:r>
              <a:rPr lang="da-DK" dirty="0" err="1"/>
              <a:t>filtered</a:t>
            </a:r>
            <a:r>
              <a:rPr lang="da-DK" dirty="0"/>
              <a:t> to </a:t>
            </a:r>
            <a:r>
              <a:rPr lang="da-DK" dirty="0" err="1"/>
              <a:t>only</a:t>
            </a:r>
            <a:r>
              <a:rPr lang="da-DK" dirty="0"/>
              <a:t> </a:t>
            </a:r>
            <a:r>
              <a:rPr lang="da-DK" dirty="0" err="1"/>
              <a:t>include</a:t>
            </a:r>
            <a:r>
              <a:rPr lang="da-DK" dirty="0"/>
              <a:t> </a:t>
            </a:r>
            <a:r>
              <a:rPr lang="da-DK" dirty="0" err="1"/>
              <a:t>publications</a:t>
            </a:r>
            <a:r>
              <a:rPr lang="da-DK" dirty="0"/>
              <a:t> with SDU/OUH and </a:t>
            </a:r>
            <a:r>
              <a:rPr lang="da-DK" dirty="0" err="1"/>
              <a:t>underlying</a:t>
            </a:r>
            <a:r>
              <a:rPr lang="da-DK" dirty="0"/>
              <a:t> units in the </a:t>
            </a:r>
            <a:r>
              <a:rPr lang="da-DK" dirty="0" err="1"/>
              <a:t>affiliation</a:t>
            </a:r>
            <a:r>
              <a:rPr lang="da-DK" dirty="0"/>
              <a:t>. This is to </a:t>
            </a:r>
            <a:r>
              <a:rPr lang="da-DK" dirty="0" err="1"/>
              <a:t>remove</a:t>
            </a:r>
            <a:r>
              <a:rPr lang="da-DK" dirty="0"/>
              <a:t> the </a:t>
            </a:r>
            <a:r>
              <a:rPr lang="da-DK" dirty="0" err="1"/>
              <a:t>surplus</a:t>
            </a:r>
            <a:r>
              <a:rPr lang="da-DK" dirty="0"/>
              <a:t> </a:t>
            </a:r>
            <a:r>
              <a:rPr lang="da-DK" dirty="0" err="1"/>
              <a:t>publications</a:t>
            </a:r>
            <a:r>
              <a:rPr lang="da-DK" dirty="0"/>
              <a:t> </a:t>
            </a:r>
            <a:r>
              <a:rPr lang="da-DK" dirty="0" err="1"/>
              <a:t>that</a:t>
            </a:r>
            <a:r>
              <a:rPr lang="da-DK" dirty="0"/>
              <a:t> </a:t>
            </a:r>
            <a:r>
              <a:rPr lang="da-DK" dirty="0" err="1"/>
              <a:t>would</a:t>
            </a:r>
            <a:r>
              <a:rPr lang="da-DK" dirty="0"/>
              <a:t> </a:t>
            </a:r>
            <a:r>
              <a:rPr lang="da-DK" dirty="0" err="1"/>
              <a:t>be</a:t>
            </a:r>
            <a:r>
              <a:rPr lang="da-DK" dirty="0"/>
              <a:t> </a:t>
            </a:r>
            <a:r>
              <a:rPr lang="da-DK" dirty="0" err="1"/>
              <a:t>registered</a:t>
            </a:r>
            <a:r>
              <a:rPr lang="da-DK" dirty="0"/>
              <a:t> </a:t>
            </a:r>
            <a:r>
              <a:rPr lang="da-DK" dirty="0" err="1"/>
              <a:t>particularly</a:t>
            </a:r>
            <a:r>
              <a:rPr lang="da-DK" dirty="0"/>
              <a:t> in </a:t>
            </a:r>
            <a:r>
              <a:rPr lang="da-DK" dirty="0" err="1"/>
              <a:t>conjunction</a:t>
            </a:r>
            <a:r>
              <a:rPr lang="da-DK" dirty="0"/>
              <a:t> with </a:t>
            </a:r>
            <a:r>
              <a:rPr lang="da-DK" dirty="0" err="1"/>
              <a:t>visiting</a:t>
            </a:r>
            <a:r>
              <a:rPr lang="da-DK" dirty="0"/>
              <a:t> professors.</a:t>
            </a:r>
            <a:endParaRPr lang="en-US" dirty="0"/>
          </a:p>
          <a:p>
            <a:pPr marL="0" indent="0">
              <a:buNone/>
            </a:pPr>
            <a:endParaRPr lang="en-US" dirty="0"/>
          </a:p>
          <a:p>
            <a:pPr marL="0" indent="0">
              <a:buNone/>
            </a:pPr>
            <a:r>
              <a:rPr lang="en-US" b="1" dirty="0"/>
              <a:t>Altmetric</a:t>
            </a:r>
            <a:r>
              <a:rPr lang="en-US" dirty="0"/>
              <a:t> harvests social media and news mentions along with clinical guideline and some policy mentions. The focus in this report is on the clinical guidelines, policy and news mentions. Hierarchy of people and research units is pushed from Pure to Altmetric.</a:t>
            </a:r>
          </a:p>
        </p:txBody>
      </p:sp>
      <p:sp>
        <p:nvSpPr>
          <p:cNvPr id="4" name="Date Placeholder 3">
            <a:extLst>
              <a:ext uri="{FF2B5EF4-FFF2-40B4-BE49-F238E27FC236}">
                <a16:creationId xmlns:a16="http://schemas.microsoft.com/office/drawing/2014/main" id="{4CA2A6EF-191D-B7FA-84E9-887FC820B3CE}"/>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FB8F2E81-53EA-102A-B055-91FFA2D8707D}"/>
              </a:ext>
            </a:extLst>
          </p:cNvPr>
          <p:cNvSpPr>
            <a:spLocks noGrp="1"/>
          </p:cNvSpPr>
          <p:nvPr>
            <p:ph type="sldNum" sz="quarter" idx="22"/>
          </p:nvPr>
        </p:nvSpPr>
        <p:spPr/>
        <p:txBody>
          <a:bodyPr/>
          <a:lstStyle/>
          <a:p>
            <a:fld id="{45D37B1E-C366-494F-A587-962AD9AABC83}" type="slidenum">
              <a:rPr lang="da-DK" smtClean="0"/>
              <a:pPr/>
              <a:t>10</a:t>
            </a:fld>
            <a:endParaRPr lang="da-DK" dirty="0"/>
          </a:p>
        </p:txBody>
      </p:sp>
    </p:spTree>
    <p:extLst>
      <p:ext uri="{BB962C8B-B14F-4D97-AF65-F5344CB8AC3E}">
        <p14:creationId xmlns:p14="http://schemas.microsoft.com/office/powerpoint/2010/main" val="273334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B48DE-92F0-64DE-113F-125BDA057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A13AA-A5C5-3F55-1B5D-996DCB8E146A}"/>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br>
              <a:rPr lang="da-DK" dirty="0"/>
            </a:br>
            <a:endParaRPr lang="da-DK" dirty="0"/>
          </a:p>
        </p:txBody>
      </p:sp>
      <p:sp>
        <p:nvSpPr>
          <p:cNvPr id="3" name="Content Placeholder 2">
            <a:extLst>
              <a:ext uri="{FF2B5EF4-FFF2-40B4-BE49-F238E27FC236}">
                <a16:creationId xmlns:a16="http://schemas.microsoft.com/office/drawing/2014/main" id="{47A6EB69-75DD-9608-E903-31091645932C}"/>
              </a:ext>
            </a:extLst>
          </p:cNvPr>
          <p:cNvSpPr>
            <a:spLocks noGrp="1"/>
          </p:cNvSpPr>
          <p:nvPr>
            <p:ph sz="quarter" idx="19"/>
          </p:nvPr>
        </p:nvSpPr>
        <p:spPr>
          <a:xfrm>
            <a:off x="411926" y="1096363"/>
            <a:ext cx="10961237" cy="4996068"/>
          </a:xfrm>
        </p:spPr>
        <p:txBody>
          <a:bodyPr/>
          <a:lstStyle/>
          <a:p>
            <a:pPr marL="0" indent="0">
              <a:buNone/>
            </a:pPr>
            <a:r>
              <a:rPr lang="en-US" dirty="0"/>
              <a:t>Below is a shortened list of caveats to keep in mind when assessing the precision of a bibliometric number as a proxy for quality of the research:</a:t>
            </a:r>
          </a:p>
          <a:p>
            <a:pPr marL="0" indent="0">
              <a:buNone/>
            </a:pPr>
            <a:endParaRPr lang="en-US" dirty="0"/>
          </a:p>
          <a:p>
            <a:pPr>
              <a:buFont typeface="Arial" panose="020B0604020202020204" pitchFamily="34" charset="0"/>
              <a:buChar char="•"/>
            </a:pPr>
            <a:r>
              <a:rPr lang="en-US" dirty="0"/>
              <a:t>A citation counts equally for a negative mention as for a positive one. </a:t>
            </a:r>
          </a:p>
          <a:p>
            <a:pPr>
              <a:buFont typeface="Arial" panose="020B0604020202020204" pitchFamily="34" charset="0"/>
              <a:buChar char="•"/>
            </a:pPr>
            <a:r>
              <a:rPr lang="en-US" dirty="0"/>
              <a:t>A citation is only counted if the publication doing the citing and the publication cited are both indexed in the same bibliometric database.</a:t>
            </a:r>
          </a:p>
          <a:p>
            <a:pPr>
              <a:buFont typeface="Arial" panose="020B0604020202020204" pitchFamily="34" charset="0"/>
              <a:buChar char="•"/>
            </a:pPr>
            <a:r>
              <a:rPr lang="en-US" dirty="0"/>
              <a:t>Most research fields are not completely indexed in the various databases, meaning that only a subset of the publications is counted and measured. Generally, Scopus/SciVal have good coverage of the health science fields, though less good for e.g. psychology and nursing than for medicine.</a:t>
            </a:r>
          </a:p>
          <a:p>
            <a:pPr>
              <a:buFont typeface="Arial" panose="020B0604020202020204" pitchFamily="34" charset="0"/>
              <a:buChar char="•"/>
            </a:pPr>
            <a:r>
              <a:rPr lang="en-US" dirty="0"/>
              <a:t>Different fields of health science have different citation practices. It is therefore meaningless to compare different fields of research. Citation practices include but are not limited to:</a:t>
            </a:r>
          </a:p>
          <a:p>
            <a:pPr lvl="1">
              <a:buFont typeface="Arial" panose="020B0604020202020204" pitchFamily="34" charset="0"/>
              <a:buChar char="•"/>
            </a:pPr>
            <a:r>
              <a:rPr lang="en-US" sz="1600" dirty="0"/>
              <a:t>number of co-authors typically associated with a publication and how the citation count is divided or not;</a:t>
            </a:r>
          </a:p>
          <a:p>
            <a:pPr lvl="1">
              <a:buFont typeface="Arial" panose="020B0604020202020204" pitchFamily="34" charset="0"/>
              <a:buChar char="•"/>
            </a:pPr>
            <a:r>
              <a:rPr lang="en-US" sz="1600" dirty="0"/>
              <a:t>number of references typically given in a publication;</a:t>
            </a:r>
          </a:p>
          <a:p>
            <a:pPr lvl="1">
              <a:buFont typeface="Arial" panose="020B0604020202020204" pitchFamily="34" charset="0"/>
              <a:buChar char="•"/>
            </a:pPr>
            <a:r>
              <a:rPr lang="en-US" sz="1600" dirty="0"/>
              <a:t>the amount of research time going into each publication regardless of publication type.</a:t>
            </a:r>
          </a:p>
          <a:p>
            <a:pPr marL="252000" lvl="1" indent="0">
              <a:buNone/>
            </a:pPr>
            <a:r>
              <a:rPr lang="en-US" sz="1600" dirty="0"/>
              <a:t>These have tangible effects on the raw citation numbers such as citations per paper.</a:t>
            </a:r>
          </a:p>
          <a:p>
            <a:pPr>
              <a:buFont typeface="Arial" panose="020B0604020202020204" pitchFamily="34" charset="0"/>
              <a:buChar char="•"/>
            </a:pPr>
            <a:r>
              <a:rPr lang="en-US" dirty="0"/>
              <a:t>Bibliometric counts favour English language publications.</a:t>
            </a:r>
          </a:p>
          <a:p>
            <a:pPr>
              <a:buFont typeface="Arial" panose="020B0604020202020204" pitchFamily="34" charset="0"/>
              <a:buChar char="•"/>
            </a:pPr>
            <a:r>
              <a:rPr lang="en-US" dirty="0"/>
              <a:t>Bibliometric analyses do not count community involvement, engagement and outreach, medical work and teaching in various forms.</a:t>
            </a:r>
          </a:p>
        </p:txBody>
      </p:sp>
      <p:sp>
        <p:nvSpPr>
          <p:cNvPr id="4" name="Date Placeholder 3">
            <a:extLst>
              <a:ext uri="{FF2B5EF4-FFF2-40B4-BE49-F238E27FC236}">
                <a16:creationId xmlns:a16="http://schemas.microsoft.com/office/drawing/2014/main" id="{15F60AEB-E225-6B5D-2C3E-4062A9616B5C}"/>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6BD17785-AEFF-31BC-2815-A9548A131B44}"/>
              </a:ext>
            </a:extLst>
          </p:cNvPr>
          <p:cNvSpPr>
            <a:spLocks noGrp="1"/>
          </p:cNvSpPr>
          <p:nvPr>
            <p:ph type="sldNum" sz="quarter" idx="22"/>
          </p:nvPr>
        </p:nvSpPr>
        <p:spPr/>
        <p:txBody>
          <a:bodyPr/>
          <a:lstStyle/>
          <a:p>
            <a:fld id="{45D37B1E-C366-494F-A587-962AD9AABC83}" type="slidenum">
              <a:rPr lang="da-DK" smtClean="0"/>
              <a:pPr/>
              <a:t>11</a:t>
            </a:fld>
            <a:endParaRPr lang="da-DK" dirty="0"/>
          </a:p>
        </p:txBody>
      </p:sp>
    </p:spTree>
    <p:extLst>
      <p:ext uri="{BB962C8B-B14F-4D97-AF65-F5344CB8AC3E}">
        <p14:creationId xmlns:p14="http://schemas.microsoft.com/office/powerpoint/2010/main" val="418947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37BA0A-4EAF-F123-DA75-33B4312887E8}"/>
              </a:ext>
            </a:extLst>
          </p:cNvPr>
          <p:cNvPicPr>
            <a:picLocks noChangeAspect="1"/>
          </p:cNvPicPr>
          <p:nvPr/>
        </p:nvPicPr>
        <p:blipFill>
          <a:blip r:embed="rId4"/>
          <a:srcRect t="535"/>
          <a:stretch/>
        </p:blipFill>
        <p:spPr>
          <a:xfrm>
            <a:off x="2870791" y="1062929"/>
            <a:ext cx="6561962" cy="5795071"/>
          </a:xfrm>
          <a:prstGeom prst="rect">
            <a:avLst/>
          </a:prstGeom>
        </p:spPr>
      </p:pic>
      <p:sp>
        <p:nvSpPr>
          <p:cNvPr id="4" name="Date Placeholder 3">
            <a:extLst>
              <a:ext uri="{FF2B5EF4-FFF2-40B4-BE49-F238E27FC236}">
                <a16:creationId xmlns:a16="http://schemas.microsoft.com/office/drawing/2014/main" id="{210E97CD-DAD2-432E-BC65-50F305090DAA}"/>
              </a:ext>
            </a:extLst>
          </p:cNvPr>
          <p:cNvSpPr>
            <a:spLocks noGrp="1"/>
          </p:cNvSpPr>
          <p:nvPr>
            <p:ph type="dt" sz="half" idx="20"/>
          </p:nvPr>
        </p:nvSpPr>
        <p:spPr/>
        <p:txBody>
          <a:bodyPr/>
          <a:lstStyle/>
          <a:p>
            <a:fld id="{C4561619-520E-420B-9E24-29238D077359}" type="datetime1">
              <a:rPr lang="da-DK" smtClean="0"/>
              <a:t>10-04-2026</a:t>
            </a:fld>
            <a:endParaRPr lang="da-DK" dirty="0"/>
          </a:p>
        </p:txBody>
      </p:sp>
      <p:pic>
        <p:nvPicPr>
          <p:cNvPr id="10" name="Picture 9">
            <a:extLst>
              <a:ext uri="{FF2B5EF4-FFF2-40B4-BE49-F238E27FC236}">
                <a16:creationId xmlns:a16="http://schemas.microsoft.com/office/drawing/2014/main" id="{46D51DC1-4702-D29C-C976-72ADA002C2AA}"/>
              </a:ext>
            </a:extLst>
          </p:cNvPr>
          <p:cNvPicPr>
            <a:picLocks noChangeAspect="1"/>
          </p:cNvPicPr>
          <p:nvPr/>
        </p:nvPicPr>
        <p:blipFill>
          <a:blip r:embed="rId5"/>
          <a:stretch>
            <a:fillRect/>
          </a:stretch>
        </p:blipFill>
        <p:spPr>
          <a:xfrm>
            <a:off x="8688807" y="1425273"/>
            <a:ext cx="3369471" cy="1012587"/>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D4A146B0-547E-5B81-8E61-5EBD6ED3C917}"/>
              </a:ext>
            </a:extLst>
          </p:cNvPr>
          <p:cNvPicPr>
            <a:picLocks noChangeAspect="1"/>
          </p:cNvPicPr>
          <p:nvPr/>
        </p:nvPicPr>
        <p:blipFill>
          <a:blip r:embed="rId6"/>
          <a:stretch>
            <a:fillRect/>
          </a:stretch>
        </p:blipFill>
        <p:spPr>
          <a:xfrm>
            <a:off x="411163" y="1152530"/>
            <a:ext cx="2087524" cy="2940174"/>
          </a:xfrm>
          <a:prstGeom prst="rect">
            <a:avLst/>
          </a:prstGeom>
        </p:spPr>
      </p:pic>
      <p:sp>
        <p:nvSpPr>
          <p:cNvPr id="6" name="TextBox 5">
            <a:extLst>
              <a:ext uri="{FF2B5EF4-FFF2-40B4-BE49-F238E27FC236}">
                <a16:creationId xmlns:a16="http://schemas.microsoft.com/office/drawing/2014/main" id="{ABDF0624-AA11-916B-1D4A-6BF70049D68C}"/>
              </a:ext>
            </a:extLst>
          </p:cNvPr>
          <p:cNvSpPr txBox="1"/>
          <p:nvPr/>
        </p:nvSpPr>
        <p:spPr>
          <a:xfrm>
            <a:off x="411163" y="4092704"/>
            <a:ext cx="2087524" cy="1846659"/>
          </a:xfrm>
          <a:prstGeom prst="rect">
            <a:avLst/>
          </a:prstGeom>
          <a:noFill/>
        </p:spPr>
        <p:txBody>
          <a:bodyPr wrap="square" rtlCol="0">
            <a:spAutoFit/>
          </a:bodyPr>
          <a:lstStyle/>
          <a:p>
            <a:r>
              <a:rPr lang="en-US" sz="1400" dirty="0"/>
              <a:t>Elsevier Research Metrics Guidebook 2019</a:t>
            </a:r>
          </a:p>
          <a:p>
            <a:r>
              <a:rPr lang="en-US" sz="1200" dirty="0">
                <a:hlinkClick r:id="rId7"/>
              </a:rPr>
              <a:t>https://</a:t>
            </a:r>
            <a:r>
              <a:rPr lang="en-US" sz="1200" dirty="0" err="1">
                <a:hlinkClick r:id="rId7"/>
              </a:rPr>
              <a:t>supportcontent.elsevier.com</a:t>
            </a:r>
            <a:r>
              <a:rPr lang="en-US" sz="1200" dirty="0">
                <a:hlinkClick r:id="rId7"/>
              </a:rPr>
              <a:t>/</a:t>
            </a:r>
            <a:r>
              <a:rPr lang="en-US" sz="1200" dirty="0" err="1">
                <a:hlinkClick r:id="rId7"/>
              </a:rPr>
              <a:t>RightNow%20Next%20Gen</a:t>
            </a:r>
            <a:r>
              <a:rPr lang="en-US" sz="1200" dirty="0">
                <a:hlinkClick r:id="rId7"/>
              </a:rPr>
              <a:t>/</a:t>
            </a:r>
            <a:r>
              <a:rPr lang="en-US" sz="1200" dirty="0" err="1">
                <a:hlinkClick r:id="rId7"/>
              </a:rPr>
              <a:t>SciVal</a:t>
            </a:r>
            <a:r>
              <a:rPr lang="en-US" sz="1200" dirty="0">
                <a:hlinkClick r:id="rId7"/>
              </a:rPr>
              <a:t>/</a:t>
            </a:r>
            <a:r>
              <a:rPr lang="en-US" sz="1200" dirty="0" err="1">
                <a:hlinkClick r:id="rId7"/>
              </a:rPr>
              <a:t>ACAD_RL_ElsevierResearchMetricsBook_WEB.pdf</a:t>
            </a:r>
            <a:endParaRPr lang="en-US" sz="1200" dirty="0"/>
          </a:p>
          <a:p>
            <a:r>
              <a:rPr lang="en-US" sz="1200" dirty="0"/>
              <a:t>(Accessed March 2026)</a:t>
            </a:r>
          </a:p>
        </p:txBody>
      </p:sp>
      <p:sp>
        <p:nvSpPr>
          <p:cNvPr id="7" name="Title 1">
            <a:extLst>
              <a:ext uri="{FF2B5EF4-FFF2-40B4-BE49-F238E27FC236}">
                <a16:creationId xmlns:a16="http://schemas.microsoft.com/office/drawing/2014/main" id="{780CD0FA-2587-B358-E641-212CD9DFFEC2}"/>
              </a:ext>
            </a:extLst>
          </p:cNvPr>
          <p:cNvSpPr>
            <a:spLocks noGrp="1"/>
          </p:cNvSpPr>
          <p:nvPr>
            <p:ph type="title"/>
          </p:nvPr>
        </p:nvSpPr>
        <p:spPr>
          <a:xfrm>
            <a:off x="411163" y="424396"/>
            <a:ext cx="10962000" cy="671967"/>
          </a:xfrm>
        </p:spPr>
        <p:txBody>
          <a:bodyPr/>
          <a:lstStyle/>
          <a:p>
            <a:r>
              <a:rPr lang="da-DK" dirty="0"/>
              <a:t>Methods, databases and </a:t>
            </a:r>
            <a:r>
              <a:rPr lang="da-DK" dirty="0" err="1"/>
              <a:t>caveats</a:t>
            </a:r>
            <a:br>
              <a:rPr lang="da-DK" dirty="0"/>
            </a:br>
            <a:endParaRPr lang="da-DK" dirty="0"/>
          </a:p>
        </p:txBody>
      </p:sp>
      <p:sp>
        <p:nvSpPr>
          <p:cNvPr id="9" name="TextBox 8">
            <a:extLst>
              <a:ext uri="{FF2B5EF4-FFF2-40B4-BE49-F238E27FC236}">
                <a16:creationId xmlns:a16="http://schemas.microsoft.com/office/drawing/2014/main" id="{687FD954-39F8-D1CA-8FFA-4AE8956067A2}"/>
              </a:ext>
            </a:extLst>
          </p:cNvPr>
          <p:cNvSpPr txBox="1"/>
          <p:nvPr/>
        </p:nvSpPr>
        <p:spPr>
          <a:xfrm>
            <a:off x="9515701" y="2766770"/>
            <a:ext cx="2459628" cy="3323987"/>
          </a:xfrm>
          <a:prstGeom prst="rect">
            <a:avLst/>
          </a:prstGeom>
          <a:noFill/>
        </p:spPr>
        <p:txBody>
          <a:bodyPr wrap="square" rtlCol="0">
            <a:spAutoFit/>
          </a:bodyPr>
          <a:lstStyle/>
          <a:p>
            <a:r>
              <a:rPr lang="da-DK" sz="1400" dirty="0"/>
              <a:t>This slide shows an excerpt of a 2019 </a:t>
            </a:r>
            <a:r>
              <a:rPr lang="da-DK" sz="1400" dirty="0" err="1"/>
              <a:t>report</a:t>
            </a:r>
            <a:r>
              <a:rPr lang="da-DK" sz="1400" dirty="0"/>
              <a:t> from Elsevier </a:t>
            </a:r>
            <a:r>
              <a:rPr lang="da-DK" sz="1400" dirty="0" err="1"/>
              <a:t>investigating</a:t>
            </a:r>
            <a:r>
              <a:rPr lang="da-DK" sz="1400" dirty="0"/>
              <a:t> </a:t>
            </a:r>
            <a:r>
              <a:rPr lang="da-DK" sz="1400" dirty="0" err="1"/>
              <a:t>whether</a:t>
            </a:r>
            <a:r>
              <a:rPr lang="da-DK" sz="1400" dirty="0"/>
              <a:t> references in Scopus </a:t>
            </a:r>
            <a:r>
              <a:rPr lang="da-DK" sz="1400" dirty="0" err="1"/>
              <a:t>indexed</a:t>
            </a:r>
            <a:r>
              <a:rPr lang="da-DK" sz="1400" dirty="0"/>
              <a:t> </a:t>
            </a:r>
            <a:r>
              <a:rPr lang="da-DK" sz="1400" dirty="0" err="1"/>
              <a:t>publications</a:t>
            </a:r>
            <a:r>
              <a:rPr lang="da-DK" sz="1400" dirty="0"/>
              <a:t> </a:t>
            </a:r>
            <a:r>
              <a:rPr lang="da-DK" sz="1400" dirty="0" err="1"/>
              <a:t>were</a:t>
            </a:r>
            <a:r>
              <a:rPr lang="da-DK" sz="1400" dirty="0"/>
              <a:t> themselves </a:t>
            </a:r>
            <a:r>
              <a:rPr lang="da-DK" sz="1400" dirty="0" err="1"/>
              <a:t>indexed</a:t>
            </a:r>
            <a:r>
              <a:rPr lang="da-DK" sz="1400" dirty="0"/>
              <a:t> in Scopus or </a:t>
            </a:r>
            <a:r>
              <a:rPr lang="da-DK" sz="1400" dirty="0" err="1"/>
              <a:t>leading</a:t>
            </a:r>
            <a:r>
              <a:rPr lang="da-DK" sz="1400" dirty="0"/>
              <a:t> to </a:t>
            </a:r>
            <a:r>
              <a:rPr lang="da-DK" sz="1400" dirty="0" err="1"/>
              <a:t>publications</a:t>
            </a:r>
            <a:r>
              <a:rPr lang="da-DK" sz="1400" dirty="0"/>
              <a:t> </a:t>
            </a:r>
            <a:r>
              <a:rPr lang="da-DK" sz="1400" dirty="0" err="1"/>
              <a:t>outside</a:t>
            </a:r>
            <a:r>
              <a:rPr lang="da-DK" sz="1400" dirty="0"/>
              <a:t> Scopus (or in Scopus but pre-1996).</a:t>
            </a:r>
          </a:p>
          <a:p>
            <a:endParaRPr lang="da-DK" sz="1400" dirty="0"/>
          </a:p>
          <a:p>
            <a:r>
              <a:rPr lang="da-DK" sz="1400" dirty="0"/>
              <a:t>It </a:t>
            </a:r>
            <a:r>
              <a:rPr lang="da-DK" sz="1400" dirty="0" err="1"/>
              <a:t>can</a:t>
            </a:r>
            <a:r>
              <a:rPr lang="da-DK" sz="1400" dirty="0"/>
              <a:t> </a:t>
            </a:r>
            <a:r>
              <a:rPr lang="da-DK" sz="1400" dirty="0" err="1"/>
              <a:t>be</a:t>
            </a:r>
            <a:r>
              <a:rPr lang="da-DK" sz="1400" dirty="0"/>
              <a:t> </a:t>
            </a:r>
            <a:r>
              <a:rPr lang="da-DK" sz="1400" dirty="0" err="1"/>
              <a:t>used</a:t>
            </a:r>
            <a:r>
              <a:rPr lang="da-DK" sz="1400" dirty="0"/>
              <a:t> as a </a:t>
            </a:r>
            <a:r>
              <a:rPr lang="da-DK" sz="1400" b="1" dirty="0"/>
              <a:t>rough guide to the </a:t>
            </a:r>
            <a:r>
              <a:rPr lang="da-DK" sz="1400" b="1" dirty="0" err="1"/>
              <a:t>degree</a:t>
            </a:r>
            <a:r>
              <a:rPr lang="da-DK" sz="1400" b="1" dirty="0"/>
              <a:t> of </a:t>
            </a:r>
            <a:r>
              <a:rPr lang="da-DK" sz="1400" b="1" dirty="0" err="1"/>
              <a:t>indexing</a:t>
            </a:r>
            <a:r>
              <a:rPr lang="da-DK" sz="1400" b="1" dirty="0"/>
              <a:t> in Scopus of </a:t>
            </a:r>
            <a:r>
              <a:rPr lang="da-DK" sz="1400" b="1" dirty="0" err="1"/>
              <a:t>publications</a:t>
            </a:r>
            <a:r>
              <a:rPr lang="da-DK" sz="1400" b="1" dirty="0"/>
              <a:t> from </a:t>
            </a:r>
            <a:r>
              <a:rPr lang="da-DK" sz="1400" b="1" dirty="0" err="1"/>
              <a:t>different</a:t>
            </a:r>
            <a:r>
              <a:rPr lang="da-DK" sz="1400" b="1" dirty="0"/>
              <a:t> </a:t>
            </a:r>
            <a:r>
              <a:rPr lang="da-DK" sz="1400" b="1" dirty="0" err="1"/>
              <a:t>subjects</a:t>
            </a:r>
            <a:r>
              <a:rPr lang="da-DK" sz="1400" dirty="0"/>
              <a:t>.</a:t>
            </a:r>
          </a:p>
        </p:txBody>
      </p:sp>
    </p:spTree>
    <p:custDataLst>
      <p:custData r:id="rId1"/>
      <p:custData r:id="rId2"/>
    </p:custDataLst>
    <p:extLst>
      <p:ext uri="{BB962C8B-B14F-4D97-AF65-F5344CB8AC3E}">
        <p14:creationId xmlns:p14="http://schemas.microsoft.com/office/powerpoint/2010/main" val="400547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7FED-2C48-33A2-9D62-33D791621A5C}"/>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7A32C567-6DEB-BF05-FC26-09A02969D43C}"/>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70F4903F-24A7-793A-C0EF-2D213A43E3CA}"/>
              </a:ext>
            </a:extLst>
          </p:cNvPr>
          <p:cNvSpPr>
            <a:spLocks noGrp="1"/>
          </p:cNvSpPr>
          <p:nvPr>
            <p:ph type="sldNum" sz="quarter" idx="22"/>
          </p:nvPr>
        </p:nvSpPr>
        <p:spPr/>
        <p:txBody>
          <a:bodyPr/>
          <a:lstStyle/>
          <a:p>
            <a:fld id="{45D37B1E-C366-494F-A587-962AD9AABC83}" type="slidenum">
              <a:rPr lang="da-DK" smtClean="0"/>
              <a:pPr/>
              <a:t>13</a:t>
            </a:fld>
            <a:endParaRPr lang="da-DK" dirty="0"/>
          </a:p>
        </p:txBody>
      </p:sp>
      <p:sp>
        <p:nvSpPr>
          <p:cNvPr id="8" name="Title 1">
            <a:extLst>
              <a:ext uri="{FF2B5EF4-FFF2-40B4-BE49-F238E27FC236}">
                <a16:creationId xmlns:a16="http://schemas.microsoft.com/office/drawing/2014/main" id="{D4D8B040-6DC4-44FE-BE43-9A3661D43D05}"/>
              </a:ext>
            </a:extLst>
          </p:cNvPr>
          <p:cNvSpPr>
            <a:spLocks noGrp="1"/>
          </p:cNvSpPr>
          <p:nvPr>
            <p:ph type="title"/>
          </p:nvPr>
        </p:nvSpPr>
        <p:spPr>
          <a:xfrm>
            <a:off x="411163" y="424396"/>
            <a:ext cx="10962000" cy="671967"/>
          </a:xfrm>
        </p:spPr>
        <p:txBody>
          <a:bodyPr/>
          <a:lstStyle/>
          <a:p>
            <a:r>
              <a:rPr lang="da-DK" sz="3600" dirty="0"/>
              <a:t>Open Science (</a:t>
            </a:r>
            <a:r>
              <a:rPr lang="da-DK" sz="3600" dirty="0" err="1"/>
              <a:t>wOADO</a:t>
            </a:r>
            <a:r>
              <a:rPr lang="da-DK" sz="3600" dirty="0"/>
              <a:t>) – not </a:t>
            </a:r>
            <a:r>
              <a:rPr lang="da-DK" sz="3600" dirty="0" err="1"/>
              <a:t>updated</a:t>
            </a:r>
            <a:endParaRPr lang="da-DK" dirty="0"/>
          </a:p>
        </p:txBody>
      </p:sp>
      <p:sp>
        <p:nvSpPr>
          <p:cNvPr id="2" name="Content Placeholder 2">
            <a:extLst>
              <a:ext uri="{FF2B5EF4-FFF2-40B4-BE49-F238E27FC236}">
                <a16:creationId xmlns:a16="http://schemas.microsoft.com/office/drawing/2014/main" id="{3A4FC069-B8C7-4819-5CDB-AD585FA5A6DC}"/>
              </a:ext>
            </a:extLst>
          </p:cNvPr>
          <p:cNvSpPr>
            <a:spLocks noGrp="1"/>
          </p:cNvSpPr>
          <p:nvPr>
            <p:ph sz="quarter" idx="19"/>
          </p:nvPr>
        </p:nvSpPr>
        <p:spPr>
          <a:xfrm>
            <a:off x="411163" y="1227702"/>
            <a:ext cx="11194683" cy="4901794"/>
          </a:xfrm>
        </p:spPr>
        <p:txBody>
          <a:bodyPr/>
          <a:lstStyle/>
          <a:p>
            <a:pPr marL="0" indent="0">
              <a:buNone/>
            </a:pPr>
            <a:r>
              <a:rPr lang="da-DK" dirty="0"/>
              <a:t>The </a:t>
            </a:r>
            <a:r>
              <a:rPr lang="en-US" dirty="0"/>
              <a:t>Open Access, Open Data and Open Outreach </a:t>
            </a:r>
            <a:r>
              <a:rPr lang="da-DK" dirty="0" err="1"/>
              <a:t>indicator</a:t>
            </a:r>
            <a:r>
              <a:rPr lang="da-DK" dirty="0"/>
              <a:t> (OADO), is developed to compare levels of Open Science more fairly between research units with an </a:t>
            </a:r>
            <a:r>
              <a:rPr lang="da-DK" dirty="0" err="1"/>
              <a:t>indicator</a:t>
            </a:r>
            <a:r>
              <a:rPr lang="da-DK" dirty="0"/>
              <a:t> researchers </a:t>
            </a:r>
            <a:r>
              <a:rPr lang="da-DK" dirty="0" err="1"/>
              <a:t>can</a:t>
            </a:r>
            <a:r>
              <a:rPr lang="da-DK" dirty="0"/>
              <a:t> </a:t>
            </a:r>
            <a:r>
              <a:rPr lang="da-DK" dirty="0" err="1"/>
              <a:t>influence</a:t>
            </a:r>
            <a:r>
              <a:rPr lang="da-DK" dirty="0"/>
              <a:t>.</a:t>
            </a:r>
          </a:p>
          <a:p>
            <a:pPr marL="0" indent="0">
              <a:buNone/>
            </a:pPr>
            <a:endParaRPr lang="da-DK" dirty="0"/>
          </a:p>
          <a:p>
            <a:pPr marL="0" indent="0">
              <a:buNone/>
            </a:pPr>
            <a:r>
              <a:rPr lang="da-DK" dirty="0"/>
              <a:t>The OADO looks at the </a:t>
            </a:r>
            <a:r>
              <a:rPr lang="da-DK" dirty="0" err="1"/>
              <a:t>number</a:t>
            </a:r>
            <a:r>
              <a:rPr lang="da-DK" dirty="0"/>
              <a:t> of Open Access research publications and </a:t>
            </a:r>
            <a:r>
              <a:rPr lang="da-DK" dirty="0" err="1"/>
              <a:t>OpenAIRE</a:t>
            </a:r>
            <a:r>
              <a:rPr lang="da-DK" dirty="0"/>
              <a:t> </a:t>
            </a:r>
            <a:r>
              <a:rPr lang="da-DK" dirty="0" err="1"/>
              <a:t>compliant</a:t>
            </a:r>
            <a:r>
              <a:rPr lang="da-DK" dirty="0"/>
              <a:t> (FAIR) datasets and the </a:t>
            </a:r>
            <a:r>
              <a:rPr lang="da-DK" dirty="0" err="1"/>
              <a:t>number</a:t>
            </a:r>
            <a:r>
              <a:rPr lang="da-DK" dirty="0"/>
              <a:t> of Open Access non-research </a:t>
            </a:r>
            <a:r>
              <a:rPr lang="da-DK" dirty="0" err="1"/>
              <a:t>publications</a:t>
            </a:r>
            <a:r>
              <a:rPr lang="da-DK" dirty="0"/>
              <a:t>.</a:t>
            </a:r>
          </a:p>
          <a:p>
            <a:pPr marL="0" indent="0">
              <a:buNone/>
            </a:pPr>
            <a:endParaRPr lang="da-DK" dirty="0"/>
          </a:p>
          <a:p>
            <a:pPr marL="0" indent="0">
              <a:buNone/>
            </a:pPr>
            <a:endParaRPr lang="da-DK" i="1" dirty="0"/>
          </a:p>
          <a:p>
            <a:pPr marL="0" indent="0">
              <a:buNone/>
            </a:pPr>
            <a:endParaRPr lang="da-DK" i="1" dirty="0"/>
          </a:p>
          <a:p>
            <a:pPr marL="0" indent="0">
              <a:buNone/>
            </a:pPr>
            <a:endParaRPr lang="da-DK" i="1" dirty="0"/>
          </a:p>
          <a:p>
            <a:pPr marL="0" indent="0">
              <a:buNone/>
            </a:pPr>
            <a:endParaRPr lang="da-DK" i="1" dirty="0"/>
          </a:p>
          <a:p>
            <a:pPr marL="0" indent="0">
              <a:buNone/>
            </a:pPr>
            <a:r>
              <a:rPr lang="da-DK" dirty="0"/>
              <a:t>a and b </a:t>
            </a:r>
            <a:r>
              <a:rPr lang="da-DK" dirty="0" err="1"/>
              <a:t>can</a:t>
            </a:r>
            <a:r>
              <a:rPr lang="da-DK" dirty="0"/>
              <a:t> </a:t>
            </a:r>
            <a:r>
              <a:rPr lang="da-DK" dirty="0" err="1"/>
              <a:t>be</a:t>
            </a:r>
            <a:r>
              <a:rPr lang="da-DK" dirty="0"/>
              <a:t> </a:t>
            </a:r>
            <a:r>
              <a:rPr lang="da-DK" dirty="0" err="1"/>
              <a:t>ajusted</a:t>
            </a:r>
            <a:r>
              <a:rPr lang="da-DK" dirty="0"/>
              <a:t> to give more or </a:t>
            </a:r>
            <a:r>
              <a:rPr lang="da-DK" dirty="0" err="1"/>
              <a:t>less</a:t>
            </a:r>
            <a:r>
              <a:rPr lang="da-DK" dirty="0"/>
              <a:t> </a:t>
            </a:r>
            <a:r>
              <a:rPr lang="da-DK" dirty="0" err="1"/>
              <a:t>weight</a:t>
            </a:r>
            <a:r>
              <a:rPr lang="da-DK" dirty="0"/>
              <a:t> to research or </a:t>
            </a:r>
            <a:r>
              <a:rPr lang="da-DK" dirty="0" err="1"/>
              <a:t>communication</a:t>
            </a:r>
            <a:r>
              <a:rPr lang="da-DK" dirty="0"/>
              <a:t> </a:t>
            </a:r>
            <a:r>
              <a:rPr lang="da-DK" dirty="0" err="1"/>
              <a:t>publications</a:t>
            </a:r>
            <a:r>
              <a:rPr lang="da-DK" dirty="0"/>
              <a:t>,</a:t>
            </a:r>
          </a:p>
          <a:p>
            <a:pPr marL="0" indent="0">
              <a:buNone/>
            </a:pPr>
            <a:r>
              <a:rPr lang="da-DK" dirty="0"/>
              <a:t>in </a:t>
            </a:r>
            <a:r>
              <a:rPr lang="da-DK" dirty="0" err="1"/>
              <a:t>these</a:t>
            </a:r>
            <a:r>
              <a:rPr lang="da-DK" dirty="0"/>
              <a:t> </a:t>
            </a:r>
            <a:r>
              <a:rPr lang="da-DK" dirty="0" err="1"/>
              <a:t>calculations</a:t>
            </a:r>
            <a:r>
              <a:rPr lang="da-DK" dirty="0"/>
              <a:t> a=0,75 and b=0,25.</a:t>
            </a:r>
          </a:p>
          <a:p>
            <a:pPr marL="0" indent="0">
              <a:buNone/>
            </a:pPr>
            <a:endParaRPr lang="da-DK" i="1" dirty="0"/>
          </a:p>
          <a:p>
            <a:pPr marL="0" indent="0">
              <a:buNone/>
            </a:pPr>
            <a:r>
              <a:rPr lang="da-DK" dirty="0"/>
              <a:t>The </a:t>
            </a:r>
            <a:r>
              <a:rPr lang="da-DK" dirty="0" err="1"/>
              <a:t>weighted</a:t>
            </a:r>
            <a:r>
              <a:rPr lang="da-DK" dirty="0"/>
              <a:t> OADO (</a:t>
            </a:r>
            <a:r>
              <a:rPr lang="da-DK" dirty="0" err="1"/>
              <a:t>wOADO</a:t>
            </a:r>
            <a:r>
              <a:rPr lang="da-DK" dirty="0"/>
              <a:t>) is the individual research </a:t>
            </a:r>
            <a:r>
              <a:rPr lang="da-DK" dirty="0" err="1"/>
              <a:t>unit’s</a:t>
            </a:r>
            <a:r>
              <a:rPr lang="da-DK" dirty="0"/>
              <a:t> OADO value divided by the average OADO value of the department as a </a:t>
            </a:r>
            <a:r>
              <a:rPr lang="da-DK" dirty="0" err="1"/>
              <a:t>whole</a:t>
            </a:r>
            <a:r>
              <a:rPr lang="da-DK" dirty="0"/>
              <a:t>.</a:t>
            </a:r>
          </a:p>
          <a:p>
            <a:pPr marL="0" indent="0">
              <a:buNone/>
            </a:pPr>
            <a:endParaRPr lang="da-DK" dirty="0"/>
          </a:p>
          <a:p>
            <a:pPr marL="0" indent="0">
              <a:buNone/>
            </a:pPr>
            <a:r>
              <a:rPr lang="da-DK" dirty="0" err="1"/>
              <a:t>Publication</a:t>
            </a:r>
            <a:r>
              <a:rPr lang="da-DK" dirty="0"/>
              <a:t> </a:t>
            </a:r>
            <a:r>
              <a:rPr lang="da-DK" dirty="0" err="1"/>
              <a:t>describing</a:t>
            </a:r>
            <a:r>
              <a:rPr lang="da-DK" dirty="0"/>
              <a:t> the OADO: </a:t>
            </a:r>
            <a:r>
              <a:rPr lang="da-DK" dirty="0">
                <a:hlinkClick r:id="rId2"/>
              </a:rPr>
              <a:t>https://doi.org/10.3389/frma.2023.1218213</a:t>
            </a:r>
            <a:endParaRPr lang="da-DK" dirty="0"/>
          </a:p>
          <a:p>
            <a:pPr marL="0" indent="0">
              <a:buNone/>
            </a:pPr>
            <a:endParaRPr lang="da-DK" dirty="0"/>
          </a:p>
        </p:txBody>
      </p:sp>
      <p:grpSp>
        <p:nvGrpSpPr>
          <p:cNvPr id="7" name="Group 6">
            <a:extLst>
              <a:ext uri="{FF2B5EF4-FFF2-40B4-BE49-F238E27FC236}">
                <a16:creationId xmlns:a16="http://schemas.microsoft.com/office/drawing/2014/main" id="{1413E99C-5921-49FE-141E-62D7F8AD6BD6}"/>
              </a:ext>
            </a:extLst>
          </p:cNvPr>
          <p:cNvGrpSpPr/>
          <p:nvPr/>
        </p:nvGrpSpPr>
        <p:grpSpPr>
          <a:xfrm>
            <a:off x="1444832" y="2823941"/>
            <a:ext cx="9127343" cy="786078"/>
            <a:chOff x="681487" y="1847282"/>
            <a:chExt cx="9127343" cy="786078"/>
          </a:xfrm>
        </p:grpSpPr>
        <p:sp>
          <p:nvSpPr>
            <p:cNvPr id="9" name="TextBox 8">
              <a:extLst>
                <a:ext uri="{FF2B5EF4-FFF2-40B4-BE49-F238E27FC236}">
                  <a16:creationId xmlns:a16="http://schemas.microsoft.com/office/drawing/2014/main" id="{2ED16FC4-844B-BF8B-341C-7BE768C97E46}"/>
                </a:ext>
              </a:extLst>
            </p:cNvPr>
            <p:cNvSpPr txBox="1"/>
            <p:nvPr/>
          </p:nvSpPr>
          <p:spPr>
            <a:xfrm>
              <a:off x="681487" y="2070677"/>
              <a:ext cx="8195094" cy="276999"/>
            </a:xfrm>
            <a:prstGeom prst="rect">
              <a:avLst/>
            </a:prstGeom>
            <a:noFill/>
          </p:spPr>
          <p:txBody>
            <a:bodyPr wrap="square" lIns="0" tIns="0" rIns="0" bIns="0" rtlCol="0">
              <a:spAutoFit/>
            </a:bodyPr>
            <a:lstStyle/>
            <a:p>
              <a:r>
                <a:rPr lang="da-DK" dirty="0"/>
                <a:t>OADO = a                                                                      + b</a:t>
              </a:r>
            </a:p>
          </p:txBody>
        </p:sp>
        <p:sp>
          <p:nvSpPr>
            <p:cNvPr id="10" name="TextBox 9">
              <a:extLst>
                <a:ext uri="{FF2B5EF4-FFF2-40B4-BE49-F238E27FC236}">
                  <a16:creationId xmlns:a16="http://schemas.microsoft.com/office/drawing/2014/main" id="{BC12DDB5-E1DD-482C-77F9-B0DFC8F43443}"/>
                </a:ext>
              </a:extLst>
            </p:cNvPr>
            <p:cNvSpPr txBox="1"/>
            <p:nvPr/>
          </p:nvSpPr>
          <p:spPr>
            <a:xfrm>
              <a:off x="1831400" y="1847282"/>
              <a:ext cx="4328173" cy="779701"/>
            </a:xfrm>
            <a:prstGeom prst="rect">
              <a:avLst/>
            </a:prstGeom>
            <a:noFill/>
          </p:spPr>
          <p:txBody>
            <a:bodyPr wrap="none" lIns="0" tIns="0" rIns="0" bIns="0" rtlCol="0">
              <a:spAutoFit/>
            </a:bodyPr>
            <a:lstStyle/>
            <a:p>
              <a:pPr algn="ctr">
                <a:lnSpc>
                  <a:spcPct val="150000"/>
                </a:lnSpc>
              </a:pPr>
              <a:r>
                <a:rPr lang="en-US" dirty="0"/>
                <a:t>OA research publications + Open datasets</a:t>
              </a:r>
            </a:p>
            <a:p>
              <a:pPr algn="ctr">
                <a:lnSpc>
                  <a:spcPct val="150000"/>
                </a:lnSpc>
              </a:pPr>
              <a:r>
                <a:rPr lang="en-US" dirty="0"/>
                <a:t>All research publications</a:t>
              </a:r>
              <a:endParaRPr lang="da-DK" dirty="0"/>
            </a:p>
          </p:txBody>
        </p:sp>
        <p:sp>
          <p:nvSpPr>
            <p:cNvPr id="11" name="TextBox 10">
              <a:extLst>
                <a:ext uri="{FF2B5EF4-FFF2-40B4-BE49-F238E27FC236}">
                  <a16:creationId xmlns:a16="http://schemas.microsoft.com/office/drawing/2014/main" id="{9996F44E-E0DA-3133-1E08-0851B95A69B1}"/>
                </a:ext>
              </a:extLst>
            </p:cNvPr>
            <p:cNvSpPr txBox="1"/>
            <p:nvPr/>
          </p:nvSpPr>
          <p:spPr>
            <a:xfrm>
              <a:off x="6589935" y="1853659"/>
              <a:ext cx="3218895" cy="779701"/>
            </a:xfrm>
            <a:prstGeom prst="rect">
              <a:avLst/>
            </a:prstGeom>
            <a:noFill/>
          </p:spPr>
          <p:txBody>
            <a:bodyPr wrap="none" lIns="0" tIns="0" rIns="0" bIns="0" rtlCol="0">
              <a:spAutoFit/>
            </a:bodyPr>
            <a:lstStyle/>
            <a:p>
              <a:pPr algn="ctr">
                <a:lnSpc>
                  <a:spcPct val="150000"/>
                </a:lnSpc>
              </a:pPr>
              <a:r>
                <a:rPr lang="en-US" dirty="0"/>
                <a:t>OA communication publications</a:t>
              </a:r>
            </a:p>
            <a:p>
              <a:pPr algn="ctr">
                <a:lnSpc>
                  <a:spcPct val="150000"/>
                </a:lnSpc>
              </a:pPr>
              <a:r>
                <a:rPr lang="en-US" dirty="0"/>
                <a:t>All communication publications</a:t>
              </a:r>
              <a:endParaRPr lang="da-DK" dirty="0"/>
            </a:p>
          </p:txBody>
        </p:sp>
        <p:cxnSp>
          <p:nvCxnSpPr>
            <p:cNvPr id="12" name="Straight Connector 11">
              <a:extLst>
                <a:ext uri="{FF2B5EF4-FFF2-40B4-BE49-F238E27FC236}">
                  <a16:creationId xmlns:a16="http://schemas.microsoft.com/office/drawing/2014/main" id="{1D6A887D-1D47-AF35-4556-4280867CC45F}"/>
                </a:ext>
              </a:extLst>
            </p:cNvPr>
            <p:cNvCxnSpPr>
              <a:cxnSpLocks/>
              <a:stCxn id="11" idx="3"/>
              <a:endCxn id="11" idx="1"/>
            </p:cNvCxnSpPr>
            <p:nvPr/>
          </p:nvCxnSpPr>
          <p:spPr>
            <a:xfrm flipH="1">
              <a:off x="6589935" y="2243510"/>
              <a:ext cx="3218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CEAB2B-7A07-D030-1AAC-AAF70495F50D}"/>
                </a:ext>
              </a:extLst>
            </p:cNvPr>
            <p:cNvCxnSpPr>
              <a:cxnSpLocks/>
              <a:stCxn id="10" idx="1"/>
            </p:cNvCxnSpPr>
            <p:nvPr/>
          </p:nvCxnSpPr>
          <p:spPr>
            <a:xfrm flipV="1">
              <a:off x="1831400" y="2193787"/>
              <a:ext cx="4089229" cy="43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630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F5AF-8D2B-B10A-420B-CEEB3729BFC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681F126B-88DD-785D-5F92-39A2D3F56431}"/>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A3E2B5BE-1862-6308-AE07-A233EBD3496F}"/>
              </a:ext>
            </a:extLst>
          </p:cNvPr>
          <p:cNvSpPr>
            <a:spLocks noGrp="1"/>
          </p:cNvSpPr>
          <p:nvPr>
            <p:ph type="sldNum" sz="quarter" idx="22"/>
          </p:nvPr>
        </p:nvSpPr>
        <p:spPr/>
        <p:txBody>
          <a:bodyPr/>
          <a:lstStyle/>
          <a:p>
            <a:fld id="{45D37B1E-C366-494F-A587-962AD9AABC83}" type="slidenum">
              <a:rPr lang="da-DK" smtClean="0"/>
              <a:pPr/>
              <a:t>14</a:t>
            </a:fld>
            <a:endParaRPr lang="da-DK" dirty="0"/>
          </a:p>
        </p:txBody>
      </p:sp>
      <p:sp>
        <p:nvSpPr>
          <p:cNvPr id="8" name="Title 1">
            <a:extLst>
              <a:ext uri="{FF2B5EF4-FFF2-40B4-BE49-F238E27FC236}">
                <a16:creationId xmlns:a16="http://schemas.microsoft.com/office/drawing/2014/main" id="{2278B5F0-8B28-681A-1684-5789660092EB}"/>
              </a:ext>
            </a:extLst>
          </p:cNvPr>
          <p:cNvSpPr txBox="1">
            <a:spLocks/>
          </p:cNvSpPr>
          <p:nvPr/>
        </p:nvSpPr>
        <p:spPr>
          <a:xfrm>
            <a:off x="411163" y="332956"/>
            <a:ext cx="2023425" cy="2033054"/>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a:lstStyle>
          <a:p>
            <a:r>
              <a:rPr lang="da-DK" dirty="0" err="1"/>
              <a:t>wOADO</a:t>
            </a:r>
            <a:r>
              <a:rPr lang="da-DK" dirty="0"/>
              <a:t> </a:t>
            </a:r>
            <a:r>
              <a:rPr lang="da-DK" sz="2800" dirty="0"/>
              <a:t>– not </a:t>
            </a:r>
            <a:r>
              <a:rPr lang="da-DK" sz="2800" dirty="0" err="1"/>
              <a:t>updated</a:t>
            </a:r>
            <a:endParaRPr lang="da-DK" sz="2800" dirty="0"/>
          </a:p>
        </p:txBody>
      </p:sp>
      <p:grpSp>
        <p:nvGrpSpPr>
          <p:cNvPr id="27" name="Group 26">
            <a:extLst>
              <a:ext uri="{FF2B5EF4-FFF2-40B4-BE49-F238E27FC236}">
                <a16:creationId xmlns:a16="http://schemas.microsoft.com/office/drawing/2014/main" id="{2AA273B3-8B14-60EB-FB7A-31BF26545F48}"/>
              </a:ext>
            </a:extLst>
          </p:cNvPr>
          <p:cNvGrpSpPr/>
          <p:nvPr/>
        </p:nvGrpSpPr>
        <p:grpSpPr>
          <a:xfrm>
            <a:off x="6663690" y="22860"/>
            <a:ext cx="2571750" cy="6949440"/>
            <a:chOff x="6663690" y="22860"/>
            <a:chExt cx="2571750" cy="6949440"/>
          </a:xfrm>
        </p:grpSpPr>
        <p:cxnSp>
          <p:nvCxnSpPr>
            <p:cNvPr id="20" name="Straight Connector 19">
              <a:extLst>
                <a:ext uri="{FF2B5EF4-FFF2-40B4-BE49-F238E27FC236}">
                  <a16:creationId xmlns:a16="http://schemas.microsoft.com/office/drawing/2014/main" id="{0A5E1C6A-D31E-BC95-E63A-646DAB7FB39F}"/>
                </a:ext>
              </a:extLst>
            </p:cNvPr>
            <p:cNvCxnSpPr>
              <a:cxnSpLocks/>
            </p:cNvCxnSpPr>
            <p:nvPr/>
          </p:nvCxnSpPr>
          <p:spPr>
            <a:xfrm>
              <a:off x="9006840" y="195796"/>
              <a:ext cx="0" cy="6776504"/>
            </a:xfrm>
            <a:prstGeom prst="line">
              <a:avLst/>
            </a:prstGeom>
            <a:ln/>
          </p:spPr>
          <p:style>
            <a:lnRef idx="3">
              <a:schemeClr val="accent6"/>
            </a:lnRef>
            <a:fillRef idx="0">
              <a:schemeClr val="accent6"/>
            </a:fillRef>
            <a:effectRef idx="2">
              <a:schemeClr val="accent6"/>
            </a:effectRef>
            <a:fontRef idx="minor">
              <a:schemeClr val="tx1"/>
            </a:fontRef>
          </p:style>
        </p:cxnSp>
        <p:sp>
          <p:nvSpPr>
            <p:cNvPr id="22" name="Rectangle 21">
              <a:extLst>
                <a:ext uri="{FF2B5EF4-FFF2-40B4-BE49-F238E27FC236}">
                  <a16:creationId xmlns:a16="http://schemas.microsoft.com/office/drawing/2014/main" id="{ADFD889B-9779-BE8D-C168-EEB5FF5D807B}"/>
                </a:ext>
              </a:extLst>
            </p:cNvPr>
            <p:cNvSpPr/>
            <p:nvPr/>
          </p:nvSpPr>
          <p:spPr>
            <a:xfrm>
              <a:off x="6663690" y="22860"/>
              <a:ext cx="257175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grpSp>
        <p:nvGrpSpPr>
          <p:cNvPr id="29" name="Group 28">
            <a:extLst>
              <a:ext uri="{FF2B5EF4-FFF2-40B4-BE49-F238E27FC236}">
                <a16:creationId xmlns:a16="http://schemas.microsoft.com/office/drawing/2014/main" id="{FDAC9239-D20E-29E3-8015-DB2CF75567D0}"/>
              </a:ext>
            </a:extLst>
          </p:cNvPr>
          <p:cNvGrpSpPr/>
          <p:nvPr/>
        </p:nvGrpSpPr>
        <p:grpSpPr>
          <a:xfrm>
            <a:off x="579120" y="-489585"/>
            <a:ext cx="11033760" cy="13437870"/>
            <a:chOff x="579120" y="-489585"/>
            <a:chExt cx="11033760" cy="13437870"/>
          </a:xfrm>
        </p:grpSpPr>
        <p:graphicFrame>
          <p:nvGraphicFramePr>
            <p:cNvPr id="25" name="Chart 24">
              <a:extLst>
                <a:ext uri="{FF2B5EF4-FFF2-40B4-BE49-F238E27FC236}">
                  <a16:creationId xmlns:a16="http://schemas.microsoft.com/office/drawing/2014/main" id="{7784F918-A512-417F-90E5-032FDC6F26AB}"/>
                </a:ext>
              </a:extLst>
            </p:cNvPr>
            <p:cNvGraphicFramePr>
              <a:graphicFrameLocks/>
            </p:cNvGraphicFramePr>
            <p:nvPr>
              <p:extLst>
                <p:ext uri="{D42A27DB-BD31-4B8C-83A1-F6EECF244321}">
                  <p14:modId xmlns:p14="http://schemas.microsoft.com/office/powerpoint/2010/main" val="1556016181"/>
                </p:ext>
              </p:extLst>
            </p:nvPr>
          </p:nvGraphicFramePr>
          <p:xfrm>
            <a:off x="579120" y="-489585"/>
            <a:ext cx="11033760" cy="13437870"/>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351C90F0-3D12-0FB0-1365-8A9B6A6A43AD}"/>
                </a:ext>
              </a:extLst>
            </p:cNvPr>
            <p:cNvSpPr/>
            <p:nvPr/>
          </p:nvSpPr>
          <p:spPr>
            <a:xfrm>
              <a:off x="6355080" y="0"/>
              <a:ext cx="2979421" cy="23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spTree>
    <p:extLst>
      <p:ext uri="{BB962C8B-B14F-4D97-AF65-F5344CB8AC3E}">
        <p14:creationId xmlns:p14="http://schemas.microsoft.com/office/powerpoint/2010/main" val="168867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E368-17CD-1B08-8985-43E28F7A5C0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C224FE60-B08B-631C-C0A5-41B71F3631B0}"/>
              </a:ext>
            </a:extLst>
          </p:cNvPr>
          <p:cNvSpPr>
            <a:spLocks noGrp="1"/>
          </p:cNvSpPr>
          <p:nvPr>
            <p:ph type="dt" sz="half" idx="20"/>
          </p:nvPr>
        </p:nvSpPr>
        <p:spPr>
          <a:xfrm>
            <a:off x="0" y="7232040"/>
            <a:ext cx="0" cy="0"/>
          </a:xfrm>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A9E8D68A-3EA7-7F01-D4E6-F96AAC4CB948}"/>
              </a:ext>
            </a:extLst>
          </p:cNvPr>
          <p:cNvSpPr>
            <a:spLocks noGrp="1"/>
          </p:cNvSpPr>
          <p:nvPr>
            <p:ph type="sldNum" sz="quarter" idx="22"/>
          </p:nvPr>
        </p:nvSpPr>
        <p:spPr>
          <a:xfrm>
            <a:off x="0" y="7232040"/>
            <a:ext cx="0" cy="0"/>
          </a:xfrm>
        </p:spPr>
        <p:txBody>
          <a:bodyPr/>
          <a:lstStyle/>
          <a:p>
            <a:fld id="{45D37B1E-C366-494F-A587-962AD9AABC83}" type="slidenum">
              <a:rPr lang="da-DK" smtClean="0"/>
              <a:pPr/>
              <a:t>15</a:t>
            </a:fld>
            <a:endParaRPr lang="da-DK" dirty="0"/>
          </a:p>
        </p:txBody>
      </p:sp>
      <p:cxnSp>
        <p:nvCxnSpPr>
          <p:cNvPr id="20" name="Straight Connector 19">
            <a:extLst>
              <a:ext uri="{FF2B5EF4-FFF2-40B4-BE49-F238E27FC236}">
                <a16:creationId xmlns:a16="http://schemas.microsoft.com/office/drawing/2014/main" id="{1A156C18-52AC-5DCA-06B3-1F330DFA5C5B}"/>
              </a:ext>
            </a:extLst>
          </p:cNvPr>
          <p:cNvCxnSpPr>
            <a:cxnSpLocks/>
          </p:cNvCxnSpPr>
          <p:nvPr/>
        </p:nvCxnSpPr>
        <p:spPr>
          <a:xfrm>
            <a:off x="9006840" y="-329984"/>
            <a:ext cx="0" cy="6776504"/>
          </a:xfrm>
          <a:prstGeom prst="line">
            <a:avLst/>
          </a:prstGeom>
          <a:ln/>
        </p:spPr>
        <p:style>
          <a:lnRef idx="3">
            <a:schemeClr val="accent6"/>
          </a:lnRef>
          <a:fillRef idx="0">
            <a:schemeClr val="accent6"/>
          </a:fillRef>
          <a:effectRef idx="2">
            <a:schemeClr val="accent6"/>
          </a:effectRef>
          <a:fontRef idx="minor">
            <a:schemeClr val="tx1"/>
          </a:fontRef>
        </p:style>
      </p:cxnSp>
      <p:grpSp>
        <p:nvGrpSpPr>
          <p:cNvPr id="10" name="Group 9">
            <a:extLst>
              <a:ext uri="{FF2B5EF4-FFF2-40B4-BE49-F238E27FC236}">
                <a16:creationId xmlns:a16="http://schemas.microsoft.com/office/drawing/2014/main" id="{79D403E4-7661-2AB1-0DBF-E49ABF4778F8}"/>
              </a:ext>
            </a:extLst>
          </p:cNvPr>
          <p:cNvGrpSpPr/>
          <p:nvPr/>
        </p:nvGrpSpPr>
        <p:grpSpPr>
          <a:xfrm>
            <a:off x="579120" y="-6673215"/>
            <a:ext cx="11033760" cy="13437870"/>
            <a:chOff x="579120" y="-6764655"/>
            <a:chExt cx="11033760" cy="13437870"/>
          </a:xfrm>
        </p:grpSpPr>
        <p:graphicFrame>
          <p:nvGraphicFramePr>
            <p:cNvPr id="25" name="Chart 24">
              <a:extLst>
                <a:ext uri="{FF2B5EF4-FFF2-40B4-BE49-F238E27FC236}">
                  <a16:creationId xmlns:a16="http://schemas.microsoft.com/office/drawing/2014/main" id="{5BACE29B-D78A-B7AA-E076-24759E0C8F1A}"/>
                </a:ext>
              </a:extLst>
            </p:cNvPr>
            <p:cNvGraphicFramePr>
              <a:graphicFrameLocks/>
            </p:cNvGraphicFramePr>
            <p:nvPr>
              <p:extLst>
                <p:ext uri="{D42A27DB-BD31-4B8C-83A1-F6EECF244321}">
                  <p14:modId xmlns:p14="http://schemas.microsoft.com/office/powerpoint/2010/main" val="3080464842"/>
                </p:ext>
              </p:extLst>
            </p:nvPr>
          </p:nvGraphicFramePr>
          <p:xfrm>
            <a:off x="579120" y="-6764655"/>
            <a:ext cx="11033760" cy="13437870"/>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141281AE-425F-C926-DAE6-75CA0E7A9D6B}"/>
                </a:ext>
              </a:extLst>
            </p:cNvPr>
            <p:cNvSpPr/>
            <p:nvPr/>
          </p:nvSpPr>
          <p:spPr>
            <a:xfrm>
              <a:off x="2303144" y="-713633"/>
              <a:ext cx="7585711" cy="88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grpSp>
      <p:sp>
        <p:nvSpPr>
          <p:cNvPr id="2" name="Title 1">
            <a:extLst>
              <a:ext uri="{FF2B5EF4-FFF2-40B4-BE49-F238E27FC236}">
                <a16:creationId xmlns:a16="http://schemas.microsoft.com/office/drawing/2014/main" id="{AA1436E8-E1F4-9C2B-5B1C-5708AD106094}"/>
              </a:ext>
            </a:extLst>
          </p:cNvPr>
          <p:cNvSpPr txBox="1">
            <a:spLocks/>
          </p:cNvSpPr>
          <p:nvPr/>
        </p:nvSpPr>
        <p:spPr>
          <a:xfrm>
            <a:off x="411163" y="332956"/>
            <a:ext cx="2023425" cy="2033054"/>
          </a:xfrm>
          <a:prstGeom prst="rect">
            <a:avLst/>
          </a:prstGeom>
        </p:spPr>
        <p:txBody>
          <a:bodyPr vert="horz" lIns="0" tIns="0" rIns="0" bIns="0" rtlCol="0" anchor="t" anchorCtr="0">
            <a:noAutofit/>
          </a:bodyPr>
          <a:lst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a:lstStyle>
          <a:p>
            <a:r>
              <a:rPr lang="da-DK" dirty="0" err="1"/>
              <a:t>wOADO</a:t>
            </a:r>
            <a:r>
              <a:rPr lang="da-DK" dirty="0"/>
              <a:t> </a:t>
            </a:r>
            <a:r>
              <a:rPr lang="da-DK" sz="2800" dirty="0"/>
              <a:t>– not </a:t>
            </a:r>
            <a:r>
              <a:rPr lang="da-DK" sz="2800" dirty="0" err="1"/>
              <a:t>updated</a:t>
            </a:r>
            <a:endParaRPr lang="da-DK" sz="2800" dirty="0"/>
          </a:p>
        </p:txBody>
      </p:sp>
    </p:spTree>
    <p:extLst>
      <p:ext uri="{BB962C8B-B14F-4D97-AF65-F5344CB8AC3E}">
        <p14:creationId xmlns:p14="http://schemas.microsoft.com/office/powerpoint/2010/main" val="200069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E0D18-8D21-7034-18FB-B67BF98AD2E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EF927EF-3F6E-03E4-7A0D-02FCA845D546}"/>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D1876790-00D2-2627-0CE3-B465A03891EC}"/>
              </a:ext>
            </a:extLst>
          </p:cNvPr>
          <p:cNvSpPr>
            <a:spLocks noGrp="1"/>
          </p:cNvSpPr>
          <p:nvPr>
            <p:ph type="sldNum" sz="quarter" idx="22"/>
          </p:nvPr>
        </p:nvSpPr>
        <p:spPr/>
        <p:txBody>
          <a:bodyPr/>
          <a:lstStyle/>
          <a:p>
            <a:fld id="{45D37B1E-C366-494F-A587-962AD9AABC83}" type="slidenum">
              <a:rPr lang="da-DK" smtClean="0"/>
              <a:pPr/>
              <a:t>16</a:t>
            </a:fld>
            <a:endParaRPr lang="da-DK" dirty="0"/>
          </a:p>
        </p:txBody>
      </p:sp>
      <p:sp>
        <p:nvSpPr>
          <p:cNvPr id="7" name="Title 1">
            <a:extLst>
              <a:ext uri="{FF2B5EF4-FFF2-40B4-BE49-F238E27FC236}">
                <a16:creationId xmlns:a16="http://schemas.microsoft.com/office/drawing/2014/main" id="{4499E81F-8E1C-59CA-16D9-A7A3AE792282}"/>
              </a:ext>
            </a:extLst>
          </p:cNvPr>
          <p:cNvSpPr>
            <a:spLocks noGrp="1"/>
          </p:cNvSpPr>
          <p:nvPr>
            <p:ph type="title"/>
          </p:nvPr>
        </p:nvSpPr>
        <p:spPr>
          <a:xfrm>
            <a:off x="411163" y="424396"/>
            <a:ext cx="10962000" cy="1152944"/>
          </a:xfrm>
          <a:noFill/>
        </p:spPr>
        <p:txBody>
          <a:bodyPr/>
          <a:lstStyle/>
          <a:p>
            <a:r>
              <a:rPr lang="en-US" dirty="0"/>
              <a:t>Department of Regional Health Research r</a:t>
            </a:r>
            <a:r>
              <a:rPr lang="en-US" sz="3600" dirty="0"/>
              <a:t>esearchers on the Stanford Top2% list</a:t>
            </a:r>
            <a:endParaRPr lang="da-DK" dirty="0"/>
          </a:p>
        </p:txBody>
      </p:sp>
      <p:sp>
        <p:nvSpPr>
          <p:cNvPr id="2" name="Content Placeholder 2">
            <a:extLst>
              <a:ext uri="{FF2B5EF4-FFF2-40B4-BE49-F238E27FC236}">
                <a16:creationId xmlns:a16="http://schemas.microsoft.com/office/drawing/2014/main" id="{2D932C4A-D103-6211-AA7F-962C74C15811}"/>
              </a:ext>
            </a:extLst>
          </p:cNvPr>
          <p:cNvSpPr txBox="1">
            <a:spLocks/>
          </p:cNvSpPr>
          <p:nvPr/>
        </p:nvSpPr>
        <p:spPr>
          <a:xfrm>
            <a:off x="560372" y="3656583"/>
            <a:ext cx="11071256" cy="2501784"/>
          </a:xfrm>
          <a:prstGeom prst="rect">
            <a:avLst/>
          </a:prstGeom>
          <a:noFill/>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sz="1800" dirty="0"/>
              <a:t>The Top 2% researcher list … ”evaluates research impact using […] single-year citation data across 22 scientific fields and 174 sub-fields to ensure fair and comprehensive representation. The selection metric […] accounts for the number of citations, co-authorship adjustments, and authorship positions”.</a:t>
            </a:r>
          </a:p>
          <a:p>
            <a:pPr marL="0" indent="0">
              <a:buNone/>
            </a:pPr>
            <a:r>
              <a:rPr lang="da-DK" sz="1800" dirty="0"/>
              <a:t>The ”</a:t>
            </a:r>
            <a:r>
              <a:rPr lang="da-DK" sz="1800" dirty="0" err="1"/>
              <a:t>metrics</a:t>
            </a:r>
            <a:r>
              <a:rPr lang="en-US" sz="1800" dirty="0"/>
              <a:t> [are] adjusted for self-citations” and adjusted for citations from retracted papers.</a:t>
            </a:r>
          </a:p>
          <a:p>
            <a:pPr marL="0" indent="0">
              <a:buNone/>
            </a:pPr>
            <a:endParaRPr lang="en-US" sz="1800" dirty="0"/>
          </a:p>
          <a:p>
            <a:pPr marL="0" indent="0">
              <a:buNone/>
            </a:pPr>
            <a:r>
              <a:rPr lang="en-US" sz="1800" dirty="0"/>
              <a:t>Data from </a:t>
            </a:r>
            <a:r>
              <a:rPr lang="en-US" sz="1800" dirty="0">
                <a:hlinkClick r:id="rId3"/>
              </a:rPr>
              <a:t>https://elsevier.digitalcommonsdata.com/datasets/btchxktzyw/8</a:t>
            </a:r>
            <a:r>
              <a:rPr lang="en-US" sz="1800" dirty="0"/>
              <a:t> (accessed October 2025)</a:t>
            </a:r>
          </a:p>
          <a:p>
            <a:pPr marL="0" indent="0">
              <a:buNone/>
            </a:pPr>
            <a:r>
              <a:rPr lang="en-US" sz="1800" dirty="0"/>
              <a:t>Explanation text from </a:t>
            </a:r>
            <a:r>
              <a:rPr lang="en-US" sz="1800" dirty="0">
                <a:hlinkClick r:id="rId4"/>
              </a:rPr>
              <a:t>https://top2percentscientists.com/stanford-elsevier-top-2-scientists-list-2025/</a:t>
            </a:r>
            <a:r>
              <a:rPr lang="en-US" sz="1800" dirty="0"/>
              <a:t> (accessed November 2025)</a:t>
            </a:r>
          </a:p>
        </p:txBody>
      </p:sp>
      <p:sp>
        <p:nvSpPr>
          <p:cNvPr id="3" name="Content Placeholder 2">
            <a:extLst>
              <a:ext uri="{FF2B5EF4-FFF2-40B4-BE49-F238E27FC236}">
                <a16:creationId xmlns:a16="http://schemas.microsoft.com/office/drawing/2014/main" id="{D4F83A93-804A-5A3A-651E-913337D0CECE}"/>
              </a:ext>
            </a:extLst>
          </p:cNvPr>
          <p:cNvSpPr txBox="1">
            <a:spLocks/>
          </p:cNvSpPr>
          <p:nvPr/>
        </p:nvSpPr>
        <p:spPr>
          <a:xfrm>
            <a:off x="560372" y="1904805"/>
            <a:ext cx="11071256" cy="1626048"/>
          </a:xfrm>
          <a:prstGeom prst="rect">
            <a:avLst/>
          </a:prstGeom>
          <a:noFill/>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da-DK" sz="1800" b="1" dirty="0"/>
              <a:t>For 2024, Department of </a:t>
            </a:r>
            <a:r>
              <a:rPr lang="da-DK" sz="1800" b="1" dirty="0" err="1"/>
              <a:t>Clinical</a:t>
            </a:r>
            <a:r>
              <a:rPr lang="da-DK" sz="1800" b="1" dirty="0"/>
              <a:t> Research had 22 of </a:t>
            </a:r>
            <a:r>
              <a:rPr lang="da-DK" sz="1800" b="1" dirty="0" err="1"/>
              <a:t>their</a:t>
            </a:r>
            <a:r>
              <a:rPr lang="da-DK" sz="1800" b="1" dirty="0"/>
              <a:t> researchers on the Top 2% researcher list.</a:t>
            </a:r>
          </a:p>
          <a:p>
            <a:pPr marL="0" indent="0">
              <a:buNone/>
            </a:pPr>
            <a:endParaRPr lang="da-DK" sz="1800" dirty="0"/>
          </a:p>
          <a:p>
            <a:pPr marL="0" indent="0">
              <a:buNone/>
            </a:pPr>
            <a:r>
              <a:rPr lang="da-DK" sz="1800" dirty="0"/>
              <a:t>This </a:t>
            </a:r>
            <a:r>
              <a:rPr lang="da-DK" sz="1800" dirty="0" err="1"/>
              <a:t>number</a:t>
            </a:r>
            <a:r>
              <a:rPr lang="da-DK" sz="1800" dirty="0"/>
              <a:t> is </a:t>
            </a:r>
            <a:r>
              <a:rPr lang="da-DK" sz="1800" dirty="0" err="1"/>
              <a:t>found</a:t>
            </a:r>
            <a:r>
              <a:rPr lang="da-DK" sz="1800" dirty="0"/>
              <a:t> by a </a:t>
            </a:r>
            <a:r>
              <a:rPr lang="da-DK" sz="1800" dirty="0" err="1"/>
              <a:t>combination</a:t>
            </a:r>
            <a:r>
              <a:rPr lang="da-DK" sz="1800" dirty="0"/>
              <a:t> of </a:t>
            </a:r>
            <a:r>
              <a:rPr lang="da-DK" sz="1800" dirty="0" err="1"/>
              <a:t>automated</a:t>
            </a:r>
            <a:r>
              <a:rPr lang="da-DK" sz="1800" dirty="0"/>
              <a:t> </a:t>
            </a:r>
            <a:r>
              <a:rPr lang="da-DK" sz="1800" dirty="0" err="1"/>
              <a:t>name</a:t>
            </a:r>
            <a:r>
              <a:rPr lang="da-DK" sz="1800" dirty="0"/>
              <a:t> </a:t>
            </a:r>
            <a:r>
              <a:rPr lang="da-DK" sz="1800" dirty="0" err="1"/>
              <a:t>searches</a:t>
            </a:r>
            <a:r>
              <a:rPr lang="da-DK" sz="1800" dirty="0"/>
              <a:t> in the Excel data </a:t>
            </a:r>
            <a:r>
              <a:rPr lang="da-DK" sz="1800" dirty="0" err="1"/>
              <a:t>provided</a:t>
            </a:r>
            <a:r>
              <a:rPr lang="da-DK" sz="1800" dirty="0"/>
              <a:t> in the Stanford Top2% list versus the </a:t>
            </a:r>
            <a:r>
              <a:rPr lang="da-DK" sz="1800" dirty="0" err="1"/>
              <a:t>namelist</a:t>
            </a:r>
            <a:r>
              <a:rPr lang="da-DK" sz="1800" dirty="0"/>
              <a:t> from </a:t>
            </a:r>
            <a:r>
              <a:rPr lang="da-DK" sz="1800" dirty="0" err="1"/>
              <a:t>SciVal</a:t>
            </a:r>
            <a:r>
              <a:rPr lang="da-DK" sz="1800" dirty="0"/>
              <a:t> of </a:t>
            </a:r>
            <a:r>
              <a:rPr lang="da-DK" sz="1800" dirty="0" err="1"/>
              <a:t>people</a:t>
            </a:r>
            <a:r>
              <a:rPr lang="da-DK" sz="1800" dirty="0"/>
              <a:t> </a:t>
            </a:r>
            <a:r>
              <a:rPr lang="da-DK" sz="1800" dirty="0" err="1"/>
              <a:t>affiliated</a:t>
            </a:r>
            <a:r>
              <a:rPr lang="da-DK" sz="1800" dirty="0"/>
              <a:t> to IRS </a:t>
            </a:r>
            <a:r>
              <a:rPr lang="da-DK" sz="1800" dirty="0" err="1"/>
              <a:t>according</a:t>
            </a:r>
            <a:r>
              <a:rPr lang="da-DK" sz="1800" dirty="0"/>
              <a:t> to SDU HCM/SDU Pure. Please </a:t>
            </a:r>
            <a:r>
              <a:rPr lang="da-DK" sz="1800" dirty="0" err="1"/>
              <a:t>see</a:t>
            </a:r>
            <a:r>
              <a:rPr lang="da-DK" sz="1800" dirty="0"/>
              <a:t> </a:t>
            </a:r>
            <a:r>
              <a:rPr lang="da-DK" sz="1800" dirty="0" err="1"/>
              <a:t>attached</a:t>
            </a:r>
            <a:r>
              <a:rPr lang="da-DK" sz="1800" dirty="0"/>
              <a:t> Excel </a:t>
            </a:r>
            <a:r>
              <a:rPr lang="da-DK" sz="1800" dirty="0" err="1"/>
              <a:t>Sheet</a:t>
            </a:r>
            <a:r>
              <a:rPr lang="da-DK" sz="1800" dirty="0"/>
              <a:t> for </a:t>
            </a:r>
            <a:r>
              <a:rPr lang="da-DK" sz="1800" dirty="0" err="1"/>
              <a:t>raw</a:t>
            </a:r>
            <a:r>
              <a:rPr lang="da-DK" sz="1800" dirty="0"/>
              <a:t> data and </a:t>
            </a:r>
            <a:r>
              <a:rPr lang="da-DK" sz="1800" dirty="0" err="1"/>
              <a:t>calculations</a:t>
            </a:r>
            <a:r>
              <a:rPr lang="da-DK" sz="1800" dirty="0"/>
              <a:t>.</a:t>
            </a:r>
            <a:endParaRPr lang="en-US" sz="1800" dirty="0"/>
          </a:p>
        </p:txBody>
      </p:sp>
    </p:spTree>
    <p:extLst>
      <p:ext uri="{BB962C8B-B14F-4D97-AF65-F5344CB8AC3E}">
        <p14:creationId xmlns:p14="http://schemas.microsoft.com/office/powerpoint/2010/main" val="5643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E963CA-1AA5-1BB3-BD0F-74530F28470C}"/>
              </a:ext>
            </a:extLst>
          </p:cNvPr>
          <p:cNvSpPr>
            <a:spLocks noGrp="1"/>
          </p:cNvSpPr>
          <p:nvPr>
            <p:ph type="title"/>
          </p:nvPr>
        </p:nvSpPr>
        <p:spPr>
          <a:xfrm>
            <a:off x="411163" y="424396"/>
            <a:ext cx="10962000" cy="671967"/>
          </a:xfrm>
        </p:spPr>
        <p:txBody>
          <a:bodyPr/>
          <a:lstStyle/>
          <a:p>
            <a:r>
              <a:rPr lang="da-DK" dirty="0"/>
              <a:t>Contents</a:t>
            </a:r>
          </a:p>
        </p:txBody>
      </p:sp>
      <p:sp>
        <p:nvSpPr>
          <p:cNvPr id="3" name="Content Placeholder 2">
            <a:extLst>
              <a:ext uri="{FF2B5EF4-FFF2-40B4-BE49-F238E27FC236}">
                <a16:creationId xmlns:a16="http://schemas.microsoft.com/office/drawing/2014/main" id="{65077506-F279-C27C-A319-FC66255B1B96}"/>
              </a:ext>
            </a:extLst>
          </p:cNvPr>
          <p:cNvSpPr>
            <a:spLocks noGrp="1"/>
          </p:cNvSpPr>
          <p:nvPr>
            <p:ph sz="quarter" idx="19"/>
          </p:nvPr>
        </p:nvSpPr>
        <p:spPr>
          <a:xfrm>
            <a:off x="411163" y="1190020"/>
            <a:ext cx="11403848" cy="4885071"/>
          </a:xfrm>
        </p:spPr>
        <p:txBody>
          <a:bodyPr/>
          <a:lstStyle/>
          <a:p>
            <a:pPr marL="342900" indent="-342900">
              <a:spcAft>
                <a:spcPts val="600"/>
              </a:spcAft>
              <a:buFont typeface="+mj-lt"/>
              <a:buAutoNum type="arabicPeriod"/>
            </a:pPr>
            <a:r>
              <a:rPr lang="da-DK" sz="2000" dirty="0"/>
              <a:t>Summary</a:t>
            </a:r>
          </a:p>
          <a:p>
            <a:pPr marL="342900" indent="-342900">
              <a:spcAft>
                <a:spcPts val="600"/>
              </a:spcAft>
              <a:buFont typeface="+mj-lt"/>
              <a:buAutoNum type="arabicPeriod"/>
            </a:pPr>
            <a:r>
              <a:rPr lang="da-DK" sz="2000" dirty="0"/>
              <a:t>Number of </a:t>
            </a:r>
            <a:r>
              <a:rPr lang="da-DK" sz="2000" dirty="0" err="1"/>
              <a:t>publications</a:t>
            </a:r>
            <a:r>
              <a:rPr lang="da-DK" sz="2000" dirty="0"/>
              <a:t> and Field-</a:t>
            </a:r>
            <a:r>
              <a:rPr lang="da-DK" sz="2000" dirty="0" err="1"/>
              <a:t>weighted</a:t>
            </a:r>
            <a:r>
              <a:rPr lang="da-DK" sz="2000" dirty="0"/>
              <a:t> Citation </a:t>
            </a:r>
            <a:r>
              <a:rPr lang="da-DK" sz="2000" dirty="0" err="1"/>
              <a:t>Impact</a:t>
            </a:r>
            <a:r>
              <a:rPr lang="da-DK" sz="2000" dirty="0"/>
              <a:t>, and Publications </a:t>
            </a:r>
            <a:r>
              <a:rPr lang="da-DK" sz="2000" dirty="0" err="1"/>
              <a:t>among</a:t>
            </a:r>
            <a:r>
              <a:rPr lang="da-DK" sz="2000" dirty="0"/>
              <a:t> Top 10% </a:t>
            </a:r>
            <a:r>
              <a:rPr lang="da-DK" sz="2000" dirty="0" err="1"/>
              <a:t>best</a:t>
            </a:r>
            <a:r>
              <a:rPr lang="da-DK" sz="2000" dirty="0"/>
              <a:t> </a:t>
            </a:r>
            <a:r>
              <a:rPr lang="da-DK" sz="2000" dirty="0" err="1"/>
              <a:t>performing</a:t>
            </a:r>
            <a:r>
              <a:rPr lang="da-DK" sz="2000" dirty="0"/>
              <a:t> </a:t>
            </a:r>
            <a:r>
              <a:rPr lang="da-DK" sz="2000" dirty="0" err="1"/>
              <a:t>publications</a:t>
            </a:r>
            <a:r>
              <a:rPr lang="da-DK" sz="2000" dirty="0"/>
              <a:t> (</a:t>
            </a:r>
            <a:r>
              <a:rPr lang="da-DK" sz="2000" dirty="0" err="1"/>
              <a:t>according</a:t>
            </a:r>
            <a:r>
              <a:rPr lang="da-DK" sz="2000" dirty="0"/>
              <a:t> to FWCI)</a:t>
            </a:r>
          </a:p>
          <a:p>
            <a:pPr marL="342900" indent="-342900">
              <a:spcAft>
                <a:spcPts val="600"/>
              </a:spcAft>
              <a:buFont typeface="+mj-lt"/>
              <a:buAutoNum type="arabicPeriod"/>
            </a:pPr>
            <a:r>
              <a:rPr lang="da-DK" sz="2000" dirty="0"/>
              <a:t>Publications in top 10% and top 25% </a:t>
            </a:r>
            <a:r>
              <a:rPr lang="da-DK" sz="2000" dirty="0" err="1"/>
              <a:t>best</a:t>
            </a:r>
            <a:r>
              <a:rPr lang="da-DK" sz="2000" dirty="0"/>
              <a:t> </a:t>
            </a:r>
            <a:r>
              <a:rPr lang="da-DK" sz="2000" dirty="0" err="1"/>
              <a:t>performing</a:t>
            </a:r>
            <a:r>
              <a:rPr lang="da-DK" sz="2000" dirty="0"/>
              <a:t> journals (</a:t>
            </a:r>
            <a:r>
              <a:rPr lang="da-DK" sz="2000" dirty="0" err="1"/>
              <a:t>according</a:t>
            </a:r>
            <a:r>
              <a:rPr lang="da-DK" sz="2000" dirty="0"/>
              <a:t> to </a:t>
            </a:r>
            <a:r>
              <a:rPr lang="da-DK" sz="2000" dirty="0" err="1"/>
              <a:t>Scimago</a:t>
            </a:r>
            <a:r>
              <a:rPr lang="da-DK" sz="2000" dirty="0"/>
              <a:t> Journal Rank)</a:t>
            </a:r>
          </a:p>
          <a:p>
            <a:pPr marL="342900" indent="-342900">
              <a:spcAft>
                <a:spcPts val="600"/>
              </a:spcAft>
              <a:buFont typeface="+mj-lt"/>
              <a:buAutoNum type="arabicPeriod"/>
            </a:pPr>
            <a:r>
              <a:rPr lang="da-DK" sz="2000" dirty="0"/>
              <a:t>International, national, and </a:t>
            </a:r>
            <a:r>
              <a:rPr lang="da-DK" sz="2000" dirty="0" err="1"/>
              <a:t>academic-corporate</a:t>
            </a:r>
            <a:r>
              <a:rPr lang="da-DK" sz="2000" dirty="0"/>
              <a:t> </a:t>
            </a:r>
            <a:r>
              <a:rPr lang="da-DK" sz="2000" dirty="0" err="1"/>
              <a:t>collaboration</a:t>
            </a:r>
            <a:endParaRPr lang="da-DK" sz="2000" dirty="0"/>
          </a:p>
          <a:p>
            <a:pPr marL="342900" indent="-342900">
              <a:spcAft>
                <a:spcPts val="600"/>
              </a:spcAft>
              <a:buFont typeface="+mj-lt"/>
              <a:buAutoNum type="arabicPeriod"/>
            </a:pPr>
            <a:r>
              <a:rPr lang="da-DK" sz="2000" dirty="0" err="1"/>
              <a:t>Societal</a:t>
            </a:r>
            <a:r>
              <a:rPr lang="da-DK" sz="2000" dirty="0"/>
              <a:t> </a:t>
            </a:r>
            <a:r>
              <a:rPr lang="da-DK" sz="2000" dirty="0" err="1"/>
              <a:t>impact</a:t>
            </a:r>
            <a:r>
              <a:rPr lang="da-DK" sz="2000" dirty="0"/>
              <a:t> (Altmetric)</a:t>
            </a:r>
          </a:p>
          <a:p>
            <a:pPr marL="342900" indent="-342900">
              <a:spcAft>
                <a:spcPts val="600"/>
              </a:spcAft>
              <a:buFont typeface="+mj-lt"/>
              <a:buAutoNum type="arabicPeriod"/>
            </a:pPr>
            <a:r>
              <a:rPr lang="da-DK" sz="2000" dirty="0"/>
              <a:t>Open Access</a:t>
            </a:r>
          </a:p>
          <a:p>
            <a:pPr marL="342900" indent="-342900">
              <a:spcAft>
                <a:spcPts val="600"/>
              </a:spcAft>
              <a:buFont typeface="+mj-lt"/>
              <a:buAutoNum type="arabicPeriod"/>
            </a:pPr>
            <a:r>
              <a:rPr lang="da-DK" sz="2000" dirty="0"/>
              <a:t>Link to guidance and </a:t>
            </a:r>
            <a:r>
              <a:rPr lang="da-DK" sz="2000" dirty="0" err="1"/>
              <a:t>contact</a:t>
            </a:r>
            <a:endParaRPr lang="da-DK" sz="2000" dirty="0"/>
          </a:p>
          <a:p>
            <a:pPr marL="342900" indent="-342900">
              <a:spcAft>
                <a:spcPts val="600"/>
              </a:spcAft>
              <a:buFont typeface="+mj-lt"/>
              <a:buAutoNum type="arabicPeriod"/>
            </a:pPr>
            <a:r>
              <a:rPr lang="da-DK" sz="2000" dirty="0"/>
              <a:t>Methods, databases and </a:t>
            </a:r>
            <a:r>
              <a:rPr lang="da-DK" sz="2000" dirty="0" err="1"/>
              <a:t>caveats</a:t>
            </a:r>
            <a:endParaRPr lang="da-DK" sz="2000" dirty="0"/>
          </a:p>
          <a:p>
            <a:pPr marL="342900" indent="-342900">
              <a:spcAft>
                <a:spcPts val="600"/>
              </a:spcAft>
              <a:buFont typeface="+mj-lt"/>
              <a:buAutoNum type="arabicPeriod"/>
            </a:pPr>
            <a:r>
              <a:rPr lang="da-DK" sz="2000" dirty="0"/>
              <a:t>Open Science, not </a:t>
            </a:r>
            <a:r>
              <a:rPr lang="da-DK" sz="2000" dirty="0" err="1"/>
              <a:t>updated</a:t>
            </a:r>
            <a:endParaRPr lang="da-DK" sz="2000" dirty="0"/>
          </a:p>
          <a:p>
            <a:pPr marL="342900" indent="-342900">
              <a:spcAft>
                <a:spcPts val="600"/>
              </a:spcAft>
              <a:buFont typeface="+mj-lt"/>
              <a:buAutoNum type="arabicPeriod"/>
            </a:pPr>
            <a:r>
              <a:rPr lang="da-DK" sz="2000" dirty="0"/>
              <a:t>Number of researchers on the Stanford Top2% list, not </a:t>
            </a:r>
            <a:r>
              <a:rPr lang="da-DK" sz="2000" dirty="0" err="1"/>
              <a:t>updated</a:t>
            </a:r>
            <a:endParaRPr lang="da-DK" sz="2000" dirty="0"/>
          </a:p>
        </p:txBody>
      </p:sp>
      <p:sp>
        <p:nvSpPr>
          <p:cNvPr id="4" name="Date Placeholder 3">
            <a:extLst>
              <a:ext uri="{FF2B5EF4-FFF2-40B4-BE49-F238E27FC236}">
                <a16:creationId xmlns:a16="http://schemas.microsoft.com/office/drawing/2014/main" id="{33330369-091F-2821-1DCC-F96DCB39E63B}"/>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F3F1F196-1685-4F7A-5B88-1CB642D42AF1}"/>
              </a:ext>
            </a:extLst>
          </p:cNvPr>
          <p:cNvSpPr>
            <a:spLocks noGrp="1"/>
          </p:cNvSpPr>
          <p:nvPr>
            <p:ph type="sldNum" sz="quarter" idx="22"/>
          </p:nvPr>
        </p:nvSpPr>
        <p:spPr/>
        <p:txBody>
          <a:bodyPr/>
          <a:lstStyle/>
          <a:p>
            <a:fld id="{45D37B1E-C366-494F-A587-962AD9AABC83}" type="slidenum">
              <a:rPr lang="da-DK" smtClean="0"/>
              <a:pPr/>
              <a:t>2</a:t>
            </a:fld>
            <a:endParaRPr lang="da-DK" dirty="0"/>
          </a:p>
        </p:txBody>
      </p:sp>
    </p:spTree>
    <p:extLst>
      <p:ext uri="{BB962C8B-B14F-4D97-AF65-F5344CB8AC3E}">
        <p14:creationId xmlns:p14="http://schemas.microsoft.com/office/powerpoint/2010/main" val="21719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A5D3-9C1A-D8A0-14AB-E65558D6CCE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3E522A6-1E92-3245-88C5-D78262BC0CD7}"/>
              </a:ext>
            </a:extLst>
          </p:cNvPr>
          <p:cNvSpPr>
            <a:spLocks noGrp="1"/>
          </p:cNvSpPr>
          <p:nvPr>
            <p:ph type="title"/>
          </p:nvPr>
        </p:nvSpPr>
        <p:spPr>
          <a:xfrm>
            <a:off x="411163" y="424396"/>
            <a:ext cx="10962000" cy="671967"/>
          </a:xfrm>
        </p:spPr>
        <p:txBody>
          <a:bodyPr/>
          <a:lstStyle/>
          <a:p>
            <a:r>
              <a:rPr lang="da-DK" sz="3600" dirty="0"/>
              <a:t>Summary</a:t>
            </a:r>
            <a:endParaRPr lang="da-DK" dirty="0"/>
          </a:p>
        </p:txBody>
      </p:sp>
      <p:sp>
        <p:nvSpPr>
          <p:cNvPr id="11" name="Content Placeholder 2">
            <a:extLst>
              <a:ext uri="{FF2B5EF4-FFF2-40B4-BE49-F238E27FC236}">
                <a16:creationId xmlns:a16="http://schemas.microsoft.com/office/drawing/2014/main" id="{18D28FCC-5B78-BDAE-A6F2-DD0F0E73EA91}"/>
              </a:ext>
            </a:extLst>
          </p:cNvPr>
          <p:cNvSpPr>
            <a:spLocks noGrp="1"/>
          </p:cNvSpPr>
          <p:nvPr>
            <p:ph sz="quarter" idx="19"/>
          </p:nvPr>
        </p:nvSpPr>
        <p:spPr>
          <a:xfrm>
            <a:off x="1234437" y="1399854"/>
            <a:ext cx="9315450" cy="1608951"/>
          </a:xfrm>
        </p:spPr>
        <p:txBody>
          <a:bodyPr/>
          <a:lstStyle/>
          <a:p>
            <a:pPr>
              <a:buFont typeface="Arial" panose="020B0604020202020204" pitchFamily="34" charset="0"/>
              <a:buChar char="•"/>
            </a:pPr>
            <a:r>
              <a:rPr lang="en-US" sz="1800" dirty="0"/>
              <a:t>This report contains analyses of the publications at the Department of Regional Health Research from 2023 to 2025.</a:t>
            </a:r>
          </a:p>
          <a:p>
            <a:pPr>
              <a:buFont typeface="Arial" panose="020B0604020202020204" pitchFamily="34" charset="0"/>
              <a:buChar char="•"/>
            </a:pPr>
            <a:r>
              <a:rPr lang="en-US" sz="1800" dirty="0"/>
              <a:t>Data for these analyses was drawn in March 2026.</a:t>
            </a:r>
          </a:p>
          <a:p>
            <a:pPr>
              <a:buFont typeface="Arial" panose="020B0604020202020204" pitchFamily="34" charset="0"/>
              <a:buChar char="•"/>
            </a:pPr>
            <a:r>
              <a:rPr lang="en-US" sz="1800" dirty="0"/>
              <a:t>Attached are Excel files with the data behind the figures in this presentation, as well as the information for each research unit.</a:t>
            </a:r>
          </a:p>
        </p:txBody>
      </p:sp>
      <p:sp>
        <p:nvSpPr>
          <p:cNvPr id="13" name="TextBox 12">
            <a:extLst>
              <a:ext uri="{FF2B5EF4-FFF2-40B4-BE49-F238E27FC236}">
                <a16:creationId xmlns:a16="http://schemas.microsoft.com/office/drawing/2014/main" id="{958B5124-0D15-F9AE-4CAF-02072310FBAA}"/>
              </a:ext>
            </a:extLst>
          </p:cNvPr>
          <p:cNvSpPr txBox="1"/>
          <p:nvPr/>
        </p:nvSpPr>
        <p:spPr>
          <a:xfrm>
            <a:off x="3170382" y="3429000"/>
            <a:ext cx="5851235" cy="1754326"/>
          </a:xfrm>
          <a:prstGeom prst="rect">
            <a:avLst/>
          </a:prstGeom>
          <a:noFill/>
        </p:spPr>
        <p:txBody>
          <a:bodyPr wrap="square">
            <a:spAutoFit/>
          </a:bodyPr>
          <a:lstStyle/>
          <a:p>
            <a:pPr marL="285750" indent="-285750">
              <a:buFont typeface="Arial" panose="020B0604020202020204" pitchFamily="34" charset="0"/>
              <a:buChar char="•"/>
            </a:pPr>
            <a:r>
              <a:rPr lang="da-DK" dirty="0"/>
              <a:t>Number of Publications: 2401</a:t>
            </a:r>
          </a:p>
          <a:p>
            <a:pPr marL="285750" indent="-285750">
              <a:buFont typeface="Arial" panose="020B0604020202020204" pitchFamily="34" charset="0"/>
              <a:buChar char="•"/>
            </a:pPr>
            <a:r>
              <a:rPr lang="da-DK" dirty="0"/>
              <a:t>Open Access   (2022-2025): 82,9%</a:t>
            </a:r>
          </a:p>
          <a:p>
            <a:pPr marL="285750" indent="-285750">
              <a:buFont typeface="Arial" panose="020B0604020202020204" pitchFamily="34" charset="0"/>
              <a:buChar char="•"/>
            </a:pPr>
            <a:r>
              <a:rPr lang="da-DK" dirty="0"/>
              <a:t>Number of Researchers (2022-2025): 434</a:t>
            </a:r>
          </a:p>
          <a:p>
            <a:pPr marL="285750" indent="-285750">
              <a:buFont typeface="Arial" panose="020B0604020202020204" pitchFamily="34" charset="0"/>
              <a:buChar char="•"/>
            </a:pPr>
            <a:r>
              <a:rPr lang="da-DK" dirty="0"/>
              <a:t>Papers per researcher (2022-2025): 5,53</a:t>
            </a:r>
          </a:p>
          <a:p>
            <a:pPr marL="285750" indent="-285750">
              <a:buFont typeface="Arial" panose="020B0604020202020204" pitchFamily="34" charset="0"/>
              <a:buChar char="•"/>
            </a:pPr>
            <a:r>
              <a:rPr lang="da-DK" dirty="0"/>
              <a:t>Field-</a:t>
            </a:r>
            <a:r>
              <a:rPr lang="da-DK" dirty="0" err="1"/>
              <a:t>weighted</a:t>
            </a:r>
            <a:r>
              <a:rPr lang="da-DK" dirty="0"/>
              <a:t> Citation </a:t>
            </a:r>
            <a:r>
              <a:rPr lang="da-DK" dirty="0" err="1"/>
              <a:t>Impact</a:t>
            </a:r>
            <a:r>
              <a:rPr lang="da-DK" dirty="0"/>
              <a:t> (</a:t>
            </a:r>
            <a:r>
              <a:rPr lang="da-DK" dirty="0" err="1"/>
              <a:t>mean</a:t>
            </a:r>
            <a:r>
              <a:rPr lang="da-DK" dirty="0"/>
              <a:t>): 3,14</a:t>
            </a:r>
          </a:p>
          <a:p>
            <a:pPr marL="285750" indent="-285750">
              <a:buFont typeface="Arial" panose="020B0604020202020204" pitchFamily="34" charset="0"/>
              <a:buChar char="•"/>
            </a:pPr>
            <a:r>
              <a:rPr lang="da-DK" dirty="0"/>
              <a:t>Field-</a:t>
            </a:r>
            <a:r>
              <a:rPr lang="da-DK" dirty="0" err="1"/>
              <a:t>weighted</a:t>
            </a:r>
            <a:r>
              <a:rPr lang="da-DK" dirty="0"/>
              <a:t> Citation </a:t>
            </a:r>
            <a:r>
              <a:rPr lang="da-DK" dirty="0" err="1"/>
              <a:t>Impact</a:t>
            </a:r>
            <a:r>
              <a:rPr lang="da-DK" dirty="0"/>
              <a:t> (median): 0,77</a:t>
            </a:r>
          </a:p>
        </p:txBody>
      </p:sp>
      <p:sp>
        <p:nvSpPr>
          <p:cNvPr id="4" name="Date Placeholder 3">
            <a:extLst>
              <a:ext uri="{FF2B5EF4-FFF2-40B4-BE49-F238E27FC236}">
                <a16:creationId xmlns:a16="http://schemas.microsoft.com/office/drawing/2014/main" id="{6E8B804C-0697-C245-D9F7-780DA7CEA754}"/>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7B61A497-46A5-03FB-B140-A578C32F15AB}"/>
              </a:ext>
            </a:extLst>
          </p:cNvPr>
          <p:cNvSpPr>
            <a:spLocks noGrp="1"/>
          </p:cNvSpPr>
          <p:nvPr>
            <p:ph type="sldNum" sz="quarter" idx="22"/>
          </p:nvPr>
        </p:nvSpPr>
        <p:spPr/>
        <p:txBody>
          <a:bodyPr/>
          <a:lstStyle/>
          <a:p>
            <a:fld id="{45D37B1E-C366-494F-A587-962AD9AABC83}" type="slidenum">
              <a:rPr lang="da-DK" smtClean="0"/>
              <a:pPr/>
              <a:t>3</a:t>
            </a:fld>
            <a:endParaRPr lang="da-DK" dirty="0"/>
          </a:p>
        </p:txBody>
      </p:sp>
    </p:spTree>
    <p:extLst>
      <p:ext uri="{BB962C8B-B14F-4D97-AF65-F5344CB8AC3E}">
        <p14:creationId xmlns:p14="http://schemas.microsoft.com/office/powerpoint/2010/main" val="114135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6258E4-0D63-E723-3117-975042C0EBB0}"/>
              </a:ext>
            </a:extLst>
          </p:cNvPr>
          <p:cNvSpPr>
            <a:spLocks noGrp="1"/>
          </p:cNvSpPr>
          <p:nvPr>
            <p:ph type="title"/>
          </p:nvPr>
        </p:nvSpPr>
        <p:spPr>
          <a:xfrm>
            <a:off x="411163" y="424396"/>
            <a:ext cx="10962000" cy="671967"/>
          </a:xfrm>
        </p:spPr>
        <p:txBody>
          <a:bodyPr/>
          <a:lstStyle/>
          <a:p>
            <a:r>
              <a:rPr lang="da-DK" sz="3600" dirty="0"/>
              <a:t>Publications, FWCI, and Top10% (</a:t>
            </a:r>
            <a:r>
              <a:rPr lang="da-DK" sz="3600" dirty="0" err="1"/>
              <a:t>SciVal</a:t>
            </a:r>
            <a:r>
              <a:rPr lang="da-DK" sz="3600" dirty="0"/>
              <a:t>)</a:t>
            </a:r>
            <a:endParaRPr lang="da-DK" dirty="0"/>
          </a:p>
        </p:txBody>
      </p:sp>
      <p:graphicFrame>
        <p:nvGraphicFramePr>
          <p:cNvPr id="9" name="Content Placeholder 8" descr="Tabel der viser udviklingen fra 2023 til 2025 i antal publikationer, gennemsnitlig og median Field-Weighted Citation Impact (FWCI) samt andel af publikationer blandt de 10% mest citerede. Tallene viser en høj citationsimpact med FWCI over verdensgennemsnittet.">
            <a:extLst>
              <a:ext uri="{FF2B5EF4-FFF2-40B4-BE49-F238E27FC236}">
                <a16:creationId xmlns:a16="http://schemas.microsoft.com/office/drawing/2014/main" id="{62EF037D-C555-1733-AC62-A3B99E26AAE4}"/>
              </a:ext>
            </a:extLst>
          </p:cNvPr>
          <p:cNvGraphicFramePr>
            <a:graphicFrameLocks noGrp="1"/>
          </p:cNvGraphicFramePr>
          <p:nvPr>
            <p:ph sz="quarter" idx="19"/>
            <p:extLst>
              <p:ext uri="{D42A27DB-BD31-4B8C-83A1-F6EECF244321}">
                <p14:modId xmlns:p14="http://schemas.microsoft.com/office/powerpoint/2010/main" val="1412222935"/>
              </p:ext>
            </p:extLst>
          </p:nvPr>
        </p:nvGraphicFramePr>
        <p:xfrm>
          <a:off x="411165" y="1468754"/>
          <a:ext cx="10961998" cy="2301240"/>
        </p:xfrm>
        <a:graphic>
          <a:graphicData uri="http://schemas.openxmlformats.org/drawingml/2006/table">
            <a:tbl>
              <a:tblPr firstRow="1" bandRow="1">
                <a:tableStyleId>{2D5ABB26-0587-4C30-8999-92F81FD0307C}</a:tableStyleId>
              </a:tblPr>
              <a:tblGrid>
                <a:gridCol w="1404572">
                  <a:extLst>
                    <a:ext uri="{9D8B030D-6E8A-4147-A177-3AD203B41FA5}">
                      <a16:colId xmlns:a16="http://schemas.microsoft.com/office/drawing/2014/main" val="628511765"/>
                    </a:ext>
                  </a:extLst>
                </a:gridCol>
                <a:gridCol w="1909942">
                  <a:extLst>
                    <a:ext uri="{9D8B030D-6E8A-4147-A177-3AD203B41FA5}">
                      <a16:colId xmlns:a16="http://schemas.microsoft.com/office/drawing/2014/main" val="987872929"/>
                    </a:ext>
                  </a:extLst>
                </a:gridCol>
                <a:gridCol w="2367365">
                  <a:extLst>
                    <a:ext uri="{9D8B030D-6E8A-4147-A177-3AD203B41FA5}">
                      <a16:colId xmlns:a16="http://schemas.microsoft.com/office/drawing/2014/main" val="2229307279"/>
                    </a:ext>
                  </a:extLst>
                </a:gridCol>
                <a:gridCol w="2367365">
                  <a:extLst>
                    <a:ext uri="{9D8B030D-6E8A-4147-A177-3AD203B41FA5}">
                      <a16:colId xmlns:a16="http://schemas.microsoft.com/office/drawing/2014/main" val="213731905"/>
                    </a:ext>
                  </a:extLst>
                </a:gridCol>
                <a:gridCol w="2912754">
                  <a:extLst>
                    <a:ext uri="{9D8B030D-6E8A-4147-A177-3AD203B41FA5}">
                      <a16:colId xmlns:a16="http://schemas.microsoft.com/office/drawing/2014/main" val="2351769748"/>
                    </a:ext>
                  </a:extLst>
                </a:gridCol>
              </a:tblGrid>
              <a:tr h="370840">
                <a:tc>
                  <a:txBody>
                    <a:bodyPr/>
                    <a:lstStyle/>
                    <a:p>
                      <a:endParaRPr lang="da-DK"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Number of </a:t>
                      </a:r>
                      <a:r>
                        <a:rPr lang="da-DK" b="1" dirty="0" err="1"/>
                        <a:t>publications</a:t>
                      </a:r>
                      <a:endParaRPr lang="da-DK"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Field-</a:t>
                      </a:r>
                      <a:r>
                        <a:rPr lang="da-DK" b="1" dirty="0" err="1"/>
                        <a:t>weighted</a:t>
                      </a:r>
                      <a:r>
                        <a:rPr lang="da-DK" b="1" dirty="0"/>
                        <a:t> Citation </a:t>
                      </a:r>
                      <a:r>
                        <a:rPr lang="da-DK" b="1" dirty="0" err="1"/>
                        <a:t>Impact</a:t>
                      </a:r>
                      <a:r>
                        <a:rPr lang="da-DK" b="1" dirty="0"/>
                        <a:t> (</a:t>
                      </a:r>
                      <a:r>
                        <a:rPr lang="da-DK" b="1" dirty="0" err="1"/>
                        <a:t>mean</a:t>
                      </a:r>
                      <a:r>
                        <a:rPr lang="da-DK" b="1" dirty="0"/>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Field-</a:t>
                      </a:r>
                      <a:r>
                        <a:rPr lang="da-DK" b="1" dirty="0" err="1"/>
                        <a:t>weighted</a:t>
                      </a:r>
                      <a:r>
                        <a:rPr lang="da-DK" b="1" dirty="0"/>
                        <a:t> Citation </a:t>
                      </a:r>
                      <a:r>
                        <a:rPr lang="da-DK" b="1" dirty="0" err="1"/>
                        <a:t>Impact</a:t>
                      </a:r>
                      <a:r>
                        <a:rPr lang="da-DK" b="1" dirty="0"/>
                        <a:t> (median)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da-DK" b="1" strike="noStrike" dirty="0"/>
                        <a:t>% of </a:t>
                      </a:r>
                      <a:r>
                        <a:rPr lang="da-DK" b="1" strike="noStrike" dirty="0" err="1"/>
                        <a:t>publications</a:t>
                      </a:r>
                      <a:r>
                        <a:rPr lang="da-DK" b="1" strike="noStrike" dirty="0"/>
                        <a:t> </a:t>
                      </a:r>
                      <a:r>
                        <a:rPr lang="da-DK" b="1" strike="noStrike" dirty="0" err="1"/>
                        <a:t>among</a:t>
                      </a:r>
                      <a:r>
                        <a:rPr lang="da-DK" b="1" strike="noStrike" dirty="0"/>
                        <a:t> the Top10% </a:t>
                      </a:r>
                      <a:r>
                        <a:rPr lang="da-DK" b="1" strike="noStrike" dirty="0" err="1"/>
                        <a:t>best</a:t>
                      </a:r>
                      <a:r>
                        <a:rPr lang="da-DK" b="1" strike="noStrike" dirty="0"/>
                        <a:t> </a:t>
                      </a:r>
                      <a:r>
                        <a:rPr lang="da-DK" b="1" strike="noStrike" dirty="0" err="1"/>
                        <a:t>performing</a:t>
                      </a:r>
                      <a:r>
                        <a:rPr lang="da-DK" b="1" strike="noStrike" dirty="0"/>
                        <a:t> </a:t>
                      </a:r>
                      <a:r>
                        <a:rPr lang="da-DK" b="1" strike="noStrike" dirty="0" err="1"/>
                        <a:t>publications</a:t>
                      </a:r>
                      <a:r>
                        <a:rPr lang="da-DK" b="1" strike="noStrike" dirty="0"/>
                        <a:t> (by FWCI)</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328594"/>
                  </a:ext>
                </a:extLst>
              </a:tr>
              <a:tr h="370840">
                <a:tc>
                  <a:txBody>
                    <a:bodyPr/>
                    <a:lstStyle/>
                    <a:p>
                      <a:pPr algn="l"/>
                      <a:r>
                        <a:rPr lang="da-DK" b="0" dirty="0"/>
                        <a:t>2023</a:t>
                      </a:r>
                    </a:p>
                  </a:txBody>
                  <a:tcPr>
                    <a:lnT w="12700" cap="flat" cmpd="sng" algn="ctr">
                      <a:solidFill>
                        <a:schemeClr val="tx1"/>
                      </a:solidFill>
                      <a:prstDash val="solid"/>
                      <a:round/>
                      <a:headEnd type="none" w="med" len="med"/>
                      <a:tailEnd type="none" w="med" len="med"/>
                    </a:lnT>
                  </a:tcPr>
                </a:tc>
                <a:tc>
                  <a:txBody>
                    <a:bodyPr/>
                    <a:lstStyle/>
                    <a:p>
                      <a:pPr algn="l"/>
                      <a:r>
                        <a:rPr lang="da-DK" dirty="0"/>
                        <a:t>672</a:t>
                      </a:r>
                    </a:p>
                  </a:txBody>
                  <a:tcPr>
                    <a:lnT w="12700" cap="flat" cmpd="sng" algn="ctr">
                      <a:solidFill>
                        <a:schemeClr val="tx1"/>
                      </a:solidFill>
                      <a:prstDash val="solid"/>
                      <a:round/>
                      <a:headEnd type="none" w="med" len="med"/>
                      <a:tailEnd type="none" w="med" len="med"/>
                    </a:lnT>
                  </a:tcPr>
                </a:tc>
                <a:tc>
                  <a:txBody>
                    <a:bodyPr/>
                    <a:lstStyle/>
                    <a:p>
                      <a:pPr algn="l"/>
                      <a:r>
                        <a:rPr lang="da-DK" dirty="0"/>
                        <a:t>1,76</a:t>
                      </a:r>
                    </a:p>
                  </a:txBody>
                  <a:tcPr>
                    <a:lnT w="12700" cap="flat" cmpd="sng" algn="ctr">
                      <a:solidFill>
                        <a:schemeClr val="tx1"/>
                      </a:solidFill>
                      <a:prstDash val="solid"/>
                      <a:round/>
                      <a:headEnd type="none" w="med" len="med"/>
                      <a:tailEnd type="none" w="med" len="med"/>
                    </a:lnT>
                  </a:tcPr>
                </a:tc>
                <a:tc>
                  <a:txBody>
                    <a:bodyPr/>
                    <a:lstStyle/>
                    <a:p>
                      <a:pPr algn="l"/>
                      <a:r>
                        <a:rPr lang="da-DK" dirty="0"/>
                        <a:t>0,78</a:t>
                      </a:r>
                    </a:p>
                  </a:txBody>
                  <a:tcPr>
                    <a:lnT w="12700" cap="flat" cmpd="sng" algn="ctr">
                      <a:solidFill>
                        <a:schemeClr val="tx1"/>
                      </a:solidFill>
                      <a:prstDash val="solid"/>
                      <a:round/>
                      <a:headEnd type="none" w="med" len="med"/>
                      <a:tailEnd type="none" w="med" len="med"/>
                    </a:lnT>
                  </a:tcPr>
                </a:tc>
                <a:tc>
                  <a:txBody>
                    <a:bodyPr/>
                    <a:lstStyle/>
                    <a:p>
                      <a:pPr algn="l"/>
                      <a:r>
                        <a:rPr lang="da-DK" strike="noStrike" dirty="0"/>
                        <a:t>14,9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4577609"/>
                  </a:ext>
                </a:extLst>
              </a:tr>
              <a:tr h="370840">
                <a:tc>
                  <a:txBody>
                    <a:bodyPr/>
                    <a:lstStyle/>
                    <a:p>
                      <a:pPr algn="l"/>
                      <a:r>
                        <a:rPr lang="da-DK" b="0" dirty="0"/>
                        <a:t>2024</a:t>
                      </a:r>
                    </a:p>
                  </a:txBody>
                  <a:tcPr/>
                </a:tc>
                <a:tc>
                  <a:txBody>
                    <a:bodyPr/>
                    <a:lstStyle/>
                    <a:p>
                      <a:pPr algn="l"/>
                      <a:r>
                        <a:rPr lang="da-DK" dirty="0"/>
                        <a:t>836</a:t>
                      </a:r>
                    </a:p>
                  </a:txBody>
                  <a:tcPr/>
                </a:tc>
                <a:tc>
                  <a:txBody>
                    <a:bodyPr/>
                    <a:lstStyle/>
                    <a:p>
                      <a:pPr algn="l"/>
                      <a:r>
                        <a:rPr lang="da-DK" dirty="0"/>
                        <a:t>5,38</a:t>
                      </a:r>
                    </a:p>
                  </a:txBody>
                  <a:tcPr/>
                </a:tc>
                <a:tc>
                  <a:txBody>
                    <a:bodyPr/>
                    <a:lstStyle/>
                    <a:p>
                      <a:pPr algn="l"/>
                      <a:r>
                        <a:rPr lang="da-DK" dirty="0"/>
                        <a:t>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trike="noStrike" dirty="0"/>
                        <a:t>17,8</a:t>
                      </a:r>
                    </a:p>
                  </a:txBody>
                  <a:tcPr/>
                </a:tc>
                <a:extLst>
                  <a:ext uri="{0D108BD9-81ED-4DB2-BD59-A6C34878D82A}">
                    <a16:rowId xmlns:a16="http://schemas.microsoft.com/office/drawing/2014/main" val="4250925663"/>
                  </a:ext>
                </a:extLst>
              </a:tr>
              <a:tr h="370840">
                <a:tc>
                  <a:txBody>
                    <a:bodyPr/>
                    <a:lstStyle/>
                    <a:p>
                      <a:pPr algn="l"/>
                      <a:r>
                        <a:rPr lang="da-DK" b="0" dirty="0"/>
                        <a:t>2025</a:t>
                      </a:r>
                    </a:p>
                  </a:txBody>
                  <a:tcPr>
                    <a:lnB w="12700" cap="flat" cmpd="sng" algn="ctr">
                      <a:solidFill>
                        <a:schemeClr val="tx1"/>
                      </a:solidFill>
                      <a:prstDash val="solid"/>
                      <a:round/>
                      <a:headEnd type="none" w="med" len="med"/>
                      <a:tailEnd type="none" w="med" len="med"/>
                    </a:lnB>
                  </a:tcPr>
                </a:tc>
                <a:tc>
                  <a:txBody>
                    <a:bodyPr/>
                    <a:lstStyle/>
                    <a:p>
                      <a:pPr algn="l"/>
                      <a:r>
                        <a:rPr lang="da-DK" dirty="0"/>
                        <a:t>893</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2,07</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0,7</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trike="noStrike" dirty="0"/>
                        <a:t>19,3</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329263"/>
                  </a:ext>
                </a:extLst>
              </a:tr>
            </a:tbl>
          </a:graphicData>
        </a:graphic>
      </p:graphicFrame>
      <p:sp>
        <p:nvSpPr>
          <p:cNvPr id="3" name="Content Placeholder 2">
            <a:extLst>
              <a:ext uri="{FF2B5EF4-FFF2-40B4-BE49-F238E27FC236}">
                <a16:creationId xmlns:a16="http://schemas.microsoft.com/office/drawing/2014/main" id="{493780E5-357F-A976-DD72-1128E90AFFF3}"/>
              </a:ext>
            </a:extLst>
          </p:cNvPr>
          <p:cNvSpPr txBox="1">
            <a:spLocks/>
          </p:cNvSpPr>
          <p:nvPr/>
        </p:nvSpPr>
        <p:spPr>
          <a:xfrm>
            <a:off x="411163" y="4064010"/>
            <a:ext cx="11194683" cy="2048340"/>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Font typeface="Wingdings" panose="05000000000000000000" pitchFamily="2" charset="2"/>
              <a:buNone/>
            </a:pPr>
            <a:r>
              <a:rPr lang="da-DK" sz="1800" b="1" dirty="0"/>
              <a:t>Field-</a:t>
            </a:r>
            <a:r>
              <a:rPr lang="da-DK" sz="1800" b="1" dirty="0" err="1"/>
              <a:t>Weighted</a:t>
            </a:r>
            <a:r>
              <a:rPr lang="da-DK" sz="1800" b="1" dirty="0"/>
              <a:t> Citation </a:t>
            </a:r>
            <a:r>
              <a:rPr lang="da-DK" sz="1800" b="1" dirty="0" err="1"/>
              <a:t>Impact</a:t>
            </a:r>
            <a:r>
              <a:rPr lang="da-DK" sz="1800" b="1" dirty="0"/>
              <a:t> (FWCI)</a:t>
            </a:r>
          </a:p>
          <a:p>
            <a:pPr>
              <a:buFont typeface="Arial" panose="020B0604020202020204" pitchFamily="34" charset="0"/>
              <a:buChar char="•"/>
            </a:pPr>
            <a:r>
              <a:rPr lang="da-DK" sz="1400" dirty="0"/>
              <a:t>I</a:t>
            </a:r>
            <a:r>
              <a:rPr lang="en-US" sz="1400" dirty="0" err="1"/>
              <a:t>ndicates</a:t>
            </a:r>
            <a:r>
              <a:rPr lang="en-US" sz="1400" dirty="0"/>
              <a:t> how the number of citations received by an entity’s publications compares with the average number of citations received by all other publications in Scopus in the same subject, and with the same publication year. </a:t>
            </a:r>
          </a:p>
          <a:p>
            <a:pPr>
              <a:buFont typeface="Arial" panose="020B0604020202020204" pitchFamily="34" charset="0"/>
              <a:buChar char="•"/>
            </a:pPr>
            <a:r>
              <a:rPr lang="en-US" sz="1400" dirty="0"/>
              <a:t>Each journal is assigned to one or more subjects, and the publications subject is classified as the same as that of the journal it was published in). A FWCI &gt;1 means more citations per paper, FWCI &lt;1 fewer citations per paper than average. </a:t>
            </a:r>
          </a:p>
          <a:p>
            <a:pPr>
              <a:buFont typeface="Arial" panose="020B0604020202020204" pitchFamily="34" charset="0"/>
              <a:buChar char="•"/>
            </a:pPr>
            <a:r>
              <a:rPr lang="en-US" sz="1400" dirty="0"/>
              <a:t>The FWCI changes as citations come in but is locked after 3 years.</a:t>
            </a:r>
            <a:endParaRPr lang="da-DK" sz="1400" dirty="0"/>
          </a:p>
        </p:txBody>
      </p:sp>
      <p:sp>
        <p:nvSpPr>
          <p:cNvPr id="4" name="Date Placeholder 3">
            <a:extLst>
              <a:ext uri="{FF2B5EF4-FFF2-40B4-BE49-F238E27FC236}">
                <a16:creationId xmlns:a16="http://schemas.microsoft.com/office/drawing/2014/main" id="{4F3754D4-126B-E0BC-3B69-4839A9AE6C3D}"/>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6561F384-1925-E839-6CE6-7BD0A007E994}"/>
              </a:ext>
            </a:extLst>
          </p:cNvPr>
          <p:cNvSpPr>
            <a:spLocks noGrp="1"/>
          </p:cNvSpPr>
          <p:nvPr>
            <p:ph type="sldNum" sz="quarter" idx="22"/>
          </p:nvPr>
        </p:nvSpPr>
        <p:spPr/>
        <p:txBody>
          <a:bodyPr/>
          <a:lstStyle/>
          <a:p>
            <a:fld id="{45D37B1E-C366-494F-A587-962AD9AABC83}" type="slidenum">
              <a:rPr lang="da-DK" smtClean="0"/>
              <a:pPr/>
              <a:t>4</a:t>
            </a:fld>
            <a:endParaRPr lang="da-DK" dirty="0"/>
          </a:p>
        </p:txBody>
      </p:sp>
    </p:spTree>
    <p:extLst>
      <p:ext uri="{BB962C8B-B14F-4D97-AF65-F5344CB8AC3E}">
        <p14:creationId xmlns:p14="http://schemas.microsoft.com/office/powerpoint/2010/main" val="246299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ED07B-CCB2-E473-231D-4A2C093174F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F742915-A916-FAD9-899B-FB8778992D75}"/>
              </a:ext>
            </a:extLst>
          </p:cNvPr>
          <p:cNvSpPr>
            <a:spLocks noGrp="1"/>
          </p:cNvSpPr>
          <p:nvPr>
            <p:ph type="title"/>
          </p:nvPr>
        </p:nvSpPr>
        <p:spPr>
          <a:xfrm>
            <a:off x="411162" y="424396"/>
            <a:ext cx="11144567" cy="671967"/>
          </a:xfrm>
        </p:spPr>
        <p:txBody>
          <a:bodyPr/>
          <a:lstStyle/>
          <a:p>
            <a:r>
              <a:rPr lang="en-US" dirty="0"/>
              <a:t>Publications in top 10% and top 25% best performing journals (according to </a:t>
            </a:r>
            <a:r>
              <a:rPr lang="en-US" dirty="0" err="1"/>
              <a:t>Scimago</a:t>
            </a:r>
            <a:r>
              <a:rPr lang="en-US" dirty="0"/>
              <a:t> Journal Rank)</a:t>
            </a:r>
          </a:p>
        </p:txBody>
      </p:sp>
      <p:graphicFrame>
        <p:nvGraphicFramePr>
          <p:cNvPr id="9" name="Content Placeholder 8" descr="Tabel der viser udviklingen fra 2023 til 2025 i andel af publikationer publiceret i top 10% og top 25% rangerede tidsskrifter ifølge Scimago Journal Rank, som indikator for tidsskrifternes kvalitet.”">
            <a:extLst>
              <a:ext uri="{FF2B5EF4-FFF2-40B4-BE49-F238E27FC236}">
                <a16:creationId xmlns:a16="http://schemas.microsoft.com/office/drawing/2014/main" id="{06F1C127-2E3D-3720-E736-5E8D1C2A2365}"/>
              </a:ext>
            </a:extLst>
          </p:cNvPr>
          <p:cNvGraphicFramePr>
            <a:graphicFrameLocks noGrp="1"/>
          </p:cNvGraphicFramePr>
          <p:nvPr>
            <p:ph sz="quarter" idx="19"/>
            <p:extLst>
              <p:ext uri="{D42A27DB-BD31-4B8C-83A1-F6EECF244321}">
                <p14:modId xmlns:p14="http://schemas.microsoft.com/office/powerpoint/2010/main" val="284906347"/>
              </p:ext>
            </p:extLst>
          </p:nvPr>
        </p:nvGraphicFramePr>
        <p:xfrm>
          <a:off x="411162" y="2280284"/>
          <a:ext cx="10961998" cy="2123440"/>
        </p:xfrm>
        <a:graphic>
          <a:graphicData uri="http://schemas.openxmlformats.org/drawingml/2006/table">
            <a:tbl>
              <a:tblPr firstRow="1" bandRow="1">
                <a:tableStyleId>{2D5ABB26-0587-4C30-8999-92F81FD0307C}</a:tableStyleId>
              </a:tblPr>
              <a:tblGrid>
                <a:gridCol w="1308096">
                  <a:extLst>
                    <a:ext uri="{9D8B030D-6E8A-4147-A177-3AD203B41FA5}">
                      <a16:colId xmlns:a16="http://schemas.microsoft.com/office/drawing/2014/main" val="628511765"/>
                    </a:ext>
                  </a:extLst>
                </a:gridCol>
                <a:gridCol w="2919391">
                  <a:extLst>
                    <a:ext uri="{9D8B030D-6E8A-4147-A177-3AD203B41FA5}">
                      <a16:colId xmlns:a16="http://schemas.microsoft.com/office/drawing/2014/main" val="987872929"/>
                    </a:ext>
                  </a:extLst>
                </a:gridCol>
                <a:gridCol w="3019448">
                  <a:extLst>
                    <a:ext uri="{9D8B030D-6E8A-4147-A177-3AD203B41FA5}">
                      <a16:colId xmlns:a16="http://schemas.microsoft.com/office/drawing/2014/main" val="2229307279"/>
                    </a:ext>
                  </a:extLst>
                </a:gridCol>
                <a:gridCol w="3715063">
                  <a:extLst>
                    <a:ext uri="{9D8B030D-6E8A-4147-A177-3AD203B41FA5}">
                      <a16:colId xmlns:a16="http://schemas.microsoft.com/office/drawing/2014/main" val="2351769748"/>
                    </a:ext>
                  </a:extLst>
                </a:gridCol>
              </a:tblGrid>
              <a:tr h="378160">
                <a:tc>
                  <a:txBody>
                    <a:bodyPr/>
                    <a:lstStyle/>
                    <a:p>
                      <a:endParaRPr lang="da-DK"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 publications in the best performing journals</a:t>
                      </a:r>
                      <a:br>
                        <a:rPr lang="en-US" b="1" dirty="0"/>
                      </a:br>
                      <a:r>
                        <a:rPr lang="en-US" b="1" dirty="0"/>
                        <a:t>(according to </a:t>
                      </a:r>
                      <a:r>
                        <a:rPr lang="en-US" b="1" dirty="0" err="1"/>
                        <a:t>Scimago</a:t>
                      </a:r>
                      <a:r>
                        <a:rPr lang="en-US" b="1" dirty="0"/>
                        <a:t> Journal Rank)</a:t>
                      </a:r>
                      <a:endParaRPr lang="da-DK"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b="1" strike="noStrike"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513196"/>
                  </a:ext>
                </a:extLst>
              </a:tr>
              <a:tr h="370840">
                <a:tc>
                  <a:txBody>
                    <a:bodyPr/>
                    <a:lstStyle/>
                    <a:p>
                      <a:endParaRPr lang="da-DK"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Number of </a:t>
                      </a:r>
                      <a:r>
                        <a:rPr lang="da-DK" b="1" dirty="0" err="1"/>
                        <a:t>publications</a:t>
                      </a:r>
                      <a:endParaRPr lang="da-DK" b="1"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b="1" dirty="0"/>
                        <a:t>Top 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b="1" strike="noStrike" dirty="0"/>
                        <a:t>Top 25%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328594"/>
                  </a:ext>
                </a:extLst>
              </a:tr>
              <a:tr h="370840">
                <a:tc>
                  <a:txBody>
                    <a:bodyPr/>
                    <a:lstStyle/>
                    <a:p>
                      <a:pPr algn="l"/>
                      <a:r>
                        <a:rPr lang="da-DK" b="0" dirty="0"/>
                        <a:t>2023</a:t>
                      </a:r>
                    </a:p>
                  </a:txBody>
                  <a:tcPr>
                    <a:lnT w="12700" cap="flat" cmpd="sng" algn="ctr">
                      <a:solidFill>
                        <a:schemeClr val="tx1"/>
                      </a:solidFill>
                      <a:prstDash val="solid"/>
                      <a:round/>
                      <a:headEnd type="none" w="med" len="med"/>
                      <a:tailEnd type="none" w="med" len="med"/>
                    </a:lnT>
                  </a:tcPr>
                </a:tc>
                <a:tc>
                  <a:txBody>
                    <a:bodyPr/>
                    <a:lstStyle/>
                    <a:p>
                      <a:pPr algn="ctr"/>
                      <a:r>
                        <a:rPr lang="da-DK" dirty="0"/>
                        <a:t>672</a:t>
                      </a:r>
                    </a:p>
                  </a:txBody>
                  <a:tcPr>
                    <a:lnT w="12700" cap="flat" cmpd="sng" algn="ctr">
                      <a:solidFill>
                        <a:schemeClr val="tx1"/>
                      </a:solidFill>
                      <a:prstDash val="solid"/>
                      <a:round/>
                      <a:headEnd type="none" w="med" len="med"/>
                      <a:tailEnd type="none" w="med" len="med"/>
                    </a:lnT>
                  </a:tcPr>
                </a:tc>
                <a:tc>
                  <a:txBody>
                    <a:bodyPr/>
                    <a:lstStyle/>
                    <a:p>
                      <a:pPr algn="ctr"/>
                      <a:r>
                        <a:rPr lang="da-DK" dirty="0"/>
                        <a:t>31,8%</a:t>
                      </a:r>
                    </a:p>
                  </a:txBody>
                  <a:tcPr>
                    <a:lnT w="12700" cap="flat" cmpd="sng" algn="ctr">
                      <a:solidFill>
                        <a:schemeClr val="tx1"/>
                      </a:solidFill>
                      <a:prstDash val="solid"/>
                      <a:round/>
                      <a:headEnd type="none" w="med" len="med"/>
                      <a:tailEnd type="none" w="med" len="med"/>
                    </a:lnT>
                  </a:tcPr>
                </a:tc>
                <a:tc>
                  <a:txBody>
                    <a:bodyPr/>
                    <a:lstStyle/>
                    <a:p>
                      <a:pPr algn="ctr"/>
                      <a:r>
                        <a:rPr lang="da-DK" strike="noStrike" dirty="0"/>
                        <a:t>67,3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4577609"/>
                  </a:ext>
                </a:extLst>
              </a:tr>
              <a:tr h="370840">
                <a:tc>
                  <a:txBody>
                    <a:bodyPr/>
                    <a:lstStyle/>
                    <a:p>
                      <a:pPr algn="l"/>
                      <a:r>
                        <a:rPr lang="da-DK" b="0" dirty="0"/>
                        <a:t>2024</a:t>
                      </a:r>
                    </a:p>
                  </a:txBody>
                  <a:tcPr/>
                </a:tc>
                <a:tc>
                  <a:txBody>
                    <a:bodyPr/>
                    <a:lstStyle/>
                    <a:p>
                      <a:pPr algn="ctr"/>
                      <a:r>
                        <a:rPr lang="da-DK" dirty="0"/>
                        <a:t>836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34,1%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trike="noStrike" dirty="0"/>
                        <a:t>67,2</a:t>
                      </a:r>
                    </a:p>
                  </a:txBody>
                  <a:tcPr/>
                </a:tc>
                <a:extLst>
                  <a:ext uri="{0D108BD9-81ED-4DB2-BD59-A6C34878D82A}">
                    <a16:rowId xmlns:a16="http://schemas.microsoft.com/office/drawing/2014/main" val="4250925663"/>
                  </a:ext>
                </a:extLst>
              </a:tr>
              <a:tr h="370840">
                <a:tc>
                  <a:txBody>
                    <a:bodyPr/>
                    <a:lstStyle/>
                    <a:p>
                      <a:pPr algn="l"/>
                      <a:r>
                        <a:rPr lang="da-DK" b="0" dirty="0"/>
                        <a:t>2025</a:t>
                      </a:r>
                    </a:p>
                  </a:txBody>
                  <a:tcPr>
                    <a:lnB w="12700" cap="flat" cmpd="sng" algn="ctr">
                      <a:solidFill>
                        <a:schemeClr val="tx1"/>
                      </a:solidFill>
                      <a:prstDash val="solid"/>
                      <a:round/>
                      <a:headEnd type="none" w="med" len="med"/>
                      <a:tailEnd type="none" w="med" len="med"/>
                    </a:lnB>
                  </a:tcPr>
                </a:tc>
                <a:tc>
                  <a:txBody>
                    <a:bodyPr/>
                    <a:lstStyle/>
                    <a:p>
                      <a:pPr algn="ctr"/>
                      <a:r>
                        <a:rPr lang="da-DK" dirty="0"/>
                        <a:t>893</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t>37,7%</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trike="noStrike" dirty="0"/>
                        <a:t>72,5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1329263"/>
                  </a:ext>
                </a:extLst>
              </a:tr>
            </a:tbl>
          </a:graphicData>
        </a:graphic>
      </p:graphicFrame>
      <p:sp>
        <p:nvSpPr>
          <p:cNvPr id="10" name="Content Placeholder 2">
            <a:extLst>
              <a:ext uri="{FF2B5EF4-FFF2-40B4-BE49-F238E27FC236}">
                <a16:creationId xmlns:a16="http://schemas.microsoft.com/office/drawing/2014/main" id="{0DE921C0-11ED-7197-6131-D4FD7DF0B3AC}"/>
              </a:ext>
            </a:extLst>
          </p:cNvPr>
          <p:cNvSpPr txBox="1">
            <a:spLocks/>
          </p:cNvSpPr>
          <p:nvPr/>
        </p:nvSpPr>
        <p:spPr>
          <a:xfrm>
            <a:off x="411162" y="4780531"/>
            <a:ext cx="11194683" cy="1345949"/>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Font typeface="Wingdings" panose="05000000000000000000" pitchFamily="2" charset="2"/>
              <a:buNone/>
            </a:pPr>
            <a:r>
              <a:rPr lang="da-DK" sz="1800" dirty="0"/>
              <a:t>This </a:t>
            </a:r>
            <a:r>
              <a:rPr lang="da-DK" sz="1800" dirty="0" err="1"/>
              <a:t>metric</a:t>
            </a:r>
            <a:r>
              <a:rPr lang="da-DK" sz="1800" dirty="0"/>
              <a:t> looks at the </a:t>
            </a:r>
            <a:r>
              <a:rPr lang="da-DK" sz="1800" dirty="0" err="1"/>
              <a:t>amount</a:t>
            </a:r>
            <a:r>
              <a:rPr lang="da-DK" sz="1800" dirty="0"/>
              <a:t> of </a:t>
            </a:r>
            <a:r>
              <a:rPr lang="da-DK" sz="1800" dirty="0" err="1"/>
              <a:t>publications</a:t>
            </a:r>
            <a:r>
              <a:rPr lang="da-DK" sz="1800" dirty="0"/>
              <a:t> </a:t>
            </a:r>
            <a:r>
              <a:rPr lang="da-DK" sz="1800" dirty="0" err="1"/>
              <a:t>that</a:t>
            </a:r>
            <a:r>
              <a:rPr lang="da-DK" sz="1800" dirty="0"/>
              <a:t> </a:t>
            </a:r>
            <a:r>
              <a:rPr lang="da-DK" sz="1800" dirty="0" err="1"/>
              <a:t>was</a:t>
            </a:r>
            <a:r>
              <a:rPr lang="da-DK" sz="1800" dirty="0"/>
              <a:t> </a:t>
            </a:r>
            <a:r>
              <a:rPr lang="da-DK" sz="1800" dirty="0" err="1"/>
              <a:t>published</a:t>
            </a:r>
            <a:r>
              <a:rPr lang="da-DK" sz="1800" dirty="0"/>
              <a:t> in </a:t>
            </a:r>
            <a:r>
              <a:rPr lang="da-DK" sz="1800" dirty="0" err="1"/>
              <a:t>well</a:t>
            </a:r>
            <a:r>
              <a:rPr lang="da-DK" sz="1800" dirty="0"/>
              <a:t> </a:t>
            </a:r>
            <a:r>
              <a:rPr lang="da-DK" sz="1800" dirty="0" err="1"/>
              <a:t>performing</a:t>
            </a:r>
            <a:r>
              <a:rPr lang="da-DK" sz="1800" dirty="0"/>
              <a:t> journals. i.e. the performance of the journal the </a:t>
            </a:r>
            <a:r>
              <a:rPr lang="da-DK" sz="1800" dirty="0" err="1"/>
              <a:t>publication</a:t>
            </a:r>
            <a:r>
              <a:rPr lang="da-DK" sz="1800" dirty="0"/>
              <a:t> </a:t>
            </a:r>
            <a:r>
              <a:rPr lang="da-DK" sz="1800" dirty="0" err="1"/>
              <a:t>was</a:t>
            </a:r>
            <a:r>
              <a:rPr lang="da-DK" sz="1800" dirty="0"/>
              <a:t> </a:t>
            </a:r>
            <a:r>
              <a:rPr lang="da-DK" sz="1800" dirty="0" err="1"/>
              <a:t>published</a:t>
            </a:r>
            <a:r>
              <a:rPr lang="da-DK" sz="1800" dirty="0"/>
              <a:t> in </a:t>
            </a:r>
            <a:r>
              <a:rPr lang="da-DK" sz="1800" dirty="0" err="1"/>
              <a:t>rather</a:t>
            </a:r>
            <a:r>
              <a:rPr lang="da-DK" sz="1800" dirty="0"/>
              <a:t> </a:t>
            </a:r>
            <a:r>
              <a:rPr lang="da-DK" sz="1800" dirty="0" err="1"/>
              <a:t>than</a:t>
            </a:r>
            <a:r>
              <a:rPr lang="da-DK" sz="1800" dirty="0"/>
              <a:t> the performance of the </a:t>
            </a:r>
            <a:r>
              <a:rPr lang="da-DK" sz="1800" dirty="0" err="1"/>
              <a:t>publication</a:t>
            </a:r>
            <a:r>
              <a:rPr lang="da-DK" sz="1800" dirty="0"/>
              <a:t> </a:t>
            </a:r>
            <a:r>
              <a:rPr lang="da-DK" sz="1800" dirty="0" err="1"/>
              <a:t>itself</a:t>
            </a:r>
            <a:r>
              <a:rPr lang="da-DK" sz="1800" dirty="0"/>
              <a:t>.</a:t>
            </a:r>
          </a:p>
          <a:p>
            <a:pPr marL="0" indent="0">
              <a:buFont typeface="Wingdings" panose="05000000000000000000" pitchFamily="2" charset="2"/>
              <a:buNone/>
            </a:pPr>
            <a:r>
              <a:rPr lang="da-DK" sz="1800" dirty="0" err="1"/>
              <a:t>Scimago</a:t>
            </a:r>
            <a:r>
              <a:rPr lang="da-DK" sz="1800" dirty="0"/>
              <a:t> Journal Rank (</a:t>
            </a:r>
            <a:r>
              <a:rPr lang="da-DK" sz="1800" dirty="0">
                <a:hlinkClick r:id="rId2"/>
              </a:rPr>
              <a:t>https://www.scimagojr.com/</a:t>
            </a:r>
            <a:r>
              <a:rPr lang="da-DK" sz="1800" dirty="0"/>
              <a:t>). </a:t>
            </a:r>
          </a:p>
        </p:txBody>
      </p:sp>
      <p:sp>
        <p:nvSpPr>
          <p:cNvPr id="4" name="Date Placeholder 3">
            <a:extLst>
              <a:ext uri="{FF2B5EF4-FFF2-40B4-BE49-F238E27FC236}">
                <a16:creationId xmlns:a16="http://schemas.microsoft.com/office/drawing/2014/main" id="{D0904B85-F9B7-4691-E943-452461FFD887}"/>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C983C599-8EA3-3F9D-CAF2-2EF33FEBD0E3}"/>
              </a:ext>
            </a:extLst>
          </p:cNvPr>
          <p:cNvSpPr>
            <a:spLocks noGrp="1"/>
          </p:cNvSpPr>
          <p:nvPr>
            <p:ph type="sldNum" sz="quarter" idx="22"/>
          </p:nvPr>
        </p:nvSpPr>
        <p:spPr/>
        <p:txBody>
          <a:bodyPr/>
          <a:lstStyle/>
          <a:p>
            <a:fld id="{45D37B1E-C366-494F-A587-962AD9AABC83}" type="slidenum">
              <a:rPr lang="da-DK" smtClean="0"/>
              <a:pPr/>
              <a:t>5</a:t>
            </a:fld>
            <a:endParaRPr lang="da-DK" dirty="0"/>
          </a:p>
        </p:txBody>
      </p:sp>
    </p:spTree>
    <p:extLst>
      <p:ext uri="{BB962C8B-B14F-4D97-AF65-F5344CB8AC3E}">
        <p14:creationId xmlns:p14="http://schemas.microsoft.com/office/powerpoint/2010/main" val="368727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CD68B-B63B-FFA3-D0B1-EC92B0218E4E}"/>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D3D5C29D-D6F0-6A65-C3C2-7A71CBB13B54}"/>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CDE99568-6784-5CA1-BF4B-84B38783A4E9}"/>
              </a:ext>
            </a:extLst>
          </p:cNvPr>
          <p:cNvSpPr>
            <a:spLocks noGrp="1"/>
          </p:cNvSpPr>
          <p:nvPr>
            <p:ph type="sldNum" sz="quarter" idx="22"/>
          </p:nvPr>
        </p:nvSpPr>
        <p:spPr/>
        <p:txBody>
          <a:bodyPr/>
          <a:lstStyle/>
          <a:p>
            <a:fld id="{45D37B1E-C366-494F-A587-962AD9AABC83}" type="slidenum">
              <a:rPr lang="da-DK" smtClean="0"/>
              <a:pPr/>
              <a:t>6</a:t>
            </a:fld>
            <a:endParaRPr lang="da-DK" dirty="0"/>
          </a:p>
        </p:txBody>
      </p:sp>
      <p:sp>
        <p:nvSpPr>
          <p:cNvPr id="7" name="Title 1">
            <a:extLst>
              <a:ext uri="{FF2B5EF4-FFF2-40B4-BE49-F238E27FC236}">
                <a16:creationId xmlns:a16="http://schemas.microsoft.com/office/drawing/2014/main" id="{91DD22E7-7131-28FB-F066-61F3B3877640}"/>
              </a:ext>
            </a:extLst>
          </p:cNvPr>
          <p:cNvSpPr>
            <a:spLocks noGrp="1"/>
          </p:cNvSpPr>
          <p:nvPr>
            <p:ph type="title"/>
          </p:nvPr>
        </p:nvSpPr>
        <p:spPr>
          <a:xfrm>
            <a:off x="411163" y="424396"/>
            <a:ext cx="10962000" cy="671967"/>
          </a:xfrm>
        </p:spPr>
        <p:txBody>
          <a:bodyPr/>
          <a:lstStyle/>
          <a:p>
            <a:r>
              <a:rPr lang="da-DK" sz="3600" dirty="0"/>
              <a:t>Collaboration</a:t>
            </a:r>
            <a:endParaRPr lang="da-DK" dirty="0"/>
          </a:p>
        </p:txBody>
      </p:sp>
      <p:graphicFrame>
        <p:nvGraphicFramePr>
          <p:cNvPr id="8" name="Table 7">
            <a:extLst>
              <a:ext uri="{FF2B5EF4-FFF2-40B4-BE49-F238E27FC236}">
                <a16:creationId xmlns:a16="http://schemas.microsoft.com/office/drawing/2014/main" id="{B4EF581F-3344-97DF-A3EE-EA9D248BC530}"/>
              </a:ext>
            </a:extLst>
          </p:cNvPr>
          <p:cNvGraphicFramePr>
            <a:graphicFrameLocks noGrp="1"/>
          </p:cNvGraphicFramePr>
          <p:nvPr>
            <p:extLst>
              <p:ext uri="{D42A27DB-BD31-4B8C-83A1-F6EECF244321}">
                <p14:modId xmlns:p14="http://schemas.microsoft.com/office/powerpoint/2010/main" val="1903513551"/>
              </p:ext>
            </p:extLst>
          </p:nvPr>
        </p:nvGraphicFramePr>
        <p:xfrm>
          <a:off x="495904" y="1096363"/>
          <a:ext cx="10961998" cy="1684020"/>
        </p:xfrm>
        <a:graphic>
          <a:graphicData uri="http://schemas.openxmlformats.org/drawingml/2006/table">
            <a:tbl>
              <a:tblPr firstRow="1" bandRow="1"/>
              <a:tblGrid>
                <a:gridCol w="932846">
                  <a:extLst>
                    <a:ext uri="{9D8B030D-6E8A-4147-A177-3AD203B41FA5}">
                      <a16:colId xmlns:a16="http://schemas.microsoft.com/office/drawing/2014/main" val="3402148613"/>
                    </a:ext>
                  </a:extLst>
                </a:gridCol>
                <a:gridCol w="1920241">
                  <a:extLst>
                    <a:ext uri="{9D8B030D-6E8A-4147-A177-3AD203B41FA5}">
                      <a16:colId xmlns:a16="http://schemas.microsoft.com/office/drawing/2014/main" val="2162256390"/>
                    </a:ext>
                  </a:extLst>
                </a:gridCol>
                <a:gridCol w="1920239">
                  <a:extLst>
                    <a:ext uri="{9D8B030D-6E8A-4147-A177-3AD203B41FA5}">
                      <a16:colId xmlns:a16="http://schemas.microsoft.com/office/drawing/2014/main" val="755898974"/>
                    </a:ext>
                  </a:extLst>
                </a:gridCol>
                <a:gridCol w="2045970">
                  <a:extLst>
                    <a:ext uri="{9D8B030D-6E8A-4147-A177-3AD203B41FA5}">
                      <a16:colId xmlns:a16="http://schemas.microsoft.com/office/drawing/2014/main" val="3507459472"/>
                    </a:ext>
                  </a:extLst>
                </a:gridCol>
                <a:gridCol w="2148840">
                  <a:extLst>
                    <a:ext uri="{9D8B030D-6E8A-4147-A177-3AD203B41FA5}">
                      <a16:colId xmlns:a16="http://schemas.microsoft.com/office/drawing/2014/main" val="1229868468"/>
                    </a:ext>
                  </a:extLst>
                </a:gridCol>
                <a:gridCol w="1993862">
                  <a:extLst>
                    <a:ext uri="{9D8B030D-6E8A-4147-A177-3AD203B41FA5}">
                      <a16:colId xmlns:a16="http://schemas.microsoft.com/office/drawing/2014/main" val="2408444439"/>
                    </a:ext>
                  </a:extLst>
                </a:gridCol>
              </a:tblGrid>
              <a:tr h="272837">
                <a:tc>
                  <a:txBody>
                    <a:bodyPr/>
                    <a:lstStyle/>
                    <a:p>
                      <a:pPr algn="l" fontAlgn="b"/>
                      <a:endParaRPr lang="da-DK"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da-DK" sz="1800" b="1" i="0" u="none" strike="noStrike" dirty="0">
                          <a:solidFill>
                            <a:srgbClr val="000000"/>
                          </a:solidFill>
                          <a:effectLst/>
                          <a:latin typeface="+mn-lt"/>
                        </a:rPr>
                        <a:t>All </a:t>
                      </a:r>
                      <a:r>
                        <a:rPr lang="da-DK" sz="1800" b="1" i="0" u="none" strike="noStrike" dirty="0" err="1">
                          <a:solidFill>
                            <a:srgbClr val="000000"/>
                          </a:solidFill>
                          <a:effectLst/>
                          <a:latin typeface="+mn-lt"/>
                        </a:rPr>
                        <a:t>publications</a:t>
                      </a:r>
                      <a:endParaRPr lang="da-DK" sz="1800" b="1" i="0" u="none" strike="noStrike" dirty="0">
                        <a:solidFill>
                          <a:srgbClr val="000000"/>
                        </a:solidFill>
                        <a:effectLst/>
                        <a:latin typeface="+mn-lt"/>
                      </a:endParaRPr>
                    </a:p>
                    <a:p>
                      <a:pPr algn="ctr" fontAlgn="b"/>
                      <a:r>
                        <a:rPr lang="da-DK" sz="1800" b="1" i="0" u="none" strike="noStrike" dirty="0">
                          <a:solidFill>
                            <a:srgbClr val="000000"/>
                          </a:solidFill>
                          <a:effectLst/>
                          <a:latin typeface="+mn-lt"/>
                        </a:rPr>
                        <a:t>Number / FWCI (</a:t>
                      </a:r>
                      <a:r>
                        <a:rPr lang="da-DK" sz="1800" b="1" i="0" u="none" strike="noStrike" dirty="0" err="1">
                          <a:solidFill>
                            <a:srgbClr val="000000"/>
                          </a:solidFill>
                          <a:effectLst/>
                          <a:latin typeface="+mn-lt"/>
                        </a:rPr>
                        <a:t>mean</a:t>
                      </a:r>
                      <a:r>
                        <a:rPr lang="da-DK" sz="1800" b="1" i="0" u="none" strike="noStrike" dirty="0">
                          <a:solidFill>
                            <a:srgbClr val="000000"/>
                          </a:solidFill>
                          <a:effectLst/>
                          <a:latin typeface="+mn-lt"/>
                        </a:rPr>
                        <a: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Publications with [ ] </a:t>
                      </a:r>
                      <a:r>
                        <a:rPr lang="da-DK" sz="1800" b="1" i="0" u="none" strike="noStrike" dirty="0" err="1">
                          <a:solidFill>
                            <a:schemeClr val="tx1"/>
                          </a:solidFill>
                          <a:effectLst/>
                          <a:latin typeface="+mn-lt"/>
                        </a:rPr>
                        <a:t>collaboration</a:t>
                      </a:r>
                      <a:r>
                        <a:rPr lang="da-DK" sz="1800" b="1" i="0" u="none" strike="noStrike" dirty="0">
                          <a:solidFill>
                            <a:schemeClr val="tx1"/>
                          </a:solidFill>
                          <a:effectLst/>
                          <a:latin typeface="+mn-lt"/>
                        </a:rPr>
                        <a:t> ( </a:t>
                      </a:r>
                      <a:r>
                        <a:rPr lang="da-DK" sz="1800" b="1" dirty="0">
                          <a:solidFill>
                            <a:schemeClr val="tx1"/>
                          </a:solidFill>
                          <a:latin typeface="+mn-lt"/>
                        </a:rPr>
                        <a:t>% / FWCI (</a:t>
                      </a:r>
                      <a:r>
                        <a:rPr lang="da-DK" sz="1800" b="1" dirty="0" err="1">
                          <a:solidFill>
                            <a:schemeClr val="tx1"/>
                          </a:solidFill>
                          <a:latin typeface="+mn-lt"/>
                        </a:rPr>
                        <a:t>mean</a:t>
                      </a:r>
                      <a:r>
                        <a:rPr lang="da-DK" sz="1800" b="1" dirty="0">
                          <a:solidFill>
                            <a:schemeClr val="tx1"/>
                          </a:solidFill>
                          <a:latin typeface="+mn-lt"/>
                        </a:rPr>
                        <a:t>)</a:t>
                      </a:r>
                      <a:r>
                        <a:rPr lang="da-DK" sz="1800" b="1" i="0" u="none" strike="noStrike" dirty="0">
                          <a:solidFill>
                            <a:schemeClr val="tx1"/>
                          </a:solidFill>
                          <a:effectLst/>
                          <a:latin typeface="+mn-lt"/>
                        </a:rPr>
                        <a:t>)</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800" b="1" i="0" u="none" strike="noStrike" dirty="0">
                        <a:solidFill>
                          <a:schemeClr val="tx1"/>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5095706"/>
                  </a:ext>
                </a:extLst>
              </a:tr>
              <a:tr h="272837">
                <a:tc>
                  <a:txBody>
                    <a:bodyPr/>
                    <a:lstStyle/>
                    <a:p>
                      <a:pPr algn="l" fontAlgn="b"/>
                      <a:endParaRPr lang="da-DK" sz="1800" b="0" i="0" u="none" strike="noStrike" dirty="0">
                        <a:solidFill>
                          <a:srgbClr val="000000"/>
                        </a:solidFill>
                        <a:effectLst/>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International</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i="0" u="none" strike="noStrike" dirty="0">
                          <a:solidFill>
                            <a:schemeClr val="tx1"/>
                          </a:solidFill>
                          <a:effectLst/>
                          <a:latin typeface="+mn-lt"/>
                        </a:rPr>
                        <a:t>National</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dirty="0">
                          <a:solidFill>
                            <a:schemeClr val="tx1"/>
                          </a:solidFill>
                          <a:latin typeface="+mn-lt"/>
                        </a:rPr>
                        <a:t>Academic-</a:t>
                      </a:r>
                      <a:r>
                        <a:rPr lang="da-DK" sz="1800" b="1" dirty="0" err="1">
                          <a:solidFill>
                            <a:schemeClr val="tx1"/>
                          </a:solidFill>
                          <a:latin typeface="+mn-lt"/>
                        </a:rPr>
                        <a:t>corporate</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dirty="0">
                          <a:solidFill>
                            <a:schemeClr val="tx1"/>
                          </a:solidFill>
                          <a:latin typeface="+mn-lt"/>
                        </a:rPr>
                        <a:t>No Academic-</a:t>
                      </a:r>
                      <a:r>
                        <a:rPr lang="da-DK" sz="1800" b="1" dirty="0" err="1">
                          <a:solidFill>
                            <a:schemeClr val="tx1"/>
                          </a:solidFill>
                          <a:latin typeface="+mn-lt"/>
                        </a:rPr>
                        <a:t>corporate</a:t>
                      </a:r>
                      <a:endParaRPr lang="da-DK" sz="1800" b="1" dirty="0">
                        <a:solidFill>
                          <a:schemeClr val="tx1"/>
                        </a:solidFill>
                        <a:latin typeface="+mn-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013701"/>
                  </a:ext>
                </a:extLst>
              </a:tr>
              <a:tr h="269562">
                <a:tc>
                  <a:txBody>
                    <a:bodyPr/>
                    <a:lstStyle/>
                    <a:p>
                      <a:pPr algn="ctr" fontAlgn="b"/>
                      <a:r>
                        <a:rPr lang="en-US" sz="1800" b="0" i="0" u="none" strike="noStrike" dirty="0">
                          <a:solidFill>
                            <a:srgbClr val="000000"/>
                          </a:solidFill>
                          <a:effectLst/>
                          <a:latin typeface="+mn-lt"/>
                        </a:rPr>
                        <a:t>2023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672 / 1,76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46,6% / 2,55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39,6% / 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9,7% / 3,35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90,3% / 1,59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999092"/>
                  </a:ext>
                </a:extLst>
              </a:tr>
              <a:tr h="269562">
                <a:tc>
                  <a:txBody>
                    <a:bodyPr/>
                    <a:lstStyle/>
                    <a:p>
                      <a:pPr algn="ctr" fontAlgn="b"/>
                      <a:r>
                        <a:rPr lang="en-US" sz="1800" b="0" i="0" u="none" strike="noStrike" dirty="0">
                          <a:solidFill>
                            <a:srgbClr val="000000"/>
                          </a:solidFill>
                          <a:effectLst/>
                          <a:latin typeface="+mn-lt"/>
                        </a:rPr>
                        <a:t>2024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836 / 5, 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49,0% / 9,98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38,9% / 1,04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10,3% / 39,09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89,7% / 1,52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901073"/>
                  </a:ext>
                </a:extLst>
              </a:tr>
              <a:tr h="269562">
                <a:tc>
                  <a:txBody>
                    <a:bodyPr/>
                    <a:lstStyle/>
                    <a:p>
                      <a:pPr algn="ctr" fontAlgn="b"/>
                      <a:r>
                        <a:rPr lang="en-US" sz="1800" b="0" i="0" u="none" strike="noStrike" dirty="0">
                          <a:solidFill>
                            <a:srgbClr val="000000"/>
                          </a:solidFill>
                          <a:effectLst/>
                          <a:latin typeface="+mn-lt"/>
                        </a:rPr>
                        <a:t>2025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mn-lt"/>
                        </a:rPr>
                        <a:t>893 / 2,07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50,1% / 2,78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38,2% / 1,24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7,0% / 7,41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mn-lt"/>
                        </a:rPr>
                        <a:t>93,0% / 1,66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350311"/>
                  </a:ext>
                </a:extLst>
              </a:tr>
            </a:tbl>
          </a:graphicData>
        </a:graphic>
      </p:graphicFrame>
      <p:sp>
        <p:nvSpPr>
          <p:cNvPr id="2" name="Content Placeholder 2">
            <a:extLst>
              <a:ext uri="{FF2B5EF4-FFF2-40B4-BE49-F238E27FC236}">
                <a16:creationId xmlns:a16="http://schemas.microsoft.com/office/drawing/2014/main" id="{5E3AFD33-D98C-B14A-DEEA-96D7934550EB}"/>
              </a:ext>
            </a:extLst>
          </p:cNvPr>
          <p:cNvSpPr txBox="1">
            <a:spLocks/>
          </p:cNvSpPr>
          <p:nvPr/>
        </p:nvSpPr>
        <p:spPr>
          <a:xfrm>
            <a:off x="495904" y="3042782"/>
            <a:ext cx="11071256" cy="3129417"/>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US" dirty="0"/>
              <a:t>If a researcher is the sole researcher on a publication, then no collaboration is recorded. If they have co-authored with someone affiliated to a different institution to the researcher, then collaboration is recorded.</a:t>
            </a:r>
          </a:p>
          <a:p>
            <a:pPr marL="0" indent="0">
              <a:buNone/>
            </a:pPr>
            <a:endParaRPr lang="en-US" dirty="0"/>
          </a:p>
          <a:p>
            <a:pPr marL="0" indent="0">
              <a:buNone/>
            </a:pPr>
            <a:r>
              <a:rPr lang="en-US" dirty="0"/>
              <a:t>International collaboration: more than 1 author and more than 1 country code at publication level. There can also be national collaboration in publications with international collaboration.</a:t>
            </a:r>
          </a:p>
          <a:p>
            <a:pPr marL="0" indent="0">
              <a:buNone/>
            </a:pPr>
            <a:endParaRPr lang="en-US" dirty="0"/>
          </a:p>
          <a:p>
            <a:pPr marL="0" indent="0">
              <a:buNone/>
            </a:pPr>
            <a:r>
              <a:rPr lang="en-US" dirty="0"/>
              <a:t>National collaboration (that not part of the international collaboration group): more than one author and only one country code at publication level and Author affiliations resolve to 2 or more </a:t>
            </a:r>
            <a:r>
              <a:rPr lang="en-US" dirty="0" err="1"/>
              <a:t>SciVal</a:t>
            </a:r>
            <a:r>
              <a:rPr lang="en-US" dirty="0"/>
              <a:t> Institutions.</a:t>
            </a:r>
          </a:p>
          <a:p>
            <a:pPr marL="0" indent="0">
              <a:buNone/>
            </a:pPr>
            <a:endParaRPr lang="en-US" dirty="0"/>
          </a:p>
          <a:p>
            <a:pPr marL="0" indent="0">
              <a:buNone/>
            </a:pPr>
            <a:r>
              <a:rPr lang="en-US" dirty="0" err="1"/>
              <a:t>Acacemic</a:t>
            </a:r>
            <a:r>
              <a:rPr lang="en-US" dirty="0"/>
              <a:t>-corporate collaboration: more than 1 author and publication includes at least 1 affiliation mapped to an Academic Organization plus at least 1 affiliation mapped to a Corporate Organization.</a:t>
            </a:r>
            <a:endParaRPr lang="da-DK" dirty="0"/>
          </a:p>
        </p:txBody>
      </p:sp>
    </p:spTree>
    <p:extLst>
      <p:ext uri="{BB962C8B-B14F-4D97-AF65-F5344CB8AC3E}">
        <p14:creationId xmlns:p14="http://schemas.microsoft.com/office/powerpoint/2010/main" val="29075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DD32-23D3-F756-D987-8188B95298B5}"/>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C4C62D1-298B-C699-554A-075750EBC0CA}"/>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5DC303F4-873C-5017-7760-7E374E1C5648}"/>
              </a:ext>
            </a:extLst>
          </p:cNvPr>
          <p:cNvSpPr>
            <a:spLocks noGrp="1"/>
          </p:cNvSpPr>
          <p:nvPr>
            <p:ph type="sldNum" sz="quarter" idx="22"/>
          </p:nvPr>
        </p:nvSpPr>
        <p:spPr/>
        <p:txBody>
          <a:bodyPr/>
          <a:lstStyle/>
          <a:p>
            <a:fld id="{45D37B1E-C366-494F-A587-962AD9AABC83}" type="slidenum">
              <a:rPr lang="da-DK" smtClean="0"/>
              <a:pPr/>
              <a:t>7</a:t>
            </a:fld>
            <a:endParaRPr lang="da-DK" dirty="0"/>
          </a:p>
        </p:txBody>
      </p:sp>
      <p:sp>
        <p:nvSpPr>
          <p:cNvPr id="8" name="Title 1">
            <a:extLst>
              <a:ext uri="{FF2B5EF4-FFF2-40B4-BE49-F238E27FC236}">
                <a16:creationId xmlns:a16="http://schemas.microsoft.com/office/drawing/2014/main" id="{1B3F5540-DF2A-6409-081B-8000E162C59A}"/>
              </a:ext>
            </a:extLst>
          </p:cNvPr>
          <p:cNvSpPr>
            <a:spLocks noGrp="1"/>
          </p:cNvSpPr>
          <p:nvPr>
            <p:ph type="title"/>
          </p:nvPr>
        </p:nvSpPr>
        <p:spPr>
          <a:xfrm>
            <a:off x="411163" y="424396"/>
            <a:ext cx="10962000" cy="671967"/>
          </a:xfrm>
        </p:spPr>
        <p:txBody>
          <a:bodyPr/>
          <a:lstStyle/>
          <a:p>
            <a:r>
              <a:rPr lang="da-DK" sz="3600" dirty="0" err="1"/>
              <a:t>Societal</a:t>
            </a:r>
            <a:r>
              <a:rPr lang="da-DK" sz="3600" dirty="0"/>
              <a:t> </a:t>
            </a:r>
            <a:r>
              <a:rPr lang="da-DK" sz="3600" dirty="0" err="1"/>
              <a:t>impact</a:t>
            </a:r>
            <a:r>
              <a:rPr lang="da-DK" sz="3600" dirty="0"/>
              <a:t> (Altmetric)</a:t>
            </a:r>
            <a:endParaRPr lang="da-DK" dirty="0"/>
          </a:p>
        </p:txBody>
      </p:sp>
      <p:graphicFrame>
        <p:nvGraphicFramePr>
          <p:cNvPr id="13" name="Table 12">
            <a:extLst>
              <a:ext uri="{FF2B5EF4-FFF2-40B4-BE49-F238E27FC236}">
                <a16:creationId xmlns:a16="http://schemas.microsoft.com/office/drawing/2014/main" id="{69176F48-CEFA-8761-99C4-8CE2521CAA3D}"/>
              </a:ext>
            </a:extLst>
          </p:cNvPr>
          <p:cNvGraphicFramePr>
            <a:graphicFrameLocks noGrp="1"/>
          </p:cNvGraphicFramePr>
          <p:nvPr>
            <p:extLst>
              <p:ext uri="{D42A27DB-BD31-4B8C-83A1-F6EECF244321}">
                <p14:modId xmlns:p14="http://schemas.microsoft.com/office/powerpoint/2010/main" val="3583171130"/>
              </p:ext>
            </p:extLst>
          </p:nvPr>
        </p:nvGraphicFramePr>
        <p:xfrm>
          <a:off x="1176972" y="2195286"/>
          <a:ext cx="9678872" cy="1749690"/>
        </p:xfrm>
        <a:graphic>
          <a:graphicData uri="http://schemas.openxmlformats.org/drawingml/2006/table">
            <a:tbl>
              <a:tblPr>
                <a:tableStyleId>{9D7B26C5-4107-4FEC-AEDC-1716B250A1EF}</a:tableStyleId>
              </a:tblPr>
              <a:tblGrid>
                <a:gridCol w="2419718">
                  <a:extLst>
                    <a:ext uri="{9D8B030D-6E8A-4147-A177-3AD203B41FA5}">
                      <a16:colId xmlns:a16="http://schemas.microsoft.com/office/drawing/2014/main" val="2938257627"/>
                    </a:ext>
                  </a:extLst>
                </a:gridCol>
                <a:gridCol w="2419718">
                  <a:extLst>
                    <a:ext uri="{9D8B030D-6E8A-4147-A177-3AD203B41FA5}">
                      <a16:colId xmlns:a16="http://schemas.microsoft.com/office/drawing/2014/main" val="1936947725"/>
                    </a:ext>
                  </a:extLst>
                </a:gridCol>
                <a:gridCol w="2419718">
                  <a:extLst>
                    <a:ext uri="{9D8B030D-6E8A-4147-A177-3AD203B41FA5}">
                      <a16:colId xmlns:a16="http://schemas.microsoft.com/office/drawing/2014/main" val="3443053027"/>
                    </a:ext>
                  </a:extLst>
                </a:gridCol>
                <a:gridCol w="2419718">
                  <a:extLst>
                    <a:ext uri="{9D8B030D-6E8A-4147-A177-3AD203B41FA5}">
                      <a16:colId xmlns:a16="http://schemas.microsoft.com/office/drawing/2014/main" val="3721176171"/>
                    </a:ext>
                  </a:extLst>
                </a:gridCol>
              </a:tblGrid>
              <a:tr h="636246">
                <a:tc>
                  <a:txBody>
                    <a:bodyPr/>
                    <a:lstStyle/>
                    <a:p>
                      <a:pPr algn="l" fontAlgn="b"/>
                      <a:endParaRPr lang="da-DK" sz="1800" b="0" i="0" u="none" strike="noStrike" dirty="0">
                        <a:solidFill>
                          <a:srgbClr val="000000"/>
                        </a:solidFill>
                        <a:effectLst/>
                        <a:latin typeface="+mn-lt"/>
                      </a:endParaRPr>
                    </a:p>
                  </a:txBody>
                  <a:tcPr marL="4041" marR="4041" marT="4041" marB="0" anchor="b"/>
                </a:tc>
                <a:tc>
                  <a:txBody>
                    <a:bodyPr/>
                    <a:lstStyle/>
                    <a:p>
                      <a:pPr algn="ctr" fontAlgn="b"/>
                      <a:r>
                        <a:rPr lang="da-DK" sz="1800" b="1" u="none" strike="noStrike" dirty="0">
                          <a:solidFill>
                            <a:srgbClr val="000000"/>
                          </a:solidFill>
                          <a:effectLst/>
                          <a:latin typeface="+mn-lt"/>
                        </a:rPr>
                        <a:t>#policy mentions</a:t>
                      </a:r>
                      <a:endParaRPr lang="da-DK" sz="1800" b="1" i="0" u="none" strike="noStrike" dirty="0">
                        <a:solidFill>
                          <a:srgbClr val="000000"/>
                        </a:solidFill>
                        <a:effectLst/>
                        <a:latin typeface="+mn-lt"/>
                      </a:endParaRPr>
                    </a:p>
                  </a:txBody>
                  <a:tcPr marL="4041" marR="4041" marT="4041" marB="0" anchor="b"/>
                </a:tc>
                <a:tc>
                  <a:txBody>
                    <a:bodyPr/>
                    <a:lstStyle/>
                    <a:p>
                      <a:pPr algn="ctr" fontAlgn="b"/>
                      <a:r>
                        <a:rPr lang="da-DK" sz="1800" b="1" u="none" strike="noStrike" dirty="0">
                          <a:solidFill>
                            <a:srgbClr val="000000"/>
                          </a:solidFill>
                          <a:effectLst/>
                          <a:latin typeface="+mn-lt"/>
                        </a:rPr>
                        <a:t>#clinical guidelines mentions</a:t>
                      </a:r>
                      <a:endParaRPr lang="da-DK" sz="1800" b="1" i="0" u="none" strike="noStrike" dirty="0">
                        <a:solidFill>
                          <a:srgbClr val="000000"/>
                        </a:solidFill>
                        <a:effectLst/>
                        <a:latin typeface="+mn-lt"/>
                      </a:endParaRPr>
                    </a:p>
                  </a:txBody>
                  <a:tcPr marL="4041" marR="4041" marT="4041"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800" b="1" u="none" strike="noStrike" dirty="0">
                          <a:solidFill>
                            <a:srgbClr val="000000"/>
                          </a:solidFill>
                          <a:effectLst/>
                          <a:latin typeface="+mn-lt"/>
                        </a:rPr>
                        <a:t>#news </a:t>
                      </a:r>
                      <a:r>
                        <a:rPr lang="da-DK" sz="1800" b="1" u="none" strike="noStrike" dirty="0" err="1">
                          <a:solidFill>
                            <a:srgbClr val="000000"/>
                          </a:solidFill>
                          <a:effectLst/>
                          <a:latin typeface="+mn-lt"/>
                        </a:rPr>
                        <a:t>mentions</a:t>
                      </a:r>
                      <a:endParaRPr lang="da-DK" sz="1800" b="1" i="0" u="none" strike="noStrike" dirty="0">
                        <a:solidFill>
                          <a:srgbClr val="000000"/>
                        </a:solidFill>
                        <a:effectLst/>
                        <a:latin typeface="+mn-lt"/>
                      </a:endParaRPr>
                    </a:p>
                  </a:txBody>
                  <a:tcPr marL="4041" marR="4041" marT="4041" marB="0" anchor="b"/>
                </a:tc>
                <a:extLst>
                  <a:ext uri="{0D108BD9-81ED-4DB2-BD59-A6C34878D82A}">
                    <a16:rowId xmlns:a16="http://schemas.microsoft.com/office/drawing/2014/main" val="1760726954"/>
                  </a:ext>
                </a:extLst>
              </a:tr>
              <a:tr h="212082">
                <a:tc>
                  <a:txBody>
                    <a:bodyPr/>
                    <a:lstStyle/>
                    <a:p>
                      <a:pPr algn="l"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tc>
                  <a:txBody>
                    <a:bodyPr/>
                    <a:lstStyle/>
                    <a:p>
                      <a:pPr algn="ctr" fontAlgn="b"/>
                      <a:endParaRPr lang="da-DK" sz="1800" b="0" i="0" u="none" strike="noStrike" dirty="0">
                        <a:solidFill>
                          <a:srgbClr val="000000"/>
                        </a:solidFill>
                        <a:effectLst/>
                        <a:latin typeface="+mn-lt"/>
                      </a:endParaRPr>
                    </a:p>
                  </a:txBody>
                  <a:tcPr marL="4041" marR="4041" marT="404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772661"/>
                  </a:ext>
                </a:extLst>
              </a:tr>
              <a:tr h="212082">
                <a:tc>
                  <a:txBody>
                    <a:bodyPr/>
                    <a:lstStyle/>
                    <a:p>
                      <a:pPr algn="ctr" fontAlgn="b"/>
                      <a:r>
                        <a:rPr lang="da-DK" sz="1800" b="0" i="0" u="none" strike="noStrike" dirty="0">
                          <a:solidFill>
                            <a:srgbClr val="000000"/>
                          </a:solidFill>
                          <a:effectLst/>
                          <a:latin typeface="+mn-lt"/>
                        </a:rPr>
                        <a:t>2023</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25</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55</a:t>
                      </a:r>
                    </a:p>
                  </a:txBody>
                  <a:tcPr marL="4041" marR="4041" marT="4041" marB="0" anchor="b">
                    <a:lnT w="12700" cap="flat" cmpd="sng" algn="ctr">
                      <a:solidFill>
                        <a:schemeClr val="tx1"/>
                      </a:solidFill>
                      <a:prstDash val="solid"/>
                      <a:round/>
                      <a:headEnd type="none" w="med" len="med"/>
                      <a:tailEnd type="none" w="med" len="med"/>
                    </a:lnT>
                  </a:tcPr>
                </a:tc>
                <a:tc>
                  <a:txBody>
                    <a:bodyPr/>
                    <a:lstStyle/>
                    <a:p>
                      <a:pPr algn="ctr" fontAlgn="b"/>
                      <a:r>
                        <a:rPr lang="da-DK" sz="1800" b="0" i="0" u="none" strike="noStrike" dirty="0">
                          <a:solidFill>
                            <a:srgbClr val="000000"/>
                          </a:solidFill>
                          <a:effectLst/>
                          <a:latin typeface="+mn-lt"/>
                        </a:rPr>
                        <a:t>1168</a:t>
                      </a:r>
                    </a:p>
                  </a:txBody>
                  <a:tcPr marL="4041" marR="4041" marT="404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96540317"/>
                  </a:ext>
                </a:extLst>
              </a:tr>
              <a:tr h="212082">
                <a:tc>
                  <a:txBody>
                    <a:bodyPr/>
                    <a:lstStyle/>
                    <a:p>
                      <a:pPr algn="ctr" fontAlgn="b"/>
                      <a:r>
                        <a:rPr lang="da-DK" sz="1800" b="0" i="0" u="none" strike="noStrike" dirty="0">
                          <a:solidFill>
                            <a:srgbClr val="000000"/>
                          </a:solidFill>
                          <a:effectLst/>
                          <a:latin typeface="+mn-lt"/>
                        </a:rPr>
                        <a:t>2024</a:t>
                      </a:r>
                    </a:p>
                  </a:txBody>
                  <a:tcPr marL="4041" marR="4041" marT="4041" marB="0" anchor="b"/>
                </a:tc>
                <a:tc>
                  <a:txBody>
                    <a:bodyPr/>
                    <a:lstStyle/>
                    <a:p>
                      <a:pPr algn="ctr" fontAlgn="b"/>
                      <a:r>
                        <a:rPr lang="da-DK" sz="1800" b="0" i="0" u="none" strike="noStrike" dirty="0">
                          <a:solidFill>
                            <a:srgbClr val="000000"/>
                          </a:solidFill>
                          <a:effectLst/>
                          <a:latin typeface="+mn-lt"/>
                        </a:rPr>
                        <a:t>41</a:t>
                      </a:r>
                    </a:p>
                  </a:txBody>
                  <a:tcPr marL="4041" marR="4041" marT="4041" marB="0" anchor="b"/>
                </a:tc>
                <a:tc>
                  <a:txBody>
                    <a:bodyPr/>
                    <a:lstStyle/>
                    <a:p>
                      <a:pPr algn="ctr" fontAlgn="b"/>
                      <a:r>
                        <a:rPr lang="da-DK" sz="1800" b="0" i="0" u="none" strike="noStrike" dirty="0">
                          <a:solidFill>
                            <a:srgbClr val="000000"/>
                          </a:solidFill>
                          <a:effectLst/>
                          <a:latin typeface="+mn-lt"/>
                        </a:rPr>
                        <a:t>27</a:t>
                      </a:r>
                    </a:p>
                  </a:txBody>
                  <a:tcPr marL="4041" marR="4041" marT="4041" marB="0" anchor="b"/>
                </a:tc>
                <a:tc>
                  <a:txBody>
                    <a:bodyPr/>
                    <a:lstStyle/>
                    <a:p>
                      <a:pPr algn="ctr" fontAlgn="b"/>
                      <a:r>
                        <a:rPr lang="da-DK" sz="1800" b="0" i="0" u="none" strike="noStrike" dirty="0">
                          <a:solidFill>
                            <a:srgbClr val="000000"/>
                          </a:solidFill>
                          <a:effectLst/>
                          <a:latin typeface="+mn-lt"/>
                        </a:rPr>
                        <a:t>2259</a:t>
                      </a:r>
                    </a:p>
                  </a:txBody>
                  <a:tcPr marL="4041" marR="4041" marT="4041" marB="0" anchor="b"/>
                </a:tc>
                <a:extLst>
                  <a:ext uri="{0D108BD9-81ED-4DB2-BD59-A6C34878D82A}">
                    <a16:rowId xmlns:a16="http://schemas.microsoft.com/office/drawing/2014/main" val="1326883251"/>
                  </a:ext>
                </a:extLst>
              </a:tr>
              <a:tr h="212082">
                <a:tc>
                  <a:txBody>
                    <a:bodyPr/>
                    <a:lstStyle/>
                    <a:p>
                      <a:pPr algn="ctr" fontAlgn="b"/>
                      <a:r>
                        <a:rPr lang="da-DK" sz="1800" b="0" u="none" strike="noStrike" dirty="0">
                          <a:solidFill>
                            <a:srgbClr val="000000"/>
                          </a:solidFill>
                          <a:effectLst/>
                          <a:latin typeface="+mn-lt"/>
                        </a:rPr>
                        <a:t>2025</a:t>
                      </a:r>
                      <a:endParaRPr lang="da-DK" sz="1800" b="0" i="0" u="none" strike="noStrike" dirty="0">
                        <a:solidFill>
                          <a:srgbClr val="000000"/>
                        </a:solidFill>
                        <a:effectLst/>
                        <a:latin typeface="+mn-lt"/>
                      </a:endParaRPr>
                    </a:p>
                  </a:txBody>
                  <a:tcPr marL="4041" marR="4041" marT="4041" marB="0" anchor="b"/>
                </a:tc>
                <a:tc>
                  <a:txBody>
                    <a:bodyPr/>
                    <a:lstStyle/>
                    <a:p>
                      <a:pPr algn="ctr" fontAlgn="b"/>
                      <a:r>
                        <a:rPr lang="da-DK" sz="1800" b="0" i="0" u="none" strike="noStrike" dirty="0">
                          <a:solidFill>
                            <a:srgbClr val="000000"/>
                          </a:solidFill>
                          <a:effectLst/>
                          <a:latin typeface="+mn-lt"/>
                        </a:rPr>
                        <a:t>2</a:t>
                      </a:r>
                    </a:p>
                  </a:txBody>
                  <a:tcPr marL="4041" marR="4041" marT="4041" marB="0" anchor="b"/>
                </a:tc>
                <a:tc>
                  <a:txBody>
                    <a:bodyPr/>
                    <a:lstStyle/>
                    <a:p>
                      <a:pPr algn="ctr" fontAlgn="b"/>
                      <a:r>
                        <a:rPr lang="da-DK" sz="1800" b="0" i="0" u="none" strike="noStrike" dirty="0">
                          <a:solidFill>
                            <a:srgbClr val="000000"/>
                          </a:solidFill>
                          <a:effectLst/>
                          <a:latin typeface="+mn-lt"/>
                        </a:rPr>
                        <a:t>4</a:t>
                      </a:r>
                    </a:p>
                  </a:txBody>
                  <a:tcPr marL="4041" marR="4041" marT="4041" marB="0" anchor="b"/>
                </a:tc>
                <a:tc>
                  <a:txBody>
                    <a:bodyPr/>
                    <a:lstStyle/>
                    <a:p>
                      <a:pPr algn="ctr" fontAlgn="b"/>
                      <a:r>
                        <a:rPr lang="da-DK" sz="1800" b="0" i="0" u="none" strike="noStrike" dirty="0">
                          <a:solidFill>
                            <a:srgbClr val="000000"/>
                          </a:solidFill>
                          <a:effectLst/>
                          <a:latin typeface="+mn-lt"/>
                        </a:rPr>
                        <a:t>946</a:t>
                      </a:r>
                    </a:p>
                  </a:txBody>
                  <a:tcPr marL="4041" marR="4041" marT="4041" marB="0" anchor="b"/>
                </a:tc>
                <a:extLst>
                  <a:ext uri="{0D108BD9-81ED-4DB2-BD59-A6C34878D82A}">
                    <a16:rowId xmlns:a16="http://schemas.microsoft.com/office/drawing/2014/main" val="3888793952"/>
                  </a:ext>
                </a:extLst>
              </a:tr>
            </a:tbl>
          </a:graphicData>
        </a:graphic>
      </p:graphicFrame>
    </p:spTree>
    <p:extLst>
      <p:ext uri="{BB962C8B-B14F-4D97-AF65-F5344CB8AC3E}">
        <p14:creationId xmlns:p14="http://schemas.microsoft.com/office/powerpoint/2010/main" val="336723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4E1A-B94F-BC49-7738-54F6E9B3756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1E9F78B3-4DA5-28C1-2352-B7A78AFD086B}"/>
              </a:ext>
            </a:extLst>
          </p:cNvPr>
          <p:cNvSpPr>
            <a:spLocks noGrp="1"/>
          </p:cNvSpPr>
          <p:nvPr>
            <p:ph type="dt" sz="half" idx="20"/>
          </p:nvPr>
        </p:nvSpPr>
        <p:spPr/>
        <p:txBody>
          <a:bodyPr/>
          <a:lstStyle/>
          <a:p>
            <a:fld id="{738D765B-BD31-43B9-89C1-960D807AF0F5}" type="datetime1">
              <a:rPr lang="da-DK" smtClean="0"/>
              <a:t>10-04-2026</a:t>
            </a:fld>
            <a:endParaRPr lang="da-DK" dirty="0"/>
          </a:p>
        </p:txBody>
      </p:sp>
      <p:sp>
        <p:nvSpPr>
          <p:cNvPr id="5" name="Slide Number Placeholder 4">
            <a:extLst>
              <a:ext uri="{FF2B5EF4-FFF2-40B4-BE49-F238E27FC236}">
                <a16:creationId xmlns:a16="http://schemas.microsoft.com/office/drawing/2014/main" id="{5CE54C05-66DB-5A0E-583F-AD553B067AF5}"/>
              </a:ext>
            </a:extLst>
          </p:cNvPr>
          <p:cNvSpPr>
            <a:spLocks noGrp="1"/>
          </p:cNvSpPr>
          <p:nvPr>
            <p:ph type="sldNum" sz="quarter" idx="22"/>
          </p:nvPr>
        </p:nvSpPr>
        <p:spPr/>
        <p:txBody>
          <a:bodyPr/>
          <a:lstStyle/>
          <a:p>
            <a:fld id="{45D37B1E-C366-494F-A587-962AD9AABC83}" type="slidenum">
              <a:rPr lang="da-DK" smtClean="0"/>
              <a:pPr/>
              <a:t>8</a:t>
            </a:fld>
            <a:endParaRPr lang="da-DK" dirty="0"/>
          </a:p>
        </p:txBody>
      </p:sp>
      <p:sp>
        <p:nvSpPr>
          <p:cNvPr id="8" name="Title 1">
            <a:extLst>
              <a:ext uri="{FF2B5EF4-FFF2-40B4-BE49-F238E27FC236}">
                <a16:creationId xmlns:a16="http://schemas.microsoft.com/office/drawing/2014/main" id="{E37FC5A3-8B96-5BDE-4F2B-8D22686CB0D7}"/>
              </a:ext>
            </a:extLst>
          </p:cNvPr>
          <p:cNvSpPr>
            <a:spLocks noGrp="1"/>
          </p:cNvSpPr>
          <p:nvPr>
            <p:ph type="title"/>
          </p:nvPr>
        </p:nvSpPr>
        <p:spPr>
          <a:xfrm>
            <a:off x="411163" y="424396"/>
            <a:ext cx="10962000" cy="671967"/>
          </a:xfrm>
        </p:spPr>
        <p:txBody>
          <a:bodyPr/>
          <a:lstStyle/>
          <a:p>
            <a:r>
              <a:rPr lang="da-DK" sz="3600" dirty="0"/>
              <a:t>Open Access at DK </a:t>
            </a:r>
            <a:r>
              <a:rPr lang="da-DK" sz="3600" dirty="0" err="1"/>
              <a:t>university</a:t>
            </a:r>
            <a:r>
              <a:rPr lang="da-DK" sz="3600" dirty="0"/>
              <a:t> </a:t>
            </a:r>
            <a:r>
              <a:rPr lang="da-DK" sz="3600" dirty="0" err="1"/>
              <a:t>Faculties</a:t>
            </a:r>
            <a:r>
              <a:rPr lang="da-DK" sz="3600" dirty="0"/>
              <a:t> of Health</a:t>
            </a:r>
            <a:endParaRPr lang="da-DK" dirty="0"/>
          </a:p>
        </p:txBody>
      </p:sp>
      <p:graphicFrame>
        <p:nvGraphicFramePr>
          <p:cNvPr id="2" name="Chart 1">
            <a:extLst>
              <a:ext uri="{FF2B5EF4-FFF2-40B4-BE49-F238E27FC236}">
                <a16:creationId xmlns:a16="http://schemas.microsoft.com/office/drawing/2014/main" id="{56B69085-05E5-8D81-43CF-6393F5EDF226}"/>
              </a:ext>
            </a:extLst>
          </p:cNvPr>
          <p:cNvGraphicFramePr>
            <a:graphicFrameLocks/>
          </p:cNvGraphicFramePr>
          <p:nvPr>
            <p:extLst>
              <p:ext uri="{D42A27DB-BD31-4B8C-83A1-F6EECF244321}">
                <p14:modId xmlns:p14="http://schemas.microsoft.com/office/powerpoint/2010/main" val="3715013079"/>
              </p:ext>
            </p:extLst>
          </p:nvPr>
        </p:nvGraphicFramePr>
        <p:xfrm>
          <a:off x="1478082" y="1096363"/>
          <a:ext cx="8911393" cy="5462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922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B0981-AE97-3FBC-21DC-97A697A748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6CB39E-5768-C007-F996-F0714FDBA874}"/>
              </a:ext>
            </a:extLst>
          </p:cNvPr>
          <p:cNvSpPr>
            <a:spLocks noGrp="1"/>
          </p:cNvSpPr>
          <p:nvPr>
            <p:ph sz="quarter" idx="19"/>
          </p:nvPr>
        </p:nvSpPr>
        <p:spPr>
          <a:xfrm>
            <a:off x="411163" y="1520759"/>
            <a:ext cx="5684837" cy="4137457"/>
          </a:xfrm>
        </p:spPr>
        <p:txBody>
          <a:bodyPr/>
          <a:lstStyle/>
          <a:p>
            <a:pPr marL="0" indent="0">
              <a:buNone/>
            </a:pPr>
            <a:r>
              <a:rPr lang="en-US" b="1" dirty="0"/>
              <a:t>Contact reg. bibliometrics</a:t>
            </a:r>
          </a:p>
          <a:p>
            <a:pPr marL="0" indent="0">
              <a:buNone/>
            </a:pPr>
            <a:r>
              <a:rPr lang="en-US" dirty="0">
                <a:hlinkClick r:id="rId2"/>
              </a:rPr>
              <a:t>RA-support@bib.sdu.dk</a:t>
            </a:r>
            <a:endParaRPr lang="en-US" dirty="0"/>
          </a:p>
          <a:p>
            <a:pPr marL="0" indent="0">
              <a:buNone/>
            </a:pPr>
            <a:endParaRPr lang="en-US" dirty="0"/>
          </a:p>
          <a:p>
            <a:pPr marL="0" indent="0">
              <a:buNone/>
            </a:pPr>
            <a:r>
              <a:rPr lang="en-US" b="1" dirty="0"/>
              <a:t>Contact reg. Pure</a:t>
            </a:r>
          </a:p>
          <a:p>
            <a:pPr marL="0" indent="0">
              <a:buNone/>
            </a:pPr>
            <a:r>
              <a:rPr lang="en-US" dirty="0">
                <a:hlinkClick r:id="rId3"/>
              </a:rPr>
              <a:t>puresupport@bib.sdu.dk</a:t>
            </a:r>
            <a:r>
              <a:rPr lang="en-US" dirty="0"/>
              <a:t> </a:t>
            </a:r>
          </a:p>
          <a:p>
            <a:pPr marL="0" indent="0">
              <a:buNone/>
            </a:pPr>
            <a:endParaRPr lang="en-US" dirty="0"/>
          </a:p>
          <a:p>
            <a:pPr marL="0" indent="0">
              <a:buNone/>
            </a:pPr>
            <a:r>
              <a:rPr lang="en-US" b="1" dirty="0"/>
              <a:t>Guidance</a:t>
            </a:r>
          </a:p>
          <a:p>
            <a:pPr marL="0" indent="0">
              <a:buNone/>
            </a:pPr>
            <a:r>
              <a:rPr lang="en-US" dirty="0">
                <a:hlinkClick r:id="rId4"/>
              </a:rPr>
              <a:t>https://libguides.sdu.dk/</a:t>
            </a:r>
            <a:r>
              <a:rPr lang="en-US" dirty="0" err="1">
                <a:hlinkClick r:id="rId4"/>
              </a:rPr>
              <a:t>researchimpact</a:t>
            </a:r>
            <a:endParaRPr lang="da-DK" dirty="0"/>
          </a:p>
          <a:p>
            <a:pPr marL="0" indent="0">
              <a:buNone/>
            </a:pPr>
            <a:endParaRPr lang="en-US" dirty="0"/>
          </a:p>
        </p:txBody>
      </p:sp>
      <p:sp>
        <p:nvSpPr>
          <p:cNvPr id="4" name="Date Placeholder 3">
            <a:extLst>
              <a:ext uri="{FF2B5EF4-FFF2-40B4-BE49-F238E27FC236}">
                <a16:creationId xmlns:a16="http://schemas.microsoft.com/office/drawing/2014/main" id="{778C8938-83CC-697F-904F-3706C04EE087}"/>
              </a:ext>
            </a:extLst>
          </p:cNvPr>
          <p:cNvSpPr>
            <a:spLocks noGrp="1"/>
          </p:cNvSpPr>
          <p:nvPr>
            <p:ph type="dt" sz="half" idx="20"/>
          </p:nvPr>
        </p:nvSpPr>
        <p:spPr/>
        <p:txBody>
          <a:bodyPr/>
          <a:lstStyle/>
          <a:p>
            <a:fld id="{205C67BA-ED72-4541-84F8-725DAAABAC53}" type="datetime1">
              <a:rPr lang="da-DK" smtClean="0"/>
              <a:t>10-04-2026</a:t>
            </a:fld>
            <a:endParaRPr lang="da-DK" dirty="0"/>
          </a:p>
        </p:txBody>
      </p:sp>
      <p:sp>
        <p:nvSpPr>
          <p:cNvPr id="5" name="Slide Number Placeholder 4">
            <a:extLst>
              <a:ext uri="{FF2B5EF4-FFF2-40B4-BE49-F238E27FC236}">
                <a16:creationId xmlns:a16="http://schemas.microsoft.com/office/drawing/2014/main" id="{423F56D0-E723-296E-2897-9B711B79D8BA}"/>
              </a:ext>
            </a:extLst>
          </p:cNvPr>
          <p:cNvSpPr>
            <a:spLocks noGrp="1"/>
          </p:cNvSpPr>
          <p:nvPr>
            <p:ph type="sldNum" sz="quarter" idx="22"/>
          </p:nvPr>
        </p:nvSpPr>
        <p:spPr/>
        <p:txBody>
          <a:bodyPr/>
          <a:lstStyle/>
          <a:p>
            <a:fld id="{45D37B1E-C366-494F-A587-962AD9AABC83}" type="slidenum">
              <a:rPr lang="da-DK" smtClean="0"/>
              <a:pPr/>
              <a:t>9</a:t>
            </a:fld>
            <a:endParaRPr lang="da-DK" dirty="0"/>
          </a:p>
        </p:txBody>
      </p:sp>
      <p:pic>
        <p:nvPicPr>
          <p:cNvPr id="6" name="Picture 5" descr="Drawing of plant">
            <a:extLst>
              <a:ext uri="{FF2B5EF4-FFF2-40B4-BE49-F238E27FC236}">
                <a16:creationId xmlns:a16="http://schemas.microsoft.com/office/drawing/2014/main" id="{91402480-DA3B-BADD-E92A-137E780CE3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686" y="0"/>
            <a:ext cx="5099487" cy="6858000"/>
          </a:xfrm>
          <a:prstGeom prst="rect">
            <a:avLst/>
          </a:prstGeom>
        </p:spPr>
      </p:pic>
      <p:sp>
        <p:nvSpPr>
          <p:cNvPr id="2" name="Title 1">
            <a:extLst>
              <a:ext uri="{FF2B5EF4-FFF2-40B4-BE49-F238E27FC236}">
                <a16:creationId xmlns:a16="http://schemas.microsoft.com/office/drawing/2014/main" id="{326512EE-C749-11CF-1A1A-B626065038DC}"/>
              </a:ext>
            </a:extLst>
          </p:cNvPr>
          <p:cNvSpPr>
            <a:spLocks noGrp="1"/>
          </p:cNvSpPr>
          <p:nvPr>
            <p:ph type="title"/>
          </p:nvPr>
        </p:nvSpPr>
        <p:spPr>
          <a:xfrm>
            <a:off x="411163" y="424396"/>
            <a:ext cx="10962000" cy="671967"/>
          </a:xfrm>
        </p:spPr>
        <p:txBody>
          <a:bodyPr/>
          <a:lstStyle/>
          <a:p>
            <a:r>
              <a:rPr lang="da-DK" dirty="0"/>
              <a:t>Links to guidance and contact</a:t>
            </a:r>
            <a:br>
              <a:rPr lang="da-DK" dirty="0"/>
            </a:br>
            <a:endParaRPr lang="da-DK" dirty="0"/>
          </a:p>
        </p:txBody>
      </p:sp>
    </p:spTree>
    <p:extLst>
      <p:ext uri="{BB962C8B-B14F-4D97-AF65-F5344CB8AC3E}">
        <p14:creationId xmlns:p14="http://schemas.microsoft.com/office/powerpoint/2010/main" val="2471872444"/>
      </p:ext>
    </p:extLst>
  </p:cSld>
  <p:clrMapOvr>
    <a:masterClrMapping/>
  </p:clrMapOvr>
</p:sld>
</file>

<file path=ppt/theme/theme1.xml><?xml version="1.0" encoding="utf-8"?>
<a:theme xmlns:a="http://schemas.openxmlformats.org/drawingml/2006/main" name="Blank">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templateName":"blank","templateDescription":"","enableDocumentContentUpdater":false,"version":"2.0"}]]></TemplafyTemplateConfiguration>
</file>

<file path=customXml/item2.xml><?xml version="1.0" encoding="utf-8"?>
<ct:contentTypeSchema xmlns:ct="http://schemas.microsoft.com/office/2006/metadata/contentType" xmlns:ma="http://schemas.microsoft.com/office/2006/metadata/properties/metaAttributes" ct:_="" ma:_="" ma:contentTypeName="Dokument" ma:contentTypeID="0x010100A2AB9EBF58D10A479FD73C808C7CC532" ma:contentTypeVersion="12" ma:contentTypeDescription="Opret et nyt dokument." ma:contentTypeScope="" ma:versionID="250d8170e2a5f1c563b831a16373e221">
  <xsd:schema xmlns:xsd="http://www.w3.org/2001/XMLSchema" xmlns:xs="http://www.w3.org/2001/XMLSchema" xmlns:p="http://schemas.microsoft.com/office/2006/metadata/properties" xmlns:ns2="37adeb55-ef81-4df0-8dee-cd731ab37ba1" xmlns:ns3="1276f78d-8f03-494e-a60d-164ef7743d33" targetNamespace="http://schemas.microsoft.com/office/2006/metadata/properties" ma:root="true" ma:fieldsID="4de1af602248067446c8dbf39fc27ea0" ns2:_="" ns3:_="">
    <xsd:import namespace="37adeb55-ef81-4df0-8dee-cd731ab37ba1"/>
    <xsd:import namespace="1276f78d-8f03-494e-a60d-164ef7743d3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deb55-ef81-4df0-8dee-cd731ab37ba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76f78d-8f03-494e-a60d-164ef7743d3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cf7608-d9a6-4510-988f-92fd3e74d49b}" ma:internalName="TaxCatchAll" ma:showField="CatchAllData" ma:web="1276f78d-8f03-494e-a60d-164ef7743d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7adeb55-ef81-4df0-8dee-cd731ab37ba1">
      <Terms xmlns="http://schemas.microsoft.com/office/infopath/2007/PartnerControls"/>
    </lcf76f155ced4ddcb4097134ff3c332f>
    <TaxCatchAll xmlns="1276f78d-8f03-494e-a60d-164ef7743d33" xsi:nil="true"/>
  </documentManagement>
</p:properties>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7926266035515761","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type":"shape","elementConfiguration":{"binding":"{{UserProfile.Institut.Institute}}","type":"text","disableUpdates":false}}],"slideId":"637961591343505569","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3874ABC-2065-4A7D-A58C-B9BA277BFB16}">
  <ds:schemaRefs/>
</ds:datastoreItem>
</file>

<file path=customXml/itemProps2.xml><?xml version="1.0" encoding="utf-8"?>
<ds:datastoreItem xmlns:ds="http://schemas.openxmlformats.org/officeDocument/2006/customXml" ds:itemID="{041DB66D-03AC-4DC9-95E6-D5C62A962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deb55-ef81-4df0-8dee-cd731ab37ba1"/>
    <ds:schemaRef ds:uri="1276f78d-8f03-494e-a60d-164ef7743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24254-63A5-44B2-AA75-A4249FDA8AF5}">
  <ds:schemaRefs>
    <ds:schemaRef ds:uri="http://schemas.microsoft.com/sharepoint/v3/contenttype/forms"/>
  </ds:schemaRefs>
</ds:datastoreItem>
</file>

<file path=customXml/itemProps4.xml><?xml version="1.0" encoding="utf-8"?>
<ds:datastoreItem xmlns:ds="http://schemas.openxmlformats.org/officeDocument/2006/customXml" ds:itemID="{E3ADA567-0598-438A-8723-849001370C2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276f78d-8f03-494e-a60d-164ef7743d33"/>
    <ds:schemaRef ds:uri="37adeb55-ef81-4df0-8dee-cd731ab37ba1"/>
    <ds:schemaRef ds:uri="http://www.w3.org/XML/1998/namespace"/>
  </ds:schemaRefs>
</ds:datastoreItem>
</file>

<file path=customXml/itemProps5.xml><?xml version="1.0" encoding="utf-8"?>
<ds:datastoreItem xmlns:ds="http://schemas.openxmlformats.org/officeDocument/2006/customXml" ds:itemID="{8A405656-6C4F-4C73-958C-1744EC0D04F1}">
  <ds:schemaRefs/>
</ds:datastoreItem>
</file>

<file path=customXml/itemProps6.xml><?xml version="1.0" encoding="utf-8"?>
<ds:datastoreItem xmlns:ds="http://schemas.openxmlformats.org/officeDocument/2006/customXml" ds:itemID="{BAE0BCB8-EE3A-4095-9541-C1F1A3784F92}">
  <ds:schemaRefs/>
</ds:datastoreItem>
</file>

<file path=customXml/itemProps7.xml><?xml version="1.0" encoding="utf-8"?>
<ds:datastoreItem xmlns:ds="http://schemas.openxmlformats.org/officeDocument/2006/customXml" ds:itemID="{36DF640F-FDA4-4DAC-9AC0-9A12226415DA}">
  <ds:schemaRefs/>
</ds:datastoreItem>
</file>

<file path=customXml/itemProps8.xml><?xml version="1.0" encoding="utf-8"?>
<ds:datastoreItem xmlns:ds="http://schemas.openxmlformats.org/officeDocument/2006/customXml" ds:itemID="{A78A3AFE-21DE-45F5-80F5-D2EB11A34C22}">
  <ds:schemaRefs/>
</ds:datastoreItem>
</file>

<file path=customXml/itemProps9.xml><?xml version="1.0" encoding="utf-8"?>
<ds:datastoreItem xmlns:ds="http://schemas.openxmlformats.org/officeDocument/2006/customXml" ds:itemID="{E9CC6535-9867-4B06-B965-780F7916FD87}">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1884</Words>
  <Application>Microsoft Office PowerPoint</Application>
  <PresentationFormat>Widescreen</PresentationFormat>
  <Paragraphs>220</Paragraphs>
  <Slides>16</Slides>
  <Notes>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Wingdings</vt:lpstr>
      <vt:lpstr>Blank</vt:lpstr>
      <vt:lpstr>Research Impact report (bibliometrics) 2023-2025 for Department of Regional Health Research (IRS) </vt:lpstr>
      <vt:lpstr>Contents</vt:lpstr>
      <vt:lpstr>Summary</vt:lpstr>
      <vt:lpstr>Publications, FWCI, and Top10% (SciVal)</vt:lpstr>
      <vt:lpstr>Publications in top 10% and top 25% best performing journals (according to Scimago Journal Rank)</vt:lpstr>
      <vt:lpstr>Collaboration</vt:lpstr>
      <vt:lpstr>Societal impact (Altmetric)</vt:lpstr>
      <vt:lpstr>Open Access at DK university Faculties of Health</vt:lpstr>
      <vt:lpstr>Links to guidance and contact </vt:lpstr>
      <vt:lpstr>Methods, databases and caveats</vt:lpstr>
      <vt:lpstr>Methods, databases and caveats </vt:lpstr>
      <vt:lpstr>Methods, databases and caveats </vt:lpstr>
      <vt:lpstr>Open Science (wOADO) – not updated</vt:lpstr>
      <vt:lpstr>PowerPoint-præsentation</vt:lpstr>
      <vt:lpstr>PowerPoint-præsentation</vt:lpstr>
      <vt:lpstr>Department of Regional Health Research researchers on the Stanford Top2% list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2024-07-30T10:54:02Z</dcterms:created>
  <dcterms:modified xsi:type="dcterms:W3CDTF">2026-04-10T07:28:33Z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2022-07-05T14:03:23</vt:lpwstr>
  </property>
  <property fmtid="{D5CDD505-2E9C-101B-9397-08002B2CF9AE}" pid="3" name="TemplafyTenantId">
    <vt:lpwstr>sdu</vt:lpwstr>
  </property>
  <property fmtid="{D5CDD505-2E9C-101B-9397-08002B2CF9AE}" pid="4" name="TemplafyTemplateId">
    <vt:lpwstr>637926266032732715</vt:lpwstr>
  </property>
  <property fmtid="{D5CDD505-2E9C-101B-9397-08002B2CF9AE}" pid="5" name="TemplafyUserProfileId">
    <vt:lpwstr>637830431513875936</vt:lpwstr>
  </property>
  <property fmtid="{D5CDD505-2E9C-101B-9397-08002B2CF9AE}" pid="6" name="TemplafyLanguageCode">
    <vt:lpwstr>en-GB</vt:lpwstr>
  </property>
  <property fmtid="{D5CDD505-2E9C-101B-9397-08002B2CF9AE}" pid="7" name="TemplafyFromBlank">
    <vt:bool>true</vt:bool>
  </property>
  <property fmtid="{D5CDD505-2E9C-101B-9397-08002B2CF9AE}" pid="8" name="ContentTypeId">
    <vt:lpwstr>0x010100A2AB9EBF58D10A479FD73C808C7CC532</vt:lpwstr>
  </property>
  <property fmtid="{D5CDD505-2E9C-101B-9397-08002B2CF9AE}" pid="9" name="Order">
    <vt:r8>11900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