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0"/>
  </p:sldMasterIdLst>
  <p:notesMasterIdLst>
    <p:notesMasterId r:id="rId27"/>
  </p:notesMasterIdLst>
  <p:sldIdLst>
    <p:sldId id="256" r:id="rId11"/>
    <p:sldId id="257" r:id="rId12"/>
    <p:sldId id="287" r:id="rId13"/>
    <p:sldId id="258" r:id="rId14"/>
    <p:sldId id="266" r:id="rId15"/>
    <p:sldId id="268" r:id="rId16"/>
    <p:sldId id="274" r:id="rId17"/>
    <p:sldId id="293" r:id="rId18"/>
    <p:sldId id="272" r:id="rId19"/>
    <p:sldId id="259" r:id="rId20"/>
    <p:sldId id="271" r:id="rId21"/>
    <p:sldId id="284" r:id="rId22"/>
    <p:sldId id="276" r:id="rId23"/>
    <p:sldId id="286" r:id="rId24"/>
    <p:sldId id="291"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DE7030-5F40-4213-B4A0-EF9C16EEC2E6}">
          <p14:sldIdLst>
            <p14:sldId id="256"/>
            <p14:sldId id="257"/>
          </p14:sldIdLst>
        </p14:section>
        <p14:section name="Data" id="{F008E78A-8336-4CAD-9FE7-4AB025C00AAD}">
          <p14:sldIdLst>
            <p14:sldId id="287"/>
            <p14:sldId id="258"/>
            <p14:sldId id="266"/>
            <p14:sldId id="268"/>
            <p14:sldId id="274"/>
            <p14:sldId id="293"/>
          </p14:sldIdLst>
        </p14:section>
        <p14:section name="Links to guidance &amp; contact" id="{5E3411B1-DA2C-4382-9858-47AAE81F95E5}">
          <p14:sldIdLst>
            <p14:sldId id="272"/>
          </p14:sldIdLst>
        </p14:section>
        <p14:section name="Methods" id="{AFB47B9A-B580-4C33-B496-EBD7092B3726}">
          <p14:sldIdLst>
            <p14:sldId id="259"/>
            <p14:sldId id="271"/>
            <p14:sldId id="284"/>
          </p14:sldIdLst>
        </p14:section>
        <p14:section name="Not updated" id="{D4408BA6-5042-41AA-AC1C-7119219E980E}">
          <p14:sldIdLst>
            <p14:sldId id="276"/>
            <p14:sldId id="286"/>
            <p14:sldId id="291"/>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41EC4E-3BBD-4780-B2DC-05D57AFE0AD2}" v="23" dt="2026-04-10T07:04:35.56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61" autoAdjust="0"/>
  </p:normalViewPr>
  <p:slideViewPr>
    <p:cSldViewPr snapToGrid="0" showGuides="1">
      <p:cViewPr varScale="1">
        <p:scale>
          <a:sx n="119" d="100"/>
          <a:sy n="119" d="100"/>
        </p:scale>
        <p:origin x="276" y="3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md\Desktop\IRS\Bibliometric%20report%20IRS%20Mar%202026%20Open%20Acce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2707405189009"/>
          <c:y val="3.4406347354728806E-2"/>
          <c:w val="0.85131386616650706"/>
          <c:h val="0.62153179926583246"/>
        </c:manualLayout>
      </c:layout>
      <c:lineChart>
        <c:grouping val="standard"/>
        <c:varyColors val="0"/>
        <c:ser>
          <c:idx val="2"/>
          <c:order val="0"/>
          <c:tx>
            <c:strRef>
              <c:f>'RESULTS AND FIGURE'!$B$8</c:f>
              <c:strCache>
                <c:ptCount val="1"/>
                <c:pt idx="0">
                  <c:v>SDU</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AND FIGURE'!$C$7:$C$9</c:f>
              <c:numCache>
                <c:formatCode>General</c:formatCode>
                <c:ptCount val="3"/>
                <c:pt idx="0">
                  <c:v>2023</c:v>
                </c:pt>
                <c:pt idx="1">
                  <c:v>2024</c:v>
                </c:pt>
                <c:pt idx="2">
                  <c:v>2025</c:v>
                </c:pt>
              </c:numCache>
            </c:numRef>
          </c:cat>
          <c:val>
            <c:numRef>
              <c:f>'RESULTS AND FIGURE'!$D$7:$D$9</c:f>
              <c:numCache>
                <c:formatCode>0</c:formatCode>
                <c:ptCount val="3"/>
                <c:pt idx="0">
                  <c:v>70.745341614906835</c:v>
                </c:pt>
                <c:pt idx="1">
                  <c:v>71.443007275666943</c:v>
                </c:pt>
                <c:pt idx="2">
                  <c:v>71.414276184122755</c:v>
                </c:pt>
              </c:numCache>
            </c:numRef>
          </c:val>
          <c:smooth val="0"/>
          <c:extLst>
            <c:ext xmlns:c16="http://schemas.microsoft.com/office/drawing/2014/chart" uri="{C3380CC4-5D6E-409C-BE32-E72D297353CC}">
              <c16:uniqueId val="{00000000-1030-454D-AE97-05F1A6436093}"/>
            </c:ext>
          </c:extLst>
        </c:ser>
        <c:ser>
          <c:idx val="3"/>
          <c:order val="1"/>
          <c:tx>
            <c:strRef>
              <c:f>'RESULTS AND FIGURE'!$B$11</c:f>
              <c:strCache>
                <c:ptCount val="1"/>
                <c:pt idx="0">
                  <c:v>KU</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AND FIGURE'!$C$7:$C$9</c:f>
              <c:numCache>
                <c:formatCode>General</c:formatCode>
                <c:ptCount val="3"/>
                <c:pt idx="0">
                  <c:v>2023</c:v>
                </c:pt>
                <c:pt idx="1">
                  <c:v>2024</c:v>
                </c:pt>
                <c:pt idx="2">
                  <c:v>2025</c:v>
                </c:pt>
              </c:numCache>
            </c:numRef>
          </c:cat>
          <c:val>
            <c:numRef>
              <c:f>'RESULTS AND FIGURE'!$D$11:$D$13</c:f>
              <c:numCache>
                <c:formatCode>0</c:formatCode>
                <c:ptCount val="3"/>
                <c:pt idx="0">
                  <c:v>75.916025557439042</c:v>
                </c:pt>
                <c:pt idx="1">
                  <c:v>71.325842696629209</c:v>
                </c:pt>
                <c:pt idx="2">
                  <c:v>72.725124084140859</c:v>
                </c:pt>
              </c:numCache>
            </c:numRef>
          </c:val>
          <c:smooth val="0"/>
          <c:extLst>
            <c:ext xmlns:c16="http://schemas.microsoft.com/office/drawing/2014/chart" uri="{C3380CC4-5D6E-409C-BE32-E72D297353CC}">
              <c16:uniqueId val="{00000001-1030-454D-AE97-05F1A6436093}"/>
            </c:ext>
          </c:extLst>
        </c:ser>
        <c:ser>
          <c:idx val="0"/>
          <c:order val="2"/>
          <c:tx>
            <c:strRef>
              <c:f>'RESULTS AND FIGURE'!$B$18</c:f>
              <c:strCache>
                <c:ptCount val="1"/>
                <c:pt idx="0">
                  <c:v>AU</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AND FIGURE'!$C$7:$C$9</c:f>
              <c:numCache>
                <c:formatCode>General</c:formatCode>
                <c:ptCount val="3"/>
                <c:pt idx="0">
                  <c:v>2023</c:v>
                </c:pt>
                <c:pt idx="1">
                  <c:v>2024</c:v>
                </c:pt>
                <c:pt idx="2">
                  <c:v>2025</c:v>
                </c:pt>
              </c:numCache>
            </c:numRef>
          </c:cat>
          <c:val>
            <c:numRef>
              <c:f>'RESULTS AND FIGURE'!$D$19:$D$21</c:f>
              <c:numCache>
                <c:formatCode>0</c:formatCode>
                <c:ptCount val="3"/>
                <c:pt idx="0">
                  <c:v>65.918684736725169</c:v>
                </c:pt>
                <c:pt idx="1">
                  <c:v>66.622720281256861</c:v>
                </c:pt>
                <c:pt idx="2">
                  <c:v>64.461407972858353</c:v>
                </c:pt>
              </c:numCache>
            </c:numRef>
          </c:val>
          <c:smooth val="0"/>
          <c:extLst>
            <c:ext xmlns:c16="http://schemas.microsoft.com/office/drawing/2014/chart" uri="{C3380CC4-5D6E-409C-BE32-E72D297353CC}">
              <c16:uniqueId val="{00000002-1030-454D-AE97-05F1A6436093}"/>
            </c:ext>
          </c:extLst>
        </c:ser>
        <c:ser>
          <c:idx val="1"/>
          <c:order val="3"/>
          <c:tx>
            <c:strRef>
              <c:f>'RESULTS AND FIGURE'!$B$2</c:f>
              <c:strCache>
                <c:ptCount val="1"/>
                <c:pt idx="0">
                  <c:v>AAU</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AND FIGURE'!$C$7:$C$9</c:f>
              <c:numCache>
                <c:formatCode>General</c:formatCode>
                <c:ptCount val="3"/>
                <c:pt idx="0">
                  <c:v>2023</c:v>
                </c:pt>
                <c:pt idx="1">
                  <c:v>2024</c:v>
                </c:pt>
                <c:pt idx="2">
                  <c:v>2025</c:v>
                </c:pt>
              </c:numCache>
            </c:numRef>
          </c:cat>
          <c:val>
            <c:numRef>
              <c:f>'RESULTS AND FIGURE'!$D$3:$D$5</c:f>
              <c:numCache>
                <c:formatCode>0</c:formatCode>
                <c:ptCount val="3"/>
                <c:pt idx="0">
                  <c:v>61.384111384111385</c:v>
                </c:pt>
                <c:pt idx="1">
                  <c:v>63.865877712031555</c:v>
                </c:pt>
                <c:pt idx="2">
                  <c:v>64.028314028314028</c:v>
                </c:pt>
              </c:numCache>
            </c:numRef>
          </c:val>
          <c:smooth val="0"/>
          <c:extLst>
            <c:ext xmlns:c16="http://schemas.microsoft.com/office/drawing/2014/chart" uri="{C3380CC4-5D6E-409C-BE32-E72D297353CC}">
              <c16:uniqueId val="{00000003-1030-454D-AE97-05F1A6436093}"/>
            </c:ext>
          </c:extLst>
        </c:ser>
        <c:ser>
          <c:idx val="4"/>
          <c:order val="4"/>
          <c:tx>
            <c:strRef>
              <c:f>'RESULTS AND FIGURE'!$B$14</c:f>
              <c:strCache>
                <c:ptCount val="1"/>
                <c:pt idx="0">
                  <c:v>DTU</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AND FIGURE'!$C$7:$C$9</c:f>
              <c:numCache>
                <c:formatCode>General</c:formatCode>
                <c:ptCount val="3"/>
                <c:pt idx="0">
                  <c:v>2023</c:v>
                </c:pt>
                <c:pt idx="1">
                  <c:v>2024</c:v>
                </c:pt>
                <c:pt idx="2">
                  <c:v>2025</c:v>
                </c:pt>
              </c:numCache>
            </c:numRef>
          </c:cat>
          <c:val>
            <c:numRef>
              <c:f>'RESULTS AND FIGURE'!$D$15:$D$17</c:f>
              <c:numCache>
                <c:formatCode>0</c:formatCode>
                <c:ptCount val="3"/>
                <c:pt idx="0">
                  <c:v>86.520376175548591</c:v>
                </c:pt>
                <c:pt idx="1">
                  <c:v>82.061068702290072</c:v>
                </c:pt>
                <c:pt idx="2">
                  <c:v>78.443113772455092</c:v>
                </c:pt>
              </c:numCache>
            </c:numRef>
          </c:val>
          <c:smooth val="0"/>
          <c:extLst>
            <c:ext xmlns:c16="http://schemas.microsoft.com/office/drawing/2014/chart" uri="{C3380CC4-5D6E-409C-BE32-E72D297353CC}">
              <c16:uniqueId val="{00000004-1030-454D-AE97-05F1A6436093}"/>
            </c:ext>
          </c:extLst>
        </c:ser>
        <c:dLbls>
          <c:showLegendKey val="0"/>
          <c:showVal val="0"/>
          <c:showCatName val="0"/>
          <c:showSerName val="0"/>
          <c:showPercent val="0"/>
          <c:showBubbleSize val="0"/>
        </c:dLbls>
        <c:smooth val="0"/>
        <c:axId val="658950312"/>
        <c:axId val="658951032"/>
      </c:lineChart>
      <c:catAx>
        <c:axId val="65895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8951032"/>
        <c:crosses val="autoZero"/>
        <c:auto val="1"/>
        <c:lblAlgn val="ctr"/>
        <c:lblOffset val="100"/>
        <c:noMultiLvlLbl val="0"/>
      </c:catAx>
      <c:valAx>
        <c:axId val="658951032"/>
        <c:scaling>
          <c:orientation val="minMax"/>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658950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da-DK"/>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129904946273979"/>
          <c:y val="3.5579745897229245E-2"/>
          <c:w val="0.41687484592740826"/>
          <c:h val="0.94249579732502253"/>
        </c:manualLayout>
      </c:layout>
      <c:barChart>
        <c:barDir val="bar"/>
        <c:grouping val="clustered"/>
        <c:varyColors val="0"/>
        <c:ser>
          <c:idx val="1"/>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'Fig KI Oct 2025 a=.75, b=.25'!$A$2:$A$60</c:f>
              <c:strCache>
                <c:ptCount val="59"/>
                <c:pt idx="0">
                  <c:v>KI, OUH, FLASH - Centre for Liver Research (Odense)</c:v>
                </c:pt>
                <c:pt idx="1">
                  <c:v>KI, OUH, Research unit of Medical Gastroenterology (Odense)</c:v>
                </c:pt>
                <c:pt idx="2">
                  <c:v>KI, OUH, Research unit of Occupational and Environmental Medicine (Odense)</c:v>
                </c:pt>
                <c:pt idx="3">
                  <c:v>KI, OUH, Research unit of Clinical Epidemiology (Odense)</c:v>
                </c:pt>
                <c:pt idx="4">
                  <c:v>KI, OUH, CFPK - Centre for Patient Communication (Odense)</c:v>
                </c:pt>
                <c:pt idx="5">
                  <c:v>KI, OUH, Research unit of Oto Rhino Laryngology (Odense)</c:v>
                </c:pt>
                <c:pt idx="6">
                  <c:v>KI, OUH, Research unit of Psychiatry (Odense)</c:v>
                </c:pt>
                <c:pt idx="7">
                  <c:v>KI, OUH, Research unit of Clinical Immunology (Odense)</c:v>
                </c:pt>
                <c:pt idx="8">
                  <c:v>KI, OUH, UCAR - Unit for Clinical Alcohol Research (Odense)</c:v>
                </c:pt>
                <c:pt idx="9">
                  <c:v>KI, OUH, Research unit of Clinical Microbiology (Odense)</c:v>
                </c:pt>
                <c:pt idx="10">
                  <c:v>KI, OUH, Research unit of Emergency Medicine (Odense)</c:v>
                </c:pt>
                <c:pt idx="11">
                  <c:v>KI, OUH, Research unit of Plastic Surgery (Odense)</c:v>
                </c:pt>
                <c:pt idx="12">
                  <c:v>KI, OUH, Research unit of Oral and Maxillofacial Surgery (Odense)</c:v>
                </c:pt>
                <c:pt idx="13">
                  <c:v>KI, OUH, Research unit of Geriatrics (Odense)</c:v>
                </c:pt>
                <c:pt idx="14">
                  <c:v>KI, OUH, Research unit of Medicine (Svendborg)</c:v>
                </c:pt>
                <c:pt idx="15">
                  <c:v>KI, OUH, Research unit of Dermatovenerology and allergy (Odense)</c:v>
                </c:pt>
                <c:pt idx="16">
                  <c:v>KI, OUH, Research unit of Rheumatology (Odense)</c:v>
                </c:pt>
                <c:pt idx="17">
                  <c:v>KI, OUH, Research unit of Haematology (Odense)</c:v>
                </c:pt>
                <c:pt idx="18">
                  <c:v>KI, OUH, Research unit of Pathology (Odense)</c:v>
                </c:pt>
                <c:pt idx="19">
                  <c:v>KI, OUH, Research unit of CIMT - Centre for Innovative Medical Technology (Odense)</c:v>
                </c:pt>
                <c:pt idx="20">
                  <c:v>Center for Culture and Older People, COPe (Vulnerability)</c:v>
                </c:pt>
                <c:pt idx="21">
                  <c:v>KI, OUH, Research unit of Urology (Odense)</c:v>
                </c:pt>
                <c:pt idx="22">
                  <c:v>KI, OUH, Research unit of Nephrology (Odense)</c:v>
                </c:pt>
                <c:pt idx="23">
                  <c:v>KI, OUH, Research unit of Neurology (Odense)</c:v>
                </c:pt>
                <c:pt idx="24">
                  <c:v>KI, OUH, Research unit of orthopaedic surgery (Odense)</c:v>
                </c:pt>
                <c:pt idx="25">
                  <c:v>KI, OUH, Research unit of Gynaecology and Obstetrics</c:v>
                </c:pt>
                <c:pt idx="26">
                  <c:v>KI, OUH, Research unit of Ophthalmology (Odense)</c:v>
                </c:pt>
                <c:pt idx="27">
                  <c:v>KI, OUH, Research unit of Clinical Pharmacology (Odense)</c:v>
                </c:pt>
                <c:pt idx="28">
                  <c:v>KI, REHPA - The Danish Knowledge Centre for Rehabilitation and Palliative Care</c:v>
                </c:pt>
                <c:pt idx="29">
                  <c:v>KI, OUH, Research unit of Oncology (Odense)</c:v>
                </c:pt>
                <c:pt idx="30">
                  <c:v>KI, OUH, Research unit of Cardiology (Odense)</c:v>
                </c:pt>
                <c:pt idx="31">
                  <c:v>KI, OUH, Research unit of Paediatrics (Odense)</c:v>
                </c:pt>
                <c:pt idx="32">
                  <c:v>KI, OUH, Research unit of Anaesthesiology and Intensive Care (Odense)</c:v>
                </c:pt>
                <c:pt idx="33">
                  <c:v>KI, OUH, Research unit of SDCO - Steno Diabetes Center Odense</c:v>
                </c:pt>
                <c:pt idx="34">
                  <c:v>KI, OUH, Research unit of Clinical Physiology and Nuclear Medicine (Odense)</c:v>
                </c:pt>
                <c:pt idx="35">
                  <c:v>KI, FaCe - Family focused healthcare research Center</c:v>
                </c:pt>
                <c:pt idx="36">
                  <c:v>KI, OUH, KMEB - Molecular Endocrinology Department (Odense)</c:v>
                </c:pt>
                <c:pt idx="37">
                  <c:v>KI, OUH, Cochrane Denmark (Odense)</c:v>
                </c:pt>
                <c:pt idx="38">
                  <c:v>KI, OUH, Research unit of Clinical Biochemistry (Odense)</c:v>
                </c:pt>
                <c:pt idx="39">
                  <c:v>KI, OUH, Research unit of Clinical Biochemistry (Svendborg)</c:v>
                </c:pt>
                <c:pt idx="40">
                  <c:v>KI, OUH, Research unit of Infectious Diseases (Odense)</c:v>
                </c:pt>
                <c:pt idx="41">
                  <c:v>KI, OUH, Odense Respiratory Research Unit (ODIN)</c:v>
                </c:pt>
                <c:pt idx="42">
                  <c:v>KI, OUH, AgeCare - Academy of Geriatric Cancer Research (Odense)</c:v>
                </c:pt>
                <c:pt idx="43">
                  <c:v>KI, Research Unit of Child and Adolescent Psychiatry (Southern Denmark)</c:v>
                </c:pt>
                <c:pt idx="44">
                  <c:v>KI, OUH, Research unit of Radiology (Odense)</c:v>
                </c:pt>
                <c:pt idx="45">
                  <c:v>KI, OUH, Research unit of Surgery (Odense)</c:v>
                </c:pt>
                <c:pt idx="46">
                  <c:v>KI, OUH, Research unit of OPEN - Open Patient data Explorative Network (Odense)</c:v>
                </c:pt>
                <c:pt idx="47">
                  <c:v>KI, OUH, Research unit of Open - Bandim</c:v>
                </c:pt>
                <c:pt idx="48">
                  <c:v>KI, OUH, CAI-X Centre for Clinical AI (Odense)</c:v>
                </c:pt>
                <c:pt idx="49">
                  <c:v>KI, OUH, Research unit of Endocrinology (Odense)</c:v>
                </c:pt>
                <c:pt idx="50">
                  <c:v>KI, OUH, Research unit of Clinical Genetics (Odense)</c:v>
                </c:pt>
                <c:pt idx="51">
                  <c:v>KI, OUH, Research Unit of Medical Education</c:v>
                </c:pt>
                <c:pt idx="52">
                  <c:v>KI, OUH, Research unit of Cardiac, thoracic, and Vascular surgery (Odense)</c:v>
                </c:pt>
                <c:pt idx="53">
                  <c:v>KI, OUH, Research unit of Neurosurgery (Odense)</c:v>
                </c:pt>
                <c:pt idx="54">
                  <c:v>KI, BRIDGE - Brain Research - Inter Disciplinary Guided Excellence (Odense)</c:v>
                </c:pt>
                <c:pt idx="55">
                  <c:v>KI, OUH, Research Center for Person-Centred Rehabilitation</c:v>
                </c:pt>
                <c:pt idx="56">
                  <c:v>KI, OUH, Clinical Genome Center (Odense)</c:v>
                </c:pt>
                <c:pt idx="57">
                  <c:v>KI, OUH, Research unit of Digital Psychiatry (Odense)</c:v>
                </c:pt>
                <c:pt idx="58">
                  <c:v>.</c:v>
                </c:pt>
              </c:strCache>
            </c:strRef>
          </c:cat>
          <c:val>
            <c:numRef>
              <c:f>'Fig KI Oct 2025 a=.75, b=.25'!$B$2:$B$60</c:f>
              <c:numCache>
                <c:formatCode>0.0</c:formatCode>
                <c:ptCount val="59"/>
                <c:pt idx="0">
                  <c:v>0.65565302571731288</c:v>
                </c:pt>
                <c:pt idx="1">
                  <c:v>0.72573532593647172</c:v>
                </c:pt>
                <c:pt idx="2">
                  <c:v>0.75259180561788863</c:v>
                </c:pt>
                <c:pt idx="3">
                  <c:v>0.84426553996475906</c:v>
                </c:pt>
                <c:pt idx="4">
                  <c:v>0.87149085824154815</c:v>
                </c:pt>
                <c:pt idx="5">
                  <c:v>0.88150030310537753</c:v>
                </c:pt>
                <c:pt idx="6">
                  <c:v>0.89675146282825968</c:v>
                </c:pt>
                <c:pt idx="7">
                  <c:v>0.91482716491276272</c:v>
                </c:pt>
                <c:pt idx="8">
                  <c:v>0.92033817193030953</c:v>
                </c:pt>
                <c:pt idx="9">
                  <c:v>0.9285670344279785</c:v>
                </c:pt>
                <c:pt idx="10">
                  <c:v>0.9286828380410167</c:v>
                </c:pt>
                <c:pt idx="11">
                  <c:v>0.93192842045520918</c:v>
                </c:pt>
                <c:pt idx="12">
                  <c:v>0.94306257123723081</c:v>
                </c:pt>
                <c:pt idx="13">
                  <c:v>0.94612446270228667</c:v>
                </c:pt>
                <c:pt idx="14">
                  <c:v>0.94704173820447657</c:v>
                </c:pt>
                <c:pt idx="15">
                  <c:v>0.95971029233785521</c:v>
                </c:pt>
                <c:pt idx="16">
                  <c:v>0.96682081621505078</c:v>
                </c:pt>
                <c:pt idx="17">
                  <c:v>0.97823506806659144</c:v>
                </c:pt>
                <c:pt idx="18">
                  <c:v>0.97880546752318975</c:v>
                </c:pt>
                <c:pt idx="19">
                  <c:v>0.97924538009286322</c:v>
                </c:pt>
                <c:pt idx="20">
                  <c:v>0.9815549210836485</c:v>
                </c:pt>
                <c:pt idx="21">
                  <c:v>1.0017634047530177</c:v>
                </c:pt>
                <c:pt idx="22">
                  <c:v>1.0070561028569001</c:v>
                </c:pt>
                <c:pt idx="23">
                  <c:v>1.0088815511272884</c:v>
                </c:pt>
                <c:pt idx="24">
                  <c:v>1.0110853116146785</c:v>
                </c:pt>
                <c:pt idx="25">
                  <c:v>1.0244578526833013</c:v>
                </c:pt>
                <c:pt idx="26">
                  <c:v>1.0342656529660321</c:v>
                </c:pt>
                <c:pt idx="27">
                  <c:v>1.0461339538079091</c:v>
                </c:pt>
                <c:pt idx="28">
                  <c:v>1.0480451072058414</c:v>
                </c:pt>
                <c:pt idx="29">
                  <c:v>1.0508411508072</c:v>
                </c:pt>
                <c:pt idx="30">
                  <c:v>1.055678702882493</c:v>
                </c:pt>
                <c:pt idx="31">
                  <c:v>1.0564823882979426</c:v>
                </c:pt>
                <c:pt idx="32">
                  <c:v>1.0605278619875587</c:v>
                </c:pt>
                <c:pt idx="33">
                  <c:v>1.0650619356115709</c:v>
                </c:pt>
                <c:pt idx="34">
                  <c:v>1.0673296648458894</c:v>
                </c:pt>
                <c:pt idx="35">
                  <c:v>1.070389226513518</c:v>
                </c:pt>
                <c:pt idx="36">
                  <c:v>1.0726041332203669</c:v>
                </c:pt>
                <c:pt idx="37">
                  <c:v>1.0890127310715643</c:v>
                </c:pt>
                <c:pt idx="38">
                  <c:v>1.0903532606682056</c:v>
                </c:pt>
                <c:pt idx="39">
                  <c:v>1.0912581181459386</c:v>
                </c:pt>
                <c:pt idx="40">
                  <c:v>1.0915330635019844</c:v>
                </c:pt>
                <c:pt idx="41">
                  <c:v>1.0925211483752741</c:v>
                </c:pt>
                <c:pt idx="42">
                  <c:v>1.1063154197035077</c:v>
                </c:pt>
                <c:pt idx="43">
                  <c:v>1.1080882838766593</c:v>
                </c:pt>
                <c:pt idx="44">
                  <c:v>1.1149950672178959</c:v>
                </c:pt>
                <c:pt idx="45">
                  <c:v>1.1150896367361109</c:v>
                </c:pt>
                <c:pt idx="46">
                  <c:v>1.1203299718457327</c:v>
                </c:pt>
                <c:pt idx="47">
                  <c:v>1.1393735554539606</c:v>
                </c:pt>
                <c:pt idx="48">
                  <c:v>1.145147407930923</c:v>
                </c:pt>
                <c:pt idx="49">
                  <c:v>1.1587433296656668</c:v>
                </c:pt>
                <c:pt idx="50">
                  <c:v>1.1593014345146722</c:v>
                </c:pt>
                <c:pt idx="51">
                  <c:v>1.2125090201621538</c:v>
                </c:pt>
                <c:pt idx="52">
                  <c:v>1.2498169900132969</c:v>
                </c:pt>
                <c:pt idx="53">
                  <c:v>1.3405627780670679</c:v>
                </c:pt>
                <c:pt idx="54">
                  <c:v>1.3898221671966193</c:v>
                </c:pt>
                <c:pt idx="55">
                  <c:v>1.4145938568558463</c:v>
                </c:pt>
                <c:pt idx="56">
                  <c:v>1.5064506008075245</c:v>
                </c:pt>
                <c:pt idx="57">
                  <c:v>1.5204478189334945</c:v>
                </c:pt>
                <c:pt idx="58">
                  <c:v>1</c:v>
                </c:pt>
              </c:numCache>
            </c:numRef>
          </c:val>
          <c:extLst>
            <c:ext xmlns:c16="http://schemas.microsoft.com/office/drawing/2014/chart" uri="{C3380CC4-5D6E-409C-BE32-E72D297353CC}">
              <c16:uniqueId val="{00000000-72D7-4CDA-A23E-B675E3BC0B00}"/>
            </c:ext>
          </c:extLst>
        </c:ser>
        <c:dLbls>
          <c:showLegendKey val="0"/>
          <c:showVal val="0"/>
          <c:showCatName val="0"/>
          <c:showSerName val="0"/>
          <c:showPercent val="0"/>
          <c:showBubbleSize val="0"/>
        </c:dLbls>
        <c:gapWidth val="269"/>
        <c:overlap val="-20"/>
        <c:axId val="1152207000"/>
        <c:axId val="1152203760"/>
      </c:barChart>
      <c:catAx>
        <c:axId val="1152207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52203760"/>
        <c:crosses val="autoZero"/>
        <c:auto val="1"/>
        <c:lblAlgn val="ctr"/>
        <c:lblOffset val="100"/>
        <c:noMultiLvlLbl val="0"/>
      </c:catAx>
      <c:valAx>
        <c:axId val="1152203760"/>
        <c:scaling>
          <c:orientation val="minMax"/>
          <c:max val="2.25"/>
          <c:min val="0"/>
        </c:scaling>
        <c:delete val="1"/>
        <c:axPos val="b"/>
        <c:numFmt formatCode="0.0" sourceLinked="1"/>
        <c:majorTickMark val="none"/>
        <c:minorTickMark val="none"/>
        <c:tickLblPos val="nextTo"/>
        <c:crossAx val="1152207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129904946273979"/>
          <c:y val="3.5579745897229245E-2"/>
          <c:w val="0.41687484592740826"/>
          <c:h val="0.94249579732502253"/>
        </c:manualLayout>
      </c:layout>
      <c:barChart>
        <c:barDir val="bar"/>
        <c:grouping val="clustered"/>
        <c:varyColors val="0"/>
        <c:ser>
          <c:idx val="1"/>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'Fig KI Oct 2025 a=.75, b=.25'!$A$2:$A$60</c:f>
              <c:strCache>
                <c:ptCount val="59"/>
                <c:pt idx="0">
                  <c:v>KI, OUH, FLASH - Centre for Liver Research (Odense)</c:v>
                </c:pt>
                <c:pt idx="1">
                  <c:v>KI, OUH, Research unit of Medical Gastroenterology (Odense)</c:v>
                </c:pt>
                <c:pt idx="2">
                  <c:v>KI, OUH, Research unit of Occupational and Environmental Medicine (Odense)</c:v>
                </c:pt>
                <c:pt idx="3">
                  <c:v>KI, OUH, Research unit of Clinical Epidemiology (Odense)</c:v>
                </c:pt>
                <c:pt idx="4">
                  <c:v>KI, OUH, CFPK - Centre for Patient Communication (Odense)</c:v>
                </c:pt>
                <c:pt idx="5">
                  <c:v>KI, OUH, Research unit of Oto Rhino Laryngology (Odense)</c:v>
                </c:pt>
                <c:pt idx="6">
                  <c:v>KI, OUH, Research unit of Psychiatry (Odense)</c:v>
                </c:pt>
                <c:pt idx="7">
                  <c:v>KI, OUH, Research unit of Clinical Immunology (Odense)</c:v>
                </c:pt>
                <c:pt idx="8">
                  <c:v>KI, OUH, UCAR - Unit for Clinical Alcohol Research (Odense)</c:v>
                </c:pt>
                <c:pt idx="9">
                  <c:v>KI, OUH, Research unit of Clinical Microbiology (Odense)</c:v>
                </c:pt>
                <c:pt idx="10">
                  <c:v>KI, OUH, Research unit of Emergency Medicine (Odense)</c:v>
                </c:pt>
                <c:pt idx="11">
                  <c:v>KI, OUH, Research unit of Plastic Surgery (Odense)</c:v>
                </c:pt>
                <c:pt idx="12">
                  <c:v>KI, OUH, Research unit of Oral and Maxillofacial Surgery (Odense)</c:v>
                </c:pt>
                <c:pt idx="13">
                  <c:v>KI, OUH, Research unit of Geriatrics (Odense)</c:v>
                </c:pt>
                <c:pt idx="14">
                  <c:v>KI, OUH, Research unit of Medicine (Svendborg)</c:v>
                </c:pt>
                <c:pt idx="15">
                  <c:v>KI, OUH, Research unit of Dermatovenerology and allergy (Odense)</c:v>
                </c:pt>
                <c:pt idx="16">
                  <c:v>KI, OUH, Research unit of Rheumatology (Odense)</c:v>
                </c:pt>
                <c:pt idx="17">
                  <c:v>KI, OUH, Research unit of Haematology (Odense)</c:v>
                </c:pt>
                <c:pt idx="18">
                  <c:v>KI, OUH, Research unit of Pathology (Odense)</c:v>
                </c:pt>
                <c:pt idx="19">
                  <c:v>KI, OUH, Research unit of CIMT - Centre for Innovative Medical Technology (Odense)</c:v>
                </c:pt>
                <c:pt idx="20">
                  <c:v>Center for Culture and Older People, COPe (Vulnerability)</c:v>
                </c:pt>
                <c:pt idx="21">
                  <c:v>KI, OUH, Research unit of Urology (Odense)</c:v>
                </c:pt>
                <c:pt idx="22">
                  <c:v>KI, OUH, Research unit of Nephrology (Odense)</c:v>
                </c:pt>
                <c:pt idx="23">
                  <c:v>KI, OUH, Research unit of Neurology (Odense)</c:v>
                </c:pt>
                <c:pt idx="24">
                  <c:v>KI, OUH, Research unit of orthopaedic surgery (Odense)</c:v>
                </c:pt>
                <c:pt idx="25">
                  <c:v>KI, OUH, Research unit of Gynaecology and Obstetrics</c:v>
                </c:pt>
                <c:pt idx="26">
                  <c:v>KI, OUH, Research unit of Ophthalmology (Odense)</c:v>
                </c:pt>
                <c:pt idx="27">
                  <c:v>KI, OUH, Research unit of Clinical Pharmacology (Odense)</c:v>
                </c:pt>
                <c:pt idx="28">
                  <c:v>KI, REHPA - The Danish Knowledge Centre for Rehabilitation and Palliative Care</c:v>
                </c:pt>
                <c:pt idx="29">
                  <c:v>KI, OUH, Research unit of Oncology (Odense)</c:v>
                </c:pt>
                <c:pt idx="30">
                  <c:v>KI, OUH, Research unit of Cardiology (Odense)</c:v>
                </c:pt>
                <c:pt idx="31">
                  <c:v>KI, OUH, Research unit of Paediatrics (Odense)</c:v>
                </c:pt>
                <c:pt idx="32">
                  <c:v>KI, OUH, Research unit of Anaesthesiology and Intensive Care (Odense)</c:v>
                </c:pt>
                <c:pt idx="33">
                  <c:v>KI, OUH, Research unit of SDCO - Steno Diabetes Center Odense</c:v>
                </c:pt>
                <c:pt idx="34">
                  <c:v>KI, OUH, Research unit of Clinical Physiology and Nuclear Medicine (Odense)</c:v>
                </c:pt>
                <c:pt idx="35">
                  <c:v>KI, FaCe - Family focused healthcare research Center</c:v>
                </c:pt>
                <c:pt idx="36">
                  <c:v>KI, OUH, KMEB - Molecular Endocrinology Department (Odense)</c:v>
                </c:pt>
                <c:pt idx="37">
                  <c:v>KI, OUH, Cochrane Denmark (Odense)</c:v>
                </c:pt>
                <c:pt idx="38">
                  <c:v>KI, OUH, Research unit of Clinical Biochemistry (Odense)</c:v>
                </c:pt>
                <c:pt idx="39">
                  <c:v>KI, OUH, Research unit of Clinical Biochemistry (Svendborg)</c:v>
                </c:pt>
                <c:pt idx="40">
                  <c:v>KI, OUH, Research unit of Infectious Diseases (Odense)</c:v>
                </c:pt>
                <c:pt idx="41">
                  <c:v>KI, OUH, Odense Respiratory Research Unit (ODIN)</c:v>
                </c:pt>
                <c:pt idx="42">
                  <c:v>KI, OUH, AgeCare - Academy of Geriatric Cancer Research (Odense)</c:v>
                </c:pt>
                <c:pt idx="43">
                  <c:v>KI, Research Unit of Child and Adolescent Psychiatry (Southern Denmark)</c:v>
                </c:pt>
                <c:pt idx="44">
                  <c:v>KI, OUH, Research unit of Radiology (Odense)</c:v>
                </c:pt>
                <c:pt idx="45">
                  <c:v>KI, OUH, Research unit of Surgery (Odense)</c:v>
                </c:pt>
                <c:pt idx="46">
                  <c:v>KI, OUH, Research unit of OPEN - Open Patient data Explorative Network (Odense)</c:v>
                </c:pt>
                <c:pt idx="47">
                  <c:v>KI, OUH, Research unit of Open - Bandim</c:v>
                </c:pt>
                <c:pt idx="48">
                  <c:v>KI, OUH, CAI-X Centre for Clinical AI (Odense)</c:v>
                </c:pt>
                <c:pt idx="49">
                  <c:v>KI, OUH, Research unit of Endocrinology (Odense)</c:v>
                </c:pt>
                <c:pt idx="50">
                  <c:v>KI, OUH, Research unit of Clinical Genetics (Odense)</c:v>
                </c:pt>
                <c:pt idx="51">
                  <c:v>KI, OUH, Research Unit of Medical Education</c:v>
                </c:pt>
                <c:pt idx="52">
                  <c:v>KI, OUH, Research unit of Cardiac, thoracic, and Vascular surgery (Odense)</c:v>
                </c:pt>
                <c:pt idx="53">
                  <c:v>KI, OUH, Research unit of Neurosurgery (Odense)</c:v>
                </c:pt>
                <c:pt idx="54">
                  <c:v>KI, BRIDGE - Brain Research - Inter Disciplinary Guided Excellence (Odense)</c:v>
                </c:pt>
                <c:pt idx="55">
                  <c:v>KI, OUH, Research Center for Person-Centred Rehabilitation</c:v>
                </c:pt>
                <c:pt idx="56">
                  <c:v>KI, OUH, Clinical Genome Center (Odense)</c:v>
                </c:pt>
                <c:pt idx="57">
                  <c:v>KI, OUH, Research unit of Digital Psychiatry (Odense)</c:v>
                </c:pt>
                <c:pt idx="58">
                  <c:v>.</c:v>
                </c:pt>
              </c:strCache>
            </c:strRef>
          </c:cat>
          <c:val>
            <c:numRef>
              <c:f>'Fig KI Oct 2025 a=.75, b=.25'!$B$2:$B$60</c:f>
              <c:numCache>
                <c:formatCode>0.0</c:formatCode>
                <c:ptCount val="59"/>
                <c:pt idx="0">
                  <c:v>0.65565302571731288</c:v>
                </c:pt>
                <c:pt idx="1">
                  <c:v>0.72573532593647172</c:v>
                </c:pt>
                <c:pt idx="2">
                  <c:v>0.75259180561788863</c:v>
                </c:pt>
                <c:pt idx="3">
                  <c:v>0.84426553996475906</c:v>
                </c:pt>
                <c:pt idx="4">
                  <c:v>0.87149085824154815</c:v>
                </c:pt>
                <c:pt idx="5">
                  <c:v>0.88150030310537753</c:v>
                </c:pt>
                <c:pt idx="6">
                  <c:v>0.89675146282825968</c:v>
                </c:pt>
                <c:pt idx="7">
                  <c:v>0.91482716491276272</c:v>
                </c:pt>
                <c:pt idx="8">
                  <c:v>0.92033817193030953</c:v>
                </c:pt>
                <c:pt idx="9">
                  <c:v>0.9285670344279785</c:v>
                </c:pt>
                <c:pt idx="10">
                  <c:v>0.9286828380410167</c:v>
                </c:pt>
                <c:pt idx="11">
                  <c:v>0.93192842045520918</c:v>
                </c:pt>
                <c:pt idx="12">
                  <c:v>0.94306257123723081</c:v>
                </c:pt>
                <c:pt idx="13">
                  <c:v>0.94612446270228667</c:v>
                </c:pt>
                <c:pt idx="14">
                  <c:v>0.94704173820447657</c:v>
                </c:pt>
                <c:pt idx="15">
                  <c:v>0.95971029233785521</c:v>
                </c:pt>
                <c:pt idx="16">
                  <c:v>0.96682081621505078</c:v>
                </c:pt>
                <c:pt idx="17">
                  <c:v>0.97823506806659144</c:v>
                </c:pt>
                <c:pt idx="18">
                  <c:v>0.97880546752318975</c:v>
                </c:pt>
                <c:pt idx="19">
                  <c:v>0.97924538009286322</c:v>
                </c:pt>
                <c:pt idx="20">
                  <c:v>0.9815549210836485</c:v>
                </c:pt>
                <c:pt idx="21">
                  <c:v>1.0017634047530177</c:v>
                </c:pt>
                <c:pt idx="22">
                  <c:v>1.0070561028569001</c:v>
                </c:pt>
                <c:pt idx="23">
                  <c:v>1.0088815511272884</c:v>
                </c:pt>
                <c:pt idx="24">
                  <c:v>1.0110853116146785</c:v>
                </c:pt>
                <c:pt idx="25">
                  <c:v>1.0244578526833013</c:v>
                </c:pt>
                <c:pt idx="26">
                  <c:v>1.0342656529660321</c:v>
                </c:pt>
                <c:pt idx="27">
                  <c:v>1.0461339538079091</c:v>
                </c:pt>
                <c:pt idx="28">
                  <c:v>1.0480451072058414</c:v>
                </c:pt>
                <c:pt idx="29">
                  <c:v>1.0508411508072</c:v>
                </c:pt>
                <c:pt idx="30">
                  <c:v>1.055678702882493</c:v>
                </c:pt>
                <c:pt idx="31">
                  <c:v>1.0564823882979426</c:v>
                </c:pt>
                <c:pt idx="32">
                  <c:v>1.0605278619875587</c:v>
                </c:pt>
                <c:pt idx="33">
                  <c:v>1.0650619356115709</c:v>
                </c:pt>
                <c:pt idx="34">
                  <c:v>1.0673296648458894</c:v>
                </c:pt>
                <c:pt idx="35">
                  <c:v>1.070389226513518</c:v>
                </c:pt>
                <c:pt idx="36">
                  <c:v>1.0726041332203669</c:v>
                </c:pt>
                <c:pt idx="37">
                  <c:v>1.0890127310715643</c:v>
                </c:pt>
                <c:pt idx="38">
                  <c:v>1.0903532606682056</c:v>
                </c:pt>
                <c:pt idx="39">
                  <c:v>1.0912581181459386</c:v>
                </c:pt>
                <c:pt idx="40">
                  <c:v>1.0915330635019844</c:v>
                </c:pt>
                <c:pt idx="41">
                  <c:v>1.0925211483752741</c:v>
                </c:pt>
                <c:pt idx="42">
                  <c:v>1.1063154197035077</c:v>
                </c:pt>
                <c:pt idx="43">
                  <c:v>1.1080882838766593</c:v>
                </c:pt>
                <c:pt idx="44">
                  <c:v>1.1149950672178959</c:v>
                </c:pt>
                <c:pt idx="45">
                  <c:v>1.1150896367361109</c:v>
                </c:pt>
                <c:pt idx="46">
                  <c:v>1.1203299718457327</c:v>
                </c:pt>
                <c:pt idx="47">
                  <c:v>1.1393735554539606</c:v>
                </c:pt>
                <c:pt idx="48">
                  <c:v>1.145147407930923</c:v>
                </c:pt>
                <c:pt idx="49">
                  <c:v>1.1587433296656668</c:v>
                </c:pt>
                <c:pt idx="50">
                  <c:v>1.1593014345146722</c:v>
                </c:pt>
                <c:pt idx="51">
                  <c:v>1.2125090201621538</c:v>
                </c:pt>
                <c:pt idx="52">
                  <c:v>1.2498169900132969</c:v>
                </c:pt>
                <c:pt idx="53">
                  <c:v>1.3405627780670679</c:v>
                </c:pt>
                <c:pt idx="54">
                  <c:v>1.3898221671966193</c:v>
                </c:pt>
                <c:pt idx="55">
                  <c:v>1.4145938568558463</c:v>
                </c:pt>
                <c:pt idx="56">
                  <c:v>1.5064506008075245</c:v>
                </c:pt>
                <c:pt idx="57">
                  <c:v>1.5204478189334945</c:v>
                </c:pt>
                <c:pt idx="58">
                  <c:v>1</c:v>
                </c:pt>
              </c:numCache>
            </c:numRef>
          </c:val>
          <c:extLst>
            <c:ext xmlns:c16="http://schemas.microsoft.com/office/drawing/2014/chart" uri="{C3380CC4-5D6E-409C-BE32-E72D297353CC}">
              <c16:uniqueId val="{00000000-72D7-4CDA-A23E-B675E3BC0B00}"/>
            </c:ext>
          </c:extLst>
        </c:ser>
        <c:dLbls>
          <c:showLegendKey val="0"/>
          <c:showVal val="0"/>
          <c:showCatName val="0"/>
          <c:showSerName val="0"/>
          <c:showPercent val="0"/>
          <c:showBubbleSize val="0"/>
        </c:dLbls>
        <c:gapWidth val="269"/>
        <c:overlap val="-20"/>
        <c:axId val="1152207000"/>
        <c:axId val="1152203760"/>
      </c:barChart>
      <c:catAx>
        <c:axId val="1152207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52203760"/>
        <c:crosses val="autoZero"/>
        <c:auto val="1"/>
        <c:lblAlgn val="ctr"/>
        <c:lblOffset val="100"/>
        <c:noMultiLvlLbl val="0"/>
      </c:catAx>
      <c:valAx>
        <c:axId val="1152203760"/>
        <c:scaling>
          <c:orientation val="minMax"/>
          <c:max val="2.25"/>
          <c:min val="0"/>
        </c:scaling>
        <c:delete val="1"/>
        <c:axPos val="b"/>
        <c:numFmt formatCode="0.0" sourceLinked="1"/>
        <c:majorTickMark val="none"/>
        <c:minorTickMark val="none"/>
        <c:tickLblPos val="nextTo"/>
        <c:crossAx val="1152207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10/04/2026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123982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234853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239488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175854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6</a:t>
            </a:fld>
            <a:endParaRPr lang="en-GB" dirty="0"/>
          </a:p>
        </p:txBody>
      </p:sp>
    </p:spTree>
    <p:extLst>
      <p:ext uri="{BB962C8B-B14F-4D97-AF65-F5344CB8AC3E}">
        <p14:creationId xmlns:p14="http://schemas.microsoft.com/office/powerpoint/2010/main" val="354938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mn-cs"/>
              </a:rPr>
              <a:t>https://local.forskningsportal.dk/search/78730</a:t>
            </a:r>
            <a:r>
              <a:rPr lang="en-US" dirty="0"/>
              <a:t> </a:t>
            </a:r>
            <a:r>
              <a:rPr lang="en-US" sz="1200" b="0" i="0" u="none" strike="noStrike" kern="1200" dirty="0">
                <a:solidFill>
                  <a:schemeClr val="tx1"/>
                </a:solidFill>
                <a:effectLst/>
                <a:latin typeface="Arial" panose="020B0604020202020204" pitchFamily="34" charset="0"/>
                <a:ea typeface="+mn-ea"/>
                <a:cs typeface="+mn-cs"/>
              </a:rPr>
              <a:t>Date of download: 27 March 2026 Filter on a combination of:</a:t>
            </a:r>
            <a:r>
              <a:rPr lang="en-US" dirty="0"/>
              <a:t> </a:t>
            </a:r>
            <a:r>
              <a:rPr lang="en-US" sz="1200" b="0" i="0" u="none" strike="noStrike" kern="1200" dirty="0">
                <a:solidFill>
                  <a:schemeClr val="tx1"/>
                </a:solidFill>
                <a:effectLst/>
                <a:latin typeface="Arial" panose="020B0604020202020204" pitchFamily="34" charset="0"/>
                <a:ea typeface="+mn-ea"/>
                <a:cs typeface="+mn-cs"/>
              </a:rPr>
              <a:t>SUBJECTS: DK Main Research Areas: Medical Sciences</a:t>
            </a:r>
            <a:r>
              <a:rPr lang="en-US" dirty="0"/>
              <a:t> </a:t>
            </a:r>
            <a:r>
              <a:rPr lang="en-US" sz="1200" b="0" i="0" u="none" strike="noStrike" kern="1200" dirty="0">
                <a:solidFill>
                  <a:schemeClr val="tx1"/>
                </a:solidFill>
                <a:effectLst/>
                <a:latin typeface="Arial" panose="020B0604020202020204" pitchFamily="34" charset="0"/>
                <a:ea typeface="+mn-ea"/>
                <a:cs typeface="+mn-cs"/>
              </a:rPr>
              <a:t>ORGANISATIONS: Danish Affiliations: SDU, KU, AU, AAU, DTU</a:t>
            </a:r>
            <a:r>
              <a:rPr lang="en-US" dirty="0"/>
              <a:t> </a:t>
            </a:r>
            <a:r>
              <a:rPr lang="en-US" sz="1200" b="0" i="0" u="none" strike="noStrike" kern="1200" dirty="0">
                <a:solidFill>
                  <a:schemeClr val="tx1"/>
                </a:solidFill>
                <a:effectLst/>
                <a:latin typeface="Arial" panose="020B0604020202020204" pitchFamily="34" charset="0"/>
                <a:ea typeface="+mn-ea"/>
                <a:cs typeface="+mn-cs"/>
              </a:rPr>
              <a:t>GENERAL: Years: 2022, 2023, 2024</a:t>
            </a:r>
            <a:r>
              <a:rPr lang="en-US" dirty="0"/>
              <a:t> </a:t>
            </a:r>
            <a:r>
              <a:rPr lang="en-US" sz="1200" b="0" i="0" u="none" strike="noStrike" kern="1200" dirty="0">
                <a:solidFill>
                  <a:schemeClr val="tx1"/>
                </a:solidFill>
                <a:effectLst/>
                <a:latin typeface="Arial" panose="020B0604020202020204" pitchFamily="34" charset="0"/>
                <a:ea typeface="+mn-ea"/>
                <a:cs typeface="+mn-cs"/>
              </a:rPr>
              <a:t>PUBLICATION DETAILS: Open Access</a:t>
            </a:r>
            <a:r>
              <a:rPr lang="en-US" dirty="0"/>
              <a:t> </a:t>
            </a:r>
            <a:r>
              <a:rPr lang="en-US" sz="1200" b="0" i="0" u="none" strike="noStrike" kern="1200" dirty="0">
                <a:solidFill>
                  <a:schemeClr val="tx1"/>
                </a:solidFill>
                <a:effectLst/>
                <a:latin typeface="Arial" panose="020B0604020202020204" pitchFamily="34" charset="0"/>
                <a:ea typeface="+mn-ea"/>
                <a:cs typeface="+mn-cs"/>
              </a:rPr>
              <a:t>Make note of the number for all publications regardless of OA, and for each category of OA</a:t>
            </a:r>
            <a:r>
              <a:rPr lang="en-US" dirty="0"/>
              <a:t> </a:t>
            </a:r>
            <a:r>
              <a:rPr lang="en-US" sz="1200" b="0" i="0" u="none" strike="noStrike" kern="1200" dirty="0">
                <a:solidFill>
                  <a:schemeClr val="tx1"/>
                </a:solidFill>
                <a:effectLst/>
                <a:latin typeface="Arial" panose="020B0604020202020204" pitchFamily="34" charset="0"/>
                <a:ea typeface="+mn-ea"/>
                <a:cs typeface="+mn-cs"/>
              </a:rPr>
              <a:t>In calculating OA% combine open </a:t>
            </a:r>
            <a:r>
              <a:rPr lang="en-US" sz="1200" b="0" i="0" u="none" strike="noStrike" kern="1200" dirty="0" err="1">
                <a:solidFill>
                  <a:schemeClr val="tx1"/>
                </a:solidFill>
                <a:effectLst/>
                <a:latin typeface="Arial" panose="020B0604020202020204" pitchFamily="34" charset="0"/>
                <a:ea typeface="+mn-ea"/>
                <a:cs typeface="+mn-cs"/>
              </a:rPr>
              <a:t>accesss</a:t>
            </a:r>
            <a:r>
              <a:rPr lang="en-US" sz="1200" b="0" i="0" u="none" strike="noStrike" kern="1200" dirty="0">
                <a:solidFill>
                  <a:schemeClr val="tx1"/>
                </a:solidFill>
                <a:effectLst/>
                <a:latin typeface="Arial" panose="020B0604020202020204" pitchFamily="34" charset="0"/>
                <a:ea typeface="+mn-ea"/>
                <a:cs typeface="+mn-cs"/>
              </a:rPr>
              <a:t> and embargoed, but leave out undetermined (100*(</a:t>
            </a:r>
            <a:r>
              <a:rPr lang="en-US" sz="1200" b="0" i="0" u="none" strike="noStrike" kern="1200" dirty="0" err="1">
                <a:solidFill>
                  <a:schemeClr val="tx1"/>
                </a:solidFill>
                <a:effectLst/>
                <a:latin typeface="Arial" panose="020B0604020202020204" pitchFamily="34" charset="0"/>
                <a:ea typeface="+mn-ea"/>
                <a:cs typeface="+mn-cs"/>
              </a:rPr>
              <a:t>OA+embargoed</a:t>
            </a:r>
            <a:r>
              <a:rPr lang="en-US" sz="1200" b="0" i="0" u="none" strike="noStrike" kern="1200" dirty="0">
                <a:solidFill>
                  <a:schemeClr val="tx1"/>
                </a:solidFill>
                <a:effectLst/>
                <a:latin typeface="Arial" panose="020B0604020202020204" pitchFamily="34" charset="0"/>
                <a:ea typeface="+mn-ea"/>
                <a:cs typeface="+mn-cs"/>
              </a:rPr>
              <a:t>)/All)</a:t>
            </a:r>
            <a:r>
              <a:rPr lang="en-US" dirty="0"/>
              <a:t> </a:t>
            </a:r>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8</a:t>
            </a:fld>
            <a:endParaRPr lang="en-GB" dirty="0"/>
          </a:p>
        </p:txBody>
      </p:sp>
    </p:spTree>
    <p:extLst>
      <p:ext uri="{BB962C8B-B14F-4D97-AF65-F5344CB8AC3E}">
        <p14:creationId xmlns:p14="http://schemas.microsoft.com/office/powerpoint/2010/main" val="419080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pPr/>
              <a:t>12</a:t>
            </a:fld>
            <a:endParaRPr lang="en-GB" dirty="0"/>
          </a:p>
        </p:txBody>
      </p:sp>
    </p:spTree>
    <p:extLst>
      <p:ext uri="{BB962C8B-B14F-4D97-AF65-F5344CB8AC3E}">
        <p14:creationId xmlns:p14="http://schemas.microsoft.com/office/powerpoint/2010/main" val="201928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903E-2395-72FF-F634-8F3B2926D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CEADD-A3BF-F229-A297-F789AF884665}"/>
              </a:ext>
            </a:extLst>
          </p:cNvPr>
          <p:cNvSpPr>
            <a:spLocks noGrp="1" noRot="1" noChangeAspect="1"/>
          </p:cNvSpPr>
          <p:nvPr>
            <p:ph type="sldImg"/>
          </p:nvPr>
        </p:nvSpPr>
        <p:spPr/>
        <p:txBody>
          <a:bodyPr/>
          <a:lstStyle/>
          <a:p>
            <a:endParaRPr lang="da-DK"/>
          </a:p>
        </p:txBody>
      </p:sp>
      <p:sp>
        <p:nvSpPr>
          <p:cNvPr id="3" name="Notes Placeholder 2">
            <a:extLst>
              <a:ext uri="{FF2B5EF4-FFF2-40B4-BE49-F238E27FC236}">
                <a16:creationId xmlns:a16="http://schemas.microsoft.com/office/drawing/2014/main" id="{A4AA5324-DC1A-7948-9E1C-F94F03A39C94}"/>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77A34526-B253-9757-C7C4-1171C40206E2}"/>
              </a:ext>
            </a:extLst>
          </p:cNvPr>
          <p:cNvSpPr>
            <a:spLocks noGrp="1"/>
          </p:cNvSpPr>
          <p:nvPr>
            <p:ph type="sldNum" sz="quarter" idx="5"/>
          </p:nvPr>
        </p:nvSpPr>
        <p:spPr/>
        <p:txBody>
          <a:bodyPr/>
          <a:lstStyle/>
          <a:p>
            <a:fld id="{49436F85-577F-4A92-A47F-D540A2BCC821}" type="slidenum">
              <a:rPr lang="en-GB" smtClean="0"/>
              <a:pPr/>
              <a:t>16</a:t>
            </a:fld>
            <a:endParaRPr lang="en-GB" dirty="0"/>
          </a:p>
        </p:txBody>
      </p:sp>
    </p:spTree>
    <p:extLst>
      <p:ext uri="{BB962C8B-B14F-4D97-AF65-F5344CB8AC3E}">
        <p14:creationId xmlns:p14="http://schemas.microsoft.com/office/powerpoint/2010/main" val="237909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9" name="TextBox 19">
            <a:extLst>
              <a:ext uri="{FF2B5EF4-FFF2-40B4-BE49-F238E27FC236}">
                <a16:creationId xmlns:a16="http://schemas.microsoft.com/office/drawing/2014/main" id="{77BCC6E7-9279-FA89-A785-CF0077EE4743}"/>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Box 19">
            <a:extLst>
              <a:ext uri="{FF2B5EF4-FFF2-40B4-BE49-F238E27FC236}">
                <a16:creationId xmlns:a16="http://schemas.microsoft.com/office/drawing/2014/main" id="{84BAC96C-D3F0-4589-BA68-661284F36D77}"/>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10-04-2026</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8" name="TextBox 19">
            <a:extLst>
              <a:ext uri="{FF2B5EF4-FFF2-40B4-BE49-F238E27FC236}">
                <a16:creationId xmlns:a16="http://schemas.microsoft.com/office/drawing/2014/main" id="{5C6B8E24-66E4-1DDA-ADCF-C1D6EB95214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7" name="TextBox 19">
            <a:extLst>
              <a:ext uri="{FF2B5EF4-FFF2-40B4-BE49-F238E27FC236}">
                <a16:creationId xmlns:a16="http://schemas.microsoft.com/office/drawing/2014/main" id="{69D838CB-E753-1CD5-AF9E-101E63EE700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540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Tree>
    <p:extLst>
      <p:ext uri="{BB962C8B-B14F-4D97-AF65-F5344CB8AC3E}">
        <p14:creationId xmlns:p14="http://schemas.microsoft.com/office/powerpoint/2010/main" val="15500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6177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10-04-2026</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TextBox 19">
            <a:extLst>
              <a:ext uri="{FF2B5EF4-FFF2-40B4-BE49-F238E27FC236}">
                <a16:creationId xmlns:a16="http://schemas.microsoft.com/office/drawing/2014/main" id="{D1BE9BA7-ED5E-4943-A249-9704A0A8F736}"/>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10-04-2026</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8" name="TextBox 19">
            <a:extLst>
              <a:ext uri="{FF2B5EF4-FFF2-40B4-BE49-F238E27FC236}">
                <a16:creationId xmlns:a16="http://schemas.microsoft.com/office/drawing/2014/main" id="{FEA46720-1AC7-3FC2-4AB2-8DA6DE7D6F8D}"/>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79" r:id="rId3"/>
    <p:sldLayoutId id="2147483680" r:id="rId4"/>
    <p:sldLayoutId id="2147483688" r:id="rId5"/>
    <p:sldLayoutId id="2147483690" r:id="rId6"/>
    <p:sldLayoutId id="2147483686" r:id="rId7"/>
    <p:sldLayoutId id="2147483682" r:id="rId8"/>
    <p:sldLayoutId id="2147483689" r:id="rId9"/>
    <p:sldLayoutId id="2147483676" r:id="rId10"/>
    <p:sldLayoutId id="2147483654" r:id="rId11"/>
    <p:sldLayoutId id="2147483685" r:id="rId12"/>
    <p:sldLayoutId id="2147483691" r:id="rId13"/>
    <p:sldLayoutId id="2147483662"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3.jpeg"/><Relationship Id="rId5" Type="http://schemas.openxmlformats.org/officeDocument/2006/relationships/hyperlink" Target="mailto:ra-support@bib.sdu.dk"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hyperlink" Target="https://supportcontent.elsevier.com/RightNow%20Next%20Gen/SciVal/ACAD_RL_ElsevierResearchMetricsBook_WEB.pdf" TargetMode="Externa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389/frma.2023.12182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sevier.digitalcommonsdata.com/datasets/btchxktzyw/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op2percentscientists.com/stanford-elsevier-top-2-scientists-list-20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magoj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uresupport@bib.sdu.dk" TargetMode="External"/><Relationship Id="rId2" Type="http://schemas.openxmlformats.org/officeDocument/2006/relationships/hyperlink" Target="mailto:RA-support@bib.sdu.dk"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libguides.sdu.dk/researchimp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A6DEA-3DCA-8EA2-DAF3-BEF97E5D81FF}"/>
              </a:ext>
            </a:extLst>
          </p:cNvPr>
          <p:cNvSpPr>
            <a:spLocks noGrp="1"/>
          </p:cNvSpPr>
          <p:nvPr>
            <p:ph type="ctrTitle"/>
          </p:nvPr>
        </p:nvSpPr>
        <p:spPr>
          <a:xfrm>
            <a:off x="418396" y="508958"/>
            <a:ext cx="10069011" cy="5244861"/>
          </a:xfrm>
        </p:spPr>
        <p:txBody>
          <a:bodyPr/>
          <a:lstStyle/>
          <a:p>
            <a:r>
              <a:rPr lang="da-DK" sz="5400" dirty="0"/>
              <a:t>Research Impact report (bibliometrics) 2023-2025</a:t>
            </a:r>
            <a:br>
              <a:rPr lang="da-DK" sz="5400" dirty="0"/>
            </a:br>
            <a:r>
              <a:rPr lang="da-DK" sz="5400" dirty="0"/>
              <a:t>for Department of </a:t>
            </a:r>
            <a:r>
              <a:rPr lang="da-DK" sz="5400" dirty="0" err="1"/>
              <a:t>Clinical</a:t>
            </a:r>
            <a:r>
              <a:rPr lang="da-DK" sz="5400" dirty="0"/>
              <a:t> Research (KI)</a:t>
            </a:r>
            <a:br>
              <a:rPr lang="da-DK" sz="5400" dirty="0"/>
            </a:br>
            <a:endParaRPr lang="da-DK" sz="5400" dirty="0"/>
          </a:p>
        </p:txBody>
      </p:sp>
      <p:sp>
        <p:nvSpPr>
          <p:cNvPr id="5" name="Titel 1">
            <a:extLst>
              <a:ext uri="{FF2B5EF4-FFF2-40B4-BE49-F238E27FC236}">
                <a16:creationId xmlns:a16="http://schemas.microsoft.com/office/drawing/2014/main" id="{F599B2A7-9A10-9413-B103-0AD0D890ABEF}"/>
              </a:ext>
            </a:extLst>
          </p:cNvPr>
          <p:cNvSpPr txBox="1">
            <a:spLocks/>
          </p:cNvSpPr>
          <p:nvPr/>
        </p:nvSpPr>
        <p:spPr>
          <a:xfrm>
            <a:off x="418395" y="4263390"/>
            <a:ext cx="10069011" cy="19821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r>
              <a:rPr lang="da-DK" sz="2800" b="0" dirty="0"/>
              <a:t>Produced by The University Library</a:t>
            </a:r>
            <a:br>
              <a:rPr lang="da-DK" sz="2800" b="0" dirty="0"/>
            </a:br>
            <a:r>
              <a:rPr lang="da-DK" sz="2800" b="0" dirty="0"/>
              <a:t>Section for Research Data</a:t>
            </a:r>
            <a:br>
              <a:rPr lang="da-DK" sz="2800" b="0" dirty="0"/>
            </a:br>
            <a:r>
              <a:rPr lang="da-DK" sz="2800" b="0" dirty="0">
                <a:solidFill>
                  <a:srgbClr val="FF0000"/>
                </a:solidFill>
                <a:hlinkClick r:id="rId5"/>
              </a:rPr>
              <a:t>ra-support@bib.sdu.dk</a:t>
            </a:r>
            <a:r>
              <a:rPr lang="da-DK" sz="2800" b="0" dirty="0">
                <a:solidFill>
                  <a:srgbClr val="FF0000"/>
                </a:solidFill>
              </a:rPr>
              <a:t> </a:t>
            </a:r>
          </a:p>
          <a:p>
            <a:r>
              <a:rPr lang="da-DK" sz="2800" b="0" dirty="0"/>
              <a:t>March 2026</a:t>
            </a:r>
          </a:p>
        </p:txBody>
      </p:sp>
      <p:sp>
        <p:nvSpPr>
          <p:cNvPr id="3" name="Pladsholder til dato 2">
            <a:extLst>
              <a:ext uri="{FF2B5EF4-FFF2-40B4-BE49-F238E27FC236}">
                <a16:creationId xmlns:a16="http://schemas.microsoft.com/office/drawing/2014/main" id="{334884DF-0ED0-65A1-D524-AF6BD67B0B02}"/>
              </a:ext>
              <a:ext uri="{C183D7F6-B498-43B3-948B-1728B52AA6E4}">
                <adec:decorative xmlns:adec="http://schemas.microsoft.com/office/drawing/2017/decorative" val="1"/>
              </a:ext>
            </a:extLst>
          </p:cNvPr>
          <p:cNvSpPr>
            <a:spLocks noGrp="1"/>
          </p:cNvSpPr>
          <p:nvPr>
            <p:ph type="dt" sz="half" idx="2"/>
          </p:nvPr>
        </p:nvSpPr>
        <p:spPr/>
        <p:txBody>
          <a:bodyPr/>
          <a:lstStyle/>
          <a:p>
            <a:fld id="{64957A0E-FA20-4CE6-9ABE-A816EF9E2568}" type="datetime1">
              <a:rPr lang="da-DK" smtClean="0"/>
              <a:t>10-04-2026</a:t>
            </a:fld>
            <a:endParaRPr lang="da-DK" dirty="0"/>
          </a:p>
        </p:txBody>
      </p:sp>
      <p:pic>
        <p:nvPicPr>
          <p:cNvPr id="4" name="Picture 3">
            <a:extLst>
              <a:ext uri="{FF2B5EF4-FFF2-40B4-BE49-F238E27FC236}">
                <a16:creationId xmlns:a16="http://schemas.microsoft.com/office/drawing/2014/main" id="{5D2B23E6-AC9C-B6B8-6AE5-CE01A9747968}"/>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l="10658" r="11421"/>
          <a:stretch/>
        </p:blipFill>
        <p:spPr>
          <a:xfrm>
            <a:off x="7287026" y="2857500"/>
            <a:ext cx="4486578" cy="4000500"/>
          </a:xfrm>
          <a:prstGeom prst="rect">
            <a:avLst/>
          </a:prstGeom>
        </p:spPr>
      </p:pic>
    </p:spTree>
    <p:custDataLst>
      <p:custData r:id="rId1"/>
      <p:custData r:id="rId2"/>
    </p:custDataLst>
    <p:extLst>
      <p:ext uri="{BB962C8B-B14F-4D97-AF65-F5344CB8AC3E}">
        <p14:creationId xmlns:p14="http://schemas.microsoft.com/office/powerpoint/2010/main" val="375002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CF8A-5359-0779-7D56-BC5EF7A8C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37316-15CC-07E6-48B3-77BFD3819204}"/>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endParaRPr lang="da-DK" dirty="0"/>
          </a:p>
        </p:txBody>
      </p:sp>
      <p:sp>
        <p:nvSpPr>
          <p:cNvPr id="3" name="Content Placeholder 2">
            <a:extLst>
              <a:ext uri="{FF2B5EF4-FFF2-40B4-BE49-F238E27FC236}">
                <a16:creationId xmlns:a16="http://schemas.microsoft.com/office/drawing/2014/main" id="{C35BC9E7-D3C9-3D10-17F2-339DDF817C65}"/>
              </a:ext>
            </a:extLst>
          </p:cNvPr>
          <p:cNvSpPr>
            <a:spLocks noGrp="1"/>
          </p:cNvSpPr>
          <p:nvPr>
            <p:ph sz="quarter" idx="19"/>
          </p:nvPr>
        </p:nvSpPr>
        <p:spPr>
          <a:xfrm>
            <a:off x="411926" y="1096362"/>
            <a:ext cx="11235244" cy="5190137"/>
          </a:xfrm>
        </p:spPr>
        <p:txBody>
          <a:bodyPr/>
          <a:lstStyle/>
          <a:p>
            <a:pPr>
              <a:buFont typeface="Arial" panose="020B0604020202020204" pitchFamily="34" charset="0"/>
              <a:buChar char="•"/>
            </a:pPr>
            <a:r>
              <a:rPr lang="en-US" b="1" dirty="0"/>
              <a:t>Pure</a:t>
            </a:r>
            <a:r>
              <a:rPr lang="en-US" dirty="0"/>
              <a:t> is the research information management system at University of Southern Denmark. One must be </a:t>
            </a:r>
            <a:r>
              <a:rPr lang="da-DK" dirty="0" err="1"/>
              <a:t>affiliated</a:t>
            </a:r>
            <a:r>
              <a:rPr lang="da-DK" dirty="0"/>
              <a:t> to or </a:t>
            </a:r>
            <a:r>
              <a:rPr lang="da-DK" dirty="0" err="1"/>
              <a:t>employed</a:t>
            </a:r>
            <a:r>
              <a:rPr lang="da-DK" dirty="0"/>
              <a:t> at SDU to have an </a:t>
            </a:r>
            <a:r>
              <a:rPr lang="da-DK" dirty="0" err="1"/>
              <a:t>active</a:t>
            </a:r>
            <a:r>
              <a:rPr lang="da-DK" dirty="0"/>
              <a:t> Pure </a:t>
            </a:r>
            <a:r>
              <a:rPr lang="da-DK" dirty="0" err="1"/>
              <a:t>profile</a:t>
            </a:r>
            <a:r>
              <a:rPr lang="da-DK" dirty="0"/>
              <a:t>. </a:t>
            </a:r>
            <a:r>
              <a:rPr lang="en-US" dirty="0"/>
              <a:t>Researchers at OUH should be registered at SDU HCM, which then updates hierarchy of people and research units to Pure.</a:t>
            </a:r>
          </a:p>
          <a:p>
            <a:pPr>
              <a:buFont typeface="Arial" panose="020B0604020202020204" pitchFamily="34" charset="0"/>
              <a:buChar char="•"/>
            </a:pPr>
            <a:endParaRPr lang="da-DK" dirty="0"/>
          </a:p>
          <a:p>
            <a:pPr>
              <a:buFont typeface="Arial" panose="020B0604020202020204" pitchFamily="34" charset="0"/>
              <a:buChar char="•"/>
            </a:pPr>
            <a:r>
              <a:rPr lang="en-US" b="1" dirty="0" err="1"/>
              <a:t>SciVal</a:t>
            </a:r>
            <a:r>
              <a:rPr lang="en-US" dirty="0"/>
              <a:t> is the analysis interface to the publications indexed in Scopus. This database indexes about 80% of publications in medicine, but this is highly sub-field specific, for instance psychiatry and nursing are only indexed with about 65% (rough estimates from 2019 Elsevier report). Hierarchy of people and research units is pushed from Pure to </a:t>
            </a:r>
            <a:r>
              <a:rPr lang="en-US" dirty="0" err="1"/>
              <a:t>SciVal</a:t>
            </a:r>
            <a:r>
              <a:rPr lang="en-US" dirty="0"/>
              <a:t>.</a:t>
            </a:r>
          </a:p>
          <a:p>
            <a:pPr>
              <a:buFont typeface="Arial" panose="020B0604020202020204" pitchFamily="34" charset="0"/>
              <a:buChar char="•"/>
            </a:pPr>
            <a:r>
              <a:rPr lang="da-DK" dirty="0" err="1"/>
              <a:t>SciVal</a:t>
            </a:r>
            <a:r>
              <a:rPr lang="da-DK" dirty="0"/>
              <a:t> analyses </a:t>
            </a:r>
            <a:r>
              <a:rPr lang="da-DK" dirty="0" err="1"/>
              <a:t>are</a:t>
            </a:r>
            <a:r>
              <a:rPr lang="da-DK" dirty="0"/>
              <a:t> </a:t>
            </a:r>
            <a:r>
              <a:rPr lang="da-DK" dirty="0" err="1"/>
              <a:t>based</a:t>
            </a:r>
            <a:r>
              <a:rPr lang="da-DK" dirty="0"/>
              <a:t> on the </a:t>
            </a:r>
            <a:r>
              <a:rPr lang="da-DK" dirty="0" err="1"/>
              <a:t>publications</a:t>
            </a:r>
            <a:r>
              <a:rPr lang="da-DK" dirty="0"/>
              <a:t> </a:t>
            </a:r>
            <a:r>
              <a:rPr lang="da-DK" dirty="0" err="1"/>
              <a:t>indexed</a:t>
            </a:r>
            <a:r>
              <a:rPr lang="da-DK" dirty="0"/>
              <a:t> in Scopus </a:t>
            </a:r>
            <a:r>
              <a:rPr lang="da-DK" dirty="0" err="1"/>
              <a:t>authored</a:t>
            </a:r>
            <a:r>
              <a:rPr lang="da-DK" dirty="0"/>
              <a:t> by </a:t>
            </a:r>
            <a:r>
              <a:rPr lang="da-DK" dirty="0" err="1"/>
              <a:t>one</a:t>
            </a:r>
            <a:r>
              <a:rPr lang="da-DK" dirty="0"/>
              <a:t> of the </a:t>
            </a:r>
            <a:r>
              <a:rPr lang="da-DK" dirty="0" err="1"/>
              <a:t>people</a:t>
            </a:r>
            <a:r>
              <a:rPr lang="da-DK" dirty="0"/>
              <a:t> </a:t>
            </a:r>
            <a:r>
              <a:rPr lang="da-DK" dirty="0" err="1"/>
              <a:t>registered</a:t>
            </a:r>
            <a:r>
              <a:rPr lang="da-DK" dirty="0"/>
              <a:t> in HCM and </a:t>
            </a:r>
            <a:r>
              <a:rPr lang="da-DK" dirty="0" err="1"/>
              <a:t>thereby</a:t>
            </a:r>
            <a:r>
              <a:rPr lang="da-DK" dirty="0"/>
              <a:t> Pure to the </a:t>
            </a:r>
            <a:r>
              <a:rPr lang="da-DK" dirty="0" err="1"/>
              <a:t>department</a:t>
            </a:r>
            <a:r>
              <a:rPr lang="da-DK" dirty="0"/>
              <a:t> and </a:t>
            </a:r>
            <a:r>
              <a:rPr lang="da-DK" dirty="0" err="1"/>
              <a:t>who</a:t>
            </a:r>
            <a:r>
              <a:rPr lang="da-DK" dirty="0"/>
              <a:t> </a:t>
            </a:r>
            <a:r>
              <a:rPr lang="da-DK" dirty="0" err="1"/>
              <a:t>also</a:t>
            </a:r>
            <a:r>
              <a:rPr lang="da-DK" dirty="0"/>
              <a:t> has </a:t>
            </a:r>
            <a:r>
              <a:rPr lang="da-DK" dirty="0" err="1"/>
              <a:t>their</a:t>
            </a:r>
            <a:r>
              <a:rPr lang="da-DK" dirty="0"/>
              <a:t> </a:t>
            </a:r>
            <a:r>
              <a:rPr lang="da-DK" dirty="0" err="1"/>
              <a:t>author</a:t>
            </a:r>
            <a:r>
              <a:rPr lang="da-DK" dirty="0"/>
              <a:t> </a:t>
            </a:r>
            <a:r>
              <a:rPr lang="da-DK" dirty="0" err="1"/>
              <a:t>ScopusID</a:t>
            </a:r>
            <a:r>
              <a:rPr lang="da-DK" dirty="0"/>
              <a:t> </a:t>
            </a:r>
            <a:r>
              <a:rPr lang="da-DK" dirty="0" err="1"/>
              <a:t>registered</a:t>
            </a:r>
            <a:r>
              <a:rPr lang="da-DK" dirty="0"/>
              <a:t> to </a:t>
            </a:r>
            <a:r>
              <a:rPr lang="da-DK" dirty="0" err="1"/>
              <a:t>their</a:t>
            </a:r>
            <a:r>
              <a:rPr lang="da-DK" dirty="0"/>
              <a:t> Pure-</a:t>
            </a:r>
            <a:r>
              <a:rPr lang="da-DK" dirty="0" err="1"/>
              <a:t>profile</a:t>
            </a:r>
            <a:r>
              <a:rPr lang="da-DK" dirty="0"/>
              <a:t>. The Pure teams </a:t>
            </a:r>
            <a:r>
              <a:rPr lang="da-DK" dirty="0" err="1"/>
              <a:t>estimates</a:t>
            </a:r>
            <a:r>
              <a:rPr lang="da-DK" dirty="0"/>
              <a:t> </a:t>
            </a:r>
            <a:r>
              <a:rPr lang="da-DK" dirty="0" err="1"/>
              <a:t>that</a:t>
            </a:r>
            <a:r>
              <a:rPr lang="da-DK" dirty="0"/>
              <a:t> </a:t>
            </a:r>
            <a:r>
              <a:rPr lang="da-DK" dirty="0" err="1"/>
              <a:t>about</a:t>
            </a:r>
            <a:r>
              <a:rPr lang="da-DK" dirty="0"/>
              <a:t> 90% of researchers </a:t>
            </a:r>
            <a:r>
              <a:rPr lang="da-DK" dirty="0" err="1"/>
              <a:t>that</a:t>
            </a:r>
            <a:r>
              <a:rPr lang="da-DK" dirty="0"/>
              <a:t> have a </a:t>
            </a:r>
            <a:r>
              <a:rPr lang="da-DK" dirty="0" err="1"/>
              <a:t>ScopusID</a:t>
            </a:r>
            <a:r>
              <a:rPr lang="da-DK" dirty="0"/>
              <a:t> have </a:t>
            </a:r>
            <a:r>
              <a:rPr lang="da-DK" dirty="0" err="1"/>
              <a:t>their</a:t>
            </a:r>
            <a:r>
              <a:rPr lang="da-DK" dirty="0"/>
              <a:t> Scopus ID </a:t>
            </a:r>
            <a:r>
              <a:rPr lang="da-DK" dirty="0" err="1"/>
              <a:t>registered</a:t>
            </a:r>
            <a:r>
              <a:rPr lang="da-DK" dirty="0"/>
              <a:t> in Pure. </a:t>
            </a:r>
            <a:r>
              <a:rPr lang="da-DK" dirty="0" err="1"/>
              <a:t>You</a:t>
            </a:r>
            <a:r>
              <a:rPr lang="da-DK" dirty="0"/>
              <a:t> </a:t>
            </a:r>
            <a:r>
              <a:rPr lang="da-DK" dirty="0" err="1"/>
              <a:t>can</a:t>
            </a:r>
            <a:r>
              <a:rPr lang="da-DK" dirty="0"/>
              <a:t> </a:t>
            </a:r>
            <a:r>
              <a:rPr lang="da-DK" dirty="0" err="1"/>
              <a:t>only</a:t>
            </a:r>
            <a:r>
              <a:rPr lang="da-DK" dirty="0"/>
              <a:t> have an </a:t>
            </a:r>
            <a:r>
              <a:rPr lang="da-DK" dirty="0" err="1"/>
              <a:t>author</a:t>
            </a:r>
            <a:r>
              <a:rPr lang="da-DK" dirty="0"/>
              <a:t> </a:t>
            </a:r>
            <a:r>
              <a:rPr lang="da-DK" dirty="0" err="1"/>
              <a:t>ScopusID</a:t>
            </a:r>
            <a:r>
              <a:rPr lang="da-DK" dirty="0"/>
              <a:t> </a:t>
            </a:r>
            <a:r>
              <a:rPr lang="da-DK" dirty="0" err="1"/>
              <a:t>if</a:t>
            </a:r>
            <a:r>
              <a:rPr lang="da-DK" dirty="0"/>
              <a:t> </a:t>
            </a:r>
            <a:r>
              <a:rPr lang="da-DK" dirty="0" err="1"/>
              <a:t>you</a:t>
            </a:r>
            <a:r>
              <a:rPr lang="da-DK" dirty="0"/>
              <a:t> have </a:t>
            </a:r>
            <a:r>
              <a:rPr lang="da-DK" dirty="0" err="1"/>
              <a:t>authored</a:t>
            </a:r>
            <a:r>
              <a:rPr lang="da-DK" dirty="0"/>
              <a:t> a </a:t>
            </a:r>
            <a:r>
              <a:rPr lang="da-DK" dirty="0" err="1"/>
              <a:t>publication</a:t>
            </a:r>
            <a:r>
              <a:rPr lang="da-DK" dirty="0"/>
              <a:t> </a:t>
            </a:r>
            <a:r>
              <a:rPr lang="da-DK" dirty="0" err="1"/>
              <a:t>indexed</a:t>
            </a:r>
            <a:r>
              <a:rPr lang="da-DK" dirty="0"/>
              <a:t> in Scopus.</a:t>
            </a:r>
          </a:p>
          <a:p>
            <a:pPr>
              <a:buFont typeface="Arial" panose="020B0604020202020204" pitchFamily="34" charset="0"/>
              <a:buChar char="•"/>
            </a:pPr>
            <a:r>
              <a:rPr lang="da-DK" dirty="0"/>
              <a:t>To </a:t>
            </a:r>
            <a:r>
              <a:rPr lang="da-DK" dirty="0" err="1"/>
              <a:t>these</a:t>
            </a:r>
            <a:r>
              <a:rPr lang="da-DK" dirty="0"/>
              <a:t> analyses the </a:t>
            </a:r>
            <a:r>
              <a:rPr lang="da-DK" dirty="0" err="1"/>
              <a:t>analysed</a:t>
            </a:r>
            <a:r>
              <a:rPr lang="da-DK" dirty="0"/>
              <a:t> </a:t>
            </a:r>
            <a:r>
              <a:rPr lang="da-DK" dirty="0" err="1"/>
              <a:t>publications</a:t>
            </a:r>
            <a:r>
              <a:rPr lang="da-DK" dirty="0"/>
              <a:t> </a:t>
            </a:r>
            <a:r>
              <a:rPr lang="da-DK" dirty="0" err="1"/>
              <a:t>are</a:t>
            </a:r>
            <a:r>
              <a:rPr lang="da-DK" dirty="0"/>
              <a:t> </a:t>
            </a:r>
            <a:r>
              <a:rPr lang="da-DK" dirty="0" err="1"/>
              <a:t>filtered</a:t>
            </a:r>
            <a:r>
              <a:rPr lang="da-DK" dirty="0"/>
              <a:t> to </a:t>
            </a:r>
            <a:r>
              <a:rPr lang="da-DK" dirty="0" err="1"/>
              <a:t>only</a:t>
            </a:r>
            <a:r>
              <a:rPr lang="da-DK" dirty="0"/>
              <a:t> </a:t>
            </a:r>
            <a:r>
              <a:rPr lang="da-DK" dirty="0" err="1"/>
              <a:t>include</a:t>
            </a:r>
            <a:r>
              <a:rPr lang="da-DK" dirty="0"/>
              <a:t> </a:t>
            </a:r>
            <a:r>
              <a:rPr lang="da-DK" dirty="0" err="1"/>
              <a:t>publications</a:t>
            </a:r>
            <a:r>
              <a:rPr lang="da-DK" dirty="0"/>
              <a:t> with SDU/OUH and </a:t>
            </a:r>
            <a:r>
              <a:rPr lang="da-DK" dirty="0" err="1"/>
              <a:t>underlying</a:t>
            </a:r>
            <a:r>
              <a:rPr lang="da-DK" dirty="0"/>
              <a:t> units in the </a:t>
            </a:r>
            <a:r>
              <a:rPr lang="da-DK" dirty="0" err="1"/>
              <a:t>affiliation</a:t>
            </a:r>
            <a:r>
              <a:rPr lang="da-DK" dirty="0"/>
              <a:t>. This is to </a:t>
            </a:r>
            <a:r>
              <a:rPr lang="da-DK" dirty="0" err="1"/>
              <a:t>remove</a:t>
            </a:r>
            <a:r>
              <a:rPr lang="da-DK" dirty="0"/>
              <a:t> the </a:t>
            </a:r>
            <a:r>
              <a:rPr lang="da-DK" dirty="0" err="1"/>
              <a:t>surplus</a:t>
            </a:r>
            <a:r>
              <a:rPr lang="da-DK" dirty="0"/>
              <a:t> </a:t>
            </a:r>
            <a:r>
              <a:rPr lang="da-DK" dirty="0" err="1"/>
              <a:t>publications</a:t>
            </a:r>
            <a:r>
              <a:rPr lang="da-DK" dirty="0"/>
              <a:t> </a:t>
            </a:r>
            <a:r>
              <a:rPr lang="da-DK" dirty="0" err="1"/>
              <a:t>that</a:t>
            </a:r>
            <a:r>
              <a:rPr lang="da-DK" dirty="0"/>
              <a:t> </a:t>
            </a:r>
            <a:r>
              <a:rPr lang="da-DK" dirty="0" err="1"/>
              <a:t>would</a:t>
            </a:r>
            <a:r>
              <a:rPr lang="da-DK" dirty="0"/>
              <a:t> </a:t>
            </a:r>
            <a:r>
              <a:rPr lang="da-DK" dirty="0" err="1"/>
              <a:t>be</a:t>
            </a:r>
            <a:r>
              <a:rPr lang="da-DK" dirty="0"/>
              <a:t> </a:t>
            </a:r>
            <a:r>
              <a:rPr lang="da-DK" dirty="0" err="1"/>
              <a:t>registered</a:t>
            </a:r>
            <a:r>
              <a:rPr lang="da-DK" dirty="0"/>
              <a:t> </a:t>
            </a:r>
            <a:r>
              <a:rPr lang="da-DK" dirty="0" err="1"/>
              <a:t>particularly</a:t>
            </a:r>
            <a:r>
              <a:rPr lang="da-DK" dirty="0"/>
              <a:t> in </a:t>
            </a:r>
            <a:r>
              <a:rPr lang="da-DK" dirty="0" err="1"/>
              <a:t>conjunction</a:t>
            </a:r>
            <a:r>
              <a:rPr lang="da-DK" dirty="0"/>
              <a:t> with </a:t>
            </a:r>
            <a:r>
              <a:rPr lang="da-DK" dirty="0" err="1"/>
              <a:t>visiting</a:t>
            </a:r>
            <a:r>
              <a:rPr lang="da-DK" dirty="0"/>
              <a:t> professors.</a:t>
            </a:r>
          </a:p>
          <a:p>
            <a:pPr>
              <a:buFont typeface="Arial" panose="020B0604020202020204" pitchFamily="34" charset="0"/>
              <a:buChar char="•"/>
            </a:pPr>
            <a:r>
              <a:rPr lang="da-DK" dirty="0"/>
              <a:t>The Stanford top 2% list is </a:t>
            </a:r>
            <a:r>
              <a:rPr lang="da-DK" dirty="0" err="1"/>
              <a:t>also</a:t>
            </a:r>
            <a:r>
              <a:rPr lang="da-DK" dirty="0"/>
              <a:t> </a:t>
            </a:r>
            <a:r>
              <a:rPr lang="da-DK" dirty="0" err="1"/>
              <a:t>based</a:t>
            </a:r>
            <a:r>
              <a:rPr lang="da-DK" dirty="0"/>
              <a:t> on Scopus data.</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b="1" dirty="0"/>
              <a:t>Altmetric</a:t>
            </a:r>
            <a:r>
              <a:rPr lang="en-US" dirty="0"/>
              <a:t> harvests social media and news mentions along with clinical guideline and some policy mentions. The focus in this report is on the clinical guidelines, policy and news mentions. Hierarchy of people and research units is pushed from Pure to Altmetric.</a:t>
            </a:r>
          </a:p>
        </p:txBody>
      </p:sp>
      <p:sp>
        <p:nvSpPr>
          <p:cNvPr id="4" name="Date Placeholder 3">
            <a:extLst>
              <a:ext uri="{FF2B5EF4-FFF2-40B4-BE49-F238E27FC236}">
                <a16:creationId xmlns:a16="http://schemas.microsoft.com/office/drawing/2014/main" id="{4CA2A6EF-191D-B7FA-84E9-887FC820B3CE}"/>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FB8F2E81-53EA-102A-B055-91FFA2D8707D}"/>
              </a:ext>
            </a:extLst>
          </p:cNvPr>
          <p:cNvSpPr>
            <a:spLocks noGrp="1"/>
          </p:cNvSpPr>
          <p:nvPr>
            <p:ph type="sldNum" sz="quarter" idx="22"/>
          </p:nvPr>
        </p:nvSpPr>
        <p:spPr/>
        <p:txBody>
          <a:bodyPr/>
          <a:lstStyle/>
          <a:p>
            <a:fld id="{45D37B1E-C366-494F-A587-962AD9AABC83}" type="slidenum">
              <a:rPr lang="da-DK" smtClean="0"/>
              <a:pPr/>
              <a:t>10</a:t>
            </a:fld>
            <a:endParaRPr lang="da-DK" dirty="0"/>
          </a:p>
        </p:txBody>
      </p:sp>
    </p:spTree>
    <p:extLst>
      <p:ext uri="{BB962C8B-B14F-4D97-AF65-F5344CB8AC3E}">
        <p14:creationId xmlns:p14="http://schemas.microsoft.com/office/powerpoint/2010/main" val="273334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48DE-92F0-64DE-113F-125BDA057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A13AA-A5C5-3F55-1B5D-996DCB8E146A}"/>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br>
              <a:rPr lang="da-DK" dirty="0"/>
            </a:br>
            <a:endParaRPr lang="da-DK" dirty="0"/>
          </a:p>
        </p:txBody>
      </p:sp>
      <p:sp>
        <p:nvSpPr>
          <p:cNvPr id="3" name="Content Placeholder 2">
            <a:extLst>
              <a:ext uri="{FF2B5EF4-FFF2-40B4-BE49-F238E27FC236}">
                <a16:creationId xmlns:a16="http://schemas.microsoft.com/office/drawing/2014/main" id="{47A6EB69-75DD-9608-E903-31091645932C}"/>
              </a:ext>
            </a:extLst>
          </p:cNvPr>
          <p:cNvSpPr>
            <a:spLocks noGrp="1"/>
          </p:cNvSpPr>
          <p:nvPr>
            <p:ph sz="quarter" idx="19"/>
          </p:nvPr>
        </p:nvSpPr>
        <p:spPr>
          <a:xfrm>
            <a:off x="411926" y="1096363"/>
            <a:ext cx="10961237" cy="4996068"/>
          </a:xfrm>
        </p:spPr>
        <p:txBody>
          <a:bodyPr/>
          <a:lstStyle/>
          <a:p>
            <a:pPr marL="0" indent="0">
              <a:buNone/>
            </a:pPr>
            <a:r>
              <a:rPr lang="en-US" dirty="0"/>
              <a:t>Below is a shortened list of caveats to keep in mind when assessing the precision of a bibliometric number as a proxy for quality of the research:</a:t>
            </a:r>
          </a:p>
          <a:p>
            <a:pPr marL="0" indent="0">
              <a:buNone/>
            </a:pPr>
            <a:endParaRPr lang="en-US" dirty="0"/>
          </a:p>
          <a:p>
            <a:pPr>
              <a:buFont typeface="Arial" panose="020B0604020202020204" pitchFamily="34" charset="0"/>
              <a:buChar char="•"/>
            </a:pPr>
            <a:r>
              <a:rPr lang="en-US" dirty="0"/>
              <a:t>A citation counts equally for a negative mention as for a positive one. </a:t>
            </a:r>
          </a:p>
          <a:p>
            <a:pPr>
              <a:buFont typeface="Arial" panose="020B0604020202020204" pitchFamily="34" charset="0"/>
              <a:buChar char="•"/>
            </a:pPr>
            <a:r>
              <a:rPr lang="en-US" dirty="0"/>
              <a:t>A citation is only counted if the publication doing the citing and the publication cited are both indexed in the same bibliometric database.</a:t>
            </a:r>
          </a:p>
          <a:p>
            <a:pPr>
              <a:buFont typeface="Arial" panose="020B0604020202020204" pitchFamily="34" charset="0"/>
              <a:buChar char="•"/>
            </a:pPr>
            <a:r>
              <a:rPr lang="en-US" dirty="0"/>
              <a:t>Most research fields are not completely indexed in the various databases, meaning that only a subset of the publications is counted and measured. Generally, Scopus/SciVal have good coverage of the health science fields, though less good for e.g. psychology and nursing than for medicine.</a:t>
            </a:r>
          </a:p>
          <a:p>
            <a:pPr>
              <a:buFont typeface="Arial" panose="020B0604020202020204" pitchFamily="34" charset="0"/>
              <a:buChar char="•"/>
            </a:pPr>
            <a:r>
              <a:rPr lang="en-US" dirty="0"/>
              <a:t>Different fields of health science have different citation practices. It is therefore meaningless to compare different fields of research. Citation practices include but are not limited to:</a:t>
            </a:r>
          </a:p>
          <a:p>
            <a:pPr lvl="1">
              <a:buFont typeface="Arial" panose="020B0604020202020204" pitchFamily="34" charset="0"/>
              <a:buChar char="•"/>
            </a:pPr>
            <a:r>
              <a:rPr lang="en-US" sz="1600" dirty="0"/>
              <a:t>number of co-authors typically associated with a publication and how the citation count is divided or not;</a:t>
            </a:r>
          </a:p>
          <a:p>
            <a:pPr lvl="1">
              <a:buFont typeface="Arial" panose="020B0604020202020204" pitchFamily="34" charset="0"/>
              <a:buChar char="•"/>
            </a:pPr>
            <a:r>
              <a:rPr lang="en-US" sz="1600" dirty="0"/>
              <a:t>number of references typically given in a publication;</a:t>
            </a:r>
          </a:p>
          <a:p>
            <a:pPr lvl="1">
              <a:buFont typeface="Arial" panose="020B0604020202020204" pitchFamily="34" charset="0"/>
              <a:buChar char="•"/>
            </a:pPr>
            <a:r>
              <a:rPr lang="en-US" sz="1600" dirty="0"/>
              <a:t>the amount of research time going into each publication regardless of publication type.</a:t>
            </a:r>
          </a:p>
          <a:p>
            <a:pPr marL="252000" lvl="1" indent="0">
              <a:buNone/>
            </a:pPr>
            <a:r>
              <a:rPr lang="en-US" sz="1600" dirty="0"/>
              <a:t>These have tangible effects on the raw citation numbers such as citations per paper.</a:t>
            </a:r>
          </a:p>
          <a:p>
            <a:pPr>
              <a:buFont typeface="Arial" panose="020B0604020202020204" pitchFamily="34" charset="0"/>
              <a:buChar char="•"/>
            </a:pPr>
            <a:r>
              <a:rPr lang="en-US" dirty="0"/>
              <a:t>Bibliometric counts favour English language publications.</a:t>
            </a:r>
          </a:p>
          <a:p>
            <a:pPr>
              <a:buFont typeface="Arial" panose="020B0604020202020204" pitchFamily="34" charset="0"/>
              <a:buChar char="•"/>
            </a:pPr>
            <a:r>
              <a:rPr lang="en-US" dirty="0"/>
              <a:t>Bibliometric analyses do not count community involvement, engagement and outreach, medical work and teaching in various forms.</a:t>
            </a:r>
          </a:p>
        </p:txBody>
      </p:sp>
      <p:sp>
        <p:nvSpPr>
          <p:cNvPr id="4" name="Date Placeholder 3">
            <a:extLst>
              <a:ext uri="{FF2B5EF4-FFF2-40B4-BE49-F238E27FC236}">
                <a16:creationId xmlns:a16="http://schemas.microsoft.com/office/drawing/2014/main" id="{15F60AEB-E225-6B5D-2C3E-4062A9616B5C}"/>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6BD17785-AEFF-31BC-2815-A9548A131B44}"/>
              </a:ext>
            </a:extLst>
          </p:cNvPr>
          <p:cNvSpPr>
            <a:spLocks noGrp="1"/>
          </p:cNvSpPr>
          <p:nvPr>
            <p:ph type="sldNum" sz="quarter" idx="22"/>
          </p:nvPr>
        </p:nvSpPr>
        <p:spPr/>
        <p:txBody>
          <a:bodyPr/>
          <a:lstStyle/>
          <a:p>
            <a:fld id="{45D37B1E-C366-494F-A587-962AD9AABC83}" type="slidenum">
              <a:rPr lang="da-DK" smtClean="0"/>
              <a:pPr/>
              <a:t>11</a:t>
            </a:fld>
            <a:endParaRPr lang="da-DK" dirty="0"/>
          </a:p>
        </p:txBody>
      </p:sp>
    </p:spTree>
    <p:extLst>
      <p:ext uri="{BB962C8B-B14F-4D97-AF65-F5344CB8AC3E}">
        <p14:creationId xmlns:p14="http://schemas.microsoft.com/office/powerpoint/2010/main" val="418947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0CD0FA-2587-B358-E641-212CD9DFFEC2}"/>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br>
              <a:rPr lang="da-DK" dirty="0"/>
            </a:br>
            <a:endParaRPr lang="da-DK" dirty="0"/>
          </a:p>
        </p:txBody>
      </p:sp>
      <p:pic>
        <p:nvPicPr>
          <p:cNvPr id="5" name="Picture 4">
            <a:extLst>
              <a:ext uri="{FF2B5EF4-FFF2-40B4-BE49-F238E27FC236}">
                <a16:creationId xmlns:a16="http://schemas.microsoft.com/office/drawing/2014/main" id="{D4A146B0-547E-5B81-8E61-5EBD6ED3C91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1163" y="1152530"/>
            <a:ext cx="2087524" cy="2940174"/>
          </a:xfrm>
          <a:prstGeom prst="rect">
            <a:avLst/>
          </a:prstGeom>
        </p:spPr>
      </p:pic>
      <p:sp>
        <p:nvSpPr>
          <p:cNvPr id="2" name="TextBox 1">
            <a:extLst>
              <a:ext uri="{FF2B5EF4-FFF2-40B4-BE49-F238E27FC236}">
                <a16:creationId xmlns:a16="http://schemas.microsoft.com/office/drawing/2014/main" id="{F6065CF3-AF94-5BE6-EC1D-70DF93783A54}"/>
              </a:ext>
            </a:extLst>
          </p:cNvPr>
          <p:cNvSpPr txBox="1"/>
          <p:nvPr/>
        </p:nvSpPr>
        <p:spPr>
          <a:xfrm>
            <a:off x="411163" y="4092704"/>
            <a:ext cx="2087524" cy="1569660"/>
          </a:xfrm>
          <a:prstGeom prst="rect">
            <a:avLst/>
          </a:prstGeom>
          <a:noFill/>
        </p:spPr>
        <p:txBody>
          <a:bodyPr wrap="square" rtlCol="0">
            <a:spAutoFit/>
          </a:bodyPr>
          <a:lstStyle/>
          <a:p>
            <a:r>
              <a:rPr lang="en-US" sz="1200" dirty="0">
                <a:hlinkClick r:id="rId6"/>
              </a:rPr>
              <a:t>Elsevier Research Metrics Guidebook 2019: https://supportcontent.elsevier.com/RightNow%20Next%20Gen/SciVal/ACAD_RL_ElsevierResearchMetricsBook_WEB.pdf</a:t>
            </a:r>
            <a:endParaRPr lang="en-US" sz="1200" dirty="0"/>
          </a:p>
          <a:p>
            <a:r>
              <a:rPr lang="en-US" sz="1200" dirty="0"/>
              <a:t>(Accessed March 2026)</a:t>
            </a:r>
          </a:p>
        </p:txBody>
      </p:sp>
      <p:pic>
        <p:nvPicPr>
          <p:cNvPr id="8" name="Picture 7" descr="Figur fra Elsevier Research Metrics Guidebook (2019), der viser hvor stor en andel af referencer i Scopus-indekserede publikationer som også er indekseret i Scopus, fordelt på forskellige forskningsområder, som en indikator for databasedækning.&#10;Figuren illustrerer at dækningen varierer mellem fagområder">
            <a:extLst>
              <a:ext uri="{FF2B5EF4-FFF2-40B4-BE49-F238E27FC236}">
                <a16:creationId xmlns:a16="http://schemas.microsoft.com/office/drawing/2014/main" id="{6337BA0A-4EAF-F123-DA75-33B4312887E8}"/>
              </a:ext>
            </a:extLst>
          </p:cNvPr>
          <p:cNvPicPr>
            <a:picLocks noChangeAspect="1"/>
          </p:cNvPicPr>
          <p:nvPr/>
        </p:nvPicPr>
        <p:blipFill>
          <a:blip r:embed="rId7"/>
          <a:srcRect t="535"/>
          <a:stretch/>
        </p:blipFill>
        <p:spPr>
          <a:xfrm>
            <a:off x="2870791" y="1062929"/>
            <a:ext cx="6561962" cy="5795071"/>
          </a:xfrm>
          <a:prstGeom prst="rect">
            <a:avLst/>
          </a:prstGeom>
        </p:spPr>
      </p:pic>
      <p:sp>
        <p:nvSpPr>
          <p:cNvPr id="9" name="TextBox 8">
            <a:extLst>
              <a:ext uri="{FF2B5EF4-FFF2-40B4-BE49-F238E27FC236}">
                <a16:creationId xmlns:a16="http://schemas.microsoft.com/office/drawing/2014/main" id="{687FD954-39F8-D1CA-8FFA-4AE8956067A2}"/>
              </a:ext>
            </a:extLst>
          </p:cNvPr>
          <p:cNvSpPr txBox="1"/>
          <p:nvPr/>
        </p:nvSpPr>
        <p:spPr>
          <a:xfrm>
            <a:off x="9515701" y="2766770"/>
            <a:ext cx="2459628" cy="3323987"/>
          </a:xfrm>
          <a:prstGeom prst="rect">
            <a:avLst/>
          </a:prstGeom>
          <a:noFill/>
        </p:spPr>
        <p:txBody>
          <a:bodyPr wrap="square" rtlCol="0">
            <a:spAutoFit/>
          </a:bodyPr>
          <a:lstStyle/>
          <a:p>
            <a:r>
              <a:rPr lang="da-DK" sz="1400" dirty="0"/>
              <a:t>This slide shows an excerpt of a 2019 </a:t>
            </a:r>
            <a:r>
              <a:rPr lang="da-DK" sz="1400" dirty="0" err="1"/>
              <a:t>report</a:t>
            </a:r>
            <a:r>
              <a:rPr lang="da-DK" sz="1400" dirty="0"/>
              <a:t> from Elsevier </a:t>
            </a:r>
            <a:r>
              <a:rPr lang="da-DK" sz="1400" dirty="0" err="1"/>
              <a:t>investigating</a:t>
            </a:r>
            <a:r>
              <a:rPr lang="da-DK" sz="1400" dirty="0"/>
              <a:t> </a:t>
            </a:r>
            <a:r>
              <a:rPr lang="da-DK" sz="1400" dirty="0" err="1"/>
              <a:t>whether</a:t>
            </a:r>
            <a:r>
              <a:rPr lang="da-DK" sz="1400" dirty="0"/>
              <a:t> references in Scopus </a:t>
            </a:r>
            <a:r>
              <a:rPr lang="da-DK" sz="1400" dirty="0" err="1"/>
              <a:t>indexed</a:t>
            </a:r>
            <a:r>
              <a:rPr lang="da-DK" sz="1400" dirty="0"/>
              <a:t> </a:t>
            </a:r>
            <a:r>
              <a:rPr lang="da-DK" sz="1400" dirty="0" err="1"/>
              <a:t>publications</a:t>
            </a:r>
            <a:r>
              <a:rPr lang="da-DK" sz="1400" dirty="0"/>
              <a:t> </a:t>
            </a:r>
            <a:r>
              <a:rPr lang="da-DK" sz="1400" dirty="0" err="1"/>
              <a:t>were</a:t>
            </a:r>
            <a:r>
              <a:rPr lang="da-DK" sz="1400" dirty="0"/>
              <a:t> themselves </a:t>
            </a:r>
            <a:r>
              <a:rPr lang="da-DK" sz="1400" dirty="0" err="1"/>
              <a:t>indexed</a:t>
            </a:r>
            <a:r>
              <a:rPr lang="da-DK" sz="1400" dirty="0"/>
              <a:t> in Scopus or </a:t>
            </a:r>
            <a:r>
              <a:rPr lang="da-DK" sz="1400" dirty="0" err="1"/>
              <a:t>leading</a:t>
            </a:r>
            <a:r>
              <a:rPr lang="da-DK" sz="1400" dirty="0"/>
              <a:t> to </a:t>
            </a:r>
            <a:r>
              <a:rPr lang="da-DK" sz="1400" dirty="0" err="1"/>
              <a:t>publications</a:t>
            </a:r>
            <a:r>
              <a:rPr lang="da-DK" sz="1400" dirty="0"/>
              <a:t> </a:t>
            </a:r>
            <a:r>
              <a:rPr lang="da-DK" sz="1400" dirty="0" err="1"/>
              <a:t>outside</a:t>
            </a:r>
            <a:r>
              <a:rPr lang="da-DK" sz="1400" dirty="0"/>
              <a:t> Scopus (or in Scopus but pre-1996).</a:t>
            </a:r>
          </a:p>
          <a:p>
            <a:endParaRPr lang="da-DK" sz="1400" dirty="0"/>
          </a:p>
          <a:p>
            <a:r>
              <a:rPr lang="da-DK" sz="1400" dirty="0"/>
              <a:t>It </a:t>
            </a:r>
            <a:r>
              <a:rPr lang="da-DK" sz="1400" dirty="0" err="1"/>
              <a:t>can</a:t>
            </a:r>
            <a:r>
              <a:rPr lang="da-DK" sz="1400" dirty="0"/>
              <a:t> </a:t>
            </a:r>
            <a:r>
              <a:rPr lang="da-DK" sz="1400" dirty="0" err="1"/>
              <a:t>be</a:t>
            </a:r>
            <a:r>
              <a:rPr lang="da-DK" sz="1400" dirty="0"/>
              <a:t> </a:t>
            </a:r>
            <a:r>
              <a:rPr lang="da-DK" sz="1400" dirty="0" err="1"/>
              <a:t>used</a:t>
            </a:r>
            <a:r>
              <a:rPr lang="da-DK" sz="1400" dirty="0"/>
              <a:t> as a </a:t>
            </a:r>
            <a:r>
              <a:rPr lang="da-DK" sz="1400" b="1" dirty="0"/>
              <a:t>rough guide to the </a:t>
            </a:r>
            <a:r>
              <a:rPr lang="da-DK" sz="1400" b="1" dirty="0" err="1"/>
              <a:t>degree</a:t>
            </a:r>
            <a:r>
              <a:rPr lang="da-DK" sz="1400" b="1" dirty="0"/>
              <a:t> of </a:t>
            </a:r>
            <a:r>
              <a:rPr lang="da-DK" sz="1400" b="1" dirty="0" err="1"/>
              <a:t>indexing</a:t>
            </a:r>
            <a:r>
              <a:rPr lang="da-DK" sz="1400" b="1" dirty="0"/>
              <a:t> in Scopus of </a:t>
            </a:r>
            <a:r>
              <a:rPr lang="da-DK" sz="1400" b="1" dirty="0" err="1"/>
              <a:t>publications</a:t>
            </a:r>
            <a:r>
              <a:rPr lang="da-DK" sz="1400" b="1" dirty="0"/>
              <a:t> from </a:t>
            </a:r>
            <a:r>
              <a:rPr lang="da-DK" sz="1400" b="1" dirty="0" err="1"/>
              <a:t>different</a:t>
            </a:r>
            <a:r>
              <a:rPr lang="da-DK" sz="1400" b="1" dirty="0"/>
              <a:t> </a:t>
            </a:r>
            <a:r>
              <a:rPr lang="da-DK" sz="1400" b="1" dirty="0" err="1"/>
              <a:t>subjects</a:t>
            </a:r>
            <a:r>
              <a:rPr lang="da-DK" sz="1400" dirty="0"/>
              <a:t>.</a:t>
            </a:r>
          </a:p>
        </p:txBody>
      </p:sp>
      <p:pic>
        <p:nvPicPr>
          <p:cNvPr id="10" name="Picture 9">
            <a:extLst>
              <a:ext uri="{FF2B5EF4-FFF2-40B4-BE49-F238E27FC236}">
                <a16:creationId xmlns:a16="http://schemas.microsoft.com/office/drawing/2014/main" id="{46D51DC1-4702-D29C-C976-72ADA002C2A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88807" y="1425273"/>
            <a:ext cx="3369471" cy="1012587"/>
          </a:xfrm>
          <a:prstGeom prst="rect">
            <a:avLst/>
          </a:prstGeom>
          <a:ln>
            <a:solidFill>
              <a:schemeClr val="bg1">
                <a:lumMod val="75000"/>
              </a:schemeClr>
            </a:solidFill>
          </a:ln>
        </p:spPr>
      </p:pic>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10-04-2026</a:t>
            </a:fld>
            <a:endParaRPr lang="da-DK" dirty="0"/>
          </a:p>
        </p:txBody>
      </p:sp>
    </p:spTree>
    <p:custDataLst>
      <p:custData r:id="rId1"/>
      <p:custData r:id="rId2"/>
    </p:custDataLst>
    <p:extLst>
      <p:ext uri="{BB962C8B-B14F-4D97-AF65-F5344CB8AC3E}">
        <p14:creationId xmlns:p14="http://schemas.microsoft.com/office/powerpoint/2010/main" val="40054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7FED-2C48-33A2-9D62-33D791621A5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4D8B040-6DC4-44FE-BE43-9A3661D43D05}"/>
              </a:ext>
            </a:extLst>
          </p:cNvPr>
          <p:cNvSpPr>
            <a:spLocks noGrp="1"/>
          </p:cNvSpPr>
          <p:nvPr>
            <p:ph type="title"/>
          </p:nvPr>
        </p:nvSpPr>
        <p:spPr>
          <a:xfrm>
            <a:off x="411163" y="424396"/>
            <a:ext cx="10962000" cy="671967"/>
          </a:xfrm>
        </p:spPr>
        <p:txBody>
          <a:bodyPr/>
          <a:lstStyle/>
          <a:p>
            <a:r>
              <a:rPr lang="da-DK" sz="3600" dirty="0"/>
              <a:t>Open Science (</a:t>
            </a:r>
            <a:r>
              <a:rPr lang="da-DK" sz="3600" dirty="0" err="1"/>
              <a:t>wOADO</a:t>
            </a:r>
            <a:r>
              <a:rPr lang="da-DK" sz="3600" dirty="0"/>
              <a:t>) – not </a:t>
            </a:r>
            <a:r>
              <a:rPr lang="da-DK" sz="3600" dirty="0" err="1"/>
              <a:t>updated</a:t>
            </a:r>
            <a:endParaRPr lang="da-DK" dirty="0"/>
          </a:p>
        </p:txBody>
      </p:sp>
      <p:sp>
        <p:nvSpPr>
          <p:cNvPr id="2" name="Content Placeholder 2">
            <a:extLst>
              <a:ext uri="{FF2B5EF4-FFF2-40B4-BE49-F238E27FC236}">
                <a16:creationId xmlns:a16="http://schemas.microsoft.com/office/drawing/2014/main" id="{3A4FC069-B8C7-4819-5CDB-AD585FA5A6DC}"/>
              </a:ext>
            </a:extLst>
          </p:cNvPr>
          <p:cNvSpPr>
            <a:spLocks noGrp="1"/>
          </p:cNvSpPr>
          <p:nvPr>
            <p:ph sz="quarter" idx="19"/>
          </p:nvPr>
        </p:nvSpPr>
        <p:spPr>
          <a:xfrm>
            <a:off x="411163" y="1227702"/>
            <a:ext cx="11194683" cy="4901794"/>
          </a:xfrm>
        </p:spPr>
        <p:txBody>
          <a:bodyPr/>
          <a:lstStyle/>
          <a:p>
            <a:pPr>
              <a:buFont typeface="Arial" panose="020B0604020202020204" pitchFamily="34" charset="0"/>
              <a:buChar char="•"/>
            </a:pPr>
            <a:r>
              <a:rPr lang="da-DK" dirty="0"/>
              <a:t>The </a:t>
            </a:r>
            <a:r>
              <a:rPr lang="en-US" dirty="0"/>
              <a:t>Open Access, Open Data and Open Outreach </a:t>
            </a:r>
            <a:r>
              <a:rPr lang="da-DK" dirty="0" err="1"/>
              <a:t>indicator</a:t>
            </a:r>
            <a:r>
              <a:rPr lang="da-DK" dirty="0"/>
              <a:t> (OADO), is developed to compare levels of Open Science more fairly between research units with an </a:t>
            </a:r>
            <a:r>
              <a:rPr lang="da-DK" dirty="0" err="1"/>
              <a:t>indicator</a:t>
            </a:r>
            <a:r>
              <a:rPr lang="da-DK" dirty="0"/>
              <a:t> researchers </a:t>
            </a:r>
            <a:r>
              <a:rPr lang="da-DK" dirty="0" err="1"/>
              <a:t>can</a:t>
            </a:r>
            <a:r>
              <a:rPr lang="da-DK" dirty="0"/>
              <a:t> </a:t>
            </a:r>
            <a:r>
              <a:rPr lang="da-DK" dirty="0" err="1"/>
              <a:t>influence</a:t>
            </a:r>
            <a:r>
              <a:rPr lang="da-DK" dirty="0"/>
              <a:t>.</a:t>
            </a:r>
          </a:p>
          <a:p>
            <a:pPr>
              <a:buFont typeface="Arial" panose="020B0604020202020204" pitchFamily="34" charset="0"/>
              <a:buChar char="•"/>
            </a:pPr>
            <a:endParaRPr lang="da-DK" dirty="0"/>
          </a:p>
          <a:p>
            <a:pPr>
              <a:buFont typeface="Arial" panose="020B0604020202020204" pitchFamily="34" charset="0"/>
              <a:buChar char="•"/>
            </a:pPr>
            <a:r>
              <a:rPr lang="da-DK" dirty="0"/>
              <a:t>The OADO looks at the </a:t>
            </a:r>
            <a:r>
              <a:rPr lang="da-DK" dirty="0" err="1"/>
              <a:t>number</a:t>
            </a:r>
            <a:r>
              <a:rPr lang="da-DK" dirty="0"/>
              <a:t> of Open Access research publications and </a:t>
            </a:r>
            <a:r>
              <a:rPr lang="da-DK" dirty="0" err="1"/>
              <a:t>OpenAIRE</a:t>
            </a:r>
            <a:r>
              <a:rPr lang="da-DK" dirty="0"/>
              <a:t> </a:t>
            </a:r>
            <a:r>
              <a:rPr lang="da-DK" dirty="0" err="1"/>
              <a:t>compliant</a:t>
            </a:r>
            <a:r>
              <a:rPr lang="da-DK" dirty="0"/>
              <a:t> (FAIR) datasets and the </a:t>
            </a:r>
            <a:r>
              <a:rPr lang="da-DK" dirty="0" err="1"/>
              <a:t>number</a:t>
            </a:r>
            <a:r>
              <a:rPr lang="da-DK" dirty="0"/>
              <a:t> of Open Access non-research </a:t>
            </a:r>
            <a:r>
              <a:rPr lang="da-DK" dirty="0" err="1"/>
              <a:t>publications</a:t>
            </a:r>
            <a:r>
              <a:rPr lang="da-DK" dirty="0"/>
              <a:t>.</a:t>
            </a:r>
          </a:p>
          <a:p>
            <a:pPr>
              <a:buFont typeface="Arial" panose="020B0604020202020204" pitchFamily="34" charset="0"/>
              <a:buChar char="•"/>
            </a:pPr>
            <a:endParaRPr lang="da-DK" dirty="0"/>
          </a:p>
          <a:p>
            <a:pPr>
              <a:buFont typeface="Arial" panose="020B0604020202020204" pitchFamily="34" charset="0"/>
              <a:buChar char="•"/>
            </a:pPr>
            <a:endParaRPr lang="da-DK" i="1" dirty="0"/>
          </a:p>
          <a:p>
            <a:pPr>
              <a:buFont typeface="Arial" panose="020B0604020202020204" pitchFamily="34" charset="0"/>
              <a:buChar char="•"/>
            </a:pPr>
            <a:endParaRPr lang="da-DK" i="1" dirty="0"/>
          </a:p>
          <a:p>
            <a:pPr>
              <a:buFont typeface="Arial" panose="020B0604020202020204" pitchFamily="34" charset="0"/>
              <a:buChar char="•"/>
            </a:pPr>
            <a:endParaRPr lang="da-DK" i="1" dirty="0"/>
          </a:p>
          <a:p>
            <a:pPr>
              <a:buFont typeface="Arial" panose="020B0604020202020204" pitchFamily="34" charset="0"/>
              <a:buChar char="•"/>
            </a:pPr>
            <a:endParaRPr lang="da-DK" i="1" dirty="0"/>
          </a:p>
          <a:p>
            <a:pPr>
              <a:buFont typeface="Arial" panose="020B0604020202020204" pitchFamily="34" charset="0"/>
              <a:buChar char="•"/>
            </a:pPr>
            <a:r>
              <a:rPr lang="da-DK" dirty="0"/>
              <a:t>a and b </a:t>
            </a:r>
            <a:r>
              <a:rPr lang="da-DK" dirty="0" err="1"/>
              <a:t>can</a:t>
            </a:r>
            <a:r>
              <a:rPr lang="da-DK" dirty="0"/>
              <a:t> </a:t>
            </a:r>
            <a:r>
              <a:rPr lang="da-DK" dirty="0" err="1"/>
              <a:t>be</a:t>
            </a:r>
            <a:r>
              <a:rPr lang="da-DK" dirty="0"/>
              <a:t> </a:t>
            </a:r>
            <a:r>
              <a:rPr lang="da-DK" dirty="0" err="1"/>
              <a:t>ajusted</a:t>
            </a:r>
            <a:r>
              <a:rPr lang="da-DK" dirty="0"/>
              <a:t> to give more or </a:t>
            </a:r>
            <a:r>
              <a:rPr lang="da-DK" dirty="0" err="1"/>
              <a:t>less</a:t>
            </a:r>
            <a:r>
              <a:rPr lang="da-DK" dirty="0"/>
              <a:t> </a:t>
            </a:r>
            <a:r>
              <a:rPr lang="da-DK" dirty="0" err="1"/>
              <a:t>weight</a:t>
            </a:r>
            <a:r>
              <a:rPr lang="da-DK" dirty="0"/>
              <a:t> to research or </a:t>
            </a:r>
            <a:r>
              <a:rPr lang="da-DK" dirty="0" err="1"/>
              <a:t>communication</a:t>
            </a:r>
            <a:r>
              <a:rPr lang="da-DK" dirty="0"/>
              <a:t> </a:t>
            </a:r>
            <a:r>
              <a:rPr lang="da-DK" dirty="0" err="1"/>
              <a:t>publications</a:t>
            </a:r>
            <a:r>
              <a:rPr lang="da-DK" dirty="0"/>
              <a:t>,</a:t>
            </a:r>
          </a:p>
          <a:p>
            <a:pPr>
              <a:buFont typeface="Arial" panose="020B0604020202020204" pitchFamily="34" charset="0"/>
              <a:buChar char="•"/>
            </a:pPr>
            <a:r>
              <a:rPr lang="da-DK" dirty="0"/>
              <a:t>in </a:t>
            </a:r>
            <a:r>
              <a:rPr lang="da-DK" dirty="0" err="1"/>
              <a:t>these</a:t>
            </a:r>
            <a:r>
              <a:rPr lang="da-DK" dirty="0"/>
              <a:t> </a:t>
            </a:r>
            <a:r>
              <a:rPr lang="da-DK" dirty="0" err="1"/>
              <a:t>calculations</a:t>
            </a:r>
            <a:r>
              <a:rPr lang="da-DK" dirty="0"/>
              <a:t> a=0,75 and b=0,25.</a:t>
            </a:r>
          </a:p>
          <a:p>
            <a:pPr>
              <a:buFont typeface="Arial" panose="020B0604020202020204" pitchFamily="34" charset="0"/>
              <a:buChar char="•"/>
            </a:pPr>
            <a:endParaRPr lang="da-DK" i="1" dirty="0"/>
          </a:p>
          <a:p>
            <a:pPr>
              <a:buFont typeface="Arial" panose="020B0604020202020204" pitchFamily="34" charset="0"/>
              <a:buChar char="•"/>
            </a:pPr>
            <a:r>
              <a:rPr lang="da-DK" dirty="0"/>
              <a:t>The </a:t>
            </a:r>
            <a:r>
              <a:rPr lang="da-DK" dirty="0" err="1"/>
              <a:t>weighted</a:t>
            </a:r>
            <a:r>
              <a:rPr lang="da-DK" dirty="0"/>
              <a:t> OADO (</a:t>
            </a:r>
            <a:r>
              <a:rPr lang="da-DK" dirty="0" err="1"/>
              <a:t>wOADO</a:t>
            </a:r>
            <a:r>
              <a:rPr lang="da-DK" dirty="0"/>
              <a:t>) is the individual research </a:t>
            </a:r>
            <a:r>
              <a:rPr lang="da-DK" dirty="0" err="1"/>
              <a:t>unit’s</a:t>
            </a:r>
            <a:r>
              <a:rPr lang="da-DK" dirty="0"/>
              <a:t> OADO value divided by the average OADO value of the department as a </a:t>
            </a:r>
            <a:r>
              <a:rPr lang="da-DK" dirty="0" err="1"/>
              <a:t>whole</a:t>
            </a:r>
            <a:r>
              <a:rPr lang="da-DK" dirty="0"/>
              <a:t>.</a:t>
            </a:r>
          </a:p>
          <a:p>
            <a:pPr>
              <a:buFont typeface="Arial" panose="020B0604020202020204" pitchFamily="34" charset="0"/>
              <a:buChar char="•"/>
            </a:pPr>
            <a:endParaRPr lang="da-DK" dirty="0"/>
          </a:p>
          <a:p>
            <a:pPr>
              <a:buFont typeface="Arial" panose="020B0604020202020204" pitchFamily="34" charset="0"/>
              <a:buChar char="•"/>
            </a:pPr>
            <a:r>
              <a:rPr lang="en-US" dirty="0">
                <a:hlinkClick r:id="rId2"/>
              </a:rPr>
              <a:t>R</a:t>
            </a:r>
            <a:r>
              <a:rPr lang="en-US" dirty="0">
                <a:hlinkClick r:id="rId2"/>
              </a:rPr>
              <a:t>ead the publication describing the OADO: https://doi.org/10.3389/frma.2023.1218213</a:t>
            </a:r>
            <a:endParaRPr lang="da-DK" dirty="0"/>
          </a:p>
          <a:p>
            <a:pPr marL="0" indent="0">
              <a:buNone/>
            </a:pPr>
            <a:endParaRPr lang="da-DK" dirty="0"/>
          </a:p>
        </p:txBody>
      </p:sp>
      <p:grpSp>
        <p:nvGrpSpPr>
          <p:cNvPr id="7" name="Group 6">
            <a:extLst>
              <a:ext uri="{FF2B5EF4-FFF2-40B4-BE49-F238E27FC236}">
                <a16:creationId xmlns:a16="http://schemas.microsoft.com/office/drawing/2014/main" id="{1413E99C-5921-49FE-141E-62D7F8AD6BD6}"/>
              </a:ext>
            </a:extLst>
          </p:cNvPr>
          <p:cNvGrpSpPr/>
          <p:nvPr/>
        </p:nvGrpSpPr>
        <p:grpSpPr>
          <a:xfrm>
            <a:off x="1444832" y="2823941"/>
            <a:ext cx="9127343" cy="786078"/>
            <a:chOff x="681487" y="1847282"/>
            <a:chExt cx="9127343" cy="786078"/>
          </a:xfrm>
        </p:grpSpPr>
        <p:sp>
          <p:nvSpPr>
            <p:cNvPr id="9" name="TextBox 8">
              <a:extLst>
                <a:ext uri="{FF2B5EF4-FFF2-40B4-BE49-F238E27FC236}">
                  <a16:creationId xmlns:a16="http://schemas.microsoft.com/office/drawing/2014/main" id="{2ED16FC4-844B-BF8B-341C-7BE768C97E46}"/>
                </a:ext>
              </a:extLst>
            </p:cNvPr>
            <p:cNvSpPr txBox="1"/>
            <p:nvPr/>
          </p:nvSpPr>
          <p:spPr>
            <a:xfrm>
              <a:off x="681487" y="2070677"/>
              <a:ext cx="8195094" cy="276999"/>
            </a:xfrm>
            <a:prstGeom prst="rect">
              <a:avLst/>
            </a:prstGeom>
            <a:noFill/>
          </p:spPr>
          <p:txBody>
            <a:bodyPr wrap="square" lIns="0" tIns="0" rIns="0" bIns="0" rtlCol="0">
              <a:spAutoFit/>
            </a:bodyPr>
            <a:lstStyle/>
            <a:p>
              <a:r>
                <a:rPr lang="da-DK" dirty="0"/>
                <a:t>OADO = a                                                                      + b</a:t>
              </a:r>
            </a:p>
          </p:txBody>
        </p:sp>
        <p:sp>
          <p:nvSpPr>
            <p:cNvPr id="10" name="TextBox 9">
              <a:extLst>
                <a:ext uri="{FF2B5EF4-FFF2-40B4-BE49-F238E27FC236}">
                  <a16:creationId xmlns:a16="http://schemas.microsoft.com/office/drawing/2014/main" id="{BC12DDB5-E1DD-482C-77F9-B0DFC8F43443}"/>
                </a:ext>
              </a:extLst>
            </p:cNvPr>
            <p:cNvSpPr txBox="1"/>
            <p:nvPr/>
          </p:nvSpPr>
          <p:spPr>
            <a:xfrm>
              <a:off x="1831400" y="1847282"/>
              <a:ext cx="4328173" cy="779701"/>
            </a:xfrm>
            <a:prstGeom prst="rect">
              <a:avLst/>
            </a:prstGeom>
            <a:noFill/>
          </p:spPr>
          <p:txBody>
            <a:bodyPr wrap="none" lIns="0" tIns="0" rIns="0" bIns="0" rtlCol="0">
              <a:spAutoFit/>
            </a:bodyPr>
            <a:lstStyle/>
            <a:p>
              <a:pPr algn="ctr">
                <a:lnSpc>
                  <a:spcPct val="150000"/>
                </a:lnSpc>
              </a:pPr>
              <a:r>
                <a:rPr lang="en-US" dirty="0"/>
                <a:t>OA research publications + Open datasets</a:t>
              </a:r>
            </a:p>
            <a:p>
              <a:pPr algn="ctr">
                <a:lnSpc>
                  <a:spcPct val="150000"/>
                </a:lnSpc>
              </a:pPr>
              <a:r>
                <a:rPr lang="en-US" dirty="0"/>
                <a:t>All research publications</a:t>
              </a:r>
              <a:endParaRPr lang="da-DK" dirty="0"/>
            </a:p>
          </p:txBody>
        </p:sp>
        <p:sp>
          <p:nvSpPr>
            <p:cNvPr id="11" name="TextBox 10">
              <a:extLst>
                <a:ext uri="{FF2B5EF4-FFF2-40B4-BE49-F238E27FC236}">
                  <a16:creationId xmlns:a16="http://schemas.microsoft.com/office/drawing/2014/main" id="{9996F44E-E0DA-3133-1E08-0851B95A69B1}"/>
                </a:ext>
              </a:extLst>
            </p:cNvPr>
            <p:cNvSpPr txBox="1"/>
            <p:nvPr/>
          </p:nvSpPr>
          <p:spPr>
            <a:xfrm>
              <a:off x="6589935" y="1853659"/>
              <a:ext cx="3218895" cy="779701"/>
            </a:xfrm>
            <a:prstGeom prst="rect">
              <a:avLst/>
            </a:prstGeom>
            <a:noFill/>
          </p:spPr>
          <p:txBody>
            <a:bodyPr wrap="none" lIns="0" tIns="0" rIns="0" bIns="0" rtlCol="0">
              <a:spAutoFit/>
            </a:bodyPr>
            <a:lstStyle/>
            <a:p>
              <a:pPr algn="ctr">
                <a:lnSpc>
                  <a:spcPct val="150000"/>
                </a:lnSpc>
              </a:pPr>
              <a:r>
                <a:rPr lang="en-US" dirty="0"/>
                <a:t>OA communication publications</a:t>
              </a:r>
            </a:p>
            <a:p>
              <a:pPr algn="ctr">
                <a:lnSpc>
                  <a:spcPct val="150000"/>
                </a:lnSpc>
              </a:pPr>
              <a:r>
                <a:rPr lang="en-US" dirty="0"/>
                <a:t>All communication publications</a:t>
              </a:r>
              <a:endParaRPr lang="da-DK" dirty="0"/>
            </a:p>
          </p:txBody>
        </p:sp>
        <p:cxnSp>
          <p:nvCxnSpPr>
            <p:cNvPr id="12" name="Straight Connector 11">
              <a:extLst>
                <a:ext uri="{FF2B5EF4-FFF2-40B4-BE49-F238E27FC236}">
                  <a16:creationId xmlns:a16="http://schemas.microsoft.com/office/drawing/2014/main" id="{1D6A887D-1D47-AF35-4556-4280867CC45F}"/>
                </a:ext>
              </a:extLst>
            </p:cNvPr>
            <p:cNvCxnSpPr>
              <a:cxnSpLocks/>
              <a:stCxn id="11" idx="3"/>
              <a:endCxn id="11" idx="1"/>
            </p:cNvCxnSpPr>
            <p:nvPr/>
          </p:nvCxnSpPr>
          <p:spPr>
            <a:xfrm flipH="1">
              <a:off x="6589935" y="2243510"/>
              <a:ext cx="321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CEAB2B-7A07-D030-1AAC-AAF70495F50D}"/>
                </a:ext>
              </a:extLst>
            </p:cNvPr>
            <p:cNvCxnSpPr>
              <a:cxnSpLocks/>
              <a:stCxn id="10" idx="1"/>
            </p:cNvCxnSpPr>
            <p:nvPr/>
          </p:nvCxnSpPr>
          <p:spPr>
            <a:xfrm flipV="1">
              <a:off x="1831400" y="2193787"/>
              <a:ext cx="4089229" cy="43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7A32C567-6DEB-BF05-FC26-09A02969D43C}"/>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70F4903F-24A7-793A-C0EF-2D213A43E3CA}"/>
              </a:ext>
            </a:extLst>
          </p:cNvPr>
          <p:cNvSpPr>
            <a:spLocks noGrp="1"/>
          </p:cNvSpPr>
          <p:nvPr>
            <p:ph type="sldNum" sz="quarter" idx="22"/>
          </p:nvPr>
        </p:nvSpPr>
        <p:spPr/>
        <p:txBody>
          <a:bodyPr/>
          <a:lstStyle/>
          <a:p>
            <a:fld id="{45D37B1E-C366-494F-A587-962AD9AABC83}" type="slidenum">
              <a:rPr lang="da-DK" smtClean="0"/>
              <a:pPr/>
              <a:t>13</a:t>
            </a:fld>
            <a:endParaRPr lang="da-DK" dirty="0"/>
          </a:p>
        </p:txBody>
      </p:sp>
    </p:spTree>
    <p:extLst>
      <p:ext uri="{BB962C8B-B14F-4D97-AF65-F5344CB8AC3E}">
        <p14:creationId xmlns:p14="http://schemas.microsoft.com/office/powerpoint/2010/main" val="168630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F5AF-8D2B-B10A-420B-CEEB3729BFC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81F126B-88DD-785D-5F92-39A2D3F56431}"/>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A3E2B5BE-1862-6308-AE07-A233EBD3496F}"/>
              </a:ext>
            </a:extLst>
          </p:cNvPr>
          <p:cNvSpPr>
            <a:spLocks noGrp="1"/>
          </p:cNvSpPr>
          <p:nvPr>
            <p:ph type="sldNum" sz="quarter" idx="22"/>
          </p:nvPr>
        </p:nvSpPr>
        <p:spPr/>
        <p:txBody>
          <a:bodyPr/>
          <a:lstStyle/>
          <a:p>
            <a:fld id="{45D37B1E-C366-494F-A587-962AD9AABC83}" type="slidenum">
              <a:rPr lang="da-DK" smtClean="0"/>
              <a:pPr/>
              <a:t>14</a:t>
            </a:fld>
            <a:endParaRPr lang="da-DK" dirty="0"/>
          </a:p>
        </p:txBody>
      </p:sp>
      <p:grpSp>
        <p:nvGrpSpPr>
          <p:cNvPr id="27" name="Group 26">
            <a:extLst>
              <a:ext uri="{FF2B5EF4-FFF2-40B4-BE49-F238E27FC236}">
                <a16:creationId xmlns:a16="http://schemas.microsoft.com/office/drawing/2014/main" id="{2AA273B3-8B14-60EB-FB7A-31BF26545F48}"/>
              </a:ext>
            </a:extLst>
          </p:cNvPr>
          <p:cNvGrpSpPr/>
          <p:nvPr/>
        </p:nvGrpSpPr>
        <p:grpSpPr>
          <a:xfrm>
            <a:off x="6663690" y="22860"/>
            <a:ext cx="2571750" cy="6949440"/>
            <a:chOff x="6663690" y="22860"/>
            <a:chExt cx="2571750" cy="6949440"/>
          </a:xfrm>
        </p:grpSpPr>
        <p:cxnSp>
          <p:nvCxnSpPr>
            <p:cNvPr id="20" name="Straight Connector 19">
              <a:extLst>
                <a:ext uri="{FF2B5EF4-FFF2-40B4-BE49-F238E27FC236}">
                  <a16:creationId xmlns:a16="http://schemas.microsoft.com/office/drawing/2014/main" id="{0A5E1C6A-D31E-BC95-E63A-646DAB7FB39F}"/>
                </a:ext>
              </a:extLst>
            </p:cNvPr>
            <p:cNvCxnSpPr>
              <a:cxnSpLocks/>
            </p:cNvCxnSpPr>
            <p:nvPr/>
          </p:nvCxnSpPr>
          <p:spPr>
            <a:xfrm>
              <a:off x="9006840" y="195796"/>
              <a:ext cx="0" cy="6776504"/>
            </a:xfrm>
            <a:prstGeom prst="line">
              <a:avLst/>
            </a:prstGeom>
            <a:ln/>
          </p:spPr>
          <p:style>
            <a:lnRef idx="3">
              <a:schemeClr val="accent6"/>
            </a:lnRef>
            <a:fillRef idx="0">
              <a:schemeClr val="accent6"/>
            </a:fillRef>
            <a:effectRef idx="2">
              <a:schemeClr val="accent6"/>
            </a:effectRef>
            <a:fontRef idx="minor">
              <a:schemeClr val="tx1"/>
            </a:fontRef>
          </p:style>
        </p:cxnSp>
        <p:sp>
          <p:nvSpPr>
            <p:cNvPr id="22" name="Rectangle 21">
              <a:extLst>
                <a:ext uri="{FF2B5EF4-FFF2-40B4-BE49-F238E27FC236}">
                  <a16:creationId xmlns:a16="http://schemas.microsoft.com/office/drawing/2014/main" id="{ADFD889B-9779-BE8D-C168-EEB5FF5D807B}"/>
                </a:ext>
              </a:extLst>
            </p:cNvPr>
            <p:cNvSpPr/>
            <p:nvPr/>
          </p:nvSpPr>
          <p:spPr>
            <a:xfrm>
              <a:off x="6663690" y="22860"/>
              <a:ext cx="257175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graphicFrame>
        <p:nvGraphicFramePr>
          <p:cNvPr id="2" name="Chart 1">
            <a:extLst>
              <a:ext uri="{FF2B5EF4-FFF2-40B4-BE49-F238E27FC236}">
                <a16:creationId xmlns:a16="http://schemas.microsoft.com/office/drawing/2014/main" id="{5F44C019-8F66-455C-A1DF-48E57B0FFC57}"/>
              </a:ext>
            </a:extLst>
          </p:cNvPr>
          <p:cNvGraphicFramePr>
            <a:graphicFrameLocks/>
          </p:cNvGraphicFramePr>
          <p:nvPr>
            <p:extLst>
              <p:ext uri="{D42A27DB-BD31-4B8C-83A1-F6EECF244321}">
                <p14:modId xmlns:p14="http://schemas.microsoft.com/office/powerpoint/2010/main" val="699392783"/>
              </p:ext>
            </p:extLst>
          </p:nvPr>
        </p:nvGraphicFramePr>
        <p:xfrm>
          <a:off x="785587" y="-146601"/>
          <a:ext cx="11029950" cy="1330261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BA0A525-FF53-91DA-A061-01057F10B0A8}"/>
              </a:ext>
            </a:extLst>
          </p:cNvPr>
          <p:cNvSpPr/>
          <p:nvPr/>
        </p:nvSpPr>
        <p:spPr>
          <a:xfrm>
            <a:off x="4123113" y="22860"/>
            <a:ext cx="5270269" cy="49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6" name="Rectangle 5">
            <a:extLst>
              <a:ext uri="{FF2B5EF4-FFF2-40B4-BE49-F238E27FC236}">
                <a16:creationId xmlns:a16="http://schemas.microsoft.com/office/drawing/2014/main" id="{E4A020B3-F04B-BA04-2885-97DE012FE571}"/>
              </a:ext>
            </a:extLst>
          </p:cNvPr>
          <p:cNvSpPr/>
          <p:nvPr/>
        </p:nvSpPr>
        <p:spPr>
          <a:xfrm>
            <a:off x="199513" y="6678829"/>
            <a:ext cx="11878882" cy="195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7" name="Title 1">
            <a:extLst>
              <a:ext uri="{FF2B5EF4-FFF2-40B4-BE49-F238E27FC236}">
                <a16:creationId xmlns:a16="http://schemas.microsoft.com/office/drawing/2014/main" id="{4EF6C105-AEF7-F165-DC3C-87EDAF3748A6}"/>
              </a:ext>
            </a:extLst>
          </p:cNvPr>
          <p:cNvSpPr txBox="1">
            <a:spLocks/>
          </p:cNvSpPr>
          <p:nvPr/>
        </p:nvSpPr>
        <p:spPr>
          <a:xfrm>
            <a:off x="411163" y="332956"/>
            <a:ext cx="2023425" cy="2033054"/>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a:lstStyle>
          <a:p>
            <a:r>
              <a:rPr lang="da-DK" dirty="0" err="1"/>
              <a:t>wOADO</a:t>
            </a:r>
            <a:r>
              <a:rPr lang="da-DK" dirty="0"/>
              <a:t> </a:t>
            </a:r>
            <a:r>
              <a:rPr lang="da-DK" sz="2800" dirty="0"/>
              <a:t>– not </a:t>
            </a:r>
            <a:r>
              <a:rPr lang="da-DK" sz="2800" dirty="0" err="1"/>
              <a:t>updated</a:t>
            </a:r>
            <a:endParaRPr lang="da-DK" sz="2800" dirty="0"/>
          </a:p>
        </p:txBody>
      </p:sp>
    </p:spTree>
    <p:extLst>
      <p:ext uri="{BB962C8B-B14F-4D97-AF65-F5344CB8AC3E}">
        <p14:creationId xmlns:p14="http://schemas.microsoft.com/office/powerpoint/2010/main" val="168867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273DF-FD19-2D0C-B280-C573A9832DD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ED708B1-69E1-8E95-31EA-0656960FE2F1}"/>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E190B0E8-0654-F20D-0AE4-2833A3086EFB}"/>
              </a:ext>
            </a:extLst>
          </p:cNvPr>
          <p:cNvSpPr>
            <a:spLocks noGrp="1"/>
          </p:cNvSpPr>
          <p:nvPr>
            <p:ph type="sldNum" sz="quarter" idx="22"/>
          </p:nvPr>
        </p:nvSpPr>
        <p:spPr/>
        <p:txBody>
          <a:bodyPr/>
          <a:lstStyle/>
          <a:p>
            <a:fld id="{45D37B1E-C366-494F-A587-962AD9AABC83}" type="slidenum">
              <a:rPr lang="da-DK" smtClean="0"/>
              <a:pPr/>
              <a:t>15</a:t>
            </a:fld>
            <a:endParaRPr lang="da-DK" dirty="0"/>
          </a:p>
        </p:txBody>
      </p:sp>
      <p:grpSp>
        <p:nvGrpSpPr>
          <p:cNvPr id="27" name="Group 26">
            <a:extLst>
              <a:ext uri="{FF2B5EF4-FFF2-40B4-BE49-F238E27FC236}">
                <a16:creationId xmlns:a16="http://schemas.microsoft.com/office/drawing/2014/main" id="{ADDED45A-889F-C50A-D9CC-20DDA7A9D9EB}"/>
              </a:ext>
            </a:extLst>
          </p:cNvPr>
          <p:cNvGrpSpPr/>
          <p:nvPr/>
        </p:nvGrpSpPr>
        <p:grpSpPr>
          <a:xfrm>
            <a:off x="6663690" y="22860"/>
            <a:ext cx="2571750" cy="6949440"/>
            <a:chOff x="6663690" y="22860"/>
            <a:chExt cx="2571750" cy="6949440"/>
          </a:xfrm>
        </p:grpSpPr>
        <p:cxnSp>
          <p:nvCxnSpPr>
            <p:cNvPr id="20" name="Straight Connector 19">
              <a:extLst>
                <a:ext uri="{FF2B5EF4-FFF2-40B4-BE49-F238E27FC236}">
                  <a16:creationId xmlns:a16="http://schemas.microsoft.com/office/drawing/2014/main" id="{AB5499A2-F4AF-3FD9-0BEF-888EE76F9041}"/>
                </a:ext>
              </a:extLst>
            </p:cNvPr>
            <p:cNvCxnSpPr>
              <a:cxnSpLocks/>
            </p:cNvCxnSpPr>
            <p:nvPr/>
          </p:nvCxnSpPr>
          <p:spPr>
            <a:xfrm>
              <a:off x="9006840" y="195796"/>
              <a:ext cx="0" cy="6776504"/>
            </a:xfrm>
            <a:prstGeom prst="line">
              <a:avLst/>
            </a:prstGeom>
            <a:ln/>
          </p:spPr>
          <p:style>
            <a:lnRef idx="3">
              <a:schemeClr val="accent6"/>
            </a:lnRef>
            <a:fillRef idx="0">
              <a:schemeClr val="accent6"/>
            </a:fillRef>
            <a:effectRef idx="2">
              <a:schemeClr val="accent6"/>
            </a:effectRef>
            <a:fontRef idx="minor">
              <a:schemeClr val="tx1"/>
            </a:fontRef>
          </p:style>
        </p:cxnSp>
        <p:sp>
          <p:nvSpPr>
            <p:cNvPr id="22" name="Rectangle 21">
              <a:extLst>
                <a:ext uri="{FF2B5EF4-FFF2-40B4-BE49-F238E27FC236}">
                  <a16:creationId xmlns:a16="http://schemas.microsoft.com/office/drawing/2014/main" id="{90F3C8D9-4D82-25DC-C554-1C067FE572B7}"/>
                </a:ext>
              </a:extLst>
            </p:cNvPr>
            <p:cNvSpPr/>
            <p:nvPr/>
          </p:nvSpPr>
          <p:spPr>
            <a:xfrm>
              <a:off x="6663690" y="22860"/>
              <a:ext cx="257175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graphicFrame>
        <p:nvGraphicFramePr>
          <p:cNvPr id="2" name="Chart 1">
            <a:extLst>
              <a:ext uri="{FF2B5EF4-FFF2-40B4-BE49-F238E27FC236}">
                <a16:creationId xmlns:a16="http://schemas.microsoft.com/office/drawing/2014/main" id="{E4E60AAD-87B2-BB27-5E45-A453AFBAC783}"/>
              </a:ext>
            </a:extLst>
          </p:cNvPr>
          <p:cNvGraphicFramePr>
            <a:graphicFrameLocks/>
          </p:cNvGraphicFramePr>
          <p:nvPr>
            <p:extLst>
              <p:ext uri="{D42A27DB-BD31-4B8C-83A1-F6EECF244321}">
                <p14:modId xmlns:p14="http://schemas.microsoft.com/office/powerpoint/2010/main" val="579126226"/>
              </p:ext>
            </p:extLst>
          </p:nvPr>
        </p:nvGraphicFramePr>
        <p:xfrm>
          <a:off x="785587" y="-6464273"/>
          <a:ext cx="11029950" cy="1330261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02713AB4-70A8-224C-79C7-4E2DBB631315}"/>
              </a:ext>
            </a:extLst>
          </p:cNvPr>
          <p:cNvSpPr/>
          <p:nvPr/>
        </p:nvSpPr>
        <p:spPr>
          <a:xfrm>
            <a:off x="156559" y="-6458"/>
            <a:ext cx="11878882" cy="339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6" name="Rectangle 5">
            <a:extLst>
              <a:ext uri="{FF2B5EF4-FFF2-40B4-BE49-F238E27FC236}">
                <a16:creationId xmlns:a16="http://schemas.microsoft.com/office/drawing/2014/main" id="{40E70FC5-2950-7374-F572-77C4DEF3C149}"/>
              </a:ext>
            </a:extLst>
          </p:cNvPr>
          <p:cNvSpPr/>
          <p:nvPr/>
        </p:nvSpPr>
        <p:spPr>
          <a:xfrm>
            <a:off x="199513" y="6574919"/>
            <a:ext cx="11878882" cy="292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7" name="Title 1">
            <a:extLst>
              <a:ext uri="{FF2B5EF4-FFF2-40B4-BE49-F238E27FC236}">
                <a16:creationId xmlns:a16="http://schemas.microsoft.com/office/drawing/2014/main" id="{4AADD379-CEB1-3DFC-E616-170F240AD930}"/>
              </a:ext>
            </a:extLst>
          </p:cNvPr>
          <p:cNvSpPr txBox="1">
            <a:spLocks/>
          </p:cNvSpPr>
          <p:nvPr/>
        </p:nvSpPr>
        <p:spPr>
          <a:xfrm>
            <a:off x="411163" y="332956"/>
            <a:ext cx="2023425" cy="2033054"/>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a:lstStyle>
          <a:p>
            <a:r>
              <a:rPr lang="da-DK" dirty="0" err="1"/>
              <a:t>wOADO</a:t>
            </a:r>
            <a:r>
              <a:rPr lang="da-DK" dirty="0"/>
              <a:t> </a:t>
            </a:r>
            <a:r>
              <a:rPr lang="da-DK" sz="2800" dirty="0"/>
              <a:t>– not </a:t>
            </a:r>
            <a:r>
              <a:rPr lang="da-DK" sz="2800" dirty="0" err="1"/>
              <a:t>updated</a:t>
            </a:r>
            <a:endParaRPr lang="da-DK" sz="2800" dirty="0"/>
          </a:p>
        </p:txBody>
      </p:sp>
    </p:spTree>
    <p:extLst>
      <p:ext uri="{BB962C8B-B14F-4D97-AF65-F5344CB8AC3E}">
        <p14:creationId xmlns:p14="http://schemas.microsoft.com/office/powerpoint/2010/main" val="311430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E0D18-8D21-7034-18FB-B67BF98AD2E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499E81F-8E1C-59CA-16D9-A7A3AE792282}"/>
              </a:ext>
            </a:extLst>
          </p:cNvPr>
          <p:cNvSpPr>
            <a:spLocks noGrp="1"/>
          </p:cNvSpPr>
          <p:nvPr>
            <p:ph type="title"/>
          </p:nvPr>
        </p:nvSpPr>
        <p:spPr>
          <a:xfrm>
            <a:off x="411163" y="424396"/>
            <a:ext cx="10962000" cy="1152944"/>
          </a:xfrm>
          <a:noFill/>
        </p:spPr>
        <p:txBody>
          <a:bodyPr/>
          <a:lstStyle/>
          <a:p>
            <a:r>
              <a:rPr lang="en-US" dirty="0"/>
              <a:t>Department of Clinical Research r</a:t>
            </a:r>
            <a:r>
              <a:rPr lang="en-US" sz="3600" dirty="0"/>
              <a:t>esearchers on the Stanford Top2% list</a:t>
            </a:r>
            <a:endParaRPr lang="da-DK" dirty="0"/>
          </a:p>
        </p:txBody>
      </p:sp>
      <p:sp>
        <p:nvSpPr>
          <p:cNvPr id="3" name="Content Placeholder 2">
            <a:extLst>
              <a:ext uri="{FF2B5EF4-FFF2-40B4-BE49-F238E27FC236}">
                <a16:creationId xmlns:a16="http://schemas.microsoft.com/office/drawing/2014/main" id="{D4F83A93-804A-5A3A-651E-913337D0CECE}"/>
              </a:ext>
            </a:extLst>
          </p:cNvPr>
          <p:cNvSpPr txBox="1">
            <a:spLocks/>
          </p:cNvSpPr>
          <p:nvPr/>
        </p:nvSpPr>
        <p:spPr>
          <a:xfrm>
            <a:off x="560372" y="1904805"/>
            <a:ext cx="11071256" cy="1626048"/>
          </a:xfrm>
          <a:prstGeom prst="rect">
            <a:avLst/>
          </a:prstGeom>
          <a:noFill/>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da-DK" sz="1800" b="1" dirty="0"/>
              <a:t>For 2024, Department of </a:t>
            </a:r>
            <a:r>
              <a:rPr lang="da-DK" sz="1800" b="1" dirty="0" err="1"/>
              <a:t>Clinical</a:t>
            </a:r>
            <a:r>
              <a:rPr lang="da-DK" sz="1800" b="1" dirty="0"/>
              <a:t> Research had 104 of </a:t>
            </a:r>
            <a:r>
              <a:rPr lang="da-DK" sz="1800" b="1" dirty="0" err="1"/>
              <a:t>their</a:t>
            </a:r>
            <a:r>
              <a:rPr lang="da-DK" sz="1800" b="1" dirty="0"/>
              <a:t> researchers on the Top 2% researcher list.</a:t>
            </a:r>
          </a:p>
          <a:p>
            <a:pPr marL="0" indent="0">
              <a:buNone/>
            </a:pPr>
            <a:endParaRPr lang="da-DK" sz="1800" dirty="0"/>
          </a:p>
          <a:p>
            <a:pPr>
              <a:buFont typeface="Arial" panose="020B0604020202020204" pitchFamily="34" charset="0"/>
              <a:buChar char="•"/>
            </a:pPr>
            <a:r>
              <a:rPr lang="da-DK" sz="1800" dirty="0"/>
              <a:t>This </a:t>
            </a:r>
            <a:r>
              <a:rPr lang="da-DK" sz="1800" dirty="0" err="1"/>
              <a:t>number</a:t>
            </a:r>
            <a:r>
              <a:rPr lang="da-DK" sz="1800" dirty="0"/>
              <a:t> is </a:t>
            </a:r>
            <a:r>
              <a:rPr lang="da-DK" sz="1800" dirty="0" err="1"/>
              <a:t>found</a:t>
            </a:r>
            <a:r>
              <a:rPr lang="da-DK" sz="1800" dirty="0"/>
              <a:t> by a </a:t>
            </a:r>
            <a:r>
              <a:rPr lang="da-DK" sz="1800" dirty="0" err="1"/>
              <a:t>combination</a:t>
            </a:r>
            <a:r>
              <a:rPr lang="da-DK" sz="1800" dirty="0"/>
              <a:t> of </a:t>
            </a:r>
            <a:r>
              <a:rPr lang="da-DK" sz="1800" dirty="0" err="1"/>
              <a:t>automated</a:t>
            </a:r>
            <a:r>
              <a:rPr lang="da-DK" sz="1800" dirty="0"/>
              <a:t> </a:t>
            </a:r>
            <a:r>
              <a:rPr lang="da-DK" sz="1800" dirty="0" err="1"/>
              <a:t>name</a:t>
            </a:r>
            <a:r>
              <a:rPr lang="da-DK" sz="1800" dirty="0"/>
              <a:t> </a:t>
            </a:r>
            <a:r>
              <a:rPr lang="da-DK" sz="1800" dirty="0" err="1"/>
              <a:t>search</a:t>
            </a:r>
            <a:r>
              <a:rPr lang="da-DK" sz="1800" dirty="0"/>
              <a:t>, and </a:t>
            </a:r>
            <a:r>
              <a:rPr lang="da-DK" sz="1800" dirty="0" err="1"/>
              <a:t>handheld</a:t>
            </a:r>
            <a:r>
              <a:rPr lang="da-DK" sz="1800" dirty="0"/>
              <a:t> </a:t>
            </a:r>
            <a:r>
              <a:rPr lang="da-DK" sz="1800" dirty="0" err="1"/>
              <a:t>searches</a:t>
            </a:r>
            <a:r>
              <a:rPr lang="da-DK" sz="1800" dirty="0"/>
              <a:t> of professors at KI and of </a:t>
            </a:r>
            <a:r>
              <a:rPr lang="da-DK" sz="1800" dirty="0" err="1"/>
              <a:t>people</a:t>
            </a:r>
            <a:r>
              <a:rPr lang="da-DK" sz="1800" dirty="0"/>
              <a:t> on the top 2% list with an </a:t>
            </a:r>
            <a:r>
              <a:rPr lang="da-DK" sz="1800" dirty="0" err="1"/>
              <a:t>affiliation</a:t>
            </a:r>
            <a:r>
              <a:rPr lang="da-DK" sz="1800" dirty="0"/>
              <a:t> to SDU/OUH. Please </a:t>
            </a:r>
            <a:r>
              <a:rPr lang="da-DK" sz="1800" dirty="0" err="1"/>
              <a:t>see</a:t>
            </a:r>
            <a:r>
              <a:rPr lang="da-DK" sz="1800" dirty="0"/>
              <a:t> </a:t>
            </a:r>
            <a:r>
              <a:rPr lang="da-DK" sz="1800" dirty="0" err="1"/>
              <a:t>attached</a:t>
            </a:r>
            <a:r>
              <a:rPr lang="da-DK" sz="1800" dirty="0"/>
              <a:t> Excel </a:t>
            </a:r>
            <a:r>
              <a:rPr lang="da-DK" sz="1800" dirty="0" err="1"/>
              <a:t>Sheet</a:t>
            </a:r>
            <a:r>
              <a:rPr lang="da-DK" sz="1800" dirty="0"/>
              <a:t> for </a:t>
            </a:r>
            <a:r>
              <a:rPr lang="da-DK" sz="1800" dirty="0" err="1"/>
              <a:t>raw</a:t>
            </a:r>
            <a:r>
              <a:rPr lang="da-DK" sz="1800" dirty="0"/>
              <a:t> data and </a:t>
            </a:r>
            <a:r>
              <a:rPr lang="da-DK" sz="1800" dirty="0" err="1"/>
              <a:t>calculations</a:t>
            </a:r>
            <a:r>
              <a:rPr lang="da-DK" sz="1800" dirty="0"/>
              <a:t>.</a:t>
            </a:r>
            <a:endParaRPr lang="en-US" sz="1800" dirty="0"/>
          </a:p>
        </p:txBody>
      </p:sp>
      <p:sp>
        <p:nvSpPr>
          <p:cNvPr id="2" name="Content Placeholder 2">
            <a:extLst>
              <a:ext uri="{FF2B5EF4-FFF2-40B4-BE49-F238E27FC236}">
                <a16:creationId xmlns:a16="http://schemas.microsoft.com/office/drawing/2014/main" id="{2D932C4A-D103-6211-AA7F-962C74C15811}"/>
              </a:ext>
            </a:extLst>
          </p:cNvPr>
          <p:cNvSpPr txBox="1">
            <a:spLocks/>
          </p:cNvSpPr>
          <p:nvPr/>
        </p:nvSpPr>
        <p:spPr>
          <a:xfrm>
            <a:off x="560372" y="3656583"/>
            <a:ext cx="11071256" cy="2501784"/>
          </a:xfrm>
          <a:prstGeom prst="rect">
            <a:avLst/>
          </a:prstGeom>
          <a:noFill/>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buFont typeface="Arial" panose="020B0604020202020204" pitchFamily="34" charset="0"/>
              <a:buChar char="•"/>
            </a:pPr>
            <a:r>
              <a:rPr lang="en-US" sz="1800" dirty="0"/>
              <a:t>The Top 2% researcher list … ”evaluates research impact using […] single-year citation data across 22 scientific fields and 174 sub-fields to ensure fair and comprehensive representation. The selection metric […] accounts for the number of citations, co-authorship adjustments, and authorship positions”.</a:t>
            </a:r>
          </a:p>
          <a:p>
            <a:pPr>
              <a:buFont typeface="Arial" panose="020B0604020202020204" pitchFamily="34" charset="0"/>
              <a:buChar char="•"/>
            </a:pPr>
            <a:r>
              <a:rPr lang="da-DK" sz="1800" dirty="0"/>
              <a:t>The ”</a:t>
            </a:r>
            <a:r>
              <a:rPr lang="da-DK" sz="1800" dirty="0" err="1"/>
              <a:t>metrics</a:t>
            </a:r>
            <a:r>
              <a:rPr lang="en-US" sz="1800" dirty="0"/>
              <a:t> [are] adjusted for self-citations” and adjusted for citations from retracted papers.</a:t>
            </a:r>
          </a:p>
          <a:p>
            <a:pPr>
              <a:buFont typeface="Arial" panose="020B0604020202020204" pitchFamily="34" charset="0"/>
              <a:buChar char="•"/>
            </a:pPr>
            <a:endParaRPr lang="en-US" sz="1800" dirty="0"/>
          </a:p>
          <a:p>
            <a:pPr>
              <a:buFont typeface="Arial" panose="020B0604020202020204" pitchFamily="34" charset="0"/>
              <a:buChar char="•"/>
            </a:pPr>
            <a:r>
              <a:rPr lang="en-US" sz="1800" dirty="0"/>
              <a:t>Data from </a:t>
            </a:r>
            <a:r>
              <a:rPr lang="en-US" sz="1800" dirty="0">
                <a:hlinkClick r:id="rId3"/>
              </a:rPr>
              <a:t>https://elsevier.digitalcommonsdata.com/datasets/btchxktzyw/8</a:t>
            </a:r>
            <a:r>
              <a:rPr lang="en-US" sz="1800" dirty="0"/>
              <a:t> (accessed October 2025)</a:t>
            </a:r>
          </a:p>
          <a:p>
            <a:pPr>
              <a:buFont typeface="Arial" panose="020B0604020202020204" pitchFamily="34" charset="0"/>
              <a:buChar char="•"/>
            </a:pPr>
            <a:r>
              <a:rPr lang="en-US" sz="1800" dirty="0"/>
              <a:t>Explanation text from </a:t>
            </a:r>
            <a:r>
              <a:rPr lang="en-US" sz="1800" dirty="0">
                <a:hlinkClick r:id="rId4"/>
              </a:rPr>
              <a:t>https://top2percentscientists.com/stanford-elsevier-top-2-scientists-list-2025/</a:t>
            </a:r>
            <a:r>
              <a:rPr lang="en-US" sz="1800" dirty="0"/>
              <a:t> (accessed November 2025)</a:t>
            </a:r>
          </a:p>
        </p:txBody>
      </p:sp>
      <p:sp>
        <p:nvSpPr>
          <p:cNvPr id="4" name="Date Placeholder 3">
            <a:extLst>
              <a:ext uri="{FF2B5EF4-FFF2-40B4-BE49-F238E27FC236}">
                <a16:creationId xmlns:a16="http://schemas.microsoft.com/office/drawing/2014/main" id="{9EF927EF-3F6E-03E4-7A0D-02FCA845D546}"/>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D1876790-00D2-2627-0CE3-B465A03891EC}"/>
              </a:ext>
            </a:extLst>
          </p:cNvPr>
          <p:cNvSpPr>
            <a:spLocks noGrp="1"/>
          </p:cNvSpPr>
          <p:nvPr>
            <p:ph type="sldNum" sz="quarter" idx="22"/>
          </p:nvPr>
        </p:nvSpPr>
        <p:spPr/>
        <p:txBody>
          <a:bodyPr/>
          <a:lstStyle/>
          <a:p>
            <a:fld id="{45D37B1E-C366-494F-A587-962AD9AABC83}" type="slidenum">
              <a:rPr lang="da-DK" smtClean="0"/>
              <a:pPr/>
              <a:t>16</a:t>
            </a:fld>
            <a:endParaRPr lang="da-DK" dirty="0"/>
          </a:p>
        </p:txBody>
      </p:sp>
    </p:spTree>
    <p:extLst>
      <p:ext uri="{BB962C8B-B14F-4D97-AF65-F5344CB8AC3E}">
        <p14:creationId xmlns:p14="http://schemas.microsoft.com/office/powerpoint/2010/main" val="5643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E963CA-1AA5-1BB3-BD0F-74530F28470C}"/>
              </a:ext>
            </a:extLst>
          </p:cNvPr>
          <p:cNvSpPr>
            <a:spLocks noGrp="1"/>
          </p:cNvSpPr>
          <p:nvPr>
            <p:ph type="title"/>
          </p:nvPr>
        </p:nvSpPr>
        <p:spPr>
          <a:xfrm>
            <a:off x="411163" y="424396"/>
            <a:ext cx="10962000" cy="671967"/>
          </a:xfrm>
        </p:spPr>
        <p:txBody>
          <a:bodyPr/>
          <a:lstStyle/>
          <a:p>
            <a:r>
              <a:rPr lang="da-DK" dirty="0"/>
              <a:t>Contents</a:t>
            </a:r>
          </a:p>
        </p:txBody>
      </p:sp>
      <p:sp>
        <p:nvSpPr>
          <p:cNvPr id="3" name="Content Placeholder 2">
            <a:extLst>
              <a:ext uri="{FF2B5EF4-FFF2-40B4-BE49-F238E27FC236}">
                <a16:creationId xmlns:a16="http://schemas.microsoft.com/office/drawing/2014/main" id="{65077506-F279-C27C-A319-FC66255B1B96}"/>
              </a:ext>
            </a:extLst>
          </p:cNvPr>
          <p:cNvSpPr>
            <a:spLocks noGrp="1"/>
          </p:cNvSpPr>
          <p:nvPr>
            <p:ph sz="quarter" idx="19"/>
          </p:nvPr>
        </p:nvSpPr>
        <p:spPr>
          <a:xfrm>
            <a:off x="411163" y="1190020"/>
            <a:ext cx="11484058" cy="4885071"/>
          </a:xfrm>
        </p:spPr>
        <p:txBody>
          <a:bodyPr/>
          <a:lstStyle/>
          <a:p>
            <a:pPr>
              <a:spcAft>
                <a:spcPts val="600"/>
              </a:spcAft>
            </a:pPr>
            <a:r>
              <a:rPr lang="da-DK" sz="2000" dirty="0"/>
              <a:t>Summary</a:t>
            </a:r>
          </a:p>
          <a:p>
            <a:pPr marL="342900" indent="-342900">
              <a:spcAft>
                <a:spcPts val="600"/>
              </a:spcAft>
              <a:buFont typeface="+mj-lt"/>
              <a:buAutoNum type="arabicPeriod"/>
            </a:pPr>
            <a:r>
              <a:rPr lang="da-DK" sz="2000" dirty="0"/>
              <a:t>Number of </a:t>
            </a:r>
            <a:r>
              <a:rPr lang="da-DK" sz="2000" dirty="0" err="1"/>
              <a:t>publications</a:t>
            </a:r>
            <a:r>
              <a:rPr lang="da-DK" sz="2000" dirty="0"/>
              <a:t> and Field-</a:t>
            </a:r>
            <a:r>
              <a:rPr lang="da-DK" sz="2000" dirty="0" err="1"/>
              <a:t>weighted</a:t>
            </a:r>
            <a:r>
              <a:rPr lang="da-DK" sz="2000" dirty="0"/>
              <a:t> Citation </a:t>
            </a:r>
            <a:r>
              <a:rPr lang="da-DK" sz="2000" dirty="0" err="1"/>
              <a:t>Impact</a:t>
            </a:r>
            <a:r>
              <a:rPr lang="da-DK" sz="2000" dirty="0"/>
              <a:t>, and Publications </a:t>
            </a:r>
            <a:r>
              <a:rPr lang="da-DK" sz="2000" dirty="0" err="1"/>
              <a:t>among</a:t>
            </a:r>
            <a:r>
              <a:rPr lang="da-DK" sz="2000" dirty="0"/>
              <a:t> Top 10% </a:t>
            </a:r>
            <a:r>
              <a:rPr lang="da-DK" sz="2000" dirty="0" err="1"/>
              <a:t>best</a:t>
            </a:r>
            <a:r>
              <a:rPr lang="da-DK" sz="2000" dirty="0"/>
              <a:t> </a:t>
            </a:r>
            <a:r>
              <a:rPr lang="da-DK" sz="2000" dirty="0" err="1"/>
              <a:t>performing</a:t>
            </a:r>
            <a:r>
              <a:rPr lang="da-DK" sz="2000" dirty="0"/>
              <a:t> </a:t>
            </a:r>
            <a:r>
              <a:rPr lang="da-DK" sz="2000" dirty="0" err="1"/>
              <a:t>publications</a:t>
            </a:r>
            <a:r>
              <a:rPr lang="da-DK" sz="2000" dirty="0"/>
              <a:t> (</a:t>
            </a:r>
            <a:r>
              <a:rPr lang="da-DK" sz="2000" dirty="0" err="1"/>
              <a:t>according</a:t>
            </a:r>
            <a:r>
              <a:rPr lang="da-DK" sz="2000" dirty="0"/>
              <a:t> to FWCI)</a:t>
            </a:r>
          </a:p>
          <a:p>
            <a:pPr marL="342900" indent="-342900">
              <a:spcAft>
                <a:spcPts val="600"/>
              </a:spcAft>
              <a:buFont typeface="+mj-lt"/>
              <a:buAutoNum type="arabicPeriod"/>
            </a:pPr>
            <a:r>
              <a:rPr lang="da-DK" sz="2000" dirty="0"/>
              <a:t>Publications in top 10% and top 25% </a:t>
            </a:r>
            <a:r>
              <a:rPr lang="da-DK" sz="2000" dirty="0" err="1"/>
              <a:t>best</a:t>
            </a:r>
            <a:r>
              <a:rPr lang="da-DK" sz="2000" dirty="0"/>
              <a:t> </a:t>
            </a:r>
            <a:r>
              <a:rPr lang="da-DK" sz="2000" dirty="0" err="1"/>
              <a:t>performing</a:t>
            </a:r>
            <a:r>
              <a:rPr lang="da-DK" sz="2000" dirty="0"/>
              <a:t> journals (</a:t>
            </a:r>
            <a:r>
              <a:rPr lang="da-DK" sz="2000" dirty="0" err="1"/>
              <a:t>according</a:t>
            </a:r>
            <a:r>
              <a:rPr lang="da-DK" sz="2000" dirty="0"/>
              <a:t> to </a:t>
            </a:r>
            <a:r>
              <a:rPr lang="da-DK" sz="2000" dirty="0" err="1"/>
              <a:t>Scimago</a:t>
            </a:r>
            <a:r>
              <a:rPr lang="da-DK" sz="2000" dirty="0"/>
              <a:t> Journal Rank)</a:t>
            </a:r>
          </a:p>
          <a:p>
            <a:pPr marL="342900" indent="-342900">
              <a:spcAft>
                <a:spcPts val="600"/>
              </a:spcAft>
              <a:buFont typeface="+mj-lt"/>
              <a:buAutoNum type="arabicPeriod"/>
            </a:pPr>
            <a:r>
              <a:rPr lang="da-DK" sz="2000" dirty="0"/>
              <a:t>International, national, and </a:t>
            </a:r>
            <a:r>
              <a:rPr lang="da-DK" sz="2000" dirty="0" err="1"/>
              <a:t>academic-corporate</a:t>
            </a:r>
            <a:r>
              <a:rPr lang="da-DK" sz="2000" dirty="0"/>
              <a:t> </a:t>
            </a:r>
            <a:r>
              <a:rPr lang="da-DK" sz="2000" dirty="0" err="1"/>
              <a:t>collaboration</a:t>
            </a:r>
            <a:endParaRPr lang="da-DK" sz="2000" dirty="0"/>
          </a:p>
          <a:p>
            <a:pPr marL="342900" indent="-342900">
              <a:spcAft>
                <a:spcPts val="600"/>
              </a:spcAft>
              <a:buFont typeface="+mj-lt"/>
              <a:buAutoNum type="arabicPeriod"/>
            </a:pPr>
            <a:r>
              <a:rPr lang="da-DK" sz="2000" dirty="0" err="1"/>
              <a:t>Societal</a:t>
            </a:r>
            <a:r>
              <a:rPr lang="da-DK" sz="2000" dirty="0"/>
              <a:t> </a:t>
            </a:r>
            <a:r>
              <a:rPr lang="da-DK" sz="2000" dirty="0" err="1"/>
              <a:t>impact</a:t>
            </a:r>
            <a:r>
              <a:rPr lang="da-DK" sz="2000" dirty="0"/>
              <a:t> (Altmetric)</a:t>
            </a:r>
          </a:p>
          <a:p>
            <a:pPr marL="342900" indent="-342900">
              <a:spcAft>
                <a:spcPts val="600"/>
              </a:spcAft>
              <a:buFont typeface="+mj-lt"/>
              <a:buAutoNum type="arabicPeriod"/>
            </a:pPr>
            <a:r>
              <a:rPr lang="da-DK" sz="2000" dirty="0"/>
              <a:t>Open Access</a:t>
            </a:r>
          </a:p>
          <a:p>
            <a:pPr marL="342900" indent="-342900">
              <a:spcAft>
                <a:spcPts val="600"/>
              </a:spcAft>
              <a:buFont typeface="+mj-lt"/>
              <a:buAutoNum type="arabicPeriod"/>
            </a:pPr>
            <a:r>
              <a:rPr lang="da-DK" sz="2000" dirty="0"/>
              <a:t>Link to guidance and </a:t>
            </a:r>
            <a:r>
              <a:rPr lang="da-DK" sz="2000" dirty="0" err="1"/>
              <a:t>contact</a:t>
            </a:r>
            <a:endParaRPr lang="da-DK" sz="2000" dirty="0"/>
          </a:p>
          <a:p>
            <a:pPr marL="342900" indent="-342900">
              <a:spcAft>
                <a:spcPts val="600"/>
              </a:spcAft>
              <a:buFont typeface="+mj-lt"/>
              <a:buAutoNum type="arabicPeriod"/>
            </a:pPr>
            <a:r>
              <a:rPr lang="da-DK" sz="2000" dirty="0"/>
              <a:t>Methods, databases and </a:t>
            </a:r>
            <a:r>
              <a:rPr lang="da-DK" sz="2000" dirty="0" err="1"/>
              <a:t>caveats</a:t>
            </a:r>
            <a:endParaRPr lang="da-DK" sz="2000" dirty="0"/>
          </a:p>
          <a:p>
            <a:pPr marL="342900" indent="-342900">
              <a:spcAft>
                <a:spcPts val="600"/>
              </a:spcAft>
              <a:buFont typeface="+mj-lt"/>
              <a:buAutoNum type="arabicPeriod"/>
            </a:pPr>
            <a:r>
              <a:rPr lang="da-DK" sz="2000" dirty="0"/>
              <a:t>Open Science, not </a:t>
            </a:r>
            <a:r>
              <a:rPr lang="da-DK" sz="2000" dirty="0" err="1"/>
              <a:t>updated</a:t>
            </a:r>
            <a:endParaRPr lang="da-DK" sz="2000" dirty="0"/>
          </a:p>
          <a:p>
            <a:pPr marL="342900" indent="-342900">
              <a:spcAft>
                <a:spcPts val="600"/>
              </a:spcAft>
              <a:buFont typeface="+mj-lt"/>
              <a:buAutoNum type="arabicPeriod"/>
            </a:pPr>
            <a:r>
              <a:rPr lang="da-DK" sz="2000" dirty="0"/>
              <a:t>Number of researchers on the Stanford Top2% list, not </a:t>
            </a:r>
            <a:r>
              <a:rPr lang="da-DK" sz="2000" dirty="0" err="1"/>
              <a:t>updated</a:t>
            </a:r>
            <a:endParaRPr lang="da-DK" sz="2000" dirty="0"/>
          </a:p>
          <a:p>
            <a:pPr marL="342900" indent="-342900">
              <a:spcAft>
                <a:spcPts val="600"/>
              </a:spcAft>
              <a:buFont typeface="+mj-lt"/>
              <a:buAutoNum type="arabicPeriod"/>
            </a:pPr>
            <a:endParaRPr lang="da-DK" sz="2000" dirty="0"/>
          </a:p>
        </p:txBody>
      </p:sp>
      <p:sp>
        <p:nvSpPr>
          <p:cNvPr id="4" name="Date Placeholder 3">
            <a:extLst>
              <a:ext uri="{FF2B5EF4-FFF2-40B4-BE49-F238E27FC236}">
                <a16:creationId xmlns:a16="http://schemas.microsoft.com/office/drawing/2014/main" id="{33330369-091F-2821-1DCC-F96DCB39E63B}"/>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F3F1F196-1685-4F7A-5B88-1CB642D42AF1}"/>
              </a:ext>
            </a:extLst>
          </p:cNvPr>
          <p:cNvSpPr>
            <a:spLocks noGrp="1"/>
          </p:cNvSpPr>
          <p:nvPr>
            <p:ph type="sldNum" sz="quarter" idx="22"/>
          </p:nvPr>
        </p:nvSpPr>
        <p:spPr/>
        <p:txBody>
          <a:bodyPr/>
          <a:lstStyle/>
          <a:p>
            <a:fld id="{45D37B1E-C366-494F-A587-962AD9AABC83}" type="slidenum">
              <a:rPr lang="da-DK" smtClean="0"/>
              <a:pPr/>
              <a:t>2</a:t>
            </a:fld>
            <a:endParaRPr lang="da-DK" dirty="0"/>
          </a:p>
        </p:txBody>
      </p:sp>
    </p:spTree>
    <p:extLst>
      <p:ext uri="{BB962C8B-B14F-4D97-AF65-F5344CB8AC3E}">
        <p14:creationId xmlns:p14="http://schemas.microsoft.com/office/powerpoint/2010/main" val="21719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A5D3-9C1A-D8A0-14AB-E65558D6CCE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3E522A6-1E92-3245-88C5-D78262BC0CD7}"/>
              </a:ext>
            </a:extLst>
          </p:cNvPr>
          <p:cNvSpPr>
            <a:spLocks noGrp="1"/>
          </p:cNvSpPr>
          <p:nvPr>
            <p:ph type="title"/>
          </p:nvPr>
        </p:nvSpPr>
        <p:spPr>
          <a:xfrm>
            <a:off x="411163" y="424396"/>
            <a:ext cx="10962000" cy="671967"/>
          </a:xfrm>
        </p:spPr>
        <p:txBody>
          <a:bodyPr/>
          <a:lstStyle/>
          <a:p>
            <a:r>
              <a:rPr lang="da-DK" sz="3600" dirty="0"/>
              <a:t>Summary</a:t>
            </a:r>
            <a:endParaRPr lang="da-DK" dirty="0"/>
          </a:p>
        </p:txBody>
      </p:sp>
      <p:sp>
        <p:nvSpPr>
          <p:cNvPr id="11" name="Content Placeholder 2">
            <a:extLst>
              <a:ext uri="{FF2B5EF4-FFF2-40B4-BE49-F238E27FC236}">
                <a16:creationId xmlns:a16="http://schemas.microsoft.com/office/drawing/2014/main" id="{18D28FCC-5B78-BDAE-A6F2-DD0F0E73EA91}"/>
              </a:ext>
            </a:extLst>
          </p:cNvPr>
          <p:cNvSpPr>
            <a:spLocks noGrp="1"/>
          </p:cNvSpPr>
          <p:nvPr>
            <p:ph sz="quarter" idx="19"/>
          </p:nvPr>
        </p:nvSpPr>
        <p:spPr>
          <a:xfrm>
            <a:off x="1234437" y="1399854"/>
            <a:ext cx="9315450" cy="1608951"/>
          </a:xfrm>
        </p:spPr>
        <p:txBody>
          <a:bodyPr/>
          <a:lstStyle/>
          <a:p>
            <a:pPr>
              <a:buFont typeface="Arial" panose="020B0604020202020204" pitchFamily="34" charset="0"/>
              <a:buChar char="•"/>
            </a:pPr>
            <a:r>
              <a:rPr lang="en-US" sz="1800" dirty="0"/>
              <a:t>This report contains analyses of the publications at the Department of Clinical Research from 2023 to 2025.</a:t>
            </a:r>
          </a:p>
          <a:p>
            <a:pPr>
              <a:buFont typeface="Arial" panose="020B0604020202020204" pitchFamily="34" charset="0"/>
              <a:buChar char="•"/>
            </a:pPr>
            <a:r>
              <a:rPr lang="en-US" sz="1800" dirty="0"/>
              <a:t>Data for these analyses was drawn in March 2026.</a:t>
            </a:r>
          </a:p>
          <a:p>
            <a:pPr>
              <a:buFont typeface="Arial" panose="020B0604020202020204" pitchFamily="34" charset="0"/>
              <a:buChar char="•"/>
            </a:pPr>
            <a:r>
              <a:rPr lang="en-US" sz="1800" dirty="0"/>
              <a:t>Attached are Excel files with the data behind the figures in this presentation, as well as the information for each research unit.</a:t>
            </a:r>
          </a:p>
        </p:txBody>
      </p:sp>
      <p:sp>
        <p:nvSpPr>
          <p:cNvPr id="13" name="TextBox 12">
            <a:extLst>
              <a:ext uri="{FF2B5EF4-FFF2-40B4-BE49-F238E27FC236}">
                <a16:creationId xmlns:a16="http://schemas.microsoft.com/office/drawing/2014/main" id="{958B5124-0D15-F9AE-4CAF-02072310FBAA}"/>
              </a:ext>
            </a:extLst>
          </p:cNvPr>
          <p:cNvSpPr txBox="1"/>
          <p:nvPr/>
        </p:nvSpPr>
        <p:spPr>
          <a:xfrm>
            <a:off x="2973819" y="3260159"/>
            <a:ext cx="5836685" cy="1754326"/>
          </a:xfrm>
          <a:prstGeom prst="rect">
            <a:avLst/>
          </a:prstGeom>
          <a:noFill/>
        </p:spPr>
        <p:txBody>
          <a:bodyPr wrap="square">
            <a:spAutoFit/>
          </a:bodyPr>
          <a:lstStyle/>
          <a:p>
            <a:pPr marL="285750" indent="-285750">
              <a:buFont typeface="Arial" panose="020B0604020202020204" pitchFamily="34" charset="0"/>
              <a:buChar char="•"/>
            </a:pPr>
            <a:r>
              <a:rPr lang="da-DK" dirty="0"/>
              <a:t>Number of Publications: 5370</a:t>
            </a:r>
          </a:p>
          <a:p>
            <a:pPr marL="285750" indent="-285750">
              <a:buFont typeface="Arial" panose="020B0604020202020204" pitchFamily="34" charset="0"/>
              <a:buChar char="•"/>
            </a:pPr>
            <a:r>
              <a:rPr lang="da-DK" dirty="0"/>
              <a:t>Open Access (2022-2025): 81,2%</a:t>
            </a:r>
          </a:p>
          <a:p>
            <a:pPr marL="285750" indent="-285750">
              <a:buFont typeface="Arial" panose="020B0604020202020204" pitchFamily="34" charset="0"/>
              <a:buChar char="•"/>
            </a:pPr>
            <a:r>
              <a:rPr lang="da-DK" dirty="0"/>
              <a:t>Number of Researchers (2022-2025): 902</a:t>
            </a:r>
          </a:p>
          <a:p>
            <a:pPr marL="285750" indent="-285750">
              <a:buFont typeface="Arial" panose="020B0604020202020204" pitchFamily="34" charset="0"/>
              <a:buChar char="•"/>
            </a:pPr>
            <a:r>
              <a:rPr lang="da-DK" dirty="0"/>
              <a:t>Papers per researcher (2022-2025): 5,95</a:t>
            </a:r>
          </a:p>
          <a:p>
            <a:pPr marL="285750" indent="-285750">
              <a:buFont typeface="Arial" panose="020B0604020202020204" pitchFamily="34" charset="0"/>
              <a:buChar char="•"/>
            </a:pPr>
            <a:r>
              <a:rPr lang="da-DK" dirty="0"/>
              <a:t>Field-</a:t>
            </a:r>
            <a:r>
              <a:rPr lang="da-DK" dirty="0" err="1"/>
              <a:t>weighted</a:t>
            </a:r>
            <a:r>
              <a:rPr lang="da-DK" dirty="0"/>
              <a:t> Citation </a:t>
            </a:r>
            <a:r>
              <a:rPr lang="da-DK" dirty="0" err="1"/>
              <a:t>Impact</a:t>
            </a:r>
            <a:r>
              <a:rPr lang="da-DK" dirty="0"/>
              <a:t> (</a:t>
            </a:r>
            <a:r>
              <a:rPr lang="da-DK" dirty="0" err="1"/>
              <a:t>mean</a:t>
            </a:r>
            <a:r>
              <a:rPr lang="da-DK" dirty="0"/>
              <a:t>): 1,95</a:t>
            </a:r>
          </a:p>
          <a:p>
            <a:pPr marL="285750" indent="-285750">
              <a:buFont typeface="Arial" panose="020B0604020202020204" pitchFamily="34" charset="0"/>
              <a:buChar char="•"/>
            </a:pPr>
            <a:r>
              <a:rPr lang="da-DK" dirty="0"/>
              <a:t>Field-</a:t>
            </a:r>
            <a:r>
              <a:rPr lang="da-DK" dirty="0" err="1"/>
              <a:t>weighted</a:t>
            </a:r>
            <a:r>
              <a:rPr lang="da-DK" dirty="0"/>
              <a:t> Citation </a:t>
            </a:r>
            <a:r>
              <a:rPr lang="da-DK" dirty="0" err="1"/>
              <a:t>Impact</a:t>
            </a:r>
            <a:r>
              <a:rPr lang="da-DK" dirty="0"/>
              <a:t> (median): 0,75</a:t>
            </a:r>
          </a:p>
        </p:txBody>
      </p:sp>
      <p:sp>
        <p:nvSpPr>
          <p:cNvPr id="4" name="Date Placeholder 3">
            <a:extLst>
              <a:ext uri="{FF2B5EF4-FFF2-40B4-BE49-F238E27FC236}">
                <a16:creationId xmlns:a16="http://schemas.microsoft.com/office/drawing/2014/main" id="{6E8B804C-0697-C245-D9F7-780DA7CEA754}"/>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7B61A497-46A5-03FB-B140-A578C32F15AB}"/>
              </a:ext>
            </a:extLst>
          </p:cNvPr>
          <p:cNvSpPr>
            <a:spLocks noGrp="1"/>
          </p:cNvSpPr>
          <p:nvPr>
            <p:ph type="sldNum" sz="quarter" idx="22"/>
          </p:nvPr>
        </p:nvSpPr>
        <p:spPr/>
        <p:txBody>
          <a:bodyPr/>
          <a:lstStyle/>
          <a:p>
            <a:fld id="{45D37B1E-C366-494F-A587-962AD9AABC83}" type="slidenum">
              <a:rPr lang="da-DK" smtClean="0"/>
              <a:pPr/>
              <a:t>3</a:t>
            </a:fld>
            <a:endParaRPr lang="da-DK" dirty="0"/>
          </a:p>
        </p:txBody>
      </p:sp>
    </p:spTree>
    <p:extLst>
      <p:ext uri="{BB962C8B-B14F-4D97-AF65-F5344CB8AC3E}">
        <p14:creationId xmlns:p14="http://schemas.microsoft.com/office/powerpoint/2010/main" val="114135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6258E4-0D63-E723-3117-975042C0EBB0}"/>
              </a:ext>
            </a:extLst>
          </p:cNvPr>
          <p:cNvSpPr>
            <a:spLocks noGrp="1"/>
          </p:cNvSpPr>
          <p:nvPr>
            <p:ph type="title"/>
          </p:nvPr>
        </p:nvSpPr>
        <p:spPr>
          <a:xfrm>
            <a:off x="411163" y="424396"/>
            <a:ext cx="10962000" cy="671967"/>
          </a:xfrm>
          <a:noFill/>
        </p:spPr>
        <p:txBody>
          <a:bodyPr/>
          <a:lstStyle/>
          <a:p>
            <a:r>
              <a:rPr lang="da-DK" sz="3600" dirty="0"/>
              <a:t>Publications, FWCI, and Top10% (</a:t>
            </a:r>
            <a:r>
              <a:rPr lang="da-DK" sz="3600" dirty="0" err="1"/>
              <a:t>SciVal</a:t>
            </a:r>
            <a:r>
              <a:rPr lang="da-DK" sz="3600" dirty="0"/>
              <a:t>)</a:t>
            </a:r>
            <a:endParaRPr lang="da-DK" dirty="0"/>
          </a:p>
        </p:txBody>
      </p:sp>
      <p:graphicFrame>
        <p:nvGraphicFramePr>
          <p:cNvPr id="9" name="Content Placeholder 8" descr="“Tabel der viser udviklingen fra 2023 til 2025 i antal publikationer, gennemsnitlig og median Field-Weighted Citation Impact (FWCI) samt andel af publikationer blandt de 10% mest citerede. Tallene indikerer en samlet stigning i publikationer og en FWCI over verdensgennemsnittet.”">
            <a:extLst>
              <a:ext uri="{FF2B5EF4-FFF2-40B4-BE49-F238E27FC236}">
                <a16:creationId xmlns:a16="http://schemas.microsoft.com/office/drawing/2014/main" id="{62EF037D-C555-1733-AC62-A3B99E26AAE4}"/>
              </a:ext>
            </a:extLst>
          </p:cNvPr>
          <p:cNvGraphicFramePr>
            <a:graphicFrameLocks noGrp="1"/>
          </p:cNvGraphicFramePr>
          <p:nvPr>
            <p:ph sz="quarter" idx="19"/>
            <p:extLst>
              <p:ext uri="{D42A27DB-BD31-4B8C-83A1-F6EECF244321}">
                <p14:modId xmlns:p14="http://schemas.microsoft.com/office/powerpoint/2010/main" val="4285701236"/>
              </p:ext>
            </p:extLst>
          </p:nvPr>
        </p:nvGraphicFramePr>
        <p:xfrm>
          <a:off x="411165" y="1468754"/>
          <a:ext cx="10961998" cy="2301240"/>
        </p:xfrm>
        <a:graphic>
          <a:graphicData uri="http://schemas.openxmlformats.org/drawingml/2006/table">
            <a:tbl>
              <a:tblPr firstRow="1" bandRow="1">
                <a:tableStyleId>{2D5ABB26-0587-4C30-8999-92F81FD0307C}</a:tableStyleId>
              </a:tblPr>
              <a:tblGrid>
                <a:gridCol w="1404572">
                  <a:extLst>
                    <a:ext uri="{9D8B030D-6E8A-4147-A177-3AD203B41FA5}">
                      <a16:colId xmlns:a16="http://schemas.microsoft.com/office/drawing/2014/main" val="628511765"/>
                    </a:ext>
                  </a:extLst>
                </a:gridCol>
                <a:gridCol w="1909942">
                  <a:extLst>
                    <a:ext uri="{9D8B030D-6E8A-4147-A177-3AD203B41FA5}">
                      <a16:colId xmlns:a16="http://schemas.microsoft.com/office/drawing/2014/main" val="987872929"/>
                    </a:ext>
                  </a:extLst>
                </a:gridCol>
                <a:gridCol w="2367365">
                  <a:extLst>
                    <a:ext uri="{9D8B030D-6E8A-4147-A177-3AD203B41FA5}">
                      <a16:colId xmlns:a16="http://schemas.microsoft.com/office/drawing/2014/main" val="2229307279"/>
                    </a:ext>
                  </a:extLst>
                </a:gridCol>
                <a:gridCol w="2367365">
                  <a:extLst>
                    <a:ext uri="{9D8B030D-6E8A-4147-A177-3AD203B41FA5}">
                      <a16:colId xmlns:a16="http://schemas.microsoft.com/office/drawing/2014/main" val="213731905"/>
                    </a:ext>
                  </a:extLst>
                </a:gridCol>
                <a:gridCol w="2912754">
                  <a:extLst>
                    <a:ext uri="{9D8B030D-6E8A-4147-A177-3AD203B41FA5}">
                      <a16:colId xmlns:a16="http://schemas.microsoft.com/office/drawing/2014/main" val="2351769748"/>
                    </a:ext>
                  </a:extLst>
                </a:gridCol>
              </a:tblGrid>
              <a:tr h="370840">
                <a:tc>
                  <a:txBody>
                    <a:bodyPr/>
                    <a:lstStyle/>
                    <a:p>
                      <a:endParaRPr lang="da-DK"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Number of </a:t>
                      </a:r>
                      <a:r>
                        <a:rPr lang="da-DK" b="1" dirty="0" err="1"/>
                        <a:t>publications</a:t>
                      </a:r>
                      <a:endParaRPr lang="da-DK"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Field-</a:t>
                      </a:r>
                      <a:r>
                        <a:rPr lang="da-DK" b="1" dirty="0" err="1"/>
                        <a:t>weighted</a:t>
                      </a:r>
                      <a:r>
                        <a:rPr lang="da-DK" b="1" dirty="0"/>
                        <a:t> Citation </a:t>
                      </a:r>
                      <a:r>
                        <a:rPr lang="da-DK" b="1" dirty="0" err="1"/>
                        <a:t>Impact</a:t>
                      </a:r>
                      <a:r>
                        <a:rPr lang="da-DK" b="1" dirty="0"/>
                        <a:t> (</a:t>
                      </a:r>
                      <a:r>
                        <a:rPr lang="da-DK" b="1" dirty="0" err="1"/>
                        <a:t>mean</a:t>
                      </a:r>
                      <a:r>
                        <a:rPr lang="da-DK" b="1"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Field-</a:t>
                      </a:r>
                      <a:r>
                        <a:rPr lang="da-DK" b="1" dirty="0" err="1"/>
                        <a:t>weighted</a:t>
                      </a:r>
                      <a:r>
                        <a:rPr lang="da-DK" b="1" dirty="0"/>
                        <a:t> Citation </a:t>
                      </a:r>
                      <a:r>
                        <a:rPr lang="da-DK" b="1" dirty="0" err="1"/>
                        <a:t>Impact</a:t>
                      </a:r>
                      <a:r>
                        <a:rPr lang="da-DK" b="1" dirty="0"/>
                        <a:t> (median)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da-DK" b="1" strike="noStrike" dirty="0"/>
                        <a:t>% of </a:t>
                      </a:r>
                      <a:r>
                        <a:rPr lang="da-DK" b="1" strike="noStrike" dirty="0" err="1"/>
                        <a:t>publications</a:t>
                      </a:r>
                      <a:r>
                        <a:rPr lang="da-DK" b="1" strike="noStrike" dirty="0"/>
                        <a:t> </a:t>
                      </a:r>
                      <a:r>
                        <a:rPr lang="da-DK" b="1" strike="noStrike" dirty="0" err="1"/>
                        <a:t>among</a:t>
                      </a:r>
                      <a:r>
                        <a:rPr lang="da-DK" b="1" strike="noStrike" dirty="0"/>
                        <a:t> the Top10% </a:t>
                      </a:r>
                      <a:r>
                        <a:rPr lang="da-DK" b="1" strike="noStrike" dirty="0" err="1"/>
                        <a:t>best</a:t>
                      </a:r>
                      <a:r>
                        <a:rPr lang="da-DK" b="1" strike="noStrike" dirty="0"/>
                        <a:t> </a:t>
                      </a:r>
                      <a:r>
                        <a:rPr lang="da-DK" b="1" strike="noStrike" dirty="0" err="1"/>
                        <a:t>performing</a:t>
                      </a:r>
                      <a:r>
                        <a:rPr lang="da-DK" b="1" strike="noStrike" dirty="0"/>
                        <a:t> </a:t>
                      </a:r>
                      <a:r>
                        <a:rPr lang="da-DK" b="1" strike="noStrike" dirty="0" err="1"/>
                        <a:t>publications</a:t>
                      </a:r>
                      <a:r>
                        <a:rPr lang="da-DK" b="1" strike="noStrike" dirty="0"/>
                        <a:t> (by FWCI)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328594"/>
                  </a:ext>
                </a:extLst>
              </a:tr>
              <a:tr h="370840">
                <a:tc>
                  <a:txBody>
                    <a:bodyPr/>
                    <a:lstStyle/>
                    <a:p>
                      <a:pPr algn="l"/>
                      <a:r>
                        <a:rPr lang="da-DK" b="0" dirty="0"/>
                        <a:t>2023</a:t>
                      </a:r>
                    </a:p>
                  </a:txBody>
                  <a:tcPr>
                    <a:lnT w="12700" cap="flat" cmpd="sng" algn="ctr">
                      <a:solidFill>
                        <a:schemeClr val="tx1"/>
                      </a:solidFill>
                      <a:prstDash val="solid"/>
                      <a:round/>
                      <a:headEnd type="none" w="med" len="med"/>
                      <a:tailEnd type="none" w="med" len="med"/>
                    </a:lnT>
                  </a:tcPr>
                </a:tc>
                <a:tc>
                  <a:txBody>
                    <a:bodyPr/>
                    <a:lstStyle/>
                    <a:p>
                      <a:pPr algn="l"/>
                      <a:r>
                        <a:rPr lang="da-DK" dirty="0"/>
                        <a:t>1694</a:t>
                      </a:r>
                    </a:p>
                  </a:txBody>
                  <a:tcPr>
                    <a:lnT w="12700" cap="flat" cmpd="sng" algn="ctr">
                      <a:solidFill>
                        <a:schemeClr val="tx1"/>
                      </a:solidFill>
                      <a:prstDash val="solid"/>
                      <a:round/>
                      <a:headEnd type="none" w="med" len="med"/>
                      <a:tailEnd type="none" w="med" len="med"/>
                    </a:lnT>
                  </a:tcPr>
                </a:tc>
                <a:tc>
                  <a:txBody>
                    <a:bodyPr/>
                    <a:lstStyle/>
                    <a:p>
                      <a:pPr algn="l"/>
                      <a:r>
                        <a:rPr lang="da-DK" dirty="0"/>
                        <a:t>1,73</a:t>
                      </a:r>
                    </a:p>
                  </a:txBody>
                  <a:tcPr>
                    <a:lnT w="12700" cap="flat" cmpd="sng" algn="ctr">
                      <a:solidFill>
                        <a:schemeClr val="tx1"/>
                      </a:solidFill>
                      <a:prstDash val="solid"/>
                      <a:round/>
                      <a:headEnd type="none" w="med" len="med"/>
                      <a:tailEnd type="none" w="med" len="med"/>
                    </a:lnT>
                  </a:tcPr>
                </a:tc>
                <a:tc>
                  <a:txBody>
                    <a:bodyPr/>
                    <a:lstStyle/>
                    <a:p>
                      <a:pPr algn="l"/>
                      <a:r>
                        <a:rPr lang="da-DK" dirty="0"/>
                        <a:t>0,78</a:t>
                      </a:r>
                    </a:p>
                  </a:txBody>
                  <a:tcPr>
                    <a:lnT w="12700" cap="flat" cmpd="sng" algn="ctr">
                      <a:solidFill>
                        <a:schemeClr val="tx1"/>
                      </a:solidFill>
                      <a:prstDash val="solid"/>
                      <a:round/>
                      <a:headEnd type="none" w="med" len="med"/>
                      <a:tailEnd type="none" w="med" len="med"/>
                    </a:lnT>
                  </a:tcPr>
                </a:tc>
                <a:tc>
                  <a:txBody>
                    <a:bodyPr/>
                    <a:lstStyle/>
                    <a:p>
                      <a:pPr algn="l"/>
                      <a:r>
                        <a:rPr lang="da-DK" strike="noStrike" dirty="0"/>
                        <a:t>17,6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4577609"/>
                  </a:ext>
                </a:extLst>
              </a:tr>
              <a:tr h="370840">
                <a:tc>
                  <a:txBody>
                    <a:bodyPr/>
                    <a:lstStyle/>
                    <a:p>
                      <a:pPr algn="l"/>
                      <a:r>
                        <a:rPr lang="da-DK" b="0" dirty="0"/>
                        <a:t>2024</a:t>
                      </a:r>
                    </a:p>
                  </a:txBody>
                  <a:tcPr/>
                </a:tc>
                <a:tc>
                  <a:txBody>
                    <a:bodyPr/>
                    <a:lstStyle/>
                    <a:p>
                      <a:pPr algn="l"/>
                      <a:r>
                        <a:rPr lang="da-DK" dirty="0"/>
                        <a:t>1739</a:t>
                      </a:r>
                    </a:p>
                  </a:txBody>
                  <a:tcPr/>
                </a:tc>
                <a:tc>
                  <a:txBody>
                    <a:bodyPr/>
                    <a:lstStyle/>
                    <a:p>
                      <a:pPr algn="l"/>
                      <a:r>
                        <a:rPr lang="da-DK" dirty="0"/>
                        <a:t>1,68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0,76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trike="noStrike" dirty="0"/>
                        <a:t>16,3</a:t>
                      </a:r>
                    </a:p>
                  </a:txBody>
                  <a:tcPr/>
                </a:tc>
                <a:extLst>
                  <a:ext uri="{0D108BD9-81ED-4DB2-BD59-A6C34878D82A}">
                    <a16:rowId xmlns:a16="http://schemas.microsoft.com/office/drawing/2014/main" val="4250925663"/>
                  </a:ext>
                </a:extLst>
              </a:tr>
              <a:tr h="370840">
                <a:tc>
                  <a:txBody>
                    <a:bodyPr/>
                    <a:lstStyle/>
                    <a:p>
                      <a:pPr algn="l"/>
                      <a:r>
                        <a:rPr lang="da-DK" b="0" dirty="0"/>
                        <a:t>2025</a:t>
                      </a:r>
                    </a:p>
                  </a:txBody>
                  <a:tcPr>
                    <a:lnB w="12700" cap="flat" cmpd="sng" algn="ctr">
                      <a:solidFill>
                        <a:schemeClr val="tx1"/>
                      </a:solidFill>
                      <a:prstDash val="solid"/>
                      <a:round/>
                      <a:headEnd type="none" w="med" len="med"/>
                      <a:tailEnd type="none" w="med" len="med"/>
                    </a:lnB>
                  </a:tcPr>
                </a:tc>
                <a:tc>
                  <a:txBody>
                    <a:bodyPr/>
                    <a:lstStyle/>
                    <a:p>
                      <a:pPr algn="l"/>
                      <a:r>
                        <a:rPr lang="da-DK" dirty="0"/>
                        <a:t>1937</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2,39</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0,71</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trike="noStrike" dirty="0"/>
                        <a:t>19,7</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329263"/>
                  </a:ext>
                </a:extLst>
              </a:tr>
            </a:tbl>
          </a:graphicData>
        </a:graphic>
      </p:graphicFrame>
      <p:sp>
        <p:nvSpPr>
          <p:cNvPr id="3" name="Content Placeholder 2">
            <a:extLst>
              <a:ext uri="{FF2B5EF4-FFF2-40B4-BE49-F238E27FC236}">
                <a16:creationId xmlns:a16="http://schemas.microsoft.com/office/drawing/2014/main" id="{493780E5-357F-A976-DD72-1128E90AFFF3}"/>
              </a:ext>
            </a:extLst>
          </p:cNvPr>
          <p:cNvSpPr txBox="1">
            <a:spLocks/>
          </p:cNvSpPr>
          <p:nvPr/>
        </p:nvSpPr>
        <p:spPr>
          <a:xfrm>
            <a:off x="411163" y="4064010"/>
            <a:ext cx="11194683" cy="2048340"/>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Font typeface="Wingdings" panose="05000000000000000000" pitchFamily="2" charset="2"/>
              <a:buNone/>
            </a:pPr>
            <a:r>
              <a:rPr lang="da-DK" sz="1800" b="1" dirty="0"/>
              <a:t>Field-</a:t>
            </a:r>
            <a:r>
              <a:rPr lang="da-DK" sz="1800" b="1" dirty="0" err="1"/>
              <a:t>Weighted</a:t>
            </a:r>
            <a:r>
              <a:rPr lang="da-DK" sz="1800" b="1" dirty="0"/>
              <a:t> Citation </a:t>
            </a:r>
            <a:r>
              <a:rPr lang="da-DK" sz="1800" b="1" dirty="0" err="1"/>
              <a:t>Impact</a:t>
            </a:r>
            <a:r>
              <a:rPr lang="da-DK" sz="1800" b="1" dirty="0"/>
              <a:t> (FWCI)</a:t>
            </a:r>
          </a:p>
          <a:p>
            <a:pPr>
              <a:buFont typeface="Arial" panose="020B0604020202020204" pitchFamily="34" charset="0"/>
              <a:buChar char="•"/>
            </a:pPr>
            <a:r>
              <a:rPr lang="da-DK" sz="1400" dirty="0"/>
              <a:t>I</a:t>
            </a:r>
            <a:r>
              <a:rPr lang="en-US" sz="1400" dirty="0" err="1"/>
              <a:t>ndicates</a:t>
            </a:r>
            <a:r>
              <a:rPr lang="en-US" sz="1400" dirty="0"/>
              <a:t> how the number of citations received by an entity’s publications compares with the average number of citations received by all other publications in Scopus in the same subject, and with the same publication year. </a:t>
            </a:r>
          </a:p>
          <a:p>
            <a:pPr>
              <a:buFont typeface="Arial" panose="020B0604020202020204" pitchFamily="34" charset="0"/>
              <a:buChar char="•"/>
            </a:pPr>
            <a:r>
              <a:rPr lang="en-US" sz="1400" dirty="0"/>
              <a:t>Each journal is assigned to one or more subjects, and the publications subject is classified as the same as that of the journal it was published in). A FWCI &gt;1 means more citations per paper, FWCI &lt;1 fewer citations per paper than average. </a:t>
            </a:r>
          </a:p>
          <a:p>
            <a:pPr>
              <a:buFont typeface="Arial" panose="020B0604020202020204" pitchFamily="34" charset="0"/>
              <a:buChar char="•"/>
            </a:pPr>
            <a:r>
              <a:rPr lang="en-US" sz="1400" dirty="0"/>
              <a:t>The FWCI changes as citations come in but is locked after 3 years.</a:t>
            </a:r>
            <a:endParaRPr lang="da-DK" sz="1400" dirty="0"/>
          </a:p>
        </p:txBody>
      </p:sp>
      <p:sp>
        <p:nvSpPr>
          <p:cNvPr id="4" name="Date Placeholder 3">
            <a:extLst>
              <a:ext uri="{FF2B5EF4-FFF2-40B4-BE49-F238E27FC236}">
                <a16:creationId xmlns:a16="http://schemas.microsoft.com/office/drawing/2014/main" id="{4F3754D4-126B-E0BC-3B69-4839A9AE6C3D}"/>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6561F384-1925-E839-6CE6-7BD0A007E994}"/>
              </a:ext>
            </a:extLst>
          </p:cNvPr>
          <p:cNvSpPr>
            <a:spLocks noGrp="1"/>
          </p:cNvSpPr>
          <p:nvPr>
            <p:ph type="sldNum" sz="quarter" idx="22"/>
          </p:nvPr>
        </p:nvSpPr>
        <p:spPr/>
        <p:txBody>
          <a:bodyPr/>
          <a:lstStyle/>
          <a:p>
            <a:fld id="{45D37B1E-C366-494F-A587-962AD9AABC83}" type="slidenum">
              <a:rPr lang="da-DK" smtClean="0"/>
              <a:pPr/>
              <a:t>4</a:t>
            </a:fld>
            <a:endParaRPr lang="da-DK" dirty="0"/>
          </a:p>
        </p:txBody>
      </p:sp>
    </p:spTree>
    <p:extLst>
      <p:ext uri="{BB962C8B-B14F-4D97-AF65-F5344CB8AC3E}">
        <p14:creationId xmlns:p14="http://schemas.microsoft.com/office/powerpoint/2010/main" val="246299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D07B-CCB2-E473-231D-4A2C093174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F742915-A916-FAD9-899B-FB8778992D75}"/>
              </a:ext>
            </a:extLst>
          </p:cNvPr>
          <p:cNvSpPr>
            <a:spLocks noGrp="1"/>
          </p:cNvSpPr>
          <p:nvPr>
            <p:ph type="title"/>
          </p:nvPr>
        </p:nvSpPr>
        <p:spPr>
          <a:xfrm>
            <a:off x="411162" y="424396"/>
            <a:ext cx="11144567" cy="671967"/>
          </a:xfrm>
          <a:noFill/>
        </p:spPr>
        <p:txBody>
          <a:bodyPr/>
          <a:lstStyle/>
          <a:p>
            <a:r>
              <a:rPr lang="en-US" dirty="0"/>
              <a:t>Publications in top 10% and top 25% best performing journals (according to </a:t>
            </a:r>
            <a:r>
              <a:rPr lang="en-US" dirty="0" err="1"/>
              <a:t>Scimago</a:t>
            </a:r>
            <a:r>
              <a:rPr lang="en-US" dirty="0"/>
              <a:t> Journal Rank)</a:t>
            </a:r>
          </a:p>
        </p:txBody>
      </p:sp>
      <p:graphicFrame>
        <p:nvGraphicFramePr>
          <p:cNvPr id="9" name="Content Placeholder 8" descr="“Tabel der viser udviklingen fra 2023 til 2025 i andel af publikationer publiceret i top 10% og top 25% rangerede tidsskrifter ifølge Scimago Journal Rank, som indikator for tidsskrifternes kvalitet.”">
            <a:extLst>
              <a:ext uri="{FF2B5EF4-FFF2-40B4-BE49-F238E27FC236}">
                <a16:creationId xmlns:a16="http://schemas.microsoft.com/office/drawing/2014/main" id="{06F1C127-2E3D-3720-E736-5E8D1C2A2365}"/>
              </a:ext>
            </a:extLst>
          </p:cNvPr>
          <p:cNvGraphicFramePr>
            <a:graphicFrameLocks noGrp="1"/>
          </p:cNvGraphicFramePr>
          <p:nvPr>
            <p:ph sz="quarter" idx="19"/>
            <p:extLst>
              <p:ext uri="{D42A27DB-BD31-4B8C-83A1-F6EECF244321}">
                <p14:modId xmlns:p14="http://schemas.microsoft.com/office/powerpoint/2010/main" val="2699012041"/>
              </p:ext>
            </p:extLst>
          </p:nvPr>
        </p:nvGraphicFramePr>
        <p:xfrm>
          <a:off x="411162" y="2280284"/>
          <a:ext cx="10961998" cy="2123440"/>
        </p:xfrm>
        <a:graphic>
          <a:graphicData uri="http://schemas.openxmlformats.org/drawingml/2006/table">
            <a:tbl>
              <a:tblPr firstRow="1" bandRow="1">
                <a:tableStyleId>{2D5ABB26-0587-4C30-8999-92F81FD0307C}</a:tableStyleId>
              </a:tblPr>
              <a:tblGrid>
                <a:gridCol w="1308096">
                  <a:extLst>
                    <a:ext uri="{9D8B030D-6E8A-4147-A177-3AD203B41FA5}">
                      <a16:colId xmlns:a16="http://schemas.microsoft.com/office/drawing/2014/main" val="628511765"/>
                    </a:ext>
                  </a:extLst>
                </a:gridCol>
                <a:gridCol w="2919391">
                  <a:extLst>
                    <a:ext uri="{9D8B030D-6E8A-4147-A177-3AD203B41FA5}">
                      <a16:colId xmlns:a16="http://schemas.microsoft.com/office/drawing/2014/main" val="987872929"/>
                    </a:ext>
                  </a:extLst>
                </a:gridCol>
                <a:gridCol w="3019448">
                  <a:extLst>
                    <a:ext uri="{9D8B030D-6E8A-4147-A177-3AD203B41FA5}">
                      <a16:colId xmlns:a16="http://schemas.microsoft.com/office/drawing/2014/main" val="2229307279"/>
                    </a:ext>
                  </a:extLst>
                </a:gridCol>
                <a:gridCol w="3715063">
                  <a:extLst>
                    <a:ext uri="{9D8B030D-6E8A-4147-A177-3AD203B41FA5}">
                      <a16:colId xmlns:a16="http://schemas.microsoft.com/office/drawing/2014/main" val="2351769748"/>
                    </a:ext>
                  </a:extLst>
                </a:gridCol>
              </a:tblGrid>
              <a:tr h="370840">
                <a:tc>
                  <a:txBody>
                    <a:bodyPr/>
                    <a:lstStyle/>
                    <a:p>
                      <a:endParaRPr lang="da-DK"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publications in the best performing journals</a:t>
                      </a:r>
                      <a:br>
                        <a:rPr lang="en-US" b="1" dirty="0"/>
                      </a:br>
                      <a:r>
                        <a:rPr lang="en-US" b="1" dirty="0"/>
                        <a:t>(according to </a:t>
                      </a:r>
                      <a:r>
                        <a:rPr lang="en-US" b="1" dirty="0" err="1"/>
                        <a:t>Scimago</a:t>
                      </a:r>
                      <a:r>
                        <a:rPr lang="en-US" b="1" dirty="0"/>
                        <a:t> Journal Rank)</a:t>
                      </a:r>
                      <a:endParaRPr lang="da-DK"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b="1" strike="noStrik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513196"/>
                  </a:ext>
                </a:extLst>
              </a:tr>
              <a:tr h="370840">
                <a:tc>
                  <a:txBody>
                    <a:bodyPr/>
                    <a:lstStyle/>
                    <a:p>
                      <a:endParaRPr lang="da-DK"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Number of </a:t>
                      </a:r>
                      <a:r>
                        <a:rPr lang="da-DK" b="1" dirty="0" err="1"/>
                        <a:t>publications</a:t>
                      </a:r>
                      <a:endParaRPr lang="da-DK" b="1"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b="1" dirty="0"/>
                        <a:t>Top 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b="1" strike="noStrike" dirty="0"/>
                        <a:t>Top 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328594"/>
                  </a:ext>
                </a:extLst>
              </a:tr>
              <a:tr h="370840">
                <a:tc>
                  <a:txBody>
                    <a:bodyPr/>
                    <a:lstStyle/>
                    <a:p>
                      <a:pPr algn="l"/>
                      <a:r>
                        <a:rPr lang="da-DK" b="0" dirty="0"/>
                        <a:t>2023</a:t>
                      </a:r>
                    </a:p>
                  </a:txBody>
                  <a:tcPr>
                    <a:lnT w="12700" cap="flat" cmpd="sng" algn="ctr">
                      <a:solidFill>
                        <a:schemeClr val="tx1"/>
                      </a:solidFill>
                      <a:prstDash val="solid"/>
                      <a:round/>
                      <a:headEnd type="none" w="med" len="med"/>
                      <a:tailEnd type="none" w="med" len="med"/>
                    </a:lnT>
                  </a:tcPr>
                </a:tc>
                <a:tc>
                  <a:txBody>
                    <a:bodyPr/>
                    <a:lstStyle/>
                    <a:p>
                      <a:pPr algn="ctr"/>
                      <a:r>
                        <a:rPr lang="da-DK" dirty="0"/>
                        <a:t>1694</a:t>
                      </a:r>
                    </a:p>
                  </a:txBody>
                  <a:tcPr>
                    <a:lnT w="12700" cap="flat" cmpd="sng" algn="ctr">
                      <a:solidFill>
                        <a:schemeClr val="tx1"/>
                      </a:solidFill>
                      <a:prstDash val="solid"/>
                      <a:round/>
                      <a:headEnd type="none" w="med" len="med"/>
                      <a:tailEnd type="none" w="med" len="med"/>
                    </a:lnT>
                  </a:tcPr>
                </a:tc>
                <a:tc>
                  <a:txBody>
                    <a:bodyPr/>
                    <a:lstStyle/>
                    <a:p>
                      <a:pPr algn="ctr"/>
                      <a:r>
                        <a:rPr lang="da-DK" dirty="0"/>
                        <a:t>35,5%</a:t>
                      </a:r>
                    </a:p>
                  </a:txBody>
                  <a:tcPr>
                    <a:lnT w="12700" cap="flat" cmpd="sng" algn="ctr">
                      <a:solidFill>
                        <a:schemeClr val="tx1"/>
                      </a:solidFill>
                      <a:prstDash val="solid"/>
                      <a:round/>
                      <a:headEnd type="none" w="med" len="med"/>
                      <a:tailEnd type="none" w="med" len="med"/>
                    </a:lnT>
                  </a:tcPr>
                </a:tc>
                <a:tc>
                  <a:txBody>
                    <a:bodyPr/>
                    <a:lstStyle/>
                    <a:p>
                      <a:pPr algn="ctr"/>
                      <a:r>
                        <a:rPr lang="da-DK" strike="noStrike" dirty="0"/>
                        <a:t>69,1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4577609"/>
                  </a:ext>
                </a:extLst>
              </a:tr>
              <a:tr h="370840">
                <a:tc>
                  <a:txBody>
                    <a:bodyPr/>
                    <a:lstStyle/>
                    <a:p>
                      <a:pPr algn="l"/>
                      <a:r>
                        <a:rPr lang="da-DK" b="0" dirty="0"/>
                        <a:t>2024</a:t>
                      </a:r>
                    </a:p>
                  </a:txBody>
                  <a:tcPr/>
                </a:tc>
                <a:tc>
                  <a:txBody>
                    <a:bodyPr/>
                    <a:lstStyle/>
                    <a:p>
                      <a:pPr algn="ctr"/>
                      <a:r>
                        <a:rPr lang="da-DK" dirty="0"/>
                        <a:t>1739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38,4%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trike="noStrike" dirty="0"/>
                        <a:t>71</a:t>
                      </a:r>
                    </a:p>
                  </a:txBody>
                  <a:tcPr/>
                </a:tc>
                <a:extLst>
                  <a:ext uri="{0D108BD9-81ED-4DB2-BD59-A6C34878D82A}">
                    <a16:rowId xmlns:a16="http://schemas.microsoft.com/office/drawing/2014/main" val="4250925663"/>
                  </a:ext>
                </a:extLst>
              </a:tr>
              <a:tr h="370840">
                <a:tc>
                  <a:txBody>
                    <a:bodyPr/>
                    <a:lstStyle/>
                    <a:p>
                      <a:pPr algn="l"/>
                      <a:r>
                        <a:rPr lang="da-DK" b="0" dirty="0"/>
                        <a:t>2025</a:t>
                      </a:r>
                    </a:p>
                  </a:txBody>
                  <a:tcPr>
                    <a:lnB w="12700" cap="flat" cmpd="sng" algn="ctr">
                      <a:solidFill>
                        <a:schemeClr val="tx1"/>
                      </a:solidFill>
                      <a:prstDash val="solid"/>
                      <a:round/>
                      <a:headEnd type="none" w="med" len="med"/>
                      <a:tailEnd type="none" w="med" len="med"/>
                    </a:lnB>
                  </a:tcPr>
                </a:tc>
                <a:tc>
                  <a:txBody>
                    <a:bodyPr/>
                    <a:lstStyle/>
                    <a:p>
                      <a:pPr algn="ctr"/>
                      <a:r>
                        <a:rPr lang="da-DK" dirty="0"/>
                        <a:t>1937</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42,9%</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trike="noStrike" dirty="0"/>
                        <a:t>75,4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329263"/>
                  </a:ext>
                </a:extLst>
              </a:tr>
            </a:tbl>
          </a:graphicData>
        </a:graphic>
      </p:graphicFrame>
      <p:sp>
        <p:nvSpPr>
          <p:cNvPr id="10" name="Content Placeholder 2">
            <a:extLst>
              <a:ext uri="{FF2B5EF4-FFF2-40B4-BE49-F238E27FC236}">
                <a16:creationId xmlns:a16="http://schemas.microsoft.com/office/drawing/2014/main" id="{0DE921C0-11ED-7197-6131-D4FD7DF0B3AC}"/>
              </a:ext>
            </a:extLst>
          </p:cNvPr>
          <p:cNvSpPr txBox="1">
            <a:spLocks/>
          </p:cNvSpPr>
          <p:nvPr/>
        </p:nvSpPr>
        <p:spPr>
          <a:xfrm>
            <a:off x="411162" y="4780531"/>
            <a:ext cx="11194683" cy="1345949"/>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buFont typeface="Arial" panose="020B0604020202020204" pitchFamily="34" charset="0"/>
              <a:buChar char="•"/>
            </a:pPr>
            <a:r>
              <a:rPr lang="da-DK" sz="1800" dirty="0"/>
              <a:t>This </a:t>
            </a:r>
            <a:r>
              <a:rPr lang="da-DK" sz="1800" dirty="0" err="1"/>
              <a:t>metric</a:t>
            </a:r>
            <a:r>
              <a:rPr lang="da-DK" sz="1800" dirty="0"/>
              <a:t> looks at the </a:t>
            </a:r>
            <a:r>
              <a:rPr lang="da-DK" sz="1800" dirty="0" err="1"/>
              <a:t>amount</a:t>
            </a:r>
            <a:r>
              <a:rPr lang="da-DK" sz="1800" dirty="0"/>
              <a:t> of </a:t>
            </a:r>
            <a:r>
              <a:rPr lang="da-DK" sz="1800" dirty="0" err="1"/>
              <a:t>publications</a:t>
            </a:r>
            <a:r>
              <a:rPr lang="da-DK" sz="1800" dirty="0"/>
              <a:t> </a:t>
            </a:r>
            <a:r>
              <a:rPr lang="da-DK" sz="1800" dirty="0" err="1"/>
              <a:t>that</a:t>
            </a:r>
            <a:r>
              <a:rPr lang="da-DK" sz="1800" dirty="0"/>
              <a:t> </a:t>
            </a:r>
            <a:r>
              <a:rPr lang="da-DK" sz="1800" dirty="0" err="1"/>
              <a:t>was</a:t>
            </a:r>
            <a:r>
              <a:rPr lang="da-DK" sz="1800" dirty="0"/>
              <a:t> </a:t>
            </a:r>
            <a:r>
              <a:rPr lang="da-DK" sz="1800" dirty="0" err="1"/>
              <a:t>published</a:t>
            </a:r>
            <a:r>
              <a:rPr lang="da-DK" sz="1800" dirty="0"/>
              <a:t> in </a:t>
            </a:r>
            <a:r>
              <a:rPr lang="da-DK" sz="1800" dirty="0" err="1"/>
              <a:t>well</a:t>
            </a:r>
            <a:r>
              <a:rPr lang="da-DK" sz="1800" dirty="0"/>
              <a:t> </a:t>
            </a:r>
            <a:r>
              <a:rPr lang="da-DK" sz="1800" dirty="0" err="1"/>
              <a:t>performing</a:t>
            </a:r>
            <a:r>
              <a:rPr lang="da-DK" sz="1800" dirty="0"/>
              <a:t> journals. i.e. the performance of the journal the </a:t>
            </a:r>
            <a:r>
              <a:rPr lang="da-DK" sz="1800" dirty="0" err="1"/>
              <a:t>publication</a:t>
            </a:r>
            <a:r>
              <a:rPr lang="da-DK" sz="1800" dirty="0"/>
              <a:t> </a:t>
            </a:r>
            <a:r>
              <a:rPr lang="da-DK" sz="1800" dirty="0" err="1"/>
              <a:t>was</a:t>
            </a:r>
            <a:r>
              <a:rPr lang="da-DK" sz="1800" dirty="0"/>
              <a:t> </a:t>
            </a:r>
            <a:r>
              <a:rPr lang="da-DK" sz="1800" dirty="0" err="1"/>
              <a:t>published</a:t>
            </a:r>
            <a:r>
              <a:rPr lang="da-DK" sz="1800" dirty="0"/>
              <a:t> in </a:t>
            </a:r>
            <a:r>
              <a:rPr lang="da-DK" sz="1800" dirty="0" err="1"/>
              <a:t>rather</a:t>
            </a:r>
            <a:r>
              <a:rPr lang="da-DK" sz="1800" dirty="0"/>
              <a:t> </a:t>
            </a:r>
            <a:r>
              <a:rPr lang="da-DK" sz="1800" dirty="0" err="1"/>
              <a:t>than</a:t>
            </a:r>
            <a:r>
              <a:rPr lang="da-DK" sz="1800" dirty="0"/>
              <a:t> the performance of the </a:t>
            </a:r>
            <a:r>
              <a:rPr lang="da-DK" sz="1800" dirty="0" err="1"/>
              <a:t>publication</a:t>
            </a:r>
            <a:r>
              <a:rPr lang="da-DK" sz="1800" dirty="0"/>
              <a:t> </a:t>
            </a:r>
            <a:r>
              <a:rPr lang="da-DK" sz="1800" dirty="0" err="1"/>
              <a:t>itself</a:t>
            </a:r>
            <a:r>
              <a:rPr lang="da-DK" sz="1800" dirty="0"/>
              <a:t>.</a:t>
            </a:r>
          </a:p>
          <a:p>
            <a:pPr>
              <a:buFont typeface="Arial" panose="020B0604020202020204" pitchFamily="34" charset="0"/>
              <a:buChar char="•"/>
            </a:pPr>
            <a:r>
              <a:rPr lang="fr-FR" sz="1800" dirty="0">
                <a:hlinkClick r:id="rId3"/>
              </a:rPr>
              <a:t>Se </a:t>
            </a:r>
            <a:r>
              <a:rPr lang="fr-FR" sz="1800" dirty="0" err="1">
                <a:hlinkClick r:id="rId3"/>
              </a:rPr>
              <a:t>Scimago</a:t>
            </a:r>
            <a:r>
              <a:rPr lang="fr-FR" sz="1800" dirty="0">
                <a:hlinkClick r:id="rId3"/>
              </a:rPr>
              <a:t> Journal Rank: https://www.scimagojr.com/</a:t>
            </a:r>
            <a:endParaRPr lang="da-DK" sz="1800" dirty="0"/>
          </a:p>
        </p:txBody>
      </p:sp>
      <p:sp>
        <p:nvSpPr>
          <p:cNvPr id="4" name="Date Placeholder 3">
            <a:extLst>
              <a:ext uri="{FF2B5EF4-FFF2-40B4-BE49-F238E27FC236}">
                <a16:creationId xmlns:a16="http://schemas.microsoft.com/office/drawing/2014/main" id="{D0904B85-F9B7-4691-E943-452461FFD887}"/>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C983C599-8EA3-3F9D-CAF2-2EF33FEBD0E3}"/>
              </a:ext>
            </a:extLst>
          </p:cNvPr>
          <p:cNvSpPr>
            <a:spLocks noGrp="1"/>
          </p:cNvSpPr>
          <p:nvPr>
            <p:ph type="sldNum" sz="quarter" idx="22"/>
          </p:nvPr>
        </p:nvSpPr>
        <p:spPr/>
        <p:txBody>
          <a:bodyPr/>
          <a:lstStyle/>
          <a:p>
            <a:fld id="{45D37B1E-C366-494F-A587-962AD9AABC83}" type="slidenum">
              <a:rPr lang="da-DK" smtClean="0"/>
              <a:pPr/>
              <a:t>5</a:t>
            </a:fld>
            <a:endParaRPr lang="da-DK" dirty="0"/>
          </a:p>
        </p:txBody>
      </p:sp>
    </p:spTree>
    <p:extLst>
      <p:ext uri="{BB962C8B-B14F-4D97-AF65-F5344CB8AC3E}">
        <p14:creationId xmlns:p14="http://schemas.microsoft.com/office/powerpoint/2010/main" val="368727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D68B-B63B-FFA3-D0B1-EC92B0218E4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DD22E7-7131-28FB-F066-61F3B3877640}"/>
              </a:ext>
            </a:extLst>
          </p:cNvPr>
          <p:cNvSpPr>
            <a:spLocks noGrp="1"/>
          </p:cNvSpPr>
          <p:nvPr>
            <p:ph type="title"/>
          </p:nvPr>
        </p:nvSpPr>
        <p:spPr>
          <a:xfrm>
            <a:off x="411163" y="424396"/>
            <a:ext cx="10962000" cy="671967"/>
          </a:xfrm>
          <a:noFill/>
        </p:spPr>
        <p:txBody>
          <a:bodyPr/>
          <a:lstStyle/>
          <a:p>
            <a:r>
              <a:rPr lang="da-DK" sz="3600" dirty="0"/>
              <a:t>Collaboration</a:t>
            </a:r>
            <a:endParaRPr lang="da-DK" dirty="0"/>
          </a:p>
        </p:txBody>
      </p:sp>
      <p:graphicFrame>
        <p:nvGraphicFramePr>
          <p:cNvPr id="8" name="Table 7" descr="Tabel der viser udviklingen fra 2023 til 2025 i andel af publikationer med internationalt samarbejde, nationalt samarbejde og samarbejde mellem akademiske og industrielle partnere.&#10;Tabellen viser, at internationalt samarbejde udgør en stor andel af publikationerne.">
            <a:extLst>
              <a:ext uri="{FF2B5EF4-FFF2-40B4-BE49-F238E27FC236}">
                <a16:creationId xmlns:a16="http://schemas.microsoft.com/office/drawing/2014/main" id="{B4EF581F-3344-97DF-A3EE-EA9D248BC530}"/>
              </a:ext>
            </a:extLst>
          </p:cNvPr>
          <p:cNvGraphicFramePr>
            <a:graphicFrameLocks noGrp="1"/>
          </p:cNvGraphicFramePr>
          <p:nvPr>
            <p:extLst>
              <p:ext uri="{D42A27DB-BD31-4B8C-83A1-F6EECF244321}">
                <p14:modId xmlns:p14="http://schemas.microsoft.com/office/powerpoint/2010/main" val="1898951297"/>
              </p:ext>
            </p:extLst>
          </p:nvPr>
        </p:nvGraphicFramePr>
        <p:xfrm>
          <a:off x="495904" y="1096363"/>
          <a:ext cx="10961998" cy="1684020"/>
        </p:xfrm>
        <a:graphic>
          <a:graphicData uri="http://schemas.openxmlformats.org/drawingml/2006/table">
            <a:tbl>
              <a:tblPr firstRow="1" bandRow="1"/>
              <a:tblGrid>
                <a:gridCol w="932846">
                  <a:extLst>
                    <a:ext uri="{9D8B030D-6E8A-4147-A177-3AD203B41FA5}">
                      <a16:colId xmlns:a16="http://schemas.microsoft.com/office/drawing/2014/main" val="3402148613"/>
                    </a:ext>
                  </a:extLst>
                </a:gridCol>
                <a:gridCol w="1920241">
                  <a:extLst>
                    <a:ext uri="{9D8B030D-6E8A-4147-A177-3AD203B41FA5}">
                      <a16:colId xmlns:a16="http://schemas.microsoft.com/office/drawing/2014/main" val="2162256390"/>
                    </a:ext>
                  </a:extLst>
                </a:gridCol>
                <a:gridCol w="1920239">
                  <a:extLst>
                    <a:ext uri="{9D8B030D-6E8A-4147-A177-3AD203B41FA5}">
                      <a16:colId xmlns:a16="http://schemas.microsoft.com/office/drawing/2014/main" val="755898974"/>
                    </a:ext>
                  </a:extLst>
                </a:gridCol>
                <a:gridCol w="2045970">
                  <a:extLst>
                    <a:ext uri="{9D8B030D-6E8A-4147-A177-3AD203B41FA5}">
                      <a16:colId xmlns:a16="http://schemas.microsoft.com/office/drawing/2014/main" val="3507459472"/>
                    </a:ext>
                  </a:extLst>
                </a:gridCol>
                <a:gridCol w="2148840">
                  <a:extLst>
                    <a:ext uri="{9D8B030D-6E8A-4147-A177-3AD203B41FA5}">
                      <a16:colId xmlns:a16="http://schemas.microsoft.com/office/drawing/2014/main" val="1229868468"/>
                    </a:ext>
                  </a:extLst>
                </a:gridCol>
                <a:gridCol w="1993862">
                  <a:extLst>
                    <a:ext uri="{9D8B030D-6E8A-4147-A177-3AD203B41FA5}">
                      <a16:colId xmlns:a16="http://schemas.microsoft.com/office/drawing/2014/main" val="2408444439"/>
                    </a:ext>
                  </a:extLst>
                </a:gridCol>
              </a:tblGrid>
              <a:tr h="272837">
                <a:tc>
                  <a:txBody>
                    <a:bodyPr/>
                    <a:lstStyle/>
                    <a:p>
                      <a:pPr algn="l" fontAlgn="b"/>
                      <a:endParaRPr lang="da-DK"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da-DK" sz="1800" b="1" i="0" u="none" strike="noStrike" dirty="0">
                          <a:solidFill>
                            <a:srgbClr val="000000"/>
                          </a:solidFill>
                          <a:effectLst/>
                          <a:latin typeface="+mn-lt"/>
                        </a:rPr>
                        <a:t>All </a:t>
                      </a:r>
                      <a:r>
                        <a:rPr lang="da-DK" sz="1800" b="1" i="0" u="none" strike="noStrike" dirty="0" err="1">
                          <a:solidFill>
                            <a:srgbClr val="000000"/>
                          </a:solidFill>
                          <a:effectLst/>
                          <a:latin typeface="+mn-lt"/>
                        </a:rPr>
                        <a:t>publications</a:t>
                      </a:r>
                      <a:endParaRPr lang="da-DK" sz="1800" b="1" i="0" u="none" strike="noStrike" dirty="0">
                        <a:solidFill>
                          <a:srgbClr val="000000"/>
                        </a:solidFill>
                        <a:effectLst/>
                        <a:latin typeface="+mn-lt"/>
                      </a:endParaRPr>
                    </a:p>
                    <a:p>
                      <a:pPr algn="ctr" fontAlgn="b"/>
                      <a:r>
                        <a:rPr lang="da-DK" sz="1800" b="1" i="0" u="none" strike="noStrike" dirty="0">
                          <a:solidFill>
                            <a:srgbClr val="000000"/>
                          </a:solidFill>
                          <a:effectLst/>
                          <a:latin typeface="+mn-lt"/>
                        </a:rPr>
                        <a:t>Number / FWCI (</a:t>
                      </a:r>
                      <a:r>
                        <a:rPr lang="da-DK" sz="1800" b="1" i="0" u="none" strike="noStrike" dirty="0" err="1">
                          <a:solidFill>
                            <a:srgbClr val="000000"/>
                          </a:solidFill>
                          <a:effectLst/>
                          <a:latin typeface="+mn-lt"/>
                        </a:rPr>
                        <a:t>mean</a:t>
                      </a:r>
                      <a:r>
                        <a:rPr lang="da-DK" sz="1800" b="1" i="0" u="none" strike="noStrike" dirty="0">
                          <a:solidFill>
                            <a:srgbClr val="000000"/>
                          </a:solidFill>
                          <a:effectLst/>
                          <a:latin typeface="+mn-lt"/>
                        </a:rPr>
                        <a: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Publications with [ ] </a:t>
                      </a:r>
                      <a:r>
                        <a:rPr lang="da-DK" sz="1800" b="1" i="0" u="none" strike="noStrike" dirty="0" err="1">
                          <a:solidFill>
                            <a:schemeClr val="tx1"/>
                          </a:solidFill>
                          <a:effectLst/>
                          <a:latin typeface="+mn-lt"/>
                        </a:rPr>
                        <a:t>collaboration</a:t>
                      </a:r>
                      <a:r>
                        <a:rPr lang="da-DK" sz="1800" b="1" i="0" u="none" strike="noStrike" dirty="0">
                          <a:solidFill>
                            <a:schemeClr val="tx1"/>
                          </a:solidFill>
                          <a:effectLst/>
                          <a:latin typeface="+mn-lt"/>
                        </a:rPr>
                        <a:t> ( </a:t>
                      </a:r>
                      <a:r>
                        <a:rPr lang="da-DK" sz="1800" b="1" dirty="0">
                          <a:solidFill>
                            <a:schemeClr val="tx1"/>
                          </a:solidFill>
                          <a:latin typeface="+mn-lt"/>
                        </a:rPr>
                        <a:t>% / FWCI (</a:t>
                      </a:r>
                      <a:r>
                        <a:rPr lang="da-DK" sz="1800" b="1" dirty="0" err="1">
                          <a:solidFill>
                            <a:schemeClr val="tx1"/>
                          </a:solidFill>
                          <a:latin typeface="+mn-lt"/>
                        </a:rPr>
                        <a:t>mean</a:t>
                      </a:r>
                      <a:r>
                        <a:rPr lang="da-DK" sz="1800" b="1" dirty="0">
                          <a:solidFill>
                            <a:schemeClr val="tx1"/>
                          </a:solidFill>
                          <a:latin typeface="+mn-lt"/>
                        </a:rPr>
                        <a:t>)</a:t>
                      </a:r>
                      <a:r>
                        <a:rPr lang="da-DK" sz="1800" b="1" i="0" u="none" strike="noStrike" dirty="0">
                          <a:solidFill>
                            <a:schemeClr val="tx1"/>
                          </a:solidFill>
                          <a:effectLst/>
                          <a:latin typeface="+mn-lt"/>
                        </a:rPr>
                        <a: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800" b="1" i="0" u="none" strike="noStrike" dirty="0">
                        <a:solidFill>
                          <a:schemeClr val="tx1"/>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095706"/>
                  </a:ext>
                </a:extLst>
              </a:tr>
              <a:tr h="272837">
                <a:tc>
                  <a:txBody>
                    <a:bodyPr/>
                    <a:lstStyle/>
                    <a:p>
                      <a:pPr algn="l" fontAlgn="b"/>
                      <a:endParaRPr lang="da-DK"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International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National</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dirty="0">
                          <a:solidFill>
                            <a:schemeClr val="tx1"/>
                          </a:solidFill>
                          <a:latin typeface="+mn-lt"/>
                        </a:rPr>
                        <a:t>Academic-</a:t>
                      </a:r>
                      <a:r>
                        <a:rPr lang="da-DK" sz="1800" b="1" dirty="0" err="1">
                          <a:solidFill>
                            <a:schemeClr val="tx1"/>
                          </a:solidFill>
                          <a:latin typeface="+mn-lt"/>
                        </a:rPr>
                        <a:t>corporate</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dirty="0">
                          <a:solidFill>
                            <a:schemeClr val="tx1"/>
                          </a:solidFill>
                          <a:latin typeface="+mn-lt"/>
                        </a:rPr>
                        <a:t>No Academic-</a:t>
                      </a:r>
                      <a:r>
                        <a:rPr lang="da-DK" sz="1800" b="1" dirty="0" err="1">
                          <a:solidFill>
                            <a:schemeClr val="tx1"/>
                          </a:solidFill>
                          <a:latin typeface="+mn-lt"/>
                        </a:rPr>
                        <a:t>corporate</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013701"/>
                  </a:ext>
                </a:extLst>
              </a:tr>
              <a:tr h="269562">
                <a:tc>
                  <a:txBody>
                    <a:bodyPr/>
                    <a:lstStyle/>
                    <a:p>
                      <a:pPr algn="ctr" fontAlgn="b"/>
                      <a:r>
                        <a:rPr lang="en-US" sz="1800" b="0" i="0" u="none" strike="noStrike" dirty="0">
                          <a:solidFill>
                            <a:srgbClr val="000000"/>
                          </a:solidFill>
                          <a:effectLst/>
                          <a:latin typeface="+mn-lt"/>
                        </a:rPr>
                        <a:t>2023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1694 / 1,73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50,9% / 2,36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34,0% / 1,14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11,1% / 2,43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88,9% / 1,64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999092"/>
                  </a:ext>
                </a:extLst>
              </a:tr>
              <a:tr h="269562">
                <a:tc>
                  <a:txBody>
                    <a:bodyPr/>
                    <a:lstStyle/>
                    <a:p>
                      <a:pPr algn="ctr" fontAlgn="b"/>
                      <a:r>
                        <a:rPr lang="en-US" sz="1800" b="0" i="0" u="none" strike="noStrike" dirty="0">
                          <a:solidFill>
                            <a:srgbClr val="000000"/>
                          </a:solidFill>
                          <a:effectLst/>
                          <a:latin typeface="+mn-lt"/>
                        </a:rPr>
                        <a:t>2024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1739 / 1,68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52,7% / 2,32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33,1% / 1,07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9,5% / 2,44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90,5% / 1,60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901073"/>
                  </a:ext>
                </a:extLst>
              </a:tr>
              <a:tr h="269562">
                <a:tc>
                  <a:txBody>
                    <a:bodyPr/>
                    <a:lstStyle/>
                    <a:p>
                      <a:pPr algn="ctr" fontAlgn="b"/>
                      <a:r>
                        <a:rPr lang="en-US" sz="1800" b="0" i="0" u="none" strike="noStrike" dirty="0">
                          <a:solidFill>
                            <a:srgbClr val="000000"/>
                          </a:solidFill>
                          <a:effectLst/>
                          <a:latin typeface="+mn-lt"/>
                        </a:rPr>
                        <a:t>2025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1937 / 2,39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55,0% / 3,30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32,8% / 1,22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10,4% / 2,70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89,6% / 2,34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350311"/>
                  </a:ext>
                </a:extLst>
              </a:tr>
            </a:tbl>
          </a:graphicData>
        </a:graphic>
      </p:graphicFrame>
      <p:sp>
        <p:nvSpPr>
          <p:cNvPr id="2" name="Content Placeholder 2">
            <a:extLst>
              <a:ext uri="{FF2B5EF4-FFF2-40B4-BE49-F238E27FC236}">
                <a16:creationId xmlns:a16="http://schemas.microsoft.com/office/drawing/2014/main" id="{5E3AFD33-D98C-B14A-DEEA-96D7934550EB}"/>
              </a:ext>
            </a:extLst>
          </p:cNvPr>
          <p:cNvSpPr txBox="1">
            <a:spLocks/>
          </p:cNvSpPr>
          <p:nvPr/>
        </p:nvSpPr>
        <p:spPr>
          <a:xfrm>
            <a:off x="495904" y="3042782"/>
            <a:ext cx="11071256" cy="3129417"/>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dirty="0"/>
              <a:t>If a researcher is the sole researcher on a publication, then no collaboration is recorded. If they have co-authored with someone affiliated to a different institution to the researcher, then collaboration is recorded.</a:t>
            </a:r>
          </a:p>
          <a:p>
            <a:pPr marL="0" indent="0">
              <a:buNone/>
            </a:pPr>
            <a:endParaRPr lang="en-US" dirty="0"/>
          </a:p>
          <a:p>
            <a:pPr>
              <a:buFont typeface="Arial" panose="020B0604020202020204" pitchFamily="34" charset="0"/>
              <a:buChar char="•"/>
            </a:pPr>
            <a:r>
              <a:rPr lang="en-US" dirty="0"/>
              <a:t>International collaboration: more than 1 author and more than 1 country code at publication level. There can also be national collaboration in publications with international collaboration.</a:t>
            </a:r>
          </a:p>
          <a:p>
            <a:pPr>
              <a:buFont typeface="Arial" panose="020B0604020202020204" pitchFamily="34" charset="0"/>
              <a:buChar char="•"/>
            </a:pPr>
            <a:endParaRPr lang="en-US" dirty="0"/>
          </a:p>
          <a:p>
            <a:pPr>
              <a:buFont typeface="Arial" panose="020B0604020202020204" pitchFamily="34" charset="0"/>
              <a:buChar char="•"/>
            </a:pPr>
            <a:r>
              <a:rPr lang="en-US" dirty="0"/>
              <a:t>National collaboration (that not part of the international collaboration group): more than one author and only one country code at publication level and Author affiliations resolve to 2 or more </a:t>
            </a:r>
            <a:r>
              <a:rPr lang="en-US" dirty="0" err="1"/>
              <a:t>SciVal</a:t>
            </a:r>
            <a:r>
              <a:rPr lang="en-US" dirty="0"/>
              <a:t> Institutions.</a:t>
            </a:r>
          </a:p>
          <a:p>
            <a:pPr>
              <a:buFont typeface="Arial" panose="020B0604020202020204" pitchFamily="34" charset="0"/>
              <a:buChar char="•"/>
            </a:pPr>
            <a:endParaRPr lang="en-US" dirty="0"/>
          </a:p>
          <a:p>
            <a:pPr>
              <a:buFont typeface="Arial" panose="020B0604020202020204" pitchFamily="34" charset="0"/>
              <a:buChar char="•"/>
            </a:pPr>
            <a:r>
              <a:rPr lang="en-US" dirty="0" err="1"/>
              <a:t>Acacemic</a:t>
            </a:r>
            <a:r>
              <a:rPr lang="en-US" dirty="0"/>
              <a:t>-corporate collaboration: more than 1 author and publication includes at least 1 affiliation mapped to an Academic Organization plus at least 1 affiliation mapped to a Corporate Organization.</a:t>
            </a:r>
            <a:endParaRPr lang="da-DK" dirty="0"/>
          </a:p>
        </p:txBody>
      </p:sp>
      <p:sp>
        <p:nvSpPr>
          <p:cNvPr id="5" name="Slide Number Placeholder 4">
            <a:extLst>
              <a:ext uri="{FF2B5EF4-FFF2-40B4-BE49-F238E27FC236}">
                <a16:creationId xmlns:a16="http://schemas.microsoft.com/office/drawing/2014/main" id="{CDE99568-6784-5CA1-BF4B-84B38783A4E9}"/>
              </a:ext>
            </a:extLst>
          </p:cNvPr>
          <p:cNvSpPr>
            <a:spLocks noGrp="1"/>
          </p:cNvSpPr>
          <p:nvPr>
            <p:ph type="sldNum" sz="quarter" idx="22"/>
          </p:nvPr>
        </p:nvSpPr>
        <p:spPr/>
        <p:txBody>
          <a:bodyPr/>
          <a:lstStyle/>
          <a:p>
            <a:fld id="{45D37B1E-C366-494F-A587-962AD9AABC83}" type="slidenum">
              <a:rPr lang="da-DK" smtClean="0"/>
              <a:pPr/>
              <a:t>6</a:t>
            </a:fld>
            <a:endParaRPr lang="da-DK" dirty="0"/>
          </a:p>
        </p:txBody>
      </p:sp>
      <p:sp>
        <p:nvSpPr>
          <p:cNvPr id="4" name="Date Placeholder 3">
            <a:extLst>
              <a:ext uri="{FF2B5EF4-FFF2-40B4-BE49-F238E27FC236}">
                <a16:creationId xmlns:a16="http://schemas.microsoft.com/office/drawing/2014/main" id="{D3D5C29D-D6F0-6A65-C3C2-7A71CBB13B54}"/>
              </a:ext>
            </a:extLst>
          </p:cNvPr>
          <p:cNvSpPr>
            <a:spLocks noGrp="1"/>
          </p:cNvSpPr>
          <p:nvPr>
            <p:ph type="dt" sz="half" idx="20"/>
          </p:nvPr>
        </p:nvSpPr>
        <p:spPr/>
        <p:txBody>
          <a:bodyPr/>
          <a:lstStyle/>
          <a:p>
            <a:fld id="{738D765B-BD31-43B9-89C1-960D807AF0F5}" type="datetime1">
              <a:rPr lang="da-DK" smtClean="0"/>
              <a:t>10-04-2026</a:t>
            </a:fld>
            <a:endParaRPr lang="da-DK" dirty="0"/>
          </a:p>
        </p:txBody>
      </p:sp>
    </p:spTree>
    <p:extLst>
      <p:ext uri="{BB962C8B-B14F-4D97-AF65-F5344CB8AC3E}">
        <p14:creationId xmlns:p14="http://schemas.microsoft.com/office/powerpoint/2010/main" val="29075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DD32-23D3-F756-D987-8188B95298B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B3F5540-DF2A-6409-081B-8000E162C59A}"/>
              </a:ext>
            </a:extLst>
          </p:cNvPr>
          <p:cNvSpPr>
            <a:spLocks noGrp="1"/>
          </p:cNvSpPr>
          <p:nvPr>
            <p:ph type="title"/>
          </p:nvPr>
        </p:nvSpPr>
        <p:spPr>
          <a:xfrm>
            <a:off x="411163" y="424396"/>
            <a:ext cx="10962000" cy="671967"/>
          </a:xfrm>
        </p:spPr>
        <p:txBody>
          <a:bodyPr/>
          <a:lstStyle/>
          <a:p>
            <a:r>
              <a:rPr lang="da-DK" sz="3600" dirty="0" err="1"/>
              <a:t>Societal</a:t>
            </a:r>
            <a:r>
              <a:rPr lang="da-DK" sz="3600" dirty="0"/>
              <a:t> </a:t>
            </a:r>
            <a:r>
              <a:rPr lang="da-DK" sz="3600" dirty="0" err="1"/>
              <a:t>impact</a:t>
            </a:r>
            <a:r>
              <a:rPr lang="da-DK" sz="3600" dirty="0"/>
              <a:t> (Altmetric)</a:t>
            </a:r>
            <a:endParaRPr lang="da-DK" dirty="0"/>
          </a:p>
        </p:txBody>
      </p:sp>
      <p:graphicFrame>
        <p:nvGraphicFramePr>
          <p:cNvPr id="13" name="Table 12" descr="Tabel med antal policy mentions, clinical guideline mentions og news mentions fordelt på år">
            <a:extLst>
              <a:ext uri="{FF2B5EF4-FFF2-40B4-BE49-F238E27FC236}">
                <a16:creationId xmlns:a16="http://schemas.microsoft.com/office/drawing/2014/main" id="{69176F48-CEFA-8761-99C4-8CE2521CAA3D}"/>
              </a:ext>
            </a:extLst>
          </p:cNvPr>
          <p:cNvGraphicFramePr>
            <a:graphicFrameLocks noGrp="1"/>
          </p:cNvGraphicFramePr>
          <p:nvPr>
            <p:extLst>
              <p:ext uri="{D42A27DB-BD31-4B8C-83A1-F6EECF244321}">
                <p14:modId xmlns:p14="http://schemas.microsoft.com/office/powerpoint/2010/main" val="3576566269"/>
              </p:ext>
            </p:extLst>
          </p:nvPr>
        </p:nvGraphicFramePr>
        <p:xfrm>
          <a:off x="1176972" y="2195286"/>
          <a:ext cx="9678872" cy="1749690"/>
        </p:xfrm>
        <a:graphic>
          <a:graphicData uri="http://schemas.openxmlformats.org/drawingml/2006/table">
            <a:tbl>
              <a:tblPr>
                <a:tableStyleId>{9D7B26C5-4107-4FEC-AEDC-1716B250A1EF}</a:tableStyleId>
              </a:tblPr>
              <a:tblGrid>
                <a:gridCol w="2419718">
                  <a:extLst>
                    <a:ext uri="{9D8B030D-6E8A-4147-A177-3AD203B41FA5}">
                      <a16:colId xmlns:a16="http://schemas.microsoft.com/office/drawing/2014/main" val="2938257627"/>
                    </a:ext>
                  </a:extLst>
                </a:gridCol>
                <a:gridCol w="2419718">
                  <a:extLst>
                    <a:ext uri="{9D8B030D-6E8A-4147-A177-3AD203B41FA5}">
                      <a16:colId xmlns:a16="http://schemas.microsoft.com/office/drawing/2014/main" val="1936947725"/>
                    </a:ext>
                  </a:extLst>
                </a:gridCol>
                <a:gridCol w="2419718">
                  <a:extLst>
                    <a:ext uri="{9D8B030D-6E8A-4147-A177-3AD203B41FA5}">
                      <a16:colId xmlns:a16="http://schemas.microsoft.com/office/drawing/2014/main" val="3443053027"/>
                    </a:ext>
                  </a:extLst>
                </a:gridCol>
                <a:gridCol w="2419718">
                  <a:extLst>
                    <a:ext uri="{9D8B030D-6E8A-4147-A177-3AD203B41FA5}">
                      <a16:colId xmlns:a16="http://schemas.microsoft.com/office/drawing/2014/main" val="3721176171"/>
                    </a:ext>
                  </a:extLst>
                </a:gridCol>
              </a:tblGrid>
              <a:tr h="636246">
                <a:tc>
                  <a:txBody>
                    <a:bodyPr/>
                    <a:lstStyle/>
                    <a:p>
                      <a:pPr algn="l" fontAlgn="b"/>
                      <a:endParaRPr lang="da-DK" sz="1800" b="0" i="0" u="none" strike="noStrike" dirty="0">
                        <a:solidFill>
                          <a:srgbClr val="000000"/>
                        </a:solidFill>
                        <a:effectLst/>
                        <a:latin typeface="+mn-lt"/>
                      </a:endParaRPr>
                    </a:p>
                  </a:txBody>
                  <a:tcPr marL="4041" marR="4041" marT="4041" marB="0" anchor="b"/>
                </a:tc>
                <a:tc>
                  <a:txBody>
                    <a:bodyPr/>
                    <a:lstStyle/>
                    <a:p>
                      <a:pPr algn="ctr" fontAlgn="b"/>
                      <a:r>
                        <a:rPr lang="da-DK" sz="1800" b="1" u="none" strike="noStrike" dirty="0">
                          <a:solidFill>
                            <a:srgbClr val="000000"/>
                          </a:solidFill>
                          <a:effectLst/>
                          <a:latin typeface="+mn-lt"/>
                        </a:rPr>
                        <a:t>#policy mentions</a:t>
                      </a:r>
                      <a:endParaRPr lang="da-DK" sz="1800" b="1" i="0" u="none" strike="noStrike" dirty="0">
                        <a:solidFill>
                          <a:srgbClr val="000000"/>
                        </a:solidFill>
                        <a:effectLst/>
                        <a:latin typeface="+mn-lt"/>
                      </a:endParaRPr>
                    </a:p>
                  </a:txBody>
                  <a:tcPr marL="4041" marR="4041" marT="4041" marB="0" anchor="b"/>
                </a:tc>
                <a:tc>
                  <a:txBody>
                    <a:bodyPr/>
                    <a:lstStyle/>
                    <a:p>
                      <a:pPr algn="ctr" fontAlgn="b"/>
                      <a:r>
                        <a:rPr lang="da-DK" sz="1800" b="1" u="none" strike="noStrike" dirty="0">
                          <a:solidFill>
                            <a:srgbClr val="000000"/>
                          </a:solidFill>
                          <a:effectLst/>
                          <a:latin typeface="+mn-lt"/>
                        </a:rPr>
                        <a:t>#clinical guidelines mentions</a:t>
                      </a:r>
                      <a:endParaRPr lang="da-DK" sz="1800" b="1" i="0" u="none" strike="noStrike" dirty="0">
                        <a:solidFill>
                          <a:srgbClr val="000000"/>
                        </a:solidFill>
                        <a:effectLst/>
                        <a:latin typeface="+mn-lt"/>
                      </a:endParaRPr>
                    </a:p>
                  </a:txBody>
                  <a:tcPr marL="4041" marR="4041" marT="4041"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u="none" strike="noStrike" dirty="0">
                          <a:solidFill>
                            <a:srgbClr val="000000"/>
                          </a:solidFill>
                          <a:effectLst/>
                          <a:latin typeface="+mn-lt"/>
                        </a:rPr>
                        <a:t>#news </a:t>
                      </a:r>
                      <a:r>
                        <a:rPr lang="da-DK" sz="1800" b="1" u="none" strike="noStrike" dirty="0" err="1">
                          <a:solidFill>
                            <a:srgbClr val="000000"/>
                          </a:solidFill>
                          <a:effectLst/>
                          <a:latin typeface="+mn-lt"/>
                        </a:rPr>
                        <a:t>mentions</a:t>
                      </a:r>
                      <a:endParaRPr lang="da-DK" sz="1800" b="1" i="0" u="none" strike="noStrike" dirty="0">
                        <a:solidFill>
                          <a:srgbClr val="000000"/>
                        </a:solidFill>
                        <a:effectLst/>
                        <a:latin typeface="+mn-lt"/>
                      </a:endParaRPr>
                    </a:p>
                  </a:txBody>
                  <a:tcPr marL="4041" marR="4041" marT="4041" marB="0" anchor="b"/>
                </a:tc>
                <a:extLst>
                  <a:ext uri="{0D108BD9-81ED-4DB2-BD59-A6C34878D82A}">
                    <a16:rowId xmlns:a16="http://schemas.microsoft.com/office/drawing/2014/main" val="1760726954"/>
                  </a:ext>
                </a:extLst>
              </a:tr>
              <a:tr h="212082">
                <a:tc>
                  <a:txBody>
                    <a:bodyPr/>
                    <a:lstStyle/>
                    <a:p>
                      <a:pPr algn="l"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772661"/>
                  </a:ext>
                </a:extLst>
              </a:tr>
              <a:tr h="212082">
                <a:tc>
                  <a:txBody>
                    <a:bodyPr/>
                    <a:lstStyle/>
                    <a:p>
                      <a:pPr algn="ctr" fontAlgn="b"/>
                      <a:r>
                        <a:rPr lang="da-DK" sz="1800" b="0" i="0" u="none" strike="noStrike" dirty="0">
                          <a:solidFill>
                            <a:srgbClr val="000000"/>
                          </a:solidFill>
                          <a:effectLst/>
                          <a:latin typeface="+mn-lt"/>
                        </a:rPr>
                        <a:t>2023</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80</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179</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2768</a:t>
                      </a:r>
                    </a:p>
                  </a:txBody>
                  <a:tcPr marL="4041" marR="4041" marT="404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96540317"/>
                  </a:ext>
                </a:extLst>
              </a:tr>
              <a:tr h="212082">
                <a:tc>
                  <a:txBody>
                    <a:bodyPr/>
                    <a:lstStyle/>
                    <a:p>
                      <a:pPr algn="ctr" fontAlgn="b"/>
                      <a:r>
                        <a:rPr lang="da-DK" sz="1800" b="0" i="0" u="none" strike="noStrike" dirty="0">
                          <a:solidFill>
                            <a:srgbClr val="000000"/>
                          </a:solidFill>
                          <a:effectLst/>
                          <a:latin typeface="+mn-lt"/>
                        </a:rPr>
                        <a:t>2024</a:t>
                      </a:r>
                    </a:p>
                  </a:txBody>
                  <a:tcPr marL="4041" marR="4041" marT="4041" marB="0" anchor="b"/>
                </a:tc>
                <a:tc>
                  <a:txBody>
                    <a:bodyPr/>
                    <a:lstStyle/>
                    <a:p>
                      <a:pPr algn="ctr" fontAlgn="b"/>
                      <a:r>
                        <a:rPr lang="da-DK" sz="1800" b="0" i="0" u="none" strike="noStrike" dirty="0">
                          <a:solidFill>
                            <a:srgbClr val="000000"/>
                          </a:solidFill>
                          <a:effectLst/>
                          <a:latin typeface="+mn-lt"/>
                        </a:rPr>
                        <a:t>63</a:t>
                      </a:r>
                    </a:p>
                  </a:txBody>
                  <a:tcPr marL="4041" marR="4041" marT="4041" marB="0" anchor="b"/>
                </a:tc>
                <a:tc>
                  <a:txBody>
                    <a:bodyPr/>
                    <a:lstStyle/>
                    <a:p>
                      <a:pPr algn="ctr" fontAlgn="b"/>
                      <a:r>
                        <a:rPr lang="da-DK" sz="1800" b="0" i="0" u="none" strike="noStrike" dirty="0">
                          <a:solidFill>
                            <a:srgbClr val="000000"/>
                          </a:solidFill>
                          <a:effectLst/>
                          <a:latin typeface="+mn-lt"/>
                        </a:rPr>
                        <a:t>57</a:t>
                      </a:r>
                    </a:p>
                  </a:txBody>
                  <a:tcPr marL="4041" marR="4041" marT="4041" marB="0" anchor="b"/>
                </a:tc>
                <a:tc>
                  <a:txBody>
                    <a:bodyPr/>
                    <a:lstStyle/>
                    <a:p>
                      <a:pPr algn="ctr" fontAlgn="b"/>
                      <a:r>
                        <a:rPr lang="da-DK" sz="1800" b="0" i="0" u="none" strike="noStrike" dirty="0">
                          <a:solidFill>
                            <a:srgbClr val="000000"/>
                          </a:solidFill>
                          <a:effectLst/>
                          <a:latin typeface="+mn-lt"/>
                        </a:rPr>
                        <a:t>4378</a:t>
                      </a:r>
                    </a:p>
                  </a:txBody>
                  <a:tcPr marL="4041" marR="4041" marT="4041" marB="0" anchor="b"/>
                </a:tc>
                <a:extLst>
                  <a:ext uri="{0D108BD9-81ED-4DB2-BD59-A6C34878D82A}">
                    <a16:rowId xmlns:a16="http://schemas.microsoft.com/office/drawing/2014/main" val="1326883251"/>
                  </a:ext>
                </a:extLst>
              </a:tr>
              <a:tr h="212082">
                <a:tc>
                  <a:txBody>
                    <a:bodyPr/>
                    <a:lstStyle/>
                    <a:p>
                      <a:pPr algn="ctr" fontAlgn="b"/>
                      <a:r>
                        <a:rPr lang="da-DK" sz="1800" b="0" u="none" strike="noStrike" dirty="0">
                          <a:solidFill>
                            <a:srgbClr val="000000"/>
                          </a:solidFill>
                          <a:effectLst/>
                          <a:latin typeface="+mn-lt"/>
                        </a:rPr>
                        <a:t>2025</a:t>
                      </a:r>
                      <a:endParaRPr lang="da-DK" sz="1800" b="0" i="0" u="none" strike="noStrike" dirty="0">
                        <a:solidFill>
                          <a:srgbClr val="000000"/>
                        </a:solidFill>
                        <a:effectLst/>
                        <a:latin typeface="+mn-lt"/>
                      </a:endParaRPr>
                    </a:p>
                  </a:txBody>
                  <a:tcPr marL="4041" marR="4041" marT="4041" marB="0" anchor="b"/>
                </a:tc>
                <a:tc>
                  <a:txBody>
                    <a:bodyPr/>
                    <a:lstStyle/>
                    <a:p>
                      <a:pPr algn="ctr" fontAlgn="b"/>
                      <a:r>
                        <a:rPr lang="da-DK" sz="1800" b="0" i="0" u="none" strike="noStrike" dirty="0">
                          <a:solidFill>
                            <a:srgbClr val="000000"/>
                          </a:solidFill>
                          <a:effectLst/>
                          <a:latin typeface="+mn-lt"/>
                        </a:rPr>
                        <a:t>0</a:t>
                      </a:r>
                    </a:p>
                  </a:txBody>
                  <a:tcPr marL="4041" marR="4041" marT="4041" marB="0" anchor="b"/>
                </a:tc>
                <a:tc>
                  <a:txBody>
                    <a:bodyPr/>
                    <a:lstStyle/>
                    <a:p>
                      <a:pPr algn="ctr" fontAlgn="b"/>
                      <a:r>
                        <a:rPr lang="da-DK" sz="1800" b="0" i="0" u="none" strike="noStrike" dirty="0">
                          <a:solidFill>
                            <a:srgbClr val="000000"/>
                          </a:solidFill>
                          <a:effectLst/>
                          <a:latin typeface="+mn-lt"/>
                        </a:rPr>
                        <a:t>5</a:t>
                      </a:r>
                    </a:p>
                  </a:txBody>
                  <a:tcPr marL="4041" marR="4041" marT="4041" marB="0" anchor="b"/>
                </a:tc>
                <a:tc>
                  <a:txBody>
                    <a:bodyPr/>
                    <a:lstStyle/>
                    <a:p>
                      <a:pPr algn="ctr" fontAlgn="b"/>
                      <a:r>
                        <a:rPr lang="da-DK" sz="1800" b="0" i="0" u="none" strike="noStrike" dirty="0">
                          <a:solidFill>
                            <a:srgbClr val="000000"/>
                          </a:solidFill>
                          <a:effectLst/>
                          <a:latin typeface="+mn-lt"/>
                        </a:rPr>
                        <a:t>1541</a:t>
                      </a:r>
                    </a:p>
                  </a:txBody>
                  <a:tcPr marL="4041" marR="4041" marT="4041" marB="0" anchor="b"/>
                </a:tc>
                <a:extLst>
                  <a:ext uri="{0D108BD9-81ED-4DB2-BD59-A6C34878D82A}">
                    <a16:rowId xmlns:a16="http://schemas.microsoft.com/office/drawing/2014/main" val="3888793952"/>
                  </a:ext>
                </a:extLst>
              </a:tr>
            </a:tbl>
          </a:graphicData>
        </a:graphic>
      </p:graphicFrame>
      <p:sp>
        <p:nvSpPr>
          <p:cNvPr id="4" name="Date Placeholder 3">
            <a:extLst>
              <a:ext uri="{FF2B5EF4-FFF2-40B4-BE49-F238E27FC236}">
                <a16:creationId xmlns:a16="http://schemas.microsoft.com/office/drawing/2014/main" id="{9C4C62D1-298B-C699-554A-075750EBC0CA}"/>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5DC303F4-873C-5017-7760-7E374E1C5648}"/>
              </a:ext>
            </a:extLst>
          </p:cNvPr>
          <p:cNvSpPr>
            <a:spLocks noGrp="1"/>
          </p:cNvSpPr>
          <p:nvPr>
            <p:ph type="sldNum" sz="quarter" idx="22"/>
          </p:nvPr>
        </p:nvSpPr>
        <p:spPr/>
        <p:txBody>
          <a:bodyPr/>
          <a:lstStyle/>
          <a:p>
            <a:fld id="{45D37B1E-C366-494F-A587-962AD9AABC83}" type="slidenum">
              <a:rPr lang="da-DK" smtClean="0"/>
              <a:pPr/>
              <a:t>7</a:t>
            </a:fld>
            <a:endParaRPr lang="da-DK" dirty="0"/>
          </a:p>
        </p:txBody>
      </p:sp>
    </p:spTree>
    <p:extLst>
      <p:ext uri="{BB962C8B-B14F-4D97-AF65-F5344CB8AC3E}">
        <p14:creationId xmlns:p14="http://schemas.microsoft.com/office/powerpoint/2010/main" val="336723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4E1A-B94F-BC49-7738-54F6E9B3756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37FC5A3-8B96-5BDE-4F2B-8D22686CB0D7}"/>
              </a:ext>
            </a:extLst>
          </p:cNvPr>
          <p:cNvSpPr>
            <a:spLocks noGrp="1"/>
          </p:cNvSpPr>
          <p:nvPr>
            <p:ph type="title"/>
          </p:nvPr>
        </p:nvSpPr>
        <p:spPr>
          <a:xfrm>
            <a:off x="411163" y="424396"/>
            <a:ext cx="10962000" cy="671967"/>
          </a:xfrm>
        </p:spPr>
        <p:txBody>
          <a:bodyPr/>
          <a:lstStyle/>
          <a:p>
            <a:r>
              <a:rPr lang="da-DK" sz="3600" dirty="0"/>
              <a:t>Open Access at DK </a:t>
            </a:r>
            <a:r>
              <a:rPr lang="da-DK" sz="3600" dirty="0" err="1"/>
              <a:t>university</a:t>
            </a:r>
            <a:r>
              <a:rPr lang="da-DK" sz="3600" dirty="0"/>
              <a:t> </a:t>
            </a:r>
            <a:r>
              <a:rPr lang="da-DK" sz="3600" dirty="0" err="1"/>
              <a:t>Faculties</a:t>
            </a:r>
            <a:r>
              <a:rPr lang="da-DK" sz="3600" dirty="0"/>
              <a:t> of Health</a:t>
            </a:r>
            <a:endParaRPr lang="da-DK" dirty="0"/>
          </a:p>
        </p:txBody>
      </p:sp>
      <p:graphicFrame>
        <p:nvGraphicFramePr>
          <p:cNvPr id="2" name="Chart 1" descr="Linjediagram der viser udviklingen fra 2023 til 2025 i andel af Open Access-publikationer for flere danske sundhedsvidenskabelige fakulteter, med sammenligning mellem institutionerne over tid.">
            <a:extLst>
              <a:ext uri="{FF2B5EF4-FFF2-40B4-BE49-F238E27FC236}">
                <a16:creationId xmlns:a16="http://schemas.microsoft.com/office/drawing/2014/main" id="{56B69085-05E5-8D81-43CF-6393F5EDF226}"/>
              </a:ext>
            </a:extLst>
          </p:cNvPr>
          <p:cNvGraphicFramePr>
            <a:graphicFrameLocks/>
          </p:cNvGraphicFramePr>
          <p:nvPr>
            <p:extLst>
              <p:ext uri="{D42A27DB-BD31-4B8C-83A1-F6EECF244321}">
                <p14:modId xmlns:p14="http://schemas.microsoft.com/office/powerpoint/2010/main" val="2547513428"/>
              </p:ext>
            </p:extLst>
          </p:nvPr>
        </p:nvGraphicFramePr>
        <p:xfrm>
          <a:off x="1478082" y="1096363"/>
          <a:ext cx="8911393" cy="5462092"/>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a:extLst>
              <a:ext uri="{FF2B5EF4-FFF2-40B4-BE49-F238E27FC236}">
                <a16:creationId xmlns:a16="http://schemas.microsoft.com/office/drawing/2014/main" id="{1E9F78B3-4DA5-28C1-2352-B7A78AFD086B}"/>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5CE54C05-66DB-5A0E-583F-AD553B067AF5}"/>
              </a:ext>
            </a:extLst>
          </p:cNvPr>
          <p:cNvSpPr>
            <a:spLocks noGrp="1"/>
          </p:cNvSpPr>
          <p:nvPr>
            <p:ph type="sldNum" sz="quarter" idx="22"/>
          </p:nvPr>
        </p:nvSpPr>
        <p:spPr/>
        <p:txBody>
          <a:bodyPr/>
          <a:lstStyle/>
          <a:p>
            <a:fld id="{45D37B1E-C366-494F-A587-962AD9AABC83}" type="slidenum">
              <a:rPr lang="da-DK" smtClean="0"/>
              <a:pPr/>
              <a:t>8</a:t>
            </a:fld>
            <a:endParaRPr lang="da-DK" dirty="0"/>
          </a:p>
        </p:txBody>
      </p:sp>
    </p:spTree>
    <p:extLst>
      <p:ext uri="{BB962C8B-B14F-4D97-AF65-F5344CB8AC3E}">
        <p14:creationId xmlns:p14="http://schemas.microsoft.com/office/powerpoint/2010/main" val="157628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B0981-AE97-3FBC-21DC-97A697A74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512EE-C749-11CF-1A1A-B626065038DC}"/>
              </a:ext>
            </a:extLst>
          </p:cNvPr>
          <p:cNvSpPr>
            <a:spLocks noGrp="1"/>
          </p:cNvSpPr>
          <p:nvPr>
            <p:ph type="title"/>
          </p:nvPr>
        </p:nvSpPr>
        <p:spPr>
          <a:xfrm>
            <a:off x="411163" y="424396"/>
            <a:ext cx="10962000" cy="671967"/>
          </a:xfrm>
        </p:spPr>
        <p:txBody>
          <a:bodyPr/>
          <a:lstStyle/>
          <a:p>
            <a:r>
              <a:rPr lang="da-DK" dirty="0"/>
              <a:t>Links to guidance and contact</a:t>
            </a:r>
            <a:br>
              <a:rPr lang="da-DK" dirty="0"/>
            </a:br>
            <a:endParaRPr lang="da-DK" dirty="0"/>
          </a:p>
        </p:txBody>
      </p:sp>
      <p:sp>
        <p:nvSpPr>
          <p:cNvPr id="3" name="Content Placeholder 2">
            <a:extLst>
              <a:ext uri="{FF2B5EF4-FFF2-40B4-BE49-F238E27FC236}">
                <a16:creationId xmlns:a16="http://schemas.microsoft.com/office/drawing/2014/main" id="{8E6CB39E-5768-C007-F996-F0714FDBA874}"/>
              </a:ext>
            </a:extLst>
          </p:cNvPr>
          <p:cNvSpPr>
            <a:spLocks noGrp="1"/>
          </p:cNvSpPr>
          <p:nvPr>
            <p:ph sz="quarter" idx="19"/>
          </p:nvPr>
        </p:nvSpPr>
        <p:spPr>
          <a:xfrm>
            <a:off x="411163" y="1520759"/>
            <a:ext cx="5684837" cy="4137457"/>
          </a:xfrm>
        </p:spPr>
        <p:txBody>
          <a:bodyPr/>
          <a:lstStyle/>
          <a:p>
            <a:pPr>
              <a:buFont typeface="Arial" panose="020B0604020202020204" pitchFamily="34" charset="0"/>
              <a:buChar char="•"/>
            </a:pPr>
            <a:r>
              <a:rPr lang="en-US" dirty="0">
                <a:hlinkClick r:id="rId2"/>
              </a:rPr>
              <a:t>Contact reg. bibliometrics at RA-support@bib.sdu.dk</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Contact reg. Pure at puresupport@bib.sdu.dk</a:t>
            </a:r>
            <a:r>
              <a:rPr lang="en-US" dirty="0"/>
              <a:t> </a:t>
            </a:r>
          </a:p>
          <a:p>
            <a:pPr>
              <a:buFont typeface="Arial" panose="020B0604020202020204" pitchFamily="34" charset="0"/>
              <a:buChar char="•"/>
            </a:pPr>
            <a:endParaRPr lang="en-US" dirty="0"/>
          </a:p>
          <a:p>
            <a:pPr>
              <a:buFont typeface="Arial" panose="020B0604020202020204" pitchFamily="34" charset="0"/>
              <a:buChar char="•"/>
            </a:pPr>
            <a:r>
              <a:rPr lang="en-US" dirty="0">
                <a:hlinkClick r:id="rId4"/>
              </a:rPr>
              <a:t>Guidance can be found at https://libguides.sdu.dk/researchimpact</a:t>
            </a:r>
            <a:r>
              <a:rPr lang="en-US" dirty="0"/>
              <a:t> </a:t>
            </a:r>
            <a:endParaRPr lang="da-DK" dirty="0"/>
          </a:p>
          <a:p>
            <a:pPr marL="0" indent="0">
              <a:buNone/>
            </a:pPr>
            <a:endParaRPr lang="en-US" dirty="0"/>
          </a:p>
        </p:txBody>
      </p:sp>
      <p:sp>
        <p:nvSpPr>
          <p:cNvPr id="4" name="Date Placeholder 3">
            <a:extLst>
              <a:ext uri="{FF2B5EF4-FFF2-40B4-BE49-F238E27FC236}">
                <a16:creationId xmlns:a16="http://schemas.microsoft.com/office/drawing/2014/main" id="{778C8938-83CC-697F-904F-3706C04EE087}"/>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423F56D0-E723-296E-2897-9B711B79D8BA}"/>
              </a:ext>
            </a:extLst>
          </p:cNvPr>
          <p:cNvSpPr>
            <a:spLocks noGrp="1"/>
          </p:cNvSpPr>
          <p:nvPr>
            <p:ph type="sldNum" sz="quarter" idx="22"/>
          </p:nvPr>
        </p:nvSpPr>
        <p:spPr/>
        <p:txBody>
          <a:bodyPr/>
          <a:lstStyle/>
          <a:p>
            <a:fld id="{45D37B1E-C366-494F-A587-962AD9AABC83}" type="slidenum">
              <a:rPr lang="da-DK" smtClean="0"/>
              <a:pPr/>
              <a:t>9</a:t>
            </a:fld>
            <a:endParaRPr lang="da-DK" dirty="0"/>
          </a:p>
        </p:txBody>
      </p:sp>
      <p:pic>
        <p:nvPicPr>
          <p:cNvPr id="6" name="Picture 5">
            <a:extLst>
              <a:ext uri="{FF2B5EF4-FFF2-40B4-BE49-F238E27FC236}">
                <a16:creationId xmlns:a16="http://schemas.microsoft.com/office/drawing/2014/main" id="{91402480-DA3B-BADD-E92A-137E780CE3B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686" y="0"/>
            <a:ext cx="5099487" cy="6858000"/>
          </a:xfrm>
          <a:prstGeom prst="rect">
            <a:avLst/>
          </a:prstGeom>
        </p:spPr>
      </p:pic>
    </p:spTree>
    <p:extLst>
      <p:ext uri="{BB962C8B-B14F-4D97-AF65-F5344CB8AC3E}">
        <p14:creationId xmlns:p14="http://schemas.microsoft.com/office/powerpoint/2010/main" val="2471872444"/>
      </p:ext>
    </p:extLst>
  </p:cSld>
  <p:clrMapOvr>
    <a:masterClrMapping/>
  </p:clrMapOvr>
</p:sld>
</file>

<file path=ppt/theme/theme1.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adeb55-ef81-4df0-8dee-cd731ab37ba1">
      <Terms xmlns="http://schemas.microsoft.com/office/infopath/2007/PartnerControls"/>
    </lcf76f155ced4ddcb4097134ff3c332f>
    <TaxCatchAll xmlns="1276f78d-8f03-494e-a60d-164ef7743d3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A2AB9EBF58D10A479FD73C808C7CC532" ma:contentTypeVersion="12" ma:contentTypeDescription="Opret et nyt dokument." ma:contentTypeScope="" ma:versionID="250d8170e2a5f1c563b831a16373e221">
  <xsd:schema xmlns:xsd="http://www.w3.org/2001/XMLSchema" xmlns:xs="http://www.w3.org/2001/XMLSchema" xmlns:p="http://schemas.microsoft.com/office/2006/metadata/properties" xmlns:ns2="37adeb55-ef81-4df0-8dee-cd731ab37ba1" xmlns:ns3="1276f78d-8f03-494e-a60d-164ef7743d33" targetNamespace="http://schemas.microsoft.com/office/2006/metadata/properties" ma:root="true" ma:fieldsID="4de1af602248067446c8dbf39fc27ea0" ns2:_="" ns3:_="">
    <xsd:import namespace="37adeb55-ef81-4df0-8dee-cd731ab37ba1"/>
    <xsd:import namespace="1276f78d-8f03-494e-a60d-164ef7743d3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deb55-ef81-4df0-8dee-cd731ab37ba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76f78d-8f03-494e-a60d-164ef7743d3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cf7608-d9a6-4510-988f-92fd3e74d49b}" ma:internalName="TaxCatchAll" ma:showField="CatchAllData" ma:web="1276f78d-8f03-494e-a60d-164ef7743d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TemplateConfiguration><![CDATA[{"elementsMetadata":[],"transformationConfigurations":[],"templateName":"blank","templateDescription":"","enableDocumentContentUpdater":false,"version":"2.0"}]]></TemplafyTemplateConfiguration>
</file>

<file path=customXml/item6.xml><?xml version="1.0" encoding="utf-8"?>
<TemplafySlideTemplateConfiguration><![CDATA[{"slideVersion":1,"isValidatorEnabled":false,"isLocked":false,"elementsMetadata":[],"slideId":"637926266035515761","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type":"shape","elementConfiguration":{"binding":"{{UserProfile.Institut.Institute}}","type":"text","disableUpdates":false}}],"slideId":"637961591343505569","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A405656-6C4F-4C73-958C-1744EC0D04F1}">
  <ds:schemaRefs/>
</ds:datastoreItem>
</file>

<file path=customXml/itemProps2.xml><?xml version="1.0" encoding="utf-8"?>
<ds:datastoreItem xmlns:ds="http://schemas.openxmlformats.org/officeDocument/2006/customXml" ds:itemID="{E3ADA567-0598-438A-8723-849001370C2B}">
  <ds:schemaRefs>
    <ds:schemaRef ds:uri="http://schemas.microsoft.com/office/2006/documentManagement/types"/>
    <ds:schemaRef ds:uri="http://purl.org/dc/terms/"/>
    <ds:schemaRef ds:uri="http://schemas.openxmlformats.org/package/2006/metadata/core-properties"/>
    <ds:schemaRef ds:uri="1276f78d-8f03-494e-a60d-164ef7743d33"/>
    <ds:schemaRef ds:uri="http://purl.org/dc/dcmitype/"/>
    <ds:schemaRef ds:uri="http://schemas.microsoft.com/office/infopath/2007/PartnerControls"/>
    <ds:schemaRef ds:uri="http://purl.org/dc/elements/1.1/"/>
    <ds:schemaRef ds:uri="37adeb55-ef81-4df0-8dee-cd731ab37ba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9224254-63A5-44B2-AA75-A4249FDA8AF5}">
  <ds:schemaRefs>
    <ds:schemaRef ds:uri="http://schemas.microsoft.com/sharepoint/v3/contenttype/forms"/>
  </ds:schemaRefs>
</ds:datastoreItem>
</file>

<file path=customXml/itemProps4.xml><?xml version="1.0" encoding="utf-8"?>
<ds:datastoreItem xmlns:ds="http://schemas.openxmlformats.org/officeDocument/2006/customXml" ds:itemID="{A15AEE1D-728B-47FF-96A9-FFC369A8E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deb55-ef81-4df0-8dee-cd731ab37ba1"/>
    <ds:schemaRef ds:uri="1276f78d-8f03-494e-a60d-164ef7743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3874ABC-2065-4A7D-A58C-B9BA277BFB16}">
  <ds:schemaRefs/>
</ds:datastoreItem>
</file>

<file path=customXml/itemProps6.xml><?xml version="1.0" encoding="utf-8"?>
<ds:datastoreItem xmlns:ds="http://schemas.openxmlformats.org/officeDocument/2006/customXml" ds:itemID="{BAE0BCB8-EE3A-4095-9541-C1F1A3784F92}">
  <ds:schemaRefs/>
</ds:datastoreItem>
</file>

<file path=customXml/itemProps7.xml><?xml version="1.0" encoding="utf-8"?>
<ds:datastoreItem xmlns:ds="http://schemas.openxmlformats.org/officeDocument/2006/customXml" ds:itemID="{36DF640F-FDA4-4DAC-9AC0-9A12226415DA}">
  <ds:schemaRefs/>
</ds:datastoreItem>
</file>

<file path=customXml/itemProps8.xml><?xml version="1.0" encoding="utf-8"?>
<ds:datastoreItem xmlns:ds="http://schemas.openxmlformats.org/officeDocument/2006/customXml" ds:itemID="{A78A3AFE-21DE-45F5-80F5-D2EB11A34C22}">
  <ds:schemaRefs/>
</ds:datastoreItem>
</file>

<file path=customXml/itemProps9.xml><?xml version="1.0" encoding="utf-8"?>
<ds:datastoreItem xmlns:ds="http://schemas.openxmlformats.org/officeDocument/2006/customXml" ds:itemID="{E9CC6535-9867-4B06-B965-780F7916FD87}">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1903</Words>
  <Application>Microsoft Office PowerPoint</Application>
  <PresentationFormat>Widescreen</PresentationFormat>
  <Paragraphs>222</Paragraphs>
  <Slides>16</Slides>
  <Notes>8</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Wingdings</vt:lpstr>
      <vt:lpstr>Blank</vt:lpstr>
      <vt:lpstr>Research Impact report (bibliometrics) 2023-2025 for Department of Clinical Research (KI) </vt:lpstr>
      <vt:lpstr>Contents</vt:lpstr>
      <vt:lpstr>Summary</vt:lpstr>
      <vt:lpstr>Publications, FWCI, and Top10% (SciVal)</vt:lpstr>
      <vt:lpstr>Publications in top 10% and top 25% best performing journals (according to Scimago Journal Rank)</vt:lpstr>
      <vt:lpstr>Collaboration</vt:lpstr>
      <vt:lpstr>Societal impact (Altmetric)</vt:lpstr>
      <vt:lpstr>Open Access at DK university Faculties of Health</vt:lpstr>
      <vt:lpstr>Links to guidance and contact </vt:lpstr>
      <vt:lpstr>Methods, databases and caveats</vt:lpstr>
      <vt:lpstr>Methods, databases and caveats </vt:lpstr>
      <vt:lpstr>Methods, databases and caveats </vt:lpstr>
      <vt:lpstr>Open Science (wOADO) – not updated</vt:lpstr>
      <vt:lpstr>PowerPoint-præsentation</vt:lpstr>
      <vt:lpstr>PowerPoint-præsentation</vt:lpstr>
      <vt:lpstr>Department of Clinical Research researchers on the Stanford Top2% list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2024-07-30T10:54:02Z</dcterms:created>
  <dcterms:modified xsi:type="dcterms:W3CDTF">2026-04-10T07:05:45Z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2022-07-05T14:03:23</vt:lpwstr>
  </property>
  <property fmtid="{D5CDD505-2E9C-101B-9397-08002B2CF9AE}" pid="3" name="TemplafyTenantId">
    <vt:lpwstr>sdu</vt:lpwstr>
  </property>
  <property fmtid="{D5CDD505-2E9C-101B-9397-08002B2CF9AE}" pid="4" name="TemplafyTemplateId">
    <vt:lpwstr>637926266032732715</vt:lpwstr>
  </property>
  <property fmtid="{D5CDD505-2E9C-101B-9397-08002B2CF9AE}" pid="5" name="TemplafyUserProfileId">
    <vt:lpwstr>637830431513875936</vt:lpwstr>
  </property>
  <property fmtid="{D5CDD505-2E9C-101B-9397-08002B2CF9AE}" pid="6" name="TemplafyLanguageCode">
    <vt:lpwstr>en-GB</vt:lpwstr>
  </property>
  <property fmtid="{D5CDD505-2E9C-101B-9397-08002B2CF9AE}" pid="7" name="TemplafyFromBlank">
    <vt:bool>true</vt:bool>
  </property>
  <property fmtid="{D5CDD505-2E9C-101B-9397-08002B2CF9AE}" pid="8" name="ContentTypeId">
    <vt:lpwstr>0x010100A2AB9EBF58D10A479FD73C808C7CC532</vt:lpwstr>
  </property>
  <property fmtid="{D5CDD505-2E9C-101B-9397-08002B2CF9AE}" pid="9" name="Order">
    <vt:r8>11900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