
<file path=[Content_Types].xml><?xml version="1.0" encoding="utf-8"?>
<Types xmlns="http://schemas.openxmlformats.org/package/2006/content-types">
  <Default Extension="bin" ContentType="image/x-e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7"/>
  </p:sldMasterIdLst>
  <p:notesMasterIdLst>
    <p:notesMasterId r:id="rId25"/>
  </p:notesMasterIdLst>
  <p:sldIdLst>
    <p:sldId id="257" r:id="rId8"/>
    <p:sldId id="259" r:id="rId9"/>
    <p:sldId id="258" r:id="rId10"/>
    <p:sldId id="260" r:id="rId11"/>
    <p:sldId id="264" r:id="rId12"/>
    <p:sldId id="279" r:id="rId13"/>
    <p:sldId id="267" r:id="rId14"/>
    <p:sldId id="261" r:id="rId15"/>
    <p:sldId id="266" r:id="rId16"/>
    <p:sldId id="262" r:id="rId17"/>
    <p:sldId id="265" r:id="rId18"/>
    <p:sldId id="268" r:id="rId19"/>
    <p:sldId id="275" r:id="rId20"/>
    <p:sldId id="277" r:id="rId21"/>
    <p:sldId id="278" r:id="rId22"/>
    <p:sldId id="276" r:id="rId23"/>
    <p:sldId id="263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4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6" autoAdjust="0"/>
    <p:restoredTop sz="94662" autoAdjust="0"/>
  </p:normalViewPr>
  <p:slideViewPr>
    <p:cSldViewPr snapToGrid="0" showGuides="1">
      <p:cViewPr varScale="1">
        <p:scale>
          <a:sx n="86" d="100"/>
          <a:sy n="86" d="100"/>
        </p:scale>
        <p:origin x="331" y="58"/>
      </p:cViewPr>
      <p:guideLst>
        <p:guide orient="horz" pos="64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1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5" Type="http://schemas.openxmlformats.org/officeDocument/2006/relationships/customXml" Target="../customXml/item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theme" Target="theme/theme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CD72A38B-F9FA-4036-A084-652409E98F08}" type="datetimeFigureOut">
              <a:rPr lang="en-GB"/>
              <a:pPr/>
              <a:t>29/01/2021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49436F85-577F-4A92-A47F-D540A2BCC821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8091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ort 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ckground">
            <a:extLst>
              <a:ext uri="{FF2B5EF4-FFF2-40B4-BE49-F238E27FC236}">
                <a16:creationId xmlns:a16="http://schemas.microsoft.com/office/drawing/2014/main" id="{BBCAF46D-9983-4AEE-9B8A-24654CDEDDB0}"/>
              </a:ext>
            </a:extLst>
          </p:cNvPr>
          <p:cNvSpPr/>
          <p:nvPr userDrawn="1"/>
        </p:nvSpPr>
        <p:spPr>
          <a:xfrm>
            <a:off x="0" y="0"/>
            <a:ext cx="121896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en-GB" sz="1600" dirty="0" err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49384" y="1760373"/>
            <a:ext cx="10069011" cy="4070408"/>
          </a:xfrm>
        </p:spPr>
        <p:txBody>
          <a:bodyPr anchor="t" anchorCtr="0"/>
          <a:lstStyle>
            <a:lvl1pPr algn="l">
              <a:lnSpc>
                <a:spcPct val="90000"/>
              </a:lnSpc>
              <a:defRPr sz="94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Klik for at tilføje overskrift</a:t>
            </a:r>
            <a:endParaRPr lang="en-GB"/>
          </a:p>
        </p:txBody>
      </p:sp>
      <p:sp>
        <p:nvSpPr>
          <p:cNvPr id="19" name="text" descr="{&quot;templafy&quot;:{&quot;id&quot;:&quot;ed2fa8ac-5d4a-40e1-951c-36c98c45672a&quot;}}" title="UserProfile.Institut.InstituteDCU_{{DocumentLanguage}}">
            <a:extLst>
              <a:ext uri="{FF2B5EF4-FFF2-40B4-BE49-F238E27FC236}">
                <a16:creationId xmlns:a16="http://schemas.microsoft.com/office/drawing/2014/main" id="{610DD8E7-635C-4517-8E21-65C3CB025FFE}"/>
              </a:ext>
            </a:extLst>
          </p:cNvPr>
          <p:cNvSpPr txBox="1">
            <a:spLocks/>
          </p:cNvSpPr>
          <p:nvPr userDrawn="1"/>
        </p:nvSpPr>
        <p:spPr>
          <a:xfrm>
            <a:off x="411163" y="450893"/>
            <a:ext cx="5684837" cy="284778"/>
          </a:xfrm>
          <a:prstGeom prst="rect">
            <a:avLst/>
          </a:prstGeom>
          <a:noFill/>
        </p:spPr>
        <p:txBody>
          <a:bodyPr wrap="square" lIns="10800" tIns="0" rIns="0" bIns="90000" anchor="b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chemeClr val="bg1"/>
                </a:solidFill>
              </a:rPr>
              <a:t>Department of Business &amp; Economics</a:t>
            </a:r>
          </a:p>
        </p:txBody>
      </p:sp>
      <p:pic>
        <p:nvPicPr>
          <p:cNvPr id="7" name="Logo black">
            <a:extLst>
              <a:ext uri="{FF2B5EF4-FFF2-40B4-BE49-F238E27FC236}">
                <a16:creationId xmlns:a16="http://schemas.microsoft.com/office/drawing/2014/main" id="{E6E48129-FB3C-4F39-A5A1-63313B41D3C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200" y="6296400"/>
            <a:ext cx="786874" cy="212400"/>
          </a:xfrm>
          <a:prstGeom prst="rect">
            <a:avLst/>
          </a:prstGeom>
        </p:spPr>
      </p:pic>
      <p:sp>
        <p:nvSpPr>
          <p:cNvPr id="20" name="sdu.dk">
            <a:extLst>
              <a:ext uri="{FF2B5EF4-FFF2-40B4-BE49-F238E27FC236}">
                <a16:creationId xmlns:a16="http://schemas.microsoft.com/office/drawing/2014/main" id="{4B84D86E-3D20-4505-8DAD-8EB1F3E63B0A}"/>
              </a:ext>
            </a:extLst>
          </p:cNvPr>
          <p:cNvSpPr/>
          <p:nvPr userDrawn="1"/>
        </p:nvSpPr>
        <p:spPr>
          <a:xfrm rot="5400000">
            <a:off x="11480800" y="721379"/>
            <a:ext cx="914400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en-GB" sz="1100" b="1" noProof="1">
                <a:solidFill>
                  <a:schemeClr val="bg1"/>
                </a:solidFill>
              </a:rPr>
              <a:t>sdu.dk</a:t>
            </a:r>
            <a:endParaRPr lang="en-GB"/>
          </a:p>
        </p:txBody>
      </p:sp>
      <p:sp>
        <p:nvSpPr>
          <p:cNvPr id="21" name="#sdudk">
            <a:extLst>
              <a:ext uri="{FF2B5EF4-FFF2-40B4-BE49-F238E27FC236}">
                <a16:creationId xmlns:a16="http://schemas.microsoft.com/office/drawing/2014/main" id="{B58A6A9A-5E98-43AC-8CA5-F6C4B0573364}"/>
              </a:ext>
            </a:extLst>
          </p:cNvPr>
          <p:cNvSpPr/>
          <p:nvPr userDrawn="1"/>
        </p:nvSpPr>
        <p:spPr>
          <a:xfrm rot="5400000">
            <a:off x="11482792" y="2027544"/>
            <a:ext cx="914400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en-GB" sz="1100" b="1" noProof="1">
                <a:solidFill>
                  <a:schemeClr val="bg1"/>
                </a:solidFill>
              </a:rPr>
              <a:t>#sdudk</a:t>
            </a:r>
            <a:endParaRPr lang="en-GB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C739632-1CD3-47C1-98D9-4B1B2253C7C9}"/>
              </a:ext>
            </a:extLst>
          </p:cNvPr>
          <p:cNvCxnSpPr>
            <a:cxnSpLocks/>
          </p:cNvCxnSpPr>
          <p:nvPr userDrawn="1"/>
        </p:nvCxnSpPr>
        <p:spPr>
          <a:xfrm>
            <a:off x="410400" y="715665"/>
            <a:ext cx="699211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ate" descr="{&quot;templafy&quot;:{&quot;id&quot;:&quot;1fe76374-09e3-406f-ad42-8e7e2f1e1644&quot;}}" title="Form.Date">
            <a:extLst>
              <a:ext uri="{FF2B5EF4-FFF2-40B4-BE49-F238E27FC236}">
                <a16:creationId xmlns:a16="http://schemas.microsoft.com/office/drawing/2014/main" id="{10301B40-E355-4D99-B296-A15FB5BC3A4C}"/>
              </a:ext>
            </a:extLst>
          </p:cNvPr>
          <p:cNvSpPr/>
          <p:nvPr userDrawn="1"/>
        </p:nvSpPr>
        <p:spPr>
          <a:xfrm>
            <a:off x="9156032" y="6349384"/>
            <a:ext cx="2624806" cy="1800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r"/>
            <a:r>
              <a:rPr lang="en-GB" sz="1200" b="0" dirty="0">
                <a:solidFill>
                  <a:schemeClr val="bg1"/>
                </a:solidFill>
              </a:rPr>
              <a:t>January 2021</a:t>
            </a:r>
          </a:p>
        </p:txBody>
      </p:sp>
      <p:sp>
        <p:nvSpPr>
          <p:cNvPr id="11" name="Date Placeholder 14">
            <a:extLst>
              <a:ext uri="{FF2B5EF4-FFF2-40B4-BE49-F238E27FC236}">
                <a16:creationId xmlns:a16="http://schemas.microsoft.com/office/drawing/2014/main" id="{D4E1389B-CA3B-4709-956D-F396D960BB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en-GB" smtClean="0"/>
              <a:pPr/>
              <a:t>29/01/2021</a:t>
            </a:fld>
            <a:endParaRPr lang="en-GB" dirty="0"/>
          </a:p>
        </p:txBody>
      </p:sp>
      <p:sp>
        <p:nvSpPr>
          <p:cNvPr id="14" name="Date Placeholder 14">
            <a:extLst>
              <a:ext uri="{FF2B5EF4-FFF2-40B4-BE49-F238E27FC236}">
                <a16:creationId xmlns:a16="http://schemas.microsoft.com/office/drawing/2014/main" id="{8A94F1C1-AE36-4BBA-B958-8FC614A9472A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en-GB" smtClean="0"/>
              <a:pPr/>
              <a:t>29/01/2021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7525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lede og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dsholder til billede 3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6099300" cy="6858000"/>
          </a:xfrm>
          <a:solidFill>
            <a:schemeClr val="bg1"/>
          </a:solidFill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en-GB" dirty="0"/>
              <a:t>Vælg pladsholderen og indsæt billede via Templafy/Skyfish eller ikon eller logo via Templafy/Billeder</a:t>
            </a:r>
            <a:endParaRPr lang="en-GB"/>
          </a:p>
        </p:txBody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6692401" y="1076109"/>
            <a:ext cx="4680000" cy="1822734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Klik for at tilføje overskrift, maksimalt 3 linjer</a:t>
            </a:r>
            <a:endParaRPr lang="en-GB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256969-981A-4869-9324-B595DF89D12E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6692400" y="3387600"/>
            <a:ext cx="4680000" cy="2466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dirty="0"/>
              <a:t>Klik for at tilføje tekst</a:t>
            </a:r>
            <a:endParaRPr lang="en-GB"/>
          </a:p>
          <a:p>
            <a:pPr lvl="1"/>
            <a:r>
              <a:rPr lang="en-GB" dirty="0"/>
              <a:t>Second </a:t>
            </a:r>
            <a:r>
              <a:rPr lang="en-GB" dirty="0" err="1"/>
              <a:t>level</a:t>
            </a:r>
            <a:endParaRPr lang="en-GB" dirty="0"/>
          </a:p>
          <a:p>
            <a:pPr lvl="2"/>
            <a:r>
              <a:rPr lang="en-GB" dirty="0"/>
              <a:t>Third </a:t>
            </a:r>
            <a:r>
              <a:rPr lang="en-GB" dirty="0" err="1"/>
              <a:t>level</a:t>
            </a:r>
            <a:endParaRPr lang="en-GB" dirty="0"/>
          </a:p>
          <a:p>
            <a:pPr lvl="3"/>
            <a:r>
              <a:rPr lang="en-GB" dirty="0" err="1"/>
              <a:t>Fourth</a:t>
            </a:r>
            <a:r>
              <a:rPr lang="en-GB" dirty="0"/>
              <a:t> </a:t>
            </a:r>
            <a:r>
              <a:rPr lang="en-GB" dirty="0" err="1"/>
              <a:t>level</a:t>
            </a:r>
            <a:endParaRPr lang="en-GB" dirty="0"/>
          </a:p>
          <a:p>
            <a:pPr lvl="4"/>
            <a:r>
              <a:rPr lang="en-GB" dirty="0"/>
              <a:t>Fifth </a:t>
            </a:r>
            <a:r>
              <a:rPr lang="en-GB" dirty="0" err="1"/>
              <a:t>level</a:t>
            </a:r>
            <a:endParaRPr lang="en-GB" dirty="0"/>
          </a:p>
        </p:txBody>
      </p:sp>
      <p:sp>
        <p:nvSpPr>
          <p:cNvPr id="14" name="text" descr="{&quot;templafy&quot;:{&quot;id&quot;:&quot;a8b2c0ca-3798-4e57-be36-de3eb072cefd&quot;}}" title="UserProfile.Institut.InstituteDCU_{{DocumentLanguage}}">
            <a:extLst>
              <a:ext uri="{FF2B5EF4-FFF2-40B4-BE49-F238E27FC236}">
                <a16:creationId xmlns:a16="http://schemas.microsoft.com/office/drawing/2014/main" id="{060969B2-E177-4704-95D4-119A98BB90C5}"/>
              </a:ext>
            </a:extLst>
          </p:cNvPr>
          <p:cNvSpPr txBox="1">
            <a:spLocks/>
          </p:cNvSpPr>
          <p:nvPr userDrawn="1"/>
        </p:nvSpPr>
        <p:spPr>
          <a:xfrm>
            <a:off x="6692400" y="249585"/>
            <a:ext cx="4680000" cy="478677"/>
          </a:xfrm>
          <a:prstGeom prst="rect">
            <a:avLst/>
          </a:prstGeom>
          <a:noFill/>
        </p:spPr>
        <p:txBody>
          <a:bodyPr wrap="square" lIns="10800" tIns="0" rIns="0" bIns="90000" anchor="b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Department of Business &amp; Economics</a:t>
            </a:r>
          </a:p>
        </p:txBody>
      </p:sp>
      <p:sp>
        <p:nvSpPr>
          <p:cNvPr id="16" name="sdu.dk">
            <a:extLst>
              <a:ext uri="{FF2B5EF4-FFF2-40B4-BE49-F238E27FC236}">
                <a16:creationId xmlns:a16="http://schemas.microsoft.com/office/drawing/2014/main" id="{406E07B7-D9E4-488D-BA7B-56AC0D1DDD05}"/>
              </a:ext>
            </a:extLst>
          </p:cNvPr>
          <p:cNvSpPr/>
          <p:nvPr userDrawn="1"/>
        </p:nvSpPr>
        <p:spPr>
          <a:xfrm rot="5400000">
            <a:off x="11480800" y="721379"/>
            <a:ext cx="914400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en-GB" sz="1100" b="1" noProof="1">
                <a:solidFill>
                  <a:schemeClr val="tx1"/>
                </a:solidFill>
              </a:rPr>
              <a:t>sdu.dk</a:t>
            </a:r>
            <a:endParaRPr lang="en-GB"/>
          </a:p>
        </p:txBody>
      </p:sp>
      <p:sp>
        <p:nvSpPr>
          <p:cNvPr id="17" name="#sdudk">
            <a:extLst>
              <a:ext uri="{FF2B5EF4-FFF2-40B4-BE49-F238E27FC236}">
                <a16:creationId xmlns:a16="http://schemas.microsoft.com/office/drawing/2014/main" id="{CD1A1828-0ED2-4AFE-8C5E-683996CBAF9D}"/>
              </a:ext>
            </a:extLst>
          </p:cNvPr>
          <p:cNvSpPr/>
          <p:nvPr userDrawn="1"/>
        </p:nvSpPr>
        <p:spPr>
          <a:xfrm rot="5400000">
            <a:off x="11482792" y="2027544"/>
            <a:ext cx="914400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en-GB" sz="1100" b="1" noProof="1">
                <a:solidFill>
                  <a:schemeClr val="tx1"/>
                </a:solidFill>
              </a:rPr>
              <a:t>#sdudk</a:t>
            </a:r>
            <a:endParaRPr lang="en-GB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68D6574-D545-4AC1-804C-76EBF3BEC544}"/>
              </a:ext>
            </a:extLst>
          </p:cNvPr>
          <p:cNvCxnSpPr>
            <a:cxnSpLocks/>
          </p:cNvCxnSpPr>
          <p:nvPr userDrawn="1"/>
        </p:nvCxnSpPr>
        <p:spPr>
          <a:xfrm>
            <a:off x="6691637" y="715665"/>
            <a:ext cx="69921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date" descr="{&quot;templafy&quot;:{&quot;id&quot;:&quot;32e905b3-0e31-4860-bb96-b51ef8d45a6b&quot;}}" title="Form.Date">
            <a:extLst>
              <a:ext uri="{FF2B5EF4-FFF2-40B4-BE49-F238E27FC236}">
                <a16:creationId xmlns:a16="http://schemas.microsoft.com/office/drawing/2014/main" id="{38150A77-BE4E-404D-B314-A1C41C791C1B}"/>
              </a:ext>
            </a:extLst>
          </p:cNvPr>
          <p:cNvSpPr/>
          <p:nvPr userDrawn="1"/>
        </p:nvSpPr>
        <p:spPr>
          <a:xfrm>
            <a:off x="9156032" y="6349384"/>
            <a:ext cx="2624806" cy="1800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r"/>
            <a:r>
              <a:rPr lang="en-GB" sz="1200" b="0" dirty="0">
                <a:solidFill>
                  <a:schemeClr val="tx1"/>
                </a:solidFill>
              </a:rPr>
              <a:t>January 2021</a:t>
            </a:r>
          </a:p>
        </p:txBody>
      </p:sp>
      <p:pic>
        <p:nvPicPr>
          <p:cNvPr id="20" name="Logo black">
            <a:extLst>
              <a:ext uri="{FF2B5EF4-FFF2-40B4-BE49-F238E27FC236}">
                <a16:creationId xmlns:a16="http://schemas.microsoft.com/office/drawing/2014/main" id="{1421C492-A651-4EE4-BB8B-C6886E7B5C1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2400" y="6294893"/>
            <a:ext cx="784800" cy="211840"/>
          </a:xfrm>
          <a:prstGeom prst="rect">
            <a:avLst/>
          </a:prstGeom>
        </p:spPr>
      </p:pic>
      <p:sp>
        <p:nvSpPr>
          <p:cNvPr id="30" name="Date Placeholder 14">
            <a:extLst>
              <a:ext uri="{FF2B5EF4-FFF2-40B4-BE49-F238E27FC236}">
                <a16:creationId xmlns:a16="http://schemas.microsoft.com/office/drawing/2014/main" id="{2C4B35A0-F8F7-420F-9E06-CC0AAAA0B84F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en-GB" smtClean="0"/>
              <a:pPr/>
              <a:t>29/01/2021</a:t>
            </a:fld>
            <a:endParaRPr lang="en-GB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C94981C-CC58-4018-9B19-5053EFA6B6A9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050" b="1" noProof="1"/>
              <a:t>Skift baggrundsfarve. </a:t>
            </a:r>
            <a:r>
              <a:rPr lang="en-GB" sz="1050" noProof="1"/>
              <a:t>Højreklik på slidet og vælg </a:t>
            </a:r>
            <a:r>
              <a:rPr lang="en-GB" sz="1050" b="1" noProof="1"/>
              <a:t>Formatér baggrund</a:t>
            </a:r>
            <a:r>
              <a:rPr lang="en-GB" sz="1050" noProof="1"/>
              <a:t>. Klik på </a:t>
            </a:r>
            <a:r>
              <a:rPr lang="en-GB" sz="1050" b="1" noProof="1"/>
              <a:t>Fyld farve </a:t>
            </a:r>
            <a:r>
              <a:rPr lang="en-GB" sz="1050" noProof="1"/>
              <a:t>i Formater baggrund vinduet og vælg farve fra øverste række i SDU’s farve palette eller fra den brugerdefinerede farvepalette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2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lede og tekst (CV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title" hasCustomPrompt="1"/>
          </p:nvPr>
        </p:nvSpPr>
        <p:spPr>
          <a:xfrm>
            <a:off x="6710399" y="1700213"/>
            <a:ext cx="4677070" cy="1436392"/>
          </a:xfrm>
        </p:spPr>
        <p:txBody>
          <a:bodyPr/>
          <a:lstStyle>
            <a:lvl1pPr>
              <a:defRPr sz="4800"/>
            </a:lvl1pPr>
          </a:lstStyle>
          <a:p>
            <a:r>
              <a:rPr lang="en-GB" dirty="0"/>
              <a:t>Overskrift i </a:t>
            </a:r>
            <a:r>
              <a:rPr lang="en-GB" dirty="0" err="1"/>
              <a:t>maks</a:t>
            </a:r>
            <a:r>
              <a:rPr lang="en-GB" dirty="0"/>
              <a:t> 2 linjer</a:t>
            </a:r>
            <a:endParaRPr lang="en-GB"/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6FAAEFF0-FCE4-48D6-A0D1-A458F3CD3EB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692202" y="3387600"/>
            <a:ext cx="4680000" cy="2466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dirty="0"/>
              <a:t>Klik for at tilføje tekst</a:t>
            </a:r>
            <a:endParaRPr lang="en-GB"/>
          </a:p>
          <a:p>
            <a:pPr lvl="1"/>
            <a:r>
              <a:rPr lang="en-GB" dirty="0"/>
              <a:t>Second </a:t>
            </a:r>
            <a:r>
              <a:rPr lang="en-GB" dirty="0" err="1"/>
              <a:t>level</a:t>
            </a:r>
            <a:endParaRPr lang="en-GB" dirty="0"/>
          </a:p>
          <a:p>
            <a:pPr lvl="2"/>
            <a:r>
              <a:rPr lang="en-GB" dirty="0"/>
              <a:t>Third </a:t>
            </a:r>
            <a:r>
              <a:rPr lang="en-GB" dirty="0" err="1"/>
              <a:t>level</a:t>
            </a:r>
            <a:endParaRPr lang="en-GB" dirty="0"/>
          </a:p>
          <a:p>
            <a:pPr lvl="3"/>
            <a:r>
              <a:rPr lang="en-GB" dirty="0" err="1"/>
              <a:t>Fourth</a:t>
            </a:r>
            <a:r>
              <a:rPr lang="en-GB" dirty="0"/>
              <a:t> </a:t>
            </a:r>
            <a:r>
              <a:rPr lang="en-GB" dirty="0" err="1"/>
              <a:t>level</a:t>
            </a:r>
            <a:endParaRPr lang="en-GB" dirty="0"/>
          </a:p>
          <a:p>
            <a:pPr lvl="4"/>
            <a:r>
              <a:rPr lang="en-GB" dirty="0"/>
              <a:t>Fifth </a:t>
            </a:r>
            <a:r>
              <a:rPr lang="en-GB" dirty="0" err="1"/>
              <a:t>level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F21E6D3-406B-4DA0-9B5A-6A2F208BAF7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710399" y="452437"/>
            <a:ext cx="4659277" cy="790493"/>
          </a:xfrm>
        </p:spPr>
        <p:txBody>
          <a:bodyPr anchor="b" anchorCtr="0"/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pPr lvl="0"/>
            <a:r>
              <a:rPr lang="en-GB" dirty="0"/>
              <a:t>Klik for at indsætte tekst (f.eks. job titel)</a:t>
            </a:r>
            <a:endParaRPr lang="en-GB"/>
          </a:p>
        </p:txBody>
      </p:sp>
      <p:sp>
        <p:nvSpPr>
          <p:cNvPr id="10" name="Pladsholder til billede 3"/>
          <p:cNvSpPr>
            <a:spLocks noGrp="1"/>
          </p:cNvSpPr>
          <p:nvPr>
            <p:ph type="pic" sz="quarter" idx="13" hasCustomPrompt="1"/>
          </p:nvPr>
        </p:nvSpPr>
        <p:spPr>
          <a:xfrm>
            <a:off x="411163" y="1016000"/>
            <a:ext cx="4043879" cy="4804038"/>
          </a:xfrm>
          <a:noFill/>
        </p:spPr>
        <p:txBody>
          <a:bodyPr/>
          <a:lstStyle>
            <a:lvl1pPr marL="0" indent="0" algn="ctr">
              <a:buNone/>
              <a:defRPr sz="1100"/>
            </a:lvl1pPr>
          </a:lstStyle>
          <a:p>
            <a:r>
              <a:rPr lang="en-GB" dirty="0"/>
              <a:t>Vælg pladsholderen og indsæt billede via Templafy/Skyfish eller ikon eller logo via Templafy/Billeder</a:t>
            </a:r>
            <a:endParaRPr lang="en-GB"/>
          </a:p>
        </p:txBody>
      </p:sp>
      <p:sp>
        <p:nvSpPr>
          <p:cNvPr id="18" name="Date Placeholder 14">
            <a:extLst>
              <a:ext uri="{FF2B5EF4-FFF2-40B4-BE49-F238E27FC236}">
                <a16:creationId xmlns:a16="http://schemas.microsoft.com/office/drawing/2014/main" id="{4AC2696B-BD55-4932-A36E-BCC4318F22B0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en-GB" smtClean="0"/>
              <a:pPr/>
              <a:t>29/01/2021</a:t>
            </a:fld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591D0A-163E-46D9-B4AE-DA2791457328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F1A13B18-F5ED-4611-8DBB-F05123AFBA22}" type="datetimeFigureOut">
              <a:rPr lang="en-GB" smtClean="0"/>
              <a:pPr/>
              <a:t>29/01/2021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31645F-3EEE-4ACC-9DE8-38B996FFAD12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DA9685AE-678B-466E-B97B-590BC795CFDA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45D37B1E-C366-494F-A587-962AD9AAB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E308762-F27B-4C02-A3F6-050482784129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050" b="1" noProof="1"/>
              <a:t>Skift baggrundsfarve. </a:t>
            </a:r>
            <a:r>
              <a:rPr lang="en-GB" sz="1050" noProof="1"/>
              <a:t>Højreklik på slidet og vælg </a:t>
            </a:r>
            <a:r>
              <a:rPr lang="en-GB" sz="1050" b="1" noProof="1"/>
              <a:t>Formatér baggrund</a:t>
            </a:r>
            <a:r>
              <a:rPr lang="en-GB" sz="1050" noProof="1"/>
              <a:t>. Klik på </a:t>
            </a:r>
            <a:r>
              <a:rPr lang="en-GB" sz="1050" b="1" noProof="1"/>
              <a:t>Fyld farve </a:t>
            </a:r>
            <a:r>
              <a:rPr lang="en-GB" sz="1050" noProof="1"/>
              <a:t>i Formater baggrund vinduet og vælg farve fra øverste række i SDU’s farve palette eller fra den brugerdefinerede farvepalette</a:t>
            </a:r>
            <a:endParaRPr lang="en-GB"/>
          </a:p>
        </p:txBody>
      </p:sp>
      <p:pic>
        <p:nvPicPr>
          <p:cNvPr id="13" name="Logo black">
            <a:extLst>
              <a:ext uri="{FF2B5EF4-FFF2-40B4-BE49-F238E27FC236}">
                <a16:creationId xmlns:a16="http://schemas.microsoft.com/office/drawing/2014/main" id="{16CDF92D-C78F-4CBE-853B-4E3CD39D2A5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sp>
        <p:nvSpPr>
          <p:cNvPr id="14" name="text" descr="{&quot;templafy&quot;:{&quot;id&quot;:&quot;405e33a3-f70e-40d9-b034-541b256890c2&quot;}}" title="UserProfile.Institut.InstituteDCU_{{DocumentLanguage}}">
            <a:extLst>
              <a:ext uri="{FF2B5EF4-FFF2-40B4-BE49-F238E27FC236}">
                <a16:creationId xmlns:a16="http://schemas.microsoft.com/office/drawing/2014/main" id="{DF6D8BC8-E65A-425F-8A88-41B507F8A632}"/>
              </a:ext>
            </a:extLst>
          </p:cNvPr>
          <p:cNvSpPr txBox="1">
            <a:spLocks/>
          </p:cNvSpPr>
          <p:nvPr userDrawn="1"/>
        </p:nvSpPr>
        <p:spPr>
          <a:xfrm>
            <a:off x="411160" y="442422"/>
            <a:ext cx="6027347" cy="284778"/>
          </a:xfrm>
          <a:prstGeom prst="rect">
            <a:avLst/>
          </a:prstGeom>
          <a:noFill/>
        </p:spPr>
        <p:txBody>
          <a:bodyPr wrap="square" lIns="10800" tIns="0" rIns="0" bIns="90000" anchor="b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Department of Business &amp; Economics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7D7BB8A-9FF7-4F5F-964E-11BE0AD89A9E}"/>
              </a:ext>
            </a:extLst>
          </p:cNvPr>
          <p:cNvCxnSpPr>
            <a:cxnSpLocks/>
          </p:cNvCxnSpPr>
          <p:nvPr userDrawn="1"/>
        </p:nvCxnSpPr>
        <p:spPr>
          <a:xfrm>
            <a:off x="410400" y="715665"/>
            <a:ext cx="69921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EA0D29C7-1B08-47AE-80F0-21F12DFA77CE}"/>
              </a:ext>
            </a:extLst>
          </p:cNvPr>
          <p:cNvSpPr/>
          <p:nvPr userDrawn="1"/>
        </p:nvSpPr>
        <p:spPr>
          <a:xfrm rot="5400000">
            <a:off x="11480800" y="721379"/>
            <a:ext cx="914400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en-GB" sz="1100" b="1" noProof="1">
                <a:solidFill>
                  <a:schemeClr val="tx1"/>
                </a:solidFill>
              </a:rPr>
              <a:t>sdu.dk</a:t>
            </a:r>
            <a:endParaRPr lang="en-GB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BE87218-65BF-484A-9BC3-CFE3F6FD4ECC}"/>
              </a:ext>
            </a:extLst>
          </p:cNvPr>
          <p:cNvSpPr/>
          <p:nvPr userDrawn="1"/>
        </p:nvSpPr>
        <p:spPr>
          <a:xfrm rot="5400000">
            <a:off x="11482792" y="2027544"/>
            <a:ext cx="914400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en-GB" sz="1100" b="1" noProof="1">
                <a:solidFill>
                  <a:schemeClr val="tx1"/>
                </a:solidFill>
              </a:rPr>
              <a:t>#sdudk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22343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4697" y="1700212"/>
            <a:ext cx="5367600" cy="4141787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Klik for at tilføje overskrift</a:t>
            </a:r>
            <a:endParaRPr lang="en-GB"/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BAC5FF5C-5A1F-4EF8-85A8-E1370E4FA7C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415848" y="1000443"/>
            <a:ext cx="4951428" cy="4841557"/>
          </a:xfrm>
        </p:spPr>
        <p:txBody>
          <a:bodyPr/>
          <a:lstStyle>
            <a:lvl1pPr marL="0" indent="0" algn="ctr">
              <a:buNone/>
              <a:defRPr sz="1400"/>
            </a:lvl1pPr>
          </a:lstStyle>
          <a:p>
            <a:r>
              <a:rPr lang="en-GB" dirty="0"/>
              <a:t>Vælg pladsholderen og indsæt billede via Templafy/Skyfish eller ikon eller logo via Templafy/Billeder</a:t>
            </a:r>
            <a:endParaRPr lang="en-GB"/>
          </a:p>
        </p:txBody>
      </p:sp>
      <p:sp>
        <p:nvSpPr>
          <p:cNvPr id="17" name="Date Placeholder 14">
            <a:extLst>
              <a:ext uri="{FF2B5EF4-FFF2-40B4-BE49-F238E27FC236}">
                <a16:creationId xmlns:a16="http://schemas.microsoft.com/office/drawing/2014/main" id="{360EC57D-D72D-43A3-90BC-3ACC9F8BC9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en-GB" smtClean="0"/>
              <a:pPr/>
              <a:t>29/01/2021</a:t>
            </a:fld>
            <a:endParaRPr lang="en-GB" dirty="0"/>
          </a:p>
        </p:txBody>
      </p:sp>
      <p:sp>
        <p:nvSpPr>
          <p:cNvPr id="18" name="Date Placeholder 14">
            <a:extLst>
              <a:ext uri="{FF2B5EF4-FFF2-40B4-BE49-F238E27FC236}">
                <a16:creationId xmlns:a16="http://schemas.microsoft.com/office/drawing/2014/main" id="{36B2A848-B2AD-472A-AC10-0002D162D52D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en-GB" smtClean="0"/>
              <a:pPr/>
              <a:t>29/01/2021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20C039-324F-433E-90A2-B9FAD2872EC2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7D6F82-73FC-4F13-BFEC-9200E77E152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5D37B1E-C366-494F-A587-962AD9AABC8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83040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e iko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FA71C01-3350-42F9-9392-0F3379095A93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2932902" y="1700213"/>
            <a:ext cx="936000" cy="936000"/>
          </a:xfrm>
        </p:spPr>
        <p:txBody>
          <a:bodyPr wrap="none"/>
          <a:lstStyle>
            <a:lvl1pPr marL="0" indent="0">
              <a:buNone/>
              <a:defRPr sz="1000"/>
            </a:lvl1pPr>
          </a:lstStyle>
          <a:p>
            <a:pPr lvl="0"/>
            <a:r>
              <a:rPr lang="en-GB" dirty="0"/>
              <a:t>Indsæt logo: Vælg pladsholderen, indsæt logo via Templafy/Billeder</a:t>
            </a:r>
            <a:endParaRPr lang="en-GB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C0A09C85-3CCC-44AB-A808-AA96845B128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932902" y="2733129"/>
            <a:ext cx="3564000" cy="756000"/>
          </a:xfrm>
        </p:spPr>
        <p:txBody>
          <a:bodyPr/>
          <a:lstStyle>
            <a:lvl1pPr marL="0" indent="0">
              <a:buFont typeface="Arial" panose="020B0604020202020204" pitchFamily="34" charset="0"/>
              <a:buChar char="​"/>
              <a:defRPr sz="2100" b="1"/>
            </a:lvl1pPr>
            <a:lvl2pPr marL="252000">
              <a:defRPr/>
            </a:lvl2pPr>
            <a:lvl3pPr marL="504000">
              <a:defRPr/>
            </a:lvl3pPr>
          </a:lstStyle>
          <a:p>
            <a:pPr lvl="0"/>
            <a:r>
              <a:rPr lang="en-GB"/>
              <a:t>Klik for at tilføje overskrift</a:t>
            </a:r>
          </a:p>
          <a:p>
            <a:pPr lvl="1"/>
            <a:r>
              <a:rPr lang="en-GB"/>
              <a:t>Second level</a:t>
            </a:r>
          </a:p>
          <a:p>
            <a:pPr lvl="2"/>
            <a:endParaRPr lang="en-GB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3F35B7FD-E0E2-4581-BAC7-8858E530AFEA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2934000" y="4012975"/>
            <a:ext cx="936000" cy="936000"/>
          </a:xfrm>
        </p:spPr>
        <p:txBody>
          <a:bodyPr wrap="none"/>
          <a:lstStyle>
            <a:lvl1pPr marL="0" indent="0">
              <a:buNone/>
              <a:defRPr sz="1000"/>
            </a:lvl1pPr>
          </a:lstStyle>
          <a:p>
            <a:pPr lvl="0"/>
            <a:r>
              <a:rPr lang="en-GB" dirty="0"/>
              <a:t>Indsæt logo: Vælg pladsholderen, indsæt logo via Templafy/Billeder</a:t>
            </a:r>
            <a:endParaRPr lang="en-GB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52C92166-E723-47D5-9A87-3354EB28C43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932112" y="5093240"/>
            <a:ext cx="3564000" cy="756000"/>
          </a:xfrm>
        </p:spPr>
        <p:txBody>
          <a:bodyPr/>
          <a:lstStyle>
            <a:lvl1pPr marL="0" indent="0">
              <a:buFont typeface="Arial" panose="020B0604020202020204" pitchFamily="34" charset="0"/>
              <a:buChar char="​"/>
              <a:defRPr sz="2000" b="1"/>
            </a:lvl1pPr>
            <a:lvl2pPr marL="252000">
              <a:defRPr/>
            </a:lvl2pPr>
            <a:lvl3pPr marL="252000" indent="0">
              <a:buNone/>
              <a:defRPr/>
            </a:lvl3pPr>
          </a:lstStyle>
          <a:p>
            <a:pPr lvl="0"/>
            <a:r>
              <a:rPr lang="en-GB" dirty="0"/>
              <a:t>Klik for at </a:t>
            </a:r>
            <a:r>
              <a:rPr lang="en-GB"/>
              <a:t>tilføje overskrift</a:t>
            </a:r>
          </a:p>
          <a:p>
            <a:pPr lvl="1"/>
            <a:r>
              <a:rPr lang="en-GB"/>
              <a:t>Second level</a:t>
            </a:r>
            <a:endParaRPr lang="en-GB" dirty="0"/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AE23DA26-37CC-4CA7-8253-FD9AB459D2EF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474740" y="1700213"/>
            <a:ext cx="936000" cy="936000"/>
          </a:xfrm>
        </p:spPr>
        <p:txBody>
          <a:bodyPr wrap="none"/>
          <a:lstStyle>
            <a:lvl1pPr marL="0" indent="0">
              <a:buNone/>
              <a:defRPr sz="1000"/>
            </a:lvl1pPr>
            <a:lvl2pPr marL="252000" indent="0">
              <a:buNone/>
              <a:defRPr sz="1000"/>
            </a:lvl2pPr>
          </a:lstStyle>
          <a:p>
            <a:pPr lvl="0"/>
            <a:r>
              <a:rPr lang="en-GB" dirty="0"/>
              <a:t>Indsæt logo: Vælg pladsholderen, indsæt logo via Templafy/Billeder</a:t>
            </a:r>
            <a:endParaRPr lang="en-GB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62682726-03AB-4490-8664-993881FA0BB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459663" y="2732400"/>
            <a:ext cx="3564000" cy="756000"/>
          </a:xfrm>
        </p:spPr>
        <p:txBody>
          <a:bodyPr/>
          <a:lstStyle>
            <a:lvl1pPr marL="0" indent="0">
              <a:buFont typeface="Arial" panose="020B0604020202020204" pitchFamily="34" charset="0"/>
              <a:buChar char="​"/>
              <a:defRPr sz="2000" b="1"/>
            </a:lvl1pPr>
            <a:lvl2pPr marL="252000">
              <a:defRPr/>
            </a:lvl2pPr>
            <a:lvl3pPr marL="504000">
              <a:defRPr/>
            </a:lvl3pPr>
          </a:lstStyle>
          <a:p>
            <a:pPr lvl="0"/>
            <a:r>
              <a:rPr lang="en-GB" dirty="0"/>
              <a:t>Klik for at </a:t>
            </a:r>
            <a:r>
              <a:rPr lang="en-GB"/>
              <a:t>tilføje overskrift</a:t>
            </a:r>
          </a:p>
          <a:p>
            <a:pPr lvl="1"/>
            <a:r>
              <a:rPr lang="en-GB"/>
              <a:t>Second level</a:t>
            </a:r>
          </a:p>
          <a:p>
            <a:pPr lvl="2"/>
            <a:endParaRPr lang="en-GB" dirty="0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762625AB-198B-4F37-9382-C78FD9118D5A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7459663" y="4012975"/>
            <a:ext cx="936000" cy="936000"/>
          </a:xfrm>
        </p:spPr>
        <p:txBody>
          <a:bodyPr wrap="none"/>
          <a:lstStyle>
            <a:lvl1pPr marL="0" indent="0">
              <a:buNone/>
              <a:defRPr sz="1000"/>
            </a:lvl1pPr>
          </a:lstStyle>
          <a:p>
            <a:pPr lvl="0"/>
            <a:r>
              <a:rPr lang="en-GB" dirty="0"/>
              <a:t>Indsæt logo: Vælg pladsholderen, indsæt logo via Templafy/Billeder</a:t>
            </a:r>
            <a:endParaRPr lang="en-GB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D8AE7F93-F2C6-4199-8D16-CFB4D977F63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473948" y="5093240"/>
            <a:ext cx="3564000" cy="756000"/>
          </a:xfrm>
        </p:spPr>
        <p:txBody>
          <a:bodyPr/>
          <a:lstStyle>
            <a:lvl1pPr marL="0" indent="0">
              <a:buFont typeface="Arial" panose="020B0604020202020204" pitchFamily="34" charset="0"/>
              <a:buChar char="​"/>
              <a:defRPr sz="2000" b="1"/>
            </a:lvl1pPr>
            <a:lvl2pPr marL="252000">
              <a:defRPr/>
            </a:lvl2pPr>
            <a:lvl3pPr marL="504000">
              <a:defRPr/>
            </a:lvl3pPr>
          </a:lstStyle>
          <a:p>
            <a:pPr lvl="0"/>
            <a:r>
              <a:rPr lang="en-GB" dirty="0"/>
              <a:t>Klik for at </a:t>
            </a:r>
            <a:r>
              <a:rPr lang="en-GB"/>
              <a:t>tilføje overskrift</a:t>
            </a:r>
          </a:p>
          <a:p>
            <a:pPr lvl="1"/>
            <a:r>
              <a:rPr lang="en-GB"/>
              <a:t>Second level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C4D261F-AFF9-422D-9FB3-5AE92F19507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133E6A-A4F4-491B-846E-1DACC83D9BB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F1A13B18-F5ED-4611-8DBB-F05123AFBA22}" type="datetimeFigureOut">
              <a:rPr lang="en-GB" smtClean="0"/>
              <a:pPr/>
              <a:t>29/01/2021</a:t>
            </a:fld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38E8B2-EC82-4BE1-85C6-8F2725969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29211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56F8A6A9-890A-4EA2-8FA4-EA834B1A12F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14697" y="1700212"/>
            <a:ext cx="5367600" cy="4141787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Klik for at tilføje overskrift</a:t>
            </a:r>
            <a:endParaRPr lang="en-GB"/>
          </a:p>
        </p:txBody>
      </p:sp>
      <p:sp>
        <p:nvSpPr>
          <p:cNvPr id="11" name="Date Placeholder 14">
            <a:extLst>
              <a:ext uri="{FF2B5EF4-FFF2-40B4-BE49-F238E27FC236}">
                <a16:creationId xmlns:a16="http://schemas.microsoft.com/office/drawing/2014/main" id="{705F52FC-7E26-46C0-8E8B-4445D500B9C7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en-GB" smtClean="0"/>
              <a:pPr/>
              <a:t>29/01/2021</a:t>
            </a:fld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1B1D99-4B52-4731-AEC4-C722464A7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13B18-F5ED-4611-8DBB-F05123AFBA22}" type="datetimeFigureOut">
              <a:rPr lang="en-GB" smtClean="0"/>
              <a:pPr/>
              <a:t>29/01/2021</a:t>
            </a:fld>
            <a:endParaRPr lang="en-GB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F5FCEDFC-AE26-4F9F-9153-183719067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4B452C39-88DE-4155-8ED8-643714B1A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8522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vid 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49384" y="1760373"/>
            <a:ext cx="10069011" cy="4070408"/>
          </a:xfrm>
        </p:spPr>
        <p:txBody>
          <a:bodyPr anchor="t" anchorCtr="0"/>
          <a:lstStyle>
            <a:lvl1pPr algn="l">
              <a:lnSpc>
                <a:spcPct val="90000"/>
              </a:lnSpc>
              <a:defRPr sz="94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Klik for at tilføje overskrift</a:t>
            </a:r>
            <a:endParaRPr lang="en-GB"/>
          </a:p>
        </p:txBody>
      </p:sp>
      <p:sp>
        <p:nvSpPr>
          <p:cNvPr id="13" name="Date Placeholder 14">
            <a:extLst>
              <a:ext uri="{FF2B5EF4-FFF2-40B4-BE49-F238E27FC236}">
                <a16:creationId xmlns:a16="http://schemas.microsoft.com/office/drawing/2014/main" id="{5161ABAB-6DB4-433A-ACC8-A0EC0AACAD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en-GB" smtClean="0"/>
              <a:pPr/>
              <a:t>29/01/2021</a:t>
            </a:fld>
            <a:endParaRPr lang="en-GB" dirty="0"/>
          </a:p>
        </p:txBody>
      </p:sp>
      <p:sp>
        <p:nvSpPr>
          <p:cNvPr id="14" name="Date Placeholder 14">
            <a:extLst>
              <a:ext uri="{FF2B5EF4-FFF2-40B4-BE49-F238E27FC236}">
                <a16:creationId xmlns:a16="http://schemas.microsoft.com/office/drawing/2014/main" id="{BC3A8B03-9EA5-416E-BD54-B87E6C4A6781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en-GB" smtClean="0"/>
              <a:pPr/>
              <a:t>29/01/2021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0335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BAC5FF5C-5A1F-4EF8-85A8-E1370E4FA7C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415848" y="1000443"/>
            <a:ext cx="4951428" cy="4841557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en-GB" dirty="0"/>
              <a:t>Vælg pladsholderen og indsæt billede via Templafy/Skyfish eller ikon eller logo via Templafy/Billeder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4697" y="1700212"/>
            <a:ext cx="5367600" cy="4141787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Klik for at tilføje overskrift</a:t>
            </a:r>
            <a:endParaRPr lang="en-GB"/>
          </a:p>
        </p:txBody>
      </p:sp>
      <p:sp>
        <p:nvSpPr>
          <p:cNvPr id="19" name="text" descr="{&quot;templafy&quot;:{&quot;id&quot;:&quot;066d596d-5dbf-436e-8547-fbc86a544c2b&quot;}}" title="UserProfile.Institut.InstituteDCU_{{DocumentLanguage}}">
            <a:extLst>
              <a:ext uri="{FF2B5EF4-FFF2-40B4-BE49-F238E27FC236}">
                <a16:creationId xmlns:a16="http://schemas.microsoft.com/office/drawing/2014/main" id="{610DD8E7-635C-4517-8E21-65C3CB025FFE}"/>
              </a:ext>
            </a:extLst>
          </p:cNvPr>
          <p:cNvSpPr txBox="1">
            <a:spLocks/>
          </p:cNvSpPr>
          <p:nvPr userDrawn="1"/>
        </p:nvSpPr>
        <p:spPr>
          <a:xfrm>
            <a:off x="411163" y="450893"/>
            <a:ext cx="5684837" cy="284778"/>
          </a:xfrm>
          <a:prstGeom prst="rect">
            <a:avLst/>
          </a:prstGeom>
          <a:noFill/>
        </p:spPr>
        <p:txBody>
          <a:bodyPr wrap="square" lIns="10800" tIns="0" rIns="0" bIns="90000" anchor="b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Department of Business &amp; Economics</a:t>
            </a:r>
          </a:p>
        </p:txBody>
      </p:sp>
      <p:sp>
        <p:nvSpPr>
          <p:cNvPr id="20" name="sdu.dk">
            <a:extLst>
              <a:ext uri="{FF2B5EF4-FFF2-40B4-BE49-F238E27FC236}">
                <a16:creationId xmlns:a16="http://schemas.microsoft.com/office/drawing/2014/main" id="{4B84D86E-3D20-4505-8DAD-8EB1F3E63B0A}"/>
              </a:ext>
            </a:extLst>
          </p:cNvPr>
          <p:cNvSpPr/>
          <p:nvPr userDrawn="1"/>
        </p:nvSpPr>
        <p:spPr>
          <a:xfrm rot="5400000">
            <a:off x="11480800" y="721379"/>
            <a:ext cx="914400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en-GB" sz="1100" b="1" noProof="1">
                <a:solidFill>
                  <a:schemeClr val="tx1"/>
                </a:solidFill>
              </a:rPr>
              <a:t>sdu.dk</a:t>
            </a:r>
            <a:endParaRPr lang="en-GB"/>
          </a:p>
        </p:txBody>
      </p:sp>
      <p:sp>
        <p:nvSpPr>
          <p:cNvPr id="21" name="#sdudk">
            <a:extLst>
              <a:ext uri="{FF2B5EF4-FFF2-40B4-BE49-F238E27FC236}">
                <a16:creationId xmlns:a16="http://schemas.microsoft.com/office/drawing/2014/main" id="{B58A6A9A-5E98-43AC-8CA5-F6C4B0573364}"/>
              </a:ext>
            </a:extLst>
          </p:cNvPr>
          <p:cNvSpPr/>
          <p:nvPr userDrawn="1"/>
        </p:nvSpPr>
        <p:spPr>
          <a:xfrm rot="5400000">
            <a:off x="11482792" y="2027544"/>
            <a:ext cx="914400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en-GB" sz="1100" b="1" noProof="1">
                <a:solidFill>
                  <a:schemeClr val="tx1"/>
                </a:solidFill>
              </a:rPr>
              <a:t>#sdudk</a:t>
            </a:r>
            <a:endParaRPr lang="en-GB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EFBD90C-157B-45E5-8A90-9560C86CAB4C}"/>
              </a:ext>
            </a:extLst>
          </p:cNvPr>
          <p:cNvCxnSpPr>
            <a:cxnSpLocks/>
          </p:cNvCxnSpPr>
          <p:nvPr userDrawn="1"/>
        </p:nvCxnSpPr>
        <p:spPr>
          <a:xfrm>
            <a:off x="410400" y="715665"/>
            <a:ext cx="69921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" descr="{&quot;templafy&quot;:{&quot;id&quot;:&quot;a67a2ac9-2d30-4652-9723-168fa759aedb&quot;}}" title="Form.Date">
            <a:extLst>
              <a:ext uri="{FF2B5EF4-FFF2-40B4-BE49-F238E27FC236}">
                <a16:creationId xmlns:a16="http://schemas.microsoft.com/office/drawing/2014/main" id="{508E925B-663E-4A1A-8916-BC4FCFEA746C}"/>
              </a:ext>
            </a:extLst>
          </p:cNvPr>
          <p:cNvSpPr/>
          <p:nvPr userDrawn="1"/>
        </p:nvSpPr>
        <p:spPr>
          <a:xfrm>
            <a:off x="9156032" y="6349384"/>
            <a:ext cx="2624806" cy="1800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r"/>
            <a:r>
              <a:rPr lang="en-GB" sz="1200" b="0" dirty="0">
                <a:solidFill>
                  <a:schemeClr val="tx1"/>
                </a:solidFill>
              </a:rPr>
              <a:t>January 2021</a:t>
            </a:r>
          </a:p>
        </p:txBody>
      </p:sp>
      <p:pic>
        <p:nvPicPr>
          <p:cNvPr id="13" name="Logo black">
            <a:extLst>
              <a:ext uri="{FF2B5EF4-FFF2-40B4-BE49-F238E27FC236}">
                <a16:creationId xmlns:a16="http://schemas.microsoft.com/office/drawing/2014/main" id="{8790A71A-B09B-4B5F-9D31-846A17201C9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sp>
        <p:nvSpPr>
          <p:cNvPr id="17" name="Date Placeholder 14">
            <a:extLst>
              <a:ext uri="{FF2B5EF4-FFF2-40B4-BE49-F238E27FC236}">
                <a16:creationId xmlns:a16="http://schemas.microsoft.com/office/drawing/2014/main" id="{D63CFED0-47FC-4852-81C1-6B705FD6417D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en-GB" smtClean="0"/>
              <a:pPr/>
              <a:t>29/01/2021</a:t>
            </a:fld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D2565F4-7FB3-4F2B-AED8-4859D42935AE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050" b="1" noProof="1"/>
              <a:t>Skift baggrundsfarve. </a:t>
            </a:r>
            <a:r>
              <a:rPr lang="en-GB" sz="1050" noProof="1"/>
              <a:t>Højreklik på slidet og vælg </a:t>
            </a:r>
            <a:r>
              <a:rPr lang="en-GB" sz="1050" b="1" noProof="1"/>
              <a:t>Formatér baggrund</a:t>
            </a:r>
            <a:r>
              <a:rPr lang="en-GB" sz="1050" noProof="1"/>
              <a:t>. Klik på </a:t>
            </a:r>
            <a:r>
              <a:rPr lang="en-GB" sz="1050" b="1" noProof="1"/>
              <a:t>Fyld farve </a:t>
            </a:r>
            <a:r>
              <a:rPr lang="en-GB" sz="1050" noProof="1"/>
              <a:t>i Formater baggrund vinduet og vælg farve fra øverste række i SDU’s farve palette eller fra den brugerdefinerede farvepalette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09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4697" y="1700212"/>
            <a:ext cx="5367600" cy="4141787"/>
          </a:xfrm>
        </p:spPr>
        <p:txBody>
          <a:bodyPr anchor="b" anchorCtr="0"/>
          <a:lstStyle>
            <a:lvl1pPr algn="l">
              <a:lnSpc>
                <a:spcPct val="100000"/>
              </a:lnSpc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Klik for at tilføje overskrift</a:t>
            </a:r>
            <a:endParaRPr lang="en-GB"/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A915360E-F247-49FB-821B-5399F132647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415848" y="1000443"/>
            <a:ext cx="4951428" cy="4841557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en-GB" dirty="0"/>
              <a:t>Vælg pladsholderen og indsæt billede via Templafy/Skyfish eller ikon eller logo via Templafy/Billeder</a:t>
            </a:r>
            <a:endParaRPr lang="en-GB"/>
          </a:p>
        </p:txBody>
      </p:sp>
      <p:sp>
        <p:nvSpPr>
          <p:cNvPr id="7" name="Date Placeholder 14">
            <a:extLst>
              <a:ext uri="{FF2B5EF4-FFF2-40B4-BE49-F238E27FC236}">
                <a16:creationId xmlns:a16="http://schemas.microsoft.com/office/drawing/2014/main" id="{FB068F22-0263-44BB-8333-C5643293F3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en-GB" smtClean="0"/>
              <a:pPr/>
              <a:t>29/01/2021</a:t>
            </a:fld>
            <a:endParaRPr lang="en-GB" dirty="0"/>
          </a:p>
        </p:txBody>
      </p:sp>
      <p:sp>
        <p:nvSpPr>
          <p:cNvPr id="8" name="Date Placeholder 14">
            <a:extLst>
              <a:ext uri="{FF2B5EF4-FFF2-40B4-BE49-F238E27FC236}">
                <a16:creationId xmlns:a16="http://schemas.microsoft.com/office/drawing/2014/main" id="{2D08A2CA-4B19-4B39-B540-F97244C446A4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en-GB" smtClean="0"/>
              <a:pPr/>
              <a:t>29/01/2021</a:t>
            </a:fld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EB9F81D-3EAD-42E8-88EC-432C25D7A8F9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050" b="1" noProof="1"/>
              <a:t>Skift baggrundsfarve. </a:t>
            </a:r>
            <a:r>
              <a:rPr lang="en-GB" sz="1050" noProof="1"/>
              <a:t>Højreklik på slidet og vælg </a:t>
            </a:r>
            <a:r>
              <a:rPr lang="en-GB" sz="1050" b="1" noProof="1"/>
              <a:t>Formatér baggrund</a:t>
            </a:r>
            <a:r>
              <a:rPr lang="en-GB" sz="1050" noProof="1"/>
              <a:t>. Klik på </a:t>
            </a:r>
            <a:r>
              <a:rPr lang="en-GB" sz="1050" b="1" noProof="1"/>
              <a:t>Fyld farve </a:t>
            </a:r>
            <a:r>
              <a:rPr lang="en-GB" sz="1050" noProof="1"/>
              <a:t>i Formater baggrund vinduet og vælg farve fra øverste række i SDU’s farve palette eller fra den brugerdefinerede farvepalette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0034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indho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4697" y="1700212"/>
            <a:ext cx="5367600" cy="4141787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Klik for at tilføje overskrift</a:t>
            </a:r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9D41ADC-5992-4476-8E55-8A709AA1B4B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673356" y="1700212"/>
            <a:ext cx="4693920" cy="41417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dirty="0"/>
              <a:t>Klik for at tilføje tekst, klik ikon for at tilføje graf/tabel</a:t>
            </a:r>
            <a:endParaRPr lang="en-GB"/>
          </a:p>
          <a:p>
            <a:pPr lvl="1"/>
            <a:r>
              <a:rPr lang="en-GB" dirty="0"/>
              <a:t>Second </a:t>
            </a:r>
            <a:r>
              <a:rPr lang="en-GB" dirty="0" err="1"/>
              <a:t>level</a:t>
            </a:r>
            <a:endParaRPr lang="en-GB" dirty="0"/>
          </a:p>
          <a:p>
            <a:pPr lvl="2"/>
            <a:r>
              <a:rPr lang="en-GB" dirty="0"/>
              <a:t>Third </a:t>
            </a:r>
            <a:r>
              <a:rPr lang="en-GB" dirty="0" err="1"/>
              <a:t>level</a:t>
            </a:r>
            <a:endParaRPr lang="en-GB" dirty="0"/>
          </a:p>
          <a:p>
            <a:pPr lvl="3"/>
            <a:r>
              <a:rPr lang="en-GB" dirty="0" err="1"/>
              <a:t>Fourth</a:t>
            </a:r>
            <a:r>
              <a:rPr lang="en-GB" dirty="0"/>
              <a:t> </a:t>
            </a:r>
            <a:r>
              <a:rPr lang="en-GB" dirty="0" err="1"/>
              <a:t>level</a:t>
            </a:r>
            <a:endParaRPr lang="en-GB" dirty="0"/>
          </a:p>
          <a:p>
            <a:pPr lvl="4"/>
            <a:r>
              <a:rPr lang="en-GB" dirty="0"/>
              <a:t>Fifth </a:t>
            </a:r>
            <a:r>
              <a:rPr lang="en-GB" dirty="0" err="1"/>
              <a:t>level</a:t>
            </a:r>
            <a:endParaRPr lang="en-GB" dirty="0"/>
          </a:p>
        </p:txBody>
      </p:sp>
      <p:sp>
        <p:nvSpPr>
          <p:cNvPr id="10" name="Date Placeholder 14">
            <a:extLst>
              <a:ext uri="{FF2B5EF4-FFF2-40B4-BE49-F238E27FC236}">
                <a16:creationId xmlns:a16="http://schemas.microsoft.com/office/drawing/2014/main" id="{BBCDE8CE-8147-4B12-B358-7B7ACA92FF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en-GB" smtClean="0"/>
              <a:pPr/>
              <a:t>29/01/2021</a:t>
            </a:fld>
            <a:endParaRPr lang="en-GB" dirty="0"/>
          </a:p>
        </p:txBody>
      </p:sp>
      <p:sp>
        <p:nvSpPr>
          <p:cNvPr id="11" name="Date Placeholder 14">
            <a:extLst>
              <a:ext uri="{FF2B5EF4-FFF2-40B4-BE49-F238E27FC236}">
                <a16:creationId xmlns:a16="http://schemas.microsoft.com/office/drawing/2014/main" id="{7ACE2053-07AA-42FA-A789-E1430CAF7988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en-GB" smtClean="0"/>
              <a:pPr/>
              <a:t>29/01/2021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D490B9-04D5-4C98-9BAE-36CAE61DE349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DCBB1C-1FE3-42F2-ACED-70B0664062BD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5D37B1E-C366-494F-A587-962AD9AABC8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968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indhold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C1A9A-6ADC-4F72-A312-ED1DBEF01B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0400" y="1028246"/>
            <a:ext cx="5366267" cy="1884283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Klik for at tilføje overskrift</a:t>
            </a:r>
            <a:endParaRPr lang="en-GB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256969-981A-4869-9324-B595DF89D12E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6156000" y="1028246"/>
            <a:ext cx="5216400" cy="482535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dirty="0"/>
              <a:t>Klik for at tilføje tekst, klik ikon for at tilføje graf/tabel</a:t>
            </a:r>
            <a:endParaRPr lang="en-GB"/>
          </a:p>
          <a:p>
            <a:pPr lvl="1"/>
            <a:r>
              <a:rPr lang="en-GB" dirty="0"/>
              <a:t>Second </a:t>
            </a:r>
            <a:r>
              <a:rPr lang="en-GB" dirty="0" err="1"/>
              <a:t>level</a:t>
            </a:r>
            <a:endParaRPr lang="en-GB" dirty="0"/>
          </a:p>
          <a:p>
            <a:pPr lvl="2"/>
            <a:r>
              <a:rPr lang="en-GB" dirty="0"/>
              <a:t>Third </a:t>
            </a:r>
            <a:r>
              <a:rPr lang="en-GB" dirty="0" err="1"/>
              <a:t>level</a:t>
            </a:r>
            <a:endParaRPr lang="en-GB" dirty="0"/>
          </a:p>
          <a:p>
            <a:pPr lvl="3"/>
            <a:r>
              <a:rPr lang="en-GB" dirty="0" err="1"/>
              <a:t>Fourth</a:t>
            </a:r>
            <a:r>
              <a:rPr lang="en-GB" dirty="0"/>
              <a:t> </a:t>
            </a:r>
            <a:r>
              <a:rPr lang="en-GB" dirty="0" err="1"/>
              <a:t>level</a:t>
            </a:r>
            <a:endParaRPr lang="en-GB" dirty="0"/>
          </a:p>
          <a:p>
            <a:pPr lvl="4"/>
            <a:r>
              <a:rPr lang="en-GB" dirty="0"/>
              <a:t>Fifth </a:t>
            </a:r>
            <a:r>
              <a:rPr lang="en-GB" dirty="0" err="1"/>
              <a:t>level</a:t>
            </a:r>
            <a:endParaRPr lang="en-GB" dirty="0"/>
          </a:p>
        </p:txBody>
      </p:sp>
      <p:sp>
        <p:nvSpPr>
          <p:cNvPr id="16" name="sdu.dk">
            <a:extLst>
              <a:ext uri="{FF2B5EF4-FFF2-40B4-BE49-F238E27FC236}">
                <a16:creationId xmlns:a16="http://schemas.microsoft.com/office/drawing/2014/main" id="{406E07B7-D9E4-488D-BA7B-56AC0D1DDD05}"/>
              </a:ext>
            </a:extLst>
          </p:cNvPr>
          <p:cNvSpPr/>
          <p:nvPr userDrawn="1"/>
        </p:nvSpPr>
        <p:spPr>
          <a:xfrm rot="5400000">
            <a:off x="11480800" y="721379"/>
            <a:ext cx="914400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en-GB" sz="1100" b="1" noProof="1">
                <a:solidFill>
                  <a:schemeClr val="tx1"/>
                </a:solidFill>
              </a:rPr>
              <a:t>sdu.dk</a:t>
            </a:r>
            <a:endParaRPr lang="en-GB"/>
          </a:p>
        </p:txBody>
      </p:sp>
      <p:sp>
        <p:nvSpPr>
          <p:cNvPr id="17" name="#sdudk">
            <a:extLst>
              <a:ext uri="{FF2B5EF4-FFF2-40B4-BE49-F238E27FC236}">
                <a16:creationId xmlns:a16="http://schemas.microsoft.com/office/drawing/2014/main" id="{CD1A1828-0ED2-4AFE-8C5E-683996CBAF9D}"/>
              </a:ext>
            </a:extLst>
          </p:cNvPr>
          <p:cNvSpPr/>
          <p:nvPr userDrawn="1"/>
        </p:nvSpPr>
        <p:spPr>
          <a:xfrm rot="5400000">
            <a:off x="11482792" y="2027544"/>
            <a:ext cx="914400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en-GB" sz="1100" b="1" noProof="1">
                <a:solidFill>
                  <a:schemeClr val="tx1"/>
                </a:solidFill>
              </a:rPr>
              <a:t>#sdudk</a:t>
            </a:r>
            <a:endParaRPr lang="en-GB"/>
          </a:p>
        </p:txBody>
      </p:sp>
      <p:sp>
        <p:nvSpPr>
          <p:cNvPr id="19" name="date" descr="{&quot;templafy&quot;:{&quot;id&quot;:&quot;3d191db7-eec2-43fa-906b-1eeb04494361&quot;}}" title="Form.Date">
            <a:extLst>
              <a:ext uri="{FF2B5EF4-FFF2-40B4-BE49-F238E27FC236}">
                <a16:creationId xmlns:a16="http://schemas.microsoft.com/office/drawing/2014/main" id="{38150A77-BE4E-404D-B314-A1C41C791C1B}"/>
              </a:ext>
            </a:extLst>
          </p:cNvPr>
          <p:cNvSpPr/>
          <p:nvPr userDrawn="1"/>
        </p:nvSpPr>
        <p:spPr>
          <a:xfrm>
            <a:off x="9156032" y="6349384"/>
            <a:ext cx="2624806" cy="1800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r"/>
            <a:r>
              <a:rPr lang="en-GB" sz="1200" b="0" dirty="0">
                <a:solidFill>
                  <a:schemeClr val="tx1"/>
                </a:solidFill>
              </a:rPr>
              <a:t>January 2021</a:t>
            </a:r>
          </a:p>
        </p:txBody>
      </p:sp>
      <p:sp>
        <p:nvSpPr>
          <p:cNvPr id="15" name="text" descr="{&quot;templafy&quot;:{&quot;id&quot;:&quot;9d3fbaf4-9245-41ec-be9b-6a53941b499f&quot;}}" title="UserProfile.Institut.InstituteDCU_{{DocumentLanguage}}">
            <a:extLst>
              <a:ext uri="{FF2B5EF4-FFF2-40B4-BE49-F238E27FC236}">
                <a16:creationId xmlns:a16="http://schemas.microsoft.com/office/drawing/2014/main" id="{964E632B-B9F2-4547-AC03-2C579124053E}"/>
              </a:ext>
            </a:extLst>
          </p:cNvPr>
          <p:cNvSpPr txBox="1">
            <a:spLocks/>
          </p:cNvSpPr>
          <p:nvPr userDrawn="1"/>
        </p:nvSpPr>
        <p:spPr>
          <a:xfrm>
            <a:off x="411163" y="450893"/>
            <a:ext cx="5684837" cy="284778"/>
          </a:xfrm>
          <a:prstGeom prst="rect">
            <a:avLst/>
          </a:prstGeom>
          <a:noFill/>
        </p:spPr>
        <p:txBody>
          <a:bodyPr wrap="square" lIns="10800" tIns="0" rIns="0" bIns="90000" anchor="b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Department of Business &amp; Economics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5D6B1FAA-D7ED-4C71-8DC4-E5439F01BCEB}"/>
              </a:ext>
            </a:extLst>
          </p:cNvPr>
          <p:cNvCxnSpPr>
            <a:cxnSpLocks/>
          </p:cNvCxnSpPr>
          <p:nvPr userDrawn="1"/>
        </p:nvCxnSpPr>
        <p:spPr>
          <a:xfrm>
            <a:off x="410400" y="715665"/>
            <a:ext cx="69921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Logo black">
            <a:extLst>
              <a:ext uri="{FF2B5EF4-FFF2-40B4-BE49-F238E27FC236}">
                <a16:creationId xmlns:a16="http://schemas.microsoft.com/office/drawing/2014/main" id="{CAAF367F-3818-457C-9EE1-320E9050AE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F779A9-E4FE-4412-9D9E-BF5BF84D02AB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F1A13B18-F5ED-4611-8DBB-F05123AFBA22}" type="datetimeFigureOut">
              <a:rPr lang="en-GB" smtClean="0"/>
              <a:pPr/>
              <a:t>29/01/2021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6ECF2D-BB4C-4004-9F8E-08239A46461C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5949DE-6D77-480D-A4A9-E2E53BE1CE80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45D37B1E-C366-494F-A587-962AD9AAB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75150F5-CFA6-40F1-B2B7-79337C2232BB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050" b="1" noProof="1"/>
              <a:t>Skift baggrundsfarve. </a:t>
            </a:r>
            <a:r>
              <a:rPr lang="en-GB" sz="1050" noProof="1"/>
              <a:t>Højreklik på slidet og vælg </a:t>
            </a:r>
            <a:r>
              <a:rPr lang="en-GB" sz="1050" b="1" noProof="1"/>
              <a:t>Formatér baggrund</a:t>
            </a:r>
            <a:r>
              <a:rPr lang="en-GB" sz="1050" noProof="1"/>
              <a:t>. Klik på </a:t>
            </a:r>
            <a:r>
              <a:rPr lang="en-GB" sz="1050" b="1" noProof="1"/>
              <a:t>Fyld farve </a:t>
            </a:r>
            <a:r>
              <a:rPr lang="en-GB" sz="1050" noProof="1"/>
              <a:t>i Formater baggrund vinduet og vælg farve fra øverste række i SDU’s farve palette eller fra den brugerdefinerede farvepalette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7717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indhold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4696" y="999173"/>
            <a:ext cx="10952579" cy="70104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Klik for at tilføje overskrift</a:t>
            </a:r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9D41ADC-5992-4476-8E55-8A709AA1B4B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414696" y="1989138"/>
            <a:ext cx="10952580" cy="385286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dirty="0"/>
              <a:t>Klik for at tilføje tekst, klik ikon for at tilføje graf/tabel</a:t>
            </a:r>
            <a:endParaRPr lang="en-GB"/>
          </a:p>
          <a:p>
            <a:pPr lvl="1"/>
            <a:r>
              <a:rPr lang="en-GB" dirty="0"/>
              <a:t>Second </a:t>
            </a:r>
            <a:r>
              <a:rPr lang="en-GB" dirty="0" err="1"/>
              <a:t>level</a:t>
            </a:r>
            <a:endParaRPr lang="en-GB" dirty="0"/>
          </a:p>
          <a:p>
            <a:pPr lvl="2"/>
            <a:r>
              <a:rPr lang="en-GB" dirty="0"/>
              <a:t>Third </a:t>
            </a:r>
            <a:r>
              <a:rPr lang="en-GB" dirty="0" err="1"/>
              <a:t>level</a:t>
            </a:r>
            <a:endParaRPr lang="en-GB" dirty="0"/>
          </a:p>
          <a:p>
            <a:pPr lvl="3"/>
            <a:r>
              <a:rPr lang="en-GB" dirty="0" err="1"/>
              <a:t>Fourth</a:t>
            </a:r>
            <a:r>
              <a:rPr lang="en-GB" dirty="0"/>
              <a:t> </a:t>
            </a:r>
            <a:r>
              <a:rPr lang="en-GB" dirty="0" err="1"/>
              <a:t>level</a:t>
            </a:r>
            <a:endParaRPr lang="en-GB" dirty="0"/>
          </a:p>
          <a:p>
            <a:pPr lvl="4"/>
            <a:r>
              <a:rPr lang="en-GB" dirty="0"/>
              <a:t>Fifth </a:t>
            </a:r>
            <a:r>
              <a:rPr lang="en-GB" dirty="0" err="1"/>
              <a:t>level</a:t>
            </a:r>
            <a:endParaRPr lang="en-GB" dirty="0"/>
          </a:p>
        </p:txBody>
      </p:sp>
      <p:sp>
        <p:nvSpPr>
          <p:cNvPr id="10" name="Date Placeholder 14">
            <a:extLst>
              <a:ext uri="{FF2B5EF4-FFF2-40B4-BE49-F238E27FC236}">
                <a16:creationId xmlns:a16="http://schemas.microsoft.com/office/drawing/2014/main" id="{BBCDE8CE-8147-4B12-B358-7B7ACA92FF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en-GB" smtClean="0"/>
              <a:pPr/>
              <a:t>29/01/2021</a:t>
            </a:fld>
            <a:endParaRPr lang="en-GB" dirty="0"/>
          </a:p>
        </p:txBody>
      </p:sp>
      <p:sp>
        <p:nvSpPr>
          <p:cNvPr id="11" name="Date Placeholder 14">
            <a:extLst>
              <a:ext uri="{FF2B5EF4-FFF2-40B4-BE49-F238E27FC236}">
                <a16:creationId xmlns:a16="http://schemas.microsoft.com/office/drawing/2014/main" id="{7ACE2053-07AA-42FA-A789-E1430CAF7988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en-GB" smtClean="0"/>
              <a:pPr/>
              <a:t>29/01/2021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D490B9-04D5-4C98-9BAE-36CAE61DE349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DCBB1C-1FE3-42F2-ACED-70B0664062BD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5D37B1E-C366-494F-A587-962AD9AABC8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1395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dhold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692202" y="1006605"/>
            <a:ext cx="4680000" cy="1938338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Klik for at tilføje overskrift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B99C08-64C3-4ADA-9CD2-FBE2ED8551F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692202" y="3387600"/>
            <a:ext cx="4680000" cy="2466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dirty="0"/>
              <a:t>Klik for at tilføje tekst</a:t>
            </a:r>
            <a:endParaRPr lang="en-GB"/>
          </a:p>
          <a:p>
            <a:pPr lvl="1"/>
            <a:r>
              <a:rPr lang="en-GB" dirty="0"/>
              <a:t>Second </a:t>
            </a:r>
            <a:r>
              <a:rPr lang="en-GB" dirty="0" err="1"/>
              <a:t>level</a:t>
            </a:r>
            <a:endParaRPr lang="en-GB" dirty="0"/>
          </a:p>
          <a:p>
            <a:pPr lvl="2"/>
            <a:r>
              <a:rPr lang="en-GB" dirty="0"/>
              <a:t>Third </a:t>
            </a:r>
            <a:r>
              <a:rPr lang="en-GB" dirty="0" err="1"/>
              <a:t>level</a:t>
            </a:r>
            <a:endParaRPr lang="en-GB" dirty="0"/>
          </a:p>
          <a:p>
            <a:pPr lvl="3"/>
            <a:r>
              <a:rPr lang="en-GB" dirty="0" err="1"/>
              <a:t>Fourth</a:t>
            </a:r>
            <a:r>
              <a:rPr lang="en-GB" dirty="0"/>
              <a:t> </a:t>
            </a:r>
            <a:r>
              <a:rPr lang="en-GB" dirty="0" err="1"/>
              <a:t>level</a:t>
            </a:r>
            <a:endParaRPr lang="en-GB" dirty="0"/>
          </a:p>
          <a:p>
            <a:pPr lvl="4"/>
            <a:r>
              <a:rPr lang="en-GB" dirty="0"/>
              <a:t>Fifth </a:t>
            </a:r>
            <a:r>
              <a:rPr lang="en-GB" dirty="0" err="1"/>
              <a:t>level</a:t>
            </a:r>
            <a:endParaRPr lang="en-GB" dirty="0"/>
          </a:p>
        </p:txBody>
      </p:sp>
      <p:sp>
        <p:nvSpPr>
          <p:cNvPr id="19" name="text" descr="{&quot;templafy&quot;:{&quot;id&quot;:&quot;d95724e0-1527-42d3-b5ed-342980a79412&quot;}}" title="UserProfile.Institut.InstituteDCU_{{DocumentLanguage}}">
            <a:extLst>
              <a:ext uri="{FF2B5EF4-FFF2-40B4-BE49-F238E27FC236}">
                <a16:creationId xmlns:a16="http://schemas.microsoft.com/office/drawing/2014/main" id="{610DD8E7-635C-4517-8E21-65C3CB025FFE}"/>
              </a:ext>
            </a:extLst>
          </p:cNvPr>
          <p:cNvSpPr txBox="1">
            <a:spLocks/>
          </p:cNvSpPr>
          <p:nvPr userDrawn="1"/>
        </p:nvSpPr>
        <p:spPr>
          <a:xfrm>
            <a:off x="411163" y="450893"/>
            <a:ext cx="5684837" cy="284778"/>
          </a:xfrm>
          <a:prstGeom prst="rect">
            <a:avLst/>
          </a:prstGeom>
          <a:noFill/>
        </p:spPr>
        <p:txBody>
          <a:bodyPr wrap="square" lIns="10800" tIns="0" rIns="0" bIns="90000" anchor="b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Department of Business &amp; Economics</a:t>
            </a:r>
          </a:p>
        </p:txBody>
      </p:sp>
      <p:sp>
        <p:nvSpPr>
          <p:cNvPr id="20" name="sdu.dk">
            <a:extLst>
              <a:ext uri="{FF2B5EF4-FFF2-40B4-BE49-F238E27FC236}">
                <a16:creationId xmlns:a16="http://schemas.microsoft.com/office/drawing/2014/main" id="{4B84D86E-3D20-4505-8DAD-8EB1F3E63B0A}"/>
              </a:ext>
            </a:extLst>
          </p:cNvPr>
          <p:cNvSpPr/>
          <p:nvPr userDrawn="1"/>
        </p:nvSpPr>
        <p:spPr>
          <a:xfrm rot="5400000">
            <a:off x="11480800" y="721379"/>
            <a:ext cx="914400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en-GB" sz="1100" b="1" noProof="1">
                <a:solidFill>
                  <a:schemeClr val="tx1"/>
                </a:solidFill>
              </a:rPr>
              <a:t>sdu.dk</a:t>
            </a:r>
            <a:endParaRPr lang="en-GB"/>
          </a:p>
        </p:txBody>
      </p:sp>
      <p:sp>
        <p:nvSpPr>
          <p:cNvPr id="21" name="#sdudk">
            <a:extLst>
              <a:ext uri="{FF2B5EF4-FFF2-40B4-BE49-F238E27FC236}">
                <a16:creationId xmlns:a16="http://schemas.microsoft.com/office/drawing/2014/main" id="{B58A6A9A-5E98-43AC-8CA5-F6C4B0573364}"/>
              </a:ext>
            </a:extLst>
          </p:cNvPr>
          <p:cNvSpPr/>
          <p:nvPr userDrawn="1"/>
        </p:nvSpPr>
        <p:spPr>
          <a:xfrm rot="5400000">
            <a:off x="11482792" y="2027544"/>
            <a:ext cx="914400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en-GB" sz="1100" b="1" noProof="1">
                <a:solidFill>
                  <a:schemeClr val="tx1"/>
                </a:solidFill>
              </a:rPr>
              <a:t>#sdudk</a:t>
            </a:r>
            <a:endParaRPr lang="en-GB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CEA2A3A-0B73-49AA-824B-85FAE9B16B10}"/>
              </a:ext>
            </a:extLst>
          </p:cNvPr>
          <p:cNvCxnSpPr>
            <a:cxnSpLocks/>
          </p:cNvCxnSpPr>
          <p:nvPr userDrawn="1"/>
        </p:nvCxnSpPr>
        <p:spPr>
          <a:xfrm>
            <a:off x="410400" y="715665"/>
            <a:ext cx="69921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ate" descr="{&quot;templafy&quot;:{&quot;id&quot;:&quot;c93215a3-ca3b-4a6c-a795-c4545638f794&quot;}}" title="Form.Date">
            <a:extLst>
              <a:ext uri="{FF2B5EF4-FFF2-40B4-BE49-F238E27FC236}">
                <a16:creationId xmlns:a16="http://schemas.microsoft.com/office/drawing/2014/main" id="{6189AE65-D68D-4102-AA1D-2A3BCB6F21BF}"/>
              </a:ext>
            </a:extLst>
          </p:cNvPr>
          <p:cNvSpPr/>
          <p:nvPr userDrawn="1"/>
        </p:nvSpPr>
        <p:spPr>
          <a:xfrm>
            <a:off x="9156032" y="6349384"/>
            <a:ext cx="2624806" cy="1800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r"/>
            <a:r>
              <a:rPr lang="en-GB" sz="1200" b="0" dirty="0">
                <a:solidFill>
                  <a:schemeClr val="tx1"/>
                </a:solidFill>
              </a:rPr>
              <a:t>January 2021</a:t>
            </a:r>
          </a:p>
        </p:txBody>
      </p:sp>
      <p:pic>
        <p:nvPicPr>
          <p:cNvPr id="16" name="Logo black">
            <a:extLst>
              <a:ext uri="{FF2B5EF4-FFF2-40B4-BE49-F238E27FC236}">
                <a16:creationId xmlns:a16="http://schemas.microsoft.com/office/drawing/2014/main" id="{B52757AD-346A-4AA0-A5D6-36F8B1FE487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sp>
        <p:nvSpPr>
          <p:cNvPr id="18" name="Date Placeholder 14">
            <a:extLst>
              <a:ext uri="{FF2B5EF4-FFF2-40B4-BE49-F238E27FC236}">
                <a16:creationId xmlns:a16="http://schemas.microsoft.com/office/drawing/2014/main" id="{A09FC7B4-885C-4F9D-BD71-AE2FBDB38698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en-GB" smtClean="0"/>
              <a:pPr/>
              <a:t>29/01/2021</a:t>
            </a:fld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8FEE58-0FE9-4218-904C-188D46CD214D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22432" y="1000443"/>
            <a:ext cx="5077365" cy="485315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dirty="0"/>
              <a:t>Klik for at tilføje tekst, klik ikon for at tilføje graf/tabel</a:t>
            </a:r>
            <a:endParaRPr lang="en-GB"/>
          </a:p>
          <a:p>
            <a:pPr lvl="1"/>
            <a:r>
              <a:rPr lang="en-GB" dirty="0"/>
              <a:t>Second </a:t>
            </a:r>
            <a:r>
              <a:rPr lang="en-GB" dirty="0" err="1"/>
              <a:t>level</a:t>
            </a:r>
            <a:endParaRPr lang="en-GB" dirty="0"/>
          </a:p>
          <a:p>
            <a:pPr lvl="2"/>
            <a:r>
              <a:rPr lang="en-GB" dirty="0"/>
              <a:t>Third </a:t>
            </a:r>
            <a:r>
              <a:rPr lang="en-GB" dirty="0" err="1"/>
              <a:t>level</a:t>
            </a:r>
            <a:endParaRPr lang="en-GB" dirty="0"/>
          </a:p>
          <a:p>
            <a:pPr lvl="3"/>
            <a:r>
              <a:rPr lang="en-GB" dirty="0" err="1"/>
              <a:t>Fourth</a:t>
            </a:r>
            <a:r>
              <a:rPr lang="en-GB" dirty="0"/>
              <a:t> </a:t>
            </a:r>
            <a:r>
              <a:rPr lang="en-GB" dirty="0" err="1"/>
              <a:t>level</a:t>
            </a:r>
            <a:endParaRPr lang="en-GB" dirty="0"/>
          </a:p>
          <a:p>
            <a:pPr lvl="4"/>
            <a:r>
              <a:rPr lang="en-GB" dirty="0"/>
              <a:t>Fifth </a:t>
            </a:r>
            <a:r>
              <a:rPr lang="en-GB" dirty="0" err="1"/>
              <a:t>level</a:t>
            </a:r>
            <a:endParaRPr lang="en-GB" dirty="0"/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3F302217-B569-449A-8422-B6650C9BB084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F1A13B18-F5ED-4611-8DBB-F05123AFBA22}" type="datetimeFigureOut">
              <a:rPr lang="en-GB" smtClean="0"/>
              <a:pPr/>
              <a:t>29/01/2021</a:t>
            </a:fld>
            <a:endParaRPr lang="en-GB" dirty="0"/>
          </a:p>
        </p:txBody>
      </p: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DF36464C-AEF7-4BFD-9A97-813102BCA484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4" name="Slide Number Placeholder 23">
            <a:extLst>
              <a:ext uri="{FF2B5EF4-FFF2-40B4-BE49-F238E27FC236}">
                <a16:creationId xmlns:a16="http://schemas.microsoft.com/office/drawing/2014/main" id="{58D7263E-B2E5-4CB9-9AAF-C0006E4A0400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5D37B1E-C366-494F-A587-962AD9AAB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BBAA208-28D6-470D-B539-73F9AC20E86C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050" b="1" noProof="1"/>
              <a:t>Skift baggrundsfarve. </a:t>
            </a:r>
            <a:r>
              <a:rPr lang="en-GB" sz="1050" noProof="1"/>
              <a:t>Højreklik på slidet og vælg </a:t>
            </a:r>
            <a:r>
              <a:rPr lang="en-GB" sz="1050" b="1" noProof="1"/>
              <a:t>Formatér baggrund</a:t>
            </a:r>
            <a:r>
              <a:rPr lang="en-GB" sz="1050" noProof="1"/>
              <a:t>. Klik på </a:t>
            </a:r>
            <a:r>
              <a:rPr lang="en-GB" sz="1050" b="1" noProof="1"/>
              <a:t>Fyld farve </a:t>
            </a:r>
            <a:r>
              <a:rPr lang="en-GB" sz="1050" noProof="1"/>
              <a:t>i Formater baggrund vinduet og vælg farve fra øverste række i SDU’s farve palette eller fra den brugerdefinerede farvepalette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544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e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B9A67-E62D-400C-BC42-A3A96AAED2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0401" y="1028247"/>
            <a:ext cx="2502000" cy="432000"/>
          </a:xfrm>
        </p:spPr>
        <p:txBody>
          <a:bodyPr/>
          <a:lstStyle>
            <a:lvl1pPr>
              <a:lnSpc>
                <a:spcPct val="110000"/>
              </a:lnSpc>
              <a:defRPr sz="1200"/>
            </a:lvl1pPr>
          </a:lstStyle>
          <a:p>
            <a:r>
              <a:rPr lang="en-GB" noProof="0" dirty="0"/>
              <a:t>Klik for at tilføje underoverskrift</a:t>
            </a:r>
            <a:endParaRPr lang="en-GB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E60E8CAC-51BD-4862-8B6E-BD3E315677C4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411163" y="1475354"/>
            <a:ext cx="2502000" cy="4366646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GB" noProof="0" dirty="0"/>
              <a:t>Klik for at tilføje tekst</a:t>
            </a:r>
            <a:endParaRPr lang="en-GB"/>
          </a:p>
          <a:p>
            <a:pPr lvl="1"/>
            <a:r>
              <a:rPr lang="en-GB" noProof="0" dirty="0"/>
              <a:t>Second </a:t>
            </a:r>
            <a:r>
              <a:rPr lang="en-GB" noProof="0" dirty="0" err="1"/>
              <a:t>level</a:t>
            </a:r>
            <a:endParaRPr lang="en-GB" noProof="0" dirty="0"/>
          </a:p>
          <a:p>
            <a:pPr lvl="2"/>
            <a:r>
              <a:rPr lang="en-GB" noProof="0" dirty="0"/>
              <a:t>Third </a:t>
            </a:r>
            <a:r>
              <a:rPr lang="en-GB" noProof="0" dirty="0" err="1"/>
              <a:t>level</a:t>
            </a:r>
            <a:endParaRPr lang="en-GB" noProof="0" dirty="0"/>
          </a:p>
          <a:p>
            <a:pPr lvl="3"/>
            <a:r>
              <a:rPr lang="en-GB" noProof="0" dirty="0" err="1"/>
              <a:t>Fourth</a:t>
            </a:r>
            <a:r>
              <a:rPr lang="en-GB" noProof="0" dirty="0"/>
              <a:t> </a:t>
            </a:r>
            <a:r>
              <a:rPr lang="en-GB" noProof="0" dirty="0" err="1"/>
              <a:t>level</a:t>
            </a:r>
            <a:endParaRPr lang="en-GB" noProof="0" dirty="0"/>
          </a:p>
          <a:p>
            <a:pPr lvl="4"/>
            <a:r>
              <a:rPr lang="en-GB" noProof="0" dirty="0"/>
              <a:t>Fifth </a:t>
            </a:r>
            <a:r>
              <a:rPr lang="en-GB" noProof="0" dirty="0" err="1"/>
              <a:t>level</a:t>
            </a:r>
            <a:endParaRPr lang="en-GB" noProof="0" dirty="0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25135A09-8F8A-4D87-8C43-B3A0A80BE2F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273164" y="1028246"/>
            <a:ext cx="2502000" cy="432000"/>
          </a:xfrm>
        </p:spPr>
        <p:txBody>
          <a:bodyPr/>
          <a:lstStyle>
            <a:lvl1pPr marL="0" indent="0" algn="l">
              <a:buNone/>
              <a:defRPr sz="12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Klik for at tilføje underoverskrift</a:t>
            </a:r>
            <a:endParaRPr lang="en-GB"/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462D92C6-668E-491E-B394-72897FAB3085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273163" y="1475354"/>
            <a:ext cx="2502000" cy="4366646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GB" noProof="0" dirty="0"/>
              <a:t>Klik for at tilføje tekst</a:t>
            </a:r>
            <a:endParaRPr lang="en-GB"/>
          </a:p>
          <a:p>
            <a:pPr lvl="1"/>
            <a:r>
              <a:rPr lang="en-GB" noProof="0" dirty="0"/>
              <a:t>Second </a:t>
            </a:r>
            <a:r>
              <a:rPr lang="en-GB" noProof="0" dirty="0" err="1"/>
              <a:t>level</a:t>
            </a:r>
            <a:endParaRPr lang="en-GB" noProof="0" dirty="0"/>
          </a:p>
          <a:p>
            <a:pPr lvl="2"/>
            <a:r>
              <a:rPr lang="en-GB" noProof="0" dirty="0"/>
              <a:t>Third </a:t>
            </a:r>
            <a:r>
              <a:rPr lang="en-GB" noProof="0" dirty="0" err="1"/>
              <a:t>level</a:t>
            </a:r>
            <a:endParaRPr lang="en-GB" noProof="0" dirty="0"/>
          </a:p>
          <a:p>
            <a:pPr lvl="3"/>
            <a:r>
              <a:rPr lang="en-GB" noProof="0" dirty="0" err="1"/>
              <a:t>Fourth</a:t>
            </a:r>
            <a:r>
              <a:rPr lang="en-GB" noProof="0" dirty="0"/>
              <a:t> </a:t>
            </a:r>
            <a:r>
              <a:rPr lang="en-GB" noProof="0" dirty="0" err="1"/>
              <a:t>level</a:t>
            </a:r>
            <a:endParaRPr lang="en-GB" noProof="0" dirty="0"/>
          </a:p>
          <a:p>
            <a:pPr lvl="4"/>
            <a:r>
              <a:rPr lang="en-GB" noProof="0" dirty="0"/>
              <a:t>Fifth </a:t>
            </a:r>
            <a:r>
              <a:rPr lang="en-GB" noProof="0" dirty="0" err="1"/>
              <a:t>level</a:t>
            </a:r>
            <a:endParaRPr lang="en-GB" noProof="0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C0F1B1F1-CA40-4EA4-AB68-69DBBD61ED9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35163" y="1028246"/>
            <a:ext cx="2502000" cy="432000"/>
          </a:xfrm>
        </p:spPr>
        <p:txBody>
          <a:bodyPr/>
          <a:lstStyle>
            <a:lvl1pPr marL="0" indent="0">
              <a:buNone/>
              <a:defRPr sz="1200" b="1"/>
            </a:lvl1pPr>
            <a:lvl2pPr marL="252000" indent="0">
              <a:buNone/>
              <a:defRPr/>
            </a:lvl2pPr>
          </a:lstStyle>
          <a:p>
            <a:pPr lvl="0"/>
            <a:r>
              <a:rPr lang="en-GB" noProof="0" dirty="0"/>
              <a:t>Klik for at tilføje underoverskrift</a:t>
            </a:r>
            <a:endParaRPr lang="en-GB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3DBEE0FF-2C0E-499E-ACAF-B6F421AF13D5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6135163" y="1475354"/>
            <a:ext cx="2502000" cy="4366646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GB" noProof="0" dirty="0"/>
              <a:t>Klik for at tilføje tekst</a:t>
            </a:r>
            <a:endParaRPr lang="en-GB"/>
          </a:p>
          <a:p>
            <a:pPr lvl="1"/>
            <a:r>
              <a:rPr lang="en-GB" noProof="0" dirty="0"/>
              <a:t>Second </a:t>
            </a:r>
            <a:r>
              <a:rPr lang="en-GB" noProof="0" dirty="0" err="1"/>
              <a:t>level</a:t>
            </a:r>
            <a:endParaRPr lang="en-GB" noProof="0" dirty="0"/>
          </a:p>
          <a:p>
            <a:pPr lvl="2"/>
            <a:r>
              <a:rPr lang="en-GB" noProof="0" dirty="0"/>
              <a:t>Third </a:t>
            </a:r>
            <a:r>
              <a:rPr lang="en-GB" noProof="0" dirty="0" err="1"/>
              <a:t>level</a:t>
            </a:r>
            <a:endParaRPr lang="en-GB" noProof="0" dirty="0"/>
          </a:p>
          <a:p>
            <a:pPr lvl="3"/>
            <a:r>
              <a:rPr lang="en-GB" noProof="0" dirty="0" err="1"/>
              <a:t>Fourth</a:t>
            </a:r>
            <a:r>
              <a:rPr lang="en-GB" noProof="0" dirty="0"/>
              <a:t> </a:t>
            </a:r>
            <a:r>
              <a:rPr lang="en-GB" noProof="0" dirty="0" err="1"/>
              <a:t>level</a:t>
            </a:r>
            <a:endParaRPr lang="en-GB" noProof="0" dirty="0"/>
          </a:p>
          <a:p>
            <a:pPr lvl="4"/>
            <a:r>
              <a:rPr lang="en-GB" noProof="0" dirty="0"/>
              <a:t>Fifth </a:t>
            </a:r>
            <a:r>
              <a:rPr lang="en-GB" noProof="0" dirty="0" err="1"/>
              <a:t>level</a:t>
            </a:r>
            <a:endParaRPr lang="en-GB" noProof="0" dirty="0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F091117C-5AED-4416-88BA-F1C88ACD7A2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997162" y="1028247"/>
            <a:ext cx="2502000" cy="432000"/>
          </a:xfrm>
        </p:spPr>
        <p:txBody>
          <a:bodyPr/>
          <a:lstStyle>
            <a:lvl1pPr marL="0" indent="0">
              <a:buNone/>
              <a:defRPr sz="1200" b="1"/>
            </a:lvl1pPr>
            <a:lvl2pPr marL="252000" indent="0">
              <a:buNone/>
              <a:defRPr/>
            </a:lvl2pPr>
          </a:lstStyle>
          <a:p>
            <a:pPr lvl="0"/>
            <a:r>
              <a:rPr lang="en-GB" noProof="0" dirty="0"/>
              <a:t>Klik for at tilføje underoverskrift</a:t>
            </a:r>
            <a:endParaRPr lang="en-GB"/>
          </a:p>
        </p:txBody>
      </p:sp>
      <p:sp>
        <p:nvSpPr>
          <p:cNvPr id="25" name="Content Placeholder 24">
            <a:extLst>
              <a:ext uri="{FF2B5EF4-FFF2-40B4-BE49-F238E27FC236}">
                <a16:creationId xmlns:a16="http://schemas.microsoft.com/office/drawing/2014/main" id="{C66F31E1-769E-4E9A-9DCC-2C64321A89C1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8997161" y="1475354"/>
            <a:ext cx="2501999" cy="4366646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GB" noProof="0" dirty="0"/>
              <a:t>Klik for at tilføje tekst</a:t>
            </a:r>
            <a:endParaRPr lang="en-GB"/>
          </a:p>
          <a:p>
            <a:pPr lvl="1"/>
            <a:r>
              <a:rPr lang="en-GB" noProof="0" dirty="0"/>
              <a:t>Second </a:t>
            </a:r>
            <a:r>
              <a:rPr lang="en-GB" noProof="0" dirty="0" err="1"/>
              <a:t>level</a:t>
            </a:r>
            <a:endParaRPr lang="en-GB" noProof="0" dirty="0"/>
          </a:p>
          <a:p>
            <a:pPr lvl="2"/>
            <a:r>
              <a:rPr lang="en-GB" noProof="0" dirty="0"/>
              <a:t>Third </a:t>
            </a:r>
            <a:r>
              <a:rPr lang="en-GB" noProof="0" dirty="0" err="1"/>
              <a:t>level</a:t>
            </a:r>
            <a:endParaRPr lang="en-GB" noProof="0" dirty="0"/>
          </a:p>
          <a:p>
            <a:pPr lvl="3"/>
            <a:r>
              <a:rPr lang="en-GB" noProof="0" dirty="0" err="1"/>
              <a:t>Fourth</a:t>
            </a:r>
            <a:r>
              <a:rPr lang="en-GB" noProof="0" dirty="0"/>
              <a:t> </a:t>
            </a:r>
            <a:r>
              <a:rPr lang="en-GB" noProof="0" dirty="0" err="1"/>
              <a:t>level</a:t>
            </a:r>
            <a:endParaRPr lang="en-GB" noProof="0" dirty="0"/>
          </a:p>
          <a:p>
            <a:pPr lvl="4"/>
            <a:r>
              <a:rPr lang="en-GB" noProof="0" dirty="0"/>
              <a:t>Fifth </a:t>
            </a:r>
            <a:r>
              <a:rPr lang="en-GB" noProof="0" dirty="0" err="1"/>
              <a:t>level</a:t>
            </a:r>
            <a:endParaRPr lang="en-GB" noProof="0" dirty="0"/>
          </a:p>
        </p:txBody>
      </p:sp>
      <p:sp>
        <p:nvSpPr>
          <p:cNvPr id="28" name="Date Placeholder 14">
            <a:extLst>
              <a:ext uri="{FF2B5EF4-FFF2-40B4-BE49-F238E27FC236}">
                <a16:creationId xmlns:a16="http://schemas.microsoft.com/office/drawing/2014/main" id="{1DCD95D8-07B6-42C0-8767-A640B7CA8534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en-GB" smtClean="0"/>
              <a:pPr/>
              <a:t>29/01/2021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588C40-671D-463C-8463-D77B96C28D88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F1A13B18-F5ED-4611-8DBB-F05123AFBA22}" type="datetimeFigureOut">
              <a:rPr lang="en-GB" smtClean="0"/>
              <a:pPr/>
              <a:t>29/01/2021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46E2E0-2E23-491A-B165-353CDF3F79E2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B93800-6F51-413B-BA21-0A9967FF3386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45D37B1E-C366-494F-A587-962AD9AABC8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1953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0400" y="1028247"/>
            <a:ext cx="11379347" cy="160267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dirty="0"/>
              <a:t>Klik for at redigere i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0400" y="3369040"/>
            <a:ext cx="11371905" cy="247296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dirty="0"/>
              <a:t>Første niveau, bullet 16 </a:t>
            </a:r>
            <a:r>
              <a:rPr lang="en-GB" dirty="0" err="1"/>
              <a:t>pkt</a:t>
            </a:r>
            <a:endParaRPr lang="en-GB" dirty="0"/>
          </a:p>
          <a:p>
            <a:pPr lvl="1"/>
            <a:r>
              <a:rPr lang="en-GB" dirty="0"/>
              <a:t>Andet niveau, bullet 14 </a:t>
            </a:r>
            <a:r>
              <a:rPr lang="en-GB" dirty="0" err="1"/>
              <a:t>pkt</a:t>
            </a:r>
            <a:endParaRPr lang="en-GB" dirty="0"/>
          </a:p>
          <a:p>
            <a:pPr lvl="2"/>
            <a:r>
              <a:rPr lang="en-GB" dirty="0"/>
              <a:t>Tredje niveau, bullet 12 </a:t>
            </a:r>
            <a:r>
              <a:rPr lang="en-GB" dirty="0" err="1"/>
              <a:t>pkt</a:t>
            </a:r>
            <a:endParaRPr lang="en-GB" dirty="0"/>
          </a:p>
          <a:p>
            <a:pPr lvl="3"/>
            <a:r>
              <a:rPr lang="en-GB" dirty="0"/>
              <a:t>Fjerde niveau, Header bold 16 </a:t>
            </a:r>
            <a:r>
              <a:rPr lang="en-GB" dirty="0" err="1"/>
              <a:t>pkt</a:t>
            </a:r>
            <a:endParaRPr lang="en-GB" dirty="0"/>
          </a:p>
          <a:p>
            <a:pPr lvl="4"/>
            <a:r>
              <a:rPr lang="en-GB" dirty="0"/>
              <a:t>Femte niveau, Body </a:t>
            </a:r>
            <a:r>
              <a:rPr lang="en-GB" dirty="0" err="1"/>
              <a:t>regular</a:t>
            </a:r>
            <a:r>
              <a:rPr lang="en-GB" dirty="0"/>
              <a:t> 16 </a:t>
            </a:r>
            <a:r>
              <a:rPr lang="en-GB" dirty="0" err="1"/>
              <a:t>pkt</a:t>
            </a:r>
            <a:endParaRPr lang="en-GB" dirty="0"/>
          </a:p>
          <a:p>
            <a:pPr lvl="5"/>
            <a:r>
              <a:rPr lang="en-GB" dirty="0"/>
              <a:t>Sjette niveau, bullet 12 </a:t>
            </a:r>
            <a:r>
              <a:rPr lang="en-GB" dirty="0" err="1"/>
              <a:t>pkt</a:t>
            </a:r>
            <a:endParaRPr lang="en-GB" dirty="0"/>
          </a:p>
          <a:p>
            <a:pPr lvl="6"/>
            <a:r>
              <a:rPr lang="en-GB" dirty="0"/>
              <a:t>Syvende niveau, bullet 12 </a:t>
            </a:r>
            <a:r>
              <a:rPr lang="en-GB" dirty="0" err="1"/>
              <a:t>pkt</a:t>
            </a:r>
            <a:r>
              <a:rPr lang="en-GB" dirty="0"/>
              <a:t> (indryk 1 gang)</a:t>
            </a:r>
            <a:endParaRPr lang="en-GB"/>
          </a:p>
          <a:p>
            <a:pPr lvl="7"/>
            <a:r>
              <a:rPr lang="en-GB" dirty="0"/>
              <a:t>Ottende niveau, Header bold, 12 </a:t>
            </a:r>
            <a:r>
              <a:rPr lang="en-GB" dirty="0" err="1"/>
              <a:t>pkt</a:t>
            </a:r>
            <a:endParaRPr lang="en-GB" dirty="0"/>
          </a:p>
          <a:p>
            <a:pPr lvl="8"/>
            <a:r>
              <a:rPr lang="en-GB" dirty="0"/>
              <a:t>Niende niveau, Body </a:t>
            </a:r>
            <a:r>
              <a:rPr lang="en-GB" dirty="0" err="1"/>
              <a:t>regular</a:t>
            </a:r>
            <a:r>
              <a:rPr lang="en-GB" dirty="0"/>
              <a:t>, 12 </a:t>
            </a:r>
            <a:r>
              <a:rPr lang="en-GB" dirty="0" err="1"/>
              <a:t>pkt</a:t>
            </a:r>
            <a:endParaRPr lang="en-GB" dirty="0"/>
          </a:p>
        </p:txBody>
      </p:sp>
      <p:sp>
        <p:nvSpPr>
          <p:cNvPr id="5" name="OFF_institute"/>
          <p:cNvSpPr>
            <a:spLocks noGrp="1"/>
          </p:cNvSpPr>
          <p:nvPr>
            <p:ph type="ftr" sz="quarter" idx="3"/>
          </p:nvPr>
        </p:nvSpPr>
        <p:spPr>
          <a:xfrm>
            <a:off x="6915600" y="6376129"/>
            <a:ext cx="2240432" cy="18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r">
              <a:defRPr sz="1000" b="0" cap="none" baseline="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9C3F3D4-B958-489D-8401-2859D15536DE}"/>
              </a:ext>
            </a:extLst>
          </p:cNvPr>
          <p:cNvSpPr/>
          <p:nvPr userDrawn="1"/>
        </p:nvSpPr>
        <p:spPr>
          <a:xfrm rot="5400000">
            <a:off x="11480800" y="721379"/>
            <a:ext cx="914400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en-GB" sz="1100" b="1" noProof="1">
                <a:solidFill>
                  <a:schemeClr val="tx1"/>
                </a:solidFill>
              </a:rPr>
              <a:t>sdu.dk</a:t>
            </a:r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DAD2A31-35D3-4D5D-AA2D-C72C49CA7FB0}"/>
              </a:ext>
            </a:extLst>
          </p:cNvPr>
          <p:cNvSpPr/>
          <p:nvPr userDrawn="1"/>
        </p:nvSpPr>
        <p:spPr>
          <a:xfrm rot="5400000">
            <a:off x="11482792" y="2027544"/>
            <a:ext cx="914400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en-GB" sz="1100" b="1" noProof="1">
                <a:solidFill>
                  <a:schemeClr val="tx1"/>
                </a:solidFill>
              </a:rPr>
              <a:t>#sdudk</a:t>
            </a:r>
            <a:endParaRPr lang="en-GB"/>
          </a:p>
        </p:txBody>
      </p:sp>
      <p:sp>
        <p:nvSpPr>
          <p:cNvPr id="15" name="Date Placeholder 14">
            <a:extLst>
              <a:ext uri="{FF2B5EF4-FFF2-40B4-BE49-F238E27FC236}">
                <a16:creationId xmlns:a16="http://schemas.microsoft.com/office/drawing/2014/main" id="{A56ADEC3-98E1-4CEA-9AF5-46F4CDD2FA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en-GB" smtClean="0"/>
              <a:pPr/>
              <a:t>29/01/2021</a:t>
            </a:fld>
            <a:endParaRPr lang="en-GB" dirty="0"/>
          </a:p>
        </p:txBody>
      </p:sp>
      <p:pic>
        <p:nvPicPr>
          <p:cNvPr id="25" name="Logo black">
            <a:extLst>
              <a:ext uri="{FF2B5EF4-FFF2-40B4-BE49-F238E27FC236}">
                <a16:creationId xmlns:a16="http://schemas.microsoft.com/office/drawing/2014/main" id="{860AC4C2-E6D6-4DCE-950A-C298C0AE9B87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C6C4C210-3CAD-4E96-8F10-9CD4863FC9B7}"/>
              </a:ext>
            </a:extLst>
          </p:cNvPr>
          <p:cNvCxnSpPr>
            <a:cxnSpLocks/>
          </p:cNvCxnSpPr>
          <p:nvPr userDrawn="1"/>
        </p:nvCxnSpPr>
        <p:spPr>
          <a:xfrm>
            <a:off x="410400" y="715665"/>
            <a:ext cx="69921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date" descr="{&quot;templafy&quot;:{&quot;id&quot;:&quot;9b094202-d2d1-43b6-afa5-b0086dc7d448&quot;}}" title="Form.Date">
            <a:extLst>
              <a:ext uri="{FF2B5EF4-FFF2-40B4-BE49-F238E27FC236}">
                <a16:creationId xmlns:a16="http://schemas.microsoft.com/office/drawing/2014/main" id="{8A346F21-C2D9-45A4-B26D-7DDC2CEB9FB7}"/>
              </a:ext>
            </a:extLst>
          </p:cNvPr>
          <p:cNvSpPr/>
          <p:nvPr userDrawn="1"/>
        </p:nvSpPr>
        <p:spPr>
          <a:xfrm>
            <a:off x="9156032" y="6349384"/>
            <a:ext cx="2624806" cy="1800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r"/>
            <a:r>
              <a:rPr lang="en-GB" sz="1200" b="0" dirty="0">
                <a:solidFill>
                  <a:schemeClr val="tx1"/>
                </a:solidFill>
              </a:rPr>
              <a:t>January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>
              <a:defRPr sz="100">
                <a:noFill/>
              </a:defRPr>
            </a:lvl1pPr>
          </a:lstStyle>
          <a:p>
            <a:fld id="{45D37B1E-C366-494F-A587-962AD9AABC8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8" name="Date Placeholder 14">
            <a:extLst>
              <a:ext uri="{FF2B5EF4-FFF2-40B4-BE49-F238E27FC236}">
                <a16:creationId xmlns:a16="http://schemas.microsoft.com/office/drawing/2014/main" id="{7DF98717-AAEA-4E2B-96B8-AAAFF896C0EA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en-GB" smtClean="0"/>
              <a:pPr/>
              <a:t>29/01/2021</a:t>
            </a:fld>
            <a:endParaRPr lang="en-GB" dirty="0"/>
          </a:p>
        </p:txBody>
      </p:sp>
      <p:sp>
        <p:nvSpPr>
          <p:cNvPr id="13" name="text" descr="{&quot;templafy&quot;:{&quot;id&quot;:&quot;137944c3-c7ef-4776-9221-437943fde277&quot;}}" title="UserProfile.Institut.InstituteDCU_{{DocumentLanguage}}">
            <a:extLst>
              <a:ext uri="{FF2B5EF4-FFF2-40B4-BE49-F238E27FC236}">
                <a16:creationId xmlns:a16="http://schemas.microsoft.com/office/drawing/2014/main" id="{125E96D5-3BB9-422E-861E-C7C7A150AD68}"/>
              </a:ext>
            </a:extLst>
          </p:cNvPr>
          <p:cNvSpPr txBox="1">
            <a:spLocks/>
          </p:cNvSpPr>
          <p:nvPr userDrawn="1"/>
        </p:nvSpPr>
        <p:spPr>
          <a:xfrm>
            <a:off x="411163" y="450893"/>
            <a:ext cx="5684837" cy="284778"/>
          </a:xfrm>
          <a:prstGeom prst="rect">
            <a:avLst/>
          </a:prstGeom>
          <a:noFill/>
        </p:spPr>
        <p:txBody>
          <a:bodyPr wrap="square" lIns="10800" tIns="0" rIns="0" bIns="90000" anchor="b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Department of Business &amp; Economics</a:t>
            </a:r>
          </a:p>
        </p:txBody>
      </p:sp>
    </p:spTree>
    <p:extLst>
      <p:ext uri="{BB962C8B-B14F-4D97-AF65-F5344CB8AC3E}">
        <p14:creationId xmlns:p14="http://schemas.microsoft.com/office/powerpoint/2010/main" val="2143522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1" r:id="rId2"/>
    <p:sldLayoutId id="2147483680" r:id="rId3"/>
    <p:sldLayoutId id="2147483688" r:id="rId4"/>
    <p:sldLayoutId id="2147483690" r:id="rId5"/>
    <p:sldLayoutId id="2147483686" r:id="rId6"/>
    <p:sldLayoutId id="2147483692" r:id="rId7"/>
    <p:sldLayoutId id="2147483682" r:id="rId8"/>
    <p:sldLayoutId id="2147483689" r:id="rId9"/>
    <p:sldLayoutId id="2147483676" r:id="rId10"/>
    <p:sldLayoutId id="2147483654" r:id="rId11"/>
    <p:sldLayoutId id="2147483685" r:id="rId12"/>
    <p:sldLayoutId id="2147483691" r:id="rId13"/>
    <p:sldLayoutId id="2147483662" r:id="rId14"/>
  </p:sldLayoutIdLst>
  <p:hf hdr="0"/>
  <p:txStyles>
    <p:titleStyle>
      <a:lvl1pPr algn="l" defTabSz="914400" rtl="0" eaLnBrk="1" latinLnBrk="0" hangingPunct="1">
        <a:lnSpc>
          <a:spcPct val="97000"/>
        </a:lnSpc>
        <a:spcBef>
          <a:spcPct val="0"/>
        </a:spcBef>
        <a:buNone/>
        <a:tabLst>
          <a:tab pos="1438275" algn="l"/>
        </a:tabLst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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à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à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​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​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2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à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504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à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​"/>
        <a:defRPr sz="1200" b="1" kern="1200">
          <a:solidFill>
            <a:schemeClr val="tx1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​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285" userDrawn="1">
          <p15:clr>
            <a:srgbClr val="F26B43"/>
          </p15:clr>
        </p15:guide>
        <p15:guide id="4" orient="horz" pos="1071" userDrawn="1">
          <p15:clr>
            <a:srgbClr val="F26B43"/>
          </p15:clr>
        </p15:guide>
        <p15:guide id="5" pos="259" userDrawn="1">
          <p15:clr>
            <a:srgbClr val="F26B43"/>
          </p15:clr>
        </p15:guide>
        <p15:guide id="6" pos="7421" userDrawn="1">
          <p15:clr>
            <a:srgbClr val="F26B43"/>
          </p15:clr>
        </p15:guide>
        <p15:guide id="7" orient="horz" pos="1253" userDrawn="1">
          <p15:clr>
            <a:srgbClr val="F26B43"/>
          </p15:clr>
        </p15:guide>
        <p15:guide id="8" orient="horz" pos="3680" userDrawn="1">
          <p15:clr>
            <a:srgbClr val="F26B43"/>
          </p15:clr>
        </p15:guide>
        <p15:guide id="9" orient="horz" pos="3916" userDrawn="1">
          <p15:clr>
            <a:srgbClr val="F26B43"/>
          </p15:clr>
        </p15:guide>
        <p15:guide id="10" orient="horz" pos="4094" userDrawn="1">
          <p15:clr>
            <a:srgbClr val="F26B43"/>
          </p15:clr>
        </p15:guide>
        <p15:guide id="11" pos="54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ustomXml" Target="../../customXml/item1.xml"/><Relationship Id="rId1" Type="http://schemas.openxmlformats.org/officeDocument/2006/relationships/customXml" Target="../../customXml/item4.xml"/><Relationship Id="rId4" Type="http://schemas.openxmlformats.org/officeDocument/2006/relationships/hyperlink" Target="mailto:pauls@sam.sdu.dk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ustomXml" Target="../../customXml/item5.xml"/><Relationship Id="rId1" Type="http://schemas.openxmlformats.org/officeDocument/2006/relationships/customXml" Target="../../customXml/item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pauls@sam.sdu.dk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rc.ukri.org/news/blog/12-top-tips-for-writing-a-grant-application/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el 31">
            <a:extLst>
              <a:ext uri="{FF2B5EF4-FFF2-40B4-BE49-F238E27FC236}">
                <a16:creationId xmlns:a16="http://schemas.microsoft.com/office/drawing/2014/main" id="{A51DA613-011A-5841-A3FA-68B2D005A18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8000" dirty="0"/>
              <a:t>Dos and don’ts of applying for funding</a:t>
            </a:r>
            <a:br>
              <a:rPr lang="en-GB" sz="8000" dirty="0"/>
            </a:br>
            <a:r>
              <a:rPr lang="en-GB" sz="4800" dirty="0"/>
              <a:t>Paul Sharp, </a:t>
            </a:r>
            <a:r>
              <a:rPr lang="en-GB" sz="4800" dirty="0">
                <a:hlinkClick r:id="rId4"/>
              </a:rPr>
              <a:t>pauls@sam.sdu.dk</a:t>
            </a:r>
            <a:r>
              <a:rPr lang="en-GB" sz="4800" dirty="0"/>
              <a:t> </a:t>
            </a:r>
            <a:endParaRPr lang="en-GB" sz="8000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CF08C6-7869-42F2-829E-6683126F4D2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83C7CD7C-F7E2-4FF3-B441-BD5C13FCA230}" type="datetime1">
              <a:rPr lang="en-GB" smtClean="0"/>
              <a:t>29/01/2021</a:t>
            </a:fld>
            <a:endParaRPr lang="en-GB" dirty="0"/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1261271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EF0E5-FA86-4717-B280-AC04072E7D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Lessons learned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5D95C4-C1B9-47FD-9794-CC89362B929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It is a little like publishing – if you don’t try, you for sure won’t succeed</a:t>
            </a:r>
          </a:p>
          <a:p>
            <a:r>
              <a:rPr lang="en-US" dirty="0"/>
              <a:t>The more you apply, the easier it gets</a:t>
            </a:r>
          </a:p>
          <a:p>
            <a:r>
              <a:rPr lang="en-US" dirty="0"/>
              <a:t>Start in good time</a:t>
            </a:r>
          </a:p>
          <a:p>
            <a:r>
              <a:rPr lang="en-US" dirty="0"/>
              <a:t>Consider carefully what the funding body wants and expects</a:t>
            </a:r>
          </a:p>
          <a:p>
            <a:r>
              <a:rPr lang="en-US" dirty="0"/>
              <a:t>Your research group matters – if you are a top group in the world for what you do, explain that the project is hosted in the ideal environment!</a:t>
            </a:r>
          </a:p>
          <a:p>
            <a:r>
              <a:rPr lang="en-US" dirty="0"/>
              <a:t>Who is making the decisions matters really a lot</a:t>
            </a:r>
          </a:p>
          <a:p>
            <a:r>
              <a:rPr lang="en-US" dirty="0"/>
              <a:t>Ask for old successful grant applications</a:t>
            </a:r>
          </a:p>
          <a:p>
            <a:r>
              <a:rPr lang="en-US" dirty="0"/>
              <a:t>Ask for sufficient buyout and a good team of researchers</a:t>
            </a:r>
          </a:p>
          <a:p>
            <a:r>
              <a:rPr lang="en-US" dirty="0"/>
              <a:t>Often don’t waste time with advisory boards and the like</a:t>
            </a:r>
          </a:p>
          <a:p>
            <a:r>
              <a:rPr lang="en-US" dirty="0"/>
              <a:t>There is some low-hanging fruit out there, e.g. infrastructure grants, book grants, and Marie Curie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E98D2E-3019-4C03-8E5F-EBCF37BE6D1C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D9DDE6F5-FDDC-48D0-B6D4-8079BB4589B1}" type="datetime1">
              <a:rPr lang="en-GB" smtClean="0"/>
              <a:t>29/01/2021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8ECF3D-3741-44DB-8C29-53908E790994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557A36-6DA2-4DB4-9026-0FB2C7839F3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5D37B1E-C366-494F-A587-962AD9AABC83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55927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61574-6BDC-434F-8061-B3F01791070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Attracting grants for research groups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A4C6FE-0EE7-45B1-B6DF-52F167C80C0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Critical mass is important for research groups, and will help increase your chances to attract more personal grants, as well as give you some autonomy</a:t>
            </a:r>
          </a:p>
          <a:p>
            <a:r>
              <a:rPr lang="en-US" dirty="0"/>
              <a:t>HEDG has attracted many grants</a:t>
            </a:r>
          </a:p>
          <a:p>
            <a:r>
              <a:rPr lang="en-US" dirty="0"/>
              <a:t>We also go out and support people from the outside who want to join us, especially through Marie Curie</a:t>
            </a:r>
          </a:p>
          <a:p>
            <a:r>
              <a:rPr lang="en-US" dirty="0"/>
              <a:t>You can also do this on the individual level, so you can bring in someone you want to work with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FD0605-51A4-4470-903F-155FE332B1F7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A4F0B1BC-60EB-4B25-8B92-D848CF35AA7F}" type="datetime1">
              <a:rPr lang="en-GB" smtClean="0"/>
              <a:t>29/01/2021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28F792-6609-4AA1-9E81-1B55FD0A4A16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4A33DF-4C32-46E6-8A5B-28F3D4BB816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5D37B1E-C366-494F-A587-962AD9AABC83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06389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el 31">
            <a:extLst>
              <a:ext uri="{FF2B5EF4-FFF2-40B4-BE49-F238E27FC236}">
                <a16:creationId xmlns:a16="http://schemas.microsoft.com/office/drawing/2014/main" id="{A51DA613-011A-5841-A3FA-68B2D005A18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Marie Curie and HEDG (IVØ)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CF08C6-7869-42F2-829E-6683126F4D2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83C7CD7C-F7E2-4FF3-B441-BD5C13FCA230}" type="datetime1">
              <a:rPr lang="en-GB" smtClean="0"/>
              <a:t>29/01/2021</a:t>
            </a:fld>
            <a:endParaRPr lang="en-GB" dirty="0"/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41982474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7F94A-CBF0-458F-96B7-6876C9BA7C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Why do we recruit?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BB5AFE-7425-4D24-AF2F-D87A87704E5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sz="2800" dirty="0"/>
              <a:t>Critical mass of the research group (more people for seminars etc.)</a:t>
            </a:r>
          </a:p>
          <a:p>
            <a:r>
              <a:rPr lang="en-GB" sz="2800" dirty="0"/>
              <a:t>Interesting people to work with</a:t>
            </a:r>
          </a:p>
          <a:p>
            <a:r>
              <a:rPr lang="en-GB" sz="2800" dirty="0"/>
              <a:t>Reputation of the research group</a:t>
            </a:r>
          </a:p>
          <a:p>
            <a:r>
              <a:rPr lang="en-GB" sz="2800" dirty="0"/>
              <a:t>Good opportunity to support new hires</a:t>
            </a:r>
          </a:p>
          <a:p>
            <a:endParaRPr lang="da-DK" sz="2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22D423-413F-4FF7-9B4A-F8C332BBB53F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C8EEE935-968C-4643-AEBA-8C32AB92E713}" type="datetime1">
              <a:rPr lang="en-GB" smtClean="0"/>
              <a:t>29/01/2021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1E98B8-86B6-415A-A755-C9E872BBB9B2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C4C7E6-6E18-4E42-908D-BDBFFF5E2B91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5D37B1E-C366-494F-A587-962AD9AABC83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09820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C0BB1-73EC-4010-868B-AAA6C73A756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How and where do we find our applicants?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E3E73-DB0E-478A-B602-0DCFBD78B62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sz="2400" dirty="0"/>
              <a:t>Network and reputation of the research group is extremely important</a:t>
            </a:r>
          </a:p>
          <a:p>
            <a:r>
              <a:rPr lang="en-GB" sz="2400" dirty="0"/>
              <a:t>We contact people directly, and we advertise through relevant channels</a:t>
            </a:r>
          </a:p>
          <a:p>
            <a:pPr lvl="1"/>
            <a:r>
              <a:rPr lang="en-GB" sz="2000" dirty="0"/>
              <a:t>For economic history the mailing list on eh.net is the best resource</a:t>
            </a:r>
          </a:p>
          <a:p>
            <a:r>
              <a:rPr lang="en-GB" sz="2400" dirty="0"/>
              <a:t>We also make sure that our new hires apply within the time window when this is possible</a:t>
            </a:r>
          </a:p>
          <a:p>
            <a:endParaRPr lang="da-DK" sz="2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7D9BA7-AD02-44F0-B9BD-16D35BC0ADC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DDD93C66-DA92-4088-ACF5-2FF9DFAB82AE}" type="datetime1">
              <a:rPr lang="en-GB" smtClean="0"/>
              <a:t>29/01/2021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184D9B-ECC3-4EC9-8E20-E43C33C2BF92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10552E-2AC1-417E-8BEE-6040C9D00581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5D37B1E-C366-494F-A587-962AD9AABC83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025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DD8FD-BA06-4FAF-B87C-FC7BD7100F5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Experiences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E815D2-6EAE-4921-B6EF-0F015CAFC1F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2000" dirty="0"/>
              <a:t>We have been soliciting MC applicants for the last three rounds, and have always had plenty of people willing to try</a:t>
            </a:r>
          </a:p>
          <a:p>
            <a:r>
              <a:rPr lang="en-US" sz="2000" dirty="0"/>
              <a:t>Last time we had our first successful applicant (a recent D-IAS/HEDG hire)</a:t>
            </a:r>
          </a:p>
          <a:p>
            <a:r>
              <a:rPr lang="en-US" sz="2000" dirty="0"/>
              <a:t>Last time we also had some candidates who had applied previously who were tantalizingly close to the success cutoff</a:t>
            </a:r>
          </a:p>
          <a:p>
            <a:pPr lvl="1"/>
            <a:r>
              <a:rPr lang="en-US" sz="1800" dirty="0"/>
              <a:t>Two of them are trying again and we are quite optimistic</a:t>
            </a:r>
          </a:p>
          <a:p>
            <a:r>
              <a:rPr lang="en-US" sz="2000" dirty="0"/>
              <a:t>We also have one more applicant from a recent hire</a:t>
            </a:r>
          </a:p>
          <a:p>
            <a:r>
              <a:rPr lang="en-US" sz="2000" dirty="0"/>
              <a:t>And we have one new “external” applicant, responded to our “job” announcement</a:t>
            </a:r>
          </a:p>
          <a:p>
            <a:r>
              <a:rPr lang="en-US" sz="2000" dirty="0"/>
              <a:t>We also had two others who responded, but dropped out</a:t>
            </a:r>
          </a:p>
          <a:p>
            <a:r>
              <a:rPr lang="en-US" sz="2000" dirty="0"/>
              <a:t>And another who approached me separately, but he didn’t have time in the end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2D2BEC-35AB-4B02-88CB-580CB62CCC96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16C50425-03B6-452A-99D6-1CFE6A7D0F90}" type="datetime1">
              <a:rPr lang="en-GB" smtClean="0"/>
              <a:t>29/01/2021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AF931C-8014-4E2D-839E-B33A01BC3092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46B9C7-C7F1-410F-9C1C-4975E83AEDC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5D37B1E-C366-494F-A587-962AD9AABC83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86854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61C80-B51A-4C99-876C-415DEC6E06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Lessons learned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AE97AD-FC7B-4047-9987-4EA8BBEE5B8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2000" dirty="0"/>
              <a:t>Remember MC is very much about what the </a:t>
            </a:r>
            <a:r>
              <a:rPr lang="en-US" sz="2000" dirty="0" err="1"/>
              <a:t>host+supervisor</a:t>
            </a:r>
            <a:r>
              <a:rPr lang="en-US" sz="2000" dirty="0"/>
              <a:t> and the applicant can achieve together</a:t>
            </a:r>
          </a:p>
          <a:p>
            <a:r>
              <a:rPr lang="en-US" sz="2000" dirty="0"/>
              <a:t>The research group matters – </a:t>
            </a:r>
            <a:r>
              <a:rPr lang="en-US" sz="2000"/>
              <a:t>until recently at least </a:t>
            </a:r>
            <a:r>
              <a:rPr lang="en-US" sz="2000" dirty="0"/>
              <a:t>HEDG was extremely strong worldwide, attracting the best candidates and offering an excellent environment </a:t>
            </a:r>
            <a:r>
              <a:rPr lang="en-US" sz="2000" dirty="0">
                <a:sym typeface="Wingdings" panose="05000000000000000000" pitchFamily="2" charset="2"/>
              </a:rPr>
              <a:t> increases chances of funding (and not just MC!)</a:t>
            </a:r>
            <a:endParaRPr lang="en-US" sz="2000" dirty="0"/>
          </a:p>
          <a:p>
            <a:r>
              <a:rPr lang="en-US" sz="2000" dirty="0"/>
              <a:t>The supervisor matters – if they are not fully engaged, the chances are the applicant will drop out</a:t>
            </a:r>
          </a:p>
          <a:p>
            <a:r>
              <a:rPr lang="en-US" sz="2000" dirty="0"/>
              <a:t>Expect that more than one application is necessary – you must be prepared to be in for the long haul!</a:t>
            </a:r>
          </a:p>
          <a:p>
            <a:r>
              <a:rPr lang="en-US" sz="2000" dirty="0"/>
              <a:t>It might be worth having a more focused approach and going directly to people who might be interested in working with someone at HEDG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C1CE6E-3B4A-451A-8454-A2B7D31332A0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3766BEE5-9967-4C27-A66D-ED21F03BECCA}" type="datetime1">
              <a:rPr lang="en-GB" smtClean="0"/>
              <a:t>29/01/2021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34766B-CC6D-4301-9FA1-35187F4B2BAC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900F01-5EC1-4045-8406-ABE88059410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5D37B1E-C366-494F-A587-962AD9AABC83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41025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D1EAEA-6597-4764-B781-6981EF1DF9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Finally: Ask for advice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74D36-9007-430C-A7FA-E2F83A1AB49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The support we get for writing grant applications at SDU is excellent – use them, but in good time</a:t>
            </a:r>
          </a:p>
          <a:p>
            <a:r>
              <a:rPr lang="en-US" dirty="0"/>
              <a:t>Listen to the various courses offered, but do not take everything they say 100% seriously</a:t>
            </a:r>
          </a:p>
          <a:p>
            <a:r>
              <a:rPr lang="en-US" dirty="0"/>
              <a:t>Advice from senior colleagues (at SDU or elsewhere) is the best resource by far</a:t>
            </a:r>
          </a:p>
          <a:p>
            <a:r>
              <a:rPr lang="en-US" dirty="0"/>
              <a:t>Finally: you are always welcome to get in touch with me if you want suggestions etc.: </a:t>
            </a:r>
            <a:r>
              <a:rPr lang="en-US" dirty="0">
                <a:hlinkClick r:id="rId2"/>
              </a:rPr>
              <a:t>pauls@sam.sdu.dk</a:t>
            </a:r>
            <a:r>
              <a:rPr lang="en-US" dirty="0"/>
              <a:t>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BF758A-E86C-4582-B369-0281D64EA03C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74293CA-38E2-4D87-968F-2CAEA8D00088}" type="datetime1">
              <a:rPr lang="en-GB" smtClean="0"/>
              <a:t>29/01/2021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7FDC8F-B4F7-4B92-B984-F65A945BAA60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6242BE-D5C7-4446-B4D0-31604CFB91ED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5D37B1E-C366-494F-A587-962AD9AABC83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0482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6E4A5-934A-49F0-ACAA-BDB61E7D83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Main lesson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351D8F-CCAB-49F0-B014-EF4DCCA28E1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5400" b="1" dirty="0"/>
              <a:t>The more you apply, the easier it gets, and the more success you will have!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FD1C5B-9DE8-4F60-9F97-7EB64BA4532D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30C9FA05-14D8-4096-A4C8-853A2D514F50}" type="datetime1">
              <a:rPr lang="en-GB" smtClean="0"/>
              <a:t>29/01/2021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8AA164-5E1C-4FFB-A066-B3823F028310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7DF18B-DD6A-4635-A339-8AEBA9DA0315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5D37B1E-C366-494F-A587-962AD9AABC83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5975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49083-E391-4173-9864-E0B5E9471A0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About 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76934B-8645-422D-805C-253FBF72EE1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Professor working on economic history at the Department of Business and Economics</a:t>
            </a:r>
          </a:p>
          <a:p>
            <a:r>
              <a:rPr lang="en-US" dirty="0"/>
              <a:t>Head of the Historical Economics and Development Group</a:t>
            </a:r>
          </a:p>
          <a:p>
            <a:r>
              <a:rPr lang="en-US" dirty="0"/>
              <a:t>Have been applying for grants since my PhD (2009)</a:t>
            </a:r>
          </a:p>
          <a:p>
            <a:r>
              <a:rPr lang="en-US" dirty="0"/>
              <a:t>I work on Danish economic history and particularly the history of agriculture</a:t>
            </a:r>
          </a:p>
          <a:p>
            <a:pPr lvl="1"/>
            <a:r>
              <a:rPr lang="en-US" dirty="0"/>
              <a:t>Was told by many that this can never be published well or attract grants</a:t>
            </a:r>
          </a:p>
          <a:p>
            <a:pPr lvl="1"/>
            <a:r>
              <a:rPr lang="en-US" dirty="0"/>
              <a:t>Not true, so work on what you find interesting</a:t>
            </a:r>
          </a:p>
          <a:p>
            <a:r>
              <a:rPr lang="en-US" dirty="0"/>
              <a:t>I am currently PI for two grants of around 6 million kroner, one of 2 million and various smaller projects</a:t>
            </a:r>
          </a:p>
          <a:p>
            <a:r>
              <a:rPr lang="en-US" dirty="0"/>
              <a:t>Supervising 4 PhD students at SDU (one internally financed) and 1 post.doc + 1 PhD student at Lund University</a:t>
            </a:r>
          </a:p>
          <a:p>
            <a:pPr lvl="1"/>
            <a:r>
              <a:rPr lang="en-US" dirty="0"/>
              <a:t>Also some RAs</a:t>
            </a:r>
          </a:p>
          <a:p>
            <a:r>
              <a:rPr lang="en-US" dirty="0"/>
              <a:t>My funding has both formed my research and established me as a researcher over the years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70BD01-7E2F-4BE9-AD4F-4C045D3102BB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8A0E3069-BCA7-4CF0-8C93-B90F7D02611F}" type="datetime1">
              <a:rPr lang="en-GB" smtClean="0"/>
              <a:t>29/01/2021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DE99E5-BE5D-40B8-9797-2F9D1A523421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BFE901-160D-45F9-B35F-02984D87A48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5D37B1E-C366-494F-A587-962AD9AABC83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1893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0EB0C-4377-4EDA-8BAD-566C4711FD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Grants applied for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9CC4D-6D5A-48B8-BAD9-A045CE8932D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Started during/after my PhD with two post.doc applications to DFF and Carlsberg. Received the latter, otherwise I might not have been here today!</a:t>
            </a:r>
          </a:p>
          <a:p>
            <a:pPr lvl="1"/>
            <a:r>
              <a:rPr lang="en-US" dirty="0"/>
              <a:t>The Carlsberg application also shaped my future research</a:t>
            </a:r>
          </a:p>
          <a:p>
            <a:r>
              <a:rPr lang="en-US" dirty="0"/>
              <a:t>Worked on a couple of large ERC projects as a post.doc</a:t>
            </a:r>
          </a:p>
          <a:p>
            <a:r>
              <a:rPr lang="en-US" dirty="0"/>
              <a:t>Received a DFF </a:t>
            </a:r>
            <a:r>
              <a:rPr lang="en-US" i="1" dirty="0"/>
              <a:t>Sapere Aude</a:t>
            </a:r>
            <a:r>
              <a:rPr lang="en-US" dirty="0"/>
              <a:t> level 2 back when that existed</a:t>
            </a:r>
          </a:p>
          <a:p>
            <a:r>
              <a:rPr lang="en-US" dirty="0"/>
              <a:t>Have since then received a DFF FP2 which overlaps with the </a:t>
            </a:r>
            <a:r>
              <a:rPr lang="en-US" i="1" dirty="0"/>
              <a:t>Sapere Aude</a:t>
            </a:r>
            <a:r>
              <a:rPr lang="en-US" dirty="0"/>
              <a:t> grant (so do not worry about applying while you have funding)</a:t>
            </a:r>
          </a:p>
          <a:p>
            <a:r>
              <a:rPr lang="en-US" dirty="0"/>
              <a:t>Have been on many international applications, received smaller grants for conferences, publishing books, etc.</a:t>
            </a:r>
          </a:p>
          <a:p>
            <a:r>
              <a:rPr lang="en-US" dirty="0"/>
              <a:t>Probably lots of other places – have been rejected by ERC, </a:t>
            </a:r>
            <a:r>
              <a:rPr lang="en-US" dirty="0" err="1"/>
              <a:t>Innovationsfonden</a:t>
            </a:r>
            <a:r>
              <a:rPr lang="en-US" dirty="0"/>
              <a:t>, </a:t>
            </a:r>
            <a:r>
              <a:rPr lang="en-US" dirty="0" err="1"/>
              <a:t>Villum</a:t>
            </a:r>
            <a:r>
              <a:rPr lang="en-US" dirty="0"/>
              <a:t>, the above, and many more</a:t>
            </a:r>
          </a:p>
          <a:p>
            <a:r>
              <a:rPr lang="en-US" dirty="0"/>
              <a:t>I have a number of grant applications awaiting decisions</a:t>
            </a:r>
          </a:p>
          <a:p>
            <a:r>
              <a:rPr lang="en-US" dirty="0"/>
              <a:t>A couple of days ago I handed in an application for ca. 8 million SEK to </a:t>
            </a:r>
            <a:r>
              <a:rPr lang="en-US" dirty="0" err="1"/>
              <a:t>Riksbankens</a:t>
            </a:r>
            <a:r>
              <a:rPr lang="en-US" dirty="0"/>
              <a:t> </a:t>
            </a:r>
            <a:r>
              <a:rPr lang="en-US" dirty="0" err="1"/>
              <a:t>Jubileumsfond</a:t>
            </a:r>
            <a:endParaRPr lang="en-US" dirty="0"/>
          </a:p>
          <a:p>
            <a:r>
              <a:rPr lang="en-US" dirty="0"/>
              <a:t>Next up </a:t>
            </a:r>
            <a:r>
              <a:rPr lang="en-US" dirty="0" err="1"/>
              <a:t>Villum</a:t>
            </a:r>
            <a:r>
              <a:rPr lang="en-US" dirty="0"/>
              <a:t> Synergy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56B33C-7BBE-4DB5-9B72-C2C817332663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702DE776-D9E5-472F-AF44-D16C36393EB3}" type="datetime1">
              <a:rPr lang="en-GB" smtClean="0"/>
              <a:t>29/01/2021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E28385-3506-424B-9959-C8DFA452830C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04C406-F558-4A5D-A542-30567A5DFCDD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5D37B1E-C366-494F-A587-962AD9AABC83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8628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D520E-E964-4A96-8220-FFAB05BDFF0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Tips for writing a funding application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3FFF95-E4B4-4370-A7A5-269CC3B583E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I googled “tips for writing a funding application” and this is the first thing which came up</a:t>
            </a:r>
          </a:p>
          <a:p>
            <a:pPr lvl="1"/>
            <a:r>
              <a:rPr lang="en-US" dirty="0"/>
              <a:t>These seem suitably generic, and here’s my take on them!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Allow plenty of time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Choose your funder and scheme carefully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Get advice at an early stage from a range of sources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Plan, plan and plan some more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Get the right partners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Have well-defined objectives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Make your hypothesis clear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Consider the impact of the research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Include relevant preliminary data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Tell a compelling story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Justify your methods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Get your proposal reviewed internally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https://mrc.ukri.org/news/blog/12-top-tips-for-writing-a-grant-application/</a:t>
            </a:r>
            <a:r>
              <a:rPr lang="en-US" dirty="0"/>
              <a:t>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8EBDCA-0323-4A1F-8B5B-053095873CDB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3FC93908-93AA-445E-A8FF-0878E122CDC5}" type="datetime1">
              <a:rPr lang="en-GB" smtClean="0"/>
              <a:t>29/01/2021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394F1B-7999-4DC4-9F66-CDE9C5E6D0B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E0E405-F5EB-4B77-8B78-F37E6DE35A24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5D37B1E-C366-494F-A587-962AD9AABC83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9913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1DE7E-2D00-4A22-8300-487106B194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General lessons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3C5057-A2AA-4403-9DF2-F37D5AFA323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Actually there are none</a:t>
            </a:r>
          </a:p>
          <a:p>
            <a:r>
              <a:rPr lang="en-US" dirty="0"/>
              <a:t>It depends so much on where you are applying, and what you are applying for</a:t>
            </a:r>
          </a:p>
          <a:p>
            <a:r>
              <a:rPr lang="en-US" dirty="0"/>
              <a:t>But OK, here are a few:</a:t>
            </a:r>
          </a:p>
          <a:p>
            <a:r>
              <a:rPr lang="en-US" dirty="0"/>
              <a:t>Consider carefully what you need, and then add more</a:t>
            </a:r>
          </a:p>
          <a:p>
            <a:r>
              <a:rPr lang="en-US" dirty="0"/>
              <a:t>Make a convincing story (perhaps with a bold hypothesis but not always). But it should read well!</a:t>
            </a:r>
          </a:p>
          <a:p>
            <a:r>
              <a:rPr lang="en-US" dirty="0"/>
              <a:t>Remember feasibility – they want to see results!</a:t>
            </a:r>
          </a:p>
          <a:p>
            <a:r>
              <a:rPr lang="en-US" dirty="0"/>
              <a:t>Explain why your research group and you yourself deserve to get the grant</a:t>
            </a:r>
          </a:p>
          <a:p>
            <a:r>
              <a:rPr lang="en-US" dirty="0"/>
              <a:t>Don’t be afraid to ask for feedback on failed applications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EE434A-73BA-4557-A62B-E25D78E3174E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DC564FF8-8E1D-4567-9621-F84A7BE0181F}" type="datetime1">
              <a:rPr lang="en-GB" smtClean="0"/>
              <a:t>29/01/2021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DD3249-A263-4D4F-B317-67D259914B7A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11D223-F4F7-4270-9C3B-E53ABA71AF1F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5D37B1E-C366-494F-A587-962AD9AABC83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3086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86303-813E-4ECD-9232-2DE03627A2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Advantages of receiving grants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BB0F24-58B9-4D45-A9F6-B7B9E7F5337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Some have national or international prestige</a:t>
            </a:r>
          </a:p>
          <a:p>
            <a:r>
              <a:rPr lang="en-US" dirty="0"/>
              <a:t>Establish yourself as an acknowledged international expert</a:t>
            </a:r>
          </a:p>
          <a:p>
            <a:r>
              <a:rPr lang="en-US" dirty="0"/>
              <a:t>Makes it easier to write other grant applications</a:t>
            </a:r>
          </a:p>
          <a:p>
            <a:r>
              <a:rPr lang="en-US" dirty="0"/>
              <a:t>Makes it easier to receive other grant applications</a:t>
            </a:r>
          </a:p>
          <a:p>
            <a:r>
              <a:rPr lang="en-US" dirty="0"/>
              <a:t>You can build up a team of people working parallel on many projects and greatly increase your research output</a:t>
            </a:r>
          </a:p>
          <a:p>
            <a:pPr lvl="1"/>
            <a:r>
              <a:rPr lang="en-US" dirty="0"/>
              <a:t>But be prepared to feel more like an administrator than a researcher at times</a:t>
            </a:r>
          </a:p>
          <a:p>
            <a:r>
              <a:rPr lang="en-US" dirty="0"/>
              <a:t>Consider also smaller funding bodies</a:t>
            </a:r>
          </a:p>
          <a:p>
            <a:r>
              <a:rPr lang="en-US" dirty="0"/>
              <a:t>Even if you don’t receive the grant, you can reuse the application for more applications, or just do the work anyway!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710B16-05D8-4FF0-B105-9745C95F8367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68A8EEEA-EEA9-44F0-B451-B9D17B06803B}" type="datetime1">
              <a:rPr lang="en-GB" smtClean="0"/>
              <a:t>29/01/2021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02480-3535-45D3-BF57-F1D45918A51A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E856F1-5A9C-4CB4-886B-F3B5CB29E2B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5D37B1E-C366-494F-A587-962AD9AABC83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13674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0CAAF3-670E-4EE3-8598-42D1500375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Making a large grant application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82A1AC-3119-40D1-80A1-5A038CBF318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You can apply for very large grants in one go, but my experience of these is not positive</a:t>
            </a:r>
          </a:p>
          <a:p>
            <a:r>
              <a:rPr lang="en-US" dirty="0"/>
              <a:t>Alternatively, ask for help making a financing plan for what you need, and apply for parts of this various places</a:t>
            </a:r>
          </a:p>
          <a:p>
            <a:r>
              <a:rPr lang="en-US" dirty="0"/>
              <a:t>Really easy to reuse parts of existing applications</a:t>
            </a:r>
          </a:p>
          <a:p>
            <a:endParaRPr lang="en-US" dirty="0"/>
          </a:p>
          <a:p>
            <a:r>
              <a:rPr lang="en-US" b="1" dirty="0"/>
              <a:t>Mapping the Human Capital of the Nordic Countries</a:t>
            </a:r>
          </a:p>
          <a:p>
            <a:r>
              <a:rPr lang="en-US" dirty="0"/>
              <a:t>Budget is 20-30 million kroner</a:t>
            </a:r>
          </a:p>
          <a:p>
            <a:r>
              <a:rPr lang="en-US" dirty="0"/>
              <a:t>So far received around 4 million from Carlsberg and a Swedish foundation</a:t>
            </a:r>
          </a:p>
          <a:p>
            <a:r>
              <a:rPr lang="en-US" dirty="0"/>
              <a:t>Have many other grant applications outstanding (approaching 20 million in total)</a:t>
            </a:r>
          </a:p>
          <a:p>
            <a:r>
              <a:rPr lang="en-US" dirty="0"/>
              <a:t>Danish </a:t>
            </a:r>
            <a:r>
              <a:rPr lang="en-US" dirty="0">
                <a:sym typeface="Wingdings" panose="05000000000000000000" pitchFamily="2" charset="2"/>
              </a:rPr>
              <a:t> Nordic (e.g. </a:t>
            </a:r>
            <a:r>
              <a:rPr lang="en-US" dirty="0" err="1">
                <a:sym typeface="Wingdings" panose="05000000000000000000" pitchFamily="2" charset="2"/>
              </a:rPr>
              <a:t>Nordforsk</a:t>
            </a:r>
            <a:r>
              <a:rPr lang="en-US" dirty="0">
                <a:sym typeface="Wingdings" panose="05000000000000000000" pitchFamily="2" charset="2"/>
              </a:rPr>
              <a:t>)  European? (e.g. ERC Synergy)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D23B2A-4D9A-4691-A27B-A2BD50E0D6DE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CC1E5EF-0F99-46A9-8977-09B8F745381B}" type="datetime1">
              <a:rPr lang="en-GB" smtClean="0"/>
              <a:t>29/01/2021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90790A-F04A-41CE-8D13-DAA791A377DF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A749FF-3462-4165-94E0-1E28AB054A81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5D37B1E-C366-494F-A587-962AD9AABC83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926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CDE43-FACB-4060-8ECE-B2EFC2D883A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Approaching funding organizations directly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A4D25E-58FA-429A-B396-0C1B8D54BBD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I have tried this with little success</a:t>
            </a:r>
          </a:p>
          <a:p>
            <a:r>
              <a:rPr lang="en-US" dirty="0"/>
              <a:t>My impression is that you should not do this unless you are really “in the loop”</a:t>
            </a:r>
          </a:p>
          <a:p>
            <a:r>
              <a:rPr lang="en-US" dirty="0"/>
              <a:t>Perhaps you need to be more senior (also in years)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1BB413-D49E-4694-AACC-599B4A18CD7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02FAF330-C293-4D6D-94DD-394FA3ADC781}" type="datetime1">
              <a:rPr lang="en-GB" smtClean="0"/>
              <a:t>29/01/2021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8DCE7E-6923-498A-9F40-9F1110407082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676327-6628-4370-89F9-3D51E475A915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5D37B1E-C366-494F-A587-962AD9AABC83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23389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SDU">
      <a:dk1>
        <a:srgbClr val="000000"/>
      </a:dk1>
      <a:lt1>
        <a:srgbClr val="FFFFFF"/>
      </a:lt1>
      <a:dk2>
        <a:srgbClr val="7A6040"/>
      </a:dk2>
      <a:lt2>
        <a:srgbClr val="DDCBA4"/>
      </a:lt2>
      <a:accent1>
        <a:srgbClr val="AEB862"/>
      </a:accent1>
      <a:accent2>
        <a:srgbClr val="789D4A"/>
      </a:accent2>
      <a:accent3>
        <a:srgbClr val="F2C75C"/>
      </a:accent3>
      <a:accent4>
        <a:srgbClr val="E07E3C"/>
      </a:accent4>
      <a:accent5>
        <a:srgbClr val="E1BBB4"/>
      </a:accent5>
      <a:accent6>
        <a:srgbClr val="D05A57"/>
      </a:accent6>
      <a:hlink>
        <a:srgbClr val="0563C1"/>
      </a:hlink>
      <a:folHlink>
        <a:srgbClr val="954F72"/>
      </a:folHlink>
    </a:clrScheme>
    <a:fontScheme name="SD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solidFill>
            <a:schemeClr val="accent1"/>
          </a:solidFill>
        </a:ln>
      </a:spPr>
      <a:bodyPr lIns="72000" tIns="72000" rIns="72000" bIns="72000" rtlCol="0" anchor="ctr"/>
      <a:lstStyle>
        <a:defPPr algn="ctr">
          <a:defRPr sz="1600" dirty="0" err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600" dirty="0" err="1"/>
        </a:defPPr>
      </a:lstStyle>
    </a:txDef>
  </a:objectDefaults>
  <a:extraClrSchemeLst/>
  <a:custClrLst>
    <a:custClr name="Grøn 1">
      <a:srgbClr val="4E5B31"/>
    </a:custClr>
    <a:custClr name="Grøn 2">
      <a:srgbClr val="789D4A"/>
    </a:custClr>
    <a:custClr name="Grøn 3">
      <a:srgbClr val="AEB862"/>
    </a:custClr>
    <a:custClr name="Grøn 4">
      <a:srgbClr val="EAE7B9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Orange 1">
      <a:srgbClr val="D38235"/>
    </a:custClr>
    <a:custClr name="Orange 2">
      <a:srgbClr val="E0A526"/>
    </a:custClr>
    <a:custClr name="Orange 3">
      <a:srgbClr val="EED484"/>
    </a:custClr>
    <a:custClr name="Orange 4">
      <a:srgbClr val="FCF0C4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Rød 1">
      <a:srgbClr val="862633"/>
    </a:custClr>
    <a:custClr name="Rød 2">
      <a:srgbClr val="D05A57"/>
    </a:custClr>
    <a:custClr name="Rød 3">
      <a:srgbClr val="E1BBB4"/>
    </a:custClr>
    <a:custClr name="Rød 4">
      <a:srgbClr val="F4E2DE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Brun 1">
      <a:srgbClr val="473729"/>
    </a:custClr>
    <a:custClr name="Brun 2">
      <a:srgbClr val="946037"/>
    </a:custClr>
    <a:custClr name="Brun 3">
      <a:srgbClr val="DDCBA4"/>
    </a:custClr>
    <a:custClr name="Brun 4">
      <a:srgbClr val="EFE5D1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Sort">
      <a:srgbClr val="000000"/>
    </a:custClr>
    <a:custClr name="Hvid">
      <a:srgbClr val="FFFFFF"/>
    </a:custClr>
  </a:custClrLst>
  <a:extLst>
    <a:ext uri="{05A4C25C-085E-4340-85A3-A5531E510DB2}">
      <thm15:themeFamily xmlns:thm15="http://schemas.microsoft.com/office/thememl/2012/main" name="SDU widescreen.potx" id="{1C4F8E8D-0334-4267-96F7-9CAC143C1229}" vid="{6887ADA9-E5D5-4F4B-ACE2-4324069191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custClrLst>
    <a:custClr name="Grøn 1">
      <a:srgbClr val="4E5B31"/>
    </a:custClr>
    <a:custClr name="Grøn 2">
      <a:srgbClr val="789D4A"/>
    </a:custClr>
    <a:custClr name="Grøn 3">
      <a:srgbClr val="AEB862"/>
    </a:custClr>
    <a:custClr name="Grøn 4">
      <a:srgbClr val="EAE7B9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Orange 1">
      <a:srgbClr val="D38235"/>
    </a:custClr>
    <a:custClr name="Orange 2">
      <a:srgbClr val="E0A526"/>
    </a:custClr>
    <a:custClr name="Orange 3">
      <a:srgbClr val="EED484"/>
    </a:custClr>
    <a:custClr name="Orange 4">
      <a:srgbClr val="FCF0C4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Rød 1">
      <a:srgbClr val="862633"/>
    </a:custClr>
    <a:custClr name="Rød 2">
      <a:srgbClr val="D05A57"/>
    </a:custClr>
    <a:custClr name="Rød 3">
      <a:srgbClr val="E1BBB4"/>
    </a:custClr>
    <a:custClr name="Rød 4">
      <a:srgbClr val="F4E2DE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Brun 1">
      <a:srgbClr val="473729"/>
    </a:custClr>
    <a:custClr name="Brun 2">
      <a:srgbClr val="946037"/>
    </a:custClr>
    <a:custClr name="Brun 3">
      <a:srgbClr val="DDCBA4"/>
    </a:custClr>
    <a:custClr name="Brun 4">
      <a:srgbClr val="EFE5D1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Sort">
      <a:srgbClr val="000000"/>
    </a:custClr>
    <a:custClr name="Hvid">
      <a:srgbClr val="FFFFFF"/>
    </a:custClr>
  </a:custClr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TemplafySlideTemplateConfiguration><![CDATA[{"documentContentValidatorConfiguration":{"enableDocumentContentValidator":false,"documentContentValidatorVersion":0},"elementsMetadata":[],"slideId":"636891895634292862","enableDocumentContentUpdater":true,"version":"1.3"}]]></TemplafySlideTemplateConfiguration>
</file>

<file path=customXml/item2.xml><?xml version="1.0" encoding="utf-8"?>
<TemplafyTemplateConfiguration><![CDATA[{"elementsMetadata":[{"type":"shape","id":"9b094202-d2d1-43b6-afa5-b0086dc7d448","elementConfiguration":{"format":"{{DateFormats.MonthYear}}","binding":"Form.Date","disableUpdates":false,"type":"date"}},{"type":"shape","id":"137944c3-c7ef-4776-9221-437943fde277","elementConfiguration":{"binding":"UserProfile.Institut.InstituteDCU_{{DocumentLanguage}}","disableUpdates":false,"type":"text"}},{"type":"shape","id":"d95724e0-1527-42d3-b5ed-342980a79412","elementConfiguration":{"binding":"UserProfile.Institut.InstituteDCU_{{DocumentLanguage}}","disableUpdates":false,"type":"text"}},{"type":"shape","id":"c93215a3-ca3b-4a6c-a795-c4545638f794","elementConfiguration":{"format":"{{DateFormats.MonthYear}}","binding":"Form.Date","disableUpdates":false,"type":"date"}},{"type":"shape","id":"066d596d-5dbf-436e-8547-fbc86a544c2b","elementConfiguration":{"binding":"UserProfile.Institut.InstituteDCU_{{DocumentLanguage}}","disableUpdates":false,"type":"text"}},{"type":"shape","id":"a67a2ac9-2d30-4652-9723-168fa759aedb","elementConfiguration":{"format":"{{DateFormats.MonthYear}}","binding":"Form.Date","disableUpdates":false,"type":"date"}},{"type":"shape","id":"ed2fa8ac-5d4a-40e1-951c-36c98c45672a","elementConfiguration":{"binding":"UserProfile.Institut.InstituteDCU_{{DocumentLanguage}}","disableUpdates":false,"type":"text"}},{"type":"shape","id":"1fe76374-09e3-406f-ad42-8e7e2f1e1644","elementConfiguration":{"format":"{{DateFormats.MonthYear}}","binding":"Form.Date","disableUpdates":false,"type":"date"}},{"type":"shape","id":"3d191db7-eec2-43fa-906b-1eeb04494361","elementConfiguration":{"format":"{{DateFormats.MonthYear}}","binding":"Form.Date","disableUpdates":false,"type":"date"}},{"type":"shape","id":"9d3fbaf4-9245-41ec-be9b-6a53941b499f","elementConfiguration":{"binding":"UserProfile.Institut.InstituteDCU_{{DocumentLanguage}}","disableUpdates":false,"type":"text"}},{"type":"shape","id":"405e33a3-f70e-40d9-b034-541b256890c2","elementConfiguration":{"binding":"UserProfile.Institut.InstituteDCU_{{DocumentLanguage}}","disableUpdates":false,"type":"text"}},{"type":"shape","id":"a8b2c0ca-3798-4e57-be36-de3eb072cefd","elementConfiguration":{"binding":"UserProfile.Institut.InstituteDCU_{{DocumentLanguage}}","disableUpdates":false,"type":"text"}},{"type":"shape","id":"32e905b3-0e31-4860-bb96-b51ef8d45a6b","elementConfiguration":{"format":"{{DateFormats.MonthYear}}","binding":"Form.Date","disableUpdates":false,"type":"date"}}],"transformationConfigurations":[{"language":"{{DocumentLanguage}}","disableUpdates":false,"type":"proofingLanguage"}],"templateName":"SDU widescreen 16:9 template","templateDescription":"Tom bredformat skabelon til Powerpoint med enhed, dato og links","enableDocumentContentUpdater":true,"version":"1.3"}]]></TemplafyTemplateConfiguration>
</file>

<file path=customXml/item3.xml><?xml version="1.0" encoding="utf-8"?>
<TemplafyFormConfiguration><![CDATA[{"formFields":[{"required":false,"helpTexts":{"prefix":"","postfix":""},"spacing":{},"type":"datePicker","name":"Date","label":"Date","fullyQualifiedName":"Date"}],"formDataEntries":[{"name":"Date","value":"05l10yHKVW6qbLyST2UT+A=="}]}]]></TemplafyFormConfiguration>
</file>

<file path=customXml/item4.xml><?xml version="1.0" encoding="utf-8"?>
<TemplafySlideFormConfiguration><![CDATA[{"formFields":[],"formDataEntries":[]}]]></TemplafySlideFormConfiguration>
</file>

<file path=customXml/item5.xml><?xml version="1.0" encoding="utf-8"?>
<TemplafySlideFormConfiguration><![CDATA[{"formFields":[],"formDataEntries":[]}]]></TemplafySlideFormConfiguration>
</file>

<file path=customXml/item6.xml><?xml version="1.0" encoding="utf-8"?>
<TemplafySlideTemplateConfiguration><![CDATA[{"documentContentValidatorConfiguration":{"enableDocumentContentValidator":false,"documentContentValidatorVersion":0},"elementsMetadata":[],"slideId":"636891895634292862","enableDocumentContentUpdater":true,"version":"1.3"}]]></TemplafySlideTemplateConfiguration>
</file>

<file path=customXml/itemProps1.xml><?xml version="1.0" encoding="utf-8"?>
<ds:datastoreItem xmlns:ds="http://schemas.openxmlformats.org/officeDocument/2006/customXml" ds:itemID="{80A386E5-FB57-411F-ACEC-E4C4608EF981}">
  <ds:schemaRefs/>
</ds:datastoreItem>
</file>

<file path=customXml/itemProps2.xml><?xml version="1.0" encoding="utf-8"?>
<ds:datastoreItem xmlns:ds="http://schemas.openxmlformats.org/officeDocument/2006/customXml" ds:itemID="{C484C70F-0F64-4774-853F-19FDF7E1F81D}">
  <ds:schemaRefs/>
</ds:datastoreItem>
</file>

<file path=customXml/itemProps3.xml><?xml version="1.0" encoding="utf-8"?>
<ds:datastoreItem xmlns:ds="http://schemas.openxmlformats.org/officeDocument/2006/customXml" ds:itemID="{C5CD5A01-6378-494D-B71B-D23DEC9A120C}">
  <ds:schemaRefs/>
</ds:datastoreItem>
</file>

<file path=customXml/itemProps4.xml><?xml version="1.0" encoding="utf-8"?>
<ds:datastoreItem xmlns:ds="http://schemas.openxmlformats.org/officeDocument/2006/customXml" ds:itemID="{43723FED-A2E0-415E-8B28-139637BC092B}">
  <ds:schemaRefs/>
</ds:datastoreItem>
</file>

<file path=customXml/itemProps5.xml><?xml version="1.0" encoding="utf-8"?>
<ds:datastoreItem xmlns:ds="http://schemas.openxmlformats.org/officeDocument/2006/customXml" ds:itemID="{D38B75A6-0EE9-4392-9FF6-40D965E8337F}">
  <ds:schemaRefs/>
</ds:datastoreItem>
</file>

<file path=customXml/itemProps6.xml><?xml version="1.0" encoding="utf-8"?>
<ds:datastoreItem xmlns:ds="http://schemas.openxmlformats.org/officeDocument/2006/customXml" ds:itemID="{14B21B1E-6DD6-462A-BC23-C489C9FDD9B6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SDU widescreen dateA</Template>
  <TotalTime>0</TotalTime>
  <Words>1448</Words>
  <Application>Microsoft Office PowerPoint</Application>
  <PresentationFormat>Widescreen</PresentationFormat>
  <Paragraphs>152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Wingdings</vt:lpstr>
      <vt:lpstr>Blank</vt:lpstr>
      <vt:lpstr>Dos and don’ts of applying for funding Paul Sharp, pauls@sam.sdu.dk </vt:lpstr>
      <vt:lpstr>Main lesson</vt:lpstr>
      <vt:lpstr>About me</vt:lpstr>
      <vt:lpstr>Grants applied for</vt:lpstr>
      <vt:lpstr>Tips for writing a funding application</vt:lpstr>
      <vt:lpstr>General lessons</vt:lpstr>
      <vt:lpstr>Advantages of receiving grants</vt:lpstr>
      <vt:lpstr>Making a large grant application</vt:lpstr>
      <vt:lpstr>Approaching funding organizations directly</vt:lpstr>
      <vt:lpstr>Lessons learned</vt:lpstr>
      <vt:lpstr>Attracting grants for research groups</vt:lpstr>
      <vt:lpstr>Marie Curie and HEDG (IVØ)</vt:lpstr>
      <vt:lpstr>Why do we recruit?</vt:lpstr>
      <vt:lpstr>How and where do we find our applicants?</vt:lpstr>
      <vt:lpstr>Experiences</vt:lpstr>
      <vt:lpstr>Lessons learned</vt:lpstr>
      <vt:lpstr>Finally: Ask for advice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2019-01-15T10:32:39Z</dcterms:created>
  <dcterms:modified xsi:type="dcterms:W3CDTF">2021-01-29T08:54:17Z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fyTimeStamp">
    <vt:lpwstr>2019-03-26T09:32:31.2904676Z</vt:lpwstr>
  </property>
  <property fmtid="{D5CDD505-2E9C-101B-9397-08002B2CF9AE}" pid="3" name="TemplafyTenantId">
    <vt:lpwstr>sdu</vt:lpwstr>
  </property>
  <property fmtid="{D5CDD505-2E9C-101B-9397-08002B2CF9AE}" pid="4" name="TemplafyTemplateId">
    <vt:lpwstr>636891894186761813</vt:lpwstr>
  </property>
  <property fmtid="{D5CDD505-2E9C-101B-9397-08002B2CF9AE}" pid="5" name="TemplafyUserProfileId">
    <vt:lpwstr>636082586879639461</vt:lpwstr>
  </property>
  <property fmtid="{D5CDD505-2E9C-101B-9397-08002B2CF9AE}" pid="6" name="TemplafyLanguageCode">
    <vt:lpwstr>en-GB</vt:lpwstr>
  </property>
</Properties>
</file>