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  <p:sldMasterId id="2147483723" r:id="rId4"/>
    <p:sldMasterId id="2147483736" r:id="rId5"/>
    <p:sldMasterId id="2147483749" r:id="rId6"/>
  </p:sldMasterIdLst>
  <p:notesMasterIdLst>
    <p:notesMasterId r:id="rId25"/>
  </p:notesMasterIdLst>
  <p:sldIdLst>
    <p:sldId id="3405" r:id="rId7"/>
    <p:sldId id="3397" r:id="rId8"/>
    <p:sldId id="3394" r:id="rId9"/>
    <p:sldId id="3401" r:id="rId10"/>
    <p:sldId id="3402" r:id="rId11"/>
    <p:sldId id="3393" r:id="rId12"/>
    <p:sldId id="266" r:id="rId13"/>
    <p:sldId id="3392" r:id="rId14"/>
    <p:sldId id="259" r:id="rId15"/>
    <p:sldId id="3403" r:id="rId16"/>
    <p:sldId id="3388" r:id="rId17"/>
    <p:sldId id="3389" r:id="rId18"/>
    <p:sldId id="3390" r:id="rId19"/>
    <p:sldId id="3384" r:id="rId20"/>
    <p:sldId id="3387" r:id="rId21"/>
    <p:sldId id="3383" r:id="rId22"/>
    <p:sldId id="3391" r:id="rId23"/>
    <p:sldId id="34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2" autoAdjust="0"/>
  </p:normalViewPr>
  <p:slideViewPr>
    <p:cSldViewPr snapToGrid="0" showGuides="1">
      <p:cViewPr>
        <p:scale>
          <a:sx n="47" d="100"/>
          <a:sy n="47" d="100"/>
        </p:scale>
        <p:origin x="1380" y="10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06/09/2023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14C10-E82B-4DE4-950D-990DFA0726B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6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14C10-E82B-4DE4-950D-990DFA0726B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18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639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61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560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54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5607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89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41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248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16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851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110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289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232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1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243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65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441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42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067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566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946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0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">
          <p15:clr>
            <a:srgbClr val="FBAE40"/>
          </p15:clr>
        </p15:guide>
        <p15:guide id="2" orient="horz" pos="119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7559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107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01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860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74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837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0108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938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277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9542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992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49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5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DA872-3F2A-602D-71AE-7D16937DF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© 2016 Patientflow.dk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F54D1-0910-37D2-37D0-E6EC42CC7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BD4A2-D7DC-CBBA-BBD3-49E4A3F77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7A36-3CF7-4E68-BE3E-A95380D7C3D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89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13B18-F5ED-4611-8DBB-F05123AFBA22}" type="datetimeFigureOut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06-09-2023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13B18-F5ED-4611-8DBB-F05123AFBA22}" type="datetimeFigureOut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06-09-2023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06-09-2023</a:t>
            </a:fld>
            <a:endParaRPr lang="da-DK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FCD2DA3-F13B-6E3D-22B8-1D942381D88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5896-5333-4947-9B83-B4B913C4EA7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1EE3-7C7D-4923-9984-E81C9B787C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12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952B-28AF-4F2B-B8FA-6A04670FCA6B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02C2-97C7-4840-BD02-1E01FB1420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67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24ED-08CC-4B6C-93CD-0DA16E068DD9}" type="datetimeFigureOut">
              <a:rPr lang="da-DK" smtClean="0"/>
              <a:t>06-09-2023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B60D-51DD-4F14-A60C-BFD09B8400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417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CC83B-CAE7-29EC-2795-5F230B45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92B33-9112-00B3-E5A3-9D8589A82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E14E0D-A074-87C8-6AAE-8C9FDAB93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Skabelon for A3-metoden</a:t>
            </a:r>
          </a:p>
        </p:txBody>
      </p:sp>
    </p:spTree>
    <p:extLst>
      <p:ext uri="{BB962C8B-B14F-4D97-AF65-F5344CB8AC3E}">
        <p14:creationId xmlns:p14="http://schemas.microsoft.com/office/powerpoint/2010/main" val="104180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CC83B-CAE7-29EC-2795-5F230B45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92B33-9112-00B3-E5A3-9D8589A82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E14E0D-A074-87C8-6AAE-8C9FDAB93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Appendiks #2: 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Baggrund for brugen af A3-metoden</a:t>
            </a:r>
          </a:p>
        </p:txBody>
      </p:sp>
    </p:spTree>
    <p:extLst>
      <p:ext uri="{BB962C8B-B14F-4D97-AF65-F5344CB8AC3E}">
        <p14:creationId xmlns:p14="http://schemas.microsoft.com/office/powerpoint/2010/main" val="1063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1559-CEF2-F3BB-F2DF-F0C8B247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6F0B4D-90E2-9A25-141C-E901328534E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9F2F44-5FE4-FA48-E573-1636DCFC5A9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ECEEF-59BE-4124-ADD7-B5A4CA49D289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06-09-2023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8C77E7-275F-18EA-9AC0-FD78A62E66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B57F429-A684-4532-79C2-DE17D2F7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319"/>
            <a:ext cx="12192000" cy="53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AF3937-FEA0-5CB9-4198-72F00D3ED2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045B9-46F7-4449-9F64-C78F85F5DD1F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06-09-2023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7BF338B-EF98-A3AF-A558-ED069E2E44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1747C55-5382-8B68-734A-5D65A3FA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3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88BD98-6CD1-CCA8-93E0-A2FE45DA6FE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71C20-688F-4F9E-BA22-CEA2A23C5C9A}" type="datetime1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06-09-2023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919B37-0CC1-9317-3980-7CB7A058B21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98BF040-0821-A3E0-EB69-0519FF3B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85812"/>
            <a:ext cx="119062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8BCAC9-334F-AC63-4AB6-657325B6F61D}"/>
              </a:ext>
            </a:extLst>
          </p:cNvPr>
          <p:cNvSpPr txBox="1"/>
          <p:nvPr/>
        </p:nvSpPr>
        <p:spPr>
          <a:xfrm>
            <a:off x="1233379" y="1605517"/>
            <a:ext cx="106325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Lederens job </a:t>
            </a:r>
            <a:r>
              <a:rPr kumimoji="0" lang="da-DK" sz="3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ændret sig.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Tidligere handlede det i høj grad om 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have ansvaret for det system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 der arbejdes efter.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handler det i lige så høj grad om 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forbedre systemet løbende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2800" b="1" i="0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hjælp fra medarbejderne.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Logo black">
            <a:extLst>
              <a:ext uri="{FF2B5EF4-FFF2-40B4-BE49-F238E27FC236}">
                <a16:creationId xmlns:a16="http://schemas.microsoft.com/office/drawing/2014/main" id="{3BBAE708-3496-966B-768A-C9E5F8F86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553B112-3081-C33E-AB16-B416ED010399}"/>
              </a:ext>
            </a:extLst>
          </p:cNvPr>
          <p:cNvSpPr txBox="1"/>
          <p:nvPr/>
        </p:nvSpPr>
        <p:spPr>
          <a:xfrm>
            <a:off x="1233379" y="1605517"/>
            <a:ext cx="103135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Medarbejdernes job </a:t>
            </a:r>
            <a:r>
              <a:rPr kumimoji="0" lang="da-DK" sz="3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ændret sig.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Tidligere handlede det i høj grad om 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arbejde i det system,</a:t>
            </a: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 der arbejdes efter.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 handler det i lige så høj grad om </a:t>
            </a: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forbedre systemet løbende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a-DK" sz="2800" b="1" i="0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hjælp fra lederne.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Logo black">
            <a:extLst>
              <a:ext uri="{FF2B5EF4-FFF2-40B4-BE49-F238E27FC236}">
                <a16:creationId xmlns:a16="http://schemas.microsoft.com/office/drawing/2014/main" id="{9E9D2C46-B581-8914-92FC-C11AB0BC3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5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2925881" y="497415"/>
            <a:ext cx="6204883" cy="5105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Logo black">
            <a:extLst>
              <a:ext uri="{FF2B5EF4-FFF2-40B4-BE49-F238E27FC236}">
                <a16:creationId xmlns:a16="http://schemas.microsoft.com/office/drawing/2014/main" id="{FAD280E0-AA62-18EA-E13A-0A2916A44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8" name="Pil: venstre 7">
            <a:extLst>
              <a:ext uri="{FF2B5EF4-FFF2-40B4-BE49-F238E27FC236}">
                <a16:creationId xmlns:a16="http://schemas.microsoft.com/office/drawing/2014/main" id="{FD5FB853-C6EA-C7F5-E8F3-7D278AA9413D}"/>
              </a:ext>
            </a:extLst>
          </p:cNvPr>
          <p:cNvSpPr/>
          <p:nvPr/>
        </p:nvSpPr>
        <p:spPr>
          <a:xfrm>
            <a:off x="9014824" y="3485933"/>
            <a:ext cx="735351" cy="945548"/>
          </a:xfrm>
          <a:prstGeom prst="leftArrow">
            <a:avLst/>
          </a:prstGeom>
          <a:solidFill>
            <a:srgbClr val="FF0000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98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1526A33-DDEE-B177-4CA4-67A38A2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1809410" y="-279473"/>
            <a:ext cx="8216473" cy="6716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Logo black">
            <a:extLst>
              <a:ext uri="{FF2B5EF4-FFF2-40B4-BE49-F238E27FC236}">
                <a16:creationId xmlns:a16="http://schemas.microsoft.com/office/drawing/2014/main" id="{7B9FB281-FE17-2E48-F1AC-B43D42C63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8" name="Pil: venstre 7">
            <a:extLst>
              <a:ext uri="{FF2B5EF4-FFF2-40B4-BE49-F238E27FC236}">
                <a16:creationId xmlns:a16="http://schemas.microsoft.com/office/drawing/2014/main" id="{4572B60C-E0E3-2552-6AEC-239E0835D48F}"/>
              </a:ext>
            </a:extLst>
          </p:cNvPr>
          <p:cNvSpPr/>
          <p:nvPr/>
        </p:nvSpPr>
        <p:spPr>
          <a:xfrm>
            <a:off x="9958671" y="3628081"/>
            <a:ext cx="1139302" cy="1371101"/>
          </a:xfrm>
          <a:prstGeom prst="leftArrow">
            <a:avLst/>
          </a:prstGeom>
          <a:solidFill>
            <a:srgbClr val="FF0000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05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553B112-3081-C33E-AB16-B416ED010399}"/>
              </a:ext>
            </a:extLst>
          </p:cNvPr>
          <p:cNvSpPr txBox="1"/>
          <p:nvPr/>
        </p:nvSpPr>
        <p:spPr>
          <a:xfrm>
            <a:off x="4255498" y="2493552"/>
            <a:ext cx="7838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Make </a:t>
            </a:r>
            <a:r>
              <a:rPr lang="da-DK" sz="4000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work</a:t>
            </a:r>
            <a:r>
              <a:rPr lang="da-DK" sz="4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more </a:t>
            </a:r>
            <a:r>
              <a:rPr lang="da-DK" sz="4000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fun</a:t>
            </a:r>
            <a:r>
              <a:rPr lang="da-DK" sz="4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Join the A3-evolution.</a:t>
            </a:r>
            <a:endParaRPr kumimoji="0" lang="da-DK" sz="600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6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6E503A5-967E-01AF-420D-C183232B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04" y="1448982"/>
            <a:ext cx="3316249" cy="3465108"/>
          </a:xfrm>
          <a:prstGeom prst="rect">
            <a:avLst/>
          </a:prstGeom>
        </p:spPr>
      </p:pic>
      <p:pic>
        <p:nvPicPr>
          <p:cNvPr id="5" name="Logo black">
            <a:extLst>
              <a:ext uri="{FF2B5EF4-FFF2-40B4-BE49-F238E27FC236}">
                <a16:creationId xmlns:a16="http://schemas.microsoft.com/office/drawing/2014/main" id="{95E4C3AD-FFA5-7D21-0286-F622948A5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Lige forbindelse 5"/>
          <p:cNvCxnSpPr>
            <a:stCxn id="4" idx="0"/>
            <a:endCxn id="4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rundet rektangel 8"/>
          <p:cNvSpPr/>
          <p:nvPr/>
        </p:nvSpPr>
        <p:spPr>
          <a:xfrm>
            <a:off x="6570014" y="-137160"/>
            <a:ext cx="772732" cy="12061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513320" y="254143"/>
            <a:ext cx="4160520" cy="623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INTRODUKTION TIL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A3-PROBLEMLØSNING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Problemer kan løses på mange måder.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Én måde er A3-metoden, som består i at sammenfatte essensen af en problem-beskrivelse, -analyse og -løsning (foruden handle- og opfølgningsplan) på en enkelt A3-side.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Nogen vil måske mene, at én A3-side er alt for lidt, når problemstillinger skal beskrives, men lige netop plads-begrænsningen er med til at skille det væsentlige  fra det uvæsentlige,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 kun essensen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står tilbage.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tanke for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ordsproget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”et billede siger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mere end 1.000 ord” skal problembeskrivelsen og -løsningen beskrives med en tegning, som suppleres med tekst/tal.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Arbejd gerne med blyant og viskelæder, indtil renskrivning er på sin plads. A3-papiret er tænkt som et dynamisk dokument, og løbende justering og opdatering er helt i metodens ånd.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fornøjelse med A3-metoden.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PS. Nærværende skabelon kan hentes på https://sdunet.dk/da/servicesider/digital. Og </a:t>
            </a:r>
            <a:r>
              <a:rPr lang="da-DK" sz="800" dirty="0">
                <a:solidFill>
                  <a:prstClr val="white"/>
                </a:solidFill>
                <a:latin typeface="Calibri" panose="020F0502020204030204"/>
              </a:rPr>
              <a:t>skabelonen skal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udskrives på A3-papir med tryk på begge sider. Og herefter foldes på midten, så denne side bliver forside og kalenderen bliver bagside. Bagsiden/kalenderen kan opdateres via ‘</a:t>
            </a: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paste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fra www.kalendersiden.dk</a:t>
            </a:r>
          </a:p>
        </p:txBody>
      </p:sp>
      <p:sp>
        <p:nvSpPr>
          <p:cNvPr id="15" name="Rektangel med enkelt afklippet hjørne 14"/>
          <p:cNvSpPr/>
          <p:nvPr/>
        </p:nvSpPr>
        <p:spPr>
          <a:xfrm>
            <a:off x="8896350" y="3077550"/>
            <a:ext cx="2419350" cy="792000"/>
          </a:xfrm>
          <a:prstGeom prst="snip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“Make everything as simple as possible, but not simpler.”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Albert Einstein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1C95C8-ABED-E2EC-6CC8-BD957FCA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834" y="1290185"/>
            <a:ext cx="6013310" cy="423512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E840FEF-2C0B-3A38-AB13-6B238B57A9B3}"/>
              </a:ext>
            </a:extLst>
          </p:cNvPr>
          <p:cNvSpPr/>
          <p:nvPr/>
        </p:nvSpPr>
        <p:spPr>
          <a:xfrm>
            <a:off x="4800600" y="523875"/>
            <a:ext cx="257175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8D874B-577A-CCCD-B57D-E3D81C5D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6444460"/>
            <a:ext cx="544382" cy="1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8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rundet rektangel 8"/>
          <p:cNvSpPr/>
          <p:nvPr/>
        </p:nvSpPr>
        <p:spPr>
          <a:xfrm>
            <a:off x="93014" y="-264428"/>
            <a:ext cx="772732" cy="12061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metoden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med enkelt afklippet hjørne 14"/>
          <p:cNvSpPr/>
          <p:nvPr/>
        </p:nvSpPr>
        <p:spPr>
          <a:xfrm>
            <a:off x="8817920" y="3242113"/>
            <a:ext cx="2988000" cy="792000"/>
          </a:xfrm>
          <a:prstGeom prst="snip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”if you can’t explain it simply, </a:t>
            </a:r>
            <a:b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don’t understand it well enough.”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Albert Einstein</a:t>
            </a:r>
          </a:p>
        </p:txBody>
      </p:sp>
      <p:cxnSp>
        <p:nvCxnSpPr>
          <p:cNvPr id="7" name="Lige forbindelse 6"/>
          <p:cNvCxnSpPr/>
          <p:nvPr/>
        </p:nvCxnSpPr>
        <p:spPr>
          <a:xfrm rot="16200000">
            <a:off x="6516160" y="-4890560"/>
            <a:ext cx="0" cy="1098000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975359" y="679111"/>
            <a:ext cx="3997693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TEGN PROBLEMET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Hvad er problemet? 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05614" y="679111"/>
            <a:ext cx="3362668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TEGN LØSNINGEN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Hvordan forebygges kerneårsagen?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02125" y="3637068"/>
            <a:ext cx="3444842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FIND KERNEÅRSAGEN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Hvorfor opstår problemet?</a:t>
            </a:r>
          </a:p>
        </p:txBody>
      </p:sp>
      <p:cxnSp>
        <p:nvCxnSpPr>
          <p:cNvPr id="13" name="Lige forbindelse 12"/>
          <p:cNvCxnSpPr/>
          <p:nvPr/>
        </p:nvCxnSpPr>
        <p:spPr>
          <a:xfrm rot="16200000">
            <a:off x="6102560" y="-2363680"/>
            <a:ext cx="0" cy="1188000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205613" y="3637068"/>
            <a:ext cx="5135677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TEST LØSNINGEN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Hvem gør hvad, hvornår?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205612" y="5552228"/>
            <a:ext cx="5800547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STUDER RESULTATET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Hvordan måler vi, om forandringen var en forbedring eller forværring?</a:t>
            </a:r>
          </a:p>
        </p:txBody>
      </p:sp>
      <p:cxnSp>
        <p:nvCxnSpPr>
          <p:cNvPr id="17" name="Lige forbindelse 16"/>
          <p:cNvCxnSpPr/>
          <p:nvPr/>
        </p:nvCxnSpPr>
        <p:spPr>
          <a:xfrm rot="16200000">
            <a:off x="9100280" y="2567428"/>
            <a:ext cx="0" cy="586800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977506" y="216564"/>
            <a:ext cx="1143000" cy="2611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Arbejdstitel:</a:t>
            </a:r>
          </a:p>
        </p:txBody>
      </p:sp>
      <p:sp>
        <p:nvSpPr>
          <p:cNvPr id="19" name="Rektangel 18"/>
          <p:cNvSpPr/>
          <p:nvPr/>
        </p:nvSpPr>
        <p:spPr>
          <a:xfrm>
            <a:off x="9354280" y="214153"/>
            <a:ext cx="2664000" cy="254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Version:          Dato:           Udarbejdet af: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D697D7C-4DC6-1A08-CF8C-85E1490CB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50000"/>
          <a:stretch/>
        </p:blipFill>
        <p:spPr>
          <a:xfrm>
            <a:off x="323082" y="1244517"/>
            <a:ext cx="552827" cy="63744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A7077F2-C2F4-F3A4-C8EA-089D13D9E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4470" t="2969" r="-1208" b="-9519"/>
          <a:stretch/>
        </p:blipFill>
        <p:spPr>
          <a:xfrm>
            <a:off x="6420621" y="1244517"/>
            <a:ext cx="627321" cy="67918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6" name="Picture 2" descr="How The PDSA Cycle Can Help You Improve Your Business - Greenhouse Grower">
            <a:extLst>
              <a:ext uri="{FF2B5EF4-FFF2-40B4-BE49-F238E27FC236}">
                <a16:creationId xmlns:a16="http://schemas.microsoft.com/office/drawing/2014/main" id="{204CA984-2F55-1B12-D135-62E23865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80" y="3975082"/>
            <a:ext cx="1072762" cy="7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CAFC7344-EDA7-5136-AD17-F9D5CF21F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202" t="18093" r="16946" b="29256"/>
          <a:stretch/>
        </p:blipFill>
        <p:spPr>
          <a:xfrm>
            <a:off x="219905" y="4038880"/>
            <a:ext cx="878622" cy="540090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82439FAF-BBB3-105E-8113-3C34832F64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420621" y="5832466"/>
            <a:ext cx="429191" cy="4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29323-14B3-C3D6-D4F2-7AD6DA71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C4A653-C5EF-2F4A-3450-16C172FF2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684BD1F-E776-3B0D-E3FE-1D27521D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933A858A-44C7-7628-E8AE-8FBC86435B00}"/>
              </a:ext>
            </a:extLst>
          </p:cNvPr>
          <p:cNvSpPr/>
          <p:nvPr/>
        </p:nvSpPr>
        <p:spPr>
          <a:xfrm>
            <a:off x="4462780" y="2239491"/>
            <a:ext cx="3266440" cy="985520"/>
          </a:xfrm>
          <a:prstGeom prst="wedgeRoundRectCallout">
            <a:avLst>
              <a:gd name="adj1" fmla="val -62732"/>
              <a:gd name="adj2" fmla="val -199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❶ </a:t>
            </a:r>
            <a:r>
              <a:rPr lang="da-DK" dirty="0"/>
              <a:t>Her vælges A3-formatet som udskrivningsformat</a:t>
            </a:r>
          </a:p>
        </p:txBody>
      </p:sp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EEB1B69B-2C6E-880F-66C2-031C7758B368}"/>
              </a:ext>
            </a:extLst>
          </p:cNvPr>
          <p:cNvSpPr/>
          <p:nvPr/>
        </p:nvSpPr>
        <p:spPr>
          <a:xfrm>
            <a:off x="4079240" y="3429000"/>
            <a:ext cx="3388360" cy="774066"/>
          </a:xfrm>
          <a:prstGeom prst="wedgeRoundRectCallout">
            <a:avLst>
              <a:gd name="adj1" fmla="val -65839"/>
              <a:gd name="adj2" fmla="val -3956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❷ </a:t>
            </a:r>
            <a:r>
              <a:rPr lang="da-DK" dirty="0"/>
              <a:t>Her indsættes ”2”, så kun de første to sider udskrives.</a:t>
            </a:r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B88C5BB4-1096-5DF1-AE85-E171D9E88685}"/>
              </a:ext>
            </a:extLst>
          </p:cNvPr>
          <p:cNvSpPr/>
          <p:nvPr/>
        </p:nvSpPr>
        <p:spPr>
          <a:xfrm>
            <a:off x="3733800" y="4454052"/>
            <a:ext cx="2616200" cy="774066"/>
          </a:xfrm>
          <a:prstGeom prst="wedgeRoundRectCallout">
            <a:avLst>
              <a:gd name="adj1" fmla="val -64674"/>
              <a:gd name="adj2" fmla="val -618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❸ </a:t>
            </a:r>
            <a:r>
              <a:rPr lang="da-DK" dirty="0"/>
              <a:t>Her vælges ‘Vend sider om den korte side’.</a:t>
            </a: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F374F307-2B66-80CF-C1E7-2C3A4BE65D52}"/>
              </a:ext>
            </a:extLst>
          </p:cNvPr>
          <p:cNvSpPr/>
          <p:nvPr/>
        </p:nvSpPr>
        <p:spPr>
          <a:xfrm>
            <a:off x="3764280" y="5543791"/>
            <a:ext cx="2616200" cy="533402"/>
          </a:xfrm>
          <a:prstGeom prst="wedgeRoundRectCallout">
            <a:avLst>
              <a:gd name="adj1" fmla="val -64674"/>
              <a:gd name="adj2" fmla="val -618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❹ Her vælges ‘Farve’.</a:t>
            </a:r>
          </a:p>
        </p:txBody>
      </p:sp>
      <p:sp>
        <p:nvSpPr>
          <p:cNvPr id="12" name="Taleboble: rektangel med afrundede hjørner 11">
            <a:extLst>
              <a:ext uri="{FF2B5EF4-FFF2-40B4-BE49-F238E27FC236}">
                <a16:creationId xmlns:a16="http://schemas.microsoft.com/office/drawing/2014/main" id="{D8C796C9-ED75-C505-230E-BAC8AEB2875E}"/>
              </a:ext>
            </a:extLst>
          </p:cNvPr>
          <p:cNvSpPr/>
          <p:nvPr/>
        </p:nvSpPr>
        <p:spPr>
          <a:xfrm>
            <a:off x="7475220" y="5543791"/>
            <a:ext cx="3992880" cy="775497"/>
          </a:xfrm>
          <a:prstGeom prst="wedgeRoundRectCallout">
            <a:avLst>
              <a:gd name="adj1" fmla="val -44063"/>
              <a:gd name="adj2" fmla="val -12345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❺</a:t>
            </a:r>
            <a:r>
              <a:rPr lang="da-DK" dirty="0"/>
              <a:t> Og afslut herefter med at trykke på knappen ‘Udskriv’ øverst til venstre.</a:t>
            </a:r>
          </a:p>
        </p:txBody>
      </p:sp>
      <p:sp>
        <p:nvSpPr>
          <p:cNvPr id="13" name="Taleboble: rektangel med afrundede hjørner 12">
            <a:extLst>
              <a:ext uri="{FF2B5EF4-FFF2-40B4-BE49-F238E27FC236}">
                <a16:creationId xmlns:a16="http://schemas.microsoft.com/office/drawing/2014/main" id="{BED0C459-B369-9543-32F4-EA796221E72C}"/>
              </a:ext>
            </a:extLst>
          </p:cNvPr>
          <p:cNvSpPr/>
          <p:nvPr/>
        </p:nvSpPr>
        <p:spPr>
          <a:xfrm>
            <a:off x="4282440" y="640791"/>
            <a:ext cx="4894580" cy="775497"/>
          </a:xfrm>
          <a:prstGeom prst="wedgeRoundRectCallout">
            <a:avLst>
              <a:gd name="adj1" fmla="val -26807"/>
              <a:gd name="adj2" fmla="val 2590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Advarsel: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Undgå fejludskrivning. Følg trin 1-5… :-)</a:t>
            </a:r>
            <a:endParaRPr lang="da-DK" b="1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CFFB3097-3741-BDDD-0486-A10DA6BA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15" name="Taleboble: rektangel med afrundede hjørner 14">
            <a:extLst>
              <a:ext uri="{FF2B5EF4-FFF2-40B4-BE49-F238E27FC236}">
                <a16:creationId xmlns:a16="http://schemas.microsoft.com/office/drawing/2014/main" id="{B30DF7B6-7283-DBD5-4D00-1D2F03409F7A}"/>
              </a:ext>
            </a:extLst>
          </p:cNvPr>
          <p:cNvSpPr/>
          <p:nvPr/>
        </p:nvSpPr>
        <p:spPr>
          <a:xfrm>
            <a:off x="4462780" y="2164676"/>
            <a:ext cx="3266440" cy="985520"/>
          </a:xfrm>
          <a:prstGeom prst="wedgeRoundRectCallout">
            <a:avLst>
              <a:gd name="adj1" fmla="val -62732"/>
              <a:gd name="adj2" fmla="val -1997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❶ </a:t>
            </a:r>
            <a:r>
              <a:rPr lang="da-DK" dirty="0"/>
              <a:t>Her vælges A3-formatet som udskrivningsformat</a:t>
            </a:r>
          </a:p>
        </p:txBody>
      </p:sp>
      <p:sp>
        <p:nvSpPr>
          <p:cNvPr id="16" name="Taleboble: rektangel med afrundede hjørner 15">
            <a:extLst>
              <a:ext uri="{FF2B5EF4-FFF2-40B4-BE49-F238E27FC236}">
                <a16:creationId xmlns:a16="http://schemas.microsoft.com/office/drawing/2014/main" id="{945E958D-0D7B-E189-6D0E-B8AB333B74D0}"/>
              </a:ext>
            </a:extLst>
          </p:cNvPr>
          <p:cNvSpPr/>
          <p:nvPr/>
        </p:nvSpPr>
        <p:spPr>
          <a:xfrm>
            <a:off x="4079240" y="3354185"/>
            <a:ext cx="3388360" cy="774066"/>
          </a:xfrm>
          <a:prstGeom prst="wedgeRoundRectCallout">
            <a:avLst>
              <a:gd name="adj1" fmla="val -65839"/>
              <a:gd name="adj2" fmla="val -3956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❷ </a:t>
            </a:r>
            <a:r>
              <a:rPr lang="da-DK" dirty="0"/>
              <a:t>Her indsættes ”2-3”, så kun de første to sider udskrives.</a:t>
            </a:r>
          </a:p>
        </p:txBody>
      </p:sp>
      <p:sp>
        <p:nvSpPr>
          <p:cNvPr id="17" name="Taleboble: rektangel med afrundede hjørner 16">
            <a:extLst>
              <a:ext uri="{FF2B5EF4-FFF2-40B4-BE49-F238E27FC236}">
                <a16:creationId xmlns:a16="http://schemas.microsoft.com/office/drawing/2014/main" id="{A7977D63-86ED-AF1E-4A00-F54DDF22FD03}"/>
              </a:ext>
            </a:extLst>
          </p:cNvPr>
          <p:cNvSpPr/>
          <p:nvPr/>
        </p:nvSpPr>
        <p:spPr>
          <a:xfrm>
            <a:off x="3733800" y="4379237"/>
            <a:ext cx="2616200" cy="774066"/>
          </a:xfrm>
          <a:prstGeom prst="wedgeRoundRectCallout">
            <a:avLst>
              <a:gd name="adj1" fmla="val -64674"/>
              <a:gd name="adj2" fmla="val -6187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❸ </a:t>
            </a:r>
            <a:r>
              <a:rPr lang="da-DK" dirty="0"/>
              <a:t>Her vælges ‘Vend sider om den korte side’.</a:t>
            </a:r>
          </a:p>
        </p:txBody>
      </p:sp>
      <p:sp>
        <p:nvSpPr>
          <p:cNvPr id="18" name="Taleboble: rektangel med afrundede hjørner 17">
            <a:extLst>
              <a:ext uri="{FF2B5EF4-FFF2-40B4-BE49-F238E27FC236}">
                <a16:creationId xmlns:a16="http://schemas.microsoft.com/office/drawing/2014/main" id="{858BD2C2-776A-28CE-584E-BA000A8355ED}"/>
              </a:ext>
            </a:extLst>
          </p:cNvPr>
          <p:cNvSpPr/>
          <p:nvPr/>
        </p:nvSpPr>
        <p:spPr>
          <a:xfrm>
            <a:off x="3764280" y="5468976"/>
            <a:ext cx="2616200" cy="533402"/>
          </a:xfrm>
          <a:prstGeom prst="wedgeRoundRectCallout">
            <a:avLst>
              <a:gd name="adj1" fmla="val -64674"/>
              <a:gd name="adj2" fmla="val -6187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❹ Her vælges ‘Farve’.</a:t>
            </a:r>
          </a:p>
        </p:txBody>
      </p:sp>
      <p:sp>
        <p:nvSpPr>
          <p:cNvPr id="19" name="Taleboble: rektangel med afrundede hjørner 18">
            <a:extLst>
              <a:ext uri="{FF2B5EF4-FFF2-40B4-BE49-F238E27FC236}">
                <a16:creationId xmlns:a16="http://schemas.microsoft.com/office/drawing/2014/main" id="{F8BF9601-BF36-C472-BB04-F053EDB6D31E}"/>
              </a:ext>
            </a:extLst>
          </p:cNvPr>
          <p:cNvSpPr/>
          <p:nvPr/>
        </p:nvSpPr>
        <p:spPr>
          <a:xfrm>
            <a:off x="7475219" y="5468976"/>
            <a:ext cx="4467159" cy="775498"/>
          </a:xfrm>
          <a:prstGeom prst="wedgeRoundRectCallout">
            <a:avLst>
              <a:gd name="adj1" fmla="val -44063"/>
              <a:gd name="adj2" fmla="val -12345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❺</a:t>
            </a:r>
            <a:r>
              <a:rPr lang="da-DK" dirty="0"/>
              <a:t> Og herefter afsluttes der med at trykke på knappen ‘Udskriv’ øverst til venstre.</a:t>
            </a:r>
          </a:p>
        </p:txBody>
      </p:sp>
      <p:sp>
        <p:nvSpPr>
          <p:cNvPr id="20" name="Taleboble: rektangel med afrundede hjørner 19">
            <a:extLst>
              <a:ext uri="{FF2B5EF4-FFF2-40B4-BE49-F238E27FC236}">
                <a16:creationId xmlns:a16="http://schemas.microsoft.com/office/drawing/2014/main" id="{F160B28C-2382-A7FC-D023-21C78B488CF0}"/>
              </a:ext>
            </a:extLst>
          </p:cNvPr>
          <p:cNvSpPr/>
          <p:nvPr/>
        </p:nvSpPr>
        <p:spPr>
          <a:xfrm>
            <a:off x="4282440" y="565976"/>
            <a:ext cx="5751022" cy="775497"/>
          </a:xfrm>
          <a:prstGeom prst="wedgeRoundRectCallout">
            <a:avLst>
              <a:gd name="adj1" fmla="val -26807"/>
              <a:gd name="adj2" fmla="val 25904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ADVARSEL: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Undgå fejludskrivning. Følg trin 1-5… :-)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73621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CC83B-CAE7-29EC-2795-5F230B45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92B33-9112-00B3-E5A3-9D8589A82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E14E0D-A074-87C8-6AAE-8C9FDAB93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Appendiks #1: </a:t>
            </a:r>
            <a:br>
              <a:rPr lang="da-DK" sz="4000" dirty="0"/>
            </a:br>
            <a:r>
              <a:rPr lang="da-DK" sz="6000" dirty="0"/>
              <a:t>Eksempler fra sundhedssektoren</a:t>
            </a:r>
          </a:p>
        </p:txBody>
      </p:sp>
    </p:spTree>
    <p:extLst>
      <p:ext uri="{BB962C8B-B14F-4D97-AF65-F5344CB8AC3E}">
        <p14:creationId xmlns:p14="http://schemas.microsoft.com/office/powerpoint/2010/main" val="36666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Lige forbindelse 5"/>
          <p:cNvCxnSpPr>
            <a:stCxn id="4" idx="0"/>
            <a:endCxn id="4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rundet rektangel 8"/>
          <p:cNvSpPr/>
          <p:nvPr/>
        </p:nvSpPr>
        <p:spPr>
          <a:xfrm>
            <a:off x="6570014" y="-137160"/>
            <a:ext cx="772732" cy="12061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513320" y="254143"/>
            <a:ext cx="4160520" cy="623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INTRODUKTION TIL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A3-PROBLEMLØSNING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Problemer kan løses på mange måder.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Én måde er A3-metoden, som består i at sammenfatte essensen af en problem-beskrivelse, -analyse og -løsning (foruden handle- og opfølgningsplan) på en enkelt A3-side.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Nogen vil måske mene, at én A3-side er alt for lidt, når problemstillinger skal beskrives, men lige netop plads-begrænsningen er med til at skille det væsentlige  fra det uvæsentlige,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 kun essensen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står tilbage.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tanke for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ordsproget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”et billede siger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mere end 1.000 ord” skal problembeskrivelsen og -løsningen beskrives med en tegning, som suppleres med tekst/tal.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Arbejd gerne med blyant og viskelæder, indtil renskrivning er på sin plads. A3-papiret er tænkt som et dynamisk dokument, og løbende justering og opdatering er helt i metodens ånd.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fornøjelse med A3-metoden.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PS. Nærværende skabelon udskrives på A3-papir med tryk på begge sider. Skabelonen foldes på midten, så denne side bliver forside og kalenderen bliver bagside. </a:t>
            </a:r>
          </a:p>
        </p:txBody>
      </p:sp>
      <p:sp>
        <p:nvSpPr>
          <p:cNvPr id="15" name="Rektangel med enkelt afklippet hjørne 14"/>
          <p:cNvSpPr/>
          <p:nvPr/>
        </p:nvSpPr>
        <p:spPr>
          <a:xfrm>
            <a:off x="8896350" y="3077550"/>
            <a:ext cx="2419350" cy="792000"/>
          </a:xfrm>
          <a:prstGeom prst="snip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“Make everything as simple as possible, but not simpler.”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Albert Einstein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1C95C8-ABED-E2EC-6CC8-BD957FCA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834" y="1290185"/>
            <a:ext cx="6013310" cy="423512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E840FEF-2C0B-3A38-AB13-6B238B57A9B3}"/>
              </a:ext>
            </a:extLst>
          </p:cNvPr>
          <p:cNvSpPr/>
          <p:nvPr/>
        </p:nvSpPr>
        <p:spPr>
          <a:xfrm>
            <a:off x="4800600" y="523875"/>
            <a:ext cx="257175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0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6" y="84723"/>
            <a:ext cx="11894177" cy="663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96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Lige forbindelse 5"/>
          <p:cNvCxnSpPr>
            <a:stCxn id="4" idx="0"/>
            <a:endCxn id="4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rundet rektangel 8"/>
          <p:cNvSpPr/>
          <p:nvPr/>
        </p:nvSpPr>
        <p:spPr>
          <a:xfrm>
            <a:off x="6570014" y="-137160"/>
            <a:ext cx="772732" cy="12061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513320" y="254143"/>
            <a:ext cx="4160520" cy="623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INTRODUKTION TIL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A3-PROBLEMLØSNING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Problemer kan løses på mange måder.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Én måde er A3-metoden, som består i at sammenfatte essensen af en problem-beskrivelse, -analyse og -løsning (foruden handle- og opfølgningsplan) på en enkelt A3-side.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Nogen vil måske mene, at én A3-side er alt for lidt, når problemstillinger skal beskrives, men lige netop plads-begrænsningen er med til at skille det væsentlige  fra det uvæsentlige,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 kun essensen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står tilbage.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tanke for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ordsproget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”et billede siger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mere end 1.000 ord” skal problembeskrivelsen og -løsningen beskrives med en tegning, som suppleres med tekst/tal.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Arbejd gerne med blyant og viskelæder, indtil renskrivning er på sin plads. A3-papiret er tænkt som et dynamisk dokument, og løbende justering og opdatering er helt i metodens ånd.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fornøjelse med A3-metoden.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PS. Nærværende skabelon udskrives på A3-papir med tryk på begge sider. Skabelonen foldes på midten, så denne side bliver forside og kalenderen bliver bagside. </a:t>
            </a:r>
          </a:p>
        </p:txBody>
      </p:sp>
      <p:sp>
        <p:nvSpPr>
          <p:cNvPr id="15" name="Rektangel med enkelt afklippet hjørne 14"/>
          <p:cNvSpPr/>
          <p:nvPr/>
        </p:nvSpPr>
        <p:spPr>
          <a:xfrm>
            <a:off x="8896350" y="3077550"/>
            <a:ext cx="2419350" cy="792000"/>
          </a:xfrm>
          <a:prstGeom prst="snip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“Make everything as simple as possible, but not simpler.”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Albert Einstein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1C95C8-ABED-E2EC-6CC8-BD957FCA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834" y="1290185"/>
            <a:ext cx="6013310" cy="423512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E840FEF-2C0B-3A38-AB13-6B238B57A9B3}"/>
              </a:ext>
            </a:extLst>
          </p:cNvPr>
          <p:cNvSpPr/>
          <p:nvPr/>
        </p:nvSpPr>
        <p:spPr>
          <a:xfrm>
            <a:off x="4800600" y="523875"/>
            <a:ext cx="257175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97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rundet rektangel 8"/>
          <p:cNvSpPr/>
          <p:nvPr/>
        </p:nvSpPr>
        <p:spPr>
          <a:xfrm>
            <a:off x="93014" y="-340360"/>
            <a:ext cx="772732" cy="12061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METODEN</a:t>
            </a:r>
          </a:p>
        </p:txBody>
      </p:sp>
      <p:sp>
        <p:nvSpPr>
          <p:cNvPr id="15" name="Rektangel med enkelt afklippet hjørne 14"/>
          <p:cNvSpPr/>
          <p:nvPr/>
        </p:nvSpPr>
        <p:spPr>
          <a:xfrm>
            <a:off x="8817920" y="3242113"/>
            <a:ext cx="2988000" cy="792000"/>
          </a:xfrm>
          <a:prstGeom prst="snip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”if you can’t explain it simply, </a:t>
            </a:r>
            <a:b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don’t understand it well enough.”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Albert Einstein</a:t>
            </a:r>
          </a:p>
        </p:txBody>
      </p:sp>
      <p:cxnSp>
        <p:nvCxnSpPr>
          <p:cNvPr id="7" name="Lige forbindelse 6"/>
          <p:cNvCxnSpPr/>
          <p:nvPr/>
        </p:nvCxnSpPr>
        <p:spPr>
          <a:xfrm rot="16200000">
            <a:off x="6516160" y="-4890560"/>
            <a:ext cx="0" cy="109800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975359" y="679111"/>
            <a:ext cx="3740331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Hvad er problemet?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05614" y="679111"/>
            <a:ext cx="2612306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LØSNING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Hvordan kan årsagen forbygges?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02126" y="3637068"/>
            <a:ext cx="1626674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Hvad er kerne-årsagen?</a:t>
            </a:r>
          </a:p>
        </p:txBody>
      </p:sp>
      <p:cxnSp>
        <p:nvCxnSpPr>
          <p:cNvPr id="13" name="Lige forbindelse 12"/>
          <p:cNvCxnSpPr/>
          <p:nvPr/>
        </p:nvCxnSpPr>
        <p:spPr>
          <a:xfrm rot="16200000">
            <a:off x="6102560" y="-2363680"/>
            <a:ext cx="0" cy="118800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205614" y="3637068"/>
            <a:ext cx="2084946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Hvem skal gøre hvad hvornår?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205613" y="5552228"/>
            <a:ext cx="4157587" cy="540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OPFØLGNING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Hvordan kan det undersøges, om forandringen nu også er en forbedring?</a:t>
            </a:r>
          </a:p>
        </p:txBody>
      </p:sp>
      <p:cxnSp>
        <p:nvCxnSpPr>
          <p:cNvPr id="17" name="Lige forbindelse 16"/>
          <p:cNvCxnSpPr/>
          <p:nvPr/>
        </p:nvCxnSpPr>
        <p:spPr>
          <a:xfrm rot="16200000">
            <a:off x="9100280" y="2567428"/>
            <a:ext cx="0" cy="58680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977506" y="216564"/>
            <a:ext cx="1143000" cy="2611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Arbejdstitel:</a:t>
            </a:r>
          </a:p>
        </p:txBody>
      </p:sp>
      <p:sp>
        <p:nvSpPr>
          <p:cNvPr id="19" name="Rektangel 18"/>
          <p:cNvSpPr/>
          <p:nvPr/>
        </p:nvSpPr>
        <p:spPr>
          <a:xfrm>
            <a:off x="9354280" y="214153"/>
            <a:ext cx="2664000" cy="2544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Version:          Dato           Udarbejdet af: </a:t>
            </a: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07" y="5567468"/>
            <a:ext cx="810304" cy="540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08" y="3638113"/>
            <a:ext cx="810303" cy="540000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>
            <a:off x="2403785" y="195045"/>
            <a:ext cx="2017700" cy="289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OVERBELÆGNING</a:t>
            </a:r>
          </a:p>
        </p:txBody>
      </p:sp>
      <p:sp>
        <p:nvSpPr>
          <p:cNvPr id="25" name="Rektangel 24"/>
          <p:cNvSpPr/>
          <p:nvPr/>
        </p:nvSpPr>
        <p:spPr>
          <a:xfrm>
            <a:off x="8058146" y="857359"/>
            <a:ext cx="3672000" cy="289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UDJÆVNING AF DAGENS UDSKRIVNINGER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4317787"/>
            <a:ext cx="4620936" cy="1994136"/>
          </a:xfrm>
          <a:prstGeom prst="rect">
            <a:avLst/>
          </a:prstGeom>
        </p:spPr>
      </p:pic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7059055" y="4164030"/>
          <a:ext cx="4012253" cy="119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77">
                <a:tc>
                  <a:txBody>
                    <a:bodyPr/>
                    <a:lstStyle/>
                    <a:p>
                      <a:r>
                        <a:rPr lang="da-DK" sz="6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dirty="0"/>
                        <a:t>Opgave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dirty="0"/>
                        <a:t>Ansvar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dirty="0"/>
                        <a:t>Tidsfrist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Stuegangsstruktur: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 Kan patienten udskrives i morgen? Hvilke prøvesvar </a:t>
                      </a:r>
                      <a:r>
                        <a:rPr lang="da-DK" sz="600" b="1" baseline="0" dirty="0" err="1">
                          <a:latin typeface="Bradley Hand ITC" panose="03070402050302030203" pitchFamily="66" charset="0"/>
                        </a:rPr>
                        <a:t>etc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 vil det afhænge af? Hvornår skal de tages? Kan sygeplejersken udskrive efter en retningslinje? Hvilken rækkefølge ses patienterne i ved stuegang?</a:t>
                      </a:r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Undervisning af læger og sygeplejersker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Indkøring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 af ny procedure</a:t>
                      </a:r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Synkronisering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 med hjemmeplejen, pårørende, transport, etc.</a:t>
                      </a:r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el 25"/>
          <p:cNvGraphicFramePr>
            <a:graphicFrameLocks noGrp="1"/>
          </p:cNvGraphicFramePr>
          <p:nvPr/>
        </p:nvGraphicFramePr>
        <p:xfrm>
          <a:off x="7030853" y="6021681"/>
          <a:ext cx="4040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r>
                        <a:rPr lang="da-DK" sz="6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dirty="0"/>
                        <a:t>Opgave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dirty="0"/>
                        <a:t>Ansvar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dirty="0"/>
                        <a:t>Tidsfrist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Outcome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 for patienten: </a:t>
                      </a:r>
                      <a:r>
                        <a:rPr lang="da-DK" sz="600" b="1" baseline="0" dirty="0" err="1">
                          <a:latin typeface="Bradley Hand ITC" panose="03070402050302030203" pitchFamily="66" charset="0"/>
                        </a:rPr>
                        <a:t>UTH’er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, patienttilfredshed</a:t>
                      </a:r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Outcome for personalet: Medarbejdertilfredshed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.</a:t>
                      </a:r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600" b="1" dirty="0">
                          <a:latin typeface="Bradley Hand ITC" panose="03070402050302030203" pitchFamily="66" charset="0"/>
                        </a:rPr>
                        <a:t>Outcome</a:t>
                      </a:r>
                      <a:r>
                        <a:rPr lang="da-DK" sz="600" b="1" baseline="0" dirty="0">
                          <a:latin typeface="Bradley Hand ITC" panose="03070402050302030203" pitchFamily="66" charset="0"/>
                        </a:rPr>
                        <a:t> for afdelingen: Overarbejde, sygefravær, personaleomsætning</a:t>
                      </a:r>
                      <a:endParaRPr lang="da-DK" sz="600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ktangel 26"/>
          <p:cNvSpPr/>
          <p:nvPr/>
        </p:nvSpPr>
        <p:spPr>
          <a:xfrm>
            <a:off x="9887130" y="25399"/>
            <a:ext cx="2017700" cy="4594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       17-2-2015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5                                        JEP</a:t>
            </a:r>
          </a:p>
        </p:txBody>
      </p:sp>
      <p:sp>
        <p:nvSpPr>
          <p:cNvPr id="30" name="Rektangel 29"/>
          <p:cNvSpPr/>
          <p:nvPr/>
        </p:nvSpPr>
        <p:spPr>
          <a:xfrm>
            <a:off x="9770648" y="2371242"/>
            <a:ext cx="291174" cy="2485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not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85841" y="1195985"/>
            <a:ext cx="1755254" cy="19225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Høj belastning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Stort pres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UTH’er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Lav </a:t>
            </a:r>
            <a:r>
              <a:rPr kumimoji="0" lang="da-DK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pt.tilfredshed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Lav </a:t>
            </a:r>
            <a:r>
              <a:rPr kumimoji="0" lang="da-DK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medarb.tilfredshed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Højt sygefravær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Meget overarbejde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Høj personaleomsætning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390906" y="836021"/>
            <a:ext cx="2017700" cy="2898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OVERBELÆGNING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2" y="1205504"/>
            <a:ext cx="3779220" cy="2197979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84" y="1205504"/>
            <a:ext cx="3813324" cy="22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58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8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{"language":"{{DocumentLanguage}}","disableUpdates":false,"type":"proofingLanguage"}],"templateName":"blank","templateDescription":"","enableDocumentContentUpdater":true,"version":"2.0"}]]></TemplafyTemplateConfiguration>
</file>

<file path=customXml/itemProps1.xml><?xml version="1.0" encoding="utf-8"?>
<ds:datastoreItem xmlns:ds="http://schemas.openxmlformats.org/officeDocument/2006/customXml" ds:itemID="{C5CD5A01-6378-494D-B71B-D23DEC9A120C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1149</Words>
  <Application>Microsoft Office PowerPoint</Application>
  <PresentationFormat>Widescreen</PresentationFormat>
  <Paragraphs>165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18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Verdana</vt:lpstr>
      <vt:lpstr>Wingdings</vt:lpstr>
      <vt:lpstr>Blank</vt:lpstr>
      <vt:lpstr>8_Office-tema</vt:lpstr>
      <vt:lpstr>2_Kontortema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2023-06-08T09:14:26Z</dcterms:created>
  <dcterms:modified xsi:type="dcterms:W3CDTF">2023-09-06T11:32:10Z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2022-07-04T06:37:46</vt:lpwstr>
  </property>
  <property fmtid="{D5CDD505-2E9C-101B-9397-08002B2CF9AE}" pid="3" name="TemplafyTenantId">
    <vt:lpwstr>sdu</vt:lpwstr>
  </property>
  <property fmtid="{D5CDD505-2E9C-101B-9397-08002B2CF9AE}" pid="4" name="TemplafyTemplateId">
    <vt:lpwstr>637925134655816945</vt:lpwstr>
  </property>
  <property fmtid="{D5CDD505-2E9C-101B-9397-08002B2CF9AE}" pid="5" name="TemplafyUserProfileId">
    <vt:lpwstr>638110899945906655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