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3"/>
  </p:notesMasterIdLst>
  <p:sldIdLst>
    <p:sldId id="262" r:id="rId6"/>
    <p:sldId id="354" r:id="rId7"/>
    <p:sldId id="329" r:id="rId8"/>
    <p:sldId id="264" r:id="rId9"/>
    <p:sldId id="353" r:id="rId10"/>
    <p:sldId id="335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C9B00-8E17-4CBE-8CC6-CC26CEEBB28E}" v="7" dt="2021-06-23T09:07:59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4318" autoAdjust="0"/>
  </p:normalViewPr>
  <p:slideViewPr>
    <p:cSldViewPr snapToGrid="0" showGuides="1">
      <p:cViewPr varScale="1">
        <p:scale>
          <a:sx n="79" d="100"/>
          <a:sy n="79" d="100"/>
        </p:scale>
        <p:origin x="19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23/06/2021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6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Indikatorer fra DEA rapport: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Begge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surveys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fra de internationale rankings er indikatorer der uundgåeligt er påvirket af;</a:t>
            </a:r>
          </a:p>
          <a:p>
            <a:pPr marL="228600" indent="-228600">
              <a:buAutoNum type="alphaLcParenR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at universitet enten er meget kendte og typisk også meget gamle uddannelsesinstitutioner (fx Oxford, MIT, Harvard), og</a:t>
            </a:r>
          </a:p>
          <a:p>
            <a:pPr marL="228600" indent="-228600">
              <a:buAutoNum type="alphaLcParenR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at universiteterne aktivt forsøger at aktivere deres netværk forud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surveyen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Dette er det en lang mindre (eksplicit) kultur for blandt universiteter i DK end i andre lande.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1200" b="0" i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Andre mål for uddannelseskvalitet: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 2019 blev SDU placeret som nr. 28 (bedst i DK) på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THE’s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europæiske rangliste af læringsmiljø på universiteter. Denne ranking eksisterer desværre ikke længere.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 Europe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Teaching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Ranking havde et særligt fokus på undervisningskvalitet og læremulighed, hvilket blandt andet kom til udtryk ved,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at en af hovedkomponenterne i bedømmelsen var de studerendes egen vurdering af deres universitet.</a:t>
            </a:r>
          </a:p>
          <a:p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27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Deltagelsen steg med mere end 50% fra 2020 til 2021 – indikerer at denne ranking får stigende tilslutning og dermed også betydning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Det er frivilligt for de deltagende universiteter, hvor mange af verdensmålene de vil placeres på, med undtagelse af verdensmål 17, som er obligatorisk.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SDU har valgt at blive placeret på alle verdensmål da vi ønsker en temperaturmåling af </a:t>
            </a:r>
            <a:r>
              <a:rPr lang="da-DK" dirty="0" err="1"/>
              <a:t>SDU’s</a:t>
            </a:r>
            <a:r>
              <a:rPr lang="da-DK" dirty="0"/>
              <a:t> tiltag på alle verdensmål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37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THE placerer de første 100 med en specifik placering, derefter er det bredere intervaller.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Den overordnede score er udgjort af de kategorier hvor SDU relativt set klarer sig bedst + det obligatoriske verdensmål 17 – dvs. ift. hvordan de andre universiteter klarer sig i kategorien.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Værd at pointere at SDU klarer sig særlig godt på alle forskningsindikatorer.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2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Særligt</a:t>
            </a:r>
            <a:r>
              <a:rPr lang="en-US" sz="1200" b="1" i="0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om </a:t>
            </a:r>
            <a:r>
              <a:rPr lang="en-US" sz="1200" b="1" i="0" u="sng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grundskole</a:t>
            </a:r>
            <a:r>
              <a:rPr lang="en-US" sz="1200" b="1" i="0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1" i="0" u="sng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underviser</a:t>
            </a:r>
            <a:r>
              <a:rPr lang="en-US" sz="1200" b="1" i="0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1" i="0" u="sng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indikator</a:t>
            </a:r>
            <a:r>
              <a:rPr lang="en-US" sz="1200" b="1" i="0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lang="en-US" sz="1200" b="1" i="1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“The metric tries to show how universities are ensuring that primary education 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is </a:t>
            </a:r>
            <a:r>
              <a:rPr lang="da-DK" sz="1200" b="0" i="1" u="none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adequately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b="0" i="1" u="none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resourced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.”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anerkender der er et systematisk bias i denne grundet internationale forskelle på, hvad der kvalificerer til undervisning i grundskolen.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Typisk vil de lande som har relativt sværere ved at skaffe kvalificerede undervisere have en fordel i denne kategori/indikator, ofte fordi et givent uddannelsesniveau vil give adgang til at undervise på et lavere uddannelsesniveau.</a:t>
            </a:r>
          </a:p>
          <a:p>
            <a:endParaRPr lang="da-DK" sz="1200" b="1" i="1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OBS: I DK bliver man ikke automatisk kvalificeret til at undervise på grundskoleniveau gennem en videregående uddannelse. Det kræver at man er uddannet lærer, typisk fra en professionshøjskole / erhvervsakademi etc. Dette fortolkes forskelligt på tværs af de danske universiteter. SDU følger </a:t>
            </a:r>
            <a:r>
              <a:rPr lang="da-DK" sz="1200" b="1" i="0" u="none" strike="noStrike" kern="1200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THE’s</a:t>
            </a:r>
            <a:r>
              <a:rPr lang="da-DK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anvisning, som er, at danske universiteter ikke producerer folkeskolelærer jf. ovenstående vilkår i det danske uddannelsessystem.</a:t>
            </a:r>
          </a:p>
          <a:p>
            <a:endParaRPr lang="da-DK" sz="12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1200" b="0" i="0" u="sng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Perspektivering: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Education is a precursor to growing an economy sustainably, not just at higher education levels, but importantly in early years and lifelong learning. It is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gateway out of poverty (SDG1), especially intergenerational poverty. Education delivered fairly helps to break down inequalities (SDG10), and provides the key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workers needed to support a fair and sustainable world (SDG8).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da-DK" sz="12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8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Skyldes både øget deltagelse og at mange universiteter kæmper om en god placering i denne, og derfor vil deltagerne med alt sandsynlighed løbende forbedre deres præstation i denne kategori.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4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mere om ranking på vores hjemmeside:</a:t>
            </a:r>
          </a:p>
          <a:p>
            <a:r>
              <a:rPr lang="da-DK" dirty="0"/>
              <a:t>https://www.sdu.dk/da/om_sdu/dokumentation_tal/internationale+ranglister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7C3C4-F300-4644-9D4F-1431B6D2858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9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2"/>
            <a:ext cx="7551758" cy="41417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6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0536" y="3577044"/>
            <a:ext cx="2325405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940536" y="204021"/>
            <a:ext cx="2325405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5561" y="1890533"/>
            <a:ext cx="2325406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68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3269" y="1"/>
            <a:ext cx="629714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3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142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0" y="1028246"/>
            <a:ext cx="8221499" cy="6719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800" y="1989138"/>
            <a:ext cx="8221500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94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23-06-2021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23-06-2021</a:t>
            </a:fld>
            <a:endParaRPr lang="da-DK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.xml"/><Relationship Id="rId7" Type="http://schemas.openxmlformats.org/officeDocument/2006/relationships/image" Target="../media/image10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hyperlink" Target="https://www.sdu.dk/da/om_sdu/dokumentation_tal/internationale+ranglister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4413250" ty="-742950" sx="95000" sy="95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4572000" y="857250"/>
            <a:ext cx="4572000" cy="514350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85235" y="990588"/>
            <a:ext cx="427291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International Ranking</a:t>
            </a:r>
          </a:p>
          <a:p>
            <a:r>
              <a:rPr lang="en-US" altLang="ko-KR" dirty="0">
                <a:solidFill>
                  <a:schemeClr val="bg1"/>
                </a:solidFill>
                <a:latin typeface="+mj-lt"/>
                <a:cs typeface="Arial" pitchFamily="34" charset="0"/>
              </a:rPr>
              <a:t>&amp; </a:t>
            </a:r>
            <a:r>
              <a:rPr lang="en-US" altLang="ko-KR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måling</a:t>
            </a:r>
            <a:r>
              <a:rPr lang="en-US" altLang="ko-KR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af</a:t>
            </a:r>
            <a:r>
              <a:rPr lang="en-US" altLang="ko-KR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uddannelseskvalitet</a:t>
            </a:r>
            <a:endParaRPr lang="ko-KR" alt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4705932" y="1577290"/>
            <a:ext cx="4278573" cy="507831"/>
            <a:chOff x="5819650" y="1666120"/>
            <a:chExt cx="5704764" cy="677107"/>
          </a:xfrm>
        </p:grpSpPr>
        <p:sp>
          <p:nvSpPr>
            <p:cNvPr id="9" name="TextBox 8"/>
            <p:cNvSpPr txBox="1"/>
            <p:nvPr/>
          </p:nvSpPr>
          <p:spPr>
            <a:xfrm>
              <a:off x="6751978" y="1763579"/>
              <a:ext cx="4772436" cy="492442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Ranking &amp; </a:t>
              </a:r>
              <a:r>
                <a:rPr lang="en-US" altLang="ko-KR" b="1" dirty="0" err="1">
                  <a:solidFill>
                    <a:schemeClr val="bg1"/>
                  </a:solidFill>
                  <a:cs typeface="Arial" pitchFamily="34" charset="0"/>
                </a:rPr>
                <a:t>uddannelseskvalitet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4702467" y="2603679"/>
            <a:ext cx="4083480" cy="507831"/>
            <a:chOff x="5819650" y="1666120"/>
            <a:chExt cx="5444640" cy="6771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781492-1FA1-4EE9-87A1-4997D4F01DB5}"/>
                </a:ext>
              </a:extLst>
            </p:cNvPr>
            <p:cNvSpPr txBox="1"/>
            <p:nvPr/>
          </p:nvSpPr>
          <p:spPr>
            <a:xfrm>
              <a:off x="6756598" y="1735368"/>
              <a:ext cx="4507692" cy="492442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THE Impact Ranking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3018A7E-1178-4AC0-88CE-C9EBFE9CE930}"/>
              </a:ext>
            </a:extLst>
          </p:cNvPr>
          <p:cNvSpPr txBox="1">
            <a:spLocks/>
          </p:cNvSpPr>
          <p:nvPr/>
        </p:nvSpPr>
        <p:spPr>
          <a:xfrm>
            <a:off x="7457860" y="34960"/>
            <a:ext cx="1873875" cy="324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/>
                </a:solidFill>
              </a:rPr>
              <a:t>#SDUANALYTICS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2ED10B9-4E64-468C-ADEE-10FFA51E414F}"/>
              </a:ext>
            </a:extLst>
          </p:cNvPr>
          <p:cNvSpPr txBox="1"/>
          <p:nvPr/>
        </p:nvSpPr>
        <p:spPr>
          <a:xfrm>
            <a:off x="7022356" y="5729521"/>
            <a:ext cx="22046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v. Emilie Lemming Müller 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9D1C48A-73AD-4A3B-BFFE-282BBF720234}"/>
              </a:ext>
            </a:extLst>
          </p:cNvPr>
          <p:cNvSpPr txBox="1"/>
          <p:nvPr/>
        </p:nvSpPr>
        <p:spPr>
          <a:xfrm>
            <a:off x="299089" y="703361"/>
            <a:ext cx="42729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rPr>
              <a:t>Lyn-</a:t>
            </a:r>
            <a:r>
              <a:rPr lang="en-US" altLang="ko-KR" sz="1400" dirty="0" err="1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rPr>
              <a:t>introduktion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846AD7B-64A7-449D-B4DA-8EFB5BBFF170}"/>
              </a:ext>
            </a:extLst>
          </p:cNvPr>
          <p:cNvGrpSpPr/>
          <p:nvPr/>
        </p:nvGrpSpPr>
        <p:grpSpPr>
          <a:xfrm>
            <a:off x="4702467" y="3630067"/>
            <a:ext cx="4080015" cy="507831"/>
            <a:chOff x="5819650" y="1666120"/>
            <a:chExt cx="5440020" cy="677107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BD688CC8-4AD3-41AE-8453-A3F2666259CA}"/>
                </a:ext>
              </a:extLst>
            </p:cNvPr>
            <p:cNvSpPr txBox="1"/>
            <p:nvPr/>
          </p:nvSpPr>
          <p:spPr>
            <a:xfrm>
              <a:off x="6751978" y="1763579"/>
              <a:ext cx="4507692" cy="492442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SDG 4 - </a:t>
              </a:r>
              <a:r>
                <a:rPr lang="en-US" altLang="ko-KR" b="1" dirty="0" err="1">
                  <a:solidFill>
                    <a:schemeClr val="bg1"/>
                  </a:solidFill>
                  <a:cs typeface="Arial" pitchFamily="34" charset="0"/>
                </a:rPr>
                <a:t>kvalitetsuddannelse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C73035C1-AF4B-4E50-AAB4-4FEBC54E8FFE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4405516" y="2681377"/>
            <a:ext cx="1512950" cy="1512950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5806593" y="4859907"/>
            <a:ext cx="569845" cy="345709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731766" y="1245413"/>
            <a:ext cx="34227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err="1">
                <a:solidFill>
                  <a:schemeClr val="accent6"/>
                </a:solidFill>
                <a:cs typeface="Arial" pitchFamily="34" charset="0"/>
              </a:rPr>
              <a:t>Kontekst</a:t>
            </a:r>
            <a:r>
              <a:rPr lang="en-GB" altLang="ko-KR" sz="2400" dirty="0">
                <a:solidFill>
                  <a:schemeClr val="accent6"/>
                </a:solidFill>
                <a:cs typeface="Arial" pitchFamily="34" charset="0"/>
              </a:rPr>
              <a:t>: </a:t>
            </a:r>
            <a:r>
              <a:rPr lang="en-GB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Ranking &amp;</a:t>
            </a:r>
          </a:p>
          <a:p>
            <a:r>
              <a:rPr lang="en-GB" altLang="ko-KR" sz="2400" dirty="0" err="1">
                <a:solidFill>
                  <a:srgbClr val="505050"/>
                </a:solidFill>
                <a:cs typeface="Arial" pitchFamily="34" charset="0"/>
              </a:rPr>
              <a:t>uddannelseskvalitet</a:t>
            </a:r>
            <a:endParaRPr lang="ko-KR" altLang="en-US" sz="24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731766" y="2568613"/>
            <a:ext cx="2968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DEA rapport om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kvalitet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:</a:t>
            </a:r>
          </a:p>
          <a:p>
            <a:pPr marL="627063" lvl="1" indent="-285750">
              <a:buFont typeface="Arial" panose="020B0604020202020204" pitchFamily="34" charset="0"/>
              <a:buChar char="‒"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THE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omdømme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-survey</a:t>
            </a:r>
          </a:p>
          <a:p>
            <a:pPr marL="627063" lvl="1" indent="-285750">
              <a:buFont typeface="Arial" panose="020B0604020202020204" pitchFamily="34" charset="0"/>
              <a:buChar char="‒"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QS employer survey</a:t>
            </a:r>
          </a:p>
          <a:p>
            <a:pPr marL="627063" lvl="1" indent="-285750">
              <a:buFont typeface="Arial" panose="020B0604020202020204" pitchFamily="34" charset="0"/>
              <a:buChar char="‒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Andre eksempler: </a:t>
            </a:r>
            <a:br>
              <a:rPr lang="da-DK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da-DK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THE’s</a:t>
            </a:r>
            <a:r>
              <a:rPr lang="da-DK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europæiske rangliste af læringsmiljø (afviklet)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FA3F0E7-1DBA-47D8-8685-1CE599459759}"/>
              </a:ext>
            </a:extLst>
          </p:cNvPr>
          <p:cNvSpPr/>
          <p:nvPr/>
        </p:nvSpPr>
        <p:spPr>
          <a:xfrm>
            <a:off x="8731045" y="199103"/>
            <a:ext cx="324465" cy="1637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194337-0E4C-452F-A052-153D90ABD1D6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7C69425-52C7-4AB3-899E-2E9693258924}"/>
              </a:ext>
            </a:extLst>
          </p:cNvPr>
          <p:cNvSpPr/>
          <p:nvPr/>
        </p:nvSpPr>
        <p:spPr>
          <a:xfrm flipV="1">
            <a:off x="7557615" y="6353384"/>
            <a:ext cx="1371883" cy="36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FF80F15-894F-4600-9463-489E330D5811}"/>
              </a:ext>
            </a:extLst>
          </p:cNvPr>
          <p:cNvSpPr txBox="1">
            <a:spLocks/>
          </p:cNvSpPr>
          <p:nvPr/>
        </p:nvSpPr>
        <p:spPr>
          <a:xfrm>
            <a:off x="7457860" y="34960"/>
            <a:ext cx="1873875" cy="324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#SDUANALYTICS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929A1D5-DAD3-4D3D-86D1-B31F47BC15ED}"/>
              </a:ext>
            </a:extLst>
          </p:cNvPr>
          <p:cNvSpPr/>
          <p:nvPr/>
        </p:nvSpPr>
        <p:spPr>
          <a:xfrm>
            <a:off x="233090" y="220645"/>
            <a:ext cx="1159775" cy="3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28" name="Pladsholder til billede 3" descr="Bøger på en hylde">
            <a:extLst>
              <a:ext uri="{FF2B5EF4-FFF2-40B4-BE49-F238E27FC236}">
                <a16:creationId xmlns:a16="http://schemas.microsoft.com/office/drawing/2014/main" id="{BC40FBD4-4BED-4204-A42D-A49D69B21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172" y="703282"/>
            <a:ext cx="2325687" cy="2143895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</p:pic>
      <p:pic>
        <p:nvPicPr>
          <p:cNvPr id="29" name="Pladsholder til billede 7" descr="Mål med forskellige nøjagtighedsringe">
            <a:extLst>
              <a:ext uri="{FF2B5EF4-FFF2-40B4-BE49-F238E27FC236}">
                <a16:creationId xmlns:a16="http://schemas.microsoft.com/office/drawing/2014/main" id="{A75708BB-785F-4E4A-A544-BA27D5050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3193" y="2332048"/>
            <a:ext cx="2325687" cy="2143895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/>
            </a:solidFill>
          </a:ln>
        </p:spPr>
      </p:pic>
      <p:pic>
        <p:nvPicPr>
          <p:cNvPr id="30" name="Pladsholder til billede 9" descr="Et billede, der indeholder tekst, maleri, farverig&#10;&#10;Automatisk genereret beskrivelse">
            <a:extLst>
              <a:ext uri="{FF2B5EF4-FFF2-40B4-BE49-F238E27FC236}">
                <a16:creationId xmlns:a16="http://schemas.microsoft.com/office/drawing/2014/main" id="{64B4A38C-7938-47BC-8B58-07FC506CF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r="19674"/>
          <a:stretch/>
        </p:blipFill>
        <p:spPr>
          <a:xfrm>
            <a:off x="4989513" y="3960814"/>
            <a:ext cx="2325687" cy="2143896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</p:pic>
    </p:spTree>
    <p:extLst>
      <p:ext uri="{BB962C8B-B14F-4D97-AF65-F5344CB8AC3E}">
        <p14:creationId xmlns:p14="http://schemas.microsoft.com/office/powerpoint/2010/main" val="24724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4405516" y="2681377"/>
            <a:ext cx="1512950" cy="1512950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5806593" y="4859907"/>
            <a:ext cx="569845" cy="345709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731766" y="1245413"/>
            <a:ext cx="34227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6"/>
                </a:solidFill>
                <a:cs typeface="Arial" pitchFamily="34" charset="0"/>
              </a:rPr>
              <a:t>THE IMPACT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rgbClr val="505050"/>
                </a:solidFill>
                <a:cs typeface="Arial" pitchFamily="34" charset="0"/>
              </a:rPr>
              <a:t>fokuserer</a:t>
            </a:r>
            <a:endParaRPr lang="en-GB" altLang="ko-KR" sz="2400" dirty="0">
              <a:solidFill>
                <a:srgbClr val="505050"/>
              </a:solidFill>
              <a:cs typeface="Arial" pitchFamily="34" charset="0"/>
            </a:endParaRPr>
          </a:p>
          <a:p>
            <a:r>
              <a:rPr lang="en-GB" altLang="ko-KR" sz="2400" dirty="0" err="1">
                <a:solidFill>
                  <a:srgbClr val="505050"/>
                </a:solidFill>
                <a:cs typeface="Arial" pitchFamily="34" charset="0"/>
              </a:rPr>
              <a:t>på</a:t>
            </a:r>
            <a:r>
              <a:rPr lang="en-GB" altLang="ko-KR" sz="2400" dirty="0">
                <a:solidFill>
                  <a:srgbClr val="505050"/>
                </a:solidFill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rgbClr val="505050"/>
                </a:solidFill>
                <a:cs typeface="Arial" pitchFamily="34" charset="0"/>
              </a:rPr>
              <a:t>verdensmålene</a:t>
            </a:r>
            <a:r>
              <a:rPr lang="en-GB" altLang="ko-KR" sz="2400" dirty="0">
                <a:solidFill>
                  <a:srgbClr val="505050"/>
                </a:solidFill>
                <a:cs typeface="Arial" pitchFamily="34" charset="0"/>
              </a:rPr>
              <a:t>…</a:t>
            </a:r>
            <a:endParaRPr lang="ko-KR" altLang="en-US" sz="24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731766" y="2568613"/>
            <a:ext cx="28358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Times Higher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Siden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2019 –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2021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deltog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over 1.100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universiteter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17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kategorier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b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(1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obligatorisk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resten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frivillig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Kompleks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metode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ladsholder til 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C37FA8D-9907-460D-85FA-4B87135EB76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9" t="265" r="25949" b="-265"/>
          <a:stretch/>
        </p:blipFill>
        <p:spPr>
          <a:xfrm>
            <a:off x="4989513" y="588964"/>
            <a:ext cx="2325687" cy="2143896"/>
          </a:xfrm>
        </p:spPr>
      </p:pic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445CC6C9-C4B3-4147-8938-31F070EB487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3" t="-45698" r="-15509" b="-40932"/>
          <a:stretch/>
        </p:blipFill>
        <p:spPr>
          <a:xfrm>
            <a:off x="6364288" y="2274889"/>
            <a:ext cx="2325687" cy="2143896"/>
          </a:xfrm>
          <a:solidFill>
            <a:schemeClr val="bg1"/>
          </a:solidFill>
          <a:ln>
            <a:solidFill>
              <a:schemeClr val="accent5"/>
            </a:solidFill>
          </a:ln>
        </p:spPr>
      </p:pic>
      <p:pic>
        <p:nvPicPr>
          <p:cNvPr id="10" name="Pladsholder til billede 9" descr="Et billede, der indeholder tekst, maleri, farverig&#10;&#10;Automatisk genereret beskrivelse">
            <a:extLst>
              <a:ext uri="{FF2B5EF4-FFF2-40B4-BE49-F238E27FC236}">
                <a16:creationId xmlns:a16="http://schemas.microsoft.com/office/drawing/2014/main" id="{D97AF366-CD6D-43F6-B40E-BE838185D1F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r="19674"/>
          <a:stretch/>
        </p:blipFill>
        <p:spPr>
          <a:xfrm>
            <a:off x="4989513" y="3960814"/>
            <a:ext cx="2325687" cy="2143896"/>
          </a:xfr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EFA3F0E7-1DBA-47D8-8685-1CE599459759}"/>
              </a:ext>
            </a:extLst>
          </p:cNvPr>
          <p:cNvSpPr/>
          <p:nvPr/>
        </p:nvSpPr>
        <p:spPr>
          <a:xfrm>
            <a:off x="8731045" y="199103"/>
            <a:ext cx="324465" cy="1637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194337-0E4C-452F-A052-153D90ABD1D6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7C69425-52C7-4AB3-899E-2E9693258924}"/>
              </a:ext>
            </a:extLst>
          </p:cNvPr>
          <p:cNvSpPr/>
          <p:nvPr/>
        </p:nvSpPr>
        <p:spPr>
          <a:xfrm flipV="1">
            <a:off x="7557615" y="6353384"/>
            <a:ext cx="1371883" cy="36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FF80F15-894F-4600-9463-489E330D5811}"/>
              </a:ext>
            </a:extLst>
          </p:cNvPr>
          <p:cNvSpPr txBox="1">
            <a:spLocks/>
          </p:cNvSpPr>
          <p:nvPr/>
        </p:nvSpPr>
        <p:spPr>
          <a:xfrm>
            <a:off x="7457860" y="34960"/>
            <a:ext cx="1873875" cy="324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#SDUANALYTICS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929A1D5-DAD3-4D3D-86D1-B31F47BC15ED}"/>
              </a:ext>
            </a:extLst>
          </p:cNvPr>
          <p:cNvSpPr/>
          <p:nvPr/>
        </p:nvSpPr>
        <p:spPr>
          <a:xfrm>
            <a:off x="233090" y="220645"/>
            <a:ext cx="1159775" cy="3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94CB6-721F-4559-A1D3-11BF4A9913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10C92B-3E20-43FF-9741-D802DC65CBD0}" type="datetime1">
              <a:rPr lang="da-DK" smtClean="0"/>
              <a:t>23-06-2021</a:t>
            </a:fld>
            <a:endParaRPr lang="da-DK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0D220A9A-D8C1-4F7F-9C87-28BC4B918E05}"/>
              </a:ext>
            </a:extLst>
          </p:cNvPr>
          <p:cNvSpPr txBox="1">
            <a:spLocks/>
          </p:cNvSpPr>
          <p:nvPr/>
        </p:nvSpPr>
        <p:spPr>
          <a:xfrm>
            <a:off x="1246012" y="618112"/>
            <a:ext cx="6452365" cy="826485"/>
          </a:xfrm>
          <a:prstGeom prst="rect">
            <a:avLst/>
          </a:prstGeom>
        </p:spPr>
        <p:txBody>
          <a:bodyPr/>
          <a:lstStyle>
            <a:lvl1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62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2021: </a:t>
            </a:r>
            <a:r>
              <a:rPr lang="da-D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SDU’s</a:t>
            </a:r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placering på verdensmål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 mål med den relativt bedste præstation + mål 17</a:t>
            </a:r>
          </a:p>
        </p:txBody>
      </p:sp>
      <p:pic>
        <p:nvPicPr>
          <p:cNvPr id="38" name="Content Placeholder 7">
            <a:extLst>
              <a:ext uri="{FF2B5EF4-FFF2-40B4-BE49-F238E27FC236}">
                <a16:creationId xmlns:a16="http://schemas.microsoft.com/office/drawing/2014/main" id="{CF531580-BC80-4870-8DF0-831CCBD3FA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85" y="522953"/>
            <a:ext cx="819228" cy="819228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66C20777-4862-4202-BB5A-3DD306B93B19}"/>
              </a:ext>
            </a:extLst>
          </p:cNvPr>
          <p:cNvGrpSpPr/>
          <p:nvPr/>
        </p:nvGrpSpPr>
        <p:grpSpPr>
          <a:xfrm>
            <a:off x="1419266" y="1642099"/>
            <a:ext cx="6935462" cy="1164964"/>
            <a:chOff x="1100138" y="1416506"/>
            <a:chExt cx="6039937" cy="1015371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B356B0C3-AB1E-4EE7-8D4A-2AE3AC2C0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85000"/>
            </a:blip>
            <a:srcRect l="353" t="6217" r="84797" b="1885"/>
            <a:stretch/>
          </p:blipFill>
          <p:spPr>
            <a:xfrm>
              <a:off x="1100138" y="1416506"/>
              <a:ext cx="2070790" cy="1015371"/>
            </a:xfrm>
            <a:prstGeom prst="rect">
              <a:avLst/>
            </a:prstGeom>
          </p:spPr>
        </p:pic>
        <p:pic>
          <p:nvPicPr>
            <p:cNvPr id="75" name="Billede 74">
              <a:extLst>
                <a:ext uri="{FF2B5EF4-FFF2-40B4-BE49-F238E27FC236}">
                  <a16:creationId xmlns:a16="http://schemas.microsoft.com/office/drawing/2014/main" id="{CB561E32-C201-4D80-9F63-7D29470B5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85000"/>
            </a:blip>
            <a:srcRect l="34109" t="6217" r="50688" b="1885"/>
            <a:stretch/>
          </p:blipFill>
          <p:spPr>
            <a:xfrm>
              <a:off x="2988660" y="1416506"/>
              <a:ext cx="2119967" cy="1015371"/>
            </a:xfrm>
            <a:prstGeom prst="rect">
              <a:avLst/>
            </a:prstGeom>
          </p:spPr>
        </p:pic>
        <p:pic>
          <p:nvPicPr>
            <p:cNvPr id="76" name="Billede 75">
              <a:extLst>
                <a:ext uri="{FF2B5EF4-FFF2-40B4-BE49-F238E27FC236}">
                  <a16:creationId xmlns:a16="http://schemas.microsoft.com/office/drawing/2014/main" id="{078262F9-2308-47FE-8F89-57D728A37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85000"/>
            </a:blip>
            <a:srcRect l="67406" t="6434" r="17391" b="2325"/>
            <a:stretch/>
          </p:blipFill>
          <p:spPr>
            <a:xfrm>
              <a:off x="5020108" y="1416506"/>
              <a:ext cx="2119967" cy="1008114"/>
            </a:xfrm>
            <a:prstGeom prst="rect">
              <a:avLst/>
            </a:prstGeom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4EE4923-AE87-499F-840A-378B215E3206}"/>
              </a:ext>
            </a:extLst>
          </p:cNvPr>
          <p:cNvGrpSpPr/>
          <p:nvPr/>
        </p:nvGrpSpPr>
        <p:grpSpPr>
          <a:xfrm>
            <a:off x="1419266" y="2807063"/>
            <a:ext cx="5457367" cy="3652013"/>
            <a:chOff x="2723598" y="2805981"/>
            <a:chExt cx="5457367" cy="3652013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F7620384-E485-431C-B810-68360E379585}"/>
                </a:ext>
              </a:extLst>
            </p:cNvPr>
            <p:cNvGrpSpPr/>
            <p:nvPr/>
          </p:nvGrpSpPr>
          <p:grpSpPr>
            <a:xfrm>
              <a:off x="2723598" y="2805981"/>
              <a:ext cx="5457367" cy="3652013"/>
              <a:chOff x="2867164" y="2860219"/>
              <a:chExt cx="5457367" cy="3652013"/>
            </a:xfrm>
          </p:grpSpPr>
          <p:grpSp>
            <p:nvGrpSpPr>
              <p:cNvPr id="10" name="Gruppe 9">
                <a:extLst>
                  <a:ext uri="{FF2B5EF4-FFF2-40B4-BE49-F238E27FC236}">
                    <a16:creationId xmlns:a16="http://schemas.microsoft.com/office/drawing/2014/main" id="{63835A91-3983-4DA1-860E-502895FE4D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67164" y="2860219"/>
                <a:ext cx="5457367" cy="3440133"/>
                <a:chOff x="2429191" y="2603702"/>
                <a:chExt cx="6381455" cy="4022647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57C1767-FD24-49D0-808E-6EA01622396B}"/>
                    </a:ext>
                  </a:extLst>
                </p:cNvPr>
                <p:cNvGrpSpPr/>
                <p:nvPr/>
              </p:nvGrpSpPr>
              <p:grpSpPr>
                <a:xfrm flipH="1">
                  <a:off x="7328692" y="3167694"/>
                  <a:ext cx="1481954" cy="483969"/>
                  <a:chOff x="5749594" y="1487743"/>
                  <a:chExt cx="1803365" cy="483969"/>
                </a:xfrm>
              </p:grpSpPr>
              <p:sp>
                <p:nvSpPr>
                  <p:cNvPr id="71" name="Billedforklaring: højrepil 70">
                    <a:extLst>
                      <a:ext uri="{FF2B5EF4-FFF2-40B4-BE49-F238E27FC236}">
                        <a16:creationId xmlns:a16="http://schemas.microsoft.com/office/drawing/2014/main" id="{1BFDA552-EA4D-48C8-A6D1-6647EE41DE7B}"/>
                      </a:ext>
                    </a:extLst>
                  </p:cNvPr>
                  <p:cNvSpPr/>
                  <p:nvPr/>
                </p:nvSpPr>
                <p:spPr>
                  <a:xfrm>
                    <a:off x="5749594" y="1487743"/>
                    <a:ext cx="1803365" cy="483969"/>
                  </a:xfrm>
                  <a:prstGeom prst="rightArrowCallout">
                    <a:avLst>
                      <a:gd name="adj1" fmla="val 25000"/>
                      <a:gd name="adj2" fmla="val 28640"/>
                      <a:gd name="adj3" fmla="val 46845"/>
                      <a:gd name="adj4" fmla="val 58661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r>
                      <a:rPr lang="da-DK" sz="1100" dirty="0">
                        <a:solidFill>
                          <a:srgbClr val="505050"/>
                        </a:solidFill>
                      </a:rPr>
                      <a:t>  = SDU</a:t>
                    </a:r>
                  </a:p>
                </p:txBody>
              </p:sp>
              <p:sp>
                <p:nvSpPr>
                  <p:cNvPr id="72" name="Ellipse 71">
                    <a:extLst>
                      <a:ext uri="{FF2B5EF4-FFF2-40B4-BE49-F238E27FC236}">
                        <a16:creationId xmlns:a16="http://schemas.microsoft.com/office/drawing/2014/main" id="{6FCAAEB9-D0F0-4A10-AEC6-D8FF2EAA4B76}"/>
                      </a:ext>
                    </a:extLst>
                  </p:cNvPr>
                  <p:cNvSpPr/>
                  <p:nvPr/>
                </p:nvSpPr>
                <p:spPr>
                  <a:xfrm>
                    <a:off x="6575199" y="1668308"/>
                    <a:ext cx="118256" cy="10606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endParaRPr lang="da-DK" sz="1600" dirty="0" err="1"/>
                  </a:p>
                </p:txBody>
              </p:sp>
            </p:grpSp>
            <p:grpSp>
              <p:nvGrpSpPr>
                <p:cNvPr id="9" name="Gruppe 8">
                  <a:extLst>
                    <a:ext uri="{FF2B5EF4-FFF2-40B4-BE49-F238E27FC236}">
                      <a16:creationId xmlns:a16="http://schemas.microsoft.com/office/drawing/2014/main" id="{F9279679-B44E-431F-B9D2-C9E77FABF182}"/>
                    </a:ext>
                  </a:extLst>
                </p:cNvPr>
                <p:cNvGrpSpPr/>
                <p:nvPr/>
              </p:nvGrpSpPr>
              <p:grpSpPr>
                <a:xfrm>
                  <a:off x="2429191" y="2603702"/>
                  <a:ext cx="4239854" cy="4022647"/>
                  <a:chOff x="1737355" y="1689302"/>
                  <a:chExt cx="4239854" cy="4022647"/>
                </a:xfrm>
              </p:grpSpPr>
              <p:pic>
                <p:nvPicPr>
                  <p:cNvPr id="66" name="Billede 65">
                    <a:extLst>
                      <a:ext uri="{FF2B5EF4-FFF2-40B4-BE49-F238E27FC236}">
                        <a16:creationId xmlns:a16="http://schemas.microsoft.com/office/drawing/2014/main" id="{F46C9A94-33C4-41EB-A11D-A77DE8AE01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42414" t="11435" r="52470" b="17826"/>
                  <a:stretch/>
                </p:blipFill>
                <p:spPr>
                  <a:xfrm>
                    <a:off x="1737355" y="1689302"/>
                    <a:ext cx="1063597" cy="4015695"/>
                  </a:xfrm>
                  <a:prstGeom prst="rect">
                    <a:avLst/>
                  </a:prstGeom>
                </p:spPr>
              </p:pic>
              <p:pic>
                <p:nvPicPr>
                  <p:cNvPr id="73" name="Billede 72">
                    <a:extLst>
                      <a:ext uri="{FF2B5EF4-FFF2-40B4-BE49-F238E27FC236}">
                        <a16:creationId xmlns:a16="http://schemas.microsoft.com/office/drawing/2014/main" id="{7B0AB018-AC8C-471D-BCB0-FD73143317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53279" t="11435" r="41605" b="17826"/>
                  <a:stretch/>
                </p:blipFill>
                <p:spPr>
                  <a:xfrm>
                    <a:off x="2729064" y="1689302"/>
                    <a:ext cx="1063597" cy="4015695"/>
                  </a:xfrm>
                  <a:prstGeom prst="rect">
                    <a:avLst/>
                  </a:prstGeom>
                </p:spPr>
              </p:pic>
              <p:pic>
                <p:nvPicPr>
                  <p:cNvPr id="74" name="Billede 73">
                    <a:extLst>
                      <a:ext uri="{FF2B5EF4-FFF2-40B4-BE49-F238E27FC236}">
                        <a16:creationId xmlns:a16="http://schemas.microsoft.com/office/drawing/2014/main" id="{3E026B09-218C-4B91-AB79-3FCA7F35C3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85538" t="11512" r="3749" b="17749"/>
                  <a:stretch/>
                </p:blipFill>
                <p:spPr>
                  <a:xfrm>
                    <a:off x="3750010" y="1696254"/>
                    <a:ext cx="2227199" cy="401569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Tekstfelt 11">
                <a:extLst>
                  <a:ext uri="{FF2B5EF4-FFF2-40B4-BE49-F238E27FC236}">
                    <a16:creationId xmlns:a16="http://schemas.microsoft.com/office/drawing/2014/main" id="{85546BD9-1665-408B-9D5D-AAFC146D8A0C}"/>
                  </a:ext>
                </a:extLst>
              </p:cNvPr>
              <p:cNvSpPr txBox="1"/>
              <p:nvPr/>
            </p:nvSpPr>
            <p:spPr>
              <a:xfrm>
                <a:off x="2954957" y="6296788"/>
                <a:ext cx="59547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SDG 8</a:t>
                </a:r>
              </a:p>
            </p:txBody>
          </p:sp>
          <p:sp>
            <p:nvSpPr>
              <p:cNvPr id="77" name="Tekstfelt 76">
                <a:extLst>
                  <a:ext uri="{FF2B5EF4-FFF2-40B4-BE49-F238E27FC236}">
                    <a16:creationId xmlns:a16="http://schemas.microsoft.com/office/drawing/2014/main" id="{DA03AD17-E0AA-4945-B344-DF35875E78AB}"/>
                  </a:ext>
                </a:extLst>
              </p:cNvPr>
              <p:cNvSpPr txBox="1"/>
              <p:nvPr/>
            </p:nvSpPr>
            <p:spPr>
              <a:xfrm>
                <a:off x="3797086" y="6296788"/>
                <a:ext cx="6897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SDG 10</a:t>
                </a:r>
              </a:p>
            </p:txBody>
          </p:sp>
          <p:sp>
            <p:nvSpPr>
              <p:cNvPr id="78" name="Tekstfelt 77">
                <a:extLst>
                  <a:ext uri="{FF2B5EF4-FFF2-40B4-BE49-F238E27FC236}">
                    <a16:creationId xmlns:a16="http://schemas.microsoft.com/office/drawing/2014/main" id="{CADB2981-45D6-44F2-9425-E89DE2F11C62}"/>
                  </a:ext>
                </a:extLst>
              </p:cNvPr>
              <p:cNvSpPr txBox="1"/>
              <p:nvPr/>
            </p:nvSpPr>
            <p:spPr>
              <a:xfrm>
                <a:off x="4706665" y="6296788"/>
                <a:ext cx="6897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SDG 16</a:t>
                </a:r>
              </a:p>
            </p:txBody>
          </p:sp>
          <p:sp>
            <p:nvSpPr>
              <p:cNvPr id="79" name="Tekstfelt 78">
                <a:extLst>
                  <a:ext uri="{FF2B5EF4-FFF2-40B4-BE49-F238E27FC236}">
                    <a16:creationId xmlns:a16="http://schemas.microsoft.com/office/drawing/2014/main" id="{364AE331-17FF-4F93-B462-A377ED59DAE1}"/>
                  </a:ext>
                </a:extLst>
              </p:cNvPr>
              <p:cNvSpPr txBox="1"/>
              <p:nvPr/>
            </p:nvSpPr>
            <p:spPr>
              <a:xfrm>
                <a:off x="5677218" y="6296788"/>
                <a:ext cx="6897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SDG 17</a:t>
                </a:r>
              </a:p>
            </p:txBody>
          </p:sp>
        </p:grp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C862D0F8-5C65-4E90-A4AC-32E776B964F1}"/>
                </a:ext>
              </a:extLst>
            </p:cNvPr>
            <p:cNvSpPr/>
            <p:nvPr/>
          </p:nvSpPr>
          <p:spPr>
            <a:xfrm flipH="1">
              <a:off x="5855355" y="3197594"/>
              <a:ext cx="83107" cy="907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085B9150-0F57-443E-884F-13037D592DC1}"/>
                </a:ext>
              </a:extLst>
            </p:cNvPr>
            <p:cNvSpPr/>
            <p:nvPr/>
          </p:nvSpPr>
          <p:spPr>
            <a:xfrm flipH="1">
              <a:off x="4885353" y="3650484"/>
              <a:ext cx="83107" cy="907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47743C8-A1F3-4368-BB04-AB87317E2DA5}"/>
                </a:ext>
              </a:extLst>
            </p:cNvPr>
            <p:cNvSpPr/>
            <p:nvPr/>
          </p:nvSpPr>
          <p:spPr>
            <a:xfrm flipH="1">
              <a:off x="3925144" y="3534803"/>
              <a:ext cx="83107" cy="907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67A83B4A-76FE-47E9-8B1D-F537AECB6EFA}"/>
                </a:ext>
              </a:extLst>
            </p:cNvPr>
            <p:cNvSpPr/>
            <p:nvPr/>
          </p:nvSpPr>
          <p:spPr>
            <a:xfrm flipH="1">
              <a:off x="3067575" y="3702188"/>
              <a:ext cx="83107" cy="907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</p:grpSp>
      <p:sp>
        <p:nvSpPr>
          <p:cNvPr id="84" name="Rektangel 83">
            <a:extLst>
              <a:ext uri="{FF2B5EF4-FFF2-40B4-BE49-F238E27FC236}">
                <a16:creationId xmlns:a16="http://schemas.microsoft.com/office/drawing/2014/main" id="{CC04A20F-2780-4C84-87BF-E7F0E5A1F493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627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DEB3973-19F6-4FCC-968E-2F414F9AAC68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C102BB-A383-4CCA-B5B3-2E1F7867D317}"/>
              </a:ext>
            </a:extLst>
          </p:cNvPr>
          <p:cNvSpPr txBox="1">
            <a:spLocks/>
          </p:cNvSpPr>
          <p:nvPr/>
        </p:nvSpPr>
        <p:spPr>
          <a:xfrm>
            <a:off x="7457860" y="34960"/>
            <a:ext cx="1873875" cy="324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#SDUANALYTICS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B18B7EE-B7D2-42FD-8681-BA9B9F181652}"/>
              </a:ext>
            </a:extLst>
          </p:cNvPr>
          <p:cNvSpPr txBox="1">
            <a:spLocks/>
          </p:cNvSpPr>
          <p:nvPr/>
        </p:nvSpPr>
        <p:spPr>
          <a:xfrm>
            <a:off x="1246012" y="618112"/>
            <a:ext cx="6643954" cy="826485"/>
          </a:xfrm>
          <a:prstGeom prst="rect">
            <a:avLst/>
          </a:prstGeom>
        </p:spPr>
        <p:txBody>
          <a:bodyPr/>
          <a:lstStyle>
            <a:lvl1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62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SDG 4: KVALITETSUDDANNELSE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Grundskole uddannelse, livslang læring &amp; inkluderende optag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DADEB4F9-88D9-4437-B350-A79FBFDA9F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85" y="522953"/>
            <a:ext cx="819228" cy="81922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06152D6-4DA2-4966-8BF3-B53DFD764D25}"/>
              </a:ext>
            </a:extLst>
          </p:cNvPr>
          <p:cNvSpPr txBox="1"/>
          <p:nvPr/>
        </p:nvSpPr>
        <p:spPr>
          <a:xfrm>
            <a:off x="836399" y="1512828"/>
            <a:ext cx="7297508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Forskning i uddannelseskvalitet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Dimittender som kan undervise i grundskole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Livslang læring (events, kurser og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efterudd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Første-generations studerende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OBS: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Kategorien bør ikke fortolkes som </a:t>
            </a:r>
            <a:r>
              <a:rPr lang="da-DK" sz="1600" i="1" dirty="0">
                <a:solidFill>
                  <a:schemeClr val="bg1">
                    <a:lumMod val="65000"/>
                  </a:schemeClr>
                </a:solidFill>
              </a:rPr>
              <a:t>kvaliteten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 af undervisning eller uddannelse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Stort fokus på bidraget til samfundets uddannelsesniveau (tidligt), med link til social ligestilling (SDG 1 &amp; 10) samt fair og bæredygtig udvikling (SDG 8)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DEB3973-19F6-4FCC-968E-2F414F9AAC68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C102BB-A383-4CCA-B5B3-2E1F7867D317}"/>
              </a:ext>
            </a:extLst>
          </p:cNvPr>
          <p:cNvSpPr txBox="1">
            <a:spLocks/>
          </p:cNvSpPr>
          <p:nvPr/>
        </p:nvSpPr>
        <p:spPr>
          <a:xfrm>
            <a:off x="7457860" y="34960"/>
            <a:ext cx="1873875" cy="324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#SDUANALYTICS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B18B7EE-B7D2-42FD-8681-BA9B9F181652}"/>
              </a:ext>
            </a:extLst>
          </p:cNvPr>
          <p:cNvSpPr txBox="1">
            <a:spLocks/>
          </p:cNvSpPr>
          <p:nvPr/>
        </p:nvSpPr>
        <p:spPr>
          <a:xfrm>
            <a:off x="1246012" y="618112"/>
            <a:ext cx="7727300" cy="826485"/>
          </a:xfrm>
          <a:prstGeom prst="rect">
            <a:avLst/>
          </a:prstGeom>
        </p:spPr>
        <p:txBody>
          <a:bodyPr/>
          <a:lstStyle>
            <a:lvl1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62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8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974" indent="-251988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54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SDG 4: KVALITETSUDDANNELSE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Konkurrencen er stor i denne kategori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E3BC2D1-7D67-48A6-AC6F-99FB3DF5C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" t="2847" r="1481" b="3344"/>
          <a:stretch/>
        </p:blipFill>
        <p:spPr>
          <a:xfrm>
            <a:off x="1209043" y="4001403"/>
            <a:ext cx="7185754" cy="2129577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DADEB4F9-88D9-4437-B350-A79FBFDA9F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85" y="522953"/>
            <a:ext cx="819228" cy="81922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86784EC-FA72-4F6E-9430-4DFC996599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" t="3103" r="660" b="2372"/>
          <a:stretch/>
        </p:blipFill>
        <p:spPr>
          <a:xfrm>
            <a:off x="1222711" y="1593068"/>
            <a:ext cx="7220854" cy="209168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DAF1FA1-F5F7-41F7-8F51-B93E190DFB9E}"/>
              </a:ext>
            </a:extLst>
          </p:cNvPr>
          <p:cNvSpPr txBox="1"/>
          <p:nvPr/>
        </p:nvSpPr>
        <p:spPr>
          <a:xfrm rot="16200000">
            <a:off x="359891" y="4501196"/>
            <a:ext cx="953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E4502C0-4DDC-4A59-948F-9E68D7D13591}"/>
              </a:ext>
            </a:extLst>
          </p:cNvPr>
          <p:cNvSpPr txBox="1"/>
          <p:nvPr/>
        </p:nvSpPr>
        <p:spPr>
          <a:xfrm rot="16200000">
            <a:off x="382671" y="2471982"/>
            <a:ext cx="953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445693E-6E13-4ADC-B39F-6FE87BD26004}"/>
              </a:ext>
            </a:extLst>
          </p:cNvPr>
          <p:cNvCxnSpPr/>
          <p:nvPr/>
        </p:nvCxnSpPr>
        <p:spPr>
          <a:xfrm>
            <a:off x="528385" y="3849942"/>
            <a:ext cx="832716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0C1F1CA-8DF6-4737-84EA-2E3A17ED4FB0}"/>
              </a:ext>
            </a:extLst>
          </p:cNvPr>
          <p:cNvSpPr/>
          <p:nvPr/>
        </p:nvSpPr>
        <p:spPr>
          <a:xfrm>
            <a:off x="1938528" y="5064321"/>
            <a:ext cx="1490472" cy="6858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0E97C5-BDFB-47A2-BE3D-B06D54E23401}"/>
              </a:ext>
            </a:extLst>
          </p:cNvPr>
          <p:cNvSpPr/>
          <p:nvPr/>
        </p:nvSpPr>
        <p:spPr>
          <a:xfrm>
            <a:off x="2103120" y="2488285"/>
            <a:ext cx="1490472" cy="6858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298247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5030465" y="4334734"/>
            <a:ext cx="3590141" cy="7617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4746688" y="4461975"/>
            <a:ext cx="509621" cy="503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6E5FE2-FA3F-42C5-9A36-B7BDADEDB6D4}"/>
              </a:ext>
            </a:extLst>
          </p:cNvPr>
          <p:cNvSpPr txBox="1"/>
          <p:nvPr/>
        </p:nvSpPr>
        <p:spPr>
          <a:xfrm>
            <a:off x="5332749" y="4556470"/>
            <a:ext cx="2910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EMUL@SDU.DK</a:t>
            </a:r>
            <a:endParaRPr lang="ko-KR" altLang="en-US" sz="1400" b="1"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9A567C09-7DD7-46F3-88AB-71F5376BCED9}"/>
              </a:ext>
            </a:extLst>
          </p:cNvPr>
          <p:cNvSpPr/>
          <p:nvPr/>
        </p:nvSpPr>
        <p:spPr>
          <a:xfrm>
            <a:off x="7432602" y="4577087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E4AC-9241-4652-A447-14C6C758BF90}"/>
              </a:ext>
            </a:extLst>
          </p:cNvPr>
          <p:cNvSpPr txBox="1"/>
          <p:nvPr/>
        </p:nvSpPr>
        <p:spPr>
          <a:xfrm>
            <a:off x="5130589" y="3126499"/>
            <a:ext cx="3590141" cy="830997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700" dirty="0" err="1">
                <a:solidFill>
                  <a:srgbClr val="505050"/>
                </a:solidFill>
              </a:rPr>
              <a:t>Spørgsmål</a:t>
            </a:r>
            <a:r>
              <a:rPr lang="en-US" altLang="ko-KR" sz="2700" dirty="0">
                <a:solidFill>
                  <a:srgbClr val="505050"/>
                </a:solidFill>
              </a:rPr>
              <a:t>?</a:t>
            </a:r>
          </a:p>
          <a:p>
            <a:pPr algn="r"/>
            <a:r>
              <a:rPr lang="en-US" altLang="ko-KR" sz="2700" dirty="0">
                <a:solidFill>
                  <a:schemeClr val="accent4"/>
                </a:solidFill>
              </a:rPr>
              <a:t>- </a:t>
            </a:r>
            <a:r>
              <a:rPr lang="en-US" altLang="ko-KR" sz="2700" dirty="0" err="1">
                <a:solidFill>
                  <a:schemeClr val="accent4"/>
                </a:solidFill>
              </a:rPr>
              <a:t>Kontakt</a:t>
            </a:r>
            <a:r>
              <a:rPr lang="en-US" altLang="ko-KR" sz="2700" dirty="0">
                <a:solidFill>
                  <a:schemeClr val="accent4"/>
                </a:solidFill>
              </a:rPr>
              <a:t> </a:t>
            </a:r>
            <a:r>
              <a:rPr lang="en-US" altLang="ko-KR" sz="2700" dirty="0" err="1">
                <a:solidFill>
                  <a:schemeClr val="accent4"/>
                </a:solidFill>
              </a:rPr>
              <a:t>mig</a:t>
            </a:r>
            <a:r>
              <a:rPr lang="en-US" altLang="ko-KR" sz="2700" dirty="0">
                <a:solidFill>
                  <a:schemeClr val="accent4"/>
                </a:solidFill>
              </a:rPr>
              <a:t> gerne! </a:t>
            </a:r>
            <a:r>
              <a:rPr lang="en-US" altLang="ko-KR" sz="2700" dirty="0">
                <a:solidFill>
                  <a:schemeClr val="accent4"/>
                </a:solidFill>
                <a:sym typeface="Wingdings" panose="05000000000000000000" pitchFamily="2" charset="2"/>
              </a:rPr>
              <a:t></a:t>
            </a:r>
            <a:endParaRPr lang="ko-KR" altLang="en-US" sz="2700" dirty="0">
              <a:solidFill>
                <a:schemeClr val="accent4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B3DA38A-AA10-496D-9E84-DD7DCEC7F84F}"/>
              </a:ext>
            </a:extLst>
          </p:cNvPr>
          <p:cNvSpPr/>
          <p:nvPr/>
        </p:nvSpPr>
        <p:spPr>
          <a:xfrm>
            <a:off x="233090" y="220645"/>
            <a:ext cx="1159775" cy="32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101318BE-7546-4C87-8D07-3D282E61B0E9}"/>
              </a:ext>
            </a:extLst>
          </p:cNvPr>
          <p:cNvPicPr>
            <a:picLocks noGrp="1" noChangeAspect="1"/>
          </p:cNvPicPr>
          <p:nvPr>
            <p:ph type="pic" idx="16"/>
            <p:custDataLst>
              <p:tags r:id="rId1"/>
            </p:custDataLst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7517"/>
          <a:stretch/>
        </p:blipFill>
        <p:spPr>
          <a:xfrm>
            <a:off x="423270" y="1"/>
            <a:ext cx="7506976" cy="5329645"/>
          </a:xfrm>
          <a:solidFill>
            <a:schemeClr val="bg1">
              <a:lumMod val="95000"/>
              <a:alpha val="50000"/>
            </a:schemeClr>
          </a:solidFill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7212C6F-4ADB-4687-B91E-4193B43C687F}"/>
              </a:ext>
            </a:extLst>
          </p:cNvPr>
          <p:cNvSpPr txBox="1"/>
          <p:nvPr/>
        </p:nvSpPr>
        <p:spPr>
          <a:xfrm>
            <a:off x="4870219" y="4531937"/>
            <a:ext cx="270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@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28E99D8E-9861-4757-974C-CCB579755291}"/>
              </a:ext>
            </a:extLst>
          </p:cNvPr>
          <p:cNvSpPr/>
          <p:nvPr/>
        </p:nvSpPr>
        <p:spPr>
          <a:xfrm>
            <a:off x="8731045" y="199103"/>
            <a:ext cx="324465" cy="1637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55CE332-9C24-4531-BE39-E38FFCF3FFEE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B3B816D-A8F7-4EBA-A406-E47FD04A9C99}"/>
              </a:ext>
            </a:extLst>
          </p:cNvPr>
          <p:cNvSpPr/>
          <p:nvPr/>
        </p:nvSpPr>
        <p:spPr>
          <a:xfrm flipV="1">
            <a:off x="7557615" y="5805097"/>
            <a:ext cx="1371883" cy="36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A6A80D0-DE28-4181-A058-4E97680FC258}"/>
              </a:ext>
            </a:extLst>
          </p:cNvPr>
          <p:cNvSpPr/>
          <p:nvPr/>
        </p:nvSpPr>
        <p:spPr>
          <a:xfrm>
            <a:off x="8731045" y="199103"/>
            <a:ext cx="324465" cy="1637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F490A50-0AC8-4EA0-9EC3-C4EDA0835EDA}"/>
              </a:ext>
            </a:extLst>
          </p:cNvPr>
          <p:cNvSpPr/>
          <p:nvPr/>
        </p:nvSpPr>
        <p:spPr>
          <a:xfrm>
            <a:off x="103013" y="6238568"/>
            <a:ext cx="1143000" cy="53831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B183E71F-3FED-4D09-9B0F-E4557BF68881}"/>
              </a:ext>
            </a:extLst>
          </p:cNvPr>
          <p:cNvSpPr/>
          <p:nvPr/>
        </p:nvSpPr>
        <p:spPr>
          <a:xfrm>
            <a:off x="5030465" y="5252315"/>
            <a:ext cx="3590141" cy="761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B568933D-B7EB-4814-8374-739B62ECF20E}"/>
              </a:ext>
            </a:extLst>
          </p:cNvPr>
          <p:cNvSpPr/>
          <p:nvPr/>
        </p:nvSpPr>
        <p:spPr>
          <a:xfrm>
            <a:off x="4746688" y="5379556"/>
            <a:ext cx="509621" cy="503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AC28795-FE67-4687-8F10-3075CDAF074C}"/>
              </a:ext>
            </a:extLst>
          </p:cNvPr>
          <p:cNvSpPr txBox="1"/>
          <p:nvPr/>
        </p:nvSpPr>
        <p:spPr>
          <a:xfrm>
            <a:off x="5332749" y="5474051"/>
            <a:ext cx="2910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Læs</a:t>
            </a:r>
            <a:r>
              <a:rPr lang="en-US" altLang="ko-KR" sz="1400" b="1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 mere </a:t>
            </a:r>
            <a:r>
              <a:rPr lang="en-US" altLang="ko-KR" sz="1400" b="1" dirty="0" err="1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på</a:t>
            </a:r>
            <a:r>
              <a:rPr lang="en-US" altLang="ko-KR" sz="1400" b="1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vores</a:t>
            </a:r>
            <a:r>
              <a:rPr lang="en-US" altLang="ko-KR" sz="1400" b="1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hjemmeside</a:t>
            </a:r>
            <a:endParaRPr lang="ko-KR" alt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Markør">
            <a:extLst>
              <a:ext uri="{FF2B5EF4-FFF2-40B4-BE49-F238E27FC236}">
                <a16:creationId xmlns:a16="http://schemas.microsoft.com/office/drawing/2014/main" id="{4FCC6658-2734-46F4-8EC5-0491271F9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7115" y="5443495"/>
            <a:ext cx="358211" cy="3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8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ul\AppData\Local\Temp\1\Templafy\PowerPointVsto\Assets\Skydeskive med pil i centrum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ul\AppData\Local\Temp\1\Templafy\PowerPointVsto\Assets\Skydeskive med pil i centrum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ul\AppData\Local\Temp\1\Templafy\PowerPointVsto\Assets\Skydeskive med pil i centrum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ul\AppData\Local\Temp\1\Templafy\PowerPointVsto\Assets\39da9a55-83f5-4dd2-8d9a-7c12a83d97e0.jpeg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{"required":false,"helpTexts":{"prefix":"","postfix":""},"spacing":{},"type":"datePicker","name":"Date","label":"Date","fullyQualifiedName":"Date"}],"formDataEntries":[{"name":"Date","value":"zrwVvdFimI08qnezDFXn4A=="}]}]]></TemplafyForm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21188326284327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18AC4054-766B-4184-8C82-3C99998DAC7F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customXml/itemProps3.xml><?xml version="1.0" encoding="utf-8"?>
<ds:datastoreItem xmlns:ds="http://schemas.openxmlformats.org/officeDocument/2006/customXml" ds:itemID="{EB1C286B-6E17-4719-A990-7677354B6380}">
  <ds:schemaRefs/>
</ds:datastoreItem>
</file>

<file path=customXml/itemProps4.xml><?xml version="1.0" encoding="utf-8"?>
<ds:datastoreItem xmlns:ds="http://schemas.openxmlformats.org/officeDocument/2006/customXml" ds:itemID="{F5466A43-4EA6-4955-BDEC-0C63E599A51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791</Words>
  <Application>Microsoft Office PowerPoint</Application>
  <PresentationFormat>Skærmshow (4:3)</PresentationFormat>
  <Paragraphs>107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Wingdings</vt:lpstr>
      <vt:lpstr>Blank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2019-01-15T10:32:39Z</dcterms:created>
  <dcterms:modified xsi:type="dcterms:W3CDTF">2021-06-23T12:06:48Z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2019-04-29T07:13:52.0636750Z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636921183990463129</vt:lpwstr>
  </property>
  <property fmtid="{D5CDD505-2E9C-101B-9397-08002B2CF9AE}" pid="5" name="TemplafyUserProfileId">
    <vt:lpwstr>637346500368661892</vt:lpwstr>
  </property>
  <property fmtid="{D5CDD505-2E9C-101B-9397-08002B2CF9AE}" pid="6" name="TemplafyLanguageCode">
    <vt:lpwstr>da-DK</vt:lpwstr>
  </property>
</Properties>
</file>