
<file path=[Content_Types].xml><?xml version="1.0" encoding="utf-8"?>
<Types xmlns="http://schemas.openxmlformats.org/package/2006/content-types">
  <Default Extension="bin" ContentType="image/x-emf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7"/>
  </p:sldMasterIdLst>
  <p:notesMasterIdLst>
    <p:notesMasterId r:id="rId19"/>
  </p:notesMasterIdLst>
  <p:sldIdLst>
    <p:sldId id="277" r:id="rId8"/>
    <p:sldId id="283" r:id="rId9"/>
    <p:sldId id="256" r:id="rId10"/>
    <p:sldId id="257" r:id="rId11"/>
    <p:sldId id="259" r:id="rId12"/>
    <p:sldId id="258" r:id="rId13"/>
    <p:sldId id="260" r:id="rId14"/>
    <p:sldId id="275" r:id="rId15"/>
    <p:sldId id="276" r:id="rId16"/>
    <p:sldId id="279" r:id="rId17"/>
    <p:sldId id="28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4346CA-531F-499A-A7E8-672B0500A9A6}" v="105" dt="2025-02-20T07:17:05.7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2" autoAdjust="0"/>
  </p:normalViewPr>
  <p:slideViewPr>
    <p:cSldViewPr snapToGrid="0" showGuides="1">
      <p:cViewPr varScale="1">
        <p:scale>
          <a:sx n="68" d="100"/>
          <a:sy n="68" d="100"/>
        </p:scale>
        <p:origin x="84" y="91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24" Type="http://schemas.microsoft.com/office/2015/10/relationships/revisionInfo" Target="revisionInfo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D72A38B-F9FA-4036-A084-652409E98F08}" type="datetimeFigureOut">
              <a:rPr lang="en-GB"/>
              <a:pPr/>
              <a:t>06/03/2025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9436F85-577F-4A92-A47F-D540A2BCC821}" type="slidenum">
              <a:rPr lang="en-GB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i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13" name="Date Placeholder 14">
            <a:extLst>
              <a:ext uri="{FF2B5EF4-FFF2-40B4-BE49-F238E27FC236}">
                <a16:creationId xmlns:a16="http://schemas.microsoft.com/office/drawing/2014/main" id="{5161ABAB-6DB4-433A-ACC8-A0EC0AACA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06-03-2025</a:t>
            </a:fld>
            <a:endParaRPr lang="da-DK" dirty="0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BC3A8B03-9EA5-416E-BD54-B87E6C4A6781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06-03-2025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90335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300" cy="6858000"/>
          </a:xfrm>
          <a:solidFill>
            <a:schemeClr val="bg1"/>
          </a:solidFill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6692401" y="1076109"/>
            <a:ext cx="4680000" cy="1822734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overskrift, maksimalt 3 linjer</a:t>
            </a:r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692400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20" name="Logo black">
            <a:extLst>
              <a:ext uri="{FF2B5EF4-FFF2-40B4-BE49-F238E27FC236}">
                <a16:creationId xmlns:a16="http://schemas.microsoft.com/office/drawing/2014/main" id="{1421C492-A651-4EE4-BB8B-C6886E7B5C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2400" y="6294893"/>
            <a:ext cx="784800" cy="211840"/>
          </a:xfrm>
          <a:prstGeom prst="rect">
            <a:avLst/>
          </a:prstGeom>
        </p:spPr>
      </p:pic>
      <p:sp>
        <p:nvSpPr>
          <p:cNvPr id="30" name="Date Placeholder 14">
            <a:extLst>
              <a:ext uri="{FF2B5EF4-FFF2-40B4-BE49-F238E27FC236}">
                <a16:creationId xmlns:a16="http://schemas.microsoft.com/office/drawing/2014/main" id="{2C4B35A0-F8F7-420F-9E06-CC0AAAA0B84F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06-03-2025</a:t>
            </a:fld>
            <a:endParaRPr lang="da-DK" dirty="0"/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77BCC6E7-9279-FA89-A785-CF0077EE4743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072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og tekst (CV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6710399" y="1700213"/>
            <a:ext cx="4677070" cy="1436392"/>
          </a:xfrm>
        </p:spPr>
        <p:txBody>
          <a:bodyPr/>
          <a:lstStyle>
            <a:lvl1pPr>
              <a:defRPr sz="4800"/>
            </a:lvl1pPr>
          </a:lstStyle>
          <a:p>
            <a:r>
              <a:rPr lang="da-DK" dirty="0"/>
              <a:t>Overskrift i </a:t>
            </a:r>
            <a:r>
              <a:rPr lang="da-DK" dirty="0" err="1"/>
              <a:t>maks</a:t>
            </a:r>
            <a:r>
              <a:rPr lang="da-DK" dirty="0"/>
              <a:t> 2 linjer</a:t>
            </a:r>
            <a:endParaRPr lang="da-DK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FAAEFF0-FCE4-48D6-A0D1-A458F3CD3EB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692202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F21E6D3-406B-4DA0-9B5A-6A2F208BAF7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10399" y="452437"/>
            <a:ext cx="4659277" cy="790493"/>
          </a:xfrm>
        </p:spPr>
        <p:txBody>
          <a:bodyPr anchor="b" anchorCtr="0"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da-DK" dirty="0"/>
              <a:t>Klik for at indsætte tekst (f.eks. job titel)</a:t>
            </a:r>
            <a:endParaRPr lang="da-DK"/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411163" y="1016000"/>
            <a:ext cx="4043879" cy="4804038"/>
          </a:xfrm>
          <a:noFill/>
        </p:spPr>
        <p:txBody>
          <a:bodyPr/>
          <a:lstStyle>
            <a:lvl1pPr marL="0" indent="0" algn="ctr">
              <a:buNone/>
              <a:defRPr sz="11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4AC2696B-BD55-4932-A36E-BCC4318F22B0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06-03-2025</a:t>
            </a:fld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91D0A-163E-46D9-B4AE-DA279145732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06-03-2025</a:t>
            </a:fld>
            <a:endParaRPr lang="da-DK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A9685AE-678B-466E-B97B-590BC795CFDA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13" name="Logo black">
            <a:extLst>
              <a:ext uri="{FF2B5EF4-FFF2-40B4-BE49-F238E27FC236}">
                <a16:creationId xmlns:a16="http://schemas.microsoft.com/office/drawing/2014/main" id="{16CDF92D-C78F-4CBE-853B-4E3CD39D2A5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4" name="TextBox 19">
            <a:extLst>
              <a:ext uri="{FF2B5EF4-FFF2-40B4-BE49-F238E27FC236}">
                <a16:creationId xmlns:a16="http://schemas.microsoft.com/office/drawing/2014/main" id="{84BAC96C-D3F0-4589-BA68-661284F36D77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72234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AC5FF5C-5A1F-4EF8-85A8-E1370E4FA7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17" name="Date Placeholder 14">
            <a:extLst>
              <a:ext uri="{FF2B5EF4-FFF2-40B4-BE49-F238E27FC236}">
                <a16:creationId xmlns:a16="http://schemas.microsoft.com/office/drawing/2014/main" id="{360EC57D-D72D-43A3-90BC-3ACC9F8BC9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06-03-2025</a:t>
            </a:fld>
            <a:endParaRPr lang="da-DK" dirty="0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36B2A848-B2AD-472A-AC10-0002D162D52D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06-03-2025</a:t>
            </a:fld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7D6F82-73FC-4F13-BFEC-9200E77E152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183040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iko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FA71C01-3350-42F9-9392-0F3379095A9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932902" y="1700213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0A09C85-3CCC-44AB-A808-AA96845B128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32902" y="2733129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1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/>
              <a:t>Klik for at tilføje overskrift</a:t>
            </a:r>
          </a:p>
          <a:p>
            <a:pPr lvl="1"/>
            <a:r>
              <a:rPr lang="da-DK"/>
              <a:t>Second level</a:t>
            </a:r>
          </a:p>
          <a:p>
            <a:pPr lvl="2"/>
            <a:endParaRPr lang="da-DK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3F35B7FD-E0E2-4581-BAC7-8858E530AFE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934000" y="4012975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2C92166-E723-47D5-9A87-3354EB28C4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932112" y="509324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252000" indent="0">
              <a:buNone/>
              <a:defRPr/>
            </a:lvl3pPr>
          </a:lstStyle>
          <a:p>
            <a:pPr lvl="0"/>
            <a:r>
              <a:rPr lang="da-DK" dirty="0"/>
              <a:t>Klik for at </a:t>
            </a:r>
            <a:r>
              <a:rPr lang="da-DK"/>
              <a:t>tilføje overskrift</a:t>
            </a:r>
          </a:p>
          <a:p>
            <a:pPr lvl="1"/>
            <a:r>
              <a:rPr lang="da-DK"/>
              <a:t>Second level</a:t>
            </a:r>
            <a:endParaRPr lang="da-DK" dirty="0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AE23DA26-37CC-4CA7-8253-FD9AB459D2E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474740" y="1700213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  <a:lvl2pPr marL="252000" indent="0">
              <a:buNone/>
              <a:defRPr sz="1000"/>
            </a:lvl2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2682726-03AB-4490-8664-993881FA0BB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459663" y="273240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 dirty="0"/>
              <a:t>Klik for at </a:t>
            </a:r>
            <a:r>
              <a:rPr lang="da-DK"/>
              <a:t>tilføje overskrift</a:t>
            </a:r>
          </a:p>
          <a:p>
            <a:pPr lvl="1"/>
            <a:r>
              <a:rPr lang="da-DK"/>
              <a:t>Second level</a:t>
            </a:r>
          </a:p>
          <a:p>
            <a:pPr lvl="2"/>
            <a:endParaRPr lang="da-DK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762625AB-198B-4F37-9382-C78FD9118D5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459663" y="4012975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D8AE7F93-F2C6-4199-8D16-CFB4D977F63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73948" y="509324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 dirty="0"/>
              <a:t>Klik for at </a:t>
            </a:r>
            <a:r>
              <a:rPr lang="da-DK"/>
              <a:t>tilføje overskrift</a:t>
            </a:r>
          </a:p>
          <a:p>
            <a:pPr lvl="1"/>
            <a:r>
              <a:rPr lang="da-DK"/>
              <a:t>Second level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33E6A-A4F4-491B-846E-1DACC83D9BB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06-03-2025</a:t>
            </a:fld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38E8B2-EC82-4BE1-85C6-8F2725969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82921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6F8A6A9-890A-4EA2-8FA4-EA834B1A12F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05F52FC-7E26-46C0-8E8B-4445D500B9C7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06-03-2025</a:t>
            </a:fld>
            <a:endParaRPr lang="da-DK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1B1D99-4B52-4731-AEC4-C722464A7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06-03-2025</a:t>
            </a:fld>
            <a:endParaRPr lang="da-DK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B452C39-88DE-4155-8ED8-643714B1A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98522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0" y="1028246"/>
            <a:ext cx="10962000" cy="671967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11163" y="1989138"/>
            <a:ext cx="10961237" cy="38644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06-03-2025</a:t>
            </a:fld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612922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rt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ckground">
            <a:extLst>
              <a:ext uri="{FF2B5EF4-FFF2-40B4-BE49-F238E27FC236}">
                <a16:creationId xmlns:a16="http://schemas.microsoft.com/office/drawing/2014/main" id="{BBCAF46D-9983-4AEE-9B8A-24654CDEDDB0}"/>
              </a:ext>
            </a:extLst>
          </p:cNvPr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sz="1600" dirty="0" err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pic>
        <p:nvPicPr>
          <p:cNvPr id="7" name="Logo black">
            <a:extLst>
              <a:ext uri="{FF2B5EF4-FFF2-40B4-BE49-F238E27FC236}">
                <a16:creationId xmlns:a16="http://schemas.microsoft.com/office/drawing/2014/main" id="{E6E48129-FB3C-4F39-A5A1-63313B41D3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00" y="6296400"/>
            <a:ext cx="786874" cy="212400"/>
          </a:xfrm>
          <a:prstGeom prst="rect">
            <a:avLst/>
          </a:prstGeom>
        </p:spPr>
      </p:pic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D4E1389B-CA3B-4709-956D-F396D960BB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06-03-2025</a:t>
            </a:fld>
            <a:endParaRPr lang="da-DK" dirty="0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8A94F1C1-AE36-4BBA-B958-8FC614A9472A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06-03-2025</a:t>
            </a:fld>
            <a:endParaRPr lang="da-DK" dirty="0"/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5C6B8E24-66E4-1DDA-ADCF-C1D6EB952142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67525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AC5FF5C-5A1F-4EF8-85A8-E1370E4FA7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pic>
        <p:nvPicPr>
          <p:cNvPr id="13" name="Logo black">
            <a:extLst>
              <a:ext uri="{FF2B5EF4-FFF2-40B4-BE49-F238E27FC236}">
                <a16:creationId xmlns:a16="http://schemas.microsoft.com/office/drawing/2014/main" id="{8790A71A-B09B-4B5F-9D31-846A17201C9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7" name="Date Placeholder 14">
            <a:extLst>
              <a:ext uri="{FF2B5EF4-FFF2-40B4-BE49-F238E27FC236}">
                <a16:creationId xmlns:a16="http://schemas.microsoft.com/office/drawing/2014/main" id="{D63CFED0-47FC-4852-81C1-6B705FD6417D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06-03-2025</a:t>
            </a:fld>
            <a:endParaRPr lang="da-DK" dirty="0"/>
          </a:p>
        </p:txBody>
      </p:sp>
      <p:sp>
        <p:nvSpPr>
          <p:cNvPr id="7" name="TextBox 19">
            <a:extLst>
              <a:ext uri="{FF2B5EF4-FFF2-40B4-BE49-F238E27FC236}">
                <a16:creationId xmlns:a16="http://schemas.microsoft.com/office/drawing/2014/main" id="{69D838CB-E753-1CD5-AF9E-101E63EE7002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409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b" anchorCtr="0"/>
          <a:lstStyle>
            <a:lvl1pPr algn="l">
              <a:lnSpc>
                <a:spcPct val="10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A915360E-F247-49FB-821B-5399F132647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7" name="Date Placeholder 14">
            <a:extLst>
              <a:ext uri="{FF2B5EF4-FFF2-40B4-BE49-F238E27FC236}">
                <a16:creationId xmlns:a16="http://schemas.microsoft.com/office/drawing/2014/main" id="{FB068F22-0263-44BB-8333-C5643293F3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06-03-2025</a:t>
            </a:fld>
            <a:endParaRPr lang="da-DK" dirty="0"/>
          </a:p>
        </p:txBody>
      </p:sp>
      <p:sp>
        <p:nvSpPr>
          <p:cNvPr id="8" name="Date Placeholder 14">
            <a:extLst>
              <a:ext uri="{FF2B5EF4-FFF2-40B4-BE49-F238E27FC236}">
                <a16:creationId xmlns:a16="http://schemas.microsoft.com/office/drawing/2014/main" id="{2D08A2CA-4B19-4B39-B540-F97244C446A4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06-03-2025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50034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9D41ADC-5992-4476-8E55-8A709AA1B4B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673356" y="1700212"/>
            <a:ext cx="4693920" cy="41417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0" name="Date Placeholder 14">
            <a:extLst>
              <a:ext uri="{FF2B5EF4-FFF2-40B4-BE49-F238E27FC236}">
                <a16:creationId xmlns:a16="http://schemas.microsoft.com/office/drawing/2014/main" id="{BBCDE8CE-8147-4B12-B358-7B7ACA92FF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06-03-2025</a:t>
            </a:fld>
            <a:endParaRPr lang="da-DK" dirty="0"/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ACE2053-07AA-42FA-A789-E1430CAF7988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06-03-2025</a:t>
            </a:fld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CBB1C-1FE3-42F2-ACED-70B0664062B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0968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0" y="1028246"/>
            <a:ext cx="5366267" cy="188428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156000" y="1028246"/>
            <a:ext cx="5216400" cy="482535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06-03-2025</a:t>
            </a:fld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17717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dhold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692202" y="1006605"/>
            <a:ext cx="4680000" cy="1938338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B99C08-64C3-4ADA-9CD2-FBE2ED8551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692202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16" name="Logo black">
            <a:extLst>
              <a:ext uri="{FF2B5EF4-FFF2-40B4-BE49-F238E27FC236}">
                <a16:creationId xmlns:a16="http://schemas.microsoft.com/office/drawing/2014/main" id="{B52757AD-346A-4AA0-A5D6-36F8B1FE487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A09FC7B4-885C-4F9D-BD71-AE2FBDB38698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06-03-2025</a:t>
            </a:fld>
            <a:endParaRPr lang="da-DK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8FEE58-0FE9-4218-904C-188D46CD214D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22432" y="1000443"/>
            <a:ext cx="5077365" cy="485315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3F302217-B569-449A-8422-B6650C9BB084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06-03-2025</a:t>
            </a:fld>
            <a:endParaRPr lang="da-DK" dirty="0"/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58D7263E-B2E5-4CB9-9AAF-C0006E4A040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0" name="TextBox 19">
            <a:extLst>
              <a:ext uri="{FF2B5EF4-FFF2-40B4-BE49-F238E27FC236}">
                <a16:creationId xmlns:a16="http://schemas.microsoft.com/office/drawing/2014/main" id="{D1BE9BA7-ED5E-4943-A249-9704A0A8F736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6544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B9A67-E62D-400C-BC42-A3A96AAED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1" y="1028247"/>
            <a:ext cx="2502000" cy="432000"/>
          </a:xfrm>
        </p:spPr>
        <p:txBody>
          <a:bodyPr/>
          <a:lstStyle>
            <a:lvl1pPr>
              <a:lnSpc>
                <a:spcPct val="110000"/>
              </a:lnSpc>
              <a:defRPr sz="1200"/>
            </a:lvl1pPr>
          </a:lstStyle>
          <a:p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E60E8CAC-51BD-4862-8B6E-BD3E315677C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11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25135A09-8F8A-4D87-8C43-B3A0A80BE2F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273164" y="1028246"/>
            <a:ext cx="2502000" cy="432000"/>
          </a:xfrm>
        </p:spPr>
        <p:txBody>
          <a:bodyPr/>
          <a:lstStyle>
            <a:lvl1pPr marL="0" indent="0" algn="l">
              <a:buNone/>
              <a:defRPr sz="12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462D92C6-668E-491E-B394-72897FAB308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273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C0F1B1F1-CA40-4EA4-AB68-69DBBD61ED9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35163" y="1028246"/>
            <a:ext cx="2502000" cy="432000"/>
          </a:xfrm>
        </p:spPr>
        <p:txBody>
          <a:bodyPr/>
          <a:lstStyle>
            <a:lvl1pPr marL="0" indent="0">
              <a:buNone/>
              <a:defRPr sz="1200" b="1"/>
            </a:lvl1pPr>
            <a:lvl2pPr marL="252000" indent="0">
              <a:buNone/>
              <a:defRPr/>
            </a:lvl2pPr>
          </a:lstStyle>
          <a:p>
            <a:pPr lvl="0"/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3DBEE0FF-2C0E-499E-ACAF-B6F421AF13D5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135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091117C-5AED-4416-88BA-F1C88ACD7A2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997162" y="1028247"/>
            <a:ext cx="2502000" cy="432000"/>
          </a:xfrm>
        </p:spPr>
        <p:txBody>
          <a:bodyPr/>
          <a:lstStyle>
            <a:lvl1pPr marL="0" indent="0">
              <a:buNone/>
              <a:defRPr sz="1200" b="1"/>
            </a:lvl1pPr>
            <a:lvl2pPr marL="252000" indent="0">
              <a:buNone/>
              <a:defRPr/>
            </a:lvl2pPr>
          </a:lstStyle>
          <a:p>
            <a:pPr lvl="0"/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C66F31E1-769E-4E9A-9DCC-2C64321A89C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997161" y="1475354"/>
            <a:ext cx="2501999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28" name="Date Placeholder 14">
            <a:extLst>
              <a:ext uri="{FF2B5EF4-FFF2-40B4-BE49-F238E27FC236}">
                <a16:creationId xmlns:a16="http://schemas.microsoft.com/office/drawing/2014/main" id="{1DCD95D8-07B6-42C0-8767-A640B7CA8534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06-03-2025</a:t>
            </a:fld>
            <a:endParaRPr lang="da-DK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588C40-671D-463C-8463-D77B96C28D88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06-03-2025</a:t>
            </a:fld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B93800-6F51-413B-BA21-0A9967FF338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41953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0400" y="1028247"/>
            <a:ext cx="11379347" cy="16026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0400" y="3369040"/>
            <a:ext cx="11371905" cy="247296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Første niveau, bullet 16 </a:t>
            </a:r>
            <a:r>
              <a:rPr lang="da-DK" dirty="0" err="1"/>
              <a:t>pkt</a:t>
            </a:r>
            <a:endParaRPr lang="da-DK" dirty="0"/>
          </a:p>
          <a:p>
            <a:pPr lvl="1"/>
            <a:r>
              <a:rPr lang="da-DK" dirty="0"/>
              <a:t>Andet niveau, bullet 14 </a:t>
            </a:r>
            <a:r>
              <a:rPr lang="da-DK" dirty="0" err="1"/>
              <a:t>pkt</a:t>
            </a:r>
            <a:endParaRPr lang="da-DK" dirty="0"/>
          </a:p>
          <a:p>
            <a:pPr lvl="2"/>
            <a:r>
              <a:rPr lang="da-DK" dirty="0"/>
              <a:t>Tredje niveau, bullet 12 </a:t>
            </a:r>
            <a:r>
              <a:rPr lang="da-DK" dirty="0" err="1"/>
              <a:t>pkt</a:t>
            </a:r>
            <a:endParaRPr lang="da-DK" dirty="0"/>
          </a:p>
          <a:p>
            <a:pPr lvl="3"/>
            <a:r>
              <a:rPr lang="da-DK" dirty="0"/>
              <a:t>Fjerde niveau, Header bold 16 </a:t>
            </a:r>
            <a:r>
              <a:rPr lang="da-DK" dirty="0" err="1"/>
              <a:t>pkt</a:t>
            </a:r>
            <a:endParaRPr lang="da-DK" dirty="0"/>
          </a:p>
          <a:p>
            <a:pPr lvl="4"/>
            <a:r>
              <a:rPr lang="da-DK" dirty="0"/>
              <a:t>Femte niveau, Body </a:t>
            </a:r>
            <a:r>
              <a:rPr lang="da-DK" dirty="0" err="1"/>
              <a:t>regular</a:t>
            </a:r>
            <a:r>
              <a:rPr lang="da-DK" dirty="0"/>
              <a:t> 16 </a:t>
            </a:r>
            <a:r>
              <a:rPr lang="da-DK" dirty="0" err="1"/>
              <a:t>pkt</a:t>
            </a:r>
            <a:endParaRPr lang="da-DK" dirty="0"/>
          </a:p>
          <a:p>
            <a:pPr lvl="5"/>
            <a:r>
              <a:rPr lang="da-DK" dirty="0"/>
              <a:t>Sjette niveau, bullet 12 </a:t>
            </a:r>
            <a:r>
              <a:rPr lang="da-DK" dirty="0" err="1"/>
              <a:t>pkt</a:t>
            </a:r>
            <a:endParaRPr lang="da-DK" dirty="0"/>
          </a:p>
          <a:p>
            <a:pPr lvl="6"/>
            <a:r>
              <a:rPr lang="da-DK" dirty="0"/>
              <a:t>Syvende niveau, bullet 12 </a:t>
            </a:r>
            <a:r>
              <a:rPr lang="da-DK" dirty="0" err="1"/>
              <a:t>pkt</a:t>
            </a:r>
            <a:r>
              <a:rPr lang="da-DK" dirty="0"/>
              <a:t> (indryk 1 gang)</a:t>
            </a:r>
          </a:p>
          <a:p>
            <a:pPr lvl="7"/>
            <a:r>
              <a:rPr lang="da-DK" dirty="0"/>
              <a:t>Ottende niveau, Header bold, 12 </a:t>
            </a:r>
            <a:r>
              <a:rPr lang="da-DK" dirty="0" err="1"/>
              <a:t>pkt</a:t>
            </a:r>
            <a:endParaRPr lang="da-DK" dirty="0"/>
          </a:p>
          <a:p>
            <a:pPr lvl="8"/>
            <a:r>
              <a:rPr lang="da-DK" dirty="0"/>
              <a:t>Niende niveau, Body </a:t>
            </a:r>
            <a:r>
              <a:rPr lang="da-DK" dirty="0" err="1"/>
              <a:t>regular</a:t>
            </a:r>
            <a:r>
              <a:rPr lang="da-DK" dirty="0"/>
              <a:t>, 12 </a:t>
            </a:r>
            <a:r>
              <a:rPr lang="da-DK" dirty="0" err="1"/>
              <a:t>pkt</a:t>
            </a:r>
            <a:endParaRPr lang="da-DK" dirty="0"/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A56ADEC3-98E1-4CEA-9AF5-46F4CDD2FA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06-03-2025</a:t>
            </a:fld>
            <a:endParaRPr lang="da-DK" dirty="0"/>
          </a:p>
        </p:txBody>
      </p:sp>
      <p:pic>
        <p:nvPicPr>
          <p:cNvPr id="25" name="Logo black">
            <a:extLst>
              <a:ext uri="{FF2B5EF4-FFF2-40B4-BE49-F238E27FC236}">
                <a16:creationId xmlns:a16="http://schemas.microsoft.com/office/drawing/2014/main" id="{860AC4C2-E6D6-4DCE-950A-C298C0AE9B87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100">
                <a:noFill/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7DF98717-AAEA-4E2B-96B8-AAAFF896C0EA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06-03-2025</a:t>
            </a:fld>
            <a:endParaRPr lang="da-DK" dirty="0"/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FEA46720-1AC7-3FC2-4AB2-8DA6DE7D6F8D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2" r:id="rId2"/>
    <p:sldLayoutId id="2147483679" r:id="rId3"/>
    <p:sldLayoutId id="2147483680" r:id="rId4"/>
    <p:sldLayoutId id="2147483688" r:id="rId5"/>
    <p:sldLayoutId id="2147483690" r:id="rId6"/>
    <p:sldLayoutId id="2147483686" r:id="rId7"/>
    <p:sldLayoutId id="2147483682" r:id="rId8"/>
    <p:sldLayoutId id="2147483689" r:id="rId9"/>
    <p:sldLayoutId id="2147483676" r:id="rId10"/>
    <p:sldLayoutId id="2147483654" r:id="rId11"/>
    <p:sldLayoutId id="2147483685" r:id="rId12"/>
    <p:sldLayoutId id="2147483691" r:id="rId13"/>
    <p:sldLayoutId id="2147483662" r:id="rId14"/>
  </p:sldLayoutIdLst>
  <p:hf hdr="0"/>
  <p:txStyles>
    <p:titleStyle>
      <a:lvl1pPr algn="l" defTabSz="914400" rtl="0" eaLnBrk="1" latinLnBrk="0" hangingPunct="1">
        <a:lnSpc>
          <a:spcPct val="97000"/>
        </a:lnSpc>
        <a:spcBef>
          <a:spcPct val="0"/>
        </a:spcBef>
        <a:buNone/>
        <a:tabLst>
          <a:tab pos="1438275" algn="l"/>
        </a:tabLst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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85" userDrawn="1">
          <p15:clr>
            <a:srgbClr val="F26B43"/>
          </p15:clr>
        </p15:guide>
        <p15:guide id="4" orient="horz" pos="1071" userDrawn="1">
          <p15:clr>
            <a:srgbClr val="F26B43"/>
          </p15:clr>
        </p15:guide>
        <p15:guide id="5" pos="259" userDrawn="1">
          <p15:clr>
            <a:srgbClr val="F26B43"/>
          </p15:clr>
        </p15:guide>
        <p15:guide id="6" pos="7421" userDrawn="1">
          <p15:clr>
            <a:srgbClr val="F26B43"/>
          </p15:clr>
        </p15:guide>
        <p15:guide id="7" orient="horz" pos="1253" userDrawn="1">
          <p15:clr>
            <a:srgbClr val="F26B43"/>
          </p15:clr>
        </p15:guide>
        <p15:guide id="8" orient="horz" pos="3680" userDrawn="1">
          <p15:clr>
            <a:srgbClr val="F26B43"/>
          </p15:clr>
        </p15:guide>
        <p15:guide id="9" orient="horz" pos="3916" userDrawn="1">
          <p15:clr>
            <a:srgbClr val="F26B43"/>
          </p15:clr>
        </p15:guide>
        <p15:guide id="10" orient="horz" pos="4094" userDrawn="1">
          <p15:clr>
            <a:srgbClr val="F26B43"/>
          </p15:clr>
        </p15:guide>
        <p15:guide id="11" pos="54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du.dk/da/gdpr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GDPR-studieservice@sdu.dk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ustomXml" Target="../../customXml/item5.xml"/><Relationship Id="rId1" Type="http://schemas.openxmlformats.org/officeDocument/2006/relationships/customXml" Target="../../customXml/item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ustomXml" Target="../../customXml/item3.xml"/><Relationship Id="rId1" Type="http://schemas.openxmlformats.org/officeDocument/2006/relationships/customXml" Target="../../customXml/item4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2862EC-93B7-E253-A1DF-65EB01583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sz="4800" dirty="0"/>
              <a:t>Hvem er Sofus?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DF5771D-B603-09F5-8A7D-CE0A3505BC1C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endParaRPr lang="da-DK" sz="2800" dirty="0"/>
          </a:p>
          <a:p>
            <a:r>
              <a:rPr lang="da-DK" sz="2800" dirty="0" err="1"/>
              <a:t>Cand.mag</a:t>
            </a:r>
            <a:r>
              <a:rPr lang="da-DK" sz="2800" dirty="0"/>
              <a:t> i Filosofi fra SDU</a:t>
            </a:r>
          </a:p>
          <a:p>
            <a:pPr marL="0" indent="0">
              <a:buNone/>
            </a:pPr>
            <a:endParaRPr lang="da-DK" sz="2800" dirty="0"/>
          </a:p>
          <a:p>
            <a:r>
              <a:rPr lang="da-DK" sz="2800" dirty="0"/>
              <a:t>Tidligere ansat i bacheloroptaget på KU og AU</a:t>
            </a:r>
          </a:p>
          <a:p>
            <a:pPr marL="0" indent="0">
              <a:buNone/>
            </a:pPr>
            <a:endParaRPr lang="da-DK" sz="2800" dirty="0"/>
          </a:p>
          <a:p>
            <a:r>
              <a:rPr lang="da-DK" sz="2800" dirty="0"/>
              <a:t>Nu ansat på 10. år på SDU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69C0855-0987-FCB0-343F-E5552D8180D4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5B2400E6-B074-4F7F-8552-A65E909152A9}" type="datetime1">
              <a:rPr lang="da-DK" smtClean="0"/>
              <a:t>06-03-2025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4B36A16-B0F0-82A5-8405-CFE2F9B9D6F8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1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23142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22AD54-B1FD-50D9-937C-DE379FCB6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kan jeg gøre?</a:t>
            </a:r>
          </a:p>
        </p:txBody>
      </p:sp>
      <p:pic>
        <p:nvPicPr>
          <p:cNvPr id="7" name="Pladsholder til indhold 6">
            <a:extLst>
              <a:ext uri="{FF2B5EF4-FFF2-40B4-BE49-F238E27FC236}">
                <a16:creationId xmlns:a16="http://schemas.microsoft.com/office/drawing/2014/main" id="{B5A5A65F-07CC-A8F5-D4DC-824FA6A0624C}"/>
              </a:ext>
            </a:extLst>
          </p:cNvPr>
          <p:cNvPicPr>
            <a:picLocks noGrp="1" noChangeAspect="1"/>
          </p:cNvPicPr>
          <p:nvPr>
            <p:ph sz="quarter" idx="19"/>
          </p:nvPr>
        </p:nvPicPr>
        <p:blipFill>
          <a:blip r:embed="rId2"/>
          <a:stretch>
            <a:fillRect/>
          </a:stretch>
        </p:blipFill>
        <p:spPr>
          <a:xfrm>
            <a:off x="410400" y="1937439"/>
            <a:ext cx="2178472" cy="1728787"/>
          </a:xfrm>
        </p:spPr>
      </p:pic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9084133-3BB1-3718-6033-4F756A5E37DE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9254F5AE-BEBB-4946-A0B4-C76DAD87BCC4}" type="datetime1">
              <a:rPr lang="da-DK" smtClean="0"/>
              <a:t>06-03-2025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52CF944-FD42-3980-7E26-3FBEA246BE0B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10</a:t>
            </a:fld>
            <a:endParaRPr lang="da-DK" dirty="0"/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BDAF71C3-F1BC-4877-6C9F-6FC675604E89}"/>
              </a:ext>
            </a:extLst>
          </p:cNvPr>
          <p:cNvSpPr txBox="1"/>
          <p:nvPr/>
        </p:nvSpPr>
        <p:spPr>
          <a:xfrm>
            <a:off x="410400" y="4114800"/>
            <a:ext cx="11062732" cy="16312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dirty="0"/>
              <a:t>Få vejledning på: </a:t>
            </a:r>
            <a:r>
              <a:rPr lang="da-DK" dirty="0">
                <a:hlinkClick r:id="rId3"/>
              </a:rPr>
              <a:t>https://www.sdu.dk/da/gdpr</a:t>
            </a:r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Kontakt </a:t>
            </a:r>
            <a:r>
              <a:rPr lang="da-DK" dirty="0">
                <a:hlinkClick r:id="rId4"/>
              </a:rPr>
              <a:t>GDPR-studieservice@sdu.dk</a:t>
            </a:r>
            <a:endParaRPr lang="da-DK" dirty="0"/>
          </a:p>
          <a:p>
            <a:endParaRPr lang="da-DK" dirty="0"/>
          </a:p>
          <a:p>
            <a:endParaRPr lang="da-DK" sz="1600" dirty="0" err="1"/>
          </a:p>
        </p:txBody>
      </p:sp>
    </p:spTree>
    <p:extLst>
      <p:ext uri="{BB962C8B-B14F-4D97-AF65-F5344CB8AC3E}">
        <p14:creationId xmlns:p14="http://schemas.microsoft.com/office/powerpoint/2010/main" val="1085903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5040AC-FDF0-58B7-1E33-451205A1D4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DA0424-5ABB-7C4A-158F-0386CFD1B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Databeskyttelseskursus for medarbejdere på SDU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DC4CD8A-859B-1394-F706-ADAB6430F349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3223375" y="2493818"/>
            <a:ext cx="4609411" cy="4196545"/>
          </a:xfrm>
        </p:spPr>
        <p:txBody>
          <a:bodyPr/>
          <a:lstStyle/>
          <a:p>
            <a:pPr marL="0" indent="0" algn="ctr">
              <a:buNone/>
            </a:pPr>
            <a:r>
              <a:rPr lang="da-DK" sz="2400" dirty="0"/>
              <a:t>118 / 247 gennemført siden 2020</a:t>
            </a:r>
          </a:p>
          <a:p>
            <a:pPr marL="0" indent="0" algn="ctr">
              <a:buNone/>
            </a:pPr>
            <a:endParaRPr lang="da-DK" sz="2800" b="1" dirty="0">
              <a:solidFill>
                <a:srgbClr val="FFC000"/>
              </a:solidFill>
            </a:endParaRPr>
          </a:p>
          <a:p>
            <a:pPr marL="0" indent="0" algn="ctr">
              <a:buNone/>
            </a:pPr>
            <a:r>
              <a:rPr lang="da-DK" sz="6600" b="1" dirty="0">
                <a:solidFill>
                  <a:srgbClr val="FFC000"/>
                </a:solidFill>
              </a:rPr>
              <a:t>Operations</a:t>
            </a:r>
          </a:p>
          <a:p>
            <a:pPr marL="0" indent="0" algn="ctr">
              <a:buNone/>
            </a:pPr>
            <a:r>
              <a:rPr lang="da-DK" sz="1800" b="1" dirty="0">
                <a:solidFill>
                  <a:srgbClr val="FFC000"/>
                </a:solidFill>
              </a:rPr>
              <a:t>(100% gennemførsel)</a:t>
            </a:r>
          </a:p>
          <a:p>
            <a:pPr marL="0" indent="0" algn="ctr">
              <a:buNone/>
            </a:pPr>
            <a:endParaRPr lang="da-DK" sz="2400" dirty="0"/>
          </a:p>
          <a:p>
            <a:pPr marL="0" indent="0" algn="ctr">
              <a:buNone/>
            </a:pPr>
            <a:endParaRPr lang="da-DK" sz="2400" dirty="0"/>
          </a:p>
          <a:p>
            <a:pPr marL="0" indent="0" algn="ctr">
              <a:buNone/>
            </a:pPr>
            <a:endParaRPr lang="da-DK" sz="2400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B64957D-B014-553E-CC77-05BAFDE6B7A4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857488C3-CF0D-4E32-9702-7A2DFBF96B2E}" type="datetime1">
              <a:rPr lang="da-DK" smtClean="0"/>
              <a:t>06-03-2025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D87F427-DAF7-4379-1144-FB438028D29D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11</a:t>
            </a:fld>
            <a:endParaRPr lang="da-DK" dirty="0"/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C98FDFA9-541D-C666-2DB1-A5078C222444}"/>
              </a:ext>
            </a:extLst>
          </p:cNvPr>
          <p:cNvSpPr txBox="1"/>
          <p:nvPr/>
        </p:nvSpPr>
        <p:spPr>
          <a:xfrm>
            <a:off x="8255479" y="3093756"/>
            <a:ext cx="2165231" cy="212365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3800" dirty="0">
                <a:solidFill>
                  <a:srgbClr val="FFC000"/>
                </a:solidFill>
              </a:rPr>
              <a:t>!!!</a:t>
            </a:r>
          </a:p>
        </p:txBody>
      </p:sp>
    </p:spTree>
    <p:extLst>
      <p:ext uri="{BB962C8B-B14F-4D97-AF65-F5344CB8AC3E}">
        <p14:creationId xmlns:p14="http://schemas.microsoft.com/office/powerpoint/2010/main" val="998152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8CA31D-1327-5EE5-8684-61E32BA909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A864C6-6355-39E0-2BBE-A2C111114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163" y="2932202"/>
            <a:ext cx="10962000" cy="671967"/>
          </a:xfrm>
        </p:spPr>
        <p:txBody>
          <a:bodyPr/>
          <a:lstStyle/>
          <a:p>
            <a:pPr algn="ctr"/>
            <a:r>
              <a:rPr lang="da-DK" sz="4800" dirty="0"/>
              <a:t>Hvad laver Sofus?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1F8E511-7E11-41BA-7004-71234B690FC6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pPr marL="0" indent="0">
              <a:buNone/>
            </a:pPr>
            <a:endParaRPr lang="da-DK" sz="2800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0893030-09E5-319B-7CC4-841B23044E31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5B2400E6-B074-4F7F-8552-A65E909152A9}" type="datetime1">
              <a:rPr lang="da-DK" smtClean="0"/>
              <a:t>06-03-2025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3F9769FB-1271-698C-C308-FFC2E374FE24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2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9218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2A6DEA-3DCA-8EA2-DAF3-BEF97E5D81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0529" y="1929474"/>
            <a:ext cx="10069011" cy="2698893"/>
          </a:xfrm>
        </p:spPr>
        <p:txBody>
          <a:bodyPr/>
          <a:lstStyle/>
          <a:p>
            <a:pPr algn="ctr"/>
            <a:r>
              <a:rPr lang="da-DK" dirty="0"/>
              <a:t>Team Systemer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334884DF-0ED0-65A1-D524-AF6BD67B0B0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4957A0E-FA20-4CE6-9ABE-A816EF9E2568}" type="datetime1">
              <a:rPr lang="da-DK" smtClean="0"/>
              <a:t>06-03-2025</a:t>
            </a:fld>
            <a:endParaRPr lang="da-DK" dirty="0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3B4BB964-315A-F316-6F1E-E87B23752B34}"/>
              </a:ext>
            </a:extLst>
          </p:cNvPr>
          <p:cNvSpPr txBox="1"/>
          <p:nvPr/>
        </p:nvSpPr>
        <p:spPr>
          <a:xfrm>
            <a:off x="594243" y="3887368"/>
            <a:ext cx="10697228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6000" dirty="0"/>
              <a:t>op-systemer@sdu.dk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750023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DD539A-5495-B713-8312-3175651A6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400" y="484781"/>
            <a:ext cx="10962000" cy="671967"/>
          </a:xfrm>
        </p:spPr>
        <p:txBody>
          <a:bodyPr/>
          <a:lstStyle/>
          <a:p>
            <a:r>
              <a:rPr lang="da-DK" sz="4400" dirty="0"/>
              <a:t>Systemforvaltning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D516DD2-17B1-17C2-DA0D-F0E9578C75B0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11163" y="1496769"/>
            <a:ext cx="10961237" cy="3864462"/>
          </a:xfrm>
        </p:spPr>
        <p:txBody>
          <a:bodyPr/>
          <a:lstStyle/>
          <a:p>
            <a:r>
              <a:rPr lang="da-DK" sz="1800" dirty="0"/>
              <a:t>Digital Eksamen</a:t>
            </a:r>
          </a:p>
          <a:p>
            <a:r>
              <a:rPr lang="da-DK" sz="1800" dirty="0"/>
              <a:t>Strike </a:t>
            </a:r>
            <a:r>
              <a:rPr lang="da-DK" sz="1800" dirty="0" err="1"/>
              <a:t>Plagiarism</a:t>
            </a:r>
            <a:endParaRPr lang="da-DK" sz="1800" dirty="0"/>
          </a:p>
          <a:p>
            <a:r>
              <a:rPr lang="da-DK" sz="1800" dirty="0"/>
              <a:t>Den digitale bevispostkasse</a:t>
            </a:r>
          </a:p>
          <a:p>
            <a:r>
              <a:rPr lang="da-DK" sz="1800" dirty="0" err="1"/>
              <a:t>Studcheck</a:t>
            </a:r>
            <a:endParaRPr lang="da-DK" sz="1800" dirty="0"/>
          </a:p>
          <a:p>
            <a:r>
              <a:rPr lang="da-DK" sz="1800" dirty="0" err="1"/>
              <a:t>Exam</a:t>
            </a:r>
            <a:r>
              <a:rPr lang="da-DK" sz="1800" dirty="0"/>
              <a:t> Monitor</a:t>
            </a:r>
          </a:p>
          <a:p>
            <a:r>
              <a:rPr lang="da-DK" sz="1800" dirty="0"/>
              <a:t>SPOC</a:t>
            </a:r>
          </a:p>
          <a:p>
            <a:r>
              <a:rPr lang="da-DK" sz="1800" dirty="0"/>
              <a:t>Stads</a:t>
            </a:r>
          </a:p>
          <a:p>
            <a:endParaRPr lang="da-DK" sz="1800" dirty="0"/>
          </a:p>
          <a:p>
            <a:pPr marL="0" indent="0">
              <a:buNone/>
            </a:pPr>
            <a:r>
              <a:rPr lang="da-DK" sz="1800" dirty="0"/>
              <a:t>(+flere ”usynlige” systemer)</a:t>
            </a:r>
          </a:p>
          <a:p>
            <a:pPr marL="0" indent="0">
              <a:buNone/>
            </a:pPr>
            <a:endParaRPr lang="da-DK" sz="1800" dirty="0"/>
          </a:p>
          <a:p>
            <a:pPr>
              <a:buFontTx/>
              <a:buChar char="-"/>
            </a:pPr>
            <a:r>
              <a:rPr lang="da-DK" sz="1800" dirty="0" err="1"/>
              <a:t>Governance</a:t>
            </a:r>
            <a:r>
              <a:rPr lang="da-DK" sz="1800" dirty="0"/>
              <a:t> (strategier for anvendelse og udvikling, organisering, beslutningstagning)</a:t>
            </a:r>
          </a:p>
          <a:p>
            <a:pPr>
              <a:buFontTx/>
              <a:buChar char="-"/>
            </a:pPr>
            <a:r>
              <a:rPr lang="da-DK" sz="1800" dirty="0"/>
              <a:t>Risikovurderinger</a:t>
            </a:r>
          </a:p>
          <a:p>
            <a:pPr>
              <a:buFontTx/>
              <a:buChar char="-"/>
            </a:pPr>
            <a:r>
              <a:rPr lang="da-DK" sz="1800" dirty="0"/>
              <a:t>Drift &amp; support (identificere, analysere, rette. vejlede, uddanne, web)</a:t>
            </a:r>
          </a:p>
          <a:p>
            <a:pPr>
              <a:buFontTx/>
              <a:buChar char="-"/>
            </a:pPr>
            <a:r>
              <a:rPr lang="da-DK" sz="1800" dirty="0"/>
              <a:t>Forbedring og videreudvikling (indsamle, prioritere, projektsætte)</a:t>
            </a:r>
          </a:p>
          <a:p>
            <a:pPr>
              <a:buFontTx/>
              <a:buChar char="-"/>
            </a:pPr>
            <a:endParaRPr lang="da-DK" sz="1800" dirty="0"/>
          </a:p>
          <a:p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69B0CD5-8385-04FE-3C69-0980C9AFACFF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4C9217F3-72C0-45B0-90FF-10DFFA825507}" type="datetime1">
              <a:rPr lang="da-DK" smtClean="0"/>
              <a:t>06-03-2025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8741B4D-440E-F129-7CF5-9EB41AF9DACE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4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36599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8114EF-FF58-6301-1C6F-D76CB4AF7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4400" dirty="0"/>
              <a:t>Projekt og portefølje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EF34DB6-6985-AD4A-ECB8-161F9E369656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r>
              <a:rPr lang="da-DK" sz="1800" dirty="0"/>
              <a:t>Ingen udvikling uden projekt</a:t>
            </a:r>
          </a:p>
          <a:p>
            <a:r>
              <a:rPr lang="da-DK" sz="1800" dirty="0"/>
              <a:t>Intet projekt uden godkendelse</a:t>
            </a:r>
          </a:p>
          <a:p>
            <a:r>
              <a:rPr lang="da-DK" sz="1800" dirty="0"/>
              <a:t>Ingen godkendelse uden styr på formalia</a:t>
            </a:r>
          </a:p>
          <a:p>
            <a:endParaRPr lang="da-DK" sz="1800" dirty="0"/>
          </a:p>
          <a:p>
            <a:pPr marL="0" indent="0">
              <a:buNone/>
            </a:pPr>
            <a:r>
              <a:rPr lang="da-DK" sz="1800" dirty="0"/>
              <a:t>Projekter tager tid!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D58B913-750F-5084-322B-1CFE7169C4DA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6D6161EA-74EC-449A-B703-4BA9884F77C5}" type="datetime1">
              <a:rPr lang="da-DK" smtClean="0"/>
              <a:t>06-03-2025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3D59D663-50D7-6894-13F0-241A49BEF92C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5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00007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FEA605-0926-9F2E-2E3E-4A8EE3EC6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163" y="577309"/>
            <a:ext cx="10962000" cy="671967"/>
          </a:xfrm>
        </p:spPr>
        <p:txBody>
          <a:bodyPr/>
          <a:lstStyle/>
          <a:p>
            <a:r>
              <a:rPr lang="da-DK" dirty="0"/>
              <a:t>GDPR og Informationssikkerhed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40B8E6C-34C6-14C3-7793-9C5CE74264D5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11163" y="1592323"/>
            <a:ext cx="10961237" cy="4461766"/>
          </a:xfrm>
        </p:spPr>
        <p:txBody>
          <a:bodyPr/>
          <a:lstStyle/>
          <a:p>
            <a:r>
              <a:rPr lang="da-DK" sz="1800" dirty="0"/>
              <a:t>GDPR = regler vi skal overholde for den registreredes skyld (og også for SDU)</a:t>
            </a:r>
          </a:p>
          <a:p>
            <a:pPr marL="0" indent="0">
              <a:buNone/>
            </a:pPr>
            <a:endParaRPr lang="da-DK" sz="1800" dirty="0"/>
          </a:p>
          <a:p>
            <a:pPr marL="0" indent="0">
              <a:buNone/>
            </a:pPr>
            <a:r>
              <a:rPr lang="da-DK" sz="1800" dirty="0"/>
              <a:t>Alexander Lund Faurschou</a:t>
            </a:r>
          </a:p>
          <a:p>
            <a:pPr marL="0" indent="0">
              <a:buNone/>
            </a:pPr>
            <a:endParaRPr lang="da-DK" sz="1800" dirty="0"/>
          </a:p>
          <a:p>
            <a:r>
              <a:rPr lang="da-DK" sz="1800" dirty="0"/>
              <a:t>Informationssikkerhed = retningslinjer vi skal overholde for SDUs skyld (og også for de registrerede)</a:t>
            </a:r>
          </a:p>
          <a:p>
            <a:endParaRPr lang="da-DK" sz="1800" dirty="0"/>
          </a:p>
          <a:p>
            <a:pPr marL="0" indent="0">
              <a:buNone/>
            </a:pPr>
            <a:r>
              <a:rPr lang="da-DK" sz="1800" dirty="0"/>
              <a:t>Sofus Ryge Petersen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Tæt samarbejde med </a:t>
            </a:r>
            <a:r>
              <a:rPr lang="da-DK" dirty="0" err="1"/>
              <a:t>Governance</a:t>
            </a:r>
            <a:r>
              <a:rPr lang="da-DK" dirty="0"/>
              <a:t>, Risk &amp; Compliance (GRC)</a:t>
            </a:r>
          </a:p>
          <a:p>
            <a:pPr marL="0" indent="0">
              <a:buNone/>
            </a:pPr>
            <a:endParaRPr lang="da-DK" dirty="0"/>
          </a:p>
          <a:p>
            <a:pPr marL="0" indent="0" algn="ctr">
              <a:buNone/>
            </a:pPr>
            <a:endParaRPr lang="da-DK" sz="2800" b="1" dirty="0"/>
          </a:p>
          <a:p>
            <a:pPr marL="0" indent="0" algn="ctr">
              <a:buNone/>
            </a:pPr>
            <a:r>
              <a:rPr lang="da-DK" sz="2800" b="1" dirty="0"/>
              <a:t>Kontakt: GDPR-studieservice@sdu.dk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EEFBD79-2EEA-F92B-96A9-CC5DB4F274F3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5AF83CF2-53B4-4242-89DC-26C6B3BE1181}" type="datetime1">
              <a:rPr lang="da-DK" smtClean="0"/>
              <a:t>06-03-2025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C9659CE-1CCD-83C7-EE26-7664943D9A4B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6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22111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132615-DE14-DAF5-3926-85C8F284F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000" y="332920"/>
            <a:ext cx="10962000" cy="671967"/>
          </a:xfrm>
        </p:spPr>
        <p:txBody>
          <a:bodyPr/>
          <a:lstStyle/>
          <a:p>
            <a:pPr algn="ctr"/>
            <a:r>
              <a:rPr lang="da-DK" dirty="0"/>
              <a:t>Seneste phishing-kampagne</a:t>
            </a:r>
          </a:p>
        </p:txBody>
      </p:sp>
      <p:pic>
        <p:nvPicPr>
          <p:cNvPr id="7" name="Pladsholder til indhold 6">
            <a:extLst>
              <a:ext uri="{FF2B5EF4-FFF2-40B4-BE49-F238E27FC236}">
                <a16:creationId xmlns:a16="http://schemas.microsoft.com/office/drawing/2014/main" id="{C2640971-1675-F06C-46C2-BC98CDB6AE7C}"/>
              </a:ext>
            </a:extLst>
          </p:cNvPr>
          <p:cNvPicPr>
            <a:picLocks noGrp="1" noChangeAspect="1"/>
          </p:cNvPicPr>
          <p:nvPr>
            <p:ph sz="quarter" idx="19"/>
          </p:nvPr>
        </p:nvPicPr>
        <p:blipFill>
          <a:blip r:embed="rId2"/>
          <a:stretch>
            <a:fillRect/>
          </a:stretch>
        </p:blipFill>
        <p:spPr>
          <a:xfrm>
            <a:off x="1404659" y="1004887"/>
            <a:ext cx="9693402" cy="5316028"/>
          </a:xfrm>
        </p:spPr>
      </p:pic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BBE4E62-DE87-58E4-BA3E-05765A9DB344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2F81192F-C9F3-4A2C-89B0-EEFBEFCBA323}" type="datetime1">
              <a:rPr lang="da-DK" smtClean="0"/>
              <a:t>06-03-2025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AF12BAA-05E1-21BB-C341-EDF93FDBAB1A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7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45800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098EE5-CF0A-DA77-E126-FCCBB95FA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400" y="660805"/>
            <a:ext cx="10962000" cy="671967"/>
          </a:xfrm>
        </p:spPr>
        <p:txBody>
          <a:bodyPr/>
          <a:lstStyle/>
          <a:p>
            <a:r>
              <a:rPr lang="da-DK" dirty="0"/>
              <a:t>Fællesområdet</a:t>
            </a:r>
          </a:p>
        </p:txBody>
      </p:sp>
      <p:graphicFrame>
        <p:nvGraphicFramePr>
          <p:cNvPr id="6" name="Pladsholder til indhold 5">
            <a:extLst>
              <a:ext uri="{FF2B5EF4-FFF2-40B4-BE49-F238E27FC236}">
                <a16:creationId xmlns:a16="http://schemas.microsoft.com/office/drawing/2014/main" id="{C0A5D44E-1B19-93A7-5BCB-F0352508F95B}"/>
              </a:ext>
            </a:extLst>
          </p:cNvPr>
          <p:cNvGraphicFramePr>
            <a:graphicFrameLocks noGrp="1"/>
          </p:cNvGraphicFramePr>
          <p:nvPr>
            <p:ph sz="quarter" idx="19"/>
          </p:nvPr>
        </p:nvGraphicFramePr>
        <p:xfrm>
          <a:off x="410400" y="1558081"/>
          <a:ext cx="5685600" cy="45839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91592">
                  <a:extLst>
                    <a:ext uri="{9D8B030D-6E8A-4147-A177-3AD203B41FA5}">
                      <a16:colId xmlns:a16="http://schemas.microsoft.com/office/drawing/2014/main" val="2907968646"/>
                    </a:ext>
                  </a:extLst>
                </a:gridCol>
                <a:gridCol w="724619">
                  <a:extLst>
                    <a:ext uri="{9D8B030D-6E8A-4147-A177-3AD203B41FA5}">
                      <a16:colId xmlns:a16="http://schemas.microsoft.com/office/drawing/2014/main" val="3543239216"/>
                    </a:ext>
                  </a:extLst>
                </a:gridCol>
                <a:gridCol w="947989">
                  <a:extLst>
                    <a:ext uri="{9D8B030D-6E8A-4147-A177-3AD203B41FA5}">
                      <a16:colId xmlns:a16="http://schemas.microsoft.com/office/drawing/2014/main" val="1130686469"/>
                    </a:ext>
                  </a:extLst>
                </a:gridCol>
                <a:gridCol w="1421400">
                  <a:extLst>
                    <a:ext uri="{9D8B030D-6E8A-4147-A177-3AD203B41FA5}">
                      <a16:colId xmlns:a16="http://schemas.microsoft.com/office/drawing/2014/main" val="1814419891"/>
                    </a:ext>
                  </a:extLst>
                </a:gridCol>
              </a:tblGrid>
              <a:tr h="431938">
                <a:tc gridSpan="3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1" u="none" strike="noStrike" dirty="0">
                          <a:effectLst/>
                        </a:rPr>
                        <a:t>Kompromitteret</a:t>
                      </a:r>
                      <a:endParaRPr lang="da-DK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r" fontAlgn="b"/>
                      <a:endParaRPr lang="da-DK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tc hMerge="1">
                  <a:txBody>
                    <a:bodyPr/>
                    <a:lstStyle/>
                    <a:p>
                      <a:pPr algn="r" fontAlgn="b"/>
                      <a:endParaRPr lang="da-DK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tc hMerge="1">
                  <a:txBody>
                    <a:bodyPr/>
                    <a:lstStyle/>
                    <a:p>
                      <a:pPr algn="r" fontAlgn="b"/>
                      <a:endParaRPr lang="da-DK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da-DK" sz="1200" b="1" u="none" strike="noStrike" dirty="0">
                          <a:effectLst/>
                        </a:rPr>
                        <a:t>Antal (kompromitterede i parentes)</a:t>
                      </a:r>
                      <a:endParaRPr lang="da-DK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extLst>
                  <a:ext uri="{0D108BD9-81ED-4DB2-BD59-A6C34878D82A}">
                    <a16:rowId xmlns:a16="http://schemas.microsoft.com/office/drawing/2014/main" val="1311580167"/>
                  </a:ext>
                </a:extLst>
              </a:tr>
              <a:tr h="287089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b="1" u="none" strike="noStrike" dirty="0">
                          <a:effectLst/>
                        </a:rPr>
                        <a:t>Institut/afdeling</a:t>
                      </a:r>
                      <a:endParaRPr lang="da-DK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b="1" u="none" strike="noStrike" dirty="0">
                          <a:effectLst/>
                        </a:rPr>
                        <a:t>Ja</a:t>
                      </a:r>
                      <a:endParaRPr lang="da-DK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b="1" u="none" strike="noStrike" dirty="0">
                          <a:effectLst/>
                        </a:rPr>
                        <a:t>Nej</a:t>
                      </a:r>
                      <a:endParaRPr lang="da-DK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tc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0695880"/>
                  </a:ext>
                </a:extLst>
              </a:tr>
              <a:tr h="294618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 dirty="0">
                          <a:effectLst/>
                        </a:rPr>
                        <a:t>SDU Analytics</a:t>
                      </a:r>
                      <a:endParaRPr lang="da-DK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90,9%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22(2)</a:t>
                      </a:r>
                      <a:endParaRPr lang="da-DK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extLst>
                  <a:ext uri="{0D108BD9-81ED-4DB2-BD59-A6C34878D82A}">
                    <a16:rowId xmlns:a16="http://schemas.microsoft.com/office/drawing/2014/main" val="3678170477"/>
                  </a:ext>
                </a:extLst>
              </a:tr>
              <a:tr h="294618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>
                          <a:effectLst/>
                        </a:rPr>
                        <a:t>SDU Digital</a:t>
                      </a:r>
                      <a:endParaRPr lang="da-DK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96,0%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50(2)</a:t>
                      </a:r>
                      <a:endParaRPr lang="da-DK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extLst>
                  <a:ext uri="{0D108BD9-81ED-4DB2-BD59-A6C34878D82A}">
                    <a16:rowId xmlns:a16="http://schemas.microsoft.com/office/drawing/2014/main" val="3857697015"/>
                  </a:ext>
                </a:extLst>
              </a:tr>
              <a:tr h="294618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 dirty="0">
                          <a:effectLst/>
                        </a:rPr>
                        <a:t>SDU Fælles 8</a:t>
                      </a:r>
                      <a:endParaRPr lang="da-DK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5</a:t>
                      </a:r>
                      <a:endParaRPr lang="da-DK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extLst>
                  <a:ext uri="{0D108BD9-81ED-4DB2-BD59-A6C34878D82A}">
                    <a16:rowId xmlns:a16="http://schemas.microsoft.com/office/drawing/2014/main" val="62945837"/>
                  </a:ext>
                </a:extLst>
              </a:tr>
              <a:tr h="223148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 dirty="0">
                          <a:effectLst/>
                        </a:rPr>
                        <a:t>SDU HR</a:t>
                      </a:r>
                      <a:endParaRPr lang="da-DK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85,5%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76(11)</a:t>
                      </a:r>
                      <a:endParaRPr lang="da-DK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extLst>
                  <a:ext uri="{0D108BD9-81ED-4DB2-BD59-A6C34878D82A}">
                    <a16:rowId xmlns:a16="http://schemas.microsoft.com/office/drawing/2014/main" val="2996360517"/>
                  </a:ext>
                </a:extLst>
              </a:tr>
              <a:tr h="223148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 dirty="0">
                          <a:effectLst/>
                        </a:rPr>
                        <a:t>SDU IT</a:t>
                      </a:r>
                      <a:endParaRPr lang="da-DK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94,1%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135(8)</a:t>
                      </a:r>
                      <a:endParaRPr lang="da-DK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extLst>
                  <a:ext uri="{0D108BD9-81ED-4DB2-BD59-A6C34878D82A}">
                    <a16:rowId xmlns:a16="http://schemas.microsoft.com/office/drawing/2014/main" val="387631028"/>
                  </a:ext>
                </a:extLst>
              </a:tr>
              <a:tr h="245747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 dirty="0">
                          <a:effectLst/>
                        </a:rPr>
                        <a:t>SDU Kommunikation</a:t>
                      </a:r>
                      <a:endParaRPr lang="da-DK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89,7%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39(4)</a:t>
                      </a:r>
                      <a:endParaRPr lang="da-DK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extLst>
                  <a:ext uri="{0D108BD9-81ED-4DB2-BD59-A6C34878D82A}">
                    <a16:rowId xmlns:a16="http://schemas.microsoft.com/office/drawing/2014/main" val="3089146560"/>
                  </a:ext>
                </a:extLst>
              </a:tr>
              <a:tr h="223148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>
                          <a:effectLst/>
                        </a:rPr>
                        <a:t>SDU RIO</a:t>
                      </a:r>
                      <a:endParaRPr lang="da-DK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87,7%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122(15)</a:t>
                      </a:r>
                      <a:endParaRPr lang="da-DK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extLst>
                  <a:ext uri="{0D108BD9-81ED-4DB2-BD59-A6C34878D82A}">
                    <a16:rowId xmlns:a16="http://schemas.microsoft.com/office/drawing/2014/main" val="3492454591"/>
                  </a:ext>
                </a:extLst>
              </a:tr>
              <a:tr h="237072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 dirty="0">
                          <a:effectLst/>
                        </a:rPr>
                        <a:t>SDU Uddannelse</a:t>
                      </a:r>
                      <a:endParaRPr lang="da-DK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93,0%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330(23)</a:t>
                      </a:r>
                      <a:endParaRPr lang="da-DK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extLst>
                  <a:ext uri="{0D108BD9-81ED-4DB2-BD59-A6C34878D82A}">
                    <a16:rowId xmlns:a16="http://schemas.microsoft.com/office/drawing/2014/main" val="2513070247"/>
                  </a:ext>
                </a:extLst>
              </a:tr>
              <a:tr h="300144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 dirty="0">
                          <a:effectLst/>
                        </a:rPr>
                        <a:t>SDU Universitetspædagogik</a:t>
                      </a:r>
                      <a:endParaRPr lang="da-DK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85,7%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14(2)</a:t>
                      </a:r>
                      <a:endParaRPr lang="da-DK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extLst>
                  <a:ext uri="{0D108BD9-81ED-4DB2-BD59-A6C34878D82A}">
                    <a16:rowId xmlns:a16="http://schemas.microsoft.com/office/drawing/2014/main" val="2088684173"/>
                  </a:ext>
                </a:extLst>
              </a:tr>
              <a:tr h="350167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 dirty="0">
                          <a:effectLst/>
                        </a:rPr>
                        <a:t>Syddansk Universitetsbibliotek</a:t>
                      </a:r>
                      <a:endParaRPr lang="da-DK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82,1%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112(20)</a:t>
                      </a:r>
                      <a:endParaRPr lang="da-DK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extLst>
                  <a:ext uri="{0D108BD9-81ED-4DB2-BD59-A6C34878D82A}">
                    <a16:rowId xmlns:a16="http://schemas.microsoft.com/office/drawing/2014/main" val="332960683"/>
                  </a:ext>
                </a:extLst>
              </a:tr>
              <a:tr h="294618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>
                          <a:effectLst/>
                        </a:rPr>
                        <a:t>Teknisk Service</a:t>
                      </a:r>
                      <a:endParaRPr lang="da-DK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90,1%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121(12)</a:t>
                      </a:r>
                      <a:endParaRPr lang="da-DK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extLst>
                  <a:ext uri="{0D108BD9-81ED-4DB2-BD59-A6C34878D82A}">
                    <a16:rowId xmlns:a16="http://schemas.microsoft.com/office/drawing/2014/main" val="2977790393"/>
                  </a:ext>
                </a:extLst>
              </a:tr>
              <a:tr h="294618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 dirty="0">
                          <a:effectLst/>
                        </a:rPr>
                        <a:t>Ukendt afdeling</a:t>
                      </a:r>
                      <a:endParaRPr lang="da-DK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90,9%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88(8)</a:t>
                      </a:r>
                      <a:endParaRPr lang="da-DK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extLst>
                  <a:ext uri="{0D108BD9-81ED-4DB2-BD59-A6C34878D82A}">
                    <a16:rowId xmlns:a16="http://schemas.microsoft.com/office/drawing/2014/main" val="1487131826"/>
                  </a:ext>
                </a:extLst>
              </a:tr>
              <a:tr h="294618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u="none" strike="noStrike" dirty="0">
                          <a:effectLst/>
                        </a:rPr>
                        <a:t>Økonomiservice</a:t>
                      </a:r>
                      <a:endParaRPr lang="da-DK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94,8%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>
                          <a:effectLst/>
                        </a:rPr>
                        <a:t>77(4)</a:t>
                      </a:r>
                      <a:endParaRPr lang="da-DK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extLst>
                  <a:ext uri="{0D108BD9-81ED-4DB2-BD59-A6C34878D82A}">
                    <a16:rowId xmlns:a16="http://schemas.microsoft.com/office/drawing/2014/main" val="1781048845"/>
                  </a:ext>
                </a:extLst>
              </a:tr>
              <a:tr h="294618">
                <a:tc>
                  <a:txBody>
                    <a:bodyPr/>
                    <a:lstStyle/>
                    <a:p>
                      <a:pPr algn="l" fontAlgn="b"/>
                      <a:r>
                        <a:rPr lang="da-DK" sz="1200" b="1" u="none" strike="noStrike" dirty="0">
                          <a:effectLst/>
                        </a:rPr>
                        <a:t>Hovedtotal</a:t>
                      </a:r>
                      <a:endParaRPr lang="da-DK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90,7%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200" u="none" strike="noStrike" dirty="0">
                          <a:effectLst/>
                        </a:rPr>
                        <a:t> </a:t>
                      </a:r>
                      <a:endParaRPr lang="da-DK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69" marR="6669" marT="6669" marB="0" anchor="b"/>
                </a:tc>
                <a:extLst>
                  <a:ext uri="{0D108BD9-81ED-4DB2-BD59-A6C34878D82A}">
                    <a16:rowId xmlns:a16="http://schemas.microsoft.com/office/drawing/2014/main" val="1887686890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4585DB-024E-4D02-B3E2-B701555F48D6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3D3FE666-FE95-493C-A6F7-9DE08910AE61}" type="datetime1">
              <a:rPr lang="da-DK" smtClean="0"/>
              <a:t>06-03-2025</a:t>
            </a:fld>
            <a:endParaRPr lang="da-DK" dirty="0"/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25DC545C-E813-05EE-FFA0-688233D2B6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1558081"/>
            <a:ext cx="5792008" cy="4105848"/>
          </a:xfrm>
          <a:prstGeom prst="rect">
            <a:avLst/>
          </a:prstGeom>
        </p:spPr>
      </p:pic>
      <p:sp>
        <p:nvSpPr>
          <p:cNvPr id="9" name="Tekstfelt 8">
            <a:extLst>
              <a:ext uri="{FF2B5EF4-FFF2-40B4-BE49-F238E27FC236}">
                <a16:creationId xmlns:a16="http://schemas.microsoft.com/office/drawing/2014/main" id="{7174B119-35C5-9AC5-F999-887A7AB5F8B1}"/>
              </a:ext>
            </a:extLst>
          </p:cNvPr>
          <p:cNvSpPr txBox="1"/>
          <p:nvPr/>
        </p:nvSpPr>
        <p:spPr>
          <a:xfrm>
            <a:off x="9479593" y="5330799"/>
            <a:ext cx="1565003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900" dirty="0"/>
              <a:t>Nej – Ikke kompromitteret</a:t>
            </a:r>
          </a:p>
          <a:p>
            <a:r>
              <a:rPr lang="da-DK" sz="900" dirty="0"/>
              <a:t>Ja - Kompromitteret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809396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11A054-8676-AE38-AD93-4DF2B6726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Hvornår skal det røde flag op?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3705319-4D54-FD92-1B61-BF007B6E7FEB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11164" y="1989138"/>
            <a:ext cx="9000256" cy="3864462"/>
          </a:xfrm>
        </p:spPr>
        <p:txBody>
          <a:bodyPr/>
          <a:lstStyle/>
          <a:p>
            <a:pPr marL="0" indent="0">
              <a:buNone/>
            </a:pPr>
            <a:endParaRPr lang="da-DK" sz="2400" dirty="0"/>
          </a:p>
          <a:p>
            <a:r>
              <a:rPr lang="da-DK" sz="2400" dirty="0"/>
              <a:t>Hvis der er Call for action</a:t>
            </a:r>
          </a:p>
          <a:p>
            <a:endParaRPr lang="da-DK" sz="2400" dirty="0"/>
          </a:p>
          <a:p>
            <a:r>
              <a:rPr lang="da-DK" sz="2400" dirty="0"/>
              <a:t>Hvis der er pisk eller gulerod</a:t>
            </a:r>
          </a:p>
          <a:p>
            <a:pPr marL="0" indent="0">
              <a:buNone/>
            </a:pPr>
            <a:endParaRPr lang="da-DK" sz="2400" dirty="0"/>
          </a:p>
          <a:p>
            <a:r>
              <a:rPr lang="da-DK" sz="2400" dirty="0"/>
              <a:t>Hvis der er stavefejl, syntaksfejl (typisk for maskinoversættelse)</a:t>
            </a:r>
          </a:p>
          <a:p>
            <a:endParaRPr lang="da-DK" sz="2400" dirty="0"/>
          </a:p>
          <a:p>
            <a:r>
              <a:rPr lang="da-DK" sz="2400" dirty="0"/>
              <a:t>Tjek afsenderadresse!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B67D09C-8F03-93B8-CEA3-99639C57BA8E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6D6A0DB2-66E1-439E-AE51-9FC6B586E165}" type="datetime1">
              <a:rPr lang="da-DK" smtClean="0"/>
              <a:t>06-03-2025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337370E-A519-2D2D-A965-E7CDD866C751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9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9182812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SDU">
      <a:dk1>
        <a:srgbClr val="000000"/>
      </a:dk1>
      <a:lt1>
        <a:sysClr val="window" lastClr="FFFFFF"/>
      </a:lt1>
      <a:dk2>
        <a:srgbClr val="7A6040"/>
      </a:dk2>
      <a:lt2>
        <a:srgbClr val="DDCBA4"/>
      </a:lt2>
      <a:accent1>
        <a:srgbClr val="AEB862"/>
      </a:accent1>
      <a:accent2>
        <a:srgbClr val="789D4A"/>
      </a:accent2>
      <a:accent3>
        <a:srgbClr val="F2C75C"/>
      </a:accent3>
      <a:accent4>
        <a:srgbClr val="E07E3C"/>
      </a:accent4>
      <a:accent5>
        <a:srgbClr val="E1BBB4"/>
      </a:accent5>
      <a:accent6>
        <a:srgbClr val="D05A57"/>
      </a:accent6>
      <a:hlink>
        <a:srgbClr val="0563C1"/>
      </a:hlink>
      <a:folHlink>
        <a:srgbClr val="954F72"/>
      </a:folHlink>
    </a:clrScheme>
    <a:fontScheme name="SD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 widescreen.potx" id="{1C4F8E8D-0334-4267-96F7-9CAC143C1229}" vid="{6887ADA9-E5D5-4F4B-ACE2-4324069191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TemplafyTemplateConfiguration><![CDATA[{"elementsMetadata":[],"transformationConfigurations":[],"templateName":"blank","templateDescription":"","enableDocumentContentUpdater":false,"version":"2.0"}]]></TemplafyTemplateConfiguration>
</file>

<file path=customXml/item2.xml><?xml version="1.0" encoding="utf-8"?>
<TemplafyFormConfiguration><![CDATA[{"formFields":[],"formDataEntries":[]}]]></TemplafyFormConfiguration>
</file>

<file path=customXml/item3.xml><?xml version="1.0" encoding="utf-8"?>
<TemplafySlideFormConfiguration><![CDATA[{"formFields":[],"formDataEntries":[]}]]></TemplafySlideFormConfiguration>
</file>

<file path=customXml/item4.xml><?xml version="1.0" encoding="utf-8"?>
<TemplafySlideTemplateConfiguration><![CDATA[{"slideVersion":1,"isValidatorEnabled":false,"isLocked":false,"elementsMetadata":[],"slideId":"637926249703928021","enableDocumentContentUpdater":false,"version":"2.0"}]]></TemplafySlideTemplateConfiguration>
</file>

<file path=customXml/item5.xml><?xml version="1.0" encoding="utf-8"?>
<TemplafySlideFormConfiguration><![CDATA[{"formFields":[],"formDataEntries":[]}]]></TemplafySlideFormConfiguration>
</file>

<file path=customXml/item6.xml><?xml version="1.0" encoding="utf-8"?>
<TemplafySlideTemplateConfiguration><![CDATA[{"slideVersion":1,"isValidatorEnabled":false,"isLocked":false,"elementsMetadata":[],"slideId":"637926266035515761","enableDocumentContentUpdater":false,"version":"2.0"}]]></TemplafySlideTemplateConfiguration>
</file>

<file path=customXml/itemProps1.xml><?xml version="1.0" encoding="utf-8"?>
<ds:datastoreItem xmlns:ds="http://schemas.openxmlformats.org/officeDocument/2006/customXml" ds:itemID="{E3874ABC-2065-4A7D-A58C-B9BA277BFB16}">
  <ds:schemaRefs/>
</ds:datastoreItem>
</file>

<file path=customXml/itemProps2.xml><?xml version="1.0" encoding="utf-8"?>
<ds:datastoreItem xmlns:ds="http://schemas.openxmlformats.org/officeDocument/2006/customXml" ds:itemID="{8A405656-6C4F-4C73-958C-1744EC0D04F1}">
  <ds:schemaRefs/>
</ds:datastoreItem>
</file>

<file path=customXml/itemProps3.xml><?xml version="1.0" encoding="utf-8"?>
<ds:datastoreItem xmlns:ds="http://schemas.openxmlformats.org/officeDocument/2006/customXml" ds:itemID="{EB2F6DAA-3343-4EFD-ABD0-05F42D054ED0}">
  <ds:schemaRefs/>
</ds:datastoreItem>
</file>

<file path=customXml/itemProps4.xml><?xml version="1.0" encoding="utf-8"?>
<ds:datastoreItem xmlns:ds="http://schemas.openxmlformats.org/officeDocument/2006/customXml" ds:itemID="{A9B068DB-31B3-4E74-9857-CF45440D7CAB}">
  <ds:schemaRefs/>
</ds:datastoreItem>
</file>

<file path=customXml/itemProps5.xml><?xml version="1.0" encoding="utf-8"?>
<ds:datastoreItem xmlns:ds="http://schemas.openxmlformats.org/officeDocument/2006/customXml" ds:itemID="{36DF640F-FDA4-4DAC-9AC0-9A12226415DA}">
  <ds:schemaRefs/>
</ds:datastoreItem>
</file>

<file path=customXml/itemProps6.xml><?xml version="1.0" encoding="utf-8"?>
<ds:datastoreItem xmlns:ds="http://schemas.openxmlformats.org/officeDocument/2006/customXml" ds:itemID="{BAE0BCB8-EE3A-4095-9541-C1F1A3784F92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SDU widescreen dateA</Template>
  <TotalTime>0</TotalTime>
  <Words>408</Words>
  <Application>Microsoft Office PowerPoint</Application>
  <PresentationFormat>Widescreen</PresentationFormat>
  <Paragraphs>160</Paragraphs>
  <Slides>11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11</vt:i4>
      </vt:variant>
    </vt:vector>
  </HeadingPairs>
  <TitlesOfParts>
    <vt:vector size="14" baseType="lpstr">
      <vt:lpstr>Arial</vt:lpstr>
      <vt:lpstr>Wingdings</vt:lpstr>
      <vt:lpstr>Blank</vt:lpstr>
      <vt:lpstr>Hvem er Sofus?</vt:lpstr>
      <vt:lpstr>Hvad laver Sofus?</vt:lpstr>
      <vt:lpstr>Team Systemer   </vt:lpstr>
      <vt:lpstr>Systemforvaltning</vt:lpstr>
      <vt:lpstr>Projekt og portefølje</vt:lpstr>
      <vt:lpstr>GDPR og Informationssikkerhed</vt:lpstr>
      <vt:lpstr>Seneste phishing-kampagne</vt:lpstr>
      <vt:lpstr>Fællesområdet</vt:lpstr>
      <vt:lpstr>Hvornår skal det røde flag op?</vt:lpstr>
      <vt:lpstr>Hvad kan jeg gøre?</vt:lpstr>
      <vt:lpstr>Databeskyttelseskursus for medarbejdere på SDU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2024-06-26T11:32:20Z</dcterms:created>
  <dcterms:modified xsi:type="dcterms:W3CDTF">2025-03-06T13:58:35Z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2022-07-05T14:03:23</vt:lpwstr>
  </property>
  <property fmtid="{D5CDD505-2E9C-101B-9397-08002B2CF9AE}" pid="3" name="TemplafyTenantId">
    <vt:lpwstr>sdu</vt:lpwstr>
  </property>
  <property fmtid="{D5CDD505-2E9C-101B-9397-08002B2CF9AE}" pid="4" name="TemplafyTemplateId">
    <vt:lpwstr>637926266032732715</vt:lpwstr>
  </property>
  <property fmtid="{D5CDD505-2E9C-101B-9397-08002B2CF9AE}" pid="5" name="TemplafyUserProfileId">
    <vt:lpwstr>637830418523176733</vt:lpwstr>
  </property>
  <property fmtid="{D5CDD505-2E9C-101B-9397-08002B2CF9AE}" pid="6" name="TemplafyLanguageCode">
    <vt:lpwstr>da-DK</vt:lpwstr>
  </property>
  <property fmtid="{D5CDD505-2E9C-101B-9397-08002B2CF9AE}" pid="7" name="TemplafyFromBlank">
    <vt:bool>true</vt:bool>
  </property>
</Properties>
</file>