
<file path=[Content_Types].xml><?xml version="1.0" encoding="utf-8"?>
<Types xmlns="http://schemas.openxmlformats.org/package/2006/content-types">
  <Default Extension="bin" ContentType="image/x-emf"/>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4"/>
  </p:sldMasterIdLst>
  <p:notesMasterIdLst>
    <p:notesMasterId r:id="rId59"/>
  </p:notesMasterIdLst>
  <p:sldIdLst>
    <p:sldId id="263" r:id="rId45"/>
    <p:sldId id="285" r:id="rId46"/>
    <p:sldId id="276" r:id="rId47"/>
    <p:sldId id="298" r:id="rId48"/>
    <p:sldId id="292" r:id="rId49"/>
    <p:sldId id="277" r:id="rId50"/>
    <p:sldId id="287" r:id="rId51"/>
    <p:sldId id="296" r:id="rId52"/>
    <p:sldId id="288" r:id="rId53"/>
    <p:sldId id="289" r:id="rId54"/>
    <p:sldId id="290" r:id="rId55"/>
    <p:sldId id="299" r:id="rId56"/>
    <p:sldId id="281" r:id="rId57"/>
    <p:sldId id="29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47BC5-B897-44BA-A66F-A008277604CD}" v="3" dt="2023-08-28T08:46:37.98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7" autoAdjust="0"/>
  </p:normalViewPr>
  <p:slideViewPr>
    <p:cSldViewPr snapToGrid="0" showGuides="1">
      <p:cViewPr varScale="1">
        <p:scale>
          <a:sx n="110" d="100"/>
          <a:sy n="110" d="100"/>
        </p:scale>
        <p:origin x="576"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customXml" Target="../customXml/item41.xml"/><Relationship Id="rId54" Type="http://schemas.openxmlformats.org/officeDocument/2006/relationships/slide" Target="slides/slide1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5.xml"/><Relationship Id="rId57" Type="http://schemas.openxmlformats.org/officeDocument/2006/relationships/slide" Target="slides/slide13.xml"/><Relationship Id="rId61"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1.xml"/><Relationship Id="rId52" Type="http://schemas.openxmlformats.org/officeDocument/2006/relationships/slide" Target="slides/slide8.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4.xml"/><Relationship Id="rId56" Type="http://schemas.openxmlformats.org/officeDocument/2006/relationships/slide" Target="slides/slide12.xml"/><Relationship Id="rId64"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slide" Target="slides/slide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28/08/2023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2" name="Straight Connector 11">
            <a:extLst>
              <a:ext uri="{FF2B5EF4-FFF2-40B4-BE49-F238E27FC236}">
                <a16:creationId xmlns:a16="http://schemas.microsoft.com/office/drawing/2014/main" id="{0C739632-1CD3-47C1-98D9-4B1B2253C7C9}"/>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descr="{&quot;templafy&quot;:{&quot;id&quot;:&quot;bd169ecf-5006-48e2-99fe-f617af726c21&quot;}}" title="Form.Date">
            <a:extLst>
              <a:ext uri="{FF2B5EF4-FFF2-40B4-BE49-F238E27FC236}">
                <a16:creationId xmlns:a16="http://schemas.microsoft.com/office/drawing/2014/main" id="{10301B40-E355-4D99-B296-A15FB5BC3A4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bg1"/>
                </a:solidFill>
              </a:rPr>
              <a:t>marts 2019</a:t>
            </a:r>
          </a:p>
        </p:txBody>
      </p:sp>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28-08-2023</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28-08-2023</a:t>
            </a:fld>
            <a:endParaRPr lang="da-DK" dirty="0"/>
          </a:p>
        </p:txBody>
      </p:sp>
      <p:sp>
        <p:nvSpPr>
          <p:cNvPr id="5" name="Footer Placeholder 4">
            <a:extLst>
              <a:ext uri="{FF2B5EF4-FFF2-40B4-BE49-F238E27FC236}">
                <a16:creationId xmlns:a16="http://schemas.microsoft.com/office/drawing/2014/main" id="{CD31645F-3EEE-4ACC-9DE8-38B996FFAD12}"/>
              </a:ext>
            </a:extLst>
          </p:cNvPr>
          <p:cNvSpPr>
            <a:spLocks noGrp="1"/>
          </p:cNvSpPr>
          <p:nvPr>
            <p:ph type="ftr" sz="quarter" idx="21"/>
          </p:nvPr>
        </p:nvSpPr>
        <p:spPr/>
        <p:txBody>
          <a:bodyPr/>
          <a:lstStyle/>
          <a:p>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 descr="{&quot;templafy&quot;:{&quot;id&quot;:&quot;5f507bd5-e0df-4678-84b1-0856829b447e&quot;}}" title="UserProfile.Institut.InstituteDCU_{{DocumentLanguage}}">
            <a:extLst>
              <a:ext uri="{FF2B5EF4-FFF2-40B4-BE49-F238E27FC236}">
                <a16:creationId xmlns:a16="http://schemas.microsoft.com/office/drawing/2014/main" id="{DF6D8BC8-E65A-425F-8A88-41B507F8A632}"/>
              </a:ext>
            </a:extLst>
          </p:cNvPr>
          <p:cNvSpPr txBox="1">
            <a:spLocks/>
          </p:cNvSpPr>
          <p:nvPr userDrawn="1"/>
        </p:nvSpPr>
        <p:spPr>
          <a:xfrm>
            <a:off x="411160" y="442422"/>
            <a:ext cx="602734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a-DK" dirty="0"/>
              <a:t>SDU Student Services</a:t>
            </a:r>
          </a:p>
        </p:txBody>
      </p:sp>
      <p:cxnSp>
        <p:nvCxnSpPr>
          <p:cNvPr id="16" name="Straight Connector 15">
            <a:extLst>
              <a:ext uri="{FF2B5EF4-FFF2-40B4-BE49-F238E27FC236}">
                <a16:creationId xmlns:a16="http://schemas.microsoft.com/office/drawing/2014/main" id="{07D7BB8A-9FF7-4F5F-964E-11BE0AD89A9E}"/>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D29C7-1B08-47AE-80F0-21F12DFA77C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Rectangle 18">
            <a:extLst>
              <a:ext uri="{FF2B5EF4-FFF2-40B4-BE49-F238E27FC236}">
                <a16:creationId xmlns:a16="http://schemas.microsoft.com/office/drawing/2014/main" id="{BBE87218-65BF-484A-9BC3-CFE3F6FD4EC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Tree>
    <p:extLst>
      <p:ext uri="{BB962C8B-B14F-4D97-AF65-F5344CB8AC3E}">
        <p14:creationId xmlns:p14="http://schemas.microsoft.com/office/powerpoint/2010/main" val="217223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28-08-2023</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p:txBody>
          <a:bodyPr/>
          <a:lstStyle/>
          <a:p>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3" name="Footer Placeholder 2">
            <a:extLst>
              <a:ext uri="{FF2B5EF4-FFF2-40B4-BE49-F238E27FC236}">
                <a16:creationId xmlns:a16="http://schemas.microsoft.com/office/drawing/2014/main" id="{0C4D261F-AFF9-422D-9FB3-5AE92F19507E}"/>
              </a:ext>
            </a:extLst>
          </p:cNvPr>
          <p:cNvSpPr>
            <a:spLocks noGrp="1"/>
          </p:cNvSpPr>
          <p:nvPr>
            <p:ph type="ftr" sz="quarter" idx="10"/>
          </p:nvPr>
        </p:nvSpPr>
        <p:spPr/>
        <p:txBody>
          <a:bodyPr/>
          <a:lstStyle/>
          <a:p>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28-08-2023</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28-08-2023</a:t>
            </a:fld>
            <a:endParaRPr lang="da-DK" dirty="0"/>
          </a:p>
        </p:txBody>
      </p:sp>
      <p:sp>
        <p:nvSpPr>
          <p:cNvPr id="9" name="Footer Placeholder 8">
            <a:extLst>
              <a:ext uri="{FF2B5EF4-FFF2-40B4-BE49-F238E27FC236}">
                <a16:creationId xmlns:a16="http://schemas.microsoft.com/office/drawing/2014/main" id="{F5FCEDFC-AE26-4F9F-9153-1837190678EF}"/>
              </a:ext>
            </a:extLst>
          </p:cNvPr>
          <p:cNvSpPr>
            <a:spLocks noGrp="1"/>
          </p:cNvSpPr>
          <p:nvPr>
            <p:ph type="ftr" sz="quarter" idx="11"/>
          </p:nvPr>
        </p:nvSpPr>
        <p:spPr/>
        <p:txBody>
          <a:bodyPr/>
          <a:lstStyle/>
          <a:p>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28-08-2023</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sp>
        <p:nvSpPr>
          <p:cNvPr id="19" name="text" descr="{&quot;templafy&quot;:{&quot;id&quot;:&quot;001ad14c-2ebf-437c-b510-f0fb21504f56&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Student Services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1" name="Straight Connector 10">
            <a:extLst>
              <a:ext uri="{FF2B5EF4-FFF2-40B4-BE49-F238E27FC236}">
                <a16:creationId xmlns:a16="http://schemas.microsoft.com/office/drawing/2014/main" id="{EEFBD90C-157B-45E5-8A90-9560C86CAB4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descr="{&quot;templafy&quot;:{&quot;id&quot;:&quot;1bceef11-bdb4-4188-95af-9abae6f7fdf9&quot;}}" title="Form.Date">
            <a:extLst>
              <a:ext uri="{FF2B5EF4-FFF2-40B4-BE49-F238E27FC236}">
                <a16:creationId xmlns:a16="http://schemas.microsoft.com/office/drawing/2014/main" id="{508E925B-663E-4A1A-8916-BC4FCFEA746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marts 2019</a:t>
            </a:r>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28-08-2023</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28-08-2023</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date" descr="{&quot;templafy&quot;:{&quot;id&quot;:&quot;614ba03c-257e-4a97-b48f-a3e0a0298c57&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marts 2019</a:t>
            </a:r>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28-08-2023</a:t>
            </a:fld>
            <a:endParaRPr lang="da-DK" dirty="0"/>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p:txBody>
          <a:bodyPr/>
          <a:lstStyle/>
          <a:p>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descr="{&quot;templafy&quot;:{&quot;id&quot;:&quot;6b8cc5ea-8eb1-4a76-b4f3-20ad33fce080&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Student Services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ECEA2A3A-0B73-49AA-824B-85FAE9B16B10}"/>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descr="{&quot;templafy&quot;:{&quot;id&quot;:&quot;32ac1a59-94a2-415b-8447-3fbe7fce5069&quot;}}" title="Form.Date">
            <a:extLst>
              <a:ext uri="{FF2B5EF4-FFF2-40B4-BE49-F238E27FC236}">
                <a16:creationId xmlns:a16="http://schemas.microsoft.com/office/drawing/2014/main" id="{6189AE65-D68D-4102-AA1D-2A3BCB6F21BF}"/>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marts 2019</a:t>
            </a:r>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28-08-2023</a:t>
            </a:fld>
            <a:endParaRPr lang="da-DK" dirty="0"/>
          </a:p>
        </p:txBody>
      </p:sp>
      <p:sp>
        <p:nvSpPr>
          <p:cNvPr id="14" name="Footer Placeholder 13">
            <a:extLst>
              <a:ext uri="{FF2B5EF4-FFF2-40B4-BE49-F238E27FC236}">
                <a16:creationId xmlns:a16="http://schemas.microsoft.com/office/drawing/2014/main" id="{DF36464C-AEF7-4BFD-9A97-813102BCA484}"/>
              </a:ext>
            </a:extLst>
          </p:cNvPr>
          <p:cNvSpPr>
            <a:spLocks noGrp="1"/>
          </p:cNvSpPr>
          <p:nvPr>
            <p:ph type="ftr" sz="quarter" idx="17"/>
          </p:nvPr>
        </p:nvSpPr>
        <p:spPr/>
        <p:txBody>
          <a:bodyPr/>
          <a:lstStyle/>
          <a:p>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654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28-08-2023</a:t>
            </a:fld>
            <a:endParaRPr lang="da-DK" dirty="0"/>
          </a:p>
        </p:txBody>
      </p:sp>
      <p:sp>
        <p:nvSpPr>
          <p:cNvPr id="6" name="Footer Placeholder 5">
            <a:extLst>
              <a:ext uri="{FF2B5EF4-FFF2-40B4-BE49-F238E27FC236}">
                <a16:creationId xmlns:a16="http://schemas.microsoft.com/office/drawing/2014/main" id="{2846E2E0-2E23-491A-B165-353CDF3F79E2}"/>
              </a:ext>
            </a:extLst>
          </p:cNvPr>
          <p:cNvSpPr>
            <a:spLocks noGrp="1"/>
          </p:cNvSpPr>
          <p:nvPr>
            <p:ph type="ftr" sz="quarter" idx="20"/>
          </p:nvPr>
        </p:nvSpPr>
        <p:spPr/>
        <p:txBody>
          <a:bodyPr/>
          <a:lstStyle/>
          <a:p>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descr="{&quot;templafy&quot;:{&quot;id&quot;:&quot;450af00a-de52-4301-944e-f5d760555af6&quot;}}" title="UserProfile.Institut.InstituteDCU_{{DocumentLanguage}}">
            <a:extLst>
              <a:ext uri="{FF2B5EF4-FFF2-40B4-BE49-F238E27FC236}">
                <a16:creationId xmlns:a16="http://schemas.microsoft.com/office/drawing/2014/main" id="{060969B2-E177-4704-95D4-119A98BB90C5}"/>
              </a:ext>
            </a:extLst>
          </p:cNvPr>
          <p:cNvSpPr txBox="1">
            <a:spLocks/>
          </p:cNvSpPr>
          <p:nvPr userDrawn="1"/>
        </p:nvSpPr>
        <p:spPr>
          <a:xfrm>
            <a:off x="6692400" y="249585"/>
            <a:ext cx="4680000" cy="478677"/>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Student Services</a:t>
            </a:r>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8" name="Straight Connector 17">
            <a:extLst>
              <a:ext uri="{FF2B5EF4-FFF2-40B4-BE49-F238E27FC236}">
                <a16:creationId xmlns:a16="http://schemas.microsoft.com/office/drawing/2014/main" id="{B68D6574-D545-4AC1-804C-76EBF3BEC544}"/>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e" descr="{&quot;templafy&quot;:{&quot;id&quot;:&quot;7e4b49da-4591-49be-ac92-b60cf85120f7&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marts 2019</a:t>
            </a:r>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307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endParaRPr lang="da-DK"/>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5" name="OFF_institute"/>
          <p:cNvSpPr>
            <a:spLocks noGrp="1"/>
          </p:cNvSpPr>
          <p:nvPr>
            <p:ph type="ftr" sz="quarter" idx="3"/>
          </p:nvPr>
        </p:nvSpPr>
        <p:spPr>
          <a:xfrm>
            <a:off x="6915600" y="6376129"/>
            <a:ext cx="2240432" cy="180000"/>
          </a:xfrm>
          <a:prstGeom prst="rect">
            <a:avLst/>
          </a:prstGeom>
        </p:spPr>
        <p:txBody>
          <a:bodyPr vert="horz" lIns="0" tIns="0" rIns="0" bIns="0" rtlCol="0" anchor="t" anchorCtr="0">
            <a:noAutofit/>
          </a:bodyPr>
          <a:lstStyle>
            <a:lvl1pPr algn="r">
              <a:defRPr sz="1000" b="0" cap="none" baseline="0">
                <a:solidFill>
                  <a:schemeClr val="tx1"/>
                </a:solidFill>
              </a:defRPr>
            </a:lvl1pPr>
          </a:lstStyle>
          <a:p>
            <a:endParaRPr lang="da-DK" dirty="0"/>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Rectangle 16">
            <a:extLst>
              <a:ext uri="{FF2B5EF4-FFF2-40B4-BE49-F238E27FC236}">
                <a16:creationId xmlns:a16="http://schemas.microsoft.com/office/drawing/2014/main" id="{EDAD2A31-35D3-4D5D-AA2D-C72C49CA7FB0}"/>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28-08-2023</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descr="{&quot;templafy&quot;:{&quot;id&quot;:&quot;342c8639-57c3-41bd-b944-dc2595692c5c&quot;}}" title="Form.Date">
            <a:extLst>
              <a:ext uri="{FF2B5EF4-FFF2-40B4-BE49-F238E27FC236}">
                <a16:creationId xmlns:a16="http://schemas.microsoft.com/office/drawing/2014/main" id="{8A346F21-C2D9-45A4-B26D-7DDC2CEB9FB7}"/>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marts 2019</a:t>
            </a:r>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28-08-2023</a:t>
            </a:fld>
            <a:endParaRPr lang="da-DK" dirty="0"/>
          </a:p>
        </p:txBody>
      </p:sp>
      <p:sp>
        <p:nvSpPr>
          <p:cNvPr id="13" name="text" descr="{&quot;templafy&quot;:{&quot;id&quot;:&quot;478b6426-f796-49b6-9417-70ac4c933e01&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Student Services</a:t>
            </a:r>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82" r:id="rId7"/>
    <p:sldLayoutId id="2147483689" r:id="rId8"/>
    <p:sldLayoutId id="2147483676" r:id="rId9"/>
    <p:sldLayoutId id="2147483654" r:id="rId10"/>
    <p:sldLayoutId id="2147483685" r:id="rId11"/>
    <p:sldLayoutId id="2147483691" r:id="rId12"/>
    <p:sldLayoutId id="2147483662" r:id="rId13"/>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17.xml"/><Relationship Id="rId1" Type="http://schemas.openxmlformats.org/officeDocument/2006/relationships/customXml" Target="../../customXml/item16.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xml"/><Relationship Id="rId7" Type="http://schemas.openxmlformats.org/officeDocument/2006/relationships/slideLayout" Target="../slideLayouts/slideLayout10.xml"/><Relationship Id="rId12" Type="http://schemas.openxmlformats.org/officeDocument/2006/relationships/image" Target="../media/image33.jpeg"/><Relationship Id="rId2" Type="http://schemas.openxmlformats.org/officeDocument/2006/relationships/customXml" Target="../../customXml/item35.xml"/><Relationship Id="rId1" Type="http://schemas.openxmlformats.org/officeDocument/2006/relationships/customXml" Target="../../customXml/item34.xml"/><Relationship Id="rId6" Type="http://schemas.openxmlformats.org/officeDocument/2006/relationships/tags" Target="../tags/tag5.xml"/><Relationship Id="rId11" Type="http://schemas.openxmlformats.org/officeDocument/2006/relationships/image" Target="../media/image32.jpeg"/><Relationship Id="rId5" Type="http://schemas.openxmlformats.org/officeDocument/2006/relationships/tags" Target="../tags/tag4.xml"/><Relationship Id="rId10" Type="http://schemas.openxmlformats.org/officeDocument/2006/relationships/image" Target="../media/image31.jpeg"/><Relationship Id="rId4" Type="http://schemas.openxmlformats.org/officeDocument/2006/relationships/tags" Target="../tags/tag3.xml"/><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ustomXml" Target="../../customXml/item37.xml"/><Relationship Id="rId1" Type="http://schemas.openxmlformats.org/officeDocument/2006/relationships/customXml" Target="../../customXml/item36.xml"/><Relationship Id="rId6" Type="http://schemas.openxmlformats.org/officeDocument/2006/relationships/image" Target="../media/image34.png"/><Relationship Id="rId5" Type="http://schemas.openxmlformats.org/officeDocument/2006/relationships/slide" Target="slide6.xml"/><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39.xml"/><Relationship Id="rId1" Type="http://schemas.openxmlformats.org/officeDocument/2006/relationships/customXml" Target="../../customXml/item38.xml"/><Relationship Id="rId5" Type="http://schemas.openxmlformats.org/officeDocument/2006/relationships/image" Target="../media/image35.png"/><Relationship Id="rId4" Type="http://schemas.openxmlformats.org/officeDocument/2006/relationships/hyperlink" Target="https://sdunet.dk/da/undervisning-og-eksamen"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41.xml"/><Relationship Id="rId1" Type="http://schemas.openxmlformats.org/officeDocument/2006/relationships/customXml" Target="../../customXml/item40.xml"/><Relationship Id="rId5" Type="http://schemas.openxmlformats.org/officeDocument/2006/relationships/hyperlink" Target="https://sdunet.dk/da/undervisning-og-eksamen" TargetMode="Externa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43.xml"/><Relationship Id="rId1" Type="http://schemas.openxmlformats.org/officeDocument/2006/relationships/customXml" Target="../../customXml/item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19.xml"/><Relationship Id="rId1" Type="http://schemas.openxmlformats.org/officeDocument/2006/relationships/customXml" Target="../../customXml/item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21.xml"/><Relationship Id="rId1" Type="http://schemas.openxmlformats.org/officeDocument/2006/relationships/customXml" Target="../../customXml/item20.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image" Target="../media/image6.png"/><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10.xml"/><Relationship Id="rId7" Type="http://schemas.openxmlformats.org/officeDocument/2006/relationships/image" Target="../media/image14.png"/><Relationship Id="rId2" Type="http://schemas.openxmlformats.org/officeDocument/2006/relationships/customXml" Target="../../customXml/item25.xml"/><Relationship Id="rId1" Type="http://schemas.openxmlformats.org/officeDocument/2006/relationships/customXml" Target="../../customXml/item2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8.xml"/><Relationship Id="rId3" Type="http://schemas.openxmlformats.org/officeDocument/2006/relationships/slideLayout" Target="../slideLayouts/slideLayout10.xml"/><Relationship Id="rId7" Type="http://schemas.openxmlformats.org/officeDocument/2006/relationships/slide" Target="slide10.xml"/><Relationship Id="rId12" Type="http://schemas.openxmlformats.org/officeDocument/2006/relationships/image" Target="../media/image15.svg"/><Relationship Id="rId2" Type="http://schemas.openxmlformats.org/officeDocument/2006/relationships/customXml" Target="../../customXml/item27.xml"/><Relationship Id="rId1" Type="http://schemas.openxmlformats.org/officeDocument/2006/relationships/customXml" Target="../../customXml/item26.xml"/><Relationship Id="rId6" Type="http://schemas.openxmlformats.org/officeDocument/2006/relationships/slide" Target="slide11.xml"/><Relationship Id="rId11" Type="http://schemas.openxmlformats.org/officeDocument/2006/relationships/image" Target="../media/image14.png"/><Relationship Id="rId5" Type="http://schemas.openxmlformats.org/officeDocument/2006/relationships/image" Target="../media/image11.tiff"/><Relationship Id="rId10" Type="http://schemas.openxmlformats.org/officeDocument/2006/relationships/image" Target="../media/image13.svg"/><Relationship Id="rId4" Type="http://schemas.openxmlformats.org/officeDocument/2006/relationships/slide" Target="slide7.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slideLayout" Target="../slideLayouts/slideLayout10.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customXml" Target="../../customXml/item29.xml"/><Relationship Id="rId16" Type="http://schemas.openxmlformats.org/officeDocument/2006/relationships/image" Target="../media/image27.svg"/><Relationship Id="rId1" Type="http://schemas.openxmlformats.org/officeDocument/2006/relationships/customXml" Target="../../customXml/item28.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slide" Target="slide6.xml"/><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31.xml"/><Relationship Id="rId1" Type="http://schemas.openxmlformats.org/officeDocument/2006/relationships/customXml" Target="../../customXml/item30.xml"/><Relationship Id="rId6" Type="http://schemas.openxmlformats.org/officeDocument/2006/relationships/image" Target="../media/image28.png"/><Relationship Id="rId5" Type="http://schemas.openxmlformats.org/officeDocument/2006/relationships/slide" Target="slide6.xml"/><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33.xml"/><Relationship Id="rId1" Type="http://schemas.openxmlformats.org/officeDocument/2006/relationships/customXml" Target="../../customXml/item32.xml"/><Relationship Id="rId6" Type="http://schemas.openxmlformats.org/officeDocument/2006/relationships/slide" Target="slide6.xml"/><Relationship Id="rId5" Type="http://schemas.microsoft.com/office/2007/relationships/hdphoto" Target="../media/hdphoto1.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F75238-34FD-4590-A2C6-6612CBEEF5EF}"/>
              </a:ext>
            </a:extLst>
          </p:cNvPr>
          <p:cNvSpPr>
            <a:spLocks noGrp="1"/>
          </p:cNvSpPr>
          <p:nvPr>
            <p:ph type="title"/>
          </p:nvPr>
        </p:nvSpPr>
        <p:spPr>
          <a:xfrm>
            <a:off x="411163" y="1989137"/>
            <a:ext cx="8234896" cy="1651045"/>
          </a:xfrm>
        </p:spPr>
        <p:txBody>
          <a:bodyPr/>
          <a:lstStyle/>
          <a:p>
            <a:r>
              <a:rPr lang="da-DK" sz="7200" dirty="0"/>
              <a:t>SDU Studieservice</a:t>
            </a:r>
            <a:br>
              <a:rPr lang="da-DK" sz="7200" dirty="0"/>
            </a:br>
            <a:r>
              <a:rPr lang="da-DK" sz="4000" dirty="0"/>
              <a:t>Velkommen til</a:t>
            </a:r>
          </a:p>
        </p:txBody>
      </p:sp>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Tree>
    <p:custDataLst>
      <p:custData r:id="rId1"/>
      <p:custData r:id="rId2"/>
    </p:custDataLst>
    <p:extLst>
      <p:ext uri="{BB962C8B-B14F-4D97-AF65-F5344CB8AC3E}">
        <p14:creationId xmlns:p14="http://schemas.microsoft.com/office/powerpoint/2010/main" val="211645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Studieadministration i byerne</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Content Placeholder 11">
            <a:extLst>
              <a:ext uri="{FF2B5EF4-FFF2-40B4-BE49-F238E27FC236}">
                <a16:creationId xmlns:a16="http://schemas.microsoft.com/office/drawing/2014/main" id="{41466B32-790B-405F-83F1-311B621A73A5}"/>
              </a:ext>
            </a:extLst>
          </p:cNvPr>
          <p:cNvSpPr txBox="1">
            <a:spLocks/>
          </p:cNvSpPr>
          <p:nvPr/>
        </p:nvSpPr>
        <p:spPr>
          <a:xfrm>
            <a:off x="411163" y="2024382"/>
            <a:ext cx="4144443" cy="3166685"/>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spcBef>
                <a:spcPts val="600"/>
              </a:spcBef>
              <a:buFont typeface="Wingdings" panose="05000000000000000000" pitchFamily="2" charset="2"/>
              <a:buNone/>
            </a:pPr>
            <a:r>
              <a:rPr lang="da-DK" dirty="0">
                <a:uFill>
                  <a:solidFill>
                    <a:schemeClr val="bg1">
                      <a:lumMod val="75000"/>
                    </a:schemeClr>
                  </a:solidFill>
                </a:uFill>
              </a:rPr>
              <a:t>Uddannelsesadministration:</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Skemaplanlægning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Eksamensplanlægning-/afvikling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Information og vejledning</a:t>
            </a:r>
          </a:p>
          <a:p>
            <a:pPr>
              <a:spcBef>
                <a:spcPts val="600"/>
              </a:spcBef>
              <a:buFont typeface="Wingdings" panose="05000000000000000000" pitchFamily="2" charset="2"/>
              <a:buNone/>
            </a:pPr>
            <a:r>
              <a:rPr lang="da-DK" dirty="0">
                <a:uFill>
                  <a:solidFill>
                    <a:schemeClr val="bg1">
                      <a:lumMod val="75000"/>
                    </a:schemeClr>
                  </a:solidFill>
                </a:uFill>
              </a:rPr>
              <a:t>Tværgående aktiviteter:</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Brobygning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Åbent Hus</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Studiestart</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Dimission m.v.</a:t>
            </a:r>
          </a:p>
          <a:p>
            <a:pPr>
              <a:spcBef>
                <a:spcPts val="600"/>
              </a:spcBef>
              <a:buFont typeface="Wingdings" panose="05000000000000000000" pitchFamily="2" charset="2"/>
              <a:buNone/>
            </a:pPr>
            <a:endParaRPr lang="da-DK" dirty="0">
              <a:uFill>
                <a:solidFill>
                  <a:schemeClr val="bg1">
                    <a:lumMod val="75000"/>
                  </a:schemeClr>
                </a:solidFill>
              </a:uFill>
            </a:endParaRPr>
          </a:p>
        </p:txBody>
      </p:sp>
      <p:sp>
        <p:nvSpPr>
          <p:cNvPr id="13" name="Tekstfelt 12">
            <a:extLst>
              <a:ext uri="{FF2B5EF4-FFF2-40B4-BE49-F238E27FC236}">
                <a16:creationId xmlns:a16="http://schemas.microsoft.com/office/drawing/2014/main" id="{AC9BA64E-CA0E-4B05-940B-B1201A8CEC2C}"/>
              </a:ext>
            </a:extLst>
          </p:cNvPr>
          <p:cNvSpPr txBox="1"/>
          <p:nvPr/>
        </p:nvSpPr>
        <p:spPr>
          <a:xfrm>
            <a:off x="4403717" y="1862297"/>
            <a:ext cx="987819" cy="369332"/>
          </a:xfrm>
          <a:prstGeom prst="rect">
            <a:avLst/>
          </a:prstGeom>
          <a:noFill/>
        </p:spPr>
        <p:txBody>
          <a:bodyPr wrap="square" rtlCol="0">
            <a:spAutoFit/>
          </a:bodyPr>
          <a:lstStyle/>
          <a:p>
            <a:r>
              <a:rPr lang="da-DK" dirty="0"/>
              <a:t>Esbjerg</a:t>
            </a:r>
          </a:p>
        </p:txBody>
      </p:sp>
      <p:sp>
        <p:nvSpPr>
          <p:cNvPr id="14" name="Tekstfelt 13">
            <a:extLst>
              <a:ext uri="{FF2B5EF4-FFF2-40B4-BE49-F238E27FC236}">
                <a16:creationId xmlns:a16="http://schemas.microsoft.com/office/drawing/2014/main" id="{D082B492-B42A-43E8-BCA9-C205333254BC}"/>
              </a:ext>
            </a:extLst>
          </p:cNvPr>
          <p:cNvSpPr txBox="1"/>
          <p:nvPr/>
        </p:nvSpPr>
        <p:spPr>
          <a:xfrm>
            <a:off x="10746534" y="3776386"/>
            <a:ext cx="1034303" cy="369332"/>
          </a:xfrm>
          <a:prstGeom prst="rect">
            <a:avLst/>
          </a:prstGeom>
          <a:noFill/>
        </p:spPr>
        <p:txBody>
          <a:bodyPr wrap="square" rtlCol="0">
            <a:spAutoFit/>
          </a:bodyPr>
          <a:lstStyle/>
          <a:p>
            <a:r>
              <a:rPr lang="da-DK" dirty="0"/>
              <a:t>Kolding</a:t>
            </a:r>
          </a:p>
        </p:txBody>
      </p:sp>
      <p:sp>
        <p:nvSpPr>
          <p:cNvPr id="15" name="Tekstfelt 14">
            <a:extLst>
              <a:ext uri="{FF2B5EF4-FFF2-40B4-BE49-F238E27FC236}">
                <a16:creationId xmlns:a16="http://schemas.microsoft.com/office/drawing/2014/main" id="{C82939C5-2340-465F-B471-8531157AC6CE}"/>
              </a:ext>
            </a:extLst>
          </p:cNvPr>
          <p:cNvSpPr txBox="1"/>
          <p:nvPr/>
        </p:nvSpPr>
        <p:spPr>
          <a:xfrm>
            <a:off x="9988575" y="1632855"/>
            <a:ext cx="1129417" cy="369332"/>
          </a:xfrm>
          <a:prstGeom prst="rect">
            <a:avLst/>
          </a:prstGeom>
          <a:noFill/>
        </p:spPr>
        <p:txBody>
          <a:bodyPr wrap="square" rtlCol="0">
            <a:spAutoFit/>
          </a:bodyPr>
          <a:lstStyle/>
          <a:p>
            <a:r>
              <a:rPr lang="da-DK" dirty="0"/>
              <a:t>Slagelse</a:t>
            </a:r>
          </a:p>
        </p:txBody>
      </p:sp>
      <p:sp>
        <p:nvSpPr>
          <p:cNvPr id="17" name="Triangle 24">
            <a:hlinkClick r:id="rId8" action="ppaction://hlinksldjump"/>
            <a:extLst>
              <a:ext uri="{FF2B5EF4-FFF2-40B4-BE49-F238E27FC236}">
                <a16:creationId xmlns:a16="http://schemas.microsoft.com/office/drawing/2014/main" id="{29E19AAD-CEEC-49D9-AF47-1FAEB87DA9AC}"/>
              </a:ext>
            </a:extLst>
          </p:cNvPr>
          <p:cNvSpPr/>
          <p:nvPr/>
        </p:nvSpPr>
        <p:spPr>
          <a:xfrm rot="16200000">
            <a:off x="8728242" y="6250787"/>
            <a:ext cx="314118" cy="19022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rgbClr val="000000"/>
              </a:solidFill>
            </a:endParaRPr>
          </a:p>
        </p:txBody>
      </p:sp>
      <p:sp>
        <p:nvSpPr>
          <p:cNvPr id="18" name="Tekstfelt 17">
            <a:hlinkClick r:id="rId8" action="ppaction://hlinksldjump"/>
            <a:extLst>
              <a:ext uri="{FF2B5EF4-FFF2-40B4-BE49-F238E27FC236}">
                <a16:creationId xmlns:a16="http://schemas.microsoft.com/office/drawing/2014/main" id="{4EFA6C16-1B91-49AA-AB5A-50AB8E9C1DAF}"/>
              </a:ext>
            </a:extLst>
          </p:cNvPr>
          <p:cNvSpPr txBox="1"/>
          <p:nvPr/>
        </p:nvSpPr>
        <p:spPr>
          <a:xfrm>
            <a:off x="9076161" y="6222789"/>
            <a:ext cx="2704677" cy="246221"/>
          </a:xfrm>
          <a:prstGeom prst="rect">
            <a:avLst/>
          </a:prstGeom>
          <a:noFill/>
        </p:spPr>
        <p:txBody>
          <a:bodyPr wrap="square" lIns="0" tIns="0" rIns="0" bIns="0" rtlCol="0">
            <a:spAutoFit/>
          </a:bodyPr>
          <a:lstStyle/>
          <a:p>
            <a:r>
              <a:rPr lang="da-DK" sz="1600" dirty="0">
                <a:solidFill>
                  <a:srgbClr val="000000"/>
                </a:solidFill>
              </a:rPr>
              <a:t>Tilbage til uddannelsesrejsen</a:t>
            </a:r>
          </a:p>
        </p:txBody>
      </p:sp>
      <p:pic>
        <p:nvPicPr>
          <p:cNvPr id="25" name="Billede 24">
            <a:extLst>
              <a:ext uri="{FF2B5EF4-FFF2-40B4-BE49-F238E27FC236}">
                <a16:creationId xmlns:a16="http://schemas.microsoft.com/office/drawing/2014/main" id="{C35DEB56-DF0D-4532-A94B-3476148E49DF}"/>
              </a:ext>
            </a:extLst>
          </p:cNvPr>
          <p:cNvPicPr>
            <a:picLocks noChangeAspect="1"/>
          </p:cNvPicPr>
          <p:nvPr>
            <p:custDataLst>
              <p:tags r:id="rId3"/>
            </p:custDataLst>
          </p:nvPr>
        </p:nvPicPr>
        <p:blipFill rotWithShape="1">
          <a:blip r:embed="rId9" cstate="print">
            <a:extLst>
              <a:ext uri="{28A0092B-C50C-407E-A947-70E740481C1C}">
                <a14:useLocalDpi xmlns:a14="http://schemas.microsoft.com/office/drawing/2010/main" val="0"/>
              </a:ext>
            </a:extLst>
          </a:blip>
          <a:srcRect l="-1459" t="278" r="-1459" b="-1789"/>
          <a:stretch/>
        </p:blipFill>
        <p:spPr>
          <a:xfrm>
            <a:off x="8385463" y="2079883"/>
            <a:ext cx="2606632" cy="1713568"/>
          </a:xfrm>
          <a:prstGeom prst="rect">
            <a:avLst/>
          </a:prstGeom>
        </p:spPr>
      </p:pic>
      <p:sp>
        <p:nvSpPr>
          <p:cNvPr id="28" name="Tekstfelt 27">
            <a:extLst>
              <a:ext uri="{FF2B5EF4-FFF2-40B4-BE49-F238E27FC236}">
                <a16:creationId xmlns:a16="http://schemas.microsoft.com/office/drawing/2014/main" id="{9A8DCE67-F45C-4988-B2F8-B631472C19F9}"/>
              </a:ext>
            </a:extLst>
          </p:cNvPr>
          <p:cNvSpPr txBox="1"/>
          <p:nvPr/>
        </p:nvSpPr>
        <p:spPr>
          <a:xfrm>
            <a:off x="3150134" y="4240856"/>
            <a:ext cx="1405472" cy="369332"/>
          </a:xfrm>
          <a:prstGeom prst="rect">
            <a:avLst/>
          </a:prstGeom>
          <a:noFill/>
        </p:spPr>
        <p:txBody>
          <a:bodyPr wrap="square" rtlCol="0">
            <a:spAutoFit/>
          </a:bodyPr>
          <a:lstStyle/>
          <a:p>
            <a:r>
              <a:rPr lang="da-DK" dirty="0"/>
              <a:t>Sønderborg</a:t>
            </a:r>
          </a:p>
        </p:txBody>
      </p:sp>
      <p:pic>
        <p:nvPicPr>
          <p:cNvPr id="30" name="Billede 29">
            <a:extLst>
              <a:ext uri="{FF2B5EF4-FFF2-40B4-BE49-F238E27FC236}">
                <a16:creationId xmlns:a16="http://schemas.microsoft.com/office/drawing/2014/main" id="{84D8BFBC-8221-4CEB-A70C-9B3DC5DAEEB3}"/>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l="-1" t="-2203" r="-465" b="-1939"/>
          <a:stretch/>
        </p:blipFill>
        <p:spPr>
          <a:xfrm>
            <a:off x="4464512" y="2231629"/>
            <a:ext cx="3528520" cy="2057400"/>
          </a:xfrm>
          <a:prstGeom prst="rect">
            <a:avLst/>
          </a:prstGeom>
        </p:spPr>
      </p:pic>
      <p:pic>
        <p:nvPicPr>
          <p:cNvPr id="34" name="Billede 33">
            <a:extLst>
              <a:ext uri="{FF2B5EF4-FFF2-40B4-BE49-F238E27FC236}">
                <a16:creationId xmlns:a16="http://schemas.microsoft.com/office/drawing/2014/main" id="{799BE69B-83CF-4D23-B91A-9FBD9F367FD3}"/>
              </a:ext>
            </a:extLst>
          </p:cNvPr>
          <p:cNvPicPr>
            <a:picLocks noChangeAspect="1"/>
          </p:cNvPicPr>
          <p:nvPr>
            <p:custDataLst>
              <p:tags r:id="rId5"/>
            </p:custDataLst>
          </p:nvPr>
        </p:nvPicPr>
        <p:blipFill rotWithShape="1">
          <a:blip r:embed="rId11" cstate="print">
            <a:extLst>
              <a:ext uri="{28A0092B-C50C-407E-A947-70E740481C1C}">
                <a14:useLocalDpi xmlns:a14="http://schemas.microsoft.com/office/drawing/2010/main" val="0"/>
              </a:ext>
            </a:extLst>
          </a:blip>
          <a:srcRect l="-20832" t="-7751" r="-6602" b="-4934"/>
          <a:stretch/>
        </p:blipFill>
        <p:spPr>
          <a:xfrm>
            <a:off x="8608955" y="4010891"/>
            <a:ext cx="3171882" cy="1957366"/>
          </a:xfrm>
          <a:prstGeom prst="rect">
            <a:avLst/>
          </a:prstGeom>
        </p:spPr>
      </p:pic>
      <p:pic>
        <p:nvPicPr>
          <p:cNvPr id="36" name="Billede 35">
            <a:extLst>
              <a:ext uri="{FF2B5EF4-FFF2-40B4-BE49-F238E27FC236}">
                <a16:creationId xmlns:a16="http://schemas.microsoft.com/office/drawing/2014/main" id="{5E28F5D2-5064-40FE-AE9A-0F87B039B469}"/>
              </a:ext>
            </a:extLst>
          </p:cNvPr>
          <p:cNvPicPr>
            <a:picLocks noChangeAspect="1"/>
          </p:cNvPicPr>
          <p:nvPr>
            <p:custDataLst>
              <p:tags r:id="rId6"/>
            </p:custDataLst>
          </p:nvPr>
        </p:nvPicPr>
        <p:blipFill rotWithShape="1">
          <a:blip r:embed="rId12" cstate="print">
            <a:extLst>
              <a:ext uri="{28A0092B-C50C-407E-A947-70E740481C1C}">
                <a14:useLocalDpi xmlns:a14="http://schemas.microsoft.com/office/drawing/2010/main" val="0"/>
              </a:ext>
            </a:extLst>
          </a:blip>
          <a:srcRect l="-2213" t="-5310" r="-5133" b="-5290"/>
          <a:stretch/>
        </p:blipFill>
        <p:spPr>
          <a:xfrm>
            <a:off x="3048001" y="4523534"/>
            <a:ext cx="5025736" cy="1804530"/>
          </a:xfrm>
          <a:prstGeom prst="rect">
            <a:avLst/>
          </a:prstGeom>
        </p:spPr>
      </p:pic>
    </p:spTree>
    <p:custDataLst>
      <p:custData r:id="rId1"/>
      <p:custData r:id="rId2"/>
    </p:custDataLst>
    <p:extLst>
      <p:ext uri="{BB962C8B-B14F-4D97-AF65-F5344CB8AC3E}">
        <p14:creationId xmlns:p14="http://schemas.microsoft.com/office/powerpoint/2010/main" val="345833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Optag &amp; Uddannelsesstøtte</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Triangle 24">
            <a:hlinkClick r:id="rId5" action="ppaction://hlinksldjump"/>
            <a:extLst>
              <a:ext uri="{FF2B5EF4-FFF2-40B4-BE49-F238E27FC236}">
                <a16:creationId xmlns:a16="http://schemas.microsoft.com/office/drawing/2014/main" id="{4F38794F-98E4-4FED-B141-943CD9B8E957}"/>
              </a:ext>
            </a:extLst>
          </p:cNvPr>
          <p:cNvSpPr/>
          <p:nvPr/>
        </p:nvSpPr>
        <p:spPr>
          <a:xfrm rot="16200000">
            <a:off x="8815647" y="6244646"/>
            <a:ext cx="314118" cy="19022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rgbClr val="000000"/>
              </a:solidFill>
            </a:endParaRPr>
          </a:p>
        </p:txBody>
      </p:sp>
      <p:sp>
        <p:nvSpPr>
          <p:cNvPr id="7" name="Tekstfelt 6">
            <a:hlinkClick r:id="rId5" action="ppaction://hlinksldjump"/>
            <a:extLst>
              <a:ext uri="{FF2B5EF4-FFF2-40B4-BE49-F238E27FC236}">
                <a16:creationId xmlns:a16="http://schemas.microsoft.com/office/drawing/2014/main" id="{537E3F48-7949-4BAA-B8AA-5DFA249E5513}"/>
              </a:ext>
            </a:extLst>
          </p:cNvPr>
          <p:cNvSpPr txBox="1"/>
          <p:nvPr/>
        </p:nvSpPr>
        <p:spPr>
          <a:xfrm>
            <a:off x="9134947" y="6216650"/>
            <a:ext cx="2645891" cy="246221"/>
          </a:xfrm>
          <a:prstGeom prst="rect">
            <a:avLst/>
          </a:prstGeom>
          <a:noFill/>
        </p:spPr>
        <p:txBody>
          <a:bodyPr wrap="square" lIns="0" tIns="0" rIns="0" bIns="0" rtlCol="0">
            <a:spAutoFit/>
          </a:bodyPr>
          <a:lstStyle/>
          <a:p>
            <a:r>
              <a:rPr lang="da-DK" sz="1600" dirty="0">
                <a:solidFill>
                  <a:srgbClr val="000000"/>
                </a:solidFill>
              </a:rPr>
              <a:t>Tilbage til uddannelsesrejsen</a:t>
            </a:r>
          </a:p>
        </p:txBody>
      </p:sp>
      <p:sp>
        <p:nvSpPr>
          <p:cNvPr id="9" name="Content Placeholder 11">
            <a:extLst>
              <a:ext uri="{FF2B5EF4-FFF2-40B4-BE49-F238E27FC236}">
                <a16:creationId xmlns:a16="http://schemas.microsoft.com/office/drawing/2014/main" id="{6B0CC90B-C3CB-49DB-8057-2C53901DD5BF}"/>
              </a:ext>
            </a:extLst>
          </p:cNvPr>
          <p:cNvSpPr txBox="1">
            <a:spLocks/>
          </p:cNvSpPr>
          <p:nvPr/>
        </p:nvSpPr>
        <p:spPr>
          <a:xfrm>
            <a:off x="767927" y="1986514"/>
            <a:ext cx="6824085" cy="4094792"/>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285750" indent="-285750">
              <a:spcBef>
                <a:spcPts val="600"/>
              </a:spcBef>
              <a:buFont typeface="Wingdings" panose="05000000000000000000" pitchFamily="2" charset="2"/>
              <a:buChar char="ü"/>
            </a:pPr>
            <a:r>
              <a:rPr lang="da-DK" dirty="0">
                <a:uFill>
                  <a:solidFill>
                    <a:schemeClr val="bg1">
                      <a:lumMod val="75000"/>
                    </a:schemeClr>
                  </a:solidFill>
                </a:uFill>
              </a:rPr>
              <a:t>Information og vejledning om optag og studievalg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Fagligt ansvar for rammer og regler ifm. optag og adgang</a:t>
            </a:r>
          </a:p>
          <a:p>
            <a:pPr marL="285750" indent="-285750">
              <a:spcBef>
                <a:spcPts val="600"/>
              </a:spcBef>
              <a:buFont typeface="Wingdings" panose="05000000000000000000" pitchFamily="2" charset="2"/>
              <a:buChar char="ü"/>
            </a:pPr>
            <a:r>
              <a:rPr lang="da-DK" sz="1600" dirty="0">
                <a:uFill>
                  <a:solidFill>
                    <a:schemeClr val="bg1">
                      <a:lumMod val="75000"/>
                    </a:schemeClr>
                  </a:solidFill>
                </a:uFill>
              </a:rPr>
              <a:t>Optagelse af studerende til: Bacheloruddannelser (KOT), Kandidatuddannelser (UKOT), Internationale Full </a:t>
            </a:r>
            <a:r>
              <a:rPr lang="da-DK" sz="1600" dirty="0" err="1">
                <a:uFill>
                  <a:solidFill>
                    <a:schemeClr val="bg1">
                      <a:lumMod val="75000"/>
                    </a:schemeClr>
                  </a:solidFill>
                </a:uFill>
              </a:rPr>
              <a:t>Degree</a:t>
            </a:r>
            <a:r>
              <a:rPr lang="da-DK" sz="1600" dirty="0">
                <a:uFill>
                  <a:solidFill>
                    <a:schemeClr val="bg1">
                      <a:lumMod val="75000"/>
                    </a:schemeClr>
                  </a:solidFill>
                </a:uFill>
              </a:rPr>
              <a:t> studerende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Behandling af klager ifm. optag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Administration, sagsbehandling og vejledning vedr. SU</a:t>
            </a:r>
          </a:p>
          <a:p>
            <a:pPr marL="285750" indent="-285750">
              <a:spcBef>
                <a:spcPts val="600"/>
              </a:spcBef>
              <a:buFont typeface="Wingdings" panose="05000000000000000000" pitchFamily="2" charset="2"/>
              <a:buChar char="ü"/>
            </a:pPr>
            <a:r>
              <a:rPr lang="da-DK" dirty="0"/>
              <a:t>Administration, rådgivning og vejledning til studerende med </a:t>
            </a:r>
            <a:r>
              <a:rPr lang="da-DK" dirty="0" err="1"/>
              <a:t>dyskalkuli</a:t>
            </a:r>
            <a:r>
              <a:rPr lang="da-DK" dirty="0"/>
              <a:t> eller dysleksi samt studerende med en psykisk, fysisk eller neurologisk funktionsnedsættelse (SPS) Derudover levering af studiestøtte til studerende med dysleksi og </a:t>
            </a:r>
            <a:r>
              <a:rPr lang="da-DK" dirty="0" err="1"/>
              <a:t>dyskalkuli</a:t>
            </a:r>
            <a:r>
              <a:rPr lang="da-DK" dirty="0"/>
              <a:t> samt support, undervisning og supervision til ansatte i forhold til deres opgaveløsning i relation til studerende.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Ansvarlig for Studenterservicezonen i Odense</a:t>
            </a:r>
          </a:p>
          <a:p>
            <a:pPr marL="285750" indent="-285750">
              <a:spcBef>
                <a:spcPts val="600"/>
              </a:spcBef>
              <a:buFont typeface="Wingdings" panose="05000000000000000000" pitchFamily="2" charset="2"/>
              <a:buChar char="ü"/>
            </a:pPr>
            <a:endParaRPr lang="da-DK" dirty="0">
              <a:uFill>
                <a:solidFill>
                  <a:schemeClr val="bg1">
                    <a:lumMod val="75000"/>
                  </a:schemeClr>
                </a:solidFill>
              </a:uFill>
            </a:endParaRPr>
          </a:p>
        </p:txBody>
      </p:sp>
      <p:pic>
        <p:nvPicPr>
          <p:cNvPr id="3" name="Billede 2">
            <a:extLst>
              <a:ext uri="{FF2B5EF4-FFF2-40B4-BE49-F238E27FC236}">
                <a16:creationId xmlns:a16="http://schemas.microsoft.com/office/drawing/2014/main" id="{26638307-315B-404A-A98C-BB6E43482CBC}"/>
              </a:ext>
            </a:extLst>
          </p:cNvPr>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l="-408" r="408"/>
          <a:stretch/>
        </p:blipFill>
        <p:spPr>
          <a:xfrm>
            <a:off x="8289117" y="1986514"/>
            <a:ext cx="2546481" cy="1857470"/>
          </a:xfrm>
          <a:prstGeom prst="rect">
            <a:avLst/>
          </a:prstGeom>
        </p:spPr>
      </p:pic>
    </p:spTree>
    <p:custDataLst>
      <p:custData r:id="rId1"/>
      <p:custData r:id="rId2"/>
    </p:custDataLst>
    <p:extLst>
      <p:ext uri="{BB962C8B-B14F-4D97-AF65-F5344CB8AC3E}">
        <p14:creationId xmlns:p14="http://schemas.microsoft.com/office/powerpoint/2010/main" val="280983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2" y="940469"/>
            <a:ext cx="10563581" cy="1395326"/>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Medarbejderportalen til alle, der er ansat i SDU Studieservice</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4" name="Tekstfelt 3">
            <a:extLst>
              <a:ext uri="{FF2B5EF4-FFF2-40B4-BE49-F238E27FC236}">
                <a16:creationId xmlns:a16="http://schemas.microsoft.com/office/drawing/2014/main" id="{64D350E3-F5E3-4C17-937B-C64286FAA285}"/>
              </a:ext>
            </a:extLst>
          </p:cNvPr>
          <p:cNvSpPr txBox="1"/>
          <p:nvPr/>
        </p:nvSpPr>
        <p:spPr>
          <a:xfrm>
            <a:off x="6515100" y="2554545"/>
            <a:ext cx="4705350" cy="2215991"/>
          </a:xfrm>
          <a:prstGeom prst="rect">
            <a:avLst/>
          </a:prstGeom>
          <a:noFill/>
        </p:spPr>
        <p:txBody>
          <a:bodyPr wrap="square" lIns="0" tIns="0" rIns="0" bIns="0" rtlCol="0">
            <a:spAutoFit/>
          </a:bodyPr>
          <a:lstStyle/>
          <a:p>
            <a:r>
              <a:rPr lang="da-DK" sz="1600" dirty="0"/>
              <a:t>Tag et kig - siden er fyldt med information om bl.a.:</a:t>
            </a:r>
          </a:p>
          <a:p>
            <a:endParaRPr lang="da-DK" sz="1600" dirty="0"/>
          </a:p>
          <a:p>
            <a:pPr marL="285750" indent="-285750">
              <a:buFont typeface="Wingdings" panose="05000000000000000000" pitchFamily="2" charset="2"/>
              <a:buChar char="ü"/>
            </a:pPr>
            <a:r>
              <a:rPr lang="da-DK" sz="1600" dirty="0"/>
              <a:t>Arbejdsmiljø i SDU Studieservice</a:t>
            </a:r>
          </a:p>
          <a:p>
            <a:pPr marL="285750" indent="-285750">
              <a:buFont typeface="Wingdings" panose="05000000000000000000" pitchFamily="2" charset="2"/>
              <a:buChar char="ü"/>
            </a:pPr>
            <a:r>
              <a:rPr lang="da-DK" sz="1600" dirty="0"/>
              <a:t>Databeskyttelse i SDU Studieservice</a:t>
            </a:r>
          </a:p>
          <a:p>
            <a:pPr marL="285750" indent="-285750">
              <a:buFont typeface="Wingdings" panose="05000000000000000000" pitchFamily="2" charset="2"/>
              <a:buChar char="ü"/>
            </a:pPr>
            <a:r>
              <a:rPr lang="da-DK" sz="1600" dirty="0"/>
              <a:t>Autosvar (en skabelon)</a:t>
            </a:r>
          </a:p>
          <a:p>
            <a:pPr marL="285750" indent="-285750">
              <a:buFont typeface="Wingdings" panose="05000000000000000000" pitchFamily="2" charset="2"/>
              <a:buChar char="ü"/>
            </a:pPr>
            <a:r>
              <a:rPr lang="da-DK" sz="1600" dirty="0"/>
              <a:t>Afdelingsmøder (materialer derfra)</a:t>
            </a:r>
          </a:p>
          <a:p>
            <a:r>
              <a:rPr lang="da-DK" sz="1600" dirty="0"/>
              <a:t>…og meget mere</a:t>
            </a:r>
          </a:p>
          <a:p>
            <a:endParaRPr lang="da-DK" sz="1600" dirty="0"/>
          </a:p>
          <a:p>
            <a:r>
              <a:rPr lang="da-DK" sz="1600" dirty="0">
                <a:hlinkClick r:id="rId4"/>
              </a:rPr>
              <a:t>sdunet.dk/undervisning-og-eksamen</a:t>
            </a:r>
            <a:r>
              <a:rPr lang="da-DK" sz="1600" dirty="0"/>
              <a:t> </a:t>
            </a:r>
          </a:p>
        </p:txBody>
      </p:sp>
      <p:pic>
        <p:nvPicPr>
          <p:cNvPr id="6" name="Billede 5">
            <a:extLst>
              <a:ext uri="{FF2B5EF4-FFF2-40B4-BE49-F238E27FC236}">
                <a16:creationId xmlns:a16="http://schemas.microsoft.com/office/drawing/2014/main" id="{49C24E57-3F38-3DA6-1B9B-AE05BF966629}"/>
              </a:ext>
            </a:extLst>
          </p:cNvPr>
          <p:cNvPicPr>
            <a:picLocks noChangeAspect="1"/>
          </p:cNvPicPr>
          <p:nvPr/>
        </p:nvPicPr>
        <p:blipFill>
          <a:blip r:embed="rId5"/>
          <a:stretch>
            <a:fillRect/>
          </a:stretch>
        </p:blipFill>
        <p:spPr>
          <a:xfrm>
            <a:off x="411161" y="2492639"/>
            <a:ext cx="5265739" cy="3524669"/>
          </a:xfrm>
          <a:prstGeom prst="rect">
            <a:avLst/>
          </a:prstGeom>
        </p:spPr>
      </p:pic>
    </p:spTree>
    <p:custDataLst>
      <p:custData r:id="rId1"/>
      <p:custData r:id="rId2"/>
    </p:custDataLst>
    <p:extLst>
      <p:ext uri="{BB962C8B-B14F-4D97-AF65-F5344CB8AC3E}">
        <p14:creationId xmlns:p14="http://schemas.microsoft.com/office/powerpoint/2010/main" val="351567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2" y="940469"/>
            <a:ext cx="10563581" cy="1395326"/>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Servicesiden til alle, der arbejder for at SDU kan levere uddannelse</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pic>
        <p:nvPicPr>
          <p:cNvPr id="3" name="Billede 2">
            <a:extLst>
              <a:ext uri="{FF2B5EF4-FFF2-40B4-BE49-F238E27FC236}">
                <a16:creationId xmlns:a16="http://schemas.microsoft.com/office/drawing/2014/main" id="{F9B3BA69-2D34-4148-9A99-1D507A0D8B42}"/>
              </a:ext>
            </a:extLst>
          </p:cNvPr>
          <p:cNvPicPr>
            <a:picLocks noChangeAspect="1"/>
          </p:cNvPicPr>
          <p:nvPr/>
        </p:nvPicPr>
        <p:blipFill>
          <a:blip r:embed="rId4"/>
          <a:stretch>
            <a:fillRect/>
          </a:stretch>
        </p:blipFill>
        <p:spPr>
          <a:xfrm>
            <a:off x="411162" y="2554545"/>
            <a:ext cx="5735993" cy="3570560"/>
          </a:xfrm>
          <a:prstGeom prst="rect">
            <a:avLst/>
          </a:prstGeom>
          <a:ln>
            <a:solidFill>
              <a:srgbClr val="D05A57"/>
            </a:solidFill>
          </a:ln>
        </p:spPr>
      </p:pic>
      <p:sp>
        <p:nvSpPr>
          <p:cNvPr id="4" name="Tekstfelt 3">
            <a:extLst>
              <a:ext uri="{FF2B5EF4-FFF2-40B4-BE49-F238E27FC236}">
                <a16:creationId xmlns:a16="http://schemas.microsoft.com/office/drawing/2014/main" id="{64D350E3-F5E3-4C17-937B-C64286FAA285}"/>
              </a:ext>
            </a:extLst>
          </p:cNvPr>
          <p:cNvSpPr txBox="1"/>
          <p:nvPr/>
        </p:nvSpPr>
        <p:spPr>
          <a:xfrm>
            <a:off x="6515100" y="2554545"/>
            <a:ext cx="4705350" cy="2215991"/>
          </a:xfrm>
          <a:prstGeom prst="rect">
            <a:avLst/>
          </a:prstGeom>
          <a:noFill/>
        </p:spPr>
        <p:txBody>
          <a:bodyPr wrap="square" lIns="0" tIns="0" rIns="0" bIns="0" rtlCol="0">
            <a:spAutoFit/>
          </a:bodyPr>
          <a:lstStyle/>
          <a:p>
            <a:r>
              <a:rPr lang="da-DK" sz="1600" dirty="0"/>
              <a:t>Tag et kig - siden kan være din indgang til dit daglige arbejde med og nyheder om uddannelsesadministration.</a:t>
            </a:r>
          </a:p>
          <a:p>
            <a:endParaRPr lang="da-DK" sz="1600" dirty="0"/>
          </a:p>
          <a:p>
            <a:r>
              <a:rPr lang="da-DK" sz="1600" dirty="0"/>
              <a:t>SDU Studieservice er ansvarlig for vedligehold af siden i tæt samarbejde med SAK ADM og fællesadministrative enheder.</a:t>
            </a:r>
          </a:p>
          <a:p>
            <a:endParaRPr lang="da-DK" sz="1600" dirty="0"/>
          </a:p>
          <a:p>
            <a:r>
              <a:rPr lang="da-DK" sz="1600" dirty="0">
                <a:hlinkClick r:id="rId5"/>
              </a:rPr>
              <a:t>sdunet.dk/undervisning-og-eksamen</a:t>
            </a:r>
            <a:r>
              <a:rPr lang="da-DK" sz="1600" dirty="0"/>
              <a:t> </a:t>
            </a:r>
          </a:p>
        </p:txBody>
      </p:sp>
    </p:spTree>
    <p:custDataLst>
      <p:custData r:id="rId1"/>
      <p:custData r:id="rId2"/>
    </p:custDataLst>
    <p:extLst>
      <p:ext uri="{BB962C8B-B14F-4D97-AF65-F5344CB8AC3E}">
        <p14:creationId xmlns:p14="http://schemas.microsoft.com/office/powerpoint/2010/main" val="170738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700213"/>
            <a:ext cx="9464357" cy="3027574"/>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Tak fordi du vil være en del af SDU Studieservice</a:t>
            </a:r>
          </a:p>
          <a:p>
            <a:endParaRPr lang="da-DK" dirty="0"/>
          </a:p>
          <a:p>
            <a:r>
              <a:rPr lang="da-DK" dirty="0"/>
              <a:t>Tak for i dag</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custDataLst>
      <p:custData r:id="rId1"/>
      <p:custData r:id="rId2"/>
    </p:custDataLst>
    <p:extLst>
      <p:ext uri="{BB962C8B-B14F-4D97-AF65-F5344CB8AC3E}">
        <p14:creationId xmlns:p14="http://schemas.microsoft.com/office/powerpoint/2010/main" val="209339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solidFill>
                  <a:srgbClr val="000000"/>
                </a:solidFill>
              </a:rPr>
              <a:t>28-08-2023</a:t>
            </a:fld>
            <a:endParaRPr lang="da-DK" dirty="0">
              <a:solidFill>
                <a:srgbClr val="000000"/>
              </a:solidFill>
            </a:endParaRPr>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solidFill>
                  <a:srgbClr val="000000"/>
                </a:solidFill>
              </a:rPr>
              <a:t>SDU</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solidFill>
                <a:srgbClr val="000000"/>
              </a:solidFill>
            </a:endParaRPr>
          </a:p>
        </p:txBody>
      </p:sp>
      <p:sp>
        <p:nvSpPr>
          <p:cNvPr id="6" name="Rectangle 8">
            <a:extLst>
              <a:ext uri="{FF2B5EF4-FFF2-40B4-BE49-F238E27FC236}">
                <a16:creationId xmlns:a16="http://schemas.microsoft.com/office/drawing/2014/main" id="{A38E4EE6-83F9-45EE-820A-BDCF549D50BF}"/>
              </a:ext>
            </a:extLst>
          </p:cNvPr>
          <p:cNvSpPr/>
          <p:nvPr/>
        </p:nvSpPr>
        <p:spPr>
          <a:xfrm>
            <a:off x="4891596" y="1700213"/>
            <a:ext cx="1943613" cy="7961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err="1">
                <a:solidFill>
                  <a:srgbClr val="000000"/>
                </a:solidFill>
              </a:rPr>
              <a:t>Bestyrelse</a:t>
            </a:r>
            <a:endParaRPr lang="en-US" sz="1600" dirty="0">
              <a:solidFill>
                <a:srgbClr val="000000"/>
              </a:solidFill>
            </a:endParaRPr>
          </a:p>
        </p:txBody>
      </p:sp>
      <p:grpSp>
        <p:nvGrpSpPr>
          <p:cNvPr id="7" name="Group 85">
            <a:extLst>
              <a:ext uri="{FF2B5EF4-FFF2-40B4-BE49-F238E27FC236}">
                <a16:creationId xmlns:a16="http://schemas.microsoft.com/office/drawing/2014/main" id="{68740D61-178D-4BEF-B35D-4519BD04BCE4}"/>
              </a:ext>
            </a:extLst>
          </p:cNvPr>
          <p:cNvGrpSpPr/>
          <p:nvPr/>
        </p:nvGrpSpPr>
        <p:grpSpPr>
          <a:xfrm>
            <a:off x="411163" y="4188995"/>
            <a:ext cx="11115033" cy="796141"/>
            <a:chOff x="404813" y="3809352"/>
            <a:chExt cx="11376025" cy="932400"/>
          </a:xfrm>
        </p:grpSpPr>
        <p:sp>
          <p:nvSpPr>
            <p:cNvPr id="8" name="Rectangle 10">
              <a:extLst>
                <a:ext uri="{FF2B5EF4-FFF2-40B4-BE49-F238E27FC236}">
                  <a16:creationId xmlns:a16="http://schemas.microsoft.com/office/drawing/2014/main" id="{3D6D0E43-BD2E-4919-8404-6C65B301AF53}"/>
                </a:ext>
              </a:extLst>
            </p:cNvPr>
            <p:cNvSpPr/>
            <p:nvPr/>
          </p:nvSpPr>
          <p:spPr>
            <a:xfrm>
              <a:off x="5098199" y="3809352"/>
              <a:ext cx="1989252"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err="1">
                  <a:solidFill>
                    <a:srgbClr val="000000"/>
                  </a:solidFill>
                </a:rPr>
                <a:t>Det</a:t>
              </a:r>
              <a:r>
                <a:rPr lang="en-US" sz="1400" dirty="0">
                  <a:solidFill>
                    <a:srgbClr val="000000"/>
                  </a:solidFill>
                </a:rPr>
                <a:t> </a:t>
              </a:r>
              <a:r>
                <a:rPr lang="en-US" sz="1400" dirty="0" err="1">
                  <a:solidFill>
                    <a:srgbClr val="000000"/>
                  </a:solidFill>
                </a:rPr>
                <a:t>Samfunds</a:t>
              </a:r>
              <a:r>
                <a:rPr lang="en-US" sz="1400" dirty="0">
                  <a:solidFill>
                    <a:srgbClr val="000000"/>
                  </a:solidFill>
                </a:rPr>
                <a:t>-</a:t>
              </a:r>
              <a:br>
                <a:rPr lang="en-US" sz="1400" dirty="0">
                  <a:solidFill>
                    <a:srgbClr val="000000"/>
                  </a:solidFill>
                </a:rPr>
              </a:br>
              <a:r>
                <a:rPr lang="en-US" sz="1400" dirty="0" err="1">
                  <a:solidFill>
                    <a:srgbClr val="000000"/>
                  </a:solidFill>
                </a:rPr>
                <a:t>videnskabelige</a:t>
              </a:r>
              <a:r>
                <a:rPr lang="en-US" sz="1400" dirty="0">
                  <a:solidFill>
                    <a:srgbClr val="000000"/>
                  </a:solidFill>
                </a:rPr>
                <a:t> </a:t>
              </a:r>
              <a:r>
                <a:rPr lang="en-US" sz="1400" dirty="0" err="1">
                  <a:solidFill>
                    <a:srgbClr val="000000"/>
                  </a:solidFill>
                </a:rPr>
                <a:t>Fakultet</a:t>
              </a:r>
              <a:endParaRPr lang="en-US" sz="1400" dirty="0">
                <a:solidFill>
                  <a:srgbClr val="000000"/>
                </a:solidFill>
              </a:endParaRPr>
            </a:p>
          </p:txBody>
        </p:sp>
        <p:sp>
          <p:nvSpPr>
            <p:cNvPr id="9" name="Rectangle 11">
              <a:extLst>
                <a:ext uri="{FF2B5EF4-FFF2-40B4-BE49-F238E27FC236}">
                  <a16:creationId xmlns:a16="http://schemas.microsoft.com/office/drawing/2014/main" id="{8CCB8784-E396-4B64-99DF-43D7332BDC36}"/>
                </a:ext>
              </a:extLst>
            </p:cNvPr>
            <p:cNvSpPr/>
            <p:nvPr/>
          </p:nvSpPr>
          <p:spPr>
            <a:xfrm>
              <a:off x="2751506" y="3809352"/>
              <a:ext cx="1989252"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err="1">
                  <a:solidFill>
                    <a:srgbClr val="000000"/>
                  </a:solidFill>
                </a:rPr>
                <a:t>Det</a:t>
              </a:r>
              <a:r>
                <a:rPr lang="en-US" sz="1400" dirty="0">
                  <a:solidFill>
                    <a:srgbClr val="000000"/>
                  </a:solidFill>
                </a:rPr>
                <a:t> </a:t>
              </a:r>
              <a:r>
                <a:rPr lang="en-US" sz="1400" dirty="0" err="1">
                  <a:solidFill>
                    <a:srgbClr val="000000"/>
                  </a:solidFill>
                </a:rPr>
                <a:t>Natur</a:t>
              </a:r>
              <a:r>
                <a:rPr lang="en-US" sz="1400" dirty="0">
                  <a:solidFill>
                    <a:srgbClr val="000000"/>
                  </a:solidFill>
                </a:rPr>
                <a:t>-</a:t>
              </a:r>
              <a:br>
                <a:rPr lang="en-US" sz="1400" dirty="0">
                  <a:solidFill>
                    <a:srgbClr val="000000"/>
                  </a:solidFill>
                </a:rPr>
              </a:br>
              <a:r>
                <a:rPr lang="en-US" sz="1400" dirty="0" err="1">
                  <a:solidFill>
                    <a:srgbClr val="000000"/>
                  </a:solidFill>
                </a:rPr>
                <a:t>videnskabelige</a:t>
              </a:r>
              <a:r>
                <a:rPr lang="en-US" sz="1400" dirty="0">
                  <a:solidFill>
                    <a:srgbClr val="000000"/>
                  </a:solidFill>
                </a:rPr>
                <a:t> </a:t>
              </a:r>
              <a:r>
                <a:rPr lang="en-US" sz="1400" dirty="0" err="1">
                  <a:solidFill>
                    <a:srgbClr val="000000"/>
                  </a:solidFill>
                </a:rPr>
                <a:t>Fakultet</a:t>
              </a:r>
              <a:endParaRPr lang="en-US" sz="1400" dirty="0">
                <a:solidFill>
                  <a:srgbClr val="000000"/>
                </a:solidFill>
              </a:endParaRPr>
            </a:p>
          </p:txBody>
        </p:sp>
        <p:sp>
          <p:nvSpPr>
            <p:cNvPr id="12" name="Rectangle 12">
              <a:extLst>
                <a:ext uri="{FF2B5EF4-FFF2-40B4-BE49-F238E27FC236}">
                  <a16:creationId xmlns:a16="http://schemas.microsoft.com/office/drawing/2014/main" id="{44E976E4-65E9-4D4F-A08D-75C471E2FF8E}"/>
                </a:ext>
              </a:extLst>
            </p:cNvPr>
            <p:cNvSpPr/>
            <p:nvPr/>
          </p:nvSpPr>
          <p:spPr>
            <a:xfrm>
              <a:off x="404813" y="3809352"/>
              <a:ext cx="1989252"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err="1">
                  <a:solidFill>
                    <a:srgbClr val="000000"/>
                  </a:solidFill>
                </a:rPr>
                <a:t>Det</a:t>
              </a:r>
              <a:r>
                <a:rPr lang="en-US" sz="1400" dirty="0">
                  <a:solidFill>
                    <a:srgbClr val="000000"/>
                  </a:solidFill>
                </a:rPr>
                <a:t> </a:t>
              </a:r>
              <a:r>
                <a:rPr lang="en-US" sz="1400" dirty="0" err="1">
                  <a:solidFill>
                    <a:srgbClr val="000000"/>
                  </a:solidFill>
                </a:rPr>
                <a:t>Humanistiske</a:t>
              </a:r>
              <a:endParaRPr lang="en-US" sz="1400" dirty="0">
                <a:solidFill>
                  <a:srgbClr val="000000"/>
                </a:solidFill>
              </a:endParaRPr>
            </a:p>
            <a:p>
              <a:pPr algn="ctr"/>
              <a:r>
                <a:rPr lang="en-US" sz="1400" dirty="0" err="1">
                  <a:solidFill>
                    <a:srgbClr val="000000"/>
                  </a:solidFill>
                </a:rPr>
                <a:t>Fakultet</a:t>
              </a:r>
              <a:endParaRPr lang="en-US" sz="1400" dirty="0">
                <a:solidFill>
                  <a:srgbClr val="000000"/>
                </a:solidFill>
              </a:endParaRPr>
            </a:p>
          </p:txBody>
        </p:sp>
        <p:sp>
          <p:nvSpPr>
            <p:cNvPr id="13" name="Rectangle 13">
              <a:extLst>
                <a:ext uri="{FF2B5EF4-FFF2-40B4-BE49-F238E27FC236}">
                  <a16:creationId xmlns:a16="http://schemas.microsoft.com/office/drawing/2014/main" id="{535D67CE-7517-4EBE-95EF-5089B4030E2B}"/>
                </a:ext>
              </a:extLst>
            </p:cNvPr>
            <p:cNvSpPr/>
            <p:nvPr/>
          </p:nvSpPr>
          <p:spPr>
            <a:xfrm>
              <a:off x="7444892" y="3809352"/>
              <a:ext cx="1989252"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err="1">
                  <a:solidFill>
                    <a:srgbClr val="000000"/>
                  </a:solidFill>
                </a:rPr>
                <a:t>Det</a:t>
              </a:r>
              <a:r>
                <a:rPr lang="en-US" sz="1400" dirty="0">
                  <a:solidFill>
                    <a:srgbClr val="000000"/>
                  </a:solidFill>
                </a:rPr>
                <a:t> </a:t>
              </a:r>
              <a:r>
                <a:rPr lang="en-US" sz="1400" dirty="0" err="1">
                  <a:solidFill>
                    <a:srgbClr val="000000"/>
                  </a:solidFill>
                </a:rPr>
                <a:t>Sundheds</a:t>
              </a:r>
              <a:r>
                <a:rPr lang="en-US" sz="1400" dirty="0">
                  <a:solidFill>
                    <a:srgbClr val="000000"/>
                  </a:solidFill>
                </a:rPr>
                <a:t>-</a:t>
              </a:r>
              <a:br>
                <a:rPr lang="en-US" sz="1400" dirty="0">
                  <a:solidFill>
                    <a:srgbClr val="000000"/>
                  </a:solidFill>
                </a:rPr>
              </a:br>
              <a:r>
                <a:rPr lang="en-US" sz="1400" dirty="0" err="1">
                  <a:solidFill>
                    <a:srgbClr val="000000"/>
                  </a:solidFill>
                </a:rPr>
                <a:t>videnskabelige</a:t>
              </a:r>
              <a:r>
                <a:rPr lang="en-US" sz="1400" dirty="0">
                  <a:solidFill>
                    <a:srgbClr val="000000"/>
                  </a:solidFill>
                </a:rPr>
                <a:t> </a:t>
              </a:r>
              <a:r>
                <a:rPr lang="en-US" sz="1400" dirty="0" err="1">
                  <a:solidFill>
                    <a:srgbClr val="000000"/>
                  </a:solidFill>
                </a:rPr>
                <a:t>Fakultet</a:t>
              </a:r>
              <a:endParaRPr lang="en-US" sz="1400" dirty="0">
                <a:solidFill>
                  <a:srgbClr val="000000"/>
                </a:solidFill>
              </a:endParaRPr>
            </a:p>
          </p:txBody>
        </p:sp>
        <p:sp>
          <p:nvSpPr>
            <p:cNvPr id="14" name="Rectangle 14">
              <a:extLst>
                <a:ext uri="{FF2B5EF4-FFF2-40B4-BE49-F238E27FC236}">
                  <a16:creationId xmlns:a16="http://schemas.microsoft.com/office/drawing/2014/main" id="{9BC7AFC0-640A-482F-B9E5-4809E58CACCC}"/>
                </a:ext>
              </a:extLst>
            </p:cNvPr>
            <p:cNvSpPr/>
            <p:nvPr/>
          </p:nvSpPr>
          <p:spPr>
            <a:xfrm>
              <a:off x="9791586" y="3809352"/>
              <a:ext cx="1989252"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err="1">
                  <a:solidFill>
                    <a:srgbClr val="000000"/>
                  </a:solidFill>
                </a:rPr>
                <a:t>Det</a:t>
              </a:r>
              <a:endParaRPr lang="en-US" sz="1400" dirty="0">
                <a:solidFill>
                  <a:srgbClr val="000000"/>
                </a:solidFill>
              </a:endParaRPr>
            </a:p>
            <a:p>
              <a:pPr algn="ctr"/>
              <a:r>
                <a:rPr lang="en-US" sz="1400" dirty="0" err="1">
                  <a:solidFill>
                    <a:srgbClr val="000000"/>
                  </a:solidFill>
                </a:rPr>
                <a:t>Tekniske</a:t>
              </a:r>
              <a:r>
                <a:rPr lang="en-US" sz="1400" dirty="0">
                  <a:solidFill>
                    <a:srgbClr val="000000"/>
                  </a:solidFill>
                </a:rPr>
                <a:t> </a:t>
              </a:r>
              <a:r>
                <a:rPr lang="en-US" sz="1400" dirty="0" err="1">
                  <a:solidFill>
                    <a:srgbClr val="000000"/>
                  </a:solidFill>
                </a:rPr>
                <a:t>Fakultet</a:t>
              </a:r>
              <a:endParaRPr lang="en-US" sz="1400" dirty="0">
                <a:solidFill>
                  <a:srgbClr val="000000"/>
                </a:solidFill>
              </a:endParaRPr>
            </a:p>
          </p:txBody>
        </p:sp>
      </p:grpSp>
      <p:grpSp>
        <p:nvGrpSpPr>
          <p:cNvPr id="15" name="Group 86">
            <a:extLst>
              <a:ext uri="{FF2B5EF4-FFF2-40B4-BE49-F238E27FC236}">
                <a16:creationId xmlns:a16="http://schemas.microsoft.com/office/drawing/2014/main" id="{E5D9EBF7-74E2-4DD2-AB72-A81CF6EFB33A}"/>
              </a:ext>
            </a:extLst>
          </p:cNvPr>
          <p:cNvGrpSpPr/>
          <p:nvPr/>
        </p:nvGrpSpPr>
        <p:grpSpPr>
          <a:xfrm>
            <a:off x="411367" y="5121199"/>
            <a:ext cx="11123739" cy="946143"/>
            <a:chOff x="404813" y="4733925"/>
            <a:chExt cx="11384935" cy="1108075"/>
          </a:xfrm>
        </p:grpSpPr>
        <p:grpSp>
          <p:nvGrpSpPr>
            <p:cNvPr id="16" name="Group 77">
              <a:extLst>
                <a:ext uri="{FF2B5EF4-FFF2-40B4-BE49-F238E27FC236}">
                  <a16:creationId xmlns:a16="http://schemas.microsoft.com/office/drawing/2014/main" id="{6361832F-99B2-4487-BC4F-1FBE5005B066}"/>
                </a:ext>
              </a:extLst>
            </p:cNvPr>
            <p:cNvGrpSpPr/>
            <p:nvPr/>
          </p:nvGrpSpPr>
          <p:grpSpPr>
            <a:xfrm>
              <a:off x="404813" y="4909600"/>
              <a:ext cx="1989252" cy="932400"/>
              <a:chOff x="404813" y="4909600"/>
              <a:chExt cx="1989252" cy="932400"/>
            </a:xfrm>
          </p:grpSpPr>
          <p:sp>
            <p:nvSpPr>
              <p:cNvPr id="43" name="Rectangle 18">
                <a:extLst>
                  <a:ext uri="{FF2B5EF4-FFF2-40B4-BE49-F238E27FC236}">
                    <a16:creationId xmlns:a16="http://schemas.microsoft.com/office/drawing/2014/main" id="{A582485F-55AB-4F49-8828-502EB32B0265}"/>
                  </a:ext>
                </a:extLst>
              </p:cNvPr>
              <p:cNvSpPr/>
              <p:nvPr/>
            </p:nvSpPr>
            <p:spPr>
              <a:xfrm>
                <a:off x="404813"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sp>
            <p:nvSpPr>
              <p:cNvPr id="44" name="Rectangle 19">
                <a:extLst>
                  <a:ext uri="{FF2B5EF4-FFF2-40B4-BE49-F238E27FC236}">
                    <a16:creationId xmlns:a16="http://schemas.microsoft.com/office/drawing/2014/main" id="{90BE4846-C3DD-4669-BCB5-1FDB88D73CB9}"/>
                  </a:ext>
                </a:extLst>
              </p:cNvPr>
              <p:cNvSpPr/>
              <p:nvPr/>
            </p:nvSpPr>
            <p:spPr>
              <a:xfrm>
                <a:off x="1493780"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cxnSp>
            <p:nvCxnSpPr>
              <p:cNvPr id="45" name="Straight Connector 24">
                <a:extLst>
                  <a:ext uri="{FF2B5EF4-FFF2-40B4-BE49-F238E27FC236}">
                    <a16:creationId xmlns:a16="http://schemas.microsoft.com/office/drawing/2014/main" id="{A79749E3-06AE-4195-B536-879C411A40BC}"/>
                  </a:ext>
                </a:extLst>
              </p:cNvPr>
              <p:cNvCxnSpPr>
                <a:stCxn id="43" idx="3"/>
                <a:endCxn id="44" idx="1"/>
              </p:cNvCxnSpPr>
              <p:nvPr/>
            </p:nvCxnSpPr>
            <p:spPr>
              <a:xfrm>
                <a:off x="1305098" y="5375800"/>
                <a:ext cx="18868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7" name="Straight Connector 28">
              <a:extLst>
                <a:ext uri="{FF2B5EF4-FFF2-40B4-BE49-F238E27FC236}">
                  <a16:creationId xmlns:a16="http://schemas.microsoft.com/office/drawing/2014/main" id="{7A51F0CC-0DCC-4D10-896B-20AEC203EF8C}"/>
                </a:ext>
              </a:extLst>
            </p:cNvPr>
            <p:cNvCxnSpPr>
              <a:endCxn id="43" idx="0"/>
            </p:cNvCxnSpPr>
            <p:nvPr/>
          </p:nvCxnSpPr>
          <p:spPr>
            <a:xfrm>
              <a:off x="854955" y="4741752"/>
              <a:ext cx="1" cy="16784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0">
              <a:extLst>
                <a:ext uri="{FF2B5EF4-FFF2-40B4-BE49-F238E27FC236}">
                  <a16:creationId xmlns:a16="http://schemas.microsoft.com/office/drawing/2014/main" id="{9AF8C72E-517B-47AD-8E6E-6726347A4042}"/>
                </a:ext>
              </a:extLst>
            </p:cNvPr>
            <p:cNvCxnSpPr>
              <a:endCxn id="44" idx="0"/>
            </p:cNvCxnSpPr>
            <p:nvPr/>
          </p:nvCxnSpPr>
          <p:spPr>
            <a:xfrm>
              <a:off x="1940199" y="4761719"/>
              <a:ext cx="3724" cy="14788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78">
              <a:extLst>
                <a:ext uri="{FF2B5EF4-FFF2-40B4-BE49-F238E27FC236}">
                  <a16:creationId xmlns:a16="http://schemas.microsoft.com/office/drawing/2014/main" id="{27A05D2E-8F84-4E13-97BC-C5E1D896A67B}"/>
                </a:ext>
              </a:extLst>
            </p:cNvPr>
            <p:cNvGrpSpPr/>
            <p:nvPr/>
          </p:nvGrpSpPr>
          <p:grpSpPr>
            <a:xfrm>
              <a:off x="2751506" y="4909600"/>
              <a:ext cx="1989252" cy="932400"/>
              <a:chOff x="2751506" y="4909600"/>
              <a:chExt cx="1989252" cy="932400"/>
            </a:xfrm>
          </p:grpSpPr>
          <p:sp>
            <p:nvSpPr>
              <p:cNvPr id="40" name="Rectangle 34">
                <a:extLst>
                  <a:ext uri="{FF2B5EF4-FFF2-40B4-BE49-F238E27FC236}">
                    <a16:creationId xmlns:a16="http://schemas.microsoft.com/office/drawing/2014/main" id="{4F57FC00-A8DF-4070-A08B-6E067AB41EF9}"/>
                  </a:ext>
                </a:extLst>
              </p:cNvPr>
              <p:cNvSpPr/>
              <p:nvPr/>
            </p:nvSpPr>
            <p:spPr>
              <a:xfrm>
                <a:off x="2751506"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sp>
            <p:nvSpPr>
              <p:cNvPr id="41" name="Rectangle 35">
                <a:extLst>
                  <a:ext uri="{FF2B5EF4-FFF2-40B4-BE49-F238E27FC236}">
                    <a16:creationId xmlns:a16="http://schemas.microsoft.com/office/drawing/2014/main" id="{D5B09EEC-BEFF-4B7A-917B-7A4D6371BDD6}"/>
                  </a:ext>
                </a:extLst>
              </p:cNvPr>
              <p:cNvSpPr/>
              <p:nvPr/>
            </p:nvSpPr>
            <p:spPr>
              <a:xfrm>
                <a:off x="3840473"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cxnSp>
            <p:nvCxnSpPr>
              <p:cNvPr id="42" name="Straight Connector 36">
                <a:extLst>
                  <a:ext uri="{FF2B5EF4-FFF2-40B4-BE49-F238E27FC236}">
                    <a16:creationId xmlns:a16="http://schemas.microsoft.com/office/drawing/2014/main" id="{726D5FBE-1650-4FFD-96B3-7706BB26F557}"/>
                  </a:ext>
                </a:extLst>
              </p:cNvPr>
              <p:cNvCxnSpPr>
                <a:stCxn id="40" idx="3"/>
                <a:endCxn id="41" idx="1"/>
              </p:cNvCxnSpPr>
              <p:nvPr/>
            </p:nvCxnSpPr>
            <p:spPr>
              <a:xfrm>
                <a:off x="3651791" y="5375800"/>
                <a:ext cx="18868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0" name="Straight Connector 37">
              <a:extLst>
                <a:ext uri="{FF2B5EF4-FFF2-40B4-BE49-F238E27FC236}">
                  <a16:creationId xmlns:a16="http://schemas.microsoft.com/office/drawing/2014/main" id="{3C220853-8678-4C23-AAD7-FA88377BBD4E}"/>
                </a:ext>
              </a:extLst>
            </p:cNvPr>
            <p:cNvCxnSpPr>
              <a:endCxn id="40" idx="0"/>
            </p:cNvCxnSpPr>
            <p:nvPr/>
          </p:nvCxnSpPr>
          <p:spPr>
            <a:xfrm>
              <a:off x="3201648" y="4761719"/>
              <a:ext cx="1" cy="14788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8">
              <a:extLst>
                <a:ext uri="{FF2B5EF4-FFF2-40B4-BE49-F238E27FC236}">
                  <a16:creationId xmlns:a16="http://schemas.microsoft.com/office/drawing/2014/main" id="{B0A48089-666A-418A-9F6B-628CAE1A4609}"/>
                </a:ext>
              </a:extLst>
            </p:cNvPr>
            <p:cNvCxnSpPr>
              <a:endCxn id="41" idx="0"/>
            </p:cNvCxnSpPr>
            <p:nvPr/>
          </p:nvCxnSpPr>
          <p:spPr>
            <a:xfrm>
              <a:off x="4290616" y="4743450"/>
              <a:ext cx="0" cy="16615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79">
              <a:extLst>
                <a:ext uri="{FF2B5EF4-FFF2-40B4-BE49-F238E27FC236}">
                  <a16:creationId xmlns:a16="http://schemas.microsoft.com/office/drawing/2014/main" id="{FF2FF1CF-D924-41DD-B07B-912C697DF5E9}"/>
                </a:ext>
              </a:extLst>
            </p:cNvPr>
            <p:cNvGrpSpPr/>
            <p:nvPr/>
          </p:nvGrpSpPr>
          <p:grpSpPr>
            <a:xfrm>
              <a:off x="5098199" y="4909600"/>
              <a:ext cx="1989252" cy="932400"/>
              <a:chOff x="5098199" y="4909600"/>
              <a:chExt cx="1989252" cy="932400"/>
            </a:xfrm>
          </p:grpSpPr>
          <p:sp>
            <p:nvSpPr>
              <p:cNvPr id="37" name="Rectangle 39">
                <a:extLst>
                  <a:ext uri="{FF2B5EF4-FFF2-40B4-BE49-F238E27FC236}">
                    <a16:creationId xmlns:a16="http://schemas.microsoft.com/office/drawing/2014/main" id="{066B1FFE-093B-4434-80E7-9C1BD286B0D2}"/>
                  </a:ext>
                </a:extLst>
              </p:cNvPr>
              <p:cNvSpPr/>
              <p:nvPr/>
            </p:nvSpPr>
            <p:spPr>
              <a:xfrm>
                <a:off x="5098199"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sp>
            <p:nvSpPr>
              <p:cNvPr id="38" name="Rectangle 40">
                <a:extLst>
                  <a:ext uri="{FF2B5EF4-FFF2-40B4-BE49-F238E27FC236}">
                    <a16:creationId xmlns:a16="http://schemas.microsoft.com/office/drawing/2014/main" id="{180DD77D-610A-473F-B032-FEAD777D7911}"/>
                  </a:ext>
                </a:extLst>
              </p:cNvPr>
              <p:cNvSpPr/>
              <p:nvPr/>
            </p:nvSpPr>
            <p:spPr>
              <a:xfrm>
                <a:off x="6187166"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err="1">
                    <a:solidFill>
                      <a:srgbClr val="000000"/>
                    </a:solidFill>
                  </a:rPr>
                  <a:t>Institut</a:t>
                </a:r>
                <a:endParaRPr lang="en-US" sz="1400" dirty="0">
                  <a:solidFill>
                    <a:srgbClr val="000000"/>
                  </a:solidFill>
                </a:endParaRPr>
              </a:p>
            </p:txBody>
          </p:sp>
          <p:cxnSp>
            <p:nvCxnSpPr>
              <p:cNvPr id="39" name="Straight Connector 41">
                <a:extLst>
                  <a:ext uri="{FF2B5EF4-FFF2-40B4-BE49-F238E27FC236}">
                    <a16:creationId xmlns:a16="http://schemas.microsoft.com/office/drawing/2014/main" id="{13E470BE-BAD2-4822-834E-002B010DE3BD}"/>
                  </a:ext>
                </a:extLst>
              </p:cNvPr>
              <p:cNvCxnSpPr>
                <a:stCxn id="37" idx="3"/>
                <a:endCxn id="38" idx="1"/>
              </p:cNvCxnSpPr>
              <p:nvPr/>
            </p:nvCxnSpPr>
            <p:spPr>
              <a:xfrm>
                <a:off x="5998484" y="5375800"/>
                <a:ext cx="18868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Straight Connector 42">
              <a:extLst>
                <a:ext uri="{FF2B5EF4-FFF2-40B4-BE49-F238E27FC236}">
                  <a16:creationId xmlns:a16="http://schemas.microsoft.com/office/drawing/2014/main" id="{6CD188E7-14C8-4D9A-85B1-2905E7D01636}"/>
                </a:ext>
              </a:extLst>
            </p:cNvPr>
            <p:cNvCxnSpPr>
              <a:endCxn id="37" idx="0"/>
            </p:cNvCxnSpPr>
            <p:nvPr/>
          </p:nvCxnSpPr>
          <p:spPr>
            <a:xfrm flipH="1">
              <a:off x="5548342" y="4741752"/>
              <a:ext cx="1254" cy="16784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43">
              <a:extLst>
                <a:ext uri="{FF2B5EF4-FFF2-40B4-BE49-F238E27FC236}">
                  <a16:creationId xmlns:a16="http://schemas.microsoft.com/office/drawing/2014/main" id="{0092199F-B6FB-4E9E-893F-C7FB8EE8E698}"/>
                </a:ext>
              </a:extLst>
            </p:cNvPr>
            <p:cNvCxnSpPr>
              <a:endCxn id="38" idx="0"/>
            </p:cNvCxnSpPr>
            <p:nvPr/>
          </p:nvCxnSpPr>
          <p:spPr>
            <a:xfrm>
              <a:off x="6637309" y="4740275"/>
              <a:ext cx="0" cy="16932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80">
              <a:extLst>
                <a:ext uri="{FF2B5EF4-FFF2-40B4-BE49-F238E27FC236}">
                  <a16:creationId xmlns:a16="http://schemas.microsoft.com/office/drawing/2014/main" id="{85B31121-17A7-44CB-84D0-1334D960AAED}"/>
                </a:ext>
              </a:extLst>
            </p:cNvPr>
            <p:cNvGrpSpPr/>
            <p:nvPr/>
          </p:nvGrpSpPr>
          <p:grpSpPr>
            <a:xfrm>
              <a:off x="7452403" y="4909600"/>
              <a:ext cx="1989252" cy="932400"/>
              <a:chOff x="7452403" y="4909600"/>
              <a:chExt cx="1989252" cy="932400"/>
            </a:xfrm>
          </p:grpSpPr>
          <p:sp>
            <p:nvSpPr>
              <p:cNvPr id="34" name="Rectangle 44">
                <a:extLst>
                  <a:ext uri="{FF2B5EF4-FFF2-40B4-BE49-F238E27FC236}">
                    <a16:creationId xmlns:a16="http://schemas.microsoft.com/office/drawing/2014/main" id="{FB49BECB-4788-4033-B249-19B6D5AFDE2E}"/>
                  </a:ext>
                </a:extLst>
              </p:cNvPr>
              <p:cNvSpPr/>
              <p:nvPr/>
            </p:nvSpPr>
            <p:spPr>
              <a:xfrm>
                <a:off x="7452403"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sp>
            <p:nvSpPr>
              <p:cNvPr id="35" name="Rectangle 45">
                <a:extLst>
                  <a:ext uri="{FF2B5EF4-FFF2-40B4-BE49-F238E27FC236}">
                    <a16:creationId xmlns:a16="http://schemas.microsoft.com/office/drawing/2014/main" id="{DFD5D923-6217-4FD0-9918-7F7E555928F7}"/>
                  </a:ext>
                </a:extLst>
              </p:cNvPr>
              <p:cNvSpPr/>
              <p:nvPr/>
            </p:nvSpPr>
            <p:spPr>
              <a:xfrm>
                <a:off x="8541370"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cxnSp>
            <p:nvCxnSpPr>
              <p:cNvPr id="36" name="Straight Connector 46">
                <a:extLst>
                  <a:ext uri="{FF2B5EF4-FFF2-40B4-BE49-F238E27FC236}">
                    <a16:creationId xmlns:a16="http://schemas.microsoft.com/office/drawing/2014/main" id="{9420DADE-A90B-4684-B798-5FB8F54B6990}"/>
                  </a:ext>
                </a:extLst>
              </p:cNvPr>
              <p:cNvCxnSpPr>
                <a:stCxn id="34" idx="3"/>
                <a:endCxn id="35" idx="1"/>
              </p:cNvCxnSpPr>
              <p:nvPr/>
            </p:nvCxnSpPr>
            <p:spPr>
              <a:xfrm>
                <a:off x="8352688" y="5375800"/>
                <a:ext cx="18868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6" name="Straight Connector 47">
              <a:extLst>
                <a:ext uri="{FF2B5EF4-FFF2-40B4-BE49-F238E27FC236}">
                  <a16:creationId xmlns:a16="http://schemas.microsoft.com/office/drawing/2014/main" id="{A4B47808-1922-45D3-918B-F14B38A77FD3}"/>
                </a:ext>
              </a:extLst>
            </p:cNvPr>
            <p:cNvCxnSpPr>
              <a:endCxn id="34" idx="0"/>
            </p:cNvCxnSpPr>
            <p:nvPr/>
          </p:nvCxnSpPr>
          <p:spPr>
            <a:xfrm flipH="1">
              <a:off x="7902546" y="4741752"/>
              <a:ext cx="1254" cy="16784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48">
              <a:extLst>
                <a:ext uri="{FF2B5EF4-FFF2-40B4-BE49-F238E27FC236}">
                  <a16:creationId xmlns:a16="http://schemas.microsoft.com/office/drawing/2014/main" id="{A9561E52-FD11-4895-AD7E-6190939F69EF}"/>
                </a:ext>
              </a:extLst>
            </p:cNvPr>
            <p:cNvCxnSpPr>
              <a:endCxn id="35" idx="0"/>
            </p:cNvCxnSpPr>
            <p:nvPr/>
          </p:nvCxnSpPr>
          <p:spPr>
            <a:xfrm>
              <a:off x="8991513" y="4733925"/>
              <a:ext cx="0" cy="1756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81">
              <a:extLst>
                <a:ext uri="{FF2B5EF4-FFF2-40B4-BE49-F238E27FC236}">
                  <a16:creationId xmlns:a16="http://schemas.microsoft.com/office/drawing/2014/main" id="{7CC61A16-EE85-4688-BEFC-89C1795B0A1B}"/>
                </a:ext>
              </a:extLst>
            </p:cNvPr>
            <p:cNvGrpSpPr/>
            <p:nvPr/>
          </p:nvGrpSpPr>
          <p:grpSpPr>
            <a:xfrm>
              <a:off x="9800496" y="4909600"/>
              <a:ext cx="1989252" cy="932400"/>
              <a:chOff x="9800496" y="4909600"/>
              <a:chExt cx="1989252" cy="932400"/>
            </a:xfrm>
          </p:grpSpPr>
          <p:sp>
            <p:nvSpPr>
              <p:cNvPr id="31" name="Rectangle 49">
                <a:extLst>
                  <a:ext uri="{FF2B5EF4-FFF2-40B4-BE49-F238E27FC236}">
                    <a16:creationId xmlns:a16="http://schemas.microsoft.com/office/drawing/2014/main" id="{A736C983-04D9-4A0C-824B-078E3A6BCB45}"/>
                  </a:ext>
                </a:extLst>
              </p:cNvPr>
              <p:cNvSpPr/>
              <p:nvPr/>
            </p:nvSpPr>
            <p:spPr>
              <a:xfrm>
                <a:off x="9800496"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sp>
            <p:nvSpPr>
              <p:cNvPr id="32" name="Rectangle 50">
                <a:extLst>
                  <a:ext uri="{FF2B5EF4-FFF2-40B4-BE49-F238E27FC236}">
                    <a16:creationId xmlns:a16="http://schemas.microsoft.com/office/drawing/2014/main" id="{173DA5E9-AF85-4236-A2BB-D1DFE3A878F7}"/>
                  </a:ext>
                </a:extLst>
              </p:cNvPr>
              <p:cNvSpPr/>
              <p:nvPr/>
            </p:nvSpPr>
            <p:spPr>
              <a:xfrm>
                <a:off x="10889463" y="4909600"/>
                <a:ext cx="900285"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a:solidFill>
                      <a:srgbClr val="000000"/>
                    </a:solidFill>
                  </a:rPr>
                  <a:t>Institut</a:t>
                </a:r>
                <a:endParaRPr lang="en-US" sz="1400" dirty="0">
                  <a:solidFill>
                    <a:srgbClr val="000000"/>
                  </a:solidFill>
                </a:endParaRPr>
              </a:p>
            </p:txBody>
          </p:sp>
          <p:cxnSp>
            <p:nvCxnSpPr>
              <p:cNvPr id="33" name="Straight Connector 51">
                <a:extLst>
                  <a:ext uri="{FF2B5EF4-FFF2-40B4-BE49-F238E27FC236}">
                    <a16:creationId xmlns:a16="http://schemas.microsoft.com/office/drawing/2014/main" id="{44F8A1E4-8B4C-4F9B-842C-3658118623A8}"/>
                  </a:ext>
                </a:extLst>
              </p:cNvPr>
              <p:cNvCxnSpPr>
                <a:stCxn id="31" idx="3"/>
                <a:endCxn id="32" idx="1"/>
              </p:cNvCxnSpPr>
              <p:nvPr/>
            </p:nvCxnSpPr>
            <p:spPr>
              <a:xfrm>
                <a:off x="10700781" y="5375800"/>
                <a:ext cx="18868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9" name="Straight Connector 52">
              <a:extLst>
                <a:ext uri="{FF2B5EF4-FFF2-40B4-BE49-F238E27FC236}">
                  <a16:creationId xmlns:a16="http://schemas.microsoft.com/office/drawing/2014/main" id="{8E7A7E5D-E763-4E95-9542-0013AABCF2B1}"/>
                </a:ext>
              </a:extLst>
            </p:cNvPr>
            <p:cNvCxnSpPr>
              <a:endCxn id="31" idx="0"/>
            </p:cNvCxnSpPr>
            <p:nvPr/>
          </p:nvCxnSpPr>
          <p:spPr>
            <a:xfrm flipH="1">
              <a:off x="10250639" y="4741752"/>
              <a:ext cx="1254" cy="16784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53">
              <a:extLst>
                <a:ext uri="{FF2B5EF4-FFF2-40B4-BE49-F238E27FC236}">
                  <a16:creationId xmlns:a16="http://schemas.microsoft.com/office/drawing/2014/main" id="{EEC419D7-D1EB-4667-B8A2-AFF86A67708E}"/>
                </a:ext>
              </a:extLst>
            </p:cNvPr>
            <p:cNvCxnSpPr>
              <a:endCxn id="32" idx="0"/>
            </p:cNvCxnSpPr>
            <p:nvPr/>
          </p:nvCxnSpPr>
          <p:spPr>
            <a:xfrm>
              <a:off x="11339606" y="4743450"/>
              <a:ext cx="0" cy="16615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83">
            <a:extLst>
              <a:ext uri="{FF2B5EF4-FFF2-40B4-BE49-F238E27FC236}">
                <a16:creationId xmlns:a16="http://schemas.microsoft.com/office/drawing/2014/main" id="{6B4BC665-A1E1-4AEA-910C-6B8BC5B3EC68}"/>
              </a:ext>
            </a:extLst>
          </p:cNvPr>
          <p:cNvGrpSpPr/>
          <p:nvPr/>
        </p:nvGrpSpPr>
        <p:grpSpPr>
          <a:xfrm>
            <a:off x="4891630" y="2558708"/>
            <a:ext cx="1945127" cy="1006304"/>
            <a:chOff x="5100600" y="2250220"/>
            <a:chExt cx="1990800" cy="1178534"/>
          </a:xfrm>
        </p:grpSpPr>
        <p:sp>
          <p:nvSpPr>
            <p:cNvPr id="47" name="Rectangle 9">
              <a:extLst>
                <a:ext uri="{FF2B5EF4-FFF2-40B4-BE49-F238E27FC236}">
                  <a16:creationId xmlns:a16="http://schemas.microsoft.com/office/drawing/2014/main" id="{33F36A7F-74A3-4455-94AB-A6D38A4F9E27}"/>
                </a:ext>
              </a:extLst>
            </p:cNvPr>
            <p:cNvSpPr/>
            <p:nvPr/>
          </p:nvSpPr>
          <p:spPr>
            <a:xfrm>
              <a:off x="5100600" y="2496354"/>
              <a:ext cx="1990800" cy="93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a:solidFill>
                    <a:srgbClr val="000000"/>
                  </a:solidFill>
                </a:rPr>
                <a:t>Rektorat</a:t>
              </a:r>
              <a:endParaRPr lang="en-US" sz="1600" dirty="0">
                <a:solidFill>
                  <a:srgbClr val="000000"/>
                </a:solidFill>
              </a:endParaRPr>
            </a:p>
          </p:txBody>
        </p:sp>
        <p:cxnSp>
          <p:nvCxnSpPr>
            <p:cNvPr id="48" name="Straight Connector 57">
              <a:extLst>
                <a:ext uri="{FF2B5EF4-FFF2-40B4-BE49-F238E27FC236}">
                  <a16:creationId xmlns:a16="http://schemas.microsoft.com/office/drawing/2014/main" id="{44A83D9D-60AE-431A-95A1-F8967039A2B9}"/>
                </a:ext>
              </a:extLst>
            </p:cNvPr>
            <p:cNvCxnSpPr>
              <a:cxnSpLocks/>
            </p:cNvCxnSpPr>
            <p:nvPr/>
          </p:nvCxnSpPr>
          <p:spPr>
            <a:xfrm flipH="1">
              <a:off x="6108806" y="2250220"/>
              <a:ext cx="3320" cy="17016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75">
            <a:extLst>
              <a:ext uri="{FF2B5EF4-FFF2-40B4-BE49-F238E27FC236}">
                <a16:creationId xmlns:a16="http://schemas.microsoft.com/office/drawing/2014/main" id="{1300DACF-FE49-49E8-A253-FB84D48FB18A}"/>
              </a:ext>
            </a:extLst>
          </p:cNvPr>
          <p:cNvGrpSpPr/>
          <p:nvPr/>
        </p:nvGrpSpPr>
        <p:grpSpPr>
          <a:xfrm>
            <a:off x="1360861" y="3727078"/>
            <a:ext cx="9180125" cy="321007"/>
            <a:chOff x="1399957" y="3315680"/>
            <a:chExt cx="9395683" cy="535237"/>
          </a:xfrm>
        </p:grpSpPr>
        <p:cxnSp>
          <p:nvCxnSpPr>
            <p:cNvPr id="50" name="Straight Connector 56">
              <a:extLst>
                <a:ext uri="{FF2B5EF4-FFF2-40B4-BE49-F238E27FC236}">
                  <a16:creationId xmlns:a16="http://schemas.microsoft.com/office/drawing/2014/main" id="{F9E4B86C-82E2-47EE-A091-89C07AC68177}"/>
                </a:ext>
              </a:extLst>
            </p:cNvPr>
            <p:cNvCxnSpPr/>
            <p:nvPr/>
          </p:nvCxnSpPr>
          <p:spPr>
            <a:xfrm>
              <a:off x="6041456" y="3315680"/>
              <a:ext cx="0" cy="53523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8">
              <a:extLst>
                <a:ext uri="{FF2B5EF4-FFF2-40B4-BE49-F238E27FC236}">
                  <a16:creationId xmlns:a16="http://schemas.microsoft.com/office/drawing/2014/main" id="{CFC72615-AE7F-4D45-92B2-1A1404BAD070}"/>
                </a:ext>
              </a:extLst>
            </p:cNvPr>
            <p:cNvCxnSpPr/>
            <p:nvPr/>
          </p:nvCxnSpPr>
          <p:spPr>
            <a:xfrm>
              <a:off x="1399957" y="3609975"/>
              <a:ext cx="0" cy="24094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62">
              <a:extLst>
                <a:ext uri="{FF2B5EF4-FFF2-40B4-BE49-F238E27FC236}">
                  <a16:creationId xmlns:a16="http://schemas.microsoft.com/office/drawing/2014/main" id="{C14462B0-EEED-438E-A8DD-30C5C16CF542}"/>
                </a:ext>
              </a:extLst>
            </p:cNvPr>
            <p:cNvCxnSpPr/>
            <p:nvPr/>
          </p:nvCxnSpPr>
          <p:spPr>
            <a:xfrm>
              <a:off x="3747989" y="3609975"/>
              <a:ext cx="0" cy="24094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63">
              <a:extLst>
                <a:ext uri="{FF2B5EF4-FFF2-40B4-BE49-F238E27FC236}">
                  <a16:creationId xmlns:a16="http://schemas.microsoft.com/office/drawing/2014/main" id="{6B5DEA70-397A-4D58-800D-368E9A3405C6}"/>
                </a:ext>
              </a:extLst>
            </p:cNvPr>
            <p:cNvCxnSpPr/>
            <p:nvPr/>
          </p:nvCxnSpPr>
          <p:spPr>
            <a:xfrm>
              <a:off x="8444055" y="3609975"/>
              <a:ext cx="0" cy="24094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64">
              <a:extLst>
                <a:ext uri="{FF2B5EF4-FFF2-40B4-BE49-F238E27FC236}">
                  <a16:creationId xmlns:a16="http://schemas.microsoft.com/office/drawing/2014/main" id="{72F22B5A-6E8F-4336-9C2F-B046A7E22637}"/>
                </a:ext>
              </a:extLst>
            </p:cNvPr>
            <p:cNvCxnSpPr/>
            <p:nvPr/>
          </p:nvCxnSpPr>
          <p:spPr>
            <a:xfrm>
              <a:off x="10792087" y="3609975"/>
              <a:ext cx="0" cy="24094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68">
              <a:extLst>
                <a:ext uri="{FF2B5EF4-FFF2-40B4-BE49-F238E27FC236}">
                  <a16:creationId xmlns:a16="http://schemas.microsoft.com/office/drawing/2014/main" id="{82F37E48-E7B5-4813-80C7-B58BA0F8AC38}"/>
                </a:ext>
              </a:extLst>
            </p:cNvPr>
            <p:cNvCxnSpPr/>
            <p:nvPr/>
          </p:nvCxnSpPr>
          <p:spPr>
            <a:xfrm>
              <a:off x="1399957" y="3609976"/>
              <a:ext cx="9395683"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6" name="Group 82">
            <a:extLst>
              <a:ext uri="{FF2B5EF4-FFF2-40B4-BE49-F238E27FC236}">
                <a16:creationId xmlns:a16="http://schemas.microsoft.com/office/drawing/2014/main" id="{3B8033D1-BD37-4C74-9E3E-AEDCBDCF409B}"/>
              </a:ext>
            </a:extLst>
          </p:cNvPr>
          <p:cNvGrpSpPr/>
          <p:nvPr/>
        </p:nvGrpSpPr>
        <p:grpSpPr>
          <a:xfrm>
            <a:off x="1095473" y="1700213"/>
            <a:ext cx="3767214" cy="796141"/>
            <a:chOff x="2128345" y="1183356"/>
            <a:chExt cx="2988984" cy="932400"/>
          </a:xfrm>
        </p:grpSpPr>
        <p:cxnSp>
          <p:nvCxnSpPr>
            <p:cNvPr id="57" name="Straight Connector 72">
              <a:extLst>
                <a:ext uri="{FF2B5EF4-FFF2-40B4-BE49-F238E27FC236}">
                  <a16:creationId xmlns:a16="http://schemas.microsoft.com/office/drawing/2014/main" id="{B0A77F76-A163-4FB0-97AB-7208F6030F95}"/>
                </a:ext>
              </a:extLst>
            </p:cNvPr>
            <p:cNvCxnSpPr/>
            <p:nvPr/>
          </p:nvCxnSpPr>
          <p:spPr>
            <a:xfrm>
              <a:off x="4321364" y="1649556"/>
              <a:ext cx="79596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Oval 73">
              <a:extLst>
                <a:ext uri="{FF2B5EF4-FFF2-40B4-BE49-F238E27FC236}">
                  <a16:creationId xmlns:a16="http://schemas.microsoft.com/office/drawing/2014/main" id="{B94C7791-2962-4FDC-927C-2C2A4A0C85A8}"/>
                </a:ext>
              </a:extLst>
            </p:cNvPr>
            <p:cNvSpPr/>
            <p:nvPr/>
          </p:nvSpPr>
          <p:spPr>
            <a:xfrm>
              <a:off x="2128345" y="1183356"/>
              <a:ext cx="2193019" cy="932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err="1">
                  <a:solidFill>
                    <a:srgbClr val="000000"/>
                  </a:solidFill>
                </a:rPr>
                <a:t>Repræsentantskab</a:t>
              </a:r>
              <a:endParaRPr lang="en-US" sz="1600" dirty="0">
                <a:solidFill>
                  <a:srgbClr val="000000"/>
                </a:solidFill>
              </a:endParaRPr>
            </a:p>
          </p:txBody>
        </p:sp>
      </p:grpSp>
      <p:grpSp>
        <p:nvGrpSpPr>
          <p:cNvPr id="59" name="Group 84">
            <a:extLst>
              <a:ext uri="{FF2B5EF4-FFF2-40B4-BE49-F238E27FC236}">
                <a16:creationId xmlns:a16="http://schemas.microsoft.com/office/drawing/2014/main" id="{05CE4940-84DD-4A73-B562-8C7137FD9F56}"/>
              </a:ext>
            </a:extLst>
          </p:cNvPr>
          <p:cNvGrpSpPr/>
          <p:nvPr/>
        </p:nvGrpSpPr>
        <p:grpSpPr>
          <a:xfrm>
            <a:off x="6940486" y="2720090"/>
            <a:ext cx="2888008" cy="796141"/>
            <a:chOff x="7107835" y="2496354"/>
            <a:chExt cx="2955821" cy="932400"/>
          </a:xfrm>
          <a:solidFill>
            <a:srgbClr val="D05A57"/>
          </a:solidFill>
        </p:grpSpPr>
        <p:cxnSp>
          <p:nvCxnSpPr>
            <p:cNvPr id="60" name="Straight Connector 70">
              <a:extLst>
                <a:ext uri="{FF2B5EF4-FFF2-40B4-BE49-F238E27FC236}">
                  <a16:creationId xmlns:a16="http://schemas.microsoft.com/office/drawing/2014/main" id="{C2E6F9F4-2F92-42AB-B081-F7BF9D38DD76}"/>
                </a:ext>
              </a:extLst>
            </p:cNvPr>
            <p:cNvCxnSpPr/>
            <p:nvPr/>
          </p:nvCxnSpPr>
          <p:spPr>
            <a:xfrm>
              <a:off x="7107835" y="2982651"/>
              <a:ext cx="795965" cy="0"/>
            </a:xfrm>
            <a:prstGeom prst="line">
              <a:avLst/>
            </a:prstGeom>
            <a:grpFill/>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Oval 74">
              <a:extLst>
                <a:ext uri="{FF2B5EF4-FFF2-40B4-BE49-F238E27FC236}">
                  <a16:creationId xmlns:a16="http://schemas.microsoft.com/office/drawing/2014/main" id="{ED7FBA4B-54C7-4282-AAE8-1E19A7364911}"/>
                </a:ext>
              </a:extLst>
            </p:cNvPr>
            <p:cNvSpPr/>
            <p:nvPr/>
          </p:nvSpPr>
          <p:spPr>
            <a:xfrm>
              <a:off x="7870637" y="2496354"/>
              <a:ext cx="2193019" cy="93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err="1">
                  <a:solidFill>
                    <a:srgbClr val="000000"/>
                  </a:solidFill>
                </a:rPr>
                <a:t>Fællesområdet</a:t>
              </a:r>
              <a:endParaRPr lang="en-US" sz="1600" dirty="0">
                <a:solidFill>
                  <a:srgbClr val="000000"/>
                </a:solidFill>
              </a:endParaRPr>
            </a:p>
          </p:txBody>
        </p:sp>
      </p:grpSp>
    </p:spTree>
    <p:custDataLst>
      <p:custData r:id="rId1"/>
      <p:custData r:id="rId2"/>
    </p:custDataLst>
    <p:extLst>
      <p:ext uri="{BB962C8B-B14F-4D97-AF65-F5344CB8AC3E}">
        <p14:creationId xmlns:p14="http://schemas.microsoft.com/office/powerpoint/2010/main" val="215709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17944"/>
            <a:ext cx="4108586" cy="682269"/>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Vores ydelser</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grpSp>
        <p:nvGrpSpPr>
          <p:cNvPr id="35" name="Gruppe 34">
            <a:extLst>
              <a:ext uri="{FF2B5EF4-FFF2-40B4-BE49-F238E27FC236}">
                <a16:creationId xmlns:a16="http://schemas.microsoft.com/office/drawing/2014/main" id="{B3212C3D-4F07-40D1-AD67-2C57E7C6C2FF}"/>
              </a:ext>
            </a:extLst>
          </p:cNvPr>
          <p:cNvGrpSpPr/>
          <p:nvPr/>
        </p:nvGrpSpPr>
        <p:grpSpPr>
          <a:xfrm>
            <a:off x="1785255" y="1989138"/>
            <a:ext cx="9805856" cy="1131276"/>
            <a:chOff x="1558290" y="187512"/>
            <a:chExt cx="3108959" cy="1237094"/>
          </a:xfrm>
        </p:grpSpPr>
        <p:sp>
          <p:nvSpPr>
            <p:cNvPr id="36" name="Rektangel 35">
              <a:extLst>
                <a:ext uri="{FF2B5EF4-FFF2-40B4-BE49-F238E27FC236}">
                  <a16:creationId xmlns:a16="http://schemas.microsoft.com/office/drawing/2014/main" id="{B353ECD1-81FD-453F-8D1F-AE9F1B53E81F}"/>
                </a:ext>
              </a:extLst>
            </p:cNvPr>
            <p:cNvSpPr/>
            <p:nvPr/>
          </p:nvSpPr>
          <p:spPr>
            <a:xfrm>
              <a:off x="1558290" y="187512"/>
              <a:ext cx="3108959" cy="1237094"/>
            </a:xfrm>
            <a:prstGeom prst="rect">
              <a:avLst/>
            </a:prstGeom>
            <a:ln>
              <a:solidFill>
                <a:srgbClr val="00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7" name="Tekstfelt 36">
              <a:extLst>
                <a:ext uri="{FF2B5EF4-FFF2-40B4-BE49-F238E27FC236}">
                  <a16:creationId xmlns:a16="http://schemas.microsoft.com/office/drawing/2014/main" id="{A3193179-7385-484A-9667-FDE6FB8DE345}"/>
                </a:ext>
              </a:extLst>
            </p:cNvPr>
            <p:cNvSpPr txBox="1"/>
            <p:nvPr/>
          </p:nvSpPr>
          <p:spPr>
            <a:xfrm>
              <a:off x="1558290" y="187512"/>
              <a:ext cx="3108959" cy="1237094"/>
            </a:xfrm>
            <a:prstGeom prst="rect">
              <a:avLst/>
            </a:prstGeom>
            <a:ln>
              <a:solidFill>
                <a:srgbClr val="0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200" tIns="41910" rIns="41910" bIns="41910" numCol="1" spcCol="1270" anchor="ctr" anchorCtr="0">
              <a:noAutofit/>
            </a:bodyPr>
            <a:lstStyle/>
            <a:p>
              <a:pPr lvl="0" algn="l" defTabSz="488950">
                <a:lnSpc>
                  <a:spcPct val="90000"/>
                </a:lnSpc>
                <a:spcBef>
                  <a:spcPct val="0"/>
                </a:spcBef>
                <a:spcAft>
                  <a:spcPct val="35000"/>
                </a:spcAft>
                <a:buNone/>
              </a:pPr>
              <a:r>
                <a:rPr lang="da-DK" sz="1600" b="1" kern="1200" dirty="0">
                  <a:solidFill>
                    <a:schemeClr val="tx1"/>
                  </a:solidFill>
                </a:rPr>
                <a:t>Ekspedition og brugerservice</a:t>
              </a:r>
            </a:p>
            <a:p>
              <a:pPr lvl="0" algn="l" defTabSz="488950">
                <a:lnSpc>
                  <a:spcPct val="90000"/>
                </a:lnSpc>
                <a:spcBef>
                  <a:spcPct val="0"/>
                </a:spcBef>
                <a:spcAft>
                  <a:spcPct val="35000"/>
                </a:spcAft>
                <a:buNone/>
              </a:pPr>
              <a:r>
                <a:rPr lang="da-DK" sz="1600" kern="1200" dirty="0"/>
                <a:t>Er rettet mod vores studerende som brugere.</a:t>
              </a:r>
              <a:br>
                <a:rPr lang="da-DK" sz="1600" kern="1200" dirty="0"/>
              </a:br>
              <a:r>
                <a:rPr lang="da-DK" sz="1600" kern="1200" dirty="0"/>
                <a:t>Vores ekspedition udvikles og tilpasses i løbende dialog med brugerne. Dialogen er systematisk og har fokus på at sikre, at brugerne understøttes  bedst muligt i at forfølge deres mål.</a:t>
              </a:r>
            </a:p>
          </p:txBody>
        </p:sp>
      </p:grpSp>
      <p:sp>
        <p:nvSpPr>
          <p:cNvPr id="38" name="Rektangel 37">
            <a:extLst>
              <a:ext uri="{FF2B5EF4-FFF2-40B4-BE49-F238E27FC236}">
                <a16:creationId xmlns:a16="http://schemas.microsoft.com/office/drawing/2014/main" id="{8733F978-11F6-4302-A6AA-B5A3F90EC7EA}"/>
              </a:ext>
            </a:extLst>
          </p:cNvPr>
          <p:cNvSpPr/>
          <p:nvPr/>
        </p:nvSpPr>
        <p:spPr>
          <a:xfrm>
            <a:off x="865188" y="1989138"/>
            <a:ext cx="680084" cy="1131275"/>
          </a:xfrm>
          <a:prstGeom prst="rect">
            <a:avLst/>
          </a:prstGeom>
          <a:solidFill>
            <a:srgbClr val="D05A57">
              <a:alpha val="50000"/>
            </a:srgb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9" name="Gruppe 38">
            <a:extLst>
              <a:ext uri="{FF2B5EF4-FFF2-40B4-BE49-F238E27FC236}">
                <a16:creationId xmlns:a16="http://schemas.microsoft.com/office/drawing/2014/main" id="{22709C3A-4CA8-41F4-B310-A0739DFB44ED}"/>
              </a:ext>
            </a:extLst>
          </p:cNvPr>
          <p:cNvGrpSpPr/>
          <p:nvPr/>
        </p:nvGrpSpPr>
        <p:grpSpPr>
          <a:xfrm>
            <a:off x="1785253" y="3248405"/>
            <a:ext cx="9805856" cy="1168639"/>
            <a:chOff x="1558290" y="1565208"/>
            <a:chExt cx="3108959" cy="1193393"/>
          </a:xfrm>
        </p:grpSpPr>
        <p:sp>
          <p:nvSpPr>
            <p:cNvPr id="40" name="Rektangel 39">
              <a:extLst>
                <a:ext uri="{FF2B5EF4-FFF2-40B4-BE49-F238E27FC236}">
                  <a16:creationId xmlns:a16="http://schemas.microsoft.com/office/drawing/2014/main" id="{7EA033B9-3F9C-4CC1-A12F-9F3E3C7062A1}"/>
                </a:ext>
              </a:extLst>
            </p:cNvPr>
            <p:cNvSpPr/>
            <p:nvPr/>
          </p:nvSpPr>
          <p:spPr>
            <a:xfrm>
              <a:off x="1558290" y="1565208"/>
              <a:ext cx="3108959" cy="1193393"/>
            </a:xfrm>
            <a:prstGeom prst="rect">
              <a:avLst/>
            </a:prstGeom>
            <a:ln>
              <a:solidFill>
                <a:srgbClr val="00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1" name="Tekstfelt 40">
              <a:extLst>
                <a:ext uri="{FF2B5EF4-FFF2-40B4-BE49-F238E27FC236}">
                  <a16:creationId xmlns:a16="http://schemas.microsoft.com/office/drawing/2014/main" id="{777695B1-FC61-405E-AD91-50B6C0096937}"/>
                </a:ext>
              </a:extLst>
            </p:cNvPr>
            <p:cNvSpPr txBox="1"/>
            <p:nvPr/>
          </p:nvSpPr>
          <p:spPr>
            <a:xfrm>
              <a:off x="1558290" y="1565208"/>
              <a:ext cx="3108959" cy="1193393"/>
            </a:xfrm>
            <a:prstGeom prst="rect">
              <a:avLst/>
            </a:prstGeom>
            <a:ln>
              <a:solidFill>
                <a:srgbClr val="0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200" tIns="41910" rIns="41910" bIns="41910" numCol="1" spcCol="1270" anchor="ctr" anchorCtr="0">
              <a:noAutofit/>
            </a:bodyPr>
            <a:lstStyle/>
            <a:p>
              <a:pPr indent="0" defTabSz="488950">
                <a:lnSpc>
                  <a:spcPct val="90000"/>
                </a:lnSpc>
                <a:spcBef>
                  <a:spcPct val="0"/>
                </a:spcBef>
                <a:spcAft>
                  <a:spcPct val="35000"/>
                </a:spcAft>
              </a:pPr>
              <a:r>
                <a:rPr lang="da-DK" sz="1600" b="1" dirty="0">
                  <a:solidFill>
                    <a:schemeClr val="tx1"/>
                  </a:solidFill>
                </a:rPr>
                <a:t>Drift</a:t>
              </a:r>
            </a:p>
            <a:p>
              <a:pPr indent="0" defTabSz="488950">
                <a:lnSpc>
                  <a:spcPct val="90000"/>
                </a:lnSpc>
                <a:spcBef>
                  <a:spcPct val="0"/>
                </a:spcBef>
                <a:spcAft>
                  <a:spcPct val="35000"/>
                </a:spcAft>
              </a:pPr>
              <a:r>
                <a:rPr lang="da-DK" sz="1600" dirty="0">
                  <a:solidFill>
                    <a:schemeClr val="tx1"/>
                  </a:solidFill>
                </a:rPr>
                <a:t>Uddannelsesadministrativ drift er kerneydelsen i Studieservice. Vores  drift er kendetegnet ved at være  stabil, sikker og legal. Driften søges hele tiden optimeret og udviklet, så den  er i balance hvad angår omkostninger og kvalitetskrav.</a:t>
              </a:r>
            </a:p>
          </p:txBody>
        </p:sp>
      </p:grpSp>
      <p:sp>
        <p:nvSpPr>
          <p:cNvPr id="42" name="Rektangel 41">
            <a:extLst>
              <a:ext uri="{FF2B5EF4-FFF2-40B4-BE49-F238E27FC236}">
                <a16:creationId xmlns:a16="http://schemas.microsoft.com/office/drawing/2014/main" id="{0901C261-2A65-4C27-9B6D-9D19F07A515C}"/>
              </a:ext>
            </a:extLst>
          </p:cNvPr>
          <p:cNvSpPr/>
          <p:nvPr/>
        </p:nvSpPr>
        <p:spPr>
          <a:xfrm>
            <a:off x="865188" y="3248405"/>
            <a:ext cx="680084" cy="1168638"/>
          </a:xfrm>
          <a:prstGeom prst="rect">
            <a:avLst/>
          </a:prstGeom>
          <a:solidFill>
            <a:srgbClr val="D05A57">
              <a:alpha val="75000"/>
            </a:srgb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3" name="Gruppe 42">
            <a:extLst>
              <a:ext uri="{FF2B5EF4-FFF2-40B4-BE49-F238E27FC236}">
                <a16:creationId xmlns:a16="http://schemas.microsoft.com/office/drawing/2014/main" id="{6B7F51D4-5809-4C5C-B2D9-DF3E7AF3C505}"/>
              </a:ext>
            </a:extLst>
          </p:cNvPr>
          <p:cNvGrpSpPr/>
          <p:nvPr/>
        </p:nvGrpSpPr>
        <p:grpSpPr>
          <a:xfrm>
            <a:off x="1785253" y="4543425"/>
            <a:ext cx="9805858" cy="1296631"/>
            <a:chOff x="1558290" y="2869790"/>
            <a:chExt cx="3108959" cy="1366970"/>
          </a:xfrm>
        </p:grpSpPr>
        <p:sp>
          <p:nvSpPr>
            <p:cNvPr id="44" name="Rektangel 43">
              <a:extLst>
                <a:ext uri="{FF2B5EF4-FFF2-40B4-BE49-F238E27FC236}">
                  <a16:creationId xmlns:a16="http://schemas.microsoft.com/office/drawing/2014/main" id="{924F9912-EF0D-4C4F-A43B-54E137AC56BB}"/>
                </a:ext>
              </a:extLst>
            </p:cNvPr>
            <p:cNvSpPr/>
            <p:nvPr/>
          </p:nvSpPr>
          <p:spPr>
            <a:xfrm>
              <a:off x="1558290" y="2869790"/>
              <a:ext cx="3108959" cy="1366970"/>
            </a:xfrm>
            <a:prstGeom prst="rect">
              <a:avLst/>
            </a:prstGeom>
            <a:ln>
              <a:solidFill>
                <a:srgbClr val="00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5" name="Tekstfelt 44">
              <a:extLst>
                <a:ext uri="{FF2B5EF4-FFF2-40B4-BE49-F238E27FC236}">
                  <a16:creationId xmlns:a16="http://schemas.microsoft.com/office/drawing/2014/main" id="{25F97705-B7B0-4938-8403-8F00BF2741EF}"/>
                </a:ext>
              </a:extLst>
            </p:cNvPr>
            <p:cNvSpPr txBox="1"/>
            <p:nvPr/>
          </p:nvSpPr>
          <p:spPr>
            <a:xfrm>
              <a:off x="1558290" y="2869790"/>
              <a:ext cx="3108959" cy="1366970"/>
            </a:xfrm>
            <a:prstGeom prst="rect">
              <a:avLst/>
            </a:prstGeom>
            <a:ln>
              <a:solidFill>
                <a:srgbClr val="0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200" tIns="41910" rIns="41910" bIns="41910" numCol="1" spcCol="1270" anchor="ctr" anchorCtr="0">
              <a:noAutofit/>
            </a:bodyPr>
            <a:lstStyle/>
            <a:p>
              <a:pPr marL="0" lvl="0" indent="0" algn="l" defTabSz="488950">
                <a:lnSpc>
                  <a:spcPct val="90000"/>
                </a:lnSpc>
                <a:spcBef>
                  <a:spcPct val="0"/>
                </a:spcBef>
                <a:spcAft>
                  <a:spcPct val="35000"/>
                </a:spcAft>
                <a:buNone/>
              </a:pPr>
              <a:r>
                <a:rPr lang="da-DK" sz="1600" b="1" kern="1200" dirty="0"/>
                <a:t>Udvikling</a:t>
              </a:r>
            </a:p>
            <a:p>
              <a:pPr marL="0" lvl="0" indent="0" algn="l" defTabSz="488950">
                <a:lnSpc>
                  <a:spcPct val="90000"/>
                </a:lnSpc>
                <a:spcBef>
                  <a:spcPct val="0"/>
                </a:spcBef>
                <a:spcAft>
                  <a:spcPct val="35000"/>
                </a:spcAft>
                <a:buNone/>
              </a:pPr>
              <a:r>
                <a:rPr lang="da-DK" sz="1600" kern="1200" dirty="0"/>
                <a:t>Udvikling sker gennem projekter, hvis fremmeste mål er at etablere en driftssituation, der står mål med kravene til en professionel uddannelsesadministrativ drift. Projektmodellen sikrer systematisk det bedste afkast af ideer og tiltag til optimering og kvalitetsudvikling indenfor Studieservices opgaveportefølje.</a:t>
              </a:r>
            </a:p>
          </p:txBody>
        </p:sp>
      </p:grpSp>
      <p:sp>
        <p:nvSpPr>
          <p:cNvPr id="46" name="Rektangel 45">
            <a:extLst>
              <a:ext uri="{FF2B5EF4-FFF2-40B4-BE49-F238E27FC236}">
                <a16:creationId xmlns:a16="http://schemas.microsoft.com/office/drawing/2014/main" id="{EBBC9D5C-9C34-4517-9A13-C495C39693CE}"/>
              </a:ext>
            </a:extLst>
          </p:cNvPr>
          <p:cNvSpPr/>
          <p:nvPr/>
        </p:nvSpPr>
        <p:spPr>
          <a:xfrm>
            <a:off x="865188" y="4543427"/>
            <a:ext cx="680084" cy="1296629"/>
          </a:xfrm>
          <a:prstGeom prst="rect">
            <a:avLst/>
          </a:prstGeom>
          <a:solidFill>
            <a:srgbClr val="D05A57"/>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ustDataLst>
      <p:custData r:id="rId1"/>
      <p:custData r:id="rId2"/>
    </p:custDataLst>
    <p:extLst>
      <p:ext uri="{BB962C8B-B14F-4D97-AF65-F5344CB8AC3E}">
        <p14:creationId xmlns:p14="http://schemas.microsoft.com/office/powerpoint/2010/main" val="23908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B46904F2-0251-7FF3-9F72-2B15B3DCCF74}"/>
              </a:ext>
            </a:extLst>
          </p:cNvPr>
          <p:cNvPicPr>
            <a:picLocks noChangeAspect="1"/>
          </p:cNvPicPr>
          <p:nvPr/>
        </p:nvPicPr>
        <p:blipFill>
          <a:blip r:embed="rId4"/>
          <a:stretch>
            <a:fillRect/>
          </a:stretch>
        </p:blipFill>
        <p:spPr>
          <a:xfrm>
            <a:off x="514816" y="1053737"/>
            <a:ext cx="10783933" cy="5050502"/>
          </a:xfrm>
          <a:prstGeom prst="rect">
            <a:avLst/>
          </a:prstGeom>
        </p:spPr>
      </p:pic>
      <p:sp>
        <p:nvSpPr>
          <p:cNvPr id="3" name="Title 5">
            <a:extLst>
              <a:ext uri="{FF2B5EF4-FFF2-40B4-BE49-F238E27FC236}">
                <a16:creationId xmlns:a16="http://schemas.microsoft.com/office/drawing/2014/main" id="{3CF90AA0-8A75-4886-92F6-B94817778739}"/>
              </a:ext>
            </a:extLst>
          </p:cNvPr>
          <p:cNvSpPr txBox="1">
            <a:spLocks/>
          </p:cNvSpPr>
          <p:nvPr/>
        </p:nvSpPr>
        <p:spPr>
          <a:xfrm>
            <a:off x="411163" y="940320"/>
            <a:ext cx="4477708" cy="1304939"/>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solidFill>
                  <a:srgbClr val="000000"/>
                </a:solidFill>
              </a:rPr>
              <a:t>Organisations-diagram</a:t>
            </a:r>
          </a:p>
        </p:txBody>
      </p:sp>
      <p:pic>
        <p:nvPicPr>
          <p:cNvPr id="6" name="Billede 5">
            <a:extLst>
              <a:ext uri="{FF2B5EF4-FFF2-40B4-BE49-F238E27FC236}">
                <a16:creationId xmlns:a16="http://schemas.microsoft.com/office/drawing/2014/main" id="{68412073-A571-4E77-9E11-75613BA16FF8}"/>
              </a:ext>
            </a:extLst>
          </p:cNvPr>
          <p:cNvPicPr>
            <a:picLocks noChangeAspect="1"/>
          </p:cNvPicPr>
          <p:nvPr/>
        </p:nvPicPr>
        <p:blipFill>
          <a:blip r:embed="rId5"/>
          <a:stretch>
            <a:fillRect/>
          </a:stretch>
        </p:blipFill>
        <p:spPr>
          <a:xfrm>
            <a:off x="5131880" y="4081316"/>
            <a:ext cx="656135" cy="615718"/>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Billede 8">
            <a:extLst>
              <a:ext uri="{FF2B5EF4-FFF2-40B4-BE49-F238E27FC236}">
                <a16:creationId xmlns:a16="http://schemas.microsoft.com/office/drawing/2014/main" id="{23011276-BA50-4FAA-8857-F7D0171A74BA}"/>
              </a:ext>
            </a:extLst>
          </p:cNvPr>
          <p:cNvPicPr>
            <a:picLocks noChangeAspect="1"/>
          </p:cNvPicPr>
          <p:nvPr/>
        </p:nvPicPr>
        <p:blipFill>
          <a:blip r:embed="rId6"/>
          <a:stretch>
            <a:fillRect/>
          </a:stretch>
        </p:blipFill>
        <p:spPr>
          <a:xfrm>
            <a:off x="6797869" y="5796380"/>
            <a:ext cx="591064" cy="565303"/>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Billede 10">
            <a:extLst>
              <a:ext uri="{FF2B5EF4-FFF2-40B4-BE49-F238E27FC236}">
                <a16:creationId xmlns:a16="http://schemas.microsoft.com/office/drawing/2014/main" id="{48D7A2C5-D95F-4DD5-9BEB-AF9EC18F650E}"/>
              </a:ext>
            </a:extLst>
          </p:cNvPr>
          <p:cNvPicPr>
            <a:picLocks noChangeAspect="1"/>
          </p:cNvPicPr>
          <p:nvPr/>
        </p:nvPicPr>
        <p:blipFill>
          <a:blip r:embed="rId7"/>
          <a:stretch>
            <a:fillRect/>
          </a:stretch>
        </p:blipFill>
        <p:spPr>
          <a:xfrm>
            <a:off x="2878618" y="4092523"/>
            <a:ext cx="656135" cy="624427"/>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Billede 12">
            <a:extLst>
              <a:ext uri="{FF2B5EF4-FFF2-40B4-BE49-F238E27FC236}">
                <a16:creationId xmlns:a16="http://schemas.microsoft.com/office/drawing/2014/main" id="{998ACB67-471E-42A5-A74A-B058AC6AEA68}"/>
              </a:ext>
            </a:extLst>
          </p:cNvPr>
          <p:cNvPicPr>
            <a:picLocks noChangeAspect="1"/>
          </p:cNvPicPr>
          <p:nvPr/>
        </p:nvPicPr>
        <p:blipFill>
          <a:blip r:embed="rId8"/>
          <a:stretch>
            <a:fillRect/>
          </a:stretch>
        </p:blipFill>
        <p:spPr>
          <a:xfrm>
            <a:off x="5131880" y="1938410"/>
            <a:ext cx="656135" cy="613698"/>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Billede 20">
            <a:extLst>
              <a:ext uri="{FF2B5EF4-FFF2-40B4-BE49-F238E27FC236}">
                <a16:creationId xmlns:a16="http://schemas.microsoft.com/office/drawing/2014/main" id="{7FFEAC78-7C3B-463D-B723-99FD8B12D178}"/>
              </a:ext>
            </a:extLst>
          </p:cNvPr>
          <p:cNvPicPr>
            <a:picLocks noChangeAspect="1"/>
          </p:cNvPicPr>
          <p:nvPr/>
        </p:nvPicPr>
        <p:blipFill>
          <a:blip r:embed="rId9"/>
          <a:stretch>
            <a:fillRect/>
          </a:stretch>
        </p:blipFill>
        <p:spPr>
          <a:xfrm>
            <a:off x="7447273" y="4032923"/>
            <a:ext cx="596486" cy="584790"/>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Billede 21">
            <a:extLst>
              <a:ext uri="{FF2B5EF4-FFF2-40B4-BE49-F238E27FC236}">
                <a16:creationId xmlns:a16="http://schemas.microsoft.com/office/drawing/2014/main" id="{FFBDDA74-5421-43BF-A144-E72A3111B880}"/>
              </a:ext>
            </a:extLst>
          </p:cNvPr>
          <p:cNvPicPr>
            <a:picLocks noChangeAspect="1"/>
          </p:cNvPicPr>
          <p:nvPr/>
        </p:nvPicPr>
        <p:blipFill>
          <a:blip r:embed="rId9"/>
          <a:stretch>
            <a:fillRect/>
          </a:stretch>
        </p:blipFill>
        <p:spPr>
          <a:xfrm>
            <a:off x="9854187" y="5793210"/>
            <a:ext cx="570938" cy="559743"/>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Billede 25">
            <a:extLst>
              <a:ext uri="{FF2B5EF4-FFF2-40B4-BE49-F238E27FC236}">
                <a16:creationId xmlns:a16="http://schemas.microsoft.com/office/drawing/2014/main" id="{24C67DB4-7156-4D4D-8B67-C2502BDF9A0C}"/>
              </a:ext>
            </a:extLst>
          </p:cNvPr>
          <p:cNvPicPr>
            <a:picLocks noChangeAspect="1"/>
          </p:cNvPicPr>
          <p:nvPr/>
        </p:nvPicPr>
        <p:blipFill>
          <a:blip r:embed="rId10"/>
          <a:stretch>
            <a:fillRect/>
          </a:stretch>
        </p:blipFill>
        <p:spPr>
          <a:xfrm>
            <a:off x="5261423" y="5765222"/>
            <a:ext cx="704952" cy="615718"/>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Billede 13">
            <a:extLst>
              <a:ext uri="{FF2B5EF4-FFF2-40B4-BE49-F238E27FC236}">
                <a16:creationId xmlns:a16="http://schemas.microsoft.com/office/drawing/2014/main" id="{251D6852-33B7-5F51-1DD7-29262465E4E0}"/>
              </a:ext>
            </a:extLst>
          </p:cNvPr>
          <p:cNvPicPr>
            <a:picLocks noChangeAspect="1"/>
          </p:cNvPicPr>
          <p:nvPr/>
        </p:nvPicPr>
        <p:blipFill>
          <a:blip r:embed="rId6"/>
          <a:stretch>
            <a:fillRect/>
          </a:stretch>
        </p:blipFill>
        <p:spPr>
          <a:xfrm>
            <a:off x="8326028" y="5795910"/>
            <a:ext cx="591064" cy="565303"/>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Billede 4">
            <a:extLst>
              <a:ext uri="{FF2B5EF4-FFF2-40B4-BE49-F238E27FC236}">
                <a16:creationId xmlns:a16="http://schemas.microsoft.com/office/drawing/2014/main" id="{BB1987FE-F890-C9FE-0B06-160A9DA19BF7}"/>
              </a:ext>
            </a:extLst>
          </p:cNvPr>
          <p:cNvPicPr>
            <a:picLocks noChangeAspect="1"/>
          </p:cNvPicPr>
          <p:nvPr/>
        </p:nvPicPr>
        <p:blipFill>
          <a:blip r:embed="rId11"/>
          <a:stretch>
            <a:fillRect/>
          </a:stretch>
        </p:blipFill>
        <p:spPr>
          <a:xfrm>
            <a:off x="595008" y="4092328"/>
            <a:ext cx="596486" cy="624622"/>
          </a:xfrm>
          <a:prstGeom prst="ellipse">
            <a:avLst/>
          </a:prstGeom>
          <a:ln w="12700" cap="rnd">
            <a:solidFill>
              <a:srgbClr val="D05A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custData r:id="rId1"/>
      <p:custData r:id="rId2"/>
    </p:custDataLst>
    <p:extLst>
      <p:ext uri="{BB962C8B-B14F-4D97-AF65-F5344CB8AC3E}">
        <p14:creationId xmlns:p14="http://schemas.microsoft.com/office/powerpoint/2010/main" val="24855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Det studieadministrative landskab</a:t>
            </a:r>
          </a:p>
        </p:txBody>
      </p:sp>
      <p:grpSp>
        <p:nvGrpSpPr>
          <p:cNvPr id="39" name="Gruppe 38">
            <a:extLst>
              <a:ext uri="{FF2B5EF4-FFF2-40B4-BE49-F238E27FC236}">
                <a16:creationId xmlns:a16="http://schemas.microsoft.com/office/drawing/2014/main" id="{BE4BB98C-7DCD-4996-8D1F-F268160932C6}"/>
              </a:ext>
            </a:extLst>
          </p:cNvPr>
          <p:cNvGrpSpPr/>
          <p:nvPr/>
        </p:nvGrpSpPr>
        <p:grpSpPr>
          <a:xfrm>
            <a:off x="447752" y="1990688"/>
            <a:ext cx="10214909" cy="4125043"/>
            <a:chOff x="411163" y="1716957"/>
            <a:chExt cx="11142661" cy="4499693"/>
          </a:xfrm>
        </p:grpSpPr>
        <p:sp>
          <p:nvSpPr>
            <p:cNvPr id="40" name="Rektangel 39">
              <a:extLst>
                <a:ext uri="{FF2B5EF4-FFF2-40B4-BE49-F238E27FC236}">
                  <a16:creationId xmlns:a16="http://schemas.microsoft.com/office/drawing/2014/main" id="{F4171C3C-364D-43E2-8E9B-0B2143765B08}"/>
                </a:ext>
              </a:extLst>
            </p:cNvPr>
            <p:cNvSpPr/>
            <p:nvPr/>
          </p:nvSpPr>
          <p:spPr>
            <a:xfrm>
              <a:off x="411163" y="1716957"/>
              <a:ext cx="11142661" cy="4499693"/>
            </a:xfrm>
            <a:prstGeom prst="rect">
              <a:avLst/>
            </a:prstGeom>
            <a:solidFill>
              <a:schemeClr val="bg1"/>
            </a:solidFill>
            <a:ln w="127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200" dirty="0" err="1"/>
            </a:p>
          </p:txBody>
        </p:sp>
        <p:sp>
          <p:nvSpPr>
            <p:cNvPr id="41" name="Rektangel 40">
              <a:extLst>
                <a:ext uri="{FF2B5EF4-FFF2-40B4-BE49-F238E27FC236}">
                  <a16:creationId xmlns:a16="http://schemas.microsoft.com/office/drawing/2014/main" id="{3867EB5E-F937-4715-8F4C-119F0EFBDA4E}"/>
                </a:ext>
              </a:extLst>
            </p:cNvPr>
            <p:cNvSpPr/>
            <p:nvPr/>
          </p:nvSpPr>
          <p:spPr>
            <a:xfrm>
              <a:off x="850300" y="2362200"/>
              <a:ext cx="10306538" cy="3648075"/>
            </a:xfrm>
            <a:prstGeom prst="rect">
              <a:avLst/>
            </a:prstGeom>
            <a:solidFill>
              <a:schemeClr val="bg1"/>
            </a:solidFill>
            <a:ln w="127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200" dirty="0" err="1"/>
            </a:p>
          </p:txBody>
        </p:sp>
        <p:sp>
          <p:nvSpPr>
            <p:cNvPr id="42" name="Rektangel 41">
              <a:extLst>
                <a:ext uri="{FF2B5EF4-FFF2-40B4-BE49-F238E27FC236}">
                  <a16:creationId xmlns:a16="http://schemas.microsoft.com/office/drawing/2014/main" id="{168FB267-3017-4D55-AC64-AA2862E32457}"/>
                </a:ext>
              </a:extLst>
            </p:cNvPr>
            <p:cNvSpPr/>
            <p:nvPr/>
          </p:nvSpPr>
          <p:spPr>
            <a:xfrm>
              <a:off x="1005384" y="4157626"/>
              <a:ext cx="9960717" cy="1609537"/>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200" dirty="0" err="1"/>
            </a:p>
          </p:txBody>
        </p:sp>
        <p:pic>
          <p:nvPicPr>
            <p:cNvPr id="43" name="Billede 42">
              <a:extLst>
                <a:ext uri="{FF2B5EF4-FFF2-40B4-BE49-F238E27FC236}">
                  <a16:creationId xmlns:a16="http://schemas.microsoft.com/office/drawing/2014/main" id="{2F456F79-53DA-4ACC-9972-E90EE64DD2EC}"/>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05385" y="4832057"/>
              <a:ext cx="412617" cy="412617"/>
            </a:xfrm>
            <a:prstGeom prst="rect">
              <a:avLst/>
            </a:prstGeom>
          </p:spPr>
        </p:pic>
        <p:sp>
          <p:nvSpPr>
            <p:cNvPr id="44" name="Tekstfelt 43">
              <a:extLst>
                <a:ext uri="{FF2B5EF4-FFF2-40B4-BE49-F238E27FC236}">
                  <a16:creationId xmlns:a16="http://schemas.microsoft.com/office/drawing/2014/main" id="{F66F351F-B455-4228-8F09-F159688EFF5D}"/>
                </a:ext>
              </a:extLst>
            </p:cNvPr>
            <p:cNvSpPr txBox="1"/>
            <p:nvPr/>
          </p:nvSpPr>
          <p:spPr>
            <a:xfrm>
              <a:off x="1591335" y="4843833"/>
              <a:ext cx="1083929" cy="604314"/>
            </a:xfrm>
            <a:prstGeom prst="rect">
              <a:avLst/>
            </a:prstGeom>
            <a:noFill/>
          </p:spPr>
          <p:txBody>
            <a:bodyPr wrap="square" lIns="0" tIns="0" rIns="0" bIns="0" rtlCol="0">
              <a:spAutoFit/>
            </a:bodyPr>
            <a:lstStyle/>
            <a:p>
              <a:r>
                <a:rPr lang="da-DK" sz="1200" dirty="0"/>
                <a:t>optagelse &amp; optagelses-vejledning</a:t>
              </a:r>
            </a:p>
          </p:txBody>
        </p:sp>
        <p:sp>
          <p:nvSpPr>
            <p:cNvPr id="45" name="Tekstfelt 44">
              <a:extLst>
                <a:ext uri="{FF2B5EF4-FFF2-40B4-BE49-F238E27FC236}">
                  <a16:creationId xmlns:a16="http://schemas.microsoft.com/office/drawing/2014/main" id="{E632CDDD-F48F-442C-8B54-AD7A9D394BA5}"/>
                </a:ext>
              </a:extLst>
            </p:cNvPr>
            <p:cNvSpPr txBox="1"/>
            <p:nvPr/>
          </p:nvSpPr>
          <p:spPr>
            <a:xfrm>
              <a:off x="3373812" y="4825727"/>
              <a:ext cx="1220086" cy="201438"/>
            </a:xfrm>
            <a:prstGeom prst="rect">
              <a:avLst/>
            </a:prstGeom>
            <a:noFill/>
          </p:spPr>
          <p:txBody>
            <a:bodyPr wrap="square" lIns="0" tIns="0" rIns="0" bIns="0" rtlCol="0">
              <a:spAutoFit/>
            </a:bodyPr>
            <a:lstStyle/>
            <a:p>
              <a:r>
                <a:rPr lang="da-DK" sz="1200" dirty="0"/>
                <a:t>undervisning</a:t>
              </a:r>
            </a:p>
          </p:txBody>
        </p:sp>
        <p:sp>
          <p:nvSpPr>
            <p:cNvPr id="46" name="Tekstfelt 45">
              <a:extLst>
                <a:ext uri="{FF2B5EF4-FFF2-40B4-BE49-F238E27FC236}">
                  <a16:creationId xmlns:a16="http://schemas.microsoft.com/office/drawing/2014/main" id="{5A5AE979-0523-462B-BE09-3DE2F14BB649}"/>
                </a:ext>
              </a:extLst>
            </p:cNvPr>
            <p:cNvSpPr txBox="1"/>
            <p:nvPr/>
          </p:nvSpPr>
          <p:spPr>
            <a:xfrm>
              <a:off x="8125164" y="4831716"/>
              <a:ext cx="888167" cy="201438"/>
            </a:xfrm>
            <a:prstGeom prst="rect">
              <a:avLst/>
            </a:prstGeom>
            <a:noFill/>
          </p:spPr>
          <p:txBody>
            <a:bodyPr wrap="square" lIns="0" tIns="0" rIns="0" bIns="0" rtlCol="0">
              <a:spAutoFit/>
            </a:bodyPr>
            <a:lstStyle/>
            <a:p>
              <a:r>
                <a:rPr lang="da-DK" sz="1200" dirty="0"/>
                <a:t>eksamen</a:t>
              </a:r>
            </a:p>
          </p:txBody>
        </p:sp>
        <p:sp>
          <p:nvSpPr>
            <p:cNvPr id="47" name="Tekstfelt 46">
              <a:extLst>
                <a:ext uri="{FF2B5EF4-FFF2-40B4-BE49-F238E27FC236}">
                  <a16:creationId xmlns:a16="http://schemas.microsoft.com/office/drawing/2014/main" id="{AB3DC35A-07FB-4071-B0BD-8EBA0A1D854A}"/>
                </a:ext>
              </a:extLst>
            </p:cNvPr>
            <p:cNvSpPr txBox="1"/>
            <p:nvPr/>
          </p:nvSpPr>
          <p:spPr>
            <a:xfrm>
              <a:off x="5067790" y="4831715"/>
              <a:ext cx="1220086" cy="402876"/>
            </a:xfrm>
            <a:prstGeom prst="rect">
              <a:avLst/>
            </a:prstGeom>
            <a:noFill/>
          </p:spPr>
          <p:txBody>
            <a:bodyPr wrap="square" lIns="0" tIns="0" rIns="0" bIns="0" rtlCol="0">
              <a:spAutoFit/>
            </a:bodyPr>
            <a:lstStyle/>
            <a:p>
              <a:r>
                <a:rPr lang="da-DK" sz="1200" dirty="0"/>
                <a:t>internationalt semester</a:t>
              </a:r>
            </a:p>
          </p:txBody>
        </p:sp>
        <p:sp>
          <p:nvSpPr>
            <p:cNvPr id="51" name="Tekstfelt 50">
              <a:extLst>
                <a:ext uri="{FF2B5EF4-FFF2-40B4-BE49-F238E27FC236}">
                  <a16:creationId xmlns:a16="http://schemas.microsoft.com/office/drawing/2014/main" id="{FA4509E5-66BB-4AE9-BD06-97F99D57318D}"/>
                </a:ext>
              </a:extLst>
            </p:cNvPr>
            <p:cNvSpPr txBox="1"/>
            <p:nvPr/>
          </p:nvSpPr>
          <p:spPr>
            <a:xfrm>
              <a:off x="6796513" y="4831715"/>
              <a:ext cx="691059" cy="201438"/>
            </a:xfrm>
            <a:prstGeom prst="rect">
              <a:avLst/>
            </a:prstGeom>
            <a:noFill/>
          </p:spPr>
          <p:txBody>
            <a:bodyPr wrap="square" lIns="0" tIns="0" rIns="0" bIns="0" rtlCol="0">
              <a:spAutoFit/>
            </a:bodyPr>
            <a:lstStyle/>
            <a:p>
              <a:r>
                <a:rPr lang="da-DK" sz="1200" dirty="0"/>
                <a:t>praktik</a:t>
              </a:r>
            </a:p>
          </p:txBody>
        </p:sp>
        <p:pic>
          <p:nvPicPr>
            <p:cNvPr id="52" name="Grafik 51" descr="Liste">
              <a:extLst>
                <a:ext uri="{FF2B5EF4-FFF2-40B4-BE49-F238E27FC236}">
                  <a16:creationId xmlns:a16="http://schemas.microsoft.com/office/drawing/2014/main" id="{09E988F7-E62A-4A79-84E6-7479F9A58F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1425" y="4452876"/>
              <a:ext cx="914400" cy="914400"/>
            </a:xfrm>
            <a:prstGeom prst="rect">
              <a:avLst/>
            </a:prstGeom>
          </p:spPr>
        </p:pic>
        <p:pic>
          <p:nvPicPr>
            <p:cNvPr id="53" name="Billede 52">
              <a:extLst>
                <a:ext uri="{FF2B5EF4-FFF2-40B4-BE49-F238E27FC236}">
                  <a16:creationId xmlns:a16="http://schemas.microsoft.com/office/drawing/2014/main" id="{4497AEA9-A0B0-47A3-B2C8-A13F250EEC64}"/>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849945" y="4722171"/>
              <a:ext cx="523867" cy="523867"/>
            </a:xfrm>
            <a:prstGeom prst="rect">
              <a:avLst/>
            </a:prstGeom>
          </p:spPr>
        </p:pic>
        <p:pic>
          <p:nvPicPr>
            <p:cNvPr id="54" name="Billede 53">
              <a:extLst>
                <a:ext uri="{FF2B5EF4-FFF2-40B4-BE49-F238E27FC236}">
                  <a16:creationId xmlns:a16="http://schemas.microsoft.com/office/drawing/2014/main" id="{F06725E0-D1C4-4888-A8CB-1F28D8C43C58}"/>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529765" y="4645705"/>
              <a:ext cx="596719" cy="596719"/>
            </a:xfrm>
            <a:prstGeom prst="rect">
              <a:avLst/>
            </a:prstGeom>
          </p:spPr>
        </p:pic>
        <p:pic>
          <p:nvPicPr>
            <p:cNvPr id="55" name="Billede 54">
              <a:extLst>
                <a:ext uri="{FF2B5EF4-FFF2-40B4-BE49-F238E27FC236}">
                  <a16:creationId xmlns:a16="http://schemas.microsoft.com/office/drawing/2014/main" id="{D4FA11C4-C38B-4604-989E-ADCDF699298B}"/>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198513" y="4603204"/>
              <a:ext cx="647719" cy="647719"/>
            </a:xfrm>
            <a:prstGeom prst="rect">
              <a:avLst/>
            </a:prstGeom>
          </p:spPr>
        </p:pic>
        <p:pic>
          <p:nvPicPr>
            <p:cNvPr id="56" name="Billede 55">
              <a:extLst>
                <a:ext uri="{FF2B5EF4-FFF2-40B4-BE49-F238E27FC236}">
                  <a16:creationId xmlns:a16="http://schemas.microsoft.com/office/drawing/2014/main" id="{4C405C1B-37AD-40D1-970A-E382A6D436A6}"/>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430356" y="4537478"/>
              <a:ext cx="699742" cy="699742"/>
            </a:xfrm>
            <a:prstGeom prst="rect">
              <a:avLst/>
            </a:prstGeom>
          </p:spPr>
        </p:pic>
        <p:pic>
          <p:nvPicPr>
            <p:cNvPr id="57" name="Billede 56">
              <a:extLst>
                <a:ext uri="{FF2B5EF4-FFF2-40B4-BE49-F238E27FC236}">
                  <a16:creationId xmlns:a16="http://schemas.microsoft.com/office/drawing/2014/main" id="{C8A56A62-F296-4FFC-8C2F-2C51091A96B3}"/>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922893" y="4447749"/>
              <a:ext cx="799582" cy="799582"/>
            </a:xfrm>
            <a:prstGeom prst="rect">
              <a:avLst/>
            </a:prstGeom>
          </p:spPr>
        </p:pic>
        <p:pic>
          <p:nvPicPr>
            <p:cNvPr id="58" name="Grafik 57" descr="Bånd">
              <a:extLst>
                <a:ext uri="{FF2B5EF4-FFF2-40B4-BE49-F238E27FC236}">
                  <a16:creationId xmlns:a16="http://schemas.microsoft.com/office/drawing/2014/main" id="{8125A2D4-7A08-4A70-B066-E12245FD78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3325" y="5038195"/>
              <a:ext cx="350494" cy="350494"/>
            </a:xfrm>
            <a:prstGeom prst="rect">
              <a:avLst/>
            </a:prstGeom>
          </p:spPr>
        </p:pic>
        <p:sp>
          <p:nvSpPr>
            <p:cNvPr id="59" name="Pladsholder til indhold 1">
              <a:hlinkClick r:id="" action="ppaction://noaction"/>
              <a:extLst>
                <a:ext uri="{FF2B5EF4-FFF2-40B4-BE49-F238E27FC236}">
                  <a16:creationId xmlns:a16="http://schemas.microsoft.com/office/drawing/2014/main" id="{C7BDBB17-071A-4EE2-8FD3-70C68C301BCB}"/>
                </a:ext>
              </a:extLst>
            </p:cNvPr>
            <p:cNvSpPr txBox="1">
              <a:spLocks/>
            </p:cNvSpPr>
            <p:nvPr/>
          </p:nvSpPr>
          <p:spPr>
            <a:xfrm>
              <a:off x="5170535" y="2637088"/>
              <a:ext cx="2312454" cy="970400"/>
            </a:xfrm>
            <a:prstGeom prst="rect">
              <a:avLst/>
            </a:prstGeom>
          </p:spPr>
          <p:txBody>
            <a:bodyPr lIns="68579" tIns="34289" rIns="68579" bIns="34289">
              <a:noAutofit/>
            </a:bodyPr>
            <a:lstStyle>
              <a:lvl1pPr marL="444500" indent="-355600" algn="l" rtl="0" eaLnBrk="0" fontAlgn="base" hangingPunct="0">
                <a:spcBef>
                  <a:spcPct val="20000"/>
                </a:spcBef>
                <a:spcAft>
                  <a:spcPct val="0"/>
                </a:spcAft>
                <a:buFont typeface="Arial" pitchFamily="-84" charset="0"/>
                <a:buChar char="•"/>
                <a:defRPr sz="1400" b="0" i="0" kern="1200">
                  <a:solidFill>
                    <a:schemeClr val="tx1"/>
                  </a:solidFill>
                  <a:latin typeface="Geogrotesque Regular"/>
                  <a:ea typeface="ヒラギノ角ゴ Pro W3" pitchFamily="1" charset="-128"/>
                  <a:cs typeface="Geogrotesque Regular"/>
                </a:defRPr>
              </a:lvl1pPr>
              <a:lvl2pPr marL="742950" indent="-298450" algn="l" rtl="0" eaLnBrk="0" fontAlgn="base" hangingPunct="0">
                <a:spcBef>
                  <a:spcPct val="20000"/>
                </a:spcBef>
                <a:spcAft>
                  <a:spcPct val="0"/>
                </a:spcAft>
                <a:buFont typeface="Arial" pitchFamily="-84" charset="0"/>
                <a:buChar char="–"/>
                <a:defRPr sz="2000" b="0" i="0" kern="1200">
                  <a:solidFill>
                    <a:schemeClr val="tx1"/>
                  </a:solidFill>
                  <a:latin typeface="Geogrotesque Regular"/>
                  <a:ea typeface="ヒラギノ角ゴ Pro W3" pitchFamily="1" charset="-128"/>
                  <a:cs typeface="Geogrotesque Regular"/>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Geogrotesque Regular"/>
                  <a:ea typeface="ヒラギノ角ゴ Pro W3" pitchFamily="1" charset="-128"/>
                  <a:cs typeface="Geogrotesque Regular"/>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674" indent="0" defTabSz="685783">
                <a:buFont typeface="Arial" pitchFamily="-84" charset="0"/>
                <a:buNone/>
              </a:pPr>
              <a:r>
                <a:rPr lang="da-DK" sz="1200" dirty="0">
                  <a:solidFill>
                    <a:srgbClr val="000000"/>
                  </a:solidFill>
                  <a:latin typeface="Arial"/>
                  <a:cs typeface="Arial"/>
                </a:rPr>
                <a:t>Fakulteter</a:t>
              </a:r>
            </a:p>
            <a:p>
              <a:pPr marL="650874" lvl="1" indent="-285750" defTabSz="685783">
                <a:buFont typeface="Wingdings" panose="05000000000000000000" pitchFamily="2" charset="2"/>
                <a:buChar char="Ø"/>
              </a:pPr>
              <a:r>
                <a:rPr lang="da-DK" sz="1200" dirty="0">
                  <a:solidFill>
                    <a:srgbClr val="000000"/>
                  </a:solidFill>
                  <a:latin typeface="Arial"/>
                  <a:cs typeface="Arial"/>
                </a:rPr>
                <a:t>Studienævnene</a:t>
              </a:r>
            </a:p>
            <a:p>
              <a:pPr marL="650874" lvl="1" indent="-285750" defTabSz="685783">
                <a:buFont typeface="Wingdings" panose="05000000000000000000" pitchFamily="2" charset="2"/>
                <a:buChar char="Ø"/>
              </a:pPr>
              <a:r>
                <a:rPr lang="da-DK" sz="1200" dirty="0">
                  <a:solidFill>
                    <a:srgbClr val="000000"/>
                  </a:solidFill>
                  <a:latin typeface="Arial"/>
                  <a:cs typeface="Arial"/>
                </a:rPr>
                <a:t>Studieledere</a:t>
              </a:r>
            </a:p>
          </p:txBody>
        </p:sp>
        <p:sp>
          <p:nvSpPr>
            <p:cNvPr id="60" name="Pladsholder til indhold 1">
              <a:hlinkClick r:id="" action="ppaction://noaction"/>
              <a:extLst>
                <a:ext uri="{FF2B5EF4-FFF2-40B4-BE49-F238E27FC236}">
                  <a16:creationId xmlns:a16="http://schemas.microsoft.com/office/drawing/2014/main" id="{630CD1E4-45C5-4A9E-A55B-480A4D9D6135}"/>
                </a:ext>
              </a:extLst>
            </p:cNvPr>
            <p:cNvSpPr txBox="1">
              <a:spLocks/>
            </p:cNvSpPr>
            <p:nvPr/>
          </p:nvSpPr>
          <p:spPr>
            <a:xfrm>
              <a:off x="1005384" y="4157626"/>
              <a:ext cx="1953705" cy="394902"/>
            </a:xfrm>
            <a:prstGeom prst="rect">
              <a:avLst/>
            </a:prstGeom>
          </p:spPr>
          <p:txBody>
            <a:bodyPr lIns="68579" tIns="34289" rIns="68579" bIns="34289">
              <a:noAutofit/>
            </a:bodyPr>
            <a:lstStyle>
              <a:lvl1pPr marL="444500" indent="-355600" algn="l" rtl="0" eaLnBrk="0" fontAlgn="base" hangingPunct="0">
                <a:spcBef>
                  <a:spcPct val="20000"/>
                </a:spcBef>
                <a:spcAft>
                  <a:spcPct val="0"/>
                </a:spcAft>
                <a:buFont typeface="Arial" pitchFamily="-84" charset="0"/>
                <a:buChar char="•"/>
                <a:defRPr sz="1400" b="0" i="0" kern="1200">
                  <a:solidFill>
                    <a:schemeClr val="tx1"/>
                  </a:solidFill>
                  <a:latin typeface="Geogrotesque Regular"/>
                  <a:ea typeface="ヒラギノ角ゴ Pro W3" pitchFamily="1" charset="-128"/>
                  <a:cs typeface="Geogrotesque Regular"/>
                </a:defRPr>
              </a:lvl1pPr>
              <a:lvl2pPr marL="742950" indent="-298450" algn="l" rtl="0" eaLnBrk="0" fontAlgn="base" hangingPunct="0">
                <a:spcBef>
                  <a:spcPct val="20000"/>
                </a:spcBef>
                <a:spcAft>
                  <a:spcPct val="0"/>
                </a:spcAft>
                <a:buFont typeface="Arial" pitchFamily="-84" charset="0"/>
                <a:buChar char="–"/>
                <a:defRPr sz="2000" b="0" i="0" kern="1200">
                  <a:solidFill>
                    <a:schemeClr val="tx1"/>
                  </a:solidFill>
                  <a:latin typeface="Geogrotesque Regular"/>
                  <a:ea typeface="ヒラギノ角ゴ Pro W3" pitchFamily="1" charset="-128"/>
                  <a:cs typeface="Geogrotesque Regular"/>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Geogrotesque Regular"/>
                  <a:ea typeface="ヒラギノ角ゴ Pro W3" pitchFamily="1" charset="-128"/>
                  <a:cs typeface="Geogrotesque Regular"/>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674" indent="0" defTabSz="685783">
                <a:buFont typeface="Arial" pitchFamily="-84" charset="0"/>
                <a:buNone/>
              </a:pPr>
              <a:r>
                <a:rPr lang="da-DK" sz="1200" dirty="0">
                  <a:solidFill>
                    <a:srgbClr val="D05A57"/>
                  </a:solidFill>
                  <a:latin typeface="Arial"/>
                  <a:cs typeface="Arial"/>
                </a:rPr>
                <a:t>SDU Studieservice</a:t>
              </a:r>
            </a:p>
          </p:txBody>
        </p:sp>
        <p:sp>
          <p:nvSpPr>
            <p:cNvPr id="61" name="Pladsholder til indhold 1">
              <a:hlinkClick r:id="" action="ppaction://noaction"/>
              <a:extLst>
                <a:ext uri="{FF2B5EF4-FFF2-40B4-BE49-F238E27FC236}">
                  <a16:creationId xmlns:a16="http://schemas.microsoft.com/office/drawing/2014/main" id="{6FA8C555-77B0-4849-8B6E-37EC2544101A}"/>
                </a:ext>
              </a:extLst>
            </p:cNvPr>
            <p:cNvSpPr txBox="1">
              <a:spLocks/>
            </p:cNvSpPr>
            <p:nvPr/>
          </p:nvSpPr>
          <p:spPr>
            <a:xfrm>
              <a:off x="1009932" y="1910593"/>
              <a:ext cx="3330664" cy="394902"/>
            </a:xfrm>
            <a:prstGeom prst="rect">
              <a:avLst/>
            </a:prstGeom>
          </p:spPr>
          <p:txBody>
            <a:bodyPr lIns="68579" tIns="34289" rIns="68579" bIns="34289">
              <a:noAutofit/>
            </a:bodyPr>
            <a:lstStyle>
              <a:lvl1pPr marL="444500" indent="-355600" algn="l" rtl="0" eaLnBrk="0" fontAlgn="base" hangingPunct="0">
                <a:spcBef>
                  <a:spcPct val="20000"/>
                </a:spcBef>
                <a:spcAft>
                  <a:spcPct val="0"/>
                </a:spcAft>
                <a:buFont typeface="Arial" pitchFamily="-84" charset="0"/>
                <a:buChar char="•"/>
                <a:defRPr sz="1400" b="0" i="0" kern="1200">
                  <a:solidFill>
                    <a:schemeClr val="tx1"/>
                  </a:solidFill>
                  <a:latin typeface="Geogrotesque Regular"/>
                  <a:ea typeface="ヒラギノ角ゴ Pro W3" pitchFamily="1" charset="-128"/>
                  <a:cs typeface="Geogrotesque Regular"/>
                </a:defRPr>
              </a:lvl1pPr>
              <a:lvl2pPr marL="742950" indent="-298450" algn="l" rtl="0" eaLnBrk="0" fontAlgn="base" hangingPunct="0">
                <a:spcBef>
                  <a:spcPct val="20000"/>
                </a:spcBef>
                <a:spcAft>
                  <a:spcPct val="0"/>
                </a:spcAft>
                <a:buFont typeface="Arial" pitchFamily="-84" charset="0"/>
                <a:buChar char="–"/>
                <a:defRPr sz="2000" b="0" i="0" kern="1200">
                  <a:solidFill>
                    <a:schemeClr val="tx1"/>
                  </a:solidFill>
                  <a:latin typeface="Geogrotesque Regular"/>
                  <a:ea typeface="ヒラギノ角ゴ Pro W3" pitchFamily="1" charset="-128"/>
                  <a:cs typeface="Geogrotesque Regular"/>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Geogrotesque Regular"/>
                  <a:ea typeface="ヒラギノ角ゴ Pro W3" pitchFamily="1" charset="-128"/>
                  <a:cs typeface="Geogrotesque Regular"/>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674" indent="0" defTabSz="685783">
                <a:buFont typeface="Arial" pitchFamily="-84" charset="0"/>
                <a:buNone/>
              </a:pPr>
              <a:r>
                <a:rPr lang="da-DK" sz="1200" dirty="0">
                  <a:solidFill>
                    <a:srgbClr val="000000"/>
                  </a:solidFill>
                  <a:latin typeface="Arial"/>
                  <a:cs typeface="Arial"/>
                </a:rPr>
                <a:t>Love, bekendtgørelser, samfund</a:t>
              </a:r>
            </a:p>
          </p:txBody>
        </p:sp>
        <p:sp>
          <p:nvSpPr>
            <p:cNvPr id="62" name="Pladsholder til indhold 1">
              <a:hlinkClick r:id="" action="ppaction://noaction"/>
              <a:extLst>
                <a:ext uri="{FF2B5EF4-FFF2-40B4-BE49-F238E27FC236}">
                  <a16:creationId xmlns:a16="http://schemas.microsoft.com/office/drawing/2014/main" id="{E9D17DD6-F6F8-4516-877B-159194E681EF}"/>
                </a:ext>
              </a:extLst>
            </p:cNvPr>
            <p:cNvSpPr txBox="1">
              <a:spLocks/>
            </p:cNvSpPr>
            <p:nvPr/>
          </p:nvSpPr>
          <p:spPr>
            <a:xfrm>
              <a:off x="8003363" y="2439637"/>
              <a:ext cx="1953713" cy="394902"/>
            </a:xfrm>
            <a:prstGeom prst="rect">
              <a:avLst/>
            </a:prstGeom>
          </p:spPr>
          <p:txBody>
            <a:bodyPr lIns="68579" tIns="34289" rIns="68579" bIns="34289">
              <a:noAutofit/>
            </a:bodyPr>
            <a:lstStyle>
              <a:lvl1pPr marL="444500" indent="-355600" algn="l" rtl="0" eaLnBrk="0" fontAlgn="base" hangingPunct="0">
                <a:spcBef>
                  <a:spcPct val="20000"/>
                </a:spcBef>
                <a:spcAft>
                  <a:spcPct val="0"/>
                </a:spcAft>
                <a:buFont typeface="Arial" pitchFamily="-84" charset="0"/>
                <a:buChar char="•"/>
                <a:defRPr sz="1400" b="0" i="0" kern="1200">
                  <a:solidFill>
                    <a:schemeClr val="tx1"/>
                  </a:solidFill>
                  <a:latin typeface="Geogrotesque Regular"/>
                  <a:ea typeface="ヒラギノ角ゴ Pro W3" pitchFamily="1" charset="-128"/>
                  <a:cs typeface="Geogrotesque Regular"/>
                </a:defRPr>
              </a:lvl1pPr>
              <a:lvl2pPr marL="742950" indent="-298450" algn="l" rtl="0" eaLnBrk="0" fontAlgn="base" hangingPunct="0">
                <a:spcBef>
                  <a:spcPct val="20000"/>
                </a:spcBef>
                <a:spcAft>
                  <a:spcPct val="0"/>
                </a:spcAft>
                <a:buFont typeface="Arial" pitchFamily="-84" charset="0"/>
                <a:buChar char="–"/>
                <a:defRPr sz="2000" b="0" i="0" kern="1200">
                  <a:solidFill>
                    <a:schemeClr val="tx1"/>
                  </a:solidFill>
                  <a:latin typeface="Geogrotesque Regular"/>
                  <a:ea typeface="ヒラギノ角ゴ Pro W3" pitchFamily="1" charset="-128"/>
                  <a:cs typeface="Geogrotesque Regular"/>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Geogrotesque Regular"/>
                  <a:ea typeface="ヒラギノ角ゴ Pro W3" pitchFamily="1" charset="-128"/>
                  <a:cs typeface="Geogrotesque Regular"/>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674" indent="0" defTabSz="685783">
                <a:buFont typeface="Arial" pitchFamily="-84" charset="0"/>
                <a:buNone/>
              </a:pPr>
              <a:r>
                <a:rPr lang="da-DK" sz="1200">
                  <a:solidFill>
                    <a:srgbClr val="000000"/>
                  </a:solidFill>
                  <a:latin typeface="Arial"/>
                  <a:cs typeface="Arial"/>
                </a:rPr>
                <a:t>Direktionsmedlem</a:t>
              </a:r>
              <a:endParaRPr lang="da-DK" sz="1200" dirty="0">
                <a:solidFill>
                  <a:srgbClr val="000000"/>
                </a:solidFill>
                <a:latin typeface="Arial"/>
                <a:cs typeface="Arial"/>
              </a:endParaRPr>
            </a:p>
          </p:txBody>
        </p:sp>
        <p:sp>
          <p:nvSpPr>
            <p:cNvPr id="63" name="Pladsholder til indhold 1">
              <a:hlinkClick r:id="" action="ppaction://noaction"/>
              <a:extLst>
                <a:ext uri="{FF2B5EF4-FFF2-40B4-BE49-F238E27FC236}">
                  <a16:creationId xmlns:a16="http://schemas.microsoft.com/office/drawing/2014/main" id="{CCCBC55E-4123-438B-9C82-4F41CD0CCB22}"/>
                </a:ext>
              </a:extLst>
            </p:cNvPr>
            <p:cNvSpPr txBox="1">
              <a:spLocks/>
            </p:cNvSpPr>
            <p:nvPr/>
          </p:nvSpPr>
          <p:spPr>
            <a:xfrm>
              <a:off x="1005384" y="2504288"/>
              <a:ext cx="1953713" cy="394902"/>
            </a:xfrm>
            <a:prstGeom prst="rect">
              <a:avLst/>
            </a:prstGeom>
          </p:spPr>
          <p:txBody>
            <a:bodyPr lIns="68579" tIns="34289" rIns="68579" bIns="34289">
              <a:noAutofit/>
            </a:bodyPr>
            <a:lstStyle>
              <a:lvl1pPr marL="444500" indent="-355600" algn="l" rtl="0" eaLnBrk="0" fontAlgn="base" hangingPunct="0">
                <a:spcBef>
                  <a:spcPct val="20000"/>
                </a:spcBef>
                <a:spcAft>
                  <a:spcPct val="0"/>
                </a:spcAft>
                <a:buFont typeface="Arial" pitchFamily="-84" charset="0"/>
                <a:buChar char="•"/>
                <a:defRPr sz="1400" b="0" i="0" kern="1200">
                  <a:solidFill>
                    <a:schemeClr val="tx1"/>
                  </a:solidFill>
                  <a:latin typeface="Geogrotesque Regular"/>
                  <a:ea typeface="ヒラギノ角ゴ Pro W3" pitchFamily="1" charset="-128"/>
                  <a:cs typeface="Geogrotesque Regular"/>
                </a:defRPr>
              </a:lvl1pPr>
              <a:lvl2pPr marL="742950" indent="-298450" algn="l" rtl="0" eaLnBrk="0" fontAlgn="base" hangingPunct="0">
                <a:spcBef>
                  <a:spcPct val="20000"/>
                </a:spcBef>
                <a:spcAft>
                  <a:spcPct val="0"/>
                </a:spcAft>
                <a:buFont typeface="Arial" pitchFamily="-84" charset="0"/>
                <a:buChar char="–"/>
                <a:defRPr sz="2000" b="0" i="0" kern="1200">
                  <a:solidFill>
                    <a:schemeClr val="tx1"/>
                  </a:solidFill>
                  <a:latin typeface="Geogrotesque Regular"/>
                  <a:ea typeface="ヒラギノ角ゴ Pro W3" pitchFamily="1" charset="-128"/>
                  <a:cs typeface="Geogrotesque Regular"/>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Geogrotesque Regular"/>
                  <a:ea typeface="ヒラギノ角ゴ Pro W3" pitchFamily="1" charset="-128"/>
                  <a:cs typeface="Geogrotesque Regular"/>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674" indent="0" defTabSz="685783">
                <a:buFont typeface="Arial" pitchFamily="-84" charset="0"/>
                <a:buNone/>
              </a:pPr>
              <a:r>
                <a:rPr lang="da-DK" sz="1200" dirty="0">
                  <a:solidFill>
                    <a:srgbClr val="000000"/>
                  </a:solidFill>
                  <a:latin typeface="Arial"/>
                  <a:cs typeface="Arial"/>
                </a:rPr>
                <a:t>Uddannelsesråd</a:t>
              </a:r>
            </a:p>
          </p:txBody>
        </p:sp>
        <p:sp>
          <p:nvSpPr>
            <p:cNvPr id="64" name="Pladsholder til indhold 1">
              <a:hlinkClick r:id="" action="ppaction://noaction"/>
              <a:extLst>
                <a:ext uri="{FF2B5EF4-FFF2-40B4-BE49-F238E27FC236}">
                  <a16:creationId xmlns:a16="http://schemas.microsoft.com/office/drawing/2014/main" id="{F0DAAC0A-B00C-49D4-AC7C-FD1B26290D44}"/>
                </a:ext>
              </a:extLst>
            </p:cNvPr>
            <p:cNvSpPr txBox="1">
              <a:spLocks/>
            </p:cNvSpPr>
            <p:nvPr/>
          </p:nvSpPr>
          <p:spPr>
            <a:xfrm>
              <a:off x="1538253" y="2791404"/>
              <a:ext cx="1279819" cy="735557"/>
            </a:xfrm>
            <a:prstGeom prst="rect">
              <a:avLst/>
            </a:prstGeom>
          </p:spPr>
          <p:txBody>
            <a:bodyPr lIns="68579" tIns="34289" rIns="68579" bIns="34289">
              <a:noAutofit/>
            </a:bodyPr>
            <a:lstStyle>
              <a:lvl1pPr marL="444500" indent="-355600" algn="l" rtl="0" eaLnBrk="0" fontAlgn="base" hangingPunct="0">
                <a:spcBef>
                  <a:spcPct val="20000"/>
                </a:spcBef>
                <a:spcAft>
                  <a:spcPct val="0"/>
                </a:spcAft>
                <a:buFont typeface="Arial" pitchFamily="-84" charset="0"/>
                <a:buChar char="•"/>
                <a:defRPr sz="1400" b="0" i="0" kern="1200">
                  <a:solidFill>
                    <a:schemeClr val="tx1"/>
                  </a:solidFill>
                  <a:latin typeface="Geogrotesque Regular"/>
                  <a:ea typeface="ヒラギノ角ゴ Pro W3" pitchFamily="1" charset="-128"/>
                  <a:cs typeface="Geogrotesque Regular"/>
                </a:defRPr>
              </a:lvl1pPr>
              <a:lvl2pPr marL="742950" indent="-298450" algn="l" rtl="0" eaLnBrk="0" fontAlgn="base" hangingPunct="0">
                <a:spcBef>
                  <a:spcPct val="20000"/>
                </a:spcBef>
                <a:spcAft>
                  <a:spcPct val="0"/>
                </a:spcAft>
                <a:buFont typeface="Arial" pitchFamily="-84" charset="0"/>
                <a:buChar char="–"/>
                <a:defRPr sz="2000" b="0" i="0" kern="1200">
                  <a:solidFill>
                    <a:schemeClr val="tx1"/>
                  </a:solidFill>
                  <a:latin typeface="Geogrotesque Regular"/>
                  <a:ea typeface="ヒラギノ角ゴ Pro W3" pitchFamily="1" charset="-128"/>
                  <a:cs typeface="Geogrotesque Regular"/>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Geogrotesque Regular"/>
                  <a:ea typeface="ヒラギノ角ゴ Pro W3" pitchFamily="1" charset="-128"/>
                  <a:cs typeface="Geogrotesque Regular"/>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Geogrotesque Regular"/>
                  <a:ea typeface="ヒラギノ角ゴ Pro W3" pitchFamily="1" charset="-128"/>
                  <a:cs typeface="Geogrotesque Regular"/>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6674" indent="0" defTabSz="685783">
                <a:buFont typeface="Arial" pitchFamily="-84" charset="0"/>
                <a:buNone/>
              </a:pPr>
              <a:r>
                <a:rPr lang="da-DK" sz="1200" dirty="0">
                  <a:solidFill>
                    <a:srgbClr val="000000"/>
                  </a:solidFill>
                  <a:latin typeface="Arial"/>
                  <a:cs typeface="Arial"/>
                </a:rPr>
                <a:t>SAK-ADM</a:t>
              </a:r>
            </a:p>
            <a:p>
              <a:pPr marL="66674" indent="0" defTabSz="685783">
                <a:buNone/>
              </a:pPr>
              <a:r>
                <a:rPr lang="da-DK" sz="1200" dirty="0">
                  <a:solidFill>
                    <a:srgbClr val="000000"/>
                  </a:solidFill>
                  <a:latin typeface="Arial"/>
                  <a:cs typeface="Arial"/>
                </a:rPr>
                <a:t>SAK-KVAL</a:t>
              </a:r>
            </a:p>
            <a:p>
              <a:pPr marL="66674" indent="0" defTabSz="685783">
                <a:buNone/>
              </a:pPr>
              <a:r>
                <a:rPr lang="da-DK" sz="1200" dirty="0">
                  <a:solidFill>
                    <a:srgbClr val="000000"/>
                  </a:solidFill>
                  <a:latin typeface="Arial"/>
                  <a:cs typeface="Arial"/>
                </a:rPr>
                <a:t>GRUM</a:t>
              </a:r>
            </a:p>
          </p:txBody>
        </p:sp>
        <p:cxnSp>
          <p:nvCxnSpPr>
            <p:cNvPr id="65" name="Lige pilforbindelse 64">
              <a:extLst>
                <a:ext uri="{FF2B5EF4-FFF2-40B4-BE49-F238E27FC236}">
                  <a16:creationId xmlns:a16="http://schemas.microsoft.com/office/drawing/2014/main" id="{5A3149A3-3C2C-4042-8137-B0C6392DB115}"/>
                </a:ext>
              </a:extLst>
            </p:cNvPr>
            <p:cNvCxnSpPr>
              <a:cxnSpLocks/>
            </p:cNvCxnSpPr>
            <p:nvPr/>
          </p:nvCxnSpPr>
          <p:spPr>
            <a:xfrm>
              <a:off x="6014098" y="3574378"/>
              <a:ext cx="0" cy="364973"/>
            </a:xfrm>
            <a:prstGeom prst="straightConnector1">
              <a:avLst/>
            </a:prstGeom>
            <a:ln>
              <a:solidFill>
                <a:srgbClr val="D05A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Lige pilforbindelse 65">
              <a:extLst>
                <a:ext uri="{FF2B5EF4-FFF2-40B4-BE49-F238E27FC236}">
                  <a16:creationId xmlns:a16="http://schemas.microsoft.com/office/drawing/2014/main" id="{FAA213CC-72A0-41E8-9A5A-A453BC3C8F37}"/>
                </a:ext>
              </a:extLst>
            </p:cNvPr>
            <p:cNvCxnSpPr>
              <a:cxnSpLocks/>
            </p:cNvCxnSpPr>
            <p:nvPr/>
          </p:nvCxnSpPr>
          <p:spPr>
            <a:xfrm>
              <a:off x="1823621" y="3574378"/>
              <a:ext cx="0" cy="354928"/>
            </a:xfrm>
            <a:prstGeom prst="straightConnector1">
              <a:avLst/>
            </a:prstGeom>
            <a:ln>
              <a:solidFill>
                <a:srgbClr val="D05A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Lige pilforbindelse 66">
              <a:extLst>
                <a:ext uri="{FF2B5EF4-FFF2-40B4-BE49-F238E27FC236}">
                  <a16:creationId xmlns:a16="http://schemas.microsoft.com/office/drawing/2014/main" id="{A413A5E0-10AA-4A76-866C-C8B8021F1FF2}"/>
                </a:ext>
              </a:extLst>
            </p:cNvPr>
            <p:cNvCxnSpPr>
              <a:cxnSpLocks/>
            </p:cNvCxnSpPr>
            <p:nvPr/>
          </p:nvCxnSpPr>
          <p:spPr>
            <a:xfrm>
              <a:off x="1383168" y="3219450"/>
              <a:ext cx="0" cy="709856"/>
            </a:xfrm>
            <a:prstGeom prst="straightConnector1">
              <a:avLst/>
            </a:prstGeom>
            <a:ln>
              <a:solidFill>
                <a:srgbClr val="D05A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Lige pilforbindelse 67">
              <a:extLst>
                <a:ext uri="{FF2B5EF4-FFF2-40B4-BE49-F238E27FC236}">
                  <a16:creationId xmlns:a16="http://schemas.microsoft.com/office/drawing/2014/main" id="{5F0FB806-97DD-45B6-BEEB-653EB0678593}"/>
                </a:ext>
              </a:extLst>
            </p:cNvPr>
            <p:cNvCxnSpPr>
              <a:cxnSpLocks/>
            </p:cNvCxnSpPr>
            <p:nvPr/>
          </p:nvCxnSpPr>
          <p:spPr>
            <a:xfrm>
              <a:off x="2774856" y="2605808"/>
              <a:ext cx="5151457" cy="0"/>
            </a:xfrm>
            <a:prstGeom prst="straightConnector1">
              <a:avLst/>
            </a:prstGeom>
            <a:ln>
              <a:solidFill>
                <a:srgbClr val="D05A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Forbindelse: vinklet 68">
              <a:extLst>
                <a:ext uri="{FF2B5EF4-FFF2-40B4-BE49-F238E27FC236}">
                  <a16:creationId xmlns:a16="http://schemas.microsoft.com/office/drawing/2014/main" id="{AAB1E669-29CD-424C-BEF7-696D112ED30C}"/>
                </a:ext>
              </a:extLst>
            </p:cNvPr>
            <p:cNvCxnSpPr>
              <a:cxnSpLocks/>
            </p:cNvCxnSpPr>
            <p:nvPr/>
          </p:nvCxnSpPr>
          <p:spPr>
            <a:xfrm rot="10800000">
              <a:off x="2774859" y="2741984"/>
              <a:ext cx="2417995" cy="257688"/>
            </a:xfrm>
            <a:prstGeom prst="bentConnector3">
              <a:avLst/>
            </a:prstGeom>
            <a:ln>
              <a:solidFill>
                <a:srgbClr val="D05A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07431B36-9876-4D9B-8E71-53A5A4F6512B}"/>
                </a:ext>
              </a:extLst>
            </p:cNvPr>
            <p:cNvCxnSpPr>
              <a:cxnSpLocks/>
            </p:cNvCxnSpPr>
            <p:nvPr/>
          </p:nvCxnSpPr>
          <p:spPr>
            <a:xfrm>
              <a:off x="2774856" y="3177065"/>
              <a:ext cx="2417998" cy="0"/>
            </a:xfrm>
            <a:prstGeom prst="straightConnector1">
              <a:avLst/>
            </a:prstGeom>
            <a:ln>
              <a:solidFill>
                <a:srgbClr val="D05A57"/>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custDataLst>
      <p:custData r:id="rId1"/>
      <p:custData r:id="rId2"/>
    </p:custDataLst>
    <p:extLst>
      <p:ext uri="{BB962C8B-B14F-4D97-AF65-F5344CB8AC3E}">
        <p14:creationId xmlns:p14="http://schemas.microsoft.com/office/powerpoint/2010/main" val="19145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B303CD05-ED11-4911-9F97-4DD43EFE3BF1}"/>
              </a:ext>
            </a:extLst>
          </p:cNvPr>
          <p:cNvSpPr txBox="1">
            <a:spLocks/>
          </p:cNvSpPr>
          <p:nvPr/>
        </p:nvSpPr>
        <p:spPr>
          <a:xfrm>
            <a:off x="434668" y="992885"/>
            <a:ext cx="5684837" cy="709485"/>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Uddannelsesrejsen</a:t>
            </a:r>
          </a:p>
        </p:txBody>
      </p:sp>
      <p:sp>
        <p:nvSpPr>
          <p:cNvPr id="93" name="Pladsholder til indhold 1">
            <a:hlinkClick r:id="rId4" action="ppaction://hlinksldjump"/>
            <a:extLst>
              <a:ext uri="{FF2B5EF4-FFF2-40B4-BE49-F238E27FC236}">
                <a16:creationId xmlns:a16="http://schemas.microsoft.com/office/drawing/2014/main" id="{2B2A2172-7B22-459B-8C93-550BA2B781FC}"/>
              </a:ext>
            </a:extLst>
          </p:cNvPr>
          <p:cNvSpPr txBox="1">
            <a:spLocks/>
          </p:cNvSpPr>
          <p:nvPr/>
        </p:nvSpPr>
        <p:spPr>
          <a:xfrm>
            <a:off x="6520293" y="5682009"/>
            <a:ext cx="1812427" cy="184666"/>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vl2pPr marL="742950" indent="-298450" eaLnBrk="0" fontAlgn="base" hangingPunct="0">
              <a:spcBef>
                <a:spcPct val="20000"/>
              </a:spcBef>
              <a:spcAft>
                <a:spcPct val="0"/>
              </a:spcAft>
              <a:buFont typeface="Arial" pitchFamily="-84" charset="0"/>
              <a:buChar char="–"/>
              <a:defRPr sz="2000" b="0" i="0">
                <a:latin typeface="Geogrotesque Regular"/>
                <a:ea typeface="ヒラギノ角ゴ Pro W3" pitchFamily="1" charset="-128"/>
                <a:cs typeface="Geogrotesque Regular"/>
              </a:defRPr>
            </a:lvl2pPr>
            <a:lvl3pPr marL="1143000" indent="-228600" eaLnBrk="0" fontAlgn="base" hangingPunct="0">
              <a:spcBef>
                <a:spcPct val="20000"/>
              </a:spcBef>
              <a:spcAft>
                <a:spcPct val="0"/>
              </a:spcAft>
              <a:buFont typeface="Arial" pitchFamily="-84" charset="0"/>
              <a:buChar char="•"/>
              <a:defRPr sz="2400">
                <a:latin typeface="Geogrotesque Regular"/>
                <a:ea typeface="ヒラギノ角ゴ Pro W3" pitchFamily="1" charset="-128"/>
                <a:cs typeface="Geogrotesque Regular"/>
              </a:defRPr>
            </a:lvl3pPr>
            <a:lvl4pPr marL="1600200" indent="-228600" eaLnBrk="0" fontAlgn="base" hangingPunct="0">
              <a:spcBef>
                <a:spcPct val="20000"/>
              </a:spcBef>
              <a:spcAft>
                <a:spcPct val="0"/>
              </a:spcAft>
              <a:buFont typeface="Arial" pitchFamily="-84" charset="0"/>
              <a:buChar char="–"/>
              <a:defRPr sz="2000">
                <a:latin typeface="Geogrotesque Regular"/>
                <a:ea typeface="ヒラギノ角ゴ Pro W3" pitchFamily="1" charset="-128"/>
                <a:cs typeface="Geogrotesque Regular"/>
              </a:defRPr>
            </a:lvl4pPr>
            <a:lvl5pPr marL="2057400" indent="-228600" eaLnBrk="0" fontAlgn="base" hangingPunct="0">
              <a:spcBef>
                <a:spcPct val="20000"/>
              </a:spcBef>
              <a:spcAft>
                <a:spcPct val="0"/>
              </a:spcAft>
              <a:buFont typeface="Arial" pitchFamily="-84" charset="0"/>
              <a:buChar char="»"/>
              <a:defRPr sz="2000">
                <a:latin typeface="Geogrotesque Regular"/>
                <a:ea typeface="ヒラギノ角ゴ Pro W3" pitchFamily="1" charset="-128"/>
                <a:cs typeface="Geogrotesque Regular"/>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sz="1200" dirty="0"/>
              <a:t>Strategi &amp; Rekruttering</a:t>
            </a:r>
          </a:p>
        </p:txBody>
      </p:sp>
      <p:pic>
        <p:nvPicPr>
          <p:cNvPr id="94" name="Billede 93">
            <a:extLst>
              <a:ext uri="{FF2B5EF4-FFF2-40B4-BE49-F238E27FC236}">
                <a16:creationId xmlns:a16="http://schemas.microsoft.com/office/drawing/2014/main" id="{1DCF34F1-39F7-4AE9-9EFF-5E515ECFBAA8}"/>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68898" y="4258090"/>
            <a:ext cx="348641" cy="348641"/>
          </a:xfrm>
          <a:prstGeom prst="rect">
            <a:avLst/>
          </a:prstGeom>
        </p:spPr>
      </p:pic>
      <p:cxnSp>
        <p:nvCxnSpPr>
          <p:cNvPr id="95" name="Lige forbindelse 94">
            <a:extLst>
              <a:ext uri="{FF2B5EF4-FFF2-40B4-BE49-F238E27FC236}">
                <a16:creationId xmlns:a16="http://schemas.microsoft.com/office/drawing/2014/main" id="{6573244D-3770-45C6-BF01-A61D2DCA4345}"/>
              </a:ext>
            </a:extLst>
          </p:cNvPr>
          <p:cNvCxnSpPr>
            <a:cxnSpLocks/>
          </p:cNvCxnSpPr>
          <p:nvPr/>
        </p:nvCxnSpPr>
        <p:spPr>
          <a:xfrm>
            <a:off x="940524" y="3240124"/>
            <a:ext cx="0" cy="218223"/>
          </a:xfrm>
          <a:prstGeom prst="line">
            <a:avLst/>
          </a:prstGeom>
          <a:ln/>
        </p:spPr>
        <p:style>
          <a:lnRef idx="3">
            <a:schemeClr val="accent6"/>
          </a:lnRef>
          <a:fillRef idx="0">
            <a:schemeClr val="accent6"/>
          </a:fillRef>
          <a:effectRef idx="2">
            <a:schemeClr val="accent6"/>
          </a:effectRef>
          <a:fontRef idx="minor">
            <a:schemeClr val="tx1"/>
          </a:fontRef>
        </p:style>
      </p:cxnSp>
      <p:sp>
        <p:nvSpPr>
          <p:cNvPr id="118" name="Tekstfelt 117">
            <a:extLst>
              <a:ext uri="{FF2B5EF4-FFF2-40B4-BE49-F238E27FC236}">
                <a16:creationId xmlns:a16="http://schemas.microsoft.com/office/drawing/2014/main" id="{E878F7BE-D700-41B5-A719-CA74B3A583ED}"/>
              </a:ext>
            </a:extLst>
          </p:cNvPr>
          <p:cNvSpPr txBox="1"/>
          <p:nvPr/>
        </p:nvSpPr>
        <p:spPr>
          <a:xfrm>
            <a:off x="1245281" y="4108472"/>
            <a:ext cx="915866" cy="553998"/>
          </a:xfrm>
          <a:prstGeom prst="rect">
            <a:avLst/>
          </a:prstGeom>
          <a:noFill/>
        </p:spPr>
        <p:txBody>
          <a:bodyPr wrap="square" lIns="0" tIns="0" rIns="0" bIns="0" rtlCol="0">
            <a:spAutoFit/>
          </a:bodyPr>
          <a:lstStyle/>
          <a:p>
            <a:r>
              <a:rPr lang="da-DK" sz="1200" dirty="0"/>
              <a:t>optagelse &amp; optagelses-vejledning</a:t>
            </a:r>
          </a:p>
        </p:txBody>
      </p:sp>
      <p:sp>
        <p:nvSpPr>
          <p:cNvPr id="119" name="Tekstfelt 118">
            <a:extLst>
              <a:ext uri="{FF2B5EF4-FFF2-40B4-BE49-F238E27FC236}">
                <a16:creationId xmlns:a16="http://schemas.microsoft.com/office/drawing/2014/main" id="{EB38A9B2-F63C-48AC-857F-5E223526BC99}"/>
              </a:ext>
            </a:extLst>
          </p:cNvPr>
          <p:cNvSpPr txBox="1"/>
          <p:nvPr/>
        </p:nvSpPr>
        <p:spPr>
          <a:xfrm>
            <a:off x="524880" y="3489413"/>
            <a:ext cx="955551" cy="184666"/>
          </a:xfrm>
          <a:prstGeom prst="rect">
            <a:avLst/>
          </a:prstGeom>
          <a:noFill/>
        </p:spPr>
        <p:txBody>
          <a:bodyPr wrap="square" lIns="0" tIns="0" rIns="0" bIns="0" rtlCol="0">
            <a:spAutoFit/>
          </a:bodyPr>
          <a:lstStyle/>
          <a:p>
            <a:r>
              <a:rPr lang="da-DK" sz="1200" dirty="0"/>
              <a:t>rekruttering</a:t>
            </a:r>
          </a:p>
        </p:txBody>
      </p:sp>
      <p:sp>
        <p:nvSpPr>
          <p:cNvPr id="120" name="Tekstfelt 119">
            <a:hlinkClick r:id="rId6" action="ppaction://hlinksldjump"/>
            <a:extLst>
              <a:ext uri="{FF2B5EF4-FFF2-40B4-BE49-F238E27FC236}">
                <a16:creationId xmlns:a16="http://schemas.microsoft.com/office/drawing/2014/main" id="{D16D9CA8-0A23-494A-9FD2-8E68BACAD7E4}"/>
              </a:ext>
            </a:extLst>
          </p:cNvPr>
          <p:cNvSpPr txBox="1"/>
          <p:nvPr/>
        </p:nvSpPr>
        <p:spPr>
          <a:xfrm>
            <a:off x="4443018" y="4920922"/>
            <a:ext cx="1413041"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200" b="1"/>
            </a:lvl1pPr>
          </a:lstStyle>
          <a:p>
            <a:r>
              <a:rPr lang="da-DK" b="0" dirty="0"/>
              <a:t>Optag &amp; Uddannelsesstøtte</a:t>
            </a:r>
          </a:p>
        </p:txBody>
      </p:sp>
      <p:sp>
        <p:nvSpPr>
          <p:cNvPr id="121" name="Tekstfelt 120">
            <a:extLst>
              <a:ext uri="{FF2B5EF4-FFF2-40B4-BE49-F238E27FC236}">
                <a16:creationId xmlns:a16="http://schemas.microsoft.com/office/drawing/2014/main" id="{AC0443E3-D06B-4EBD-BF81-E4B90646F398}"/>
              </a:ext>
            </a:extLst>
          </p:cNvPr>
          <p:cNvSpPr txBox="1"/>
          <p:nvPr/>
        </p:nvSpPr>
        <p:spPr>
          <a:xfrm>
            <a:off x="8623713" y="3520888"/>
            <a:ext cx="664450" cy="184666"/>
          </a:xfrm>
          <a:prstGeom prst="rect">
            <a:avLst/>
          </a:prstGeom>
          <a:noFill/>
        </p:spPr>
        <p:txBody>
          <a:bodyPr wrap="square" lIns="0" tIns="0" rIns="0" bIns="0" rtlCol="0">
            <a:spAutoFit/>
          </a:bodyPr>
          <a:lstStyle/>
          <a:p>
            <a:r>
              <a:rPr lang="da-DK" sz="1200" dirty="0"/>
              <a:t>beviser</a:t>
            </a:r>
          </a:p>
        </p:txBody>
      </p:sp>
      <p:sp>
        <p:nvSpPr>
          <p:cNvPr id="122" name="Tekstfelt 121">
            <a:extLst>
              <a:ext uri="{FF2B5EF4-FFF2-40B4-BE49-F238E27FC236}">
                <a16:creationId xmlns:a16="http://schemas.microsoft.com/office/drawing/2014/main" id="{F827DB21-6FD3-4567-9795-C9A95514A75B}"/>
              </a:ext>
            </a:extLst>
          </p:cNvPr>
          <p:cNvSpPr txBox="1"/>
          <p:nvPr/>
        </p:nvSpPr>
        <p:spPr>
          <a:xfrm>
            <a:off x="2660577" y="4279902"/>
            <a:ext cx="1030912" cy="184666"/>
          </a:xfrm>
          <a:prstGeom prst="rect">
            <a:avLst/>
          </a:prstGeom>
          <a:noFill/>
        </p:spPr>
        <p:txBody>
          <a:bodyPr wrap="square" lIns="0" tIns="0" rIns="0" bIns="0" rtlCol="0">
            <a:spAutoFit/>
          </a:bodyPr>
          <a:lstStyle/>
          <a:p>
            <a:r>
              <a:rPr lang="da-DK" sz="1200" dirty="0"/>
              <a:t>undervisning</a:t>
            </a:r>
          </a:p>
        </p:txBody>
      </p:sp>
      <p:sp>
        <p:nvSpPr>
          <p:cNvPr id="123" name="Tekstfelt 122">
            <a:hlinkClick r:id="rId7" action="ppaction://hlinksldjump"/>
            <a:extLst>
              <a:ext uri="{FF2B5EF4-FFF2-40B4-BE49-F238E27FC236}">
                <a16:creationId xmlns:a16="http://schemas.microsoft.com/office/drawing/2014/main" id="{362CB0CC-550A-46AA-8008-BACAD4D5761B}"/>
              </a:ext>
            </a:extLst>
          </p:cNvPr>
          <p:cNvSpPr txBox="1"/>
          <p:nvPr/>
        </p:nvSpPr>
        <p:spPr>
          <a:xfrm>
            <a:off x="2110926" y="2152102"/>
            <a:ext cx="1550733"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r>
              <a:rPr lang="da-DK" sz="1200" dirty="0"/>
              <a:t>Studieadministration i byerne</a:t>
            </a:r>
          </a:p>
        </p:txBody>
      </p:sp>
      <p:sp>
        <p:nvSpPr>
          <p:cNvPr id="124" name="Tekstfelt 123">
            <a:extLst>
              <a:ext uri="{FF2B5EF4-FFF2-40B4-BE49-F238E27FC236}">
                <a16:creationId xmlns:a16="http://schemas.microsoft.com/office/drawing/2014/main" id="{3387A8D3-29CA-421F-B1DE-E28CD9D6C7F8}"/>
              </a:ext>
            </a:extLst>
          </p:cNvPr>
          <p:cNvSpPr txBox="1"/>
          <p:nvPr/>
        </p:nvSpPr>
        <p:spPr>
          <a:xfrm>
            <a:off x="7330578" y="4260297"/>
            <a:ext cx="750457" cy="184666"/>
          </a:xfrm>
          <a:prstGeom prst="rect">
            <a:avLst/>
          </a:prstGeom>
          <a:noFill/>
        </p:spPr>
        <p:txBody>
          <a:bodyPr wrap="square" lIns="0" tIns="0" rIns="0" bIns="0" rtlCol="0">
            <a:spAutoFit/>
          </a:bodyPr>
          <a:lstStyle/>
          <a:p>
            <a:r>
              <a:rPr lang="da-DK" sz="1200" dirty="0"/>
              <a:t>eksamen</a:t>
            </a:r>
          </a:p>
        </p:txBody>
      </p:sp>
      <p:sp>
        <p:nvSpPr>
          <p:cNvPr id="125" name="Tekstfelt 124">
            <a:extLst>
              <a:ext uri="{FF2B5EF4-FFF2-40B4-BE49-F238E27FC236}">
                <a16:creationId xmlns:a16="http://schemas.microsoft.com/office/drawing/2014/main" id="{7C9731C0-66A8-469C-8480-73E2652975E6}"/>
              </a:ext>
            </a:extLst>
          </p:cNvPr>
          <p:cNvSpPr txBox="1"/>
          <p:nvPr/>
        </p:nvSpPr>
        <p:spPr>
          <a:xfrm>
            <a:off x="9286817" y="3216673"/>
            <a:ext cx="955551" cy="184666"/>
          </a:xfrm>
          <a:prstGeom prst="rect">
            <a:avLst/>
          </a:prstGeom>
          <a:noFill/>
        </p:spPr>
        <p:txBody>
          <a:bodyPr wrap="square" lIns="0" tIns="0" rIns="0" bIns="0" rtlCol="0">
            <a:spAutoFit/>
          </a:bodyPr>
          <a:lstStyle/>
          <a:p>
            <a:r>
              <a:rPr lang="da-DK" sz="1200" dirty="0"/>
              <a:t>dimission</a:t>
            </a:r>
          </a:p>
        </p:txBody>
      </p:sp>
      <p:sp>
        <p:nvSpPr>
          <p:cNvPr id="127" name="Tekstfelt 126">
            <a:extLst>
              <a:ext uri="{FF2B5EF4-FFF2-40B4-BE49-F238E27FC236}">
                <a16:creationId xmlns:a16="http://schemas.microsoft.com/office/drawing/2014/main" id="{D6F40C47-A74E-422A-965C-93F9C814A8AE}"/>
              </a:ext>
            </a:extLst>
          </p:cNvPr>
          <p:cNvSpPr txBox="1"/>
          <p:nvPr/>
        </p:nvSpPr>
        <p:spPr>
          <a:xfrm>
            <a:off x="4292257" y="4190641"/>
            <a:ext cx="1030912" cy="369332"/>
          </a:xfrm>
          <a:prstGeom prst="rect">
            <a:avLst/>
          </a:prstGeom>
          <a:noFill/>
        </p:spPr>
        <p:txBody>
          <a:bodyPr wrap="square" lIns="0" tIns="0" rIns="0" bIns="0" rtlCol="0">
            <a:spAutoFit/>
          </a:bodyPr>
          <a:lstStyle/>
          <a:p>
            <a:r>
              <a:rPr lang="da-DK" sz="1200" dirty="0"/>
              <a:t>internationalt semester</a:t>
            </a:r>
          </a:p>
        </p:txBody>
      </p:sp>
      <p:sp>
        <p:nvSpPr>
          <p:cNvPr id="128" name="Tekstfelt 127">
            <a:extLst>
              <a:ext uri="{FF2B5EF4-FFF2-40B4-BE49-F238E27FC236}">
                <a16:creationId xmlns:a16="http://schemas.microsoft.com/office/drawing/2014/main" id="{CD5E084F-DC61-4D86-92A1-D0799D0FB71F}"/>
              </a:ext>
            </a:extLst>
          </p:cNvPr>
          <p:cNvSpPr txBox="1"/>
          <p:nvPr/>
        </p:nvSpPr>
        <p:spPr>
          <a:xfrm>
            <a:off x="5961830" y="4260297"/>
            <a:ext cx="583911" cy="184666"/>
          </a:xfrm>
          <a:prstGeom prst="rect">
            <a:avLst/>
          </a:prstGeom>
          <a:noFill/>
        </p:spPr>
        <p:txBody>
          <a:bodyPr wrap="square" lIns="0" tIns="0" rIns="0" bIns="0" rtlCol="0">
            <a:spAutoFit/>
          </a:bodyPr>
          <a:lstStyle/>
          <a:p>
            <a:r>
              <a:rPr lang="da-DK" sz="1200" dirty="0"/>
              <a:t>praktik</a:t>
            </a:r>
          </a:p>
        </p:txBody>
      </p:sp>
      <p:sp>
        <p:nvSpPr>
          <p:cNvPr id="129" name="Tekstfelt 128">
            <a:hlinkClick r:id="rId8" action="ppaction://hlinksldjump"/>
            <a:extLst>
              <a:ext uri="{FF2B5EF4-FFF2-40B4-BE49-F238E27FC236}">
                <a16:creationId xmlns:a16="http://schemas.microsoft.com/office/drawing/2014/main" id="{40595DC9-C53D-4B7A-9AAA-7193BACE6B29}"/>
              </a:ext>
            </a:extLst>
          </p:cNvPr>
          <p:cNvSpPr txBox="1"/>
          <p:nvPr/>
        </p:nvSpPr>
        <p:spPr>
          <a:xfrm>
            <a:off x="2026644" y="5363887"/>
            <a:ext cx="1391411" cy="184666"/>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pPr algn="ctr"/>
            <a:r>
              <a:rPr lang="da-DK" sz="1200" dirty="0"/>
              <a:t>SDU International</a:t>
            </a:r>
          </a:p>
        </p:txBody>
      </p:sp>
      <p:pic>
        <p:nvPicPr>
          <p:cNvPr id="130" name="Grafik 129" descr="Liste">
            <a:extLst>
              <a:ext uri="{FF2B5EF4-FFF2-40B4-BE49-F238E27FC236}">
                <a16:creationId xmlns:a16="http://schemas.microsoft.com/office/drawing/2014/main" id="{C9E77C48-22F2-4BB4-9FFD-98263588B4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08014" y="4005009"/>
            <a:ext cx="772622" cy="772622"/>
          </a:xfrm>
          <a:prstGeom prst="rect">
            <a:avLst/>
          </a:prstGeom>
        </p:spPr>
      </p:pic>
      <p:pic>
        <p:nvPicPr>
          <p:cNvPr id="131" name="Billede 130">
            <a:extLst>
              <a:ext uri="{FF2B5EF4-FFF2-40B4-BE49-F238E27FC236}">
                <a16:creationId xmlns:a16="http://schemas.microsoft.com/office/drawing/2014/main" id="{FF70DD2F-499F-478D-9BFA-A8BEDF532893}"/>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197373" y="4210696"/>
            <a:ext cx="442641" cy="442641"/>
          </a:xfrm>
          <a:prstGeom prst="rect">
            <a:avLst/>
          </a:prstGeom>
        </p:spPr>
      </p:pic>
      <p:pic>
        <p:nvPicPr>
          <p:cNvPr id="132" name="Billede 131">
            <a:extLst>
              <a:ext uri="{FF2B5EF4-FFF2-40B4-BE49-F238E27FC236}">
                <a16:creationId xmlns:a16="http://schemas.microsoft.com/office/drawing/2014/main" id="{4FA1F11B-E2FA-41CD-8581-02D8A8537DC1}"/>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655537" y="4118914"/>
            <a:ext cx="504198" cy="504198"/>
          </a:xfrm>
          <a:prstGeom prst="rect">
            <a:avLst/>
          </a:prstGeom>
        </p:spPr>
      </p:pic>
      <p:pic>
        <p:nvPicPr>
          <p:cNvPr id="133" name="Billede 132">
            <a:extLst>
              <a:ext uri="{FF2B5EF4-FFF2-40B4-BE49-F238E27FC236}">
                <a16:creationId xmlns:a16="http://schemas.microsoft.com/office/drawing/2014/main" id="{D57D8A35-AE40-4F1A-9401-2757AC6B44B3}"/>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375125" y="4097369"/>
            <a:ext cx="547290" cy="547290"/>
          </a:xfrm>
          <a:prstGeom prst="rect">
            <a:avLst/>
          </a:prstGeom>
        </p:spPr>
      </p:pic>
      <p:pic>
        <p:nvPicPr>
          <p:cNvPr id="134" name="Billede 133">
            <a:extLst>
              <a:ext uri="{FF2B5EF4-FFF2-40B4-BE49-F238E27FC236}">
                <a16:creationId xmlns:a16="http://schemas.microsoft.com/office/drawing/2014/main" id="{E0B171E3-C3E0-47EC-B03C-60D0A1ECCAE6}"/>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635419" y="4108472"/>
            <a:ext cx="591247" cy="591247"/>
          </a:xfrm>
          <a:prstGeom prst="rect">
            <a:avLst/>
          </a:prstGeom>
        </p:spPr>
      </p:pic>
      <p:pic>
        <p:nvPicPr>
          <p:cNvPr id="135" name="Billede 134">
            <a:extLst>
              <a:ext uri="{FF2B5EF4-FFF2-40B4-BE49-F238E27FC236}">
                <a16:creationId xmlns:a16="http://schemas.microsoft.com/office/drawing/2014/main" id="{32E70F82-934A-4003-94FC-11ECC4D4C7FE}"/>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146647" y="4013386"/>
            <a:ext cx="675607" cy="675607"/>
          </a:xfrm>
          <a:prstGeom prst="rect">
            <a:avLst/>
          </a:prstGeom>
        </p:spPr>
      </p:pic>
      <p:pic>
        <p:nvPicPr>
          <p:cNvPr id="136" name="Grafik 135" descr="Bånd">
            <a:extLst>
              <a:ext uri="{FF2B5EF4-FFF2-40B4-BE49-F238E27FC236}">
                <a16:creationId xmlns:a16="http://schemas.microsoft.com/office/drawing/2014/main" id="{6565C038-4636-4FE0-B9CE-694DF82406D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9876" y="4548729"/>
            <a:ext cx="296150" cy="296150"/>
          </a:xfrm>
          <a:prstGeom prst="rect">
            <a:avLst/>
          </a:prstGeom>
        </p:spPr>
      </p:pic>
      <p:cxnSp>
        <p:nvCxnSpPr>
          <p:cNvPr id="139" name="Lige forbindelse 138">
            <a:extLst>
              <a:ext uri="{FF2B5EF4-FFF2-40B4-BE49-F238E27FC236}">
                <a16:creationId xmlns:a16="http://schemas.microsoft.com/office/drawing/2014/main" id="{E748B506-EF5C-4C62-B1D9-7A3808175C63}"/>
              </a:ext>
            </a:extLst>
          </p:cNvPr>
          <p:cNvCxnSpPr>
            <a:cxnSpLocks/>
          </p:cNvCxnSpPr>
          <p:nvPr/>
        </p:nvCxnSpPr>
        <p:spPr>
          <a:xfrm flipH="1">
            <a:off x="924681" y="3786122"/>
            <a:ext cx="8887" cy="33279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3" name="Lige forbindelse 142">
            <a:extLst>
              <a:ext uri="{FF2B5EF4-FFF2-40B4-BE49-F238E27FC236}">
                <a16:creationId xmlns:a16="http://schemas.microsoft.com/office/drawing/2014/main" id="{D8282712-DD4A-4C27-B390-3AA4303BAFC2}"/>
              </a:ext>
            </a:extLst>
          </p:cNvPr>
          <p:cNvCxnSpPr>
            <a:cxnSpLocks/>
          </p:cNvCxnSpPr>
          <p:nvPr/>
        </p:nvCxnSpPr>
        <p:spPr>
          <a:xfrm flipH="1">
            <a:off x="8860078" y="3140100"/>
            <a:ext cx="1" cy="26202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4" name="Lige forbindelse 143">
            <a:extLst>
              <a:ext uri="{FF2B5EF4-FFF2-40B4-BE49-F238E27FC236}">
                <a16:creationId xmlns:a16="http://schemas.microsoft.com/office/drawing/2014/main" id="{6940BC6B-A529-4756-A403-F13DFEC32FC8}"/>
              </a:ext>
            </a:extLst>
          </p:cNvPr>
          <p:cNvCxnSpPr>
            <a:cxnSpLocks/>
          </p:cNvCxnSpPr>
          <p:nvPr/>
        </p:nvCxnSpPr>
        <p:spPr>
          <a:xfrm>
            <a:off x="8860078" y="3755609"/>
            <a:ext cx="0" cy="47553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5" name="Lige forbindelse 144">
            <a:extLst>
              <a:ext uri="{FF2B5EF4-FFF2-40B4-BE49-F238E27FC236}">
                <a16:creationId xmlns:a16="http://schemas.microsoft.com/office/drawing/2014/main" id="{B5F4A769-250B-4A6B-AA4B-5221D8F53A52}"/>
              </a:ext>
            </a:extLst>
          </p:cNvPr>
          <p:cNvCxnSpPr>
            <a:cxnSpLocks/>
          </p:cNvCxnSpPr>
          <p:nvPr/>
        </p:nvCxnSpPr>
        <p:spPr>
          <a:xfrm>
            <a:off x="9594325" y="2597703"/>
            <a:ext cx="5551" cy="63428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6" name="Lige forbindelse 145">
            <a:extLst>
              <a:ext uri="{FF2B5EF4-FFF2-40B4-BE49-F238E27FC236}">
                <a16:creationId xmlns:a16="http://schemas.microsoft.com/office/drawing/2014/main" id="{8D0F1AD1-09C0-4A89-BC51-9D69BA50E640}"/>
              </a:ext>
            </a:extLst>
          </p:cNvPr>
          <p:cNvCxnSpPr>
            <a:cxnSpLocks/>
          </p:cNvCxnSpPr>
          <p:nvPr/>
        </p:nvCxnSpPr>
        <p:spPr>
          <a:xfrm>
            <a:off x="9599876" y="3424718"/>
            <a:ext cx="0" cy="58388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7" name="Lige forbindelse 146">
            <a:extLst>
              <a:ext uri="{FF2B5EF4-FFF2-40B4-BE49-F238E27FC236}">
                <a16:creationId xmlns:a16="http://schemas.microsoft.com/office/drawing/2014/main" id="{F77646B5-3A41-44D4-96FC-D5C9CA9BE639}"/>
              </a:ext>
            </a:extLst>
          </p:cNvPr>
          <p:cNvCxnSpPr>
            <a:cxnSpLocks/>
          </p:cNvCxnSpPr>
          <p:nvPr/>
        </p:nvCxnSpPr>
        <p:spPr>
          <a:xfrm flipH="1">
            <a:off x="2886293" y="2640181"/>
            <a:ext cx="11197" cy="145718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8" name="Lige forbindelse 147">
            <a:extLst>
              <a:ext uri="{FF2B5EF4-FFF2-40B4-BE49-F238E27FC236}">
                <a16:creationId xmlns:a16="http://schemas.microsoft.com/office/drawing/2014/main" id="{44BB2BC1-9A34-4C84-888F-BE21E781B07D}"/>
              </a:ext>
            </a:extLst>
          </p:cNvPr>
          <p:cNvCxnSpPr>
            <a:cxnSpLocks/>
          </p:cNvCxnSpPr>
          <p:nvPr/>
        </p:nvCxnSpPr>
        <p:spPr>
          <a:xfrm>
            <a:off x="4442677" y="3144435"/>
            <a:ext cx="0" cy="964036"/>
          </a:xfrm>
          <a:prstGeom prst="line">
            <a:avLst/>
          </a:prstGeom>
          <a:ln/>
        </p:spPr>
        <p:style>
          <a:lnRef idx="3">
            <a:schemeClr val="accent6"/>
          </a:lnRef>
          <a:fillRef idx="0">
            <a:schemeClr val="accent6"/>
          </a:fillRef>
          <a:effectRef idx="2">
            <a:schemeClr val="accent6"/>
          </a:effectRef>
          <a:fontRef idx="minor">
            <a:schemeClr val="tx1"/>
          </a:fontRef>
        </p:style>
      </p:cxnSp>
      <p:sp>
        <p:nvSpPr>
          <p:cNvPr id="150" name="Tekstfelt 149">
            <a:hlinkClick r:id="rId13" action="ppaction://hlinksldjump"/>
            <a:extLst>
              <a:ext uri="{FF2B5EF4-FFF2-40B4-BE49-F238E27FC236}">
                <a16:creationId xmlns:a16="http://schemas.microsoft.com/office/drawing/2014/main" id="{6F01202E-33B1-4398-9048-1BE38A7978A6}"/>
              </a:ext>
            </a:extLst>
          </p:cNvPr>
          <p:cNvSpPr txBox="1"/>
          <p:nvPr/>
        </p:nvSpPr>
        <p:spPr>
          <a:xfrm>
            <a:off x="3498209" y="2640181"/>
            <a:ext cx="1550734"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r>
              <a:rPr lang="da-DK" sz="1200" dirty="0"/>
              <a:t>Uddannelsesjura &amp; Registratur</a:t>
            </a:r>
          </a:p>
        </p:txBody>
      </p:sp>
      <p:cxnSp>
        <p:nvCxnSpPr>
          <p:cNvPr id="151" name="Lige forbindelse 150">
            <a:extLst>
              <a:ext uri="{FF2B5EF4-FFF2-40B4-BE49-F238E27FC236}">
                <a16:creationId xmlns:a16="http://schemas.microsoft.com/office/drawing/2014/main" id="{091BF86F-7D4A-4BF9-8D28-7757F79B143B}"/>
              </a:ext>
            </a:extLst>
          </p:cNvPr>
          <p:cNvCxnSpPr>
            <a:cxnSpLocks/>
          </p:cNvCxnSpPr>
          <p:nvPr/>
        </p:nvCxnSpPr>
        <p:spPr>
          <a:xfrm>
            <a:off x="3544815" y="3144435"/>
            <a:ext cx="0" cy="99066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2" name="Lige forbindelse 151">
            <a:extLst>
              <a:ext uri="{FF2B5EF4-FFF2-40B4-BE49-F238E27FC236}">
                <a16:creationId xmlns:a16="http://schemas.microsoft.com/office/drawing/2014/main" id="{FA6FFE4D-1390-41CA-B5CA-952418FBA78F}"/>
              </a:ext>
            </a:extLst>
          </p:cNvPr>
          <p:cNvCxnSpPr>
            <a:cxnSpLocks/>
          </p:cNvCxnSpPr>
          <p:nvPr/>
        </p:nvCxnSpPr>
        <p:spPr>
          <a:xfrm>
            <a:off x="6237769" y="3131171"/>
            <a:ext cx="0" cy="985349"/>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4" name="Lige forbindelse 153">
            <a:extLst>
              <a:ext uri="{FF2B5EF4-FFF2-40B4-BE49-F238E27FC236}">
                <a16:creationId xmlns:a16="http://schemas.microsoft.com/office/drawing/2014/main" id="{1958842C-44D0-4DF8-B932-086F638877F6}"/>
              </a:ext>
            </a:extLst>
          </p:cNvPr>
          <p:cNvCxnSpPr>
            <a:cxnSpLocks/>
          </p:cNvCxnSpPr>
          <p:nvPr/>
        </p:nvCxnSpPr>
        <p:spPr>
          <a:xfrm>
            <a:off x="5856059" y="2632835"/>
            <a:ext cx="1" cy="1483685"/>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5" name="Lige forbindelse 154">
            <a:extLst>
              <a:ext uri="{FF2B5EF4-FFF2-40B4-BE49-F238E27FC236}">
                <a16:creationId xmlns:a16="http://schemas.microsoft.com/office/drawing/2014/main" id="{C8D5436B-5153-4764-B946-34277286B089}"/>
              </a:ext>
            </a:extLst>
          </p:cNvPr>
          <p:cNvCxnSpPr>
            <a:cxnSpLocks/>
          </p:cNvCxnSpPr>
          <p:nvPr/>
        </p:nvCxnSpPr>
        <p:spPr>
          <a:xfrm>
            <a:off x="7972862" y="3144435"/>
            <a:ext cx="0" cy="101269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6" name="Lige forbindelse 155">
            <a:extLst>
              <a:ext uri="{FF2B5EF4-FFF2-40B4-BE49-F238E27FC236}">
                <a16:creationId xmlns:a16="http://schemas.microsoft.com/office/drawing/2014/main" id="{3561C095-A97A-4282-933E-3A81C765AE38}"/>
              </a:ext>
            </a:extLst>
          </p:cNvPr>
          <p:cNvCxnSpPr>
            <a:cxnSpLocks/>
          </p:cNvCxnSpPr>
          <p:nvPr/>
        </p:nvCxnSpPr>
        <p:spPr>
          <a:xfrm flipH="1">
            <a:off x="7526768" y="2597703"/>
            <a:ext cx="7129" cy="1559429"/>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7" name="Lige forbindelse 156">
            <a:extLst>
              <a:ext uri="{FF2B5EF4-FFF2-40B4-BE49-F238E27FC236}">
                <a16:creationId xmlns:a16="http://schemas.microsoft.com/office/drawing/2014/main" id="{67B6D370-09F7-43E1-8FD9-B8DA8AE0E371}"/>
              </a:ext>
            </a:extLst>
          </p:cNvPr>
          <p:cNvCxnSpPr>
            <a:cxnSpLocks/>
          </p:cNvCxnSpPr>
          <p:nvPr/>
        </p:nvCxnSpPr>
        <p:spPr>
          <a:xfrm>
            <a:off x="9672310" y="4811107"/>
            <a:ext cx="0" cy="973363"/>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8" name="Lige forbindelse 157">
            <a:extLst>
              <a:ext uri="{FF2B5EF4-FFF2-40B4-BE49-F238E27FC236}">
                <a16:creationId xmlns:a16="http://schemas.microsoft.com/office/drawing/2014/main" id="{36D7A1D6-5115-4178-84A4-BD2CE848E254}"/>
              </a:ext>
            </a:extLst>
          </p:cNvPr>
          <p:cNvCxnSpPr>
            <a:cxnSpLocks/>
          </p:cNvCxnSpPr>
          <p:nvPr/>
        </p:nvCxnSpPr>
        <p:spPr>
          <a:xfrm>
            <a:off x="8368937" y="5784470"/>
            <a:ext cx="1230939"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9" name="Lige forbindelse 158">
            <a:extLst>
              <a:ext uri="{FF2B5EF4-FFF2-40B4-BE49-F238E27FC236}">
                <a16:creationId xmlns:a16="http://schemas.microsoft.com/office/drawing/2014/main" id="{D491380E-F2D2-43F8-A5AE-292A06299A34}"/>
              </a:ext>
            </a:extLst>
          </p:cNvPr>
          <p:cNvCxnSpPr>
            <a:cxnSpLocks/>
          </p:cNvCxnSpPr>
          <p:nvPr/>
        </p:nvCxnSpPr>
        <p:spPr>
          <a:xfrm flipV="1">
            <a:off x="924681" y="5774342"/>
            <a:ext cx="5486534" cy="1012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0" name="Lige forbindelse 159">
            <a:extLst>
              <a:ext uri="{FF2B5EF4-FFF2-40B4-BE49-F238E27FC236}">
                <a16:creationId xmlns:a16="http://schemas.microsoft.com/office/drawing/2014/main" id="{DC085FC2-AADB-49A3-8D0F-4854707B9C1D}"/>
              </a:ext>
            </a:extLst>
          </p:cNvPr>
          <p:cNvCxnSpPr>
            <a:cxnSpLocks/>
          </p:cNvCxnSpPr>
          <p:nvPr/>
        </p:nvCxnSpPr>
        <p:spPr>
          <a:xfrm>
            <a:off x="3459004" y="5484609"/>
            <a:ext cx="606684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1" name="Lige forbindelse 160">
            <a:extLst>
              <a:ext uri="{FF2B5EF4-FFF2-40B4-BE49-F238E27FC236}">
                <a16:creationId xmlns:a16="http://schemas.microsoft.com/office/drawing/2014/main" id="{0081D7DB-229B-4421-991F-94527E2F9CB5}"/>
              </a:ext>
            </a:extLst>
          </p:cNvPr>
          <p:cNvCxnSpPr>
            <a:cxnSpLocks/>
          </p:cNvCxnSpPr>
          <p:nvPr/>
        </p:nvCxnSpPr>
        <p:spPr>
          <a:xfrm flipV="1">
            <a:off x="5961830" y="5138098"/>
            <a:ext cx="3516698" cy="2104"/>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2" name="Lige forbindelse 161">
            <a:extLst>
              <a:ext uri="{FF2B5EF4-FFF2-40B4-BE49-F238E27FC236}">
                <a16:creationId xmlns:a16="http://schemas.microsoft.com/office/drawing/2014/main" id="{016C969E-E5C1-48F4-82BE-DD9757668184}"/>
              </a:ext>
            </a:extLst>
          </p:cNvPr>
          <p:cNvCxnSpPr>
            <a:cxnSpLocks/>
          </p:cNvCxnSpPr>
          <p:nvPr/>
        </p:nvCxnSpPr>
        <p:spPr>
          <a:xfrm>
            <a:off x="9599876" y="4800979"/>
            <a:ext cx="0" cy="68363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3" name="Lige forbindelse 162">
            <a:extLst>
              <a:ext uri="{FF2B5EF4-FFF2-40B4-BE49-F238E27FC236}">
                <a16:creationId xmlns:a16="http://schemas.microsoft.com/office/drawing/2014/main" id="{06ECBDE5-4F41-465C-AECC-6C9E21F44E04}"/>
              </a:ext>
            </a:extLst>
          </p:cNvPr>
          <p:cNvCxnSpPr>
            <a:cxnSpLocks/>
          </p:cNvCxnSpPr>
          <p:nvPr/>
        </p:nvCxnSpPr>
        <p:spPr>
          <a:xfrm>
            <a:off x="9518977" y="4800979"/>
            <a:ext cx="0" cy="33159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4" name="Lige forbindelse 163">
            <a:extLst>
              <a:ext uri="{FF2B5EF4-FFF2-40B4-BE49-F238E27FC236}">
                <a16:creationId xmlns:a16="http://schemas.microsoft.com/office/drawing/2014/main" id="{8297C006-6A62-459D-9713-02FC8815AB47}"/>
              </a:ext>
            </a:extLst>
          </p:cNvPr>
          <p:cNvCxnSpPr>
            <a:cxnSpLocks/>
          </p:cNvCxnSpPr>
          <p:nvPr/>
        </p:nvCxnSpPr>
        <p:spPr>
          <a:xfrm flipV="1">
            <a:off x="1759802" y="5128152"/>
            <a:ext cx="2564380" cy="4009"/>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5" name="Lige forbindelse 164">
            <a:extLst>
              <a:ext uri="{FF2B5EF4-FFF2-40B4-BE49-F238E27FC236}">
                <a16:creationId xmlns:a16="http://schemas.microsoft.com/office/drawing/2014/main" id="{EEA3FC75-15CF-4D60-A36E-4DA95AADDFDC}"/>
              </a:ext>
            </a:extLst>
          </p:cNvPr>
          <p:cNvCxnSpPr>
            <a:cxnSpLocks/>
          </p:cNvCxnSpPr>
          <p:nvPr/>
        </p:nvCxnSpPr>
        <p:spPr>
          <a:xfrm>
            <a:off x="1077427" y="5484609"/>
            <a:ext cx="875249"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6" name="Lige forbindelse 165">
            <a:extLst>
              <a:ext uri="{FF2B5EF4-FFF2-40B4-BE49-F238E27FC236}">
                <a16:creationId xmlns:a16="http://schemas.microsoft.com/office/drawing/2014/main" id="{FD11D32B-A60B-45C4-B9DF-39D8B0C51C19}"/>
              </a:ext>
            </a:extLst>
          </p:cNvPr>
          <p:cNvCxnSpPr>
            <a:cxnSpLocks/>
          </p:cNvCxnSpPr>
          <p:nvPr/>
        </p:nvCxnSpPr>
        <p:spPr>
          <a:xfrm>
            <a:off x="924681" y="4811107"/>
            <a:ext cx="0" cy="973363"/>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7" name="Lige forbindelse 166">
            <a:extLst>
              <a:ext uri="{FF2B5EF4-FFF2-40B4-BE49-F238E27FC236}">
                <a16:creationId xmlns:a16="http://schemas.microsoft.com/office/drawing/2014/main" id="{946CBC49-6DD1-437B-BF47-227D6DEB294D}"/>
              </a:ext>
            </a:extLst>
          </p:cNvPr>
          <p:cNvCxnSpPr>
            <a:cxnSpLocks/>
          </p:cNvCxnSpPr>
          <p:nvPr/>
        </p:nvCxnSpPr>
        <p:spPr>
          <a:xfrm>
            <a:off x="1043517" y="4817590"/>
            <a:ext cx="0" cy="667019"/>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8" name="Lige forbindelse 167">
            <a:extLst>
              <a:ext uri="{FF2B5EF4-FFF2-40B4-BE49-F238E27FC236}">
                <a16:creationId xmlns:a16="http://schemas.microsoft.com/office/drawing/2014/main" id="{416F73AB-0D60-471C-8888-C603EC005216}"/>
              </a:ext>
            </a:extLst>
          </p:cNvPr>
          <p:cNvCxnSpPr>
            <a:cxnSpLocks/>
          </p:cNvCxnSpPr>
          <p:nvPr/>
        </p:nvCxnSpPr>
        <p:spPr>
          <a:xfrm>
            <a:off x="1703214" y="4798900"/>
            <a:ext cx="0" cy="331590"/>
          </a:xfrm>
          <a:prstGeom prst="line">
            <a:avLst/>
          </a:prstGeom>
          <a:ln/>
        </p:spPr>
        <p:style>
          <a:lnRef idx="3">
            <a:schemeClr val="accent6"/>
          </a:lnRef>
          <a:fillRef idx="0">
            <a:schemeClr val="accent6"/>
          </a:fillRef>
          <a:effectRef idx="2">
            <a:schemeClr val="accent6"/>
          </a:effectRef>
          <a:fontRef idx="minor">
            <a:schemeClr val="tx1"/>
          </a:fontRef>
        </p:style>
      </p:cxnSp>
      <p:sp>
        <p:nvSpPr>
          <p:cNvPr id="58" name="Tekstfelt 57">
            <a:hlinkClick r:id="rId7" action="ppaction://hlinksldjump"/>
            <a:extLst>
              <a:ext uri="{FF2B5EF4-FFF2-40B4-BE49-F238E27FC236}">
                <a16:creationId xmlns:a16="http://schemas.microsoft.com/office/drawing/2014/main" id="{CC41C30B-319B-426B-9811-BE47BF0D0AFC}"/>
              </a:ext>
            </a:extLst>
          </p:cNvPr>
          <p:cNvSpPr txBox="1"/>
          <p:nvPr/>
        </p:nvSpPr>
        <p:spPr>
          <a:xfrm>
            <a:off x="7521586" y="2152102"/>
            <a:ext cx="2077446"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r>
              <a:rPr lang="da-DK" sz="1200" dirty="0"/>
              <a:t>Studieadministration i byerne</a:t>
            </a:r>
          </a:p>
          <a:p>
            <a:endParaRPr lang="da-DK" sz="1200" dirty="0"/>
          </a:p>
        </p:txBody>
      </p:sp>
      <p:sp>
        <p:nvSpPr>
          <p:cNvPr id="59" name="Tekstfelt 58">
            <a:hlinkClick r:id="rId7" action="ppaction://hlinksldjump"/>
            <a:extLst>
              <a:ext uri="{FF2B5EF4-FFF2-40B4-BE49-F238E27FC236}">
                <a16:creationId xmlns:a16="http://schemas.microsoft.com/office/drawing/2014/main" id="{A21E8B9E-E52A-4AF1-B276-3EC3F4B9570B}"/>
              </a:ext>
            </a:extLst>
          </p:cNvPr>
          <p:cNvSpPr txBox="1"/>
          <p:nvPr/>
        </p:nvSpPr>
        <p:spPr>
          <a:xfrm>
            <a:off x="5648770" y="2154582"/>
            <a:ext cx="1433508"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r>
              <a:rPr lang="da-DK" sz="1200" dirty="0"/>
              <a:t>Studieadministration i byerne</a:t>
            </a:r>
          </a:p>
        </p:txBody>
      </p:sp>
      <p:cxnSp>
        <p:nvCxnSpPr>
          <p:cNvPr id="87" name="Lige forbindelse 86">
            <a:extLst>
              <a:ext uri="{FF2B5EF4-FFF2-40B4-BE49-F238E27FC236}">
                <a16:creationId xmlns:a16="http://schemas.microsoft.com/office/drawing/2014/main" id="{26651975-0167-4491-9C46-367B9122F884}"/>
              </a:ext>
            </a:extLst>
          </p:cNvPr>
          <p:cNvCxnSpPr>
            <a:cxnSpLocks/>
          </p:cNvCxnSpPr>
          <p:nvPr/>
        </p:nvCxnSpPr>
        <p:spPr>
          <a:xfrm>
            <a:off x="1589740" y="3216673"/>
            <a:ext cx="0" cy="864449"/>
          </a:xfrm>
          <a:prstGeom prst="line">
            <a:avLst/>
          </a:prstGeom>
          <a:ln/>
        </p:spPr>
        <p:style>
          <a:lnRef idx="3">
            <a:schemeClr val="accent6"/>
          </a:lnRef>
          <a:fillRef idx="0">
            <a:schemeClr val="accent6"/>
          </a:fillRef>
          <a:effectRef idx="2">
            <a:schemeClr val="accent6"/>
          </a:effectRef>
          <a:fontRef idx="minor">
            <a:schemeClr val="tx1"/>
          </a:fontRef>
        </p:style>
      </p:cxnSp>
      <p:sp>
        <p:nvSpPr>
          <p:cNvPr id="97" name="Tekstfelt 96">
            <a:hlinkClick r:id="rId13" action="ppaction://hlinksldjump"/>
            <a:extLst>
              <a:ext uri="{FF2B5EF4-FFF2-40B4-BE49-F238E27FC236}">
                <a16:creationId xmlns:a16="http://schemas.microsoft.com/office/drawing/2014/main" id="{C83601CC-CDF0-4249-8379-EECCC9413E39}"/>
              </a:ext>
            </a:extLst>
          </p:cNvPr>
          <p:cNvSpPr txBox="1"/>
          <p:nvPr/>
        </p:nvSpPr>
        <p:spPr>
          <a:xfrm>
            <a:off x="5915708" y="2635588"/>
            <a:ext cx="1550734"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r>
              <a:rPr lang="da-DK" sz="1200" dirty="0"/>
              <a:t>Uddannelsesjura &amp; Registratur</a:t>
            </a:r>
          </a:p>
        </p:txBody>
      </p:sp>
      <p:sp>
        <p:nvSpPr>
          <p:cNvPr id="98" name="Tekstfelt 97">
            <a:hlinkClick r:id="rId13" action="ppaction://hlinksldjump"/>
            <a:extLst>
              <a:ext uri="{FF2B5EF4-FFF2-40B4-BE49-F238E27FC236}">
                <a16:creationId xmlns:a16="http://schemas.microsoft.com/office/drawing/2014/main" id="{F241E1A7-237B-44DD-85AE-8D251949E50E}"/>
              </a:ext>
            </a:extLst>
          </p:cNvPr>
          <p:cNvSpPr txBox="1"/>
          <p:nvPr/>
        </p:nvSpPr>
        <p:spPr>
          <a:xfrm>
            <a:off x="7796326" y="2632835"/>
            <a:ext cx="1550734"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600" b="0"/>
            </a:lvl1pPr>
          </a:lstStyle>
          <a:p>
            <a:r>
              <a:rPr lang="da-DK" sz="1200" dirty="0"/>
              <a:t>Uddannelsesjura &amp; Registratur</a:t>
            </a:r>
          </a:p>
        </p:txBody>
      </p:sp>
      <p:sp>
        <p:nvSpPr>
          <p:cNvPr id="102" name="Tekstfelt 101">
            <a:hlinkClick r:id="rId6" action="ppaction://hlinksldjump"/>
            <a:extLst>
              <a:ext uri="{FF2B5EF4-FFF2-40B4-BE49-F238E27FC236}">
                <a16:creationId xmlns:a16="http://schemas.microsoft.com/office/drawing/2014/main" id="{B8F3F7D8-0B4D-4B8B-8CDB-03B5A9C5A4E2}"/>
              </a:ext>
            </a:extLst>
          </p:cNvPr>
          <p:cNvSpPr txBox="1"/>
          <p:nvPr/>
        </p:nvSpPr>
        <p:spPr>
          <a:xfrm>
            <a:off x="673751" y="2696191"/>
            <a:ext cx="1413041" cy="369332"/>
          </a:xfrm>
          <a:prstGeom prst="rect">
            <a:avLst/>
          </a:prstGeom>
          <a:noFill/>
          <a:ln w="15875">
            <a:solidFill>
              <a:srgbClr val="D05A57"/>
            </a:solidFill>
          </a:ln>
        </p:spPr>
        <p:txBody>
          <a:bodyPr wrap="square" lIns="36000" tIns="0" rIns="0" bIns="0" rtlCol="0" anchor="t" anchorCtr="0">
            <a:spAutoFit/>
          </a:bodyPr>
          <a:lstStyle>
            <a:defPPr>
              <a:defRPr lang="en-US"/>
            </a:defPPr>
            <a:lvl1pPr>
              <a:defRPr sz="1200" b="1"/>
            </a:lvl1pPr>
          </a:lstStyle>
          <a:p>
            <a:r>
              <a:rPr lang="da-DK" b="0" dirty="0"/>
              <a:t>Optag &amp; Uddannelsesstøtte</a:t>
            </a:r>
          </a:p>
        </p:txBody>
      </p:sp>
    </p:spTree>
    <p:custDataLst>
      <p:custData r:id="rId1"/>
      <p:custData r:id="rId2"/>
    </p:custDataLst>
    <p:extLst>
      <p:ext uri="{BB962C8B-B14F-4D97-AF65-F5344CB8AC3E}">
        <p14:creationId xmlns:p14="http://schemas.microsoft.com/office/powerpoint/2010/main" val="310568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Strategi &amp; Rekruttering</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Triangle 24">
            <a:hlinkClick r:id="rId4" action="ppaction://hlinksldjump"/>
            <a:extLst>
              <a:ext uri="{FF2B5EF4-FFF2-40B4-BE49-F238E27FC236}">
                <a16:creationId xmlns:a16="http://schemas.microsoft.com/office/drawing/2014/main" id="{74E56665-4E81-4928-9A45-8A1351F677D7}"/>
              </a:ext>
            </a:extLst>
          </p:cNvPr>
          <p:cNvSpPr/>
          <p:nvPr/>
        </p:nvSpPr>
        <p:spPr>
          <a:xfrm rot="16200000">
            <a:off x="8828454" y="6255770"/>
            <a:ext cx="314118" cy="19022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rgbClr val="000000"/>
              </a:solidFill>
            </a:endParaRPr>
          </a:p>
        </p:txBody>
      </p:sp>
      <p:sp>
        <p:nvSpPr>
          <p:cNvPr id="7" name="Tekstfelt 6">
            <a:hlinkClick r:id="rId4" action="ppaction://hlinksldjump"/>
            <a:extLst>
              <a:ext uri="{FF2B5EF4-FFF2-40B4-BE49-F238E27FC236}">
                <a16:creationId xmlns:a16="http://schemas.microsoft.com/office/drawing/2014/main" id="{0302CF80-F862-4A5E-9520-18E9F3E3C905}"/>
              </a:ext>
            </a:extLst>
          </p:cNvPr>
          <p:cNvSpPr txBox="1"/>
          <p:nvPr/>
        </p:nvSpPr>
        <p:spPr>
          <a:xfrm>
            <a:off x="9153053" y="6253004"/>
            <a:ext cx="2627785" cy="246221"/>
          </a:xfrm>
          <a:prstGeom prst="rect">
            <a:avLst/>
          </a:prstGeom>
          <a:noFill/>
        </p:spPr>
        <p:txBody>
          <a:bodyPr wrap="square" lIns="0" tIns="0" rIns="0" bIns="0" rtlCol="0">
            <a:spAutoFit/>
          </a:bodyPr>
          <a:lstStyle/>
          <a:p>
            <a:r>
              <a:rPr lang="da-DK" sz="1600" dirty="0">
                <a:solidFill>
                  <a:srgbClr val="000000"/>
                </a:solidFill>
              </a:rPr>
              <a:t>Tilbage til uddannelsesrejsen</a:t>
            </a:r>
          </a:p>
        </p:txBody>
      </p:sp>
      <p:sp>
        <p:nvSpPr>
          <p:cNvPr id="29" name="Ellipse 28">
            <a:extLst>
              <a:ext uri="{FF2B5EF4-FFF2-40B4-BE49-F238E27FC236}">
                <a16:creationId xmlns:a16="http://schemas.microsoft.com/office/drawing/2014/main" id="{E428216A-2C0D-4B5F-8CE1-838076434AF5}"/>
              </a:ext>
            </a:extLst>
          </p:cNvPr>
          <p:cNvSpPr/>
          <p:nvPr/>
        </p:nvSpPr>
        <p:spPr>
          <a:xfrm>
            <a:off x="5434822" y="2504943"/>
            <a:ext cx="6120000" cy="2520000"/>
          </a:xfrm>
          <a:prstGeom prst="ellipse">
            <a:avLst/>
          </a:prstGeom>
          <a:solidFill>
            <a:srgbClr val="E0A526">
              <a:alpha val="70000"/>
            </a:srgbClr>
          </a:solidFill>
          <a:ln>
            <a:solidFill>
              <a:srgbClr val="E0A52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ctr"/>
            <a:endParaRPr lang="da-DK" sz="1200" b="1" dirty="0">
              <a:solidFill>
                <a:schemeClr val="tx1"/>
              </a:solidFill>
            </a:endParaRPr>
          </a:p>
          <a:p>
            <a:pPr lvl="0" algn="ctr"/>
            <a:r>
              <a:rPr lang="da-DK" sz="1200" b="1" dirty="0">
                <a:solidFill>
                  <a:schemeClr val="tx1"/>
                </a:solidFill>
              </a:rPr>
              <a:t>Sagsbehandling og </a:t>
            </a:r>
            <a:r>
              <a:rPr lang="da-DK" sz="1200" b="1" dirty="0" err="1">
                <a:solidFill>
                  <a:schemeClr val="tx1"/>
                </a:solidFill>
              </a:rPr>
              <a:t>procesfacilitering</a:t>
            </a:r>
            <a:r>
              <a:rPr lang="da-DK" sz="1200" b="1" dirty="0">
                <a:solidFill>
                  <a:schemeClr val="tx1"/>
                </a:solidFill>
              </a:rPr>
              <a:t> ifm. kvalitetssikring af SDU’s uddannelser</a:t>
            </a:r>
          </a:p>
          <a:p>
            <a:pPr algn="ctr"/>
            <a:endParaRPr lang="da-DK" sz="1200" dirty="0">
              <a:solidFill>
                <a:schemeClr val="tx1"/>
              </a:solidFill>
            </a:endParaRPr>
          </a:p>
          <a:p>
            <a:pPr algn="ctr"/>
            <a:r>
              <a:rPr lang="da-DK" sz="1200" dirty="0">
                <a:solidFill>
                  <a:schemeClr val="tx1"/>
                </a:solidFill>
              </a:rPr>
              <a:t>Projektledelse og facilitering af tværgående processer </a:t>
            </a:r>
          </a:p>
          <a:p>
            <a:pPr lvl="0" algn="ctr"/>
            <a:r>
              <a:rPr lang="da-DK" sz="1200" dirty="0">
                <a:solidFill>
                  <a:schemeClr val="tx1"/>
                </a:solidFill>
              </a:rPr>
              <a:t>Helhedsorienteret sagsbehandling</a:t>
            </a:r>
          </a:p>
          <a:p>
            <a:pPr lvl="0" algn="ctr"/>
            <a:r>
              <a:rPr lang="da-DK" sz="1200" dirty="0">
                <a:solidFill>
                  <a:schemeClr val="tx1"/>
                </a:solidFill>
              </a:rPr>
              <a:t>Sekretariatsbetjening af tværgående mødefora</a:t>
            </a:r>
          </a:p>
          <a:p>
            <a:pPr lvl="0" algn="ctr"/>
            <a:r>
              <a:rPr lang="da-DK" sz="1200" dirty="0">
                <a:solidFill>
                  <a:schemeClr val="tx1"/>
                </a:solidFill>
              </a:rPr>
              <a:t>Understøttelse af Studiechef, Direktør og Prorektor</a:t>
            </a:r>
          </a:p>
          <a:p>
            <a:pPr lvl="0" algn="ctr"/>
            <a:endParaRPr lang="da-DK" sz="1200" dirty="0">
              <a:solidFill>
                <a:schemeClr val="tx1"/>
              </a:solidFill>
            </a:endParaRPr>
          </a:p>
          <a:p>
            <a:pPr algn="ctr"/>
            <a:endParaRPr lang="da-DK" sz="1200" dirty="0" err="1">
              <a:solidFill>
                <a:schemeClr val="tx1"/>
              </a:solidFill>
            </a:endParaRPr>
          </a:p>
        </p:txBody>
      </p:sp>
      <p:sp>
        <p:nvSpPr>
          <p:cNvPr id="31" name="Ellipse 30">
            <a:extLst>
              <a:ext uri="{FF2B5EF4-FFF2-40B4-BE49-F238E27FC236}">
                <a16:creationId xmlns:a16="http://schemas.microsoft.com/office/drawing/2014/main" id="{C96694BB-B701-4142-B6B2-39DAE323CDF8}"/>
              </a:ext>
            </a:extLst>
          </p:cNvPr>
          <p:cNvSpPr/>
          <p:nvPr/>
        </p:nvSpPr>
        <p:spPr>
          <a:xfrm>
            <a:off x="143381" y="2666977"/>
            <a:ext cx="6120000" cy="2520000"/>
          </a:xfrm>
          <a:prstGeom prst="ellipse">
            <a:avLst/>
          </a:prstGeom>
          <a:solidFill>
            <a:srgbClr val="789D4A">
              <a:alpha val="7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ctr"/>
            <a:endParaRPr lang="da-DK" sz="1200" b="1" dirty="0">
              <a:solidFill>
                <a:schemeClr val="tx1"/>
              </a:solidFill>
            </a:endParaRPr>
          </a:p>
          <a:p>
            <a:pPr lvl="0" algn="ctr"/>
            <a:endParaRPr lang="da-DK" sz="1200" b="1" dirty="0">
              <a:solidFill>
                <a:schemeClr val="tx1"/>
              </a:solidFill>
            </a:endParaRPr>
          </a:p>
          <a:p>
            <a:pPr lvl="0" algn="ctr"/>
            <a:r>
              <a:rPr lang="da-DK" sz="1200" b="1" dirty="0">
                <a:solidFill>
                  <a:schemeClr val="tx1"/>
                </a:solidFill>
              </a:rPr>
              <a:t>Kommunikation til potentielle</a:t>
            </a:r>
          </a:p>
          <a:p>
            <a:pPr lvl="0" algn="ctr"/>
            <a:r>
              <a:rPr lang="da-DK" sz="1200" b="1" dirty="0">
                <a:solidFill>
                  <a:schemeClr val="tx1"/>
                </a:solidFill>
              </a:rPr>
              <a:t>og nuværende studerende ifm. </a:t>
            </a:r>
          </a:p>
          <a:p>
            <a:pPr lvl="0" algn="ctr"/>
            <a:r>
              <a:rPr lang="da-DK" sz="1200" b="1" dirty="0">
                <a:solidFill>
                  <a:schemeClr val="tx1"/>
                </a:solidFill>
              </a:rPr>
              <a:t>uddannelsesvalg og optagelse </a:t>
            </a:r>
          </a:p>
          <a:p>
            <a:pPr lvl="0" algn="ctr"/>
            <a:endParaRPr lang="da-DK" sz="1200" b="1" dirty="0">
              <a:solidFill>
                <a:schemeClr val="tx1"/>
              </a:solidFill>
            </a:endParaRPr>
          </a:p>
          <a:p>
            <a:pPr lvl="0" algn="ctr"/>
            <a:r>
              <a:rPr lang="da-DK" sz="1200" dirty="0">
                <a:solidFill>
                  <a:schemeClr val="tx1"/>
                </a:solidFill>
              </a:rPr>
              <a:t>Koordinering af interne og eksterne events der præsenterer SDU’s uddannelser (BA, KA og EVU)</a:t>
            </a:r>
          </a:p>
          <a:p>
            <a:pPr lvl="0" algn="ctr"/>
            <a:r>
              <a:rPr lang="da-DK" sz="1200" dirty="0">
                <a:solidFill>
                  <a:schemeClr val="tx1"/>
                </a:solidFill>
              </a:rPr>
              <a:t>Web-formidling ifm. studievalg, optagelse og studiestart</a:t>
            </a:r>
          </a:p>
          <a:p>
            <a:pPr lvl="0" algn="ctr"/>
            <a:r>
              <a:rPr lang="da-DK" sz="1200" dirty="0">
                <a:solidFill>
                  <a:schemeClr val="tx1"/>
                </a:solidFill>
              </a:rPr>
              <a:t>Nyhedsbrev om studievalg og optagelse på bachelorområdet</a:t>
            </a:r>
          </a:p>
          <a:p>
            <a:pPr lvl="0" algn="ctr"/>
            <a:endParaRPr lang="da-DK" sz="1200" dirty="0">
              <a:solidFill>
                <a:schemeClr val="tx1"/>
              </a:solidFill>
            </a:endParaRPr>
          </a:p>
        </p:txBody>
      </p:sp>
      <p:sp>
        <p:nvSpPr>
          <p:cNvPr id="32" name="Tekstfelt 31">
            <a:extLst>
              <a:ext uri="{FF2B5EF4-FFF2-40B4-BE49-F238E27FC236}">
                <a16:creationId xmlns:a16="http://schemas.microsoft.com/office/drawing/2014/main" id="{216F0E45-9A3B-4BDB-91DA-1D6CAB4DDD26}"/>
              </a:ext>
            </a:extLst>
          </p:cNvPr>
          <p:cNvSpPr txBox="1"/>
          <p:nvPr/>
        </p:nvSpPr>
        <p:spPr>
          <a:xfrm>
            <a:off x="4026288" y="2156738"/>
            <a:ext cx="2886936" cy="1243170"/>
          </a:xfrm>
          <a:prstGeom prst="ellipse">
            <a:avLst/>
          </a:prstGeom>
          <a:solidFill>
            <a:schemeClr val="tx2"/>
          </a:solidFill>
          <a:ln>
            <a:solidFill>
              <a:schemeClr val="tx1"/>
            </a:solidFill>
          </a:ln>
          <a:effectLst>
            <a:outerShdw blurRad="50800" dist="38100" dir="2700000" algn="tl" rotWithShape="0">
              <a:prstClr val="black">
                <a:alpha val="40000"/>
              </a:prstClr>
            </a:outerShdw>
          </a:effectLst>
        </p:spPr>
        <p:txBody>
          <a:bodyPr wrap="square" lIns="72000" tIns="72000" rIns="72000" bIns="72000" rtlCol="0">
            <a:spAutoFit/>
          </a:bodyPr>
          <a:lstStyle/>
          <a:p>
            <a:pPr algn="ctr"/>
            <a:r>
              <a:rPr lang="da-DK" sz="1200" b="1" dirty="0"/>
              <a:t>Understøtte SDU’s strategiske og kommunikative arbejde med uddannelser</a:t>
            </a:r>
          </a:p>
        </p:txBody>
      </p:sp>
      <p:pic>
        <p:nvPicPr>
          <p:cNvPr id="33" name="Grafik 32" descr="Kundeanmeldelse">
            <a:extLst>
              <a:ext uri="{FF2B5EF4-FFF2-40B4-BE49-F238E27FC236}">
                <a16:creationId xmlns:a16="http://schemas.microsoft.com/office/drawing/2014/main" id="{9CBE70D6-E9C8-41B8-9C0F-6F3BAD3C10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26830" y="3343104"/>
            <a:ext cx="779988" cy="779988"/>
          </a:xfrm>
          <a:prstGeom prst="rect">
            <a:avLst/>
          </a:prstGeom>
        </p:spPr>
      </p:pic>
      <p:pic>
        <p:nvPicPr>
          <p:cNvPr id="36" name="Grafik 35" descr="Dokument">
            <a:extLst>
              <a:ext uri="{FF2B5EF4-FFF2-40B4-BE49-F238E27FC236}">
                <a16:creationId xmlns:a16="http://schemas.microsoft.com/office/drawing/2014/main" id="{AB810168-CC4E-490B-9A83-71B6E8E942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21372" y="2321123"/>
            <a:ext cx="914400" cy="914400"/>
          </a:xfrm>
          <a:prstGeom prst="rect">
            <a:avLst/>
          </a:prstGeom>
        </p:spPr>
      </p:pic>
      <p:pic>
        <p:nvPicPr>
          <p:cNvPr id="38" name="Grafik 37" descr="Internet">
            <a:extLst>
              <a:ext uri="{FF2B5EF4-FFF2-40B4-BE49-F238E27FC236}">
                <a16:creationId xmlns:a16="http://schemas.microsoft.com/office/drawing/2014/main" id="{F1C63D78-014A-4EC9-B72A-BD7B82E067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150" y="3065541"/>
            <a:ext cx="914400" cy="914400"/>
          </a:xfrm>
          <a:prstGeom prst="rect">
            <a:avLst/>
          </a:prstGeom>
        </p:spPr>
      </p:pic>
      <p:pic>
        <p:nvPicPr>
          <p:cNvPr id="39" name="Grafik 38" descr="Skilt">
            <a:extLst>
              <a:ext uri="{FF2B5EF4-FFF2-40B4-BE49-F238E27FC236}">
                <a16:creationId xmlns:a16="http://schemas.microsoft.com/office/drawing/2014/main" id="{DD95F63E-F0D4-4EB5-9D5A-E81DC74D6C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838" y="2614613"/>
            <a:ext cx="914400" cy="914400"/>
          </a:xfrm>
          <a:prstGeom prst="rect">
            <a:avLst/>
          </a:prstGeom>
        </p:spPr>
      </p:pic>
      <p:pic>
        <p:nvPicPr>
          <p:cNvPr id="40" name="Grafik 39" descr="Chat">
            <a:extLst>
              <a:ext uri="{FF2B5EF4-FFF2-40B4-BE49-F238E27FC236}">
                <a16:creationId xmlns:a16="http://schemas.microsoft.com/office/drawing/2014/main" id="{11589CFF-BBC3-4A7A-BC8E-45497E2218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8621" y="2321123"/>
            <a:ext cx="914400" cy="914400"/>
          </a:xfrm>
          <a:prstGeom prst="rect">
            <a:avLst/>
          </a:prstGeom>
        </p:spPr>
      </p:pic>
      <p:pic>
        <p:nvPicPr>
          <p:cNvPr id="41" name="Grafik 40" descr="Arbejdsproces">
            <a:extLst>
              <a:ext uri="{FF2B5EF4-FFF2-40B4-BE49-F238E27FC236}">
                <a16:creationId xmlns:a16="http://schemas.microsoft.com/office/drawing/2014/main" id="{667127A5-914B-46E5-B6DC-4D917DA862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89653" y="2536307"/>
            <a:ext cx="914400" cy="914400"/>
          </a:xfrm>
          <a:prstGeom prst="rect">
            <a:avLst/>
          </a:prstGeom>
        </p:spPr>
      </p:pic>
    </p:spTree>
    <p:custDataLst>
      <p:custData r:id="rId1"/>
      <p:custData r:id="rId2"/>
    </p:custDataLst>
    <p:extLst>
      <p:ext uri="{BB962C8B-B14F-4D97-AF65-F5344CB8AC3E}">
        <p14:creationId xmlns:p14="http://schemas.microsoft.com/office/powerpoint/2010/main" val="54357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Uddannelsesjura &amp; Registratur</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Content Placeholder 11">
            <a:extLst>
              <a:ext uri="{FF2B5EF4-FFF2-40B4-BE49-F238E27FC236}">
                <a16:creationId xmlns:a16="http://schemas.microsoft.com/office/drawing/2014/main" id="{92663A1E-815A-416D-B362-0EEE26C7E956}"/>
              </a:ext>
            </a:extLst>
          </p:cNvPr>
          <p:cNvSpPr txBox="1">
            <a:spLocks/>
          </p:cNvSpPr>
          <p:nvPr/>
        </p:nvSpPr>
        <p:spPr>
          <a:xfrm>
            <a:off x="411164" y="1962378"/>
            <a:ext cx="6188813" cy="3962004"/>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285750" indent="-285750">
              <a:spcBef>
                <a:spcPts val="600"/>
              </a:spcBef>
              <a:buFont typeface="Wingdings" panose="05000000000000000000" pitchFamily="2" charset="2"/>
              <a:buChar char="ü"/>
            </a:pPr>
            <a:r>
              <a:rPr lang="da-DK" dirty="0">
                <a:uFill>
                  <a:solidFill>
                    <a:schemeClr val="bg1">
                      <a:lumMod val="75000"/>
                    </a:schemeClr>
                  </a:solidFill>
                </a:uFill>
              </a:rPr>
              <a:t>Opgaver ifm. tilmelding/afmelding til eksamen og undervisning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Opbygning af studiestruktur i STADS</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Registrering af afgørelser og resultater vedr. studerende i det studieadministrative system STADS.</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Opgaver vedr. eksamensudskrifter, 1. årsprøven, dispensation</a:t>
            </a:r>
            <a:br>
              <a:rPr lang="da-DK" dirty="0">
                <a:uFill>
                  <a:solidFill>
                    <a:schemeClr val="bg1">
                      <a:lumMod val="75000"/>
                    </a:schemeClr>
                  </a:solidFill>
                </a:uFill>
              </a:rPr>
            </a:br>
            <a:r>
              <a:rPr lang="da-DK" dirty="0">
                <a:uFill>
                  <a:solidFill>
                    <a:schemeClr val="bg1">
                      <a:lumMod val="75000"/>
                    </a:schemeClr>
                  </a:solidFill>
                </a:uFill>
              </a:rPr>
              <a:t>og andre eksamensrelaterede spørgsmål. </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Matrikelopgaver fx ifm. orlov, ophør, studieskift, m.m.</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Udstedelse af beviser, indskrivningsbekræftelser og</a:t>
            </a:r>
            <a:br>
              <a:rPr lang="da-DK" dirty="0">
                <a:uFill>
                  <a:solidFill>
                    <a:schemeClr val="bg1">
                      <a:lumMod val="75000"/>
                    </a:schemeClr>
                  </a:solidFill>
                </a:uFill>
              </a:rPr>
            </a:br>
            <a:r>
              <a:rPr lang="da-DK" dirty="0">
                <a:uFill>
                  <a:solidFill>
                    <a:schemeClr val="bg1">
                      <a:lumMod val="75000"/>
                    </a:schemeClr>
                  </a:solidFill>
                </a:uFill>
              </a:rPr>
              <a:t>verifikationer af resultater.</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Opgaver ifm. efter- og videreuddannelse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Projektteam med fokus på digitalisering</a:t>
            </a:r>
          </a:p>
        </p:txBody>
      </p:sp>
      <p:sp>
        <p:nvSpPr>
          <p:cNvPr id="7" name="Triangle 24">
            <a:hlinkClick r:id="rId5" action="ppaction://hlinksldjump"/>
            <a:extLst>
              <a:ext uri="{FF2B5EF4-FFF2-40B4-BE49-F238E27FC236}">
                <a16:creationId xmlns:a16="http://schemas.microsoft.com/office/drawing/2014/main" id="{11C97686-0134-41B1-9019-A9D8427F5AC0}"/>
              </a:ext>
            </a:extLst>
          </p:cNvPr>
          <p:cNvSpPr/>
          <p:nvPr/>
        </p:nvSpPr>
        <p:spPr>
          <a:xfrm rot="16200000">
            <a:off x="8779434" y="6248494"/>
            <a:ext cx="314118" cy="19022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rgbClr val="000000"/>
              </a:solidFill>
            </a:endParaRPr>
          </a:p>
        </p:txBody>
      </p:sp>
      <p:sp>
        <p:nvSpPr>
          <p:cNvPr id="8" name="Tekstfelt 7">
            <a:hlinkClick r:id="rId5" action="ppaction://hlinksldjump"/>
            <a:extLst>
              <a:ext uri="{FF2B5EF4-FFF2-40B4-BE49-F238E27FC236}">
                <a16:creationId xmlns:a16="http://schemas.microsoft.com/office/drawing/2014/main" id="{203229F0-F16B-4461-ACB0-C757D2C3E221}"/>
              </a:ext>
            </a:extLst>
          </p:cNvPr>
          <p:cNvSpPr txBox="1"/>
          <p:nvPr/>
        </p:nvSpPr>
        <p:spPr>
          <a:xfrm>
            <a:off x="9149300" y="6253004"/>
            <a:ext cx="2631538" cy="246221"/>
          </a:xfrm>
          <a:prstGeom prst="rect">
            <a:avLst/>
          </a:prstGeom>
          <a:noFill/>
        </p:spPr>
        <p:txBody>
          <a:bodyPr wrap="square" lIns="0" tIns="0" rIns="0" bIns="0" rtlCol="0">
            <a:spAutoFit/>
          </a:bodyPr>
          <a:lstStyle/>
          <a:p>
            <a:r>
              <a:rPr lang="da-DK" sz="1600" dirty="0">
                <a:solidFill>
                  <a:srgbClr val="000000"/>
                </a:solidFill>
              </a:rPr>
              <a:t>Tilbage til uddannelsesrejsen</a:t>
            </a:r>
          </a:p>
        </p:txBody>
      </p:sp>
      <p:pic>
        <p:nvPicPr>
          <p:cNvPr id="9" name="Billede 8">
            <a:extLst>
              <a:ext uri="{FF2B5EF4-FFF2-40B4-BE49-F238E27FC236}">
                <a16:creationId xmlns:a16="http://schemas.microsoft.com/office/drawing/2014/main" id="{AC20324D-8F3F-41CE-9B10-418AAC2745D3}"/>
              </a:ext>
            </a:extLst>
          </p:cNvPr>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a:stretch/>
        </p:blipFill>
        <p:spPr>
          <a:xfrm>
            <a:off x="5216821" y="4265573"/>
            <a:ext cx="2536955" cy="1920974"/>
          </a:xfrm>
          <a:prstGeom prst="rect">
            <a:avLst/>
          </a:prstGeom>
        </p:spPr>
      </p:pic>
      <p:sp>
        <p:nvSpPr>
          <p:cNvPr id="12" name="Content Placeholder 11">
            <a:extLst>
              <a:ext uri="{FF2B5EF4-FFF2-40B4-BE49-F238E27FC236}">
                <a16:creationId xmlns:a16="http://schemas.microsoft.com/office/drawing/2014/main" id="{254DEF8A-63B4-446E-AE76-9FA5F5D5CBAA}"/>
              </a:ext>
            </a:extLst>
          </p:cNvPr>
          <p:cNvSpPr txBox="1">
            <a:spLocks/>
          </p:cNvSpPr>
          <p:nvPr/>
        </p:nvSpPr>
        <p:spPr>
          <a:xfrm>
            <a:off x="7365200" y="1962378"/>
            <a:ext cx="4214182" cy="3557645"/>
          </a:xfrm>
          <a:prstGeom prst="rect">
            <a:avLst/>
          </a:prstGeom>
        </p:spPr>
        <p:txBody>
          <a:bodyPr lIns="91440" tIns="45720" rIns="91440" bIns="45720" anchor="t"/>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285750" indent="-285750">
              <a:spcBef>
                <a:spcPts val="600"/>
              </a:spcBef>
              <a:buFont typeface="Wingdings" panose="05000000000000000000" pitchFamily="2" charset="2"/>
              <a:buChar char="ü"/>
            </a:pPr>
            <a:r>
              <a:rPr lang="da-DK" dirty="0">
                <a:uFill>
                  <a:solidFill>
                    <a:schemeClr val="bg1">
                      <a:lumMod val="75000"/>
                    </a:schemeClr>
                  </a:solidFill>
                </a:uFill>
              </a:rPr>
              <a:t>Opgaver ift. </a:t>
            </a:r>
            <a:r>
              <a:rPr lang="da-DK" dirty="0" err="1">
                <a:uFill>
                  <a:solidFill>
                    <a:schemeClr val="bg1">
                      <a:lumMod val="75000"/>
                    </a:schemeClr>
                  </a:solidFill>
                </a:uFill>
              </a:rPr>
              <a:t>uddannelsesjura</a:t>
            </a:r>
            <a:r>
              <a:rPr lang="da-DK" dirty="0">
                <a:uFill>
                  <a:solidFill>
                    <a:schemeClr val="bg1">
                      <a:lumMod val="75000"/>
                    </a:schemeClr>
                  </a:solidFill>
                </a:uFill>
              </a:rPr>
              <a:t> - herunder sager om eksamensuregelmæssigheder og </a:t>
            </a:r>
            <a:r>
              <a:rPr lang="da-DK" dirty="0" err="1">
                <a:uFill>
                  <a:solidFill>
                    <a:schemeClr val="bg1">
                      <a:lumMod val="75000"/>
                    </a:schemeClr>
                  </a:solidFill>
                </a:uFill>
              </a:rPr>
              <a:t>uddannelsesjuridisk</a:t>
            </a:r>
            <a:r>
              <a:rPr lang="da-DK" dirty="0">
                <a:uFill>
                  <a:solidFill>
                    <a:schemeClr val="bg1">
                      <a:lumMod val="75000"/>
                    </a:schemeClr>
                  </a:solidFill>
                </a:uFill>
              </a:rPr>
              <a:t> regelsamling.</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Vejledning og rådgivning af alle studerende på SDU om alt fra trivsel, studieteknik, opgave- og specialeskrivning og generelle regler</a:t>
            </a:r>
            <a:br>
              <a:rPr lang="da-DK" dirty="0">
                <a:uFill>
                  <a:solidFill>
                    <a:schemeClr val="bg1">
                      <a:lumMod val="75000"/>
                    </a:schemeClr>
                  </a:solidFill>
                </a:uFill>
              </a:rPr>
            </a:br>
            <a:r>
              <a:rPr lang="da-DK" dirty="0">
                <a:uFill>
                  <a:solidFill>
                    <a:schemeClr val="bg1">
                      <a:lumMod val="75000"/>
                    </a:schemeClr>
                  </a:solidFill>
                </a:uFill>
              </a:rPr>
              <a:t>(gennem 1-1 samtaler, webinarer mv.)</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Administration af forhold og vejledning vedr. eliteidrætsudøvere tilknyttet Syddansk Elite</a:t>
            </a:r>
          </a:p>
          <a:p>
            <a:pPr marL="0" indent="0">
              <a:spcBef>
                <a:spcPts val="600"/>
              </a:spcBef>
              <a:buNone/>
            </a:pPr>
            <a:endParaRPr lang="da-DK" dirty="0">
              <a:uFill>
                <a:solidFill>
                  <a:srgbClr val="FFFFFF">
                    <a:lumMod val="75000"/>
                  </a:srgbClr>
                </a:solidFill>
              </a:uFill>
              <a:cs typeface="Arial"/>
            </a:endParaRPr>
          </a:p>
        </p:txBody>
      </p:sp>
    </p:spTree>
    <p:custDataLst>
      <p:custData r:id="rId1"/>
      <p:custData r:id="rId2"/>
    </p:custDataLst>
    <p:extLst>
      <p:ext uri="{BB962C8B-B14F-4D97-AF65-F5344CB8AC3E}">
        <p14:creationId xmlns:p14="http://schemas.microsoft.com/office/powerpoint/2010/main" val="123328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34">
            <a:extLst>
              <a:ext uri="{FF2B5EF4-FFF2-40B4-BE49-F238E27FC236}">
                <a16:creationId xmlns:a16="http://schemas.microsoft.com/office/drawing/2014/main" id="{DFC1DFC9-4F33-470B-A213-5A46A010028C}"/>
              </a:ext>
            </a:extLst>
          </p:cNvPr>
          <p:cNvPicPr preferRelativeResize="0">
            <a:picLocks/>
          </p:cNvPicPr>
          <p:nvPr/>
        </p:nvPicPr>
        <p:blipFill rotWithShape="1">
          <a:blip r:embed="rId4">
            <a:duotone>
              <a:schemeClr val="accent5">
                <a:shade val="45000"/>
                <a:satMod val="135000"/>
              </a:schemeClr>
              <a:prstClr val="white"/>
            </a:duotone>
            <a:alphaModFix amt="50000"/>
            <a:extLst>
              <a:ext uri="{BEBA8EAE-BF5A-486C-A8C5-ECC9F3942E4B}">
                <a14:imgProps xmlns:a14="http://schemas.microsoft.com/office/drawing/2010/main">
                  <a14:imgLayer r:embed="rId5">
                    <a14:imgEffect>
                      <a14:colorTemperature colorTemp="2000"/>
                    </a14:imgEffect>
                  </a14:imgLayer>
                </a14:imgProps>
              </a:ext>
              <a:ext uri="{28A0092B-C50C-407E-A947-70E740481C1C}">
                <a14:useLocalDpi xmlns:a14="http://schemas.microsoft.com/office/drawing/2010/main" val="0"/>
              </a:ext>
            </a:extLst>
          </a:blip>
          <a:srcRect l="14763" r="35041"/>
          <a:stretch/>
        </p:blipFill>
        <p:spPr>
          <a:xfrm>
            <a:off x="5535818" y="0"/>
            <a:ext cx="6656182" cy="6858000"/>
          </a:xfrm>
          <a:prstGeom prst="rect">
            <a:avLst/>
          </a:prstGeom>
        </p:spPr>
      </p:pic>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0"/>
          </p:nvPr>
        </p:nvSpPr>
        <p:spPr>
          <a:xfrm>
            <a:off x="0" y="6912000"/>
            <a:ext cx="0" cy="0"/>
          </a:xfrm>
        </p:spPr>
        <p:txBody>
          <a:bodyPr/>
          <a:lstStyle/>
          <a:p>
            <a:fld id="{5E07C938-A8FC-4945-8409-40855F9CE8A7}" type="datetime1">
              <a:rPr lang="da-DK" smtClean="0"/>
              <a:t>28-08-2023</a:t>
            </a:fld>
            <a:endParaRPr lang="da-DK" dirty="0"/>
          </a:p>
        </p:txBody>
      </p:sp>
      <p:sp>
        <p:nvSpPr>
          <p:cNvPr id="10" name="Title 5">
            <a:extLst>
              <a:ext uri="{FF2B5EF4-FFF2-40B4-BE49-F238E27FC236}">
                <a16:creationId xmlns:a16="http://schemas.microsoft.com/office/drawing/2014/main" id="{B303CD05-ED11-4911-9F97-4DD43EFE3BF1}"/>
              </a:ext>
            </a:extLst>
          </p:cNvPr>
          <p:cNvSpPr txBox="1">
            <a:spLocks/>
          </p:cNvSpPr>
          <p:nvPr/>
        </p:nvSpPr>
        <p:spPr>
          <a:xfrm>
            <a:off x="411163" y="1049110"/>
            <a:ext cx="9960746" cy="651103"/>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4800" b="1" kern="1200">
                <a:solidFill>
                  <a:schemeClr val="tx1"/>
                </a:solidFill>
                <a:latin typeface="+mj-lt"/>
                <a:ea typeface="+mj-ea"/>
                <a:cs typeface="+mj-cs"/>
              </a:defRPr>
            </a:lvl1pPr>
          </a:lstStyle>
          <a:p>
            <a:r>
              <a:rPr lang="da-DK" dirty="0"/>
              <a:t>SDU International</a:t>
            </a:r>
          </a:p>
        </p:txBody>
      </p:sp>
      <p:sp>
        <p:nvSpPr>
          <p:cNvPr id="11" name="Date Placeholder 4">
            <a:extLst>
              <a:ext uri="{FF2B5EF4-FFF2-40B4-BE49-F238E27FC236}">
                <a16:creationId xmlns:a16="http://schemas.microsoft.com/office/drawing/2014/main" id="{ACA71310-34E1-4C87-8A61-93EE0AAB5158}"/>
              </a:ext>
            </a:extLst>
          </p:cNvPr>
          <p:cNvSpPr txBox="1">
            <a:spLocks/>
          </p:cNvSpPr>
          <p:nvPr/>
        </p:nvSpPr>
        <p:spPr>
          <a:xfrm>
            <a:off x="0" y="6912000"/>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6" name="Triangle 24">
            <a:hlinkClick r:id="rId6" action="ppaction://hlinksldjump"/>
            <a:extLst>
              <a:ext uri="{FF2B5EF4-FFF2-40B4-BE49-F238E27FC236}">
                <a16:creationId xmlns:a16="http://schemas.microsoft.com/office/drawing/2014/main" id="{8310C859-9F62-4B37-BC7C-A46E42E12021}"/>
              </a:ext>
            </a:extLst>
          </p:cNvPr>
          <p:cNvSpPr/>
          <p:nvPr/>
        </p:nvSpPr>
        <p:spPr>
          <a:xfrm rot="16200000">
            <a:off x="8770380" y="6278595"/>
            <a:ext cx="314118" cy="19022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dirty="0" err="1">
              <a:solidFill>
                <a:srgbClr val="000000"/>
              </a:solidFill>
            </a:endParaRPr>
          </a:p>
        </p:txBody>
      </p:sp>
      <p:sp>
        <p:nvSpPr>
          <p:cNvPr id="7" name="Tekstfelt 6">
            <a:hlinkClick r:id="rId6" action="ppaction://hlinksldjump"/>
            <a:extLst>
              <a:ext uri="{FF2B5EF4-FFF2-40B4-BE49-F238E27FC236}">
                <a16:creationId xmlns:a16="http://schemas.microsoft.com/office/drawing/2014/main" id="{388C5C4C-7742-4966-BFB7-57C134D14246}"/>
              </a:ext>
            </a:extLst>
          </p:cNvPr>
          <p:cNvSpPr txBox="1"/>
          <p:nvPr/>
        </p:nvSpPr>
        <p:spPr>
          <a:xfrm>
            <a:off x="9098733" y="6253004"/>
            <a:ext cx="2682105" cy="246221"/>
          </a:xfrm>
          <a:prstGeom prst="rect">
            <a:avLst/>
          </a:prstGeom>
          <a:noFill/>
        </p:spPr>
        <p:txBody>
          <a:bodyPr wrap="square" lIns="0" tIns="0" rIns="0" bIns="0" rtlCol="0">
            <a:spAutoFit/>
          </a:bodyPr>
          <a:lstStyle/>
          <a:p>
            <a:r>
              <a:rPr lang="da-DK" sz="1600" dirty="0">
                <a:solidFill>
                  <a:srgbClr val="000000"/>
                </a:solidFill>
              </a:rPr>
              <a:t>Tilbage til uddannelsesrejsen</a:t>
            </a:r>
          </a:p>
        </p:txBody>
      </p:sp>
      <p:sp>
        <p:nvSpPr>
          <p:cNvPr id="8" name="Content Placeholder 11">
            <a:extLst>
              <a:ext uri="{FF2B5EF4-FFF2-40B4-BE49-F238E27FC236}">
                <a16:creationId xmlns:a16="http://schemas.microsoft.com/office/drawing/2014/main" id="{C96DDAFD-4FB8-4512-9E9A-8CDA42F47CB1}"/>
              </a:ext>
            </a:extLst>
          </p:cNvPr>
          <p:cNvSpPr txBox="1">
            <a:spLocks/>
          </p:cNvSpPr>
          <p:nvPr/>
        </p:nvSpPr>
        <p:spPr>
          <a:xfrm>
            <a:off x="865188" y="2005154"/>
            <a:ext cx="4670630" cy="3191535"/>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285750" indent="-285750">
              <a:spcBef>
                <a:spcPts val="600"/>
              </a:spcBef>
              <a:buFont typeface="Wingdings" panose="05000000000000000000" pitchFamily="2" charset="2"/>
              <a:buChar char="ü"/>
            </a:pPr>
            <a:r>
              <a:rPr lang="da-DK" dirty="0">
                <a:uFill>
                  <a:solidFill>
                    <a:schemeClr val="bg1">
                      <a:lumMod val="75000"/>
                    </a:schemeClr>
                  </a:solidFill>
                </a:uFill>
              </a:rPr>
              <a:t>Internationalt uddannelsessamarbejde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Indgående udvekslings- og gæstestuderende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International studiestart</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Udgående studerende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Udveksling af undervisere og ansatte</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Politiske, juridisk, strategiske opgaver</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SDUs internationale netværk</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Program- og stipendieadministration</a:t>
            </a:r>
          </a:p>
          <a:p>
            <a:pPr marL="285750" indent="-285750">
              <a:spcBef>
                <a:spcPts val="600"/>
              </a:spcBef>
              <a:buFont typeface="Wingdings" panose="05000000000000000000" pitchFamily="2" charset="2"/>
              <a:buChar char="ü"/>
            </a:pPr>
            <a:r>
              <a:rPr lang="da-DK" dirty="0">
                <a:uFill>
                  <a:solidFill>
                    <a:schemeClr val="bg1">
                      <a:lumMod val="75000"/>
                    </a:schemeClr>
                  </a:solidFill>
                </a:uFill>
              </a:rPr>
              <a:t>Diverse internationale sager</a:t>
            </a:r>
          </a:p>
        </p:txBody>
      </p:sp>
    </p:spTree>
    <p:custDataLst>
      <p:custData r:id="rId1"/>
      <p:custData r:id="rId2"/>
    </p:custDataLst>
    <p:extLst>
      <p:ext uri="{BB962C8B-B14F-4D97-AF65-F5344CB8AC3E}">
        <p14:creationId xmlns:p14="http://schemas.microsoft.com/office/powerpoint/2010/main" val="397738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karenb\AppData\Local\Temp\2\Templafy\PowerPointVsto\Assets\SAMF-Retfærdighed.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karenb\AppData\Local\Temp\1\Templafy\PowerPointVsto\Assets\e7d4c681-1519-466f-85b9-b939748f9465.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karenb\AppData\Local\Temp\1\Templafy\PowerPointVsto\Assets\8daf8574-f3b8-4796-a8fc-e93be310c141.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karenb\AppData\Local\Temp\1\Templafy\PowerPointVsto\Assets\e1186030-8c46-4933-a1ed-11727a50e234.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karenb\AppData\Local\Temp\1\Templafy\PowerPointVsto\Assets\3a455dbc-11d8-462d-9541-cf998c8c9e53.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karenb\AppData\Local\Temp\2\Templafy\PowerPointVsto\Assets\SAMF-Debat.pn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10.xml><?xml version="1.0" encoding="utf-8"?>
<TemplafySlideFormConfiguration><![CDATA[{"formFields":[],"formDataEntries":[]}]]></TemplafySlideFormConfiguration>
</file>

<file path=customXml/item11.xml><?xml version="1.0" encoding="utf-8"?>
<ct:contentTypeSchema xmlns:ct="http://schemas.microsoft.com/office/2006/metadata/contentType" xmlns:ma="http://schemas.microsoft.com/office/2006/metadata/properties/metaAttributes" ct:_="" ma:_="" ma:contentTypeName="Document" ma:contentTypeID="0x010100415C504EE34B1945B8A7AA29BAC3C51B" ma:contentTypeVersion="2" ma:contentTypeDescription="Create a new document." ma:contentTypeScope="" ma:versionID="69580b33884fde4531e4a71c4cf6e714">
  <xsd:schema xmlns:xsd="http://www.w3.org/2001/XMLSchema" xmlns:xs="http://www.w3.org/2001/XMLSchema" xmlns:p="http://schemas.microsoft.com/office/2006/metadata/properties" xmlns:ns2="ed1082fd-473e-4fe3-b9cc-74822e0df67f" targetNamespace="http://schemas.microsoft.com/office/2006/metadata/properties" ma:root="true" ma:fieldsID="bbabbd8215b54680f004b2073ea086e0" ns2:_="">
    <xsd:import namespace="ed1082fd-473e-4fe3-b9cc-74822e0df67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1082fd-473e-4fe3-b9cc-74822e0df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TemplafySlideFormConfiguration><![CDATA[{"formFields":[],"formDataEntries":[]}]]></TemplafySlideFormConfiguration>
</file>

<file path=customXml/item13.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14.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2.xml><?xml version="1.0" encoding="utf-8"?>
<TemplafyTemplateConfiguration><![CDATA[{"elementsMetadata":[{"type":"shape","id":"342c8639-57c3-41bd-b944-dc2595692c5c","elementConfiguration":{"binding":"Form.Date","format":"{{DateFormats.MonthYear}}","disableUpdates":false,"type":"date"}},{"type":"shape","id":"478b6426-f796-49b6-9417-70ac4c933e01","elementConfiguration":{"binding":"UserProfile.Institut.InstituteDCU_{{DocumentLanguage}}","disableUpdates":false,"type":"text"}},{"type":"shape","id":"001ad14c-2ebf-437c-b510-f0fb21504f56","elementConfiguration":{"binding":"UserProfile.Institut.InstituteDCU_{{DocumentLanguage}}","disableUpdates":false,"type":"text"}},{"type":"shape","id":"1bceef11-bdb4-4188-95af-9abae6f7fdf9","elementConfiguration":{"binding":"Form.Date","format":"{{DateFormats.MonthYear}}","disableUpdates":false,"type":"date"}},{"type":"shape","id":"6b8cc5ea-8eb1-4a76-b4f3-20ad33fce080","elementConfiguration":{"binding":"UserProfile.Institut.InstituteDCU_{{DocumentLanguage}}","disableUpdates":false,"type":"text"}},{"type":"shape","id":"32ac1a59-94a2-415b-8447-3fbe7fce5069","elementConfiguration":{"binding":"Form.Date","format":"{{DateFormats.MonthYear}}","disableUpdates":false,"type":"date"}},{"type":"shape","id":"391d9f59-74b3-4723-a1cb-bfc2606a5e22","elementConfiguration":{"binding":"UserProfile.Institut.InstituteDCU_{{DocumentLanguage}}","disableUpdates":false,"type":"text"}},{"type":"shape","id":"bd169ecf-5006-48e2-99fe-f617af726c21","elementConfiguration":{"binding":"Form.Date","format":"{{DateFormats.MonthYear}}","disableUpdates":false,"type":"date"}},{"type":"shape","id":"614ba03c-257e-4a97-b48f-a3e0a0298c57","elementConfiguration":{"binding":"Form.Date","format":"{{DateFormats.MonthYear}}","disableUpdates":false,"type":"date"}},{"type":"shape","id":"80a039ac-305c-4796-ae21-f3956145fa35","elementConfiguration":{"binding":"UserProfile.Institut.InstituteDCU_{{DocumentLanguage}}","disableUpdates":false,"type":"text"}},{"type":"shape","id":"5f507bd5-e0df-4678-84b1-0856829b447e","elementConfiguration":{"binding":"UserProfile.Institut.InstituteDCU_{{DocumentLanguage}}","disableUpdates":false,"type":"text"}},{"type":"shape","id":"450af00a-de52-4301-944e-f5d760555af6","elementConfiguration":{"binding":"UserProfile.Institut.InstituteDCU_{{DocumentLanguage}}","disableUpdates":false,"type":"text"}},{"type":"shape","id":"7e4b49da-4591-49be-ac92-b60cf85120f7","elementConfiguration":{"binding":"Form.Date","format":"{{DateFormats.MonthYear}}","disableUpdates":false,"type":"date"}}],"transformationConfigurations":[{"language":"{{DocumentLanguage}}","disableUpdates":false,"type":"proofingLanguage"}],"templateName":"SDU widescreen template 16:9","templateDescription":"Tom bredformat skabelon til Powerpoint","enableDocumentContentUpdater":true,"version":"1.3"}]]></TemplafyTemplateConfiguration>
</file>

<file path=customXml/item20.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3.xml><?xml version="1.0" encoding="utf-8"?>
<TemplafySlideFormConfiguration><![CDATA[{"formFields":[],"formDataEntries":[]}]]></TemplafySlideFormConfiguration>
</file>

<file path=customXml/item30.xml><?xml version="1.0" encoding="utf-8"?>
<TemplafySlideFormConfiguration><![CDATA[{"formFields":[],"formDataEntries":[]}]]></TemplafySlideFormConfiguration>
</file>

<file path=customXml/item31.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32.xml><?xml version="1.0" encoding="utf-8"?>
<TemplafySlideFormConfiguration><![CDATA[{"formFields":[],"formDataEntries":[]}]]></TemplafySlideFormConfiguration>
</file>

<file path=customXml/item33.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36.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42.xml><?xml version="1.0" encoding="utf-8"?>
<TemplafySlideFormConfiguration><![CDATA[{"formFields":[],"formDataEntries":[]}]]></TemplafySlideFormConfiguration>
</file>

<file path=customXml/item43.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5.xml><?xml version="1.0" encoding="utf-8"?>
<TemplafySlideFormConfiguration><![CDATA[{"formFields":[],"formDataEntries":[]}]]></TemplafySlideFormConfiguration>
</file>

<file path=customXml/item6.xml><?xml version="1.0" encoding="utf-8"?>
<TemplafyFormConfiguration><![CDATA[{"formFields":[{"required":false,"type":"datePicker","name":"Date","label":"Date","helpTexts":{"prefix":"","postfix":""},"spacing":{},"fullyQualifiedName":"Date"}],"formDataEntries":[{"name":"Date","value":"CULsadD1vmSiyPvHbc8cAA=="}]}]]></TemplafyFormConfiguration>
</file>

<file path=customXml/item7.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TemplafySlideTemplateConfiguration><![CDATA[{"elementsMetadata":[],"documentContentValidatorConfiguration":{"enableDocumentContentValidator":false,"documentContentValidatorVersion":0},"slideId":"636891895636011205","enableDocumentContentUpdater":true,"version":"1.3"}]]></TemplafySlideTemplateConfiguration>
</file>

<file path=customXml/itemProps1.xml><?xml version="1.0" encoding="utf-8"?>
<ds:datastoreItem xmlns:ds="http://schemas.openxmlformats.org/officeDocument/2006/customXml" ds:itemID="{89F6FAA3-0A13-48D5-94C8-5EDB55D9BFE1}">
  <ds:schemaRefs/>
</ds:datastoreItem>
</file>

<file path=customXml/itemProps10.xml><?xml version="1.0" encoding="utf-8"?>
<ds:datastoreItem xmlns:ds="http://schemas.openxmlformats.org/officeDocument/2006/customXml" ds:itemID="{622A738E-86DB-4A25-B022-AE44F1D53773}">
  <ds:schemaRefs/>
</ds:datastoreItem>
</file>

<file path=customXml/itemProps11.xml><?xml version="1.0" encoding="utf-8"?>
<ds:datastoreItem xmlns:ds="http://schemas.openxmlformats.org/officeDocument/2006/customXml" ds:itemID="{6D9EFD18-A208-42FB-87F2-644E60C7AB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1082fd-473e-4fe3-b9cc-74822e0df6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2.xml><?xml version="1.0" encoding="utf-8"?>
<ds:datastoreItem xmlns:ds="http://schemas.openxmlformats.org/officeDocument/2006/customXml" ds:itemID="{EF71F891-45EA-4D61-8311-1A0AE37FCC8D}">
  <ds:schemaRefs/>
</ds:datastoreItem>
</file>

<file path=customXml/itemProps13.xml><?xml version="1.0" encoding="utf-8"?>
<ds:datastoreItem xmlns:ds="http://schemas.openxmlformats.org/officeDocument/2006/customXml" ds:itemID="{FE10E5A2-92FB-4977-A5C1-EDFBEC1A49FA}">
  <ds:schemaRefs/>
</ds:datastoreItem>
</file>

<file path=customXml/itemProps14.xml><?xml version="1.0" encoding="utf-8"?>
<ds:datastoreItem xmlns:ds="http://schemas.openxmlformats.org/officeDocument/2006/customXml" ds:itemID="{EA947D81-94C0-4A97-A6A0-DA5F4B11CD36}">
  <ds:schemaRefs/>
</ds:datastoreItem>
</file>

<file path=customXml/itemProps15.xml><?xml version="1.0" encoding="utf-8"?>
<ds:datastoreItem xmlns:ds="http://schemas.openxmlformats.org/officeDocument/2006/customXml" ds:itemID="{6D3B6217-ADAE-4CEF-845F-5FAC3375DCD4}">
  <ds:schemaRefs>
    <ds:schemaRef ds:uri="http://schemas.microsoft.com/sharepoint/v3/contenttype/forms"/>
  </ds:schemaRefs>
</ds:datastoreItem>
</file>

<file path=customXml/itemProps16.xml><?xml version="1.0" encoding="utf-8"?>
<ds:datastoreItem xmlns:ds="http://schemas.openxmlformats.org/officeDocument/2006/customXml" ds:itemID="{F31277A9-97EE-4BA1-BCFA-B539C538A774}">
  <ds:schemaRefs/>
</ds:datastoreItem>
</file>

<file path=customXml/itemProps17.xml><?xml version="1.0" encoding="utf-8"?>
<ds:datastoreItem xmlns:ds="http://schemas.openxmlformats.org/officeDocument/2006/customXml" ds:itemID="{D0688CFD-82DB-43CD-8984-E850371D850F}">
  <ds:schemaRefs/>
</ds:datastoreItem>
</file>

<file path=customXml/itemProps18.xml><?xml version="1.0" encoding="utf-8"?>
<ds:datastoreItem xmlns:ds="http://schemas.openxmlformats.org/officeDocument/2006/customXml" ds:itemID="{9BC845E4-8E4B-4337-A081-50DB437B2A10}">
  <ds:schemaRefs/>
</ds:datastoreItem>
</file>

<file path=customXml/itemProps19.xml><?xml version="1.0" encoding="utf-8"?>
<ds:datastoreItem xmlns:ds="http://schemas.openxmlformats.org/officeDocument/2006/customXml" ds:itemID="{BBDB0E0E-43D5-4D13-82FD-DFA933B6FEDA}">
  <ds:schemaRefs/>
</ds:datastoreItem>
</file>

<file path=customXml/itemProps2.xml><?xml version="1.0" encoding="utf-8"?>
<ds:datastoreItem xmlns:ds="http://schemas.openxmlformats.org/officeDocument/2006/customXml" ds:itemID="{C484C70F-0F64-4774-853F-19FDF7E1F81D}">
  <ds:schemaRefs/>
</ds:datastoreItem>
</file>

<file path=customXml/itemProps20.xml><?xml version="1.0" encoding="utf-8"?>
<ds:datastoreItem xmlns:ds="http://schemas.openxmlformats.org/officeDocument/2006/customXml" ds:itemID="{1069E8CD-41C4-4026-BC10-5914E270ABAA}">
  <ds:schemaRefs/>
</ds:datastoreItem>
</file>

<file path=customXml/itemProps21.xml><?xml version="1.0" encoding="utf-8"?>
<ds:datastoreItem xmlns:ds="http://schemas.openxmlformats.org/officeDocument/2006/customXml" ds:itemID="{E90A40F1-BCE1-459A-B0E8-AAE7863DA720}">
  <ds:schemaRefs/>
</ds:datastoreItem>
</file>

<file path=customXml/itemProps22.xml><?xml version="1.0" encoding="utf-8"?>
<ds:datastoreItem xmlns:ds="http://schemas.openxmlformats.org/officeDocument/2006/customXml" ds:itemID="{C8085033-7182-4AC0-85E4-D347B20E54A8}">
  <ds:schemaRefs/>
</ds:datastoreItem>
</file>

<file path=customXml/itemProps23.xml><?xml version="1.0" encoding="utf-8"?>
<ds:datastoreItem xmlns:ds="http://schemas.openxmlformats.org/officeDocument/2006/customXml" ds:itemID="{7A44C099-8104-4D78-9E3C-1BB9F770F35C}">
  <ds:schemaRefs/>
</ds:datastoreItem>
</file>

<file path=customXml/itemProps24.xml><?xml version="1.0" encoding="utf-8"?>
<ds:datastoreItem xmlns:ds="http://schemas.openxmlformats.org/officeDocument/2006/customXml" ds:itemID="{6AD681B6-6297-43F1-802C-F66ACC0FA7BA}">
  <ds:schemaRefs/>
</ds:datastoreItem>
</file>

<file path=customXml/itemProps25.xml><?xml version="1.0" encoding="utf-8"?>
<ds:datastoreItem xmlns:ds="http://schemas.openxmlformats.org/officeDocument/2006/customXml" ds:itemID="{15FCDC8E-5B20-4932-B028-F5C334DCC495}">
  <ds:schemaRefs/>
</ds:datastoreItem>
</file>

<file path=customXml/itemProps26.xml><?xml version="1.0" encoding="utf-8"?>
<ds:datastoreItem xmlns:ds="http://schemas.openxmlformats.org/officeDocument/2006/customXml" ds:itemID="{B14C6030-A87F-454C-BACB-9FA7F4DC01EE}">
  <ds:schemaRefs/>
</ds:datastoreItem>
</file>

<file path=customXml/itemProps27.xml><?xml version="1.0" encoding="utf-8"?>
<ds:datastoreItem xmlns:ds="http://schemas.openxmlformats.org/officeDocument/2006/customXml" ds:itemID="{C958AC4E-0EBC-4D50-BA37-76B3A312A75C}">
  <ds:schemaRefs/>
</ds:datastoreItem>
</file>

<file path=customXml/itemProps28.xml><?xml version="1.0" encoding="utf-8"?>
<ds:datastoreItem xmlns:ds="http://schemas.openxmlformats.org/officeDocument/2006/customXml" ds:itemID="{2C0A1D3E-739E-4362-B7E9-4C063B4C96F1}">
  <ds:schemaRefs/>
</ds:datastoreItem>
</file>

<file path=customXml/itemProps29.xml><?xml version="1.0" encoding="utf-8"?>
<ds:datastoreItem xmlns:ds="http://schemas.openxmlformats.org/officeDocument/2006/customXml" ds:itemID="{3D84A760-4093-4010-A0AF-80406593483C}">
  <ds:schemaRefs/>
</ds:datastoreItem>
</file>

<file path=customXml/itemProps3.xml><?xml version="1.0" encoding="utf-8"?>
<ds:datastoreItem xmlns:ds="http://schemas.openxmlformats.org/officeDocument/2006/customXml" ds:itemID="{A094CBBE-8C2D-47D2-A147-FB038A07EE8E}">
  <ds:schemaRefs/>
</ds:datastoreItem>
</file>

<file path=customXml/itemProps30.xml><?xml version="1.0" encoding="utf-8"?>
<ds:datastoreItem xmlns:ds="http://schemas.openxmlformats.org/officeDocument/2006/customXml" ds:itemID="{6AC727A3-362A-4271-8379-F861035075CA}">
  <ds:schemaRefs/>
</ds:datastoreItem>
</file>

<file path=customXml/itemProps31.xml><?xml version="1.0" encoding="utf-8"?>
<ds:datastoreItem xmlns:ds="http://schemas.openxmlformats.org/officeDocument/2006/customXml" ds:itemID="{770B9116-D1BF-4124-8B15-69BB4453E2E2}">
  <ds:schemaRefs/>
</ds:datastoreItem>
</file>

<file path=customXml/itemProps32.xml><?xml version="1.0" encoding="utf-8"?>
<ds:datastoreItem xmlns:ds="http://schemas.openxmlformats.org/officeDocument/2006/customXml" ds:itemID="{6ED14CF5-63C0-4E74-A81C-811324C09B62}">
  <ds:schemaRefs/>
</ds:datastoreItem>
</file>

<file path=customXml/itemProps33.xml><?xml version="1.0" encoding="utf-8"?>
<ds:datastoreItem xmlns:ds="http://schemas.openxmlformats.org/officeDocument/2006/customXml" ds:itemID="{93D96B8B-D4C1-40AA-822F-2EC49A7B7BB0}">
  <ds:schemaRefs/>
</ds:datastoreItem>
</file>

<file path=customXml/itemProps34.xml><?xml version="1.0" encoding="utf-8"?>
<ds:datastoreItem xmlns:ds="http://schemas.openxmlformats.org/officeDocument/2006/customXml" ds:itemID="{3D66EC08-4EA6-42E4-B6D0-A8CCB8538E1A}">
  <ds:schemaRefs/>
</ds:datastoreItem>
</file>

<file path=customXml/itemProps35.xml><?xml version="1.0" encoding="utf-8"?>
<ds:datastoreItem xmlns:ds="http://schemas.openxmlformats.org/officeDocument/2006/customXml" ds:itemID="{A9F650E1-7C73-4043-8DB7-035E2983D83A}">
  <ds:schemaRefs/>
</ds:datastoreItem>
</file>

<file path=customXml/itemProps36.xml><?xml version="1.0" encoding="utf-8"?>
<ds:datastoreItem xmlns:ds="http://schemas.openxmlformats.org/officeDocument/2006/customXml" ds:itemID="{E70FB3FC-79E1-433E-AE24-C60CE85AD971}">
  <ds:schemaRefs/>
</ds:datastoreItem>
</file>

<file path=customXml/itemProps37.xml><?xml version="1.0" encoding="utf-8"?>
<ds:datastoreItem xmlns:ds="http://schemas.openxmlformats.org/officeDocument/2006/customXml" ds:itemID="{3D348C1E-B1BE-4552-84E7-A47A19F24C1C}">
  <ds:schemaRefs/>
</ds:datastoreItem>
</file>

<file path=customXml/itemProps38.xml><?xml version="1.0" encoding="utf-8"?>
<ds:datastoreItem xmlns:ds="http://schemas.openxmlformats.org/officeDocument/2006/customXml" ds:itemID="{BD0A1FD2-A0C5-457F-B5E6-A18CB06720F5}">
  <ds:schemaRefs/>
</ds:datastoreItem>
</file>

<file path=customXml/itemProps39.xml><?xml version="1.0" encoding="utf-8"?>
<ds:datastoreItem xmlns:ds="http://schemas.openxmlformats.org/officeDocument/2006/customXml" ds:itemID="{A67226F8-BB7A-4AC2-B933-ADBCEB697BE4}">
  <ds:schemaRefs/>
</ds:datastoreItem>
</file>

<file path=customXml/itemProps4.xml><?xml version="1.0" encoding="utf-8"?>
<ds:datastoreItem xmlns:ds="http://schemas.openxmlformats.org/officeDocument/2006/customXml" ds:itemID="{8FD66132-4A3C-4514-86E2-B404A8C0D4FA}">
  <ds:schemaRefs/>
</ds:datastoreItem>
</file>

<file path=customXml/itemProps40.xml><?xml version="1.0" encoding="utf-8"?>
<ds:datastoreItem xmlns:ds="http://schemas.openxmlformats.org/officeDocument/2006/customXml" ds:itemID="{69AC58C8-0D6B-4148-9FF2-56BE2FC1F17D}">
  <ds:schemaRefs/>
</ds:datastoreItem>
</file>

<file path=customXml/itemProps41.xml><?xml version="1.0" encoding="utf-8"?>
<ds:datastoreItem xmlns:ds="http://schemas.openxmlformats.org/officeDocument/2006/customXml" ds:itemID="{D5E5E038-9512-456B-A5B0-5BC41B1D590C}">
  <ds:schemaRefs/>
</ds:datastoreItem>
</file>

<file path=customXml/itemProps42.xml><?xml version="1.0" encoding="utf-8"?>
<ds:datastoreItem xmlns:ds="http://schemas.openxmlformats.org/officeDocument/2006/customXml" ds:itemID="{D6180394-956A-4927-939C-0E1D41323A98}">
  <ds:schemaRefs/>
</ds:datastoreItem>
</file>

<file path=customXml/itemProps43.xml><?xml version="1.0" encoding="utf-8"?>
<ds:datastoreItem xmlns:ds="http://schemas.openxmlformats.org/officeDocument/2006/customXml" ds:itemID="{8EA28307-B4E9-4EFE-833F-11D88872BE66}">
  <ds:schemaRefs/>
</ds:datastoreItem>
</file>

<file path=customXml/itemProps5.xml><?xml version="1.0" encoding="utf-8"?>
<ds:datastoreItem xmlns:ds="http://schemas.openxmlformats.org/officeDocument/2006/customXml" ds:itemID="{70FAD635-2329-40C7-9609-9F40C0151BA0}">
  <ds:schemaRefs/>
</ds:datastoreItem>
</file>

<file path=customXml/itemProps6.xml><?xml version="1.0" encoding="utf-8"?>
<ds:datastoreItem xmlns:ds="http://schemas.openxmlformats.org/officeDocument/2006/customXml" ds:itemID="{C5CD5A01-6378-494D-B71B-D23DEC9A120C}">
  <ds:schemaRefs/>
</ds:datastoreItem>
</file>

<file path=customXml/itemProps7.xml><?xml version="1.0" encoding="utf-8"?>
<ds:datastoreItem xmlns:ds="http://schemas.openxmlformats.org/officeDocument/2006/customXml" ds:itemID="{04C5E8CB-2105-4977-B629-62E84B83B728}">
  <ds:schemaRefs/>
</ds:datastoreItem>
</file>

<file path=customXml/itemProps8.xml><?xml version="1.0" encoding="utf-8"?>
<ds:datastoreItem xmlns:ds="http://schemas.openxmlformats.org/officeDocument/2006/customXml" ds:itemID="{D0B17A2E-06E2-483C-87F7-CC3D67285AC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d1082fd-473e-4fe3-b9cc-74822e0df67f"/>
    <ds:schemaRef ds:uri="http://www.w3.org/XML/1998/namespace"/>
  </ds:schemaRefs>
</ds:datastoreItem>
</file>

<file path=customXml/itemProps9.xml><?xml version="1.0" encoding="utf-8"?>
<ds:datastoreItem xmlns:ds="http://schemas.openxmlformats.org/officeDocument/2006/customXml" ds:itemID="{F703A381-79FD-4B93-B327-1E2DD0A5A108}">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773</Words>
  <Application>Microsoft Office PowerPoint</Application>
  <PresentationFormat>Widescreen</PresentationFormat>
  <Paragraphs>163</Paragraphs>
  <Slides>14</Slides>
  <Notes>0</Notes>
  <HiddenSlides>5</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14</vt:i4>
      </vt:variant>
    </vt:vector>
  </HeadingPairs>
  <TitlesOfParts>
    <vt:vector size="17" baseType="lpstr">
      <vt:lpstr>Arial</vt:lpstr>
      <vt:lpstr>Wingdings</vt:lpstr>
      <vt:lpstr>Blank</vt:lpstr>
      <vt:lpstr>SDU Studieservice Velkommen til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SDU Studieservice Velkommen til</dc:title>
  <dc:subject/>
  <dc:creator/>
  <cp:keywords/>
  <dc:description/>
  <cp:lastModifiedBy/>
  <cp:revision>6</cp:revision>
  <dcterms:created xsi:type="dcterms:W3CDTF">2019-01-15T10:32:39Z</dcterms:created>
  <dcterms:modified xsi:type="dcterms:W3CDTF">2023-08-28T08:57:28Z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2019-03-22T11:21:56.5777314Z</vt:lpwstr>
  </property>
  <property fmtid="{D5CDD505-2E9C-101B-9397-08002B2CF9AE}" pid="3" name="TemplafyTenantId">
    <vt:lpwstr>sdu</vt:lpwstr>
  </property>
  <property fmtid="{D5CDD505-2E9C-101B-9397-08002B2CF9AE}" pid="4" name="TemplafyTemplateId">
    <vt:lpwstr>636891894186761813</vt:lpwstr>
  </property>
  <property fmtid="{D5CDD505-2E9C-101B-9397-08002B2CF9AE}" pid="5" name="TemplafyUserProfileId">
    <vt:lpwstr>636068464213506678</vt:lpwstr>
  </property>
  <property fmtid="{D5CDD505-2E9C-101B-9397-08002B2CF9AE}" pid="6" name="TemplafyLanguageCode">
    <vt:lpwstr>da-DK</vt:lpwstr>
  </property>
  <property fmtid="{D5CDD505-2E9C-101B-9397-08002B2CF9AE}" pid="7" name="ContentTypeId">
    <vt:lpwstr>0x010100415C504EE34B1945B8A7AA29BAC3C51B</vt:lpwstr>
  </property>
</Properties>
</file>