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30"/>
    <p:restoredTop sz="96327"/>
  </p:normalViewPr>
  <p:slideViewPr>
    <p:cSldViewPr snapToGrid="0">
      <p:cViewPr varScale="1">
        <p:scale>
          <a:sx n="129" d="100"/>
          <a:sy n="129" d="100"/>
        </p:scale>
        <p:origin x="2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-regneark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-regneark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'Ark1'!$A$2:$C$46</cx:f>
        <cx:lvl ptCount="45">
          <cx:pt idx="0">Åben punkt</cx:pt>
          <cx:pt idx="1">Åben punkt</cx:pt>
          <cx:pt idx="2">Årlig drøftelse</cx:pt>
          <cx:pt idx="3">APV resultat</cx:pt>
          <cx:pt idx="4">Åben punkt</cx:pt>
          <cx:pt idx="5">Åben punkt</cx:pt>
          <cx:pt idx="6">Strategi for FAMO</cx:pt>
          <cx:pt idx="7">Tilsyn</cx:pt>
          <cx:pt idx="8"/>
          <cx:pt idx="9"/>
          <cx:pt idx="10"/>
          <cx:pt idx="11"/>
          <cx:pt idx="12">Åben punkt</cx:pt>
          <cx:pt idx="13">Stormøde AMO</cx:pt>
          <cx:pt idx="14">APV måling</cx:pt>
          <cx:pt idx="15">Valg af FAMO</cx:pt>
          <cx:pt idx="16"/>
          <cx:pt idx="17"/>
          <cx:pt idx="18"/>
          <cx:pt idx="19"/>
          <cx:pt idx="20"/>
          <cx:pt idx="21"/>
          <cx:pt idx="22"/>
          <cx:pt idx="23"/>
          <cx:pt idx="24">SUND åben punkt</cx:pt>
          <cx:pt idx="25">MUS opfølgning</cx:pt>
          <cx:pt idx="26">Åben punkt</cx:pt>
          <cx:pt idx="27">APV kick-off</cx:pt>
          <cx:pt idx="28">Åben punkt</cx:pt>
          <cx:pt idx="29">Åben punkt</cx:pt>
          <cx:pt idx="30">Valg til FAMO</cx:pt>
          <cx:pt idx="31">Strategisk ramme</cx:pt>
          <cx:pt idx="32"/>
          <cx:pt idx="33"/>
          <cx:pt idx="34"/>
          <cx:pt idx="35">Åben punkt</cx:pt>
          <cx:pt idx="36">Psykisk arbejdsmiljø</cx:pt>
          <cx:pt idx="37">APV ønsker</cx:pt>
          <cx:pt idx="38">FAMU strategi</cx:pt>
          <cx:pt idx="39"/>
          <cx:pt idx="40"/>
          <cx:pt idx="41"/>
          <cx:pt idx="42"/>
          <cx:pt idx="43"/>
          <cx:pt idx="44"/>
        </cx:lvl>
        <cx:lvl ptCount="45">
          <cx:pt idx="0">Ad hoc temaer</cx:pt>
          <cx:pt idx="1"/>
          <cx:pt idx="2">SDU årlig drøft.</cx:pt>
          <cx:pt idx="3"/>
          <cx:pt idx="4">APV resultat</cx:pt>
          <cx:pt idx="5"/>
          <cx:pt idx="6">Strategi for AMO</cx:pt>
          <cx:pt idx="7"/>
          <cx:pt idx="8">Ad hoc temaer</cx:pt>
          <cx:pt idx="9"/>
          <cx:pt idx="10"/>
          <cx:pt idx="11"/>
          <cx:pt idx="12">Årlig arb. Miljø drøft</cx:pt>
          <cx:pt idx="13"/>
          <cx:pt idx="14">Stormøde i AMO</cx:pt>
          <cx:pt idx="15"/>
          <cx:pt idx="16">APV måling</cx:pt>
          <cx:pt idx="17"/>
          <cx:pt idx="18">Valg af AMO</cx:pt>
          <cx:pt idx="19"/>
          <cx:pt idx="20">Ferie</cx:pt>
          <cx:pt idx="21"/>
          <cx:pt idx="22"/>
          <cx:pt idx="23"/>
          <cx:pt idx="24">Ad hoc temaer</cx:pt>
          <cx:pt idx="25"/>
          <cx:pt idx="26"/>
          <cx:pt idx="27"/>
          <cx:pt idx="28">APV kick-off</cx:pt>
          <cx:pt idx="29"/>
          <cx:pt idx="30">Valg af AMO</cx:pt>
          <cx:pt idx="31"/>
          <cx:pt idx="32">Strategisk ramme</cx:pt>
          <cx:pt idx="33"/>
          <cx:pt idx="34"/>
          <cx:pt idx="35">Ad hoc temaer</cx:pt>
          <cx:pt idx="36"/>
          <cx:pt idx="37"/>
          <cx:pt idx="38"/>
          <cx:pt idx="39"/>
          <cx:pt idx="40">APV-ønsker</cx:pt>
          <cx:pt idx="41"/>
          <cx:pt idx="42"/>
          <cx:pt idx="43"/>
          <cx:pt idx="44">Strategisk ramme</cx:pt>
        </cx:lvl>
        <cx:lvl ptCount="45">
          <cx:pt idx="0">December</cx:pt>
          <cx:pt idx="1"/>
          <cx:pt idx="2"/>
          <cx:pt idx="3"/>
          <cx:pt idx="4">November</cx:pt>
          <cx:pt idx="5"/>
          <cx:pt idx="6"/>
          <cx:pt idx="7"/>
          <cx:pt idx="8">Oktober</cx:pt>
          <cx:pt idx="9"/>
          <cx:pt idx="10"/>
          <cx:pt idx="11"/>
          <cx:pt idx="12">September</cx:pt>
          <cx:pt idx="13"/>
          <cx:pt idx="14"/>
          <cx:pt idx="15"/>
          <cx:pt idx="16">August</cx:pt>
          <cx:pt idx="17"/>
          <cx:pt idx="18"/>
          <cx:pt idx="19"/>
          <cx:pt idx="20">Juli</cx:pt>
          <cx:pt idx="21"/>
          <cx:pt idx="22"/>
          <cx:pt idx="23"/>
          <cx:pt idx="24">Juni</cx:pt>
          <cx:pt idx="25"/>
          <cx:pt idx="26"/>
          <cx:pt idx="27"/>
          <cx:pt idx="28">Maj</cx:pt>
          <cx:pt idx="29"/>
          <cx:pt idx="30"/>
          <cx:pt idx="31"/>
          <cx:pt idx="32">April</cx:pt>
          <cx:pt idx="33"/>
          <cx:pt idx="34"/>
          <cx:pt idx="35">Marts</cx:pt>
          <cx:pt idx="36"/>
          <cx:pt idx="37"/>
          <cx:pt idx="38"/>
          <cx:pt idx="39"/>
          <cx:pt idx="40">Februar</cx:pt>
          <cx:pt idx="41"/>
          <cx:pt idx="42"/>
          <cx:pt idx="43"/>
          <cx:pt idx="44">Januar</cx:pt>
        </cx:lvl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</cx:strDim>
      <cx:numDim type="size">
        <cx:f>'Ark1'!$D$2:$D$46</cx:f>
        <cx:lvl ptCount="45" formatCode="Standard">
          <cx:pt idx="0">6</cx:pt>
          <cx:pt idx="1">6</cx:pt>
          <cx:pt idx="2">6</cx:pt>
          <cx:pt idx="3">6</cx:pt>
          <cx:pt idx="4">6</cx:pt>
          <cx:pt idx="5">6</cx:pt>
          <cx:pt idx="6">6</cx:pt>
          <cx:pt idx="7">6</cx:pt>
          <cx:pt idx="8">24</cx:pt>
          <cx:pt idx="12">6</cx:pt>
          <cx:pt idx="13">6</cx:pt>
          <cx:pt idx="14">6</cx:pt>
          <cx:pt idx="15">6</cx:pt>
          <cx:pt idx="16">12</cx:pt>
          <cx:pt idx="18">12</cx:pt>
          <cx:pt idx="20">24</cx:pt>
          <cx:pt idx="24">6</cx:pt>
          <cx:pt idx="25">6</cx:pt>
          <cx:pt idx="26">6</cx:pt>
          <cx:pt idx="27">6</cx:pt>
          <cx:pt idx="28">6</cx:pt>
          <cx:pt idx="29">6</cx:pt>
          <cx:pt idx="30">6</cx:pt>
          <cx:pt idx="31">6</cx:pt>
          <cx:pt idx="32">24</cx:pt>
          <cx:pt idx="35">6</cx:pt>
          <cx:pt idx="36">6</cx:pt>
          <cx:pt idx="37">6</cx:pt>
          <cx:pt idx="38">6</cx:pt>
          <cx:pt idx="40">24</cx:pt>
          <cx:pt idx="44">24</cx:pt>
        </cx:lvl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</cx:numDim>
    </cx:data>
  </cx:chartData>
  <cx:chart>
    <cx:plotArea>
      <cx:plotAreaRegion>
        <cx:series layoutId="sunburst" uniqueId="{CFE23312-4D76-2D4E-BEBB-BCD64174B238}">
          <cx:tx>
            <cx:txData>
              <cx:f>'Ark1'!$D$1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'Ark1'!$A$2:$C$12</cx:f>
        <cx:lvl ptCount="11">
          <cx:pt idx="0">Udsend dags-orden</cx:pt>
          <cx:pt idx="1">Dags-orden møde</cx:pt>
          <cx:pt idx="2">TR'er + inddrag bagland</cx:pt>
          <cx:pt idx="3">Institut ledere</cx:pt>
          <cx:pt idx="4"/>
          <cx:pt idx="5">Informer og inddrag bagland</cx:pt>
          <cx:pt idx="6">Opdate-ret ref.</cx:pt>
          <cx:pt idx="7"/>
          <cx:pt idx="8">Arbejde</cx:pt>
          <cx:pt idx="9">Dialog</cx:pt>
          <cx:pt idx="10"/>
        </cx:lvl>
        <cx:lvl ptCount="11">
          <cx:pt idx="0">Dagsor. feed-back</cx:pt>
          <cx:pt idx="1">Dags-orden udkast</cx:pt>
          <cx:pt idx="2">HoAMU</cx:pt>
          <cx:pt idx="3">Dekanat</cx:pt>
          <cx:pt idx="4">Indhent forslag</cx:pt>
          <cx:pt idx="5">Arbejde med sager</cx:pt>
          <cx:pt idx="6">Feed-back</cx:pt>
          <cx:pt idx="7">Referat</cx:pt>
          <cx:pt idx="8">Ansvar opgaver</cx:pt>
          <cx:pt idx="9">Frem-lægge</cx:pt>
          <cx:pt idx="10">Info</cx:pt>
        </cx:lvl>
        <cx:lvl ptCount="11">
          <cx:pt idx="0">Før møde</cx:pt>
          <cx:pt idx="1">Før møde</cx:pt>
          <cx:pt idx="2">Før møde</cx:pt>
          <cx:pt idx="3">Før møde</cx:pt>
          <cx:pt idx="4">Før møde</cx:pt>
          <cx:pt idx="5">Efter møde</cx:pt>
          <cx:pt idx="6">Efter møde</cx:pt>
          <cx:pt idx="7">Efter møde</cx:pt>
          <cx:pt idx="8">Under møde</cx:pt>
          <cx:pt idx="9">Under møde</cx:pt>
          <cx:pt idx="10">Under møde</cx:pt>
        </cx:lvl>
      </cx:strDim>
      <cx:numDim type="size">
        <cx:f>'Ark1'!$D$2:$D$12</cx:f>
        <cx:lvl ptCount="11" formatCode="Standard">
          <cx:pt idx="0">10</cx:pt>
          <cx:pt idx="1">10</cx:pt>
          <cx:pt idx="2">10</cx:pt>
          <cx:pt idx="3">10</cx:pt>
          <cx:pt idx="4">10</cx:pt>
          <cx:pt idx="5">10</cx:pt>
          <cx:pt idx="6">10</cx:pt>
          <cx:pt idx="7">10</cx:pt>
          <cx:pt idx="8">10</cx:pt>
          <cx:pt idx="9">10</cx:pt>
          <cx:pt idx="10">10</cx:pt>
        </cx:lvl>
      </cx:numDim>
    </cx:data>
  </cx:chartData>
  <cx:chart>
    <cx:title pos="t" align="ctr" overlay="0">
      <cx:tx>
        <cx:txData>
          <cx:v>SUND-FAMU mødehjul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da-DK" sz="1862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rPr>
            <a:t>SUND-FAMU mødehjul</a:t>
          </a:r>
        </a:p>
      </cx:txPr>
    </cx:title>
    <cx:plotArea>
      <cx:plotAreaRegion>
        <cx:series layoutId="sunburst" uniqueId="{AED72D3F-998B-DE4E-B139-B3EAA4CC859D}">
          <cx:tx>
            <cx:txData>
              <cx:f>'Ark1'!$D$1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29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7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3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0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5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4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9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66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52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9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28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B8445-7F0A-914A-880C-78005E48783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84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14/relationships/chartEx" Target="../charts/chartEx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Diagram 5">
                <a:extLst>
                  <a:ext uri="{FF2B5EF4-FFF2-40B4-BE49-F238E27FC236}">
                    <a16:creationId xmlns:a16="http://schemas.microsoft.com/office/drawing/2014/main" id="{892C9309-8BB2-59CD-E6D4-680A8D1F8F8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073078809"/>
                  </p:ext>
                </p:extLst>
              </p:nvPr>
            </p:nvGraphicFramePr>
            <p:xfrm>
              <a:off x="4188279" y="1045029"/>
              <a:ext cx="8613321" cy="855617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Diagram 5">
                <a:extLst>
                  <a:ext uri="{FF2B5EF4-FFF2-40B4-BE49-F238E27FC236}">
                    <a16:creationId xmlns:a16="http://schemas.microsoft.com/office/drawing/2014/main" id="{892C9309-8BB2-59CD-E6D4-680A8D1F8F8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88279" y="1045029"/>
                <a:ext cx="8613321" cy="85561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2" name="Diagram 1">
                <a:extLst>
                  <a:ext uri="{FF2B5EF4-FFF2-40B4-BE49-F238E27FC236}">
                    <a16:creationId xmlns:a16="http://schemas.microsoft.com/office/drawing/2014/main" id="{4AE5600B-F940-8100-413E-8409E17B7CB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54488361"/>
                  </p:ext>
                </p:extLst>
              </p:nvPr>
            </p:nvGraphicFramePr>
            <p:xfrm>
              <a:off x="0" y="0"/>
              <a:ext cx="4800600" cy="509451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Diagram 1">
                <a:extLst>
                  <a:ext uri="{FF2B5EF4-FFF2-40B4-BE49-F238E27FC236}">
                    <a16:creationId xmlns:a16="http://schemas.microsoft.com/office/drawing/2014/main" id="{4AE5600B-F940-8100-413E-8409E17B7CB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4800600" cy="5094514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kstfelt 3">
            <a:extLst>
              <a:ext uri="{FF2B5EF4-FFF2-40B4-BE49-F238E27FC236}">
                <a16:creationId xmlns:a16="http://schemas.microsoft.com/office/drawing/2014/main" id="{93D440EB-BBBE-018C-AD41-1F28E98A0965}"/>
              </a:ext>
            </a:extLst>
          </p:cNvPr>
          <p:cNvSpPr txBox="1"/>
          <p:nvPr/>
        </p:nvSpPr>
        <p:spPr>
          <a:xfrm>
            <a:off x="6609021" y="546851"/>
            <a:ext cx="3729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SUND-FAMU </a:t>
            </a:r>
            <a:r>
              <a:rPr lang="da-DK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års</a:t>
            </a:r>
            <a:r>
              <a:rPr lang="da-DK" sz="24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hjul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ACD6B20-C05B-99C8-DE08-2FA019B7C989}"/>
              </a:ext>
            </a:extLst>
          </p:cNvPr>
          <p:cNvSpPr txBox="1"/>
          <p:nvPr/>
        </p:nvSpPr>
        <p:spPr>
          <a:xfrm>
            <a:off x="504909" y="5208810"/>
            <a:ext cx="3292761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Faste punkter</a:t>
            </a:r>
          </a:p>
          <a:p>
            <a:pPr marL="666750" indent="-187325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da-DK" sz="1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Bordet rundt</a:t>
            </a:r>
          </a:p>
          <a:p>
            <a:pPr marL="666750" indent="-187325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da-DK" sz="1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Arbejdsskader</a:t>
            </a:r>
          </a:p>
          <a:p>
            <a:pPr marL="666750" indent="-187325">
              <a:lnSpc>
                <a:spcPts val="1400"/>
              </a:lnSpc>
              <a:buFont typeface="Arial" panose="020B0604020202020204" pitchFamily="34" charset="0"/>
              <a:buChar char="•"/>
            </a:pPr>
            <a:r>
              <a:rPr lang="da-DK" sz="1200" kern="100">
                <a:latin typeface="Aptos" panose="020B0004020202020204" pitchFamily="34" charset="0"/>
                <a:cs typeface="Times New Roman" panose="02020603050405020304" pitchFamily="18" charset="0"/>
              </a:rPr>
              <a:t>Lovgivning </a:t>
            </a:r>
            <a:r>
              <a:rPr lang="da-DK" sz="1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/ APV</a:t>
            </a:r>
          </a:p>
          <a:p>
            <a:endParaRPr lang="da-DK" sz="1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r>
              <a:rPr lang="da-DK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Kodex</a:t>
            </a:r>
            <a:r>
              <a:rPr lang="da-DK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 og debatkultur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Fælles vi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Tillid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Åbent sind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Nysgerrighed (lytte) – nuanceret anskuelse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Spejle – forstå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Anerkende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Dokumentation – transparens 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Respekt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Lydhør over forskellighed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Ordentlighed</a:t>
            </a:r>
          </a:p>
          <a:p>
            <a:pPr marL="685800" lvl="1" indent="-228600">
              <a:buFont typeface="+mj-lt"/>
              <a:buAutoNum type="romanLcPeriod"/>
            </a:pPr>
            <a:r>
              <a:rPr lang="da-DK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tone</a:t>
            </a:r>
          </a:p>
          <a:p>
            <a:endParaRPr lang="da-DK" sz="120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  <a:p>
            <a:r>
              <a:rPr lang="da-DK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Inddrage baglandet</a:t>
            </a:r>
            <a:endParaRPr lang="da-DK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96690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7202</TotalTime>
  <Words>43</Words>
  <Application>Microsoft Macintosh PowerPoint</Application>
  <PresentationFormat>A3-papir (297 x 420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Elbæk</dc:creator>
  <cp:lastModifiedBy>Lars Elbæk</cp:lastModifiedBy>
  <cp:revision>11</cp:revision>
  <dcterms:created xsi:type="dcterms:W3CDTF">2024-03-17T05:36:07Z</dcterms:created>
  <dcterms:modified xsi:type="dcterms:W3CDTF">2024-06-14T07:11:08Z</dcterms:modified>
</cp:coreProperties>
</file>