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58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jarne Graabech Sørensen" initials="BGS" lastIdx="9" clrIdx="0"/>
  <p:cmAuthor id="1" name="Steen Kærn Christiansen" initials="SK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yst layout 2 - Marker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llemlayout 3 - 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7971" autoAdjust="0"/>
  </p:normalViewPr>
  <p:slideViewPr>
    <p:cSldViewPr snapToGrid="0">
      <p:cViewPr varScale="1">
        <p:scale>
          <a:sx n="81" d="100"/>
          <a:sy n="81" d="100"/>
        </p:scale>
        <p:origin x="-264" y="-120"/>
      </p:cViewPr>
      <p:guideLst>
        <p:guide orient="horz" pos="2372"/>
        <p:guide orient="horz" pos="480"/>
        <p:guide orient="horz" pos="1130"/>
        <p:guide orient="horz" pos="1684"/>
        <p:guide orient="horz" pos="29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70" d="100"/>
          <a:sy n="170" d="100"/>
        </p:scale>
        <p:origin x="-1992" y="263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pitchFamily="-106" charset="0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-106" charset="0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r>
              <a:rPr lang="da-DK" smtClean="0"/>
              <a:t>14-12-2015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pitchFamily="-106" charset="0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pitchFamily="-106" charset="0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fld id="{E520CA43-DB7E-4407-B17B-C208A2B1F30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48279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79452" y="471487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9730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-106" charset="0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604963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DA85-E237-414D-A4A7-E1EE331E0E8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533525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F6E5-B367-4E9C-9CA9-62FF49E6CF0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57188" y="6572250"/>
            <a:ext cx="114300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604963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6A73F-D75F-462B-B0DF-34EF239532E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57188" y="6572250"/>
            <a:ext cx="114300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604963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B1BF-5002-4073-ABF8-66C9A5C2DC3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623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357431"/>
            <a:ext cx="404018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64623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57429"/>
            <a:ext cx="4041775" cy="37687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D5B8-449C-4C00-9ED1-2158D4C717D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57188" y="6572250"/>
            <a:ext cx="114300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571625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027F-BB32-4158-BFC0-A1BCE3269D9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57188" y="6572250"/>
            <a:ext cx="1285875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604963" y="6572250"/>
            <a:ext cx="28956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A500-E3E2-4B4E-A2E9-65073109609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2574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00364" y="273050"/>
            <a:ext cx="5686436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2574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8B4D-06E0-476D-86FC-F56588E9C8D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85918" y="50006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7158" y="357166"/>
            <a:ext cx="8429684" cy="464347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Træk billede til pladsholder, eller klik på symbol for at tilføje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85918" y="556737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5C3B-6938-4175-8ED4-F5202FE76CA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vmlDrawing" Target="../drawings/vmlDrawing1.vml"/><Relationship Id="rId12" Type="http://schemas.openxmlformats.org/officeDocument/2006/relationships/tags" Target="../tags/tag2.xml"/><Relationship Id="rId13" Type="http://schemas.openxmlformats.org/officeDocument/2006/relationships/oleObject" Target="../embeddings/oleObject1.bin"/><Relationship Id="rId14" Type="http://schemas.openxmlformats.org/officeDocument/2006/relationships/image" Target="../media/image1.emf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40938569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9220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7188" y="6572250"/>
            <a:ext cx="1214437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898989"/>
                </a:solidFill>
                <a:latin typeface="Gill Sans MT" pitchFamily="-106" charset="-18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3000" y="6572250"/>
            <a:ext cx="2895600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898989"/>
                </a:solidFill>
                <a:latin typeface="Gill Sans MT" pitchFamily="-106" charset="-18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0" y="6572250"/>
            <a:ext cx="428625" cy="285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898989"/>
                </a:solidFill>
                <a:latin typeface="Gill Sans MT" pitchFamily="-106" charset="-18"/>
                <a:ea typeface="ヒラギノ角ゴ ProN W3" pitchFamily="-106" charset="-128"/>
                <a:cs typeface="ヒラギノ角ゴ ProN W3" pitchFamily="-106" charset="-128"/>
                <a:sym typeface="Gill Sans" pitchFamily="-106" charset="0"/>
              </a:defRPr>
            </a:lvl1pPr>
          </a:lstStyle>
          <a:p>
            <a:pPr>
              <a:defRPr/>
            </a:pPr>
            <a:fld id="{40036BC6-276E-4C58-9CD9-1F921C17584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" name="Billede 9" descr="C:\Users\irh\AppData\Local\Microsoft\Windows\Temporary Internet Files\Content.IE5\8GU3Z56T\SDU_fysik_K_F_UK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97" y="6153870"/>
            <a:ext cx="1478703" cy="70412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74" r:id="rId5"/>
    <p:sldLayoutId id="2147483881" r:id="rId6"/>
    <p:sldLayoutId id="2147483882" r:id="rId7"/>
    <p:sldLayoutId id="2147483875" r:id="rId8"/>
    <p:sldLayoutId id="2147483876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  <a:ea typeface="ＭＳ Ｐゴシック" pitchFamily="-106" charset="-128"/>
          <a:cs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 MT" pitchFamily="-106" charset="-1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Skærmbillede 2018-02-19 kl. 13.29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282"/>
            <a:ext cx="8750300" cy="5537200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2315882" y="268941"/>
            <a:ext cx="68281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FKF Institutråd 22-02-2018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60361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200" b="0" dirty="0" smtClean="0"/>
              <a:t>Budgettilpasning (Fravalg)</a:t>
            </a:r>
            <a:endParaRPr lang="da-DK" sz="3200" b="0" dirty="0"/>
          </a:p>
        </p:txBody>
      </p:sp>
      <p:sp>
        <p:nvSpPr>
          <p:cNvPr id="3" name="Tekstfelt 2"/>
          <p:cNvSpPr txBox="1"/>
          <p:nvPr/>
        </p:nvSpPr>
        <p:spPr>
          <a:xfrm>
            <a:off x="283883" y="1090706"/>
            <a:ext cx="84865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Undervisningens afvikling:						250.000 </a:t>
            </a:r>
            <a:r>
              <a:rPr lang="da-DK" sz="1600" dirty="0" err="1" smtClean="0"/>
              <a:t>kr</a:t>
            </a:r>
            <a:endParaRPr lang="da-DK" sz="1400" dirty="0" smtClean="0"/>
          </a:p>
          <a:p>
            <a:r>
              <a:rPr lang="da-DK" sz="1400" dirty="0"/>
              <a:t>	</a:t>
            </a:r>
            <a:r>
              <a:rPr lang="da-DK" sz="1400" dirty="0" smtClean="0"/>
              <a:t>Maks 45 kontakttimer per 5 ECTS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Valgfrie kurser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	6-11 stud.  medfører studiekreds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	0-5 stud. medfører aflysning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Øvelser og projektundervisning gennemføres med </a:t>
            </a:r>
            <a:r>
              <a:rPr lang="da-DK" sz="1400" dirty="0" err="1" smtClean="0"/>
              <a:t>maks</a:t>
            </a:r>
            <a:r>
              <a:rPr lang="da-DK" sz="1400" dirty="0" smtClean="0"/>
              <a:t> 1 lærer per 12 studerende</a:t>
            </a:r>
          </a:p>
          <a:p>
            <a:endParaRPr lang="da-DK" sz="1600" dirty="0" smtClean="0"/>
          </a:p>
          <a:p>
            <a:r>
              <a:rPr lang="da-DK" sz="1600" dirty="0" smtClean="0"/>
              <a:t>FY801 nedlægges							  50.000 </a:t>
            </a:r>
            <a:r>
              <a:rPr lang="da-DK" sz="1600" dirty="0" err="1" smtClean="0"/>
              <a:t>kr</a:t>
            </a:r>
            <a:endParaRPr lang="da-DK" sz="1600" dirty="0" smtClean="0"/>
          </a:p>
          <a:p>
            <a:endParaRPr lang="da-DK" sz="1600" dirty="0" smtClean="0"/>
          </a:p>
          <a:p>
            <a:r>
              <a:rPr lang="da-DK" sz="1600" dirty="0" smtClean="0"/>
              <a:t>Justering af labøvelser på KE505						  72.500 </a:t>
            </a:r>
            <a:r>
              <a:rPr lang="da-DK" sz="1600" dirty="0" err="1" smtClean="0"/>
              <a:t>kr</a:t>
            </a:r>
            <a:endParaRPr lang="da-DK" sz="1400" dirty="0"/>
          </a:p>
          <a:p>
            <a:r>
              <a:rPr lang="da-DK" sz="1400" dirty="0" smtClean="0"/>
              <a:t>	30 Ø-timer til 24 Ø-timer, 2 ekstra E timer</a:t>
            </a:r>
          </a:p>
          <a:p>
            <a:endParaRPr lang="da-DK" sz="1400" dirty="0"/>
          </a:p>
          <a:p>
            <a:r>
              <a:rPr lang="da-DK" sz="1600" dirty="0" smtClean="0"/>
              <a:t>Omlægning af kursusafvikling						250.000 </a:t>
            </a:r>
            <a:r>
              <a:rPr lang="da-DK" sz="1600" dirty="0" err="1" smtClean="0"/>
              <a:t>kr</a:t>
            </a:r>
            <a:endParaRPr lang="da-DK" sz="1600" dirty="0" smtClean="0"/>
          </a:p>
          <a:p>
            <a:r>
              <a:rPr lang="da-DK" sz="1400" dirty="0"/>
              <a:t>	</a:t>
            </a:r>
            <a:r>
              <a:rPr lang="da-DK" sz="1400" dirty="0" smtClean="0"/>
              <a:t>Udvidelse af bachelorprojekt med 5 ECTS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Valgfag i 2-års turnus</a:t>
            </a:r>
          </a:p>
          <a:p>
            <a:r>
              <a:rPr lang="da-DK" sz="1400" dirty="0"/>
              <a:t>	</a:t>
            </a:r>
            <a:r>
              <a:rPr lang="da-DK" sz="1400" dirty="0" smtClean="0"/>
              <a:t>Fokusering af valgfags udbud</a:t>
            </a:r>
          </a:p>
          <a:p>
            <a:endParaRPr lang="da-DK" sz="1400" dirty="0"/>
          </a:p>
          <a:p>
            <a:endParaRPr lang="da-DK" sz="1400" dirty="0" smtClean="0"/>
          </a:p>
          <a:p>
            <a:r>
              <a:rPr lang="da-DK" sz="1600" dirty="0" smtClean="0"/>
              <a:t>Overordnet NAT initiativ: Flere studerende og mindre frafald			5 </a:t>
            </a:r>
            <a:r>
              <a:rPr lang="da-DK" sz="1600" dirty="0" err="1" smtClean="0"/>
              <a:t>mill</a:t>
            </a:r>
            <a:r>
              <a:rPr lang="da-DK" sz="1600" dirty="0" smtClean="0"/>
              <a:t> </a:t>
            </a:r>
            <a:r>
              <a:rPr lang="da-DK" sz="1600" dirty="0" err="1" smtClean="0"/>
              <a:t>kr</a:t>
            </a:r>
            <a:endParaRPr lang="da-DK" sz="1600" dirty="0" smtClean="0"/>
          </a:p>
          <a:p>
            <a:r>
              <a:rPr lang="da-DK" sz="1600" dirty="0"/>
              <a:t>	</a:t>
            </a:r>
            <a:r>
              <a:rPr lang="da-DK" sz="1600" dirty="0" err="1" smtClean="0"/>
              <a:t>FKFs</a:t>
            </a:r>
            <a:r>
              <a:rPr lang="da-DK" sz="1600" dirty="0" smtClean="0"/>
              <a:t> del er flere internationale studerende til Kemi og CP3, samt øget</a:t>
            </a:r>
          </a:p>
          <a:p>
            <a:r>
              <a:rPr lang="da-DK" sz="1600" dirty="0"/>
              <a:t>	</a:t>
            </a:r>
            <a:r>
              <a:rPr lang="da-DK" sz="1600" dirty="0" smtClean="0"/>
              <a:t>optag via astronomi.</a:t>
            </a:r>
          </a:p>
          <a:p>
            <a:endParaRPr lang="da-DK" sz="1600" dirty="0" smtClean="0"/>
          </a:p>
        </p:txBody>
      </p:sp>
    </p:spTree>
    <p:extLst>
      <p:ext uri="{BB962C8B-B14F-4D97-AF65-F5344CB8AC3E}">
        <p14:creationId xmlns:p14="http://schemas.microsoft.com/office/powerpoint/2010/main" val="198958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5244"/>
          </a:xfrm>
        </p:spPr>
        <p:txBody>
          <a:bodyPr/>
          <a:lstStyle/>
          <a:p>
            <a:pPr algn="ctr"/>
            <a:r>
              <a:rPr lang="da-DK" sz="3200" b="0" dirty="0" smtClean="0"/>
              <a:t>Budgettilpasning (økonomiske stramninger)</a:t>
            </a:r>
            <a:endParaRPr lang="da-DK" sz="3200" b="0" dirty="0"/>
          </a:p>
        </p:txBody>
      </p:sp>
      <p:sp>
        <p:nvSpPr>
          <p:cNvPr id="3" name="Tekstfelt 2"/>
          <p:cNvSpPr txBox="1"/>
          <p:nvPr/>
        </p:nvSpPr>
        <p:spPr>
          <a:xfrm>
            <a:off x="239059" y="1807882"/>
            <a:ext cx="862105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Institutrentable eksterne projekter:</a:t>
            </a:r>
          </a:p>
          <a:p>
            <a:r>
              <a:rPr lang="da-DK" sz="1800" dirty="0">
                <a:solidFill>
                  <a:srgbClr val="FF0000"/>
                </a:solidFill>
              </a:rPr>
              <a:t>	</a:t>
            </a:r>
            <a:r>
              <a:rPr lang="da-DK" sz="1800" dirty="0" smtClean="0">
                <a:solidFill>
                  <a:srgbClr val="FF0000"/>
                </a:solidFill>
              </a:rPr>
              <a:t>Reduceret medfinansiering af </a:t>
            </a:r>
            <a:r>
              <a:rPr lang="da-DK" sz="1800" dirty="0" err="1" smtClean="0">
                <a:solidFill>
                  <a:srgbClr val="FF0000"/>
                </a:solidFill>
              </a:rPr>
              <a:t>phd</a:t>
            </a:r>
            <a:r>
              <a:rPr lang="da-DK" sz="1800" dirty="0" smtClean="0">
                <a:solidFill>
                  <a:srgbClr val="FF0000"/>
                </a:solidFill>
              </a:rPr>
              <a:t> studerende</a:t>
            </a:r>
          </a:p>
          <a:p>
            <a:r>
              <a:rPr lang="da-DK" sz="1800" dirty="0">
                <a:solidFill>
                  <a:srgbClr val="FF0000"/>
                </a:solidFill>
              </a:rPr>
              <a:t>	</a:t>
            </a:r>
            <a:r>
              <a:rPr lang="da-DK" sz="1800" dirty="0" smtClean="0">
                <a:solidFill>
                  <a:srgbClr val="FF0000"/>
                </a:solidFill>
              </a:rPr>
              <a:t>Øget hjemtagelse af overhead eller alternativer til finansiering af </a:t>
            </a:r>
            <a:r>
              <a:rPr lang="da-DK" sz="1800" dirty="0" err="1" smtClean="0">
                <a:solidFill>
                  <a:srgbClr val="FF0000"/>
                </a:solidFill>
              </a:rPr>
              <a:t>SDUs</a:t>
            </a:r>
            <a:r>
              <a:rPr lang="da-DK" sz="1800" dirty="0" smtClean="0">
                <a:solidFill>
                  <a:srgbClr val="FF0000"/>
                </a:solidFill>
              </a:rPr>
              <a:t> 10% afgift</a:t>
            </a:r>
          </a:p>
          <a:p>
            <a:r>
              <a:rPr lang="da-DK" sz="1800" dirty="0">
                <a:solidFill>
                  <a:srgbClr val="FF0000"/>
                </a:solidFill>
              </a:rPr>
              <a:t>	</a:t>
            </a:r>
            <a:r>
              <a:rPr lang="da-DK" sz="1800" dirty="0" smtClean="0">
                <a:solidFill>
                  <a:srgbClr val="FF0000"/>
                </a:solidFill>
              </a:rPr>
              <a:t>Hjemtagelse af midler til finansiering af forskningsinfrastrukturen</a:t>
            </a:r>
            <a:endParaRPr lang="da-DK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9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Skærmbillede 2018-02-19 kl. 13.29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282"/>
            <a:ext cx="8750300" cy="5537200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2315882" y="268941"/>
            <a:ext cx="68281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FKF Institutråd 22-02-2018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63021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352591-EE9B-4DDC-9ECA-3EEEF6E98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4892"/>
            <a:ext cx="6858000" cy="950616"/>
          </a:xfrm>
        </p:spPr>
        <p:txBody>
          <a:bodyPr/>
          <a:lstStyle/>
          <a:p>
            <a:r>
              <a:rPr lang="en-GB" dirty="0"/>
              <a:t>PLANCKS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54047C-B476-4A0C-80AE-6BA7018CE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075509"/>
            <a:ext cx="6858000" cy="2170043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International </a:t>
            </a:r>
            <a:r>
              <a:rPr lang="en-GB" dirty="0" err="1"/>
              <a:t>Fysikkonkurrence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17-20 </a:t>
            </a:r>
            <a:r>
              <a:rPr lang="en-GB" dirty="0" err="1"/>
              <a:t>maj</a:t>
            </a:r>
            <a:r>
              <a:rPr lang="en-GB" dirty="0"/>
              <a:t>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~ 130 </a:t>
            </a:r>
            <a:r>
              <a:rPr lang="en-GB" dirty="0" err="1"/>
              <a:t>deltagere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hele </a:t>
            </a:r>
            <a:r>
              <a:rPr lang="en-GB" dirty="0" err="1"/>
              <a:t>verden</a:t>
            </a:r>
            <a:r>
              <a:rPr lang="en-GB" dirty="0"/>
              <a:t> (</a:t>
            </a:r>
            <a:r>
              <a:rPr lang="en-GB" dirty="0" err="1"/>
              <a:t>hovedsageligt</a:t>
            </a:r>
            <a:r>
              <a:rPr lang="en-GB" dirty="0"/>
              <a:t> Europa)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Samarbejde</a:t>
            </a:r>
            <a:r>
              <a:rPr lang="en-GB" dirty="0"/>
              <a:t> med SDU </a:t>
            </a:r>
            <a:r>
              <a:rPr lang="en-GB" dirty="0" err="1"/>
              <a:t>og</a:t>
            </a:r>
            <a:r>
              <a:rPr lang="en-GB" dirty="0"/>
              <a:t> IAPS</a:t>
            </a:r>
          </a:p>
          <a:p>
            <a:pPr algn="l"/>
            <a:r>
              <a:rPr lang="en-GB" dirty="0"/>
              <a:t>		- </a:t>
            </a:r>
            <a:r>
              <a:rPr lang="en-GB" dirty="0" err="1"/>
              <a:t>Støtte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fakultet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B1B224D-166E-47ED-B5A4-27C6C6771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021" y="4815167"/>
            <a:ext cx="2085975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05121B6-12D1-468D-BA40-6A2860F71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315" y="4816173"/>
            <a:ext cx="1721368" cy="76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2AE1E3-0206-4813-BADD-2F06197E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6F68932C-B414-4E41-B91B-57CEAF8F7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128" y="184834"/>
            <a:ext cx="8227745" cy="648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4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 FKF logo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FKF logo.potx</Template>
  <TotalTime>21091</TotalTime>
  <Pages>0</Pages>
  <Words>54</Words>
  <Characters>0</Characters>
  <Application>Microsoft Macintosh PowerPoint</Application>
  <PresentationFormat>Skærmshow (4:3)</PresentationFormat>
  <Lines>0</Lines>
  <Paragraphs>36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template FKF logo</vt:lpstr>
      <vt:lpstr>think-cell Slide</vt:lpstr>
      <vt:lpstr>PowerPoint-præsentation</vt:lpstr>
      <vt:lpstr>Budgettilpasning (Fravalg)</vt:lpstr>
      <vt:lpstr>Budgettilpasning (økonomiske stramninger)</vt:lpstr>
      <vt:lpstr>PowerPoint-præsentation</vt:lpstr>
      <vt:lpstr>PLANCKS 2019</vt:lpstr>
      <vt:lpstr>PowerPoint-præsentation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Frants Roager</cp:lastModifiedBy>
  <cp:revision>682</cp:revision>
  <cp:lastPrinted>2015-11-17T09:19:47Z</cp:lastPrinted>
  <dcterms:created xsi:type="dcterms:W3CDTF">2009-06-26T14:20:50Z</dcterms:created>
  <dcterms:modified xsi:type="dcterms:W3CDTF">2018-02-22T12:30:09Z</dcterms:modified>
</cp:coreProperties>
</file>