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sldIdLst>
    <p:sldId id="262" r:id="rId4"/>
    <p:sldId id="257" r:id="rId5"/>
    <p:sldId id="258" r:id="rId6"/>
    <p:sldId id="259" r:id="rId7"/>
    <p:sldId id="260" r:id="rId8"/>
    <p:sldId id="261" r:id="rId9"/>
    <p:sldId id="263" r:id="rId10"/>
    <p:sldId id="273" r:id="rId11"/>
    <p:sldId id="264" r:id="rId12"/>
    <p:sldId id="265" r:id="rId13"/>
    <p:sldId id="267" r:id="rId14"/>
    <p:sldId id="268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05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29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61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1BF4-6B3D-5942-931E-EAD7F2E5EA4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6248087"/>
            <a:ext cx="1095428" cy="2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03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7369-5788-0A43-9056-BB1F0FF3DC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8145-10CC-654F-9ECF-6E77219CDB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99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973F-E800-E74C-AA52-49A18797F1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54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42DE-ABDA-C44A-A381-0B523151E8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65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995A-E7BD-8042-AD92-026C96BE46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7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4939-DA51-BA48-BFE7-1469B37069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20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2B4-30CD-9545-85EB-DC1F9A5804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6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04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8A86-2CF2-6745-8050-9E77A51813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115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C37B-0D00-A140-B03B-9B294B2FE4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977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F2A-0BDD-BB46-93A8-349DAC0AFBD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223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nelin\AppData\Local\Microsoft\Windows\Temporary Internet Files\Content.Outlook\7KDIKFOW\SDU_BLACK_RGB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9" y="6405331"/>
            <a:ext cx="942973" cy="3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1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nelin\AppData\Local\Microsoft\Windows\Temporary Internet Files\Content.Outlook\7KDIKFOW\SDU_BLACK_RGB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9" y="6405331"/>
            <a:ext cx="942973" cy="3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nelin\AppData\Local\Microsoft\Windows\Temporary Internet Files\Content.Outlook\7KDIKFOW\SDU_BLACK_RGB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9" y="6405331"/>
            <a:ext cx="942973" cy="3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0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nelin\AppData\Local\Microsoft\Windows\Temporary Internet Files\Content.Outlook\7KDIKFOW\SDU_BLACK_RGB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9" y="6405331"/>
            <a:ext cx="942973" cy="3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8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320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87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92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768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85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371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359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344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391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828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67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29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57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73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8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09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7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4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A6BA-5959-284F-B44C-00D1E847C5EB}" type="datetimeFigureOut">
              <a:rPr lang="da-DK" smtClean="0"/>
              <a:t>12/05/16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ECCE-F2B9-AA42-8F1B-3910F176FE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497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CA4135-08AC-FB4C-8398-D2B401565D9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93EC78-83B2-4B6D-ABA4-EA66440AA9A4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6248087"/>
            <a:ext cx="1095428" cy="2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A6BA-5959-284F-B44C-00D1E847C5EB}" type="datetimeFigureOut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ECCE-F2B9-AA42-8F1B-3910F176FE70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6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6-05-11 kl. 14.3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800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9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74638"/>
            <a:ext cx="7830898" cy="719375"/>
          </a:xfrm>
        </p:spPr>
        <p:txBody>
          <a:bodyPr>
            <a:normAutofit/>
          </a:bodyPr>
          <a:lstStyle/>
          <a:p>
            <a:r>
              <a:rPr lang="da-DK" sz="3200" dirty="0" smtClean="0"/>
              <a:t>Brug af omstillingspulje – Ny model</a:t>
            </a:r>
            <a:endParaRPr lang="da-DK" sz="3200" dirty="0"/>
          </a:p>
        </p:txBody>
      </p:sp>
      <p:pic>
        <p:nvPicPr>
          <p:cNvPr id="4" name="Billede 3" descr="Skærmbillede 2016-05-11 kl. 14.1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6" y="1094899"/>
            <a:ext cx="7159761" cy="55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Sammenligning</a:t>
            </a:r>
            <a:br>
              <a:rPr lang="da-DK" dirty="0" smtClean="0"/>
            </a:br>
            <a:r>
              <a:rPr lang="da-DK" dirty="0" smtClean="0"/>
              <a:t>Ny versus gammel model</a:t>
            </a:r>
            <a:endParaRPr lang="da-DK" dirty="0"/>
          </a:p>
        </p:txBody>
      </p:sp>
      <p:pic>
        <p:nvPicPr>
          <p:cNvPr id="3" name="Billede 2" descr="Skærmbillede 2016-05-11 kl. 14.0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2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Skærmbillede 2016-05-11 kl. 14.08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 descr="Skærmbillede 2016-05-11 kl. 14.0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90"/>
            <a:ext cx="9144000" cy="4041169"/>
          </a:xfrm>
          <a:prstGeom prst="rect">
            <a:avLst/>
          </a:prstGeom>
        </p:spPr>
      </p:pic>
      <p:pic>
        <p:nvPicPr>
          <p:cNvPr id="4" name="Billede 3" descr="Skærmbillede 2016-05-11 kl. 14.0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475"/>
            <a:ext cx="9144000" cy="24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 descr="Skærmbillede 2016-05-11 kl. 14.0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1"/>
            <a:ext cx="9144000" cy="33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Skærmbillede 2016-05-11 kl. 14.0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Budget </a:t>
            </a:r>
            <a:r>
              <a:rPr lang="da-DK" dirty="0" err="1" smtClean="0">
                <a:solidFill>
                  <a:schemeClr val="bg1"/>
                </a:solidFill>
              </a:rPr>
              <a:t>Strategy</a:t>
            </a:r>
            <a:r>
              <a:rPr lang="da-DK" dirty="0" smtClean="0">
                <a:solidFill>
                  <a:schemeClr val="bg1"/>
                </a:solidFill>
              </a:rPr>
              <a:t> 2016-2019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Savings corresponding to 16.4 million DKK (2019)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Reduction of workforce by 22 full-time positions at NAT (VIP:13, TAP: 9)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study </a:t>
            </a:r>
            <a:r>
              <a:rPr lang="en-US" dirty="0" err="1" smtClean="0">
                <a:solidFill>
                  <a:schemeClr val="bg1"/>
                </a:solidFill>
              </a:rPr>
              <a:t>programmes</a:t>
            </a:r>
            <a:r>
              <a:rPr lang="en-US" dirty="0" smtClean="0">
                <a:solidFill>
                  <a:schemeClr val="bg1"/>
                </a:solidFill>
              </a:rPr>
              <a:t> are to be discontinued, but education activities must be </a:t>
            </a:r>
            <a:r>
              <a:rPr lang="en-US" dirty="0" err="1" smtClean="0">
                <a:solidFill>
                  <a:schemeClr val="bg1"/>
                </a:solidFill>
              </a:rPr>
              <a:t>optimised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Some research areas are to be discontinued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Still room for strategic selection</a:t>
            </a:r>
          </a:p>
        </p:txBody>
      </p:sp>
    </p:spTree>
    <p:extLst>
      <p:ext uri="{BB962C8B-B14F-4D97-AF65-F5344CB8AC3E}">
        <p14:creationId xmlns:p14="http://schemas.microsoft.com/office/powerpoint/2010/main" val="292708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a-DK" dirty="0" err="1" smtClean="0">
                <a:solidFill>
                  <a:schemeClr val="bg1"/>
                </a:solidFill>
              </a:rPr>
              <a:t>Consequences</a:t>
            </a:r>
            <a:r>
              <a:rPr lang="da-DK" dirty="0" smtClean="0">
                <a:solidFill>
                  <a:schemeClr val="bg1"/>
                </a:solidFill>
              </a:rPr>
              <a:t> FKF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6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Departmental </a:t>
            </a:r>
            <a:r>
              <a:rPr lang="da-DK" sz="2400" dirty="0" err="1" smtClean="0">
                <a:solidFill>
                  <a:schemeClr val="bg1"/>
                </a:solidFill>
              </a:rPr>
              <a:t>economy</a:t>
            </a:r>
            <a:endParaRPr lang="da-D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</a:rPr>
              <a:t> </a:t>
            </a:r>
            <a:r>
              <a:rPr lang="da-DK" sz="1800" dirty="0" smtClean="0">
                <a:solidFill>
                  <a:schemeClr val="bg1"/>
                </a:solidFill>
              </a:rPr>
              <a:t>      Budgetafdelingen, februar 2016</a:t>
            </a:r>
          </a:p>
          <a:p>
            <a:endParaRPr lang="da-DK" sz="2400" dirty="0">
              <a:solidFill>
                <a:schemeClr val="bg1"/>
              </a:solidFill>
            </a:endParaRPr>
          </a:p>
          <a:p>
            <a:endParaRPr lang="da-DK" sz="2400" dirty="0" smtClean="0">
              <a:solidFill>
                <a:schemeClr val="bg1"/>
              </a:solidFill>
            </a:endParaRPr>
          </a:p>
          <a:p>
            <a:endParaRPr lang="da-D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bg1"/>
              </a:solidFill>
            </a:endParaRPr>
          </a:p>
          <a:p>
            <a:r>
              <a:rPr lang="da-DK" sz="2400" dirty="0" err="1" smtClean="0">
                <a:solidFill>
                  <a:schemeClr val="bg1"/>
                </a:solidFill>
              </a:rPr>
              <a:t>Savings</a:t>
            </a:r>
            <a:r>
              <a:rPr lang="da-DK" sz="2400" dirty="0" smtClean="0">
                <a:solidFill>
                  <a:schemeClr val="bg1"/>
                </a:solidFill>
              </a:rPr>
              <a:t> in 2019: 5,8 </a:t>
            </a:r>
            <a:r>
              <a:rPr lang="da-DK" sz="2400" dirty="0">
                <a:solidFill>
                  <a:schemeClr val="bg1"/>
                </a:solidFill>
              </a:rPr>
              <a:t>m</a:t>
            </a:r>
            <a:r>
              <a:rPr lang="da-DK" sz="2400" dirty="0" smtClean="0">
                <a:solidFill>
                  <a:schemeClr val="bg1"/>
                </a:solidFill>
              </a:rPr>
              <a:t>io. kr. </a:t>
            </a:r>
          </a:p>
          <a:p>
            <a:pPr lvl="1"/>
            <a:r>
              <a:rPr lang="da-DK" sz="2000" dirty="0" err="1" smtClean="0">
                <a:solidFill>
                  <a:schemeClr val="bg1"/>
                </a:solidFill>
              </a:rPr>
              <a:t>Optimisation</a:t>
            </a:r>
            <a:r>
              <a:rPr lang="da-DK" sz="2000" dirty="0" smtClean="0">
                <a:solidFill>
                  <a:schemeClr val="bg1"/>
                </a:solidFill>
              </a:rPr>
              <a:t> of </a:t>
            </a:r>
            <a:r>
              <a:rPr lang="da-DK" sz="2000" dirty="0" err="1" smtClean="0">
                <a:solidFill>
                  <a:schemeClr val="bg1"/>
                </a:solidFill>
              </a:rPr>
              <a:t>our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teaching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constitutes</a:t>
            </a:r>
            <a:r>
              <a:rPr lang="da-DK" sz="2000" dirty="0" smtClean="0">
                <a:solidFill>
                  <a:schemeClr val="bg1"/>
                </a:solidFill>
              </a:rPr>
              <a:t> 1,5 </a:t>
            </a:r>
            <a:r>
              <a:rPr lang="da-DK" sz="2000" dirty="0" err="1" smtClean="0">
                <a:solidFill>
                  <a:schemeClr val="bg1"/>
                </a:solidFill>
              </a:rPr>
              <a:t>mill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kr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dirty="0" smtClean="0">
                <a:solidFill>
                  <a:schemeClr val="bg1"/>
                </a:solidFill>
              </a:rPr>
              <a:t> and  </a:t>
            </a:r>
            <a:r>
              <a:rPr lang="da-DK" sz="2000" dirty="0" err="1" smtClean="0">
                <a:solidFill>
                  <a:schemeClr val="bg1"/>
                </a:solidFill>
              </a:rPr>
              <a:t>reduction</a:t>
            </a:r>
            <a:r>
              <a:rPr lang="da-DK" sz="2000" dirty="0" smtClean="0">
                <a:solidFill>
                  <a:schemeClr val="bg1"/>
                </a:solidFill>
              </a:rPr>
              <a:t> of workforce 4,3 </a:t>
            </a:r>
            <a:r>
              <a:rPr lang="da-DK" sz="2000" dirty="0" err="1" smtClean="0">
                <a:solidFill>
                  <a:schemeClr val="bg1"/>
                </a:solidFill>
              </a:rPr>
              <a:t>mill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kr</a:t>
            </a:r>
            <a:endParaRPr lang="da-DK" sz="2000" dirty="0" smtClean="0">
              <a:solidFill>
                <a:schemeClr val="bg1"/>
              </a:solidFill>
            </a:endParaRPr>
          </a:p>
          <a:p>
            <a:pPr lvl="1"/>
            <a:endParaRPr lang="da-DK" sz="2000" dirty="0" smtClean="0">
              <a:solidFill>
                <a:schemeClr val="bg1"/>
              </a:solidFill>
            </a:endParaRPr>
          </a:p>
          <a:p>
            <a:r>
              <a:rPr lang="da-DK" sz="2400" dirty="0" err="1" smtClean="0">
                <a:solidFill>
                  <a:schemeClr val="bg1"/>
                </a:solidFill>
              </a:rPr>
              <a:t>Reduction</a:t>
            </a:r>
            <a:r>
              <a:rPr lang="da-DK" sz="2400" dirty="0" smtClean="0">
                <a:solidFill>
                  <a:schemeClr val="bg1"/>
                </a:solidFill>
              </a:rPr>
              <a:t> of  workforce at FKF </a:t>
            </a:r>
            <a:r>
              <a:rPr lang="da-DK" sz="2400" dirty="0" err="1" smtClean="0">
                <a:solidFill>
                  <a:schemeClr val="bg1"/>
                </a:solidFill>
              </a:rPr>
              <a:t>will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be</a:t>
            </a:r>
            <a:r>
              <a:rPr lang="da-DK" sz="2400" dirty="0" smtClean="0">
                <a:solidFill>
                  <a:schemeClr val="bg1"/>
                </a:solidFill>
              </a:rPr>
              <a:t> 7 </a:t>
            </a:r>
            <a:r>
              <a:rPr lang="da-DK" sz="2400" dirty="0" err="1" smtClean="0">
                <a:solidFill>
                  <a:schemeClr val="bg1"/>
                </a:solidFill>
              </a:rPr>
              <a:t>employees</a:t>
            </a:r>
            <a:r>
              <a:rPr lang="da-DK" sz="2400" dirty="0" smtClean="0">
                <a:solidFill>
                  <a:schemeClr val="bg1"/>
                </a:solidFill>
              </a:rPr>
              <a:t>  </a:t>
            </a:r>
            <a:r>
              <a:rPr lang="da-DK" sz="2400" dirty="0" err="1" smtClean="0">
                <a:solidFill>
                  <a:schemeClr val="bg1"/>
                </a:solidFill>
              </a:rPr>
              <a:t>distributed</a:t>
            </a:r>
            <a:r>
              <a:rPr lang="da-DK" sz="2400" dirty="0" smtClean="0">
                <a:solidFill>
                  <a:schemeClr val="bg1"/>
                </a:solidFill>
              </a:rPr>
              <a:t> as:</a:t>
            </a:r>
            <a:r>
              <a:rPr lang="da-DK" sz="2400" dirty="0">
                <a:solidFill>
                  <a:schemeClr val="bg1"/>
                </a:solidFill>
              </a:rPr>
              <a:t>	</a:t>
            </a:r>
            <a:r>
              <a:rPr lang="da-DK" sz="2400" dirty="0" smtClean="0">
                <a:solidFill>
                  <a:schemeClr val="bg1"/>
                </a:solidFill>
              </a:rPr>
              <a:t>VIP: 5, </a:t>
            </a:r>
            <a:r>
              <a:rPr lang="da-DK" sz="2400" dirty="0">
                <a:solidFill>
                  <a:schemeClr val="bg1"/>
                </a:solidFill>
              </a:rPr>
              <a:t>TAP: </a:t>
            </a:r>
            <a:r>
              <a:rPr lang="da-DK" sz="2400" dirty="0" smtClean="0">
                <a:solidFill>
                  <a:schemeClr val="bg1"/>
                </a:solidFill>
              </a:rPr>
              <a:t>2</a:t>
            </a:r>
            <a:endParaRPr lang="da-DK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39100"/>
              </p:ext>
            </p:extLst>
          </p:nvPr>
        </p:nvGraphicFramePr>
        <p:xfrm>
          <a:off x="755576" y="2348880"/>
          <a:ext cx="782428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kument" r:id="rId4" imgW="6286500" imgH="1041400" progId="Word.Document.12">
                  <p:embed/>
                </p:oleObj>
              </mc:Choice>
              <mc:Fallback>
                <p:oleObj name="Dokument" r:id="rId4" imgW="6286500" imgH="104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348880"/>
                        <a:ext cx="7824284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Reduction</a:t>
            </a:r>
            <a:r>
              <a:rPr lang="da-DK" dirty="0" smtClean="0"/>
              <a:t> in </a:t>
            </a:r>
            <a:r>
              <a:rPr lang="da-DK" dirty="0" err="1" smtClean="0"/>
              <a:t>educational</a:t>
            </a:r>
            <a:r>
              <a:rPr lang="da-DK" dirty="0" smtClean="0"/>
              <a:t> </a:t>
            </a:r>
            <a:r>
              <a:rPr lang="da-DK" dirty="0" err="1" smtClean="0"/>
              <a:t>costs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The proces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076780" y="1974220"/>
            <a:ext cx="706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a-DK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342900" indent="-342900">
              <a:buFontTx/>
              <a:buAutoNum type="arabicPeriod"/>
            </a:pPr>
            <a:endParaRPr lang="da-D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03707" y="1789554"/>
            <a:ext cx="838309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25-26/1 – 2016:		</a:t>
            </a:r>
            <a:r>
              <a:rPr lang="da-DK" dirty="0" err="1"/>
              <a:t>T</a:t>
            </a:r>
            <a:r>
              <a:rPr lang="da-DK" dirty="0" err="1" smtClean="0"/>
              <a:t>eaching</a:t>
            </a:r>
            <a:r>
              <a:rPr lang="da-DK" dirty="0" smtClean="0"/>
              <a:t> seminar</a:t>
            </a:r>
          </a:p>
          <a:p>
            <a:r>
              <a:rPr lang="da-DK" dirty="0"/>
              <a:t>	</a:t>
            </a:r>
            <a:r>
              <a:rPr lang="da-DK" dirty="0" smtClean="0"/>
              <a:t>				All </a:t>
            </a:r>
            <a:r>
              <a:rPr lang="da-DK" dirty="0" err="1" smtClean="0"/>
              <a:t>involved</a:t>
            </a:r>
            <a:r>
              <a:rPr lang="da-DK" dirty="0" smtClean="0"/>
              <a:t> in </a:t>
            </a:r>
            <a:r>
              <a:rPr lang="da-DK" dirty="0" err="1" smtClean="0"/>
              <a:t>educational</a:t>
            </a:r>
            <a:r>
              <a:rPr lang="da-DK" dirty="0" smtClean="0"/>
              <a:t> management present</a:t>
            </a:r>
          </a:p>
          <a:p>
            <a:endParaRPr lang="da-DK" dirty="0"/>
          </a:p>
          <a:p>
            <a:r>
              <a:rPr lang="da-DK" dirty="0" smtClean="0"/>
              <a:t>Primo </a:t>
            </a:r>
            <a:r>
              <a:rPr lang="da-DK" dirty="0" err="1" smtClean="0"/>
              <a:t>February</a:t>
            </a:r>
            <a:r>
              <a:rPr lang="da-DK" dirty="0" smtClean="0"/>
              <a:t>:			Departmental </a:t>
            </a:r>
            <a:r>
              <a:rPr lang="da-DK" dirty="0" err="1" smtClean="0"/>
              <a:t>Heads</a:t>
            </a:r>
            <a:r>
              <a:rPr lang="da-DK" dirty="0" smtClean="0"/>
              <a:t> suggests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teaching</a:t>
            </a:r>
            <a:r>
              <a:rPr lang="da-DK" dirty="0" smtClean="0"/>
              <a:t> </a:t>
            </a:r>
            <a:r>
              <a:rPr lang="da-DK" dirty="0" err="1" smtClean="0"/>
              <a:t>cuts</a:t>
            </a:r>
            <a:r>
              <a:rPr lang="da-DK" dirty="0" smtClean="0"/>
              <a:t> </a:t>
            </a:r>
          </a:p>
          <a:p>
            <a:endParaRPr lang="da-DK" dirty="0"/>
          </a:p>
          <a:p>
            <a:r>
              <a:rPr lang="da-DK" dirty="0" smtClean="0"/>
              <a:t>Primo March:			</a:t>
            </a:r>
            <a:r>
              <a:rPr lang="da-DK" dirty="0" err="1" smtClean="0"/>
              <a:t>Faculty</a:t>
            </a:r>
            <a:r>
              <a:rPr lang="da-DK" dirty="0" smtClean="0"/>
              <a:t> management suggests </a:t>
            </a:r>
            <a:r>
              <a:rPr lang="da-DK" dirty="0" err="1" smtClean="0"/>
              <a:t>faculty</a:t>
            </a:r>
            <a:r>
              <a:rPr lang="da-DK" dirty="0" smtClean="0"/>
              <a:t> </a:t>
            </a:r>
            <a:r>
              <a:rPr lang="da-DK" dirty="0" err="1" smtClean="0"/>
              <a:t>cuts</a:t>
            </a:r>
            <a:r>
              <a:rPr lang="da-DK" dirty="0" smtClean="0"/>
              <a:t> to SDU</a:t>
            </a:r>
          </a:p>
          <a:p>
            <a:endParaRPr lang="da-DK" dirty="0"/>
          </a:p>
          <a:p>
            <a:r>
              <a:rPr lang="da-DK" dirty="0" smtClean="0"/>
              <a:t>Primo April:			</a:t>
            </a:r>
            <a:r>
              <a:rPr lang="da-DK" dirty="0" err="1" smtClean="0"/>
              <a:t>SDUs</a:t>
            </a:r>
            <a:r>
              <a:rPr lang="da-DK" dirty="0" smtClean="0"/>
              <a:t> </a:t>
            </a:r>
            <a:r>
              <a:rPr lang="da-DK" dirty="0" err="1" smtClean="0"/>
              <a:t>board</a:t>
            </a:r>
            <a:r>
              <a:rPr lang="da-DK" dirty="0" smtClean="0"/>
              <a:t> </a:t>
            </a:r>
            <a:r>
              <a:rPr lang="da-DK" dirty="0" err="1" smtClean="0"/>
              <a:t>approve</a:t>
            </a:r>
            <a:r>
              <a:rPr lang="da-DK" dirty="0" smtClean="0"/>
              <a:t> the </a:t>
            </a:r>
            <a:r>
              <a:rPr lang="da-DK" dirty="0" err="1" smtClean="0"/>
              <a:t>cuts</a:t>
            </a:r>
            <a:endParaRPr lang="da-DK" dirty="0" smtClean="0"/>
          </a:p>
          <a:p>
            <a:r>
              <a:rPr lang="da-DK" dirty="0" smtClean="0"/>
              <a:t>					A </a:t>
            </a:r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teaching</a:t>
            </a:r>
            <a:r>
              <a:rPr lang="da-DK" dirty="0" smtClean="0"/>
              <a:t> seminar is </a:t>
            </a:r>
            <a:r>
              <a:rPr lang="da-DK" dirty="0" err="1" smtClean="0"/>
              <a:t>planned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Primo </a:t>
            </a:r>
            <a:r>
              <a:rPr lang="da-DK" dirty="0"/>
              <a:t>M</a:t>
            </a:r>
            <a:r>
              <a:rPr lang="da-DK" dirty="0" smtClean="0"/>
              <a:t>ay:			Department Head presents his suggestions to the Department</a:t>
            </a:r>
          </a:p>
          <a:p>
            <a:endParaRPr lang="da-DK" dirty="0"/>
          </a:p>
          <a:p>
            <a:r>
              <a:rPr lang="da-DK" dirty="0" smtClean="0"/>
              <a:t>Ultimo May:</a:t>
            </a:r>
            <a:r>
              <a:rPr lang="da-DK" dirty="0"/>
              <a:t>	</a:t>
            </a:r>
            <a:r>
              <a:rPr lang="da-DK" dirty="0" smtClean="0"/>
              <a:t>		Local </a:t>
            </a:r>
            <a:r>
              <a:rPr lang="da-DK" dirty="0" err="1" smtClean="0"/>
              <a:t>study</a:t>
            </a:r>
            <a:r>
              <a:rPr lang="da-DK" dirty="0" smtClean="0"/>
              <a:t> </a:t>
            </a:r>
            <a:r>
              <a:rPr lang="da-DK" dirty="0" err="1" smtClean="0"/>
              <a:t>boards</a:t>
            </a:r>
            <a:r>
              <a:rPr lang="da-DK" dirty="0" smtClean="0"/>
              <a:t> </a:t>
            </a:r>
            <a:r>
              <a:rPr lang="da-DK" dirty="0" err="1" smtClean="0"/>
              <a:t>make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suggestions to </a:t>
            </a:r>
            <a:r>
              <a:rPr lang="da-DK" dirty="0" err="1" smtClean="0"/>
              <a:t>meet</a:t>
            </a:r>
            <a:r>
              <a:rPr lang="da-DK" dirty="0" smtClean="0"/>
              <a:t> the </a:t>
            </a:r>
            <a:r>
              <a:rPr lang="da-DK" dirty="0" err="1" smtClean="0"/>
              <a:t>cuts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June 7th:				</a:t>
            </a:r>
            <a:r>
              <a:rPr lang="da-DK" dirty="0" err="1"/>
              <a:t>T</a:t>
            </a:r>
            <a:r>
              <a:rPr lang="da-DK" dirty="0" err="1" smtClean="0"/>
              <a:t>eaching</a:t>
            </a:r>
            <a:r>
              <a:rPr lang="da-DK" dirty="0" smtClean="0"/>
              <a:t> seminar: Final plans			</a:t>
            </a:r>
          </a:p>
          <a:p>
            <a:r>
              <a:rPr lang="da-DK" dirty="0" smtClean="0"/>
              <a:t>				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08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Departmental </a:t>
            </a:r>
            <a:r>
              <a:rPr lang="da-DK" dirty="0" err="1" smtClean="0"/>
              <a:t>Heads</a:t>
            </a:r>
            <a:r>
              <a:rPr lang="da-DK" dirty="0" smtClean="0"/>
              <a:t> suggestions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911121" y="1932803"/>
            <a:ext cx="7330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Initiative</a:t>
            </a:r>
            <a:r>
              <a:rPr lang="da-DK" dirty="0" smtClean="0"/>
              <a:t> 1:	</a:t>
            </a:r>
            <a:r>
              <a:rPr lang="da-DK" dirty="0" err="1" smtClean="0"/>
              <a:t>Improve</a:t>
            </a:r>
            <a:r>
              <a:rPr lang="da-DK" dirty="0" smtClean="0"/>
              <a:t> bachelor average </a:t>
            </a:r>
            <a:r>
              <a:rPr lang="da-DK" dirty="0" err="1" smtClean="0"/>
              <a:t>pass</a:t>
            </a:r>
            <a:r>
              <a:rPr lang="da-DK" dirty="0" smtClean="0"/>
              <a:t> rate from 0,7 – 0,8</a:t>
            </a:r>
          </a:p>
          <a:p>
            <a:endParaRPr lang="da-DK" dirty="0"/>
          </a:p>
          <a:p>
            <a:r>
              <a:rPr lang="da-DK" dirty="0" err="1" smtClean="0"/>
              <a:t>Initiative</a:t>
            </a:r>
            <a:r>
              <a:rPr lang="da-DK" dirty="0" smtClean="0"/>
              <a:t> 2:	</a:t>
            </a:r>
            <a:r>
              <a:rPr lang="da-DK" dirty="0" err="1" smtClean="0"/>
              <a:t>Reduce</a:t>
            </a:r>
            <a:r>
              <a:rPr lang="da-DK" dirty="0" smtClean="0"/>
              <a:t> </a:t>
            </a:r>
            <a:r>
              <a:rPr lang="da-DK" dirty="0" err="1" smtClean="0"/>
              <a:t>number</a:t>
            </a:r>
            <a:r>
              <a:rPr lang="da-DK" dirty="0" smtClean="0"/>
              <a:t> of lab </a:t>
            </a:r>
            <a:r>
              <a:rPr lang="da-DK" dirty="0" err="1" smtClean="0"/>
              <a:t>exercises</a:t>
            </a:r>
            <a:r>
              <a:rPr lang="da-DK" dirty="0" smtClean="0"/>
              <a:t> on service </a:t>
            </a:r>
            <a:r>
              <a:rPr lang="da-DK" dirty="0" err="1" smtClean="0"/>
              <a:t>courses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587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How to do it</a:t>
            </a:r>
            <a:endParaRPr lang="da-DK" sz="3200" dirty="0"/>
          </a:p>
        </p:txBody>
      </p:sp>
      <p:sp>
        <p:nvSpPr>
          <p:cNvPr id="3" name="Tekstfelt 2"/>
          <p:cNvSpPr txBox="1"/>
          <p:nvPr/>
        </p:nvSpPr>
        <p:spPr>
          <a:xfrm>
            <a:off x="457200" y="1417638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Main objective:</a:t>
            </a:r>
          </a:p>
          <a:p>
            <a:r>
              <a:rPr lang="en-GB" dirty="0" smtClean="0"/>
              <a:t>	Instead of running very large courses (+150 students) with students from many different areas, we use the opportunity of future separate enrolment to split the courses in minor courses (≈100 students) tailor made to the costumer.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In my opinion this will give better educations at lower cost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Simple estimates in savings:</a:t>
            </a:r>
          </a:p>
          <a:p>
            <a:r>
              <a:rPr lang="en-GB" dirty="0" smtClean="0"/>
              <a:t>	</a:t>
            </a:r>
            <a:r>
              <a:rPr lang="en-GB" b="1" dirty="0" smtClean="0"/>
              <a:t>Initiative 1 </a:t>
            </a:r>
            <a:r>
              <a:rPr lang="en-GB" dirty="0" smtClean="0"/>
              <a:t>(increased pass rate) </a:t>
            </a:r>
          </a:p>
          <a:p>
            <a:r>
              <a:rPr lang="en-GB" dirty="0" smtClean="0"/>
              <a:t>			</a:t>
            </a:r>
            <a:r>
              <a:rPr lang="en-GB" sz="1400" dirty="0" smtClean="0"/>
              <a:t>100 (Stud) * 10 (ECTS/Stud) * (0,8-0,7) * 45.000 (ECTS/STÅ) / 60 (STÅ/ECTS) = 75.000 </a:t>
            </a:r>
            <a:r>
              <a:rPr lang="en-GB" sz="1400" dirty="0" err="1" smtClean="0"/>
              <a:t>kr</a:t>
            </a:r>
            <a:endParaRPr lang="en-GB" sz="1400" dirty="0" smtClean="0"/>
          </a:p>
          <a:p>
            <a:endParaRPr lang="en-GB" sz="1400" dirty="0"/>
          </a:p>
          <a:p>
            <a:r>
              <a:rPr lang="en-GB" dirty="0" smtClean="0"/>
              <a:t>	</a:t>
            </a:r>
            <a:r>
              <a:rPr lang="en-GB" b="1" dirty="0" smtClean="0"/>
              <a:t>Initiative 2 </a:t>
            </a:r>
            <a:r>
              <a:rPr lang="en-GB" dirty="0" smtClean="0"/>
              <a:t>(reduced lab exercises)</a:t>
            </a:r>
          </a:p>
          <a:p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sz="1400" dirty="0" smtClean="0"/>
              <a:t>Elimination of 1 lab exercise (4 hours) on a 100 student course</a:t>
            </a:r>
          </a:p>
          <a:p>
            <a:r>
              <a:rPr lang="en-GB" sz="1400" dirty="0" smtClean="0"/>
              <a:t>				Cost lab exercise:	 ≈ 40.000 DKr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		Cost tutorial: 	≈  15.000 </a:t>
            </a:r>
            <a:r>
              <a:rPr lang="en-GB" sz="1400" dirty="0" err="1" smtClean="0"/>
              <a:t>Dkr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04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Ny budgetmodel</a:t>
            </a:r>
            <a:endParaRPr lang="da-DK" dirty="0"/>
          </a:p>
        </p:txBody>
      </p:sp>
      <p:pic>
        <p:nvPicPr>
          <p:cNvPr id="4" name="Billede 3" descr="Skærmbillede 2016-05-11 kl. 14.1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625"/>
            <a:ext cx="9144000" cy="337008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57200" y="4652533"/>
            <a:ext cx="779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Budgetposter til forandring:</a:t>
            </a:r>
          </a:p>
          <a:p>
            <a:r>
              <a:rPr lang="da-DK" sz="2400" dirty="0"/>
              <a:t>	</a:t>
            </a:r>
            <a:r>
              <a:rPr lang="da-DK" sz="2400" dirty="0" smtClean="0"/>
              <a:t>Uddannelsesbevillingen</a:t>
            </a:r>
          </a:p>
          <a:p>
            <a:r>
              <a:rPr lang="da-DK" sz="2400" dirty="0"/>
              <a:t>	</a:t>
            </a:r>
            <a:r>
              <a:rPr lang="da-DK" sz="2400" dirty="0" smtClean="0"/>
              <a:t>Forskningsbevillingen</a:t>
            </a:r>
          </a:p>
          <a:p>
            <a:r>
              <a:rPr lang="da-DK" sz="2400" dirty="0"/>
              <a:t>	</a:t>
            </a:r>
            <a:r>
              <a:rPr lang="da-DK" sz="2400" dirty="0" smtClean="0"/>
              <a:t>Omstillingspulje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26359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Ny budgetmodel : Uddannelse</a:t>
            </a:r>
            <a:endParaRPr lang="da-DK" sz="3200" dirty="0"/>
          </a:p>
        </p:txBody>
      </p:sp>
      <p:pic>
        <p:nvPicPr>
          <p:cNvPr id="3" name="Billede 2" descr="Skærmbillede 2016-05-11 kl. 22.3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00"/>
            <a:ext cx="9144000" cy="23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0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Ny budgetmodel: Forskningsbevilling</a:t>
            </a:r>
            <a:endParaRPr lang="da-DK" sz="3200" dirty="0"/>
          </a:p>
        </p:txBody>
      </p:sp>
      <p:pic>
        <p:nvPicPr>
          <p:cNvPr id="4" name="Billede 3" descr="Skærmbillede 2016-05-11 kl. 14.1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144000" cy="25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151</Words>
  <Application>Microsoft Macintosh PowerPoint</Application>
  <PresentationFormat>Skærmshow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9" baseType="lpstr">
      <vt:lpstr>Kontortema</vt:lpstr>
      <vt:lpstr>1_Kontortema</vt:lpstr>
      <vt:lpstr>2_Kontortema</vt:lpstr>
      <vt:lpstr>Dokument</vt:lpstr>
      <vt:lpstr>PowerPoint-præsentation</vt:lpstr>
      <vt:lpstr>Budget Strategy 2016-2019</vt:lpstr>
      <vt:lpstr>Consequences FKF</vt:lpstr>
      <vt:lpstr>Reduction in educational costs  The proces </vt:lpstr>
      <vt:lpstr>Departmental Heads suggestions</vt:lpstr>
      <vt:lpstr>How to do it</vt:lpstr>
      <vt:lpstr>Ny budgetmodel</vt:lpstr>
      <vt:lpstr>Ny budgetmodel : Uddannelse</vt:lpstr>
      <vt:lpstr>Ny budgetmodel: Forskningsbevilling</vt:lpstr>
      <vt:lpstr>Brug af omstillingspulje – Ny model</vt:lpstr>
      <vt:lpstr>Sammenligning Ny versus gammel model</vt:lpstr>
      <vt:lpstr>PowerPoint-præsentation</vt:lpstr>
      <vt:lpstr>PowerPoint-præsentation</vt:lpstr>
      <vt:lpstr>PowerPoint-præsentation</vt:lpstr>
      <vt:lpstr>PowerPoint-præsentation</vt:lpstr>
    </vt:vector>
  </TitlesOfParts>
  <Company>SDU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Regular FKF meeting 03-04-2016</dc:title>
  <dc:creator>Frants Roager</dc:creator>
  <cp:lastModifiedBy>Frants Roager</cp:lastModifiedBy>
  <cp:revision>17</cp:revision>
  <cp:lastPrinted>2016-05-04T06:36:33Z</cp:lastPrinted>
  <dcterms:created xsi:type="dcterms:W3CDTF">2016-05-03T11:08:17Z</dcterms:created>
  <dcterms:modified xsi:type="dcterms:W3CDTF">2016-05-12T10:04:44Z</dcterms:modified>
</cp:coreProperties>
</file>