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media/image5.bin" ContentType="image/x-emf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31" r:id="rId1"/>
    <p:sldMasterId id="2147485197" r:id="rId2"/>
  </p:sldMasterIdLst>
  <p:notesMasterIdLst>
    <p:notesMasterId r:id="rId19"/>
  </p:notesMasterIdLst>
  <p:handoutMasterIdLst>
    <p:handoutMasterId r:id="rId20"/>
  </p:handoutMasterIdLst>
  <p:sldIdLst>
    <p:sldId id="436" r:id="rId3"/>
    <p:sldId id="442" r:id="rId4"/>
    <p:sldId id="452" r:id="rId5"/>
    <p:sldId id="450" r:id="rId6"/>
    <p:sldId id="449" r:id="rId7"/>
    <p:sldId id="451" r:id="rId8"/>
    <p:sldId id="439" r:id="rId9"/>
    <p:sldId id="441" r:id="rId10"/>
    <p:sldId id="447" r:id="rId11"/>
    <p:sldId id="379" r:id="rId12"/>
    <p:sldId id="257" r:id="rId13"/>
    <p:sldId id="256" r:id="rId14"/>
    <p:sldId id="259" r:id="rId15"/>
    <p:sldId id="448" r:id="rId16"/>
    <p:sldId id="453" r:id="rId17"/>
    <p:sldId id="454" r:id="rId18"/>
  </p:sldIdLst>
  <p:sldSz cx="9144000" cy="6858000" type="screen4x3"/>
  <p:notesSz cx="6797675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33CC"/>
    <a:srgbClr val="00CC99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92718" autoAdjust="0"/>
  </p:normalViewPr>
  <p:slideViewPr>
    <p:cSldViewPr>
      <p:cViewPr varScale="1">
        <p:scale>
          <a:sx n="118" d="100"/>
          <a:sy n="118" d="100"/>
        </p:scale>
        <p:origin x="109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813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1276" y="1"/>
            <a:ext cx="2944813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31705C6-C0EA-403A-9903-85ABC7AB13D4}" type="datetimeFigureOut">
              <a:rPr lang="da-DK"/>
              <a:pPr>
                <a:defRPr/>
              </a:pPr>
              <a:t>21/05/2019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428711"/>
            <a:ext cx="2944813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1276" y="9428711"/>
            <a:ext cx="2944813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536F6CF-412A-4C0A-9323-4D33B0482E8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6349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951"/>
            <a:ext cx="5438775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66E0C21-024B-4ADD-8BA0-039844C4584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1775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6E0C21-024B-4ADD-8BA0-039844C45849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616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6E0C21-024B-4ADD-8BA0-039844C45849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5689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6E0C21-024B-4ADD-8BA0-039844C45849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2271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6E0C21-024B-4ADD-8BA0-039844C45849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5689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6E0C21-024B-4ADD-8BA0-039844C45849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76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lede 9" descr="C:\Users\irh\AppData\Local\Microsoft\Windows\Temporary Internet Files\Content.IE5\8GU3Z56T\SDU_fysik_K_F_U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6153150"/>
            <a:ext cx="14779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4B4BE-AE9A-9F43-B7D8-314B41887F31}" type="datetime1">
              <a:rPr lang="da-DK" smtClean="0"/>
              <a:t>21/05/2019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604963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9913-CBB6-4642-8F9E-25A99540AC5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2039" y="1700213"/>
            <a:ext cx="7551758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19" name="text" descr="{&quot;templafy&quot;:{&quot;id&quot;:&quot;ceba88f9-22f0-4484-957f-efb8f8318af2&quot;}}" title="UserProfile.Institut.FacultyDCU_{{DocumentLanguage}}">
            <a:extLst>
              <a:ext uri="{FF2B5EF4-FFF2-40B4-BE49-F238E27FC236}">
                <a16:creationId xmlns:a16="http://schemas.microsoft.com/office/drawing/2014/main" id="{610DD8E7-635C-4517-8E21-65C3CB025FFE}"/>
              </a:ext>
            </a:extLst>
          </p:cNvPr>
          <p:cNvSpPr txBox="1">
            <a:spLocks/>
          </p:cNvSpPr>
          <p:nvPr userDrawn="1"/>
        </p:nvSpPr>
        <p:spPr>
          <a:xfrm>
            <a:off x="308372" y="245042"/>
            <a:ext cx="7560000" cy="284778"/>
          </a:xfrm>
          <a:prstGeom prst="rect">
            <a:avLst/>
          </a:prstGeom>
          <a:noFill/>
        </p:spPr>
        <p:txBody>
          <a:bodyPr wrap="square" lIns="10800" tIns="0" rIns="0" bIns="9000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Faculty of Science</a:t>
            </a:r>
          </a:p>
        </p:txBody>
      </p:sp>
      <p:sp>
        <p:nvSpPr>
          <p:cNvPr id="20" name="sdu.dk">
            <a:extLst>
              <a:ext uri="{FF2B5EF4-FFF2-40B4-BE49-F238E27FC236}">
                <a16:creationId xmlns:a16="http://schemas.microsoft.com/office/drawing/2014/main" id="{4B84D86E-3D20-4505-8DAD-8EB1F3E63B0A}"/>
              </a:ext>
            </a:extLst>
          </p:cNvPr>
          <p:cNvSpPr/>
          <p:nvPr userDrawn="1"/>
        </p:nvSpPr>
        <p:spPr>
          <a:xfrm rot="5400000">
            <a:off x="8496300" y="594477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1100" b="1" noProof="1">
                <a:solidFill>
                  <a:schemeClr val="bg1"/>
                </a:solidFill>
              </a:rPr>
              <a:t>sdu.dk</a:t>
            </a:r>
            <a:endParaRPr lang="en-GB"/>
          </a:p>
        </p:txBody>
      </p:sp>
      <p:sp>
        <p:nvSpPr>
          <p:cNvPr id="21" name="#sdudk">
            <a:extLst>
              <a:ext uri="{FF2B5EF4-FFF2-40B4-BE49-F238E27FC236}">
                <a16:creationId xmlns:a16="http://schemas.microsoft.com/office/drawing/2014/main" id="{B58A6A9A-5E98-43AC-8CA5-F6C4B0573364}"/>
              </a:ext>
            </a:extLst>
          </p:cNvPr>
          <p:cNvSpPr/>
          <p:nvPr userDrawn="1"/>
        </p:nvSpPr>
        <p:spPr>
          <a:xfrm rot="5400000">
            <a:off x="8497794" y="1508878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1100" b="1" noProof="1">
                <a:solidFill>
                  <a:schemeClr val="bg1"/>
                </a:solidFill>
              </a:rPr>
              <a:t>#sdudk</a:t>
            </a:r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739632-1CD3-47C1-98D9-4B1B2253C7C9}"/>
              </a:ext>
            </a:extLst>
          </p:cNvPr>
          <p:cNvCxnSpPr>
            <a:cxnSpLocks/>
          </p:cNvCxnSpPr>
          <p:nvPr userDrawn="1"/>
        </p:nvCxnSpPr>
        <p:spPr>
          <a:xfrm>
            <a:off x="307801" y="483623"/>
            <a:ext cx="52440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" descr="{&quot;templafy&quot;:{&quot;id&quot;:&quot;09d8bfa6-6c54-4fab-b3d7-fbcc366bfe7c&quot;}}" title="Form.Date">
            <a:extLst>
              <a:ext uri="{FF2B5EF4-FFF2-40B4-BE49-F238E27FC236}">
                <a16:creationId xmlns:a16="http://schemas.microsoft.com/office/drawing/2014/main" id="{10301B40-E355-4D99-B296-A15FB5BC3A4C}"/>
              </a:ext>
            </a:extLst>
          </p:cNvPr>
          <p:cNvSpPr/>
          <p:nvPr userDrawn="1"/>
        </p:nvSpPr>
        <p:spPr>
          <a:xfrm>
            <a:off x="6867027" y="6463691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1200" b="0" dirty="0">
                <a:solidFill>
                  <a:schemeClr val="bg1"/>
                </a:solidFill>
              </a:rPr>
              <a:t>March 2019</a:t>
            </a:r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14028691-D0A6-2C49-AEE1-2751F4849105}" type="datetime1">
              <a:rPr lang="da-DK" smtClean="0"/>
              <a:t>21/05/2019</a:t>
            </a:fld>
            <a:endParaRPr lang="en-GB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33" smtClean="0"/>
              <a:pPr/>
              <a:t>21/05/2019</a:t>
            </a:fld>
            <a:endParaRPr lang="en-GB" sz="133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C9E90-37DD-4C1A-AB21-3AF2DA430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7" y="6375535"/>
            <a:ext cx="800713" cy="22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9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2039" y="1699200"/>
            <a:ext cx="7551758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5979C0A2-FE4A-C240-AB00-C82D183098D9}" type="datetime1">
              <a:rPr lang="da-DK" smtClean="0"/>
              <a:t>21/05/2019</a:t>
            </a:fld>
            <a:endParaRPr lang="en-GB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33" smtClean="0"/>
              <a:pPr/>
              <a:t>21/05/2019</a:t>
            </a:fld>
            <a:endParaRPr lang="en-GB" sz="133" dirty="0"/>
          </a:p>
        </p:txBody>
      </p:sp>
    </p:spTree>
    <p:extLst>
      <p:ext uri="{BB962C8B-B14F-4D97-AF65-F5344CB8AC3E}">
        <p14:creationId xmlns:p14="http://schemas.microsoft.com/office/powerpoint/2010/main" val="3373443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11888" y="1000450"/>
            <a:ext cx="3713571" cy="4841557"/>
          </a:xfrm>
        </p:spPr>
        <p:txBody>
          <a:bodyPr tIns="72000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Vælg pladsholderen og indsæt billede via Templafy/Skyfish eller ikon eller logo via Templafy/Billeder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7975" y="2221200"/>
            <a:ext cx="4025700" cy="362080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19" name="text" descr="{&quot;templafy&quot;:{&quot;id&quot;:&quot;03d495f9-0fff-408d-8e8c-ab6bfb921ebf&quot;}}" title="UserProfile.Institut.FacultyDCU_{{DocumentLanguage}}">
            <a:extLst>
              <a:ext uri="{FF2B5EF4-FFF2-40B4-BE49-F238E27FC236}">
                <a16:creationId xmlns:a16="http://schemas.microsoft.com/office/drawing/2014/main" id="{610DD8E7-635C-4517-8E21-65C3CB025FFE}"/>
              </a:ext>
            </a:extLst>
          </p:cNvPr>
          <p:cNvSpPr txBox="1">
            <a:spLocks/>
          </p:cNvSpPr>
          <p:nvPr userDrawn="1"/>
        </p:nvSpPr>
        <p:spPr>
          <a:xfrm>
            <a:off x="308372" y="244800"/>
            <a:ext cx="7560000" cy="284778"/>
          </a:xfrm>
          <a:prstGeom prst="rect">
            <a:avLst/>
          </a:prstGeom>
          <a:noFill/>
        </p:spPr>
        <p:txBody>
          <a:bodyPr wrap="square" lIns="10800" tIns="0" rIns="0" bIns="9000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Faculty of Science</a:t>
            </a:r>
          </a:p>
        </p:txBody>
      </p:sp>
      <p:sp>
        <p:nvSpPr>
          <p:cNvPr id="12" name="date" descr="{&quot;templafy&quot;:{&quot;id&quot;:&quot;df363321-d54c-441f-b122-a9f8127b7cb5&quot;}}" title="Form.Date">
            <a:extLst>
              <a:ext uri="{FF2B5EF4-FFF2-40B4-BE49-F238E27FC236}">
                <a16:creationId xmlns:a16="http://schemas.microsoft.com/office/drawing/2014/main" id="{508E925B-663E-4A1A-8916-BC4FCFEA746C}"/>
              </a:ext>
            </a:extLst>
          </p:cNvPr>
          <p:cNvSpPr/>
          <p:nvPr userDrawn="1"/>
        </p:nvSpPr>
        <p:spPr>
          <a:xfrm>
            <a:off x="6867027" y="6465600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1200" b="0" dirty="0">
                <a:solidFill>
                  <a:schemeClr val="tx1"/>
                </a:solidFill>
              </a:rPr>
              <a:t>March 2019</a:t>
            </a:r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33" smtClean="0"/>
              <a:pPr/>
              <a:t>21/05/2019</a:t>
            </a:fld>
            <a:endParaRPr lang="en-GB" sz="133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565F4-7FB3-4F2B-AED8-4859D42935AE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noProof="1"/>
              <a:t>Skift baggrundsfarve. </a:t>
            </a:r>
            <a:r>
              <a:rPr lang="en-GB" sz="1000" noProof="1"/>
              <a:t>Højreklik på slidet og vælg </a:t>
            </a:r>
            <a:r>
              <a:rPr lang="en-GB" sz="1000" b="1" noProof="1"/>
              <a:t>Formatér baggrund</a:t>
            </a:r>
            <a:r>
              <a:rPr lang="en-GB" sz="1000" noProof="1"/>
              <a:t>. Klik på </a:t>
            </a:r>
            <a:r>
              <a:rPr lang="en-GB" sz="1000" b="1" noProof="1"/>
              <a:t>Fyld farve </a:t>
            </a:r>
            <a:r>
              <a:rPr lang="en-GB" sz="1000" noProof="1"/>
              <a:t>i Formater baggrund vinduet og vælg farve fra øverste række i SDU’s farve palette eller fra den brugerdefinerede farvepalette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926880-EFD3-4E03-AD41-B5DEE1001487}"/>
              </a:ext>
            </a:extLst>
          </p:cNvPr>
          <p:cNvCxnSpPr>
            <a:cxnSpLocks/>
          </p:cNvCxnSpPr>
          <p:nvPr userDrawn="1"/>
        </p:nvCxnSpPr>
        <p:spPr>
          <a:xfrm>
            <a:off x="307801" y="482400"/>
            <a:ext cx="524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CDE456A-3D3A-4660-B621-87E808BE7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2" y="6375535"/>
            <a:ext cx="797663" cy="225677"/>
          </a:xfrm>
          <a:prstGeom prst="rect">
            <a:avLst/>
          </a:prstGeom>
        </p:spPr>
      </p:pic>
      <p:sp>
        <p:nvSpPr>
          <p:cNvPr id="18" name="sdu.dk">
            <a:extLst>
              <a:ext uri="{FF2B5EF4-FFF2-40B4-BE49-F238E27FC236}">
                <a16:creationId xmlns:a16="http://schemas.microsoft.com/office/drawing/2014/main" id="{6C8DAC0B-B30A-4593-8919-5508EB9A14CB}"/>
              </a:ext>
            </a:extLst>
          </p:cNvPr>
          <p:cNvSpPr/>
          <p:nvPr userDrawn="1"/>
        </p:nvSpPr>
        <p:spPr>
          <a:xfrm rot="5400000">
            <a:off x="8496300" y="594477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1100" b="1" noProof="1">
                <a:solidFill>
                  <a:schemeClr val="tx1"/>
                </a:solidFill>
              </a:rPr>
              <a:t>sdu.dk</a:t>
            </a:r>
            <a:endParaRPr lang="en-GB"/>
          </a:p>
        </p:txBody>
      </p:sp>
      <p:sp>
        <p:nvSpPr>
          <p:cNvPr id="22" name="#sdudk">
            <a:extLst>
              <a:ext uri="{FF2B5EF4-FFF2-40B4-BE49-F238E27FC236}">
                <a16:creationId xmlns:a16="http://schemas.microsoft.com/office/drawing/2014/main" id="{75CC3EE1-0472-467D-B6AF-AD454628F83D}"/>
              </a:ext>
            </a:extLst>
          </p:cNvPr>
          <p:cNvSpPr/>
          <p:nvPr userDrawn="1"/>
        </p:nvSpPr>
        <p:spPr>
          <a:xfrm rot="5400000">
            <a:off x="8497794" y="1508878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1100" b="1" noProof="1">
                <a:solidFill>
                  <a:schemeClr val="tx1"/>
                </a:solidFill>
              </a:rPr>
              <a:t>#sdudk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971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023" y="1700216"/>
            <a:ext cx="40257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11888" y="1000450"/>
            <a:ext cx="3713571" cy="4841557"/>
          </a:xfrm>
        </p:spPr>
        <p:txBody>
          <a:bodyPr tIns="72000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Vælg pladsholderen og indsæt billede via Templafy/Skyfish eller ikon eller logo via Templafy/Billeder</a:t>
            </a:r>
            <a:endParaRPr lang="en-GB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53CAA64F-F56A-0B48-8607-6DC142ACE471}" type="datetime1">
              <a:rPr lang="da-DK" smtClean="0"/>
              <a:t>21/05/2019</a:t>
            </a:fld>
            <a:endParaRPr lang="en-GB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33" smtClean="0"/>
              <a:pPr/>
              <a:t>21/05/2019</a:t>
            </a:fld>
            <a:endParaRPr lang="en-GB" sz="133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4EB576-C3BD-40C7-A696-33E1091F31D7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noProof="1"/>
              <a:t>Skift baggrundsfarve. </a:t>
            </a:r>
            <a:r>
              <a:rPr lang="en-GB" sz="1000" noProof="1"/>
              <a:t>Højreklik på slidet og vælg </a:t>
            </a:r>
            <a:r>
              <a:rPr lang="en-GB" sz="1000" b="1" noProof="1"/>
              <a:t>Formatér baggrund</a:t>
            </a:r>
            <a:r>
              <a:rPr lang="en-GB" sz="1000" noProof="1"/>
              <a:t>. Klik på </a:t>
            </a:r>
            <a:r>
              <a:rPr lang="en-GB" sz="1000" b="1" noProof="1"/>
              <a:t>Fyld farve </a:t>
            </a:r>
            <a:r>
              <a:rPr lang="en-GB" sz="1000" noProof="1"/>
              <a:t>i Formater baggrund vinduet og vælg farve fra øverste række i SDU’s farve palette eller fra den brugerdefinerede farvepalette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520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023" y="1620000"/>
            <a:ext cx="40257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005017" y="1700212"/>
            <a:ext cx="352044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Klik for at tilføje tekst, klik ikon for at tilføje graf/tabel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C8013E4D-9B16-ED40-A43D-9AE9BB0BCB57}" type="datetime1">
              <a:rPr lang="da-DK" smtClean="0"/>
              <a:t>21/05/2019</a:t>
            </a:fld>
            <a:endParaRPr lang="en-GB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33" smtClean="0"/>
              <a:pPr/>
              <a:t>21/05/2019</a:t>
            </a:fld>
            <a:endParaRPr lang="en-GB" sz="133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490B9-04D5-4C98-9BAE-36CAE61DE3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826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801" y="1620000"/>
            <a:ext cx="4024700" cy="188428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17000" y="1028246"/>
            <a:ext cx="39123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Klik for at tilføje tekst, klik ikon for at tilføje graf/tabel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9" name="date" descr="{&quot;templafy&quot;:{&quot;id&quot;:&quot;bdee188b-088d-4423-aae5-6e6250f45efe&quot;}}" title="Form.Date">
            <a:extLst>
              <a:ext uri="{FF2B5EF4-FFF2-40B4-BE49-F238E27FC236}">
                <a16:creationId xmlns:a16="http://schemas.microsoft.com/office/drawing/2014/main" id="{38150A77-BE4E-404D-B314-A1C41C791C1B}"/>
              </a:ext>
            </a:extLst>
          </p:cNvPr>
          <p:cNvSpPr/>
          <p:nvPr userDrawn="1"/>
        </p:nvSpPr>
        <p:spPr>
          <a:xfrm>
            <a:off x="6867027" y="6465600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1200" b="0" dirty="0">
                <a:solidFill>
                  <a:schemeClr val="tx1"/>
                </a:solidFill>
              </a:rPr>
              <a:t>March 2019</a:t>
            </a:r>
          </a:p>
        </p:txBody>
      </p:sp>
      <p:sp>
        <p:nvSpPr>
          <p:cNvPr id="15" name="text" descr="{&quot;templafy&quot;:{&quot;id&quot;:&quot;dc7b9a12-3288-4031-93ec-f7b14ab5e0d2&quot;}}" title="UserProfile.Institut.FacultyDCU_{{DocumentLanguage}}">
            <a:extLst>
              <a:ext uri="{FF2B5EF4-FFF2-40B4-BE49-F238E27FC236}">
                <a16:creationId xmlns:a16="http://schemas.microsoft.com/office/drawing/2014/main" id="{964E632B-B9F2-4547-AC03-2C579124053E}"/>
              </a:ext>
            </a:extLst>
          </p:cNvPr>
          <p:cNvSpPr txBox="1">
            <a:spLocks/>
          </p:cNvSpPr>
          <p:nvPr userDrawn="1"/>
        </p:nvSpPr>
        <p:spPr>
          <a:xfrm>
            <a:off x="308372" y="244800"/>
            <a:ext cx="7560000" cy="284778"/>
          </a:xfrm>
          <a:prstGeom prst="rect">
            <a:avLst/>
          </a:prstGeom>
          <a:noFill/>
        </p:spPr>
        <p:txBody>
          <a:bodyPr wrap="square" lIns="10800" tIns="0" rIns="0" bIns="9000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Faculty of Science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8D9185A-15AA-AC41-A422-A6DAC91171C9}" type="datetime1">
              <a:rPr lang="da-DK" smtClean="0"/>
              <a:t>21/05/2019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ECF2D-BB4C-4004-9F8E-08239A4646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9C8F72-579D-43D7-829B-18B6120E3E14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noProof="1"/>
              <a:t>Skift baggrundsfarve. </a:t>
            </a:r>
            <a:r>
              <a:rPr lang="en-GB" sz="1000" noProof="1"/>
              <a:t>Højreklik på slidet og vælg </a:t>
            </a:r>
            <a:r>
              <a:rPr lang="en-GB" sz="1000" b="1" noProof="1"/>
              <a:t>Formatér baggrund</a:t>
            </a:r>
            <a:r>
              <a:rPr lang="en-GB" sz="1000" noProof="1"/>
              <a:t>. Klik på </a:t>
            </a:r>
            <a:r>
              <a:rPr lang="en-GB" sz="1000" b="1" noProof="1"/>
              <a:t>Fyld farve </a:t>
            </a:r>
            <a:r>
              <a:rPr lang="en-GB" sz="1000" noProof="1"/>
              <a:t>i Formater baggrund vinduet og vælg farve fra øverste række i SDU’s farve palette eller fra den brugerdefinerede farvepalette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687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9151" y="1633533"/>
            <a:ext cx="3510000" cy="124473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9151" y="3387600"/>
            <a:ext cx="351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Klik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9" name="text" descr="{&quot;templafy&quot;:{&quot;id&quot;:&quot;5af24d01-b9a3-43c7-987d-08ee3f7951de&quot;}}" title="UserProfile.Institut.FacultyDCU_{{DocumentLanguage}}">
            <a:extLst>
              <a:ext uri="{FF2B5EF4-FFF2-40B4-BE49-F238E27FC236}">
                <a16:creationId xmlns:a16="http://schemas.microsoft.com/office/drawing/2014/main" id="{610DD8E7-635C-4517-8E21-65C3CB025FFE}"/>
              </a:ext>
            </a:extLst>
          </p:cNvPr>
          <p:cNvSpPr txBox="1">
            <a:spLocks/>
          </p:cNvSpPr>
          <p:nvPr userDrawn="1"/>
        </p:nvSpPr>
        <p:spPr>
          <a:xfrm>
            <a:off x="308372" y="244800"/>
            <a:ext cx="7560000" cy="284778"/>
          </a:xfrm>
          <a:prstGeom prst="rect">
            <a:avLst/>
          </a:prstGeom>
          <a:noFill/>
        </p:spPr>
        <p:txBody>
          <a:bodyPr wrap="square" lIns="10800" tIns="0" rIns="0" bIns="9000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Faculty of Science</a:t>
            </a:r>
          </a:p>
        </p:txBody>
      </p:sp>
      <p:sp>
        <p:nvSpPr>
          <p:cNvPr id="15" name="date" descr="{&quot;templafy&quot;:{&quot;id&quot;:&quot;09a613a0-6006-4a26-9655-940c41376549&quot;}}" title="Form.Date">
            <a:extLst>
              <a:ext uri="{FF2B5EF4-FFF2-40B4-BE49-F238E27FC236}">
                <a16:creationId xmlns:a16="http://schemas.microsoft.com/office/drawing/2014/main" id="{6189AE65-D68D-4102-AA1D-2A3BCB6F21BF}"/>
              </a:ext>
            </a:extLst>
          </p:cNvPr>
          <p:cNvSpPr/>
          <p:nvPr userDrawn="1"/>
        </p:nvSpPr>
        <p:spPr>
          <a:xfrm>
            <a:off x="6867027" y="6465600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1200" b="0" dirty="0">
                <a:solidFill>
                  <a:schemeClr val="tx1"/>
                </a:solidFill>
              </a:rPr>
              <a:t>March 2019</a:t>
            </a:r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33" smtClean="0"/>
              <a:pPr/>
              <a:t>21/05/2019</a:t>
            </a:fld>
            <a:endParaRPr lang="en-GB" sz="133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16824" y="1000450"/>
            <a:ext cx="3808024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Klik for at tilføje tekst, klik ikon for at tilføje graf/tabel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5D2711D-5858-364F-B81A-4C4AEEB6AD9A}" type="datetime1">
              <a:rPr lang="da-DK" smtClean="0"/>
              <a:t>21/05/2019</a:t>
            </a:fld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F36464C-AEF7-4BFD-9A97-813102BCA48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51AC97-9031-4CC7-955F-C81EC8BE45E2}"/>
              </a:ext>
            </a:extLst>
          </p:cNvPr>
          <p:cNvCxnSpPr>
            <a:cxnSpLocks/>
          </p:cNvCxnSpPr>
          <p:nvPr userDrawn="1"/>
        </p:nvCxnSpPr>
        <p:spPr>
          <a:xfrm>
            <a:off x="307801" y="482400"/>
            <a:ext cx="524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FC0256C1-93B3-4768-8249-4CDA30556E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2" y="6375535"/>
            <a:ext cx="797663" cy="225677"/>
          </a:xfrm>
          <a:prstGeom prst="rect">
            <a:avLst/>
          </a:prstGeom>
        </p:spPr>
      </p:pic>
      <p:sp>
        <p:nvSpPr>
          <p:cNvPr id="26" name="sdu.dk">
            <a:extLst>
              <a:ext uri="{FF2B5EF4-FFF2-40B4-BE49-F238E27FC236}">
                <a16:creationId xmlns:a16="http://schemas.microsoft.com/office/drawing/2014/main" id="{E10468DB-C1E5-43E3-8103-A93D3C0BA409}"/>
              </a:ext>
            </a:extLst>
          </p:cNvPr>
          <p:cNvSpPr/>
          <p:nvPr userDrawn="1"/>
        </p:nvSpPr>
        <p:spPr>
          <a:xfrm rot="5400000">
            <a:off x="8496300" y="594477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1100" b="1" noProof="1">
                <a:solidFill>
                  <a:schemeClr val="tx1"/>
                </a:solidFill>
              </a:rPr>
              <a:t>sdu.dk</a:t>
            </a:r>
            <a:endParaRPr lang="en-GB"/>
          </a:p>
        </p:txBody>
      </p:sp>
      <p:sp>
        <p:nvSpPr>
          <p:cNvPr id="27" name="#sdudk">
            <a:extLst>
              <a:ext uri="{FF2B5EF4-FFF2-40B4-BE49-F238E27FC236}">
                <a16:creationId xmlns:a16="http://schemas.microsoft.com/office/drawing/2014/main" id="{BA1E852F-9EE9-4889-AA2E-46B9BD847D08}"/>
              </a:ext>
            </a:extLst>
          </p:cNvPr>
          <p:cNvSpPr/>
          <p:nvPr userDrawn="1"/>
        </p:nvSpPr>
        <p:spPr>
          <a:xfrm rot="5400000">
            <a:off x="8497794" y="1508878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1100" b="1" noProof="1">
                <a:solidFill>
                  <a:schemeClr val="tx1"/>
                </a:solidFill>
              </a:rPr>
              <a:t>#sdudk</a:t>
            </a:r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F04E1F-B899-4D8C-B699-8C5E24C7ED69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noProof="1"/>
              <a:t>Skift baggrundsfarve. </a:t>
            </a:r>
            <a:r>
              <a:rPr lang="en-GB" sz="1000" noProof="1"/>
              <a:t>Højreklik på slidet og vælg </a:t>
            </a:r>
            <a:r>
              <a:rPr lang="en-GB" sz="1000" b="1" noProof="1"/>
              <a:t>Formatér baggrund</a:t>
            </a:r>
            <a:r>
              <a:rPr lang="en-GB" sz="1000" noProof="1"/>
              <a:t>. Klik på </a:t>
            </a:r>
            <a:r>
              <a:rPr lang="en-GB" sz="1000" b="1" noProof="1"/>
              <a:t>Fyld farve </a:t>
            </a:r>
            <a:r>
              <a:rPr lang="en-GB" sz="1000" noProof="1"/>
              <a:t>i Formater baggrund vinduet og vælg farve fra øverste række i SDU’s farve palette eller fra den brugerdefinerede farvepalette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284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801" y="809172"/>
            <a:ext cx="18765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en-GB" noProof="0" dirty="0"/>
              <a:t>Klik for at tilføje underoverskrift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8372" y="1256278"/>
            <a:ext cx="1876500" cy="458572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Klik for at tilføje tekst</a:t>
            </a:r>
            <a:endParaRPr lang="en-GB"/>
          </a:p>
          <a:p>
            <a:pPr lvl="1"/>
            <a:r>
              <a:rPr lang="en-GB" noProof="0" dirty="0"/>
              <a:t>Second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2"/>
            <a:r>
              <a:rPr lang="en-GB" noProof="0" dirty="0"/>
              <a:t>Third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3"/>
            <a:r>
              <a:rPr lang="en-GB" noProof="0" dirty="0" err="1"/>
              <a:t>Fourth</a:t>
            </a:r>
            <a:r>
              <a:rPr lang="en-GB" noProof="0" dirty="0"/>
              <a:t>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level</a:t>
            </a:r>
            <a:endParaRPr lang="en-GB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54873" y="809171"/>
            <a:ext cx="18765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 noProof="0" dirty="0"/>
              <a:t>Klik for at tilføje underoverskrift</a:t>
            </a:r>
            <a:endParaRPr lang="en-GB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54872" y="1256278"/>
            <a:ext cx="1876500" cy="458572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Klik for at tilføje tekst</a:t>
            </a:r>
            <a:endParaRPr lang="en-GB"/>
          </a:p>
          <a:p>
            <a:pPr lvl="1"/>
            <a:r>
              <a:rPr lang="en-GB" noProof="0" dirty="0"/>
              <a:t>Second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2"/>
            <a:r>
              <a:rPr lang="en-GB" noProof="0" dirty="0"/>
              <a:t>Third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3"/>
            <a:r>
              <a:rPr lang="en-GB" noProof="0" dirty="0" err="1"/>
              <a:t>Fourth</a:t>
            </a:r>
            <a:r>
              <a:rPr lang="en-GB" noProof="0" dirty="0"/>
              <a:t>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level</a:t>
            </a:r>
            <a:endParaRPr lang="en-GB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01372" y="809171"/>
            <a:ext cx="18765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1988" indent="0">
              <a:buNone/>
              <a:defRPr/>
            </a:lvl2pPr>
          </a:lstStyle>
          <a:p>
            <a:pPr lvl="0"/>
            <a:r>
              <a:rPr lang="en-GB" noProof="0" dirty="0"/>
              <a:t>Klik for at tilføje underoverskrift</a:t>
            </a:r>
            <a:endParaRPr lang="en-GB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01372" y="1256278"/>
            <a:ext cx="1876500" cy="458572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Klik for at tilføje tekst</a:t>
            </a:r>
            <a:endParaRPr lang="en-GB"/>
          </a:p>
          <a:p>
            <a:pPr lvl="1"/>
            <a:r>
              <a:rPr lang="en-GB" noProof="0" dirty="0"/>
              <a:t>Second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2"/>
            <a:r>
              <a:rPr lang="en-GB" noProof="0" dirty="0"/>
              <a:t>Third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3"/>
            <a:r>
              <a:rPr lang="en-GB" noProof="0" dirty="0" err="1"/>
              <a:t>Fourth</a:t>
            </a:r>
            <a:r>
              <a:rPr lang="en-GB" noProof="0" dirty="0"/>
              <a:t>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level</a:t>
            </a:r>
            <a:endParaRPr lang="en-GB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7871" y="809172"/>
            <a:ext cx="18765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1988" indent="0">
              <a:buNone/>
              <a:defRPr/>
            </a:lvl2pPr>
          </a:lstStyle>
          <a:p>
            <a:pPr lvl="0"/>
            <a:r>
              <a:rPr lang="en-GB" noProof="0" dirty="0"/>
              <a:t>Klik for at tilføje underoverskrift</a:t>
            </a:r>
            <a:endParaRPr lang="en-GB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47874" y="1256278"/>
            <a:ext cx="1876499" cy="458572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Klik for at tilføje tekst</a:t>
            </a:r>
            <a:endParaRPr lang="en-GB"/>
          </a:p>
          <a:p>
            <a:pPr lvl="1"/>
            <a:r>
              <a:rPr lang="en-GB" noProof="0" dirty="0"/>
              <a:t>Second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2"/>
            <a:r>
              <a:rPr lang="en-GB" noProof="0" dirty="0"/>
              <a:t>Third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3"/>
            <a:r>
              <a:rPr lang="en-GB" noProof="0" dirty="0" err="1"/>
              <a:t>Fourth</a:t>
            </a:r>
            <a:r>
              <a:rPr lang="en-GB" noProof="0" dirty="0"/>
              <a:t>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level</a:t>
            </a:r>
            <a:endParaRPr lang="en-GB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33" smtClean="0"/>
              <a:pPr/>
              <a:t>21/05/2019</a:t>
            </a:fld>
            <a:endParaRPr lang="en-GB" sz="133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9327AB9-A7CE-FD48-9AB0-3349B08E8D60}" type="datetime1">
              <a:rPr lang="da-DK" smtClean="0"/>
              <a:t>21/05/2019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6E2E0-2E23-491A-B165-353CDF3F79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028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4574475" cy="68580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Vælg pladsholderen og indsæt billede via Templafy/Skyfish eller ikon eller logo via Templafy/Billeder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19300" y="3387600"/>
            <a:ext cx="351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Klik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4" name="text" descr="{&quot;templafy&quot;:{&quot;id&quot;:&quot;6928ed9b-890d-4c8e-927f-297a8d2f5c93&quot;}}" title="UserProfile.Institut.FacultyDCU_{{DocumentLanguage}}">
            <a:extLst>
              <a:ext uri="{FF2B5EF4-FFF2-40B4-BE49-F238E27FC236}">
                <a16:creationId xmlns:a16="http://schemas.microsoft.com/office/drawing/2014/main" id="{060969B2-E177-4704-95D4-119A98BB90C5}"/>
              </a:ext>
            </a:extLst>
          </p:cNvPr>
          <p:cNvSpPr txBox="1">
            <a:spLocks/>
          </p:cNvSpPr>
          <p:nvPr userDrawn="1"/>
        </p:nvSpPr>
        <p:spPr>
          <a:xfrm>
            <a:off x="5019300" y="244800"/>
            <a:ext cx="3510000" cy="284778"/>
          </a:xfrm>
          <a:prstGeom prst="rect">
            <a:avLst/>
          </a:prstGeom>
          <a:noFill/>
        </p:spPr>
        <p:txBody>
          <a:bodyPr wrap="square" lIns="10800" tIns="0" rIns="0" bIns="9000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Faculty of Science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8D6574-D545-4AC1-804C-76EBF3BEC544}"/>
              </a:ext>
            </a:extLst>
          </p:cNvPr>
          <p:cNvCxnSpPr>
            <a:cxnSpLocks/>
          </p:cNvCxnSpPr>
          <p:nvPr userDrawn="1"/>
        </p:nvCxnSpPr>
        <p:spPr>
          <a:xfrm>
            <a:off x="5018728" y="482400"/>
            <a:ext cx="524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" descr="{&quot;templafy&quot;:{&quot;id&quot;:&quot;e2574464-9a4b-41bd-a2f8-a4b314e34717&quot;}}" title="Form.Date">
            <a:extLst>
              <a:ext uri="{FF2B5EF4-FFF2-40B4-BE49-F238E27FC236}">
                <a16:creationId xmlns:a16="http://schemas.microsoft.com/office/drawing/2014/main" id="{38150A77-BE4E-404D-B314-A1C41C791C1B}"/>
              </a:ext>
            </a:extLst>
          </p:cNvPr>
          <p:cNvSpPr/>
          <p:nvPr userDrawn="1"/>
        </p:nvSpPr>
        <p:spPr>
          <a:xfrm>
            <a:off x="6867027" y="6465600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1200" b="0" dirty="0">
                <a:solidFill>
                  <a:schemeClr val="tx1"/>
                </a:solidFill>
              </a:rPr>
              <a:t>March 2019</a:t>
            </a:r>
          </a:p>
        </p:txBody>
      </p:sp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33" smtClean="0"/>
              <a:pPr/>
              <a:t>21/05/2019</a:t>
            </a:fld>
            <a:endParaRPr lang="en-GB" sz="133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9BB03FB-BC65-4B73-9B66-32507EBF13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28" y="6381356"/>
            <a:ext cx="797663" cy="22567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EFD876A3-4F24-4834-9FFF-7E8AD29456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19151" y="1633533"/>
            <a:ext cx="3510000" cy="124473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35D18C-F049-45BC-9DD0-BCABC1798FE4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noProof="1"/>
              <a:t>Skift baggrundsfarve. </a:t>
            </a:r>
            <a:r>
              <a:rPr lang="en-GB" sz="1000" noProof="1"/>
              <a:t>Højreklik på slidet og vælg </a:t>
            </a:r>
            <a:r>
              <a:rPr lang="en-GB" sz="1000" b="1" noProof="1"/>
              <a:t>Formatér baggrund</a:t>
            </a:r>
            <a:r>
              <a:rPr lang="en-GB" sz="1000" noProof="1"/>
              <a:t>. Klik på </a:t>
            </a:r>
            <a:r>
              <a:rPr lang="en-GB" sz="1000" b="1" noProof="1"/>
              <a:t>Fyld farve </a:t>
            </a:r>
            <a:r>
              <a:rPr lang="en-GB" sz="1000" noProof="1"/>
              <a:t>i Formater baggrund vinduet og vælg farve fra øverste række i SDU’s farve palette eller fra den brugerdefinerede farvepalette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79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032802" y="2003078"/>
            <a:ext cx="3507803" cy="137304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dirty="0"/>
              <a:t>Overskrift i </a:t>
            </a:r>
            <a:r>
              <a:rPr lang="en-GB" dirty="0" err="1"/>
              <a:t>maks</a:t>
            </a:r>
            <a:r>
              <a:rPr lang="en-GB" dirty="0"/>
              <a:t> 2 linjer</a:t>
            </a:r>
            <a:endParaRPr lang="en-GB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19151" y="3387600"/>
            <a:ext cx="351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Klik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2800" y="1204110"/>
            <a:ext cx="3494458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Klik for at indsætte tekst (f.eks. job titel)</a:t>
            </a:r>
            <a:endParaRPr lang="en-GB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308376" y="1016000"/>
            <a:ext cx="303290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GB" dirty="0"/>
              <a:t>Vælg pladsholderen og indsæt billede via Templafy/Skyfish eller ikon eller logo via Templafy/Billeder</a:t>
            </a:r>
            <a:endParaRPr lang="en-GB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33" smtClean="0"/>
              <a:pPr/>
              <a:t>21/05/2019</a:t>
            </a:fld>
            <a:endParaRPr lang="en-GB" sz="133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E550F1F-797E-9545-B539-19300E39579A}" type="datetime1">
              <a:rPr lang="da-DK" smtClean="0"/>
              <a:t>21/05/2019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1645F-3EEE-4ACC-9DE8-38B996FFAD1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1D70FD-38F1-46F9-B7F9-51176E935F50}"/>
              </a:ext>
            </a:extLst>
          </p:cNvPr>
          <p:cNvSpPr txBox="1"/>
          <p:nvPr userDrawn="1"/>
        </p:nvSpPr>
        <p:spPr>
          <a:xfrm>
            <a:off x="4" y="-350035"/>
            <a:ext cx="90946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noProof="1"/>
              <a:t>Skift baggrundsfarve. </a:t>
            </a:r>
            <a:r>
              <a:rPr lang="en-GB" sz="1000" noProof="1"/>
              <a:t>Højreklik på slidet og vælg </a:t>
            </a:r>
            <a:r>
              <a:rPr lang="en-GB" sz="1000" b="1" noProof="1"/>
              <a:t>Formatér baggrund</a:t>
            </a:r>
            <a:r>
              <a:rPr lang="en-GB" sz="1000" noProof="1"/>
              <a:t>. Klik på </a:t>
            </a:r>
            <a:r>
              <a:rPr lang="en-GB" sz="1000" b="1" noProof="1"/>
              <a:t>Fyld farve </a:t>
            </a:r>
            <a:r>
              <a:rPr lang="en-GB" sz="1000" noProof="1"/>
              <a:t>i Formater baggrund vinduet og vælg farve fra øverste række i SDU’s farve palette eller fra den brugerdefinerede farvepalette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28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5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lede 9" descr="C:\Users\irh\AppData\Local\Microsoft\Windows\Temporary Internet Files\Content.IE5\8GU3Z56T\SDU_fysik_K_F_U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6153150"/>
            <a:ext cx="14779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FB6A7-0ABD-8044-894F-E43FC92DA904}" type="datetime1">
              <a:rPr lang="da-DK" smtClean="0"/>
              <a:t>21/05/2019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533525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E3640-5B51-4A9B-AD9A-3CA7A7E193E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50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11888" y="1000450"/>
            <a:ext cx="3713571" cy="4841557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Vælg pladsholderen og indsæt billede via Templafy/Skyfish eller ikon eller logo via Templafy/Billeder</a:t>
            </a:r>
            <a:endParaRPr lang="en-GB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BB3FF4AC-7B0C-B54F-A895-207A3958AEC5}" type="datetime1">
              <a:rPr lang="da-DK" smtClean="0"/>
              <a:t>21/05/2019</a:t>
            </a:fld>
            <a:endParaRPr lang="en-GB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33" smtClean="0"/>
              <a:pPr/>
              <a:t>21/05/2019</a:t>
            </a:fld>
            <a:endParaRPr lang="en-GB" sz="133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20C039-324F-433E-90A2-B9FAD2872E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91CDD8-F125-4A35-872E-713802788F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023" y="1620000"/>
            <a:ext cx="40257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347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08454" y="1700213"/>
            <a:ext cx="936000" cy="936000"/>
          </a:xfrm>
        </p:spPr>
        <p:txBody>
          <a:bodyPr wrap="none"/>
          <a:lstStyle>
            <a:lvl1pPr marL="0" indent="0">
              <a:buNone/>
              <a:defRPr sz="800"/>
            </a:lvl1pPr>
          </a:lstStyle>
          <a:p>
            <a:pPr lvl="0"/>
            <a:r>
              <a:rPr lang="en-GB" dirty="0"/>
              <a:t>Indsæt logo: Vælg pladsholderen, indsæt logo via Templafy/Billeder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8454" y="2695029"/>
            <a:ext cx="2990094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800" b="1"/>
            </a:lvl1pPr>
            <a:lvl2pPr marL="251988">
              <a:defRPr sz="1100"/>
            </a:lvl2pPr>
            <a:lvl3pPr marL="503974">
              <a:defRPr sz="1050"/>
            </a:lvl3pPr>
          </a:lstStyle>
          <a:p>
            <a:pPr lvl="0"/>
            <a:r>
              <a:rPr lang="en-GB" dirty="0"/>
              <a:t>Klik for at tilføje overskrift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09277" y="3849060"/>
            <a:ext cx="936000" cy="936000"/>
          </a:xfrm>
        </p:spPr>
        <p:txBody>
          <a:bodyPr wrap="none"/>
          <a:lstStyle>
            <a:lvl1pPr marL="0" indent="0">
              <a:buNone/>
              <a:defRPr sz="800"/>
            </a:lvl1pPr>
          </a:lstStyle>
          <a:p>
            <a:pPr lvl="0"/>
            <a:r>
              <a:rPr lang="en-GB" dirty="0"/>
              <a:t>Indsæt logo: Vælg pladsholderen, indsæt logo via Templafy/Billeder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7860" y="4869330"/>
            <a:ext cx="2990093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600" b="1"/>
            </a:lvl1pPr>
            <a:lvl2pPr marL="251988">
              <a:defRPr sz="1100"/>
            </a:lvl2pPr>
            <a:lvl3pPr marL="251988" indent="0">
              <a:buNone/>
              <a:defRPr/>
            </a:lvl3pPr>
          </a:lstStyle>
          <a:p>
            <a:pPr lvl="0"/>
            <a:r>
              <a:rPr lang="en-GB" dirty="0"/>
              <a:t>Klik for at tilføje overskrift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62099" y="1700213"/>
            <a:ext cx="936000" cy="936000"/>
          </a:xfrm>
        </p:spPr>
        <p:txBody>
          <a:bodyPr wrap="none"/>
          <a:lstStyle>
            <a:lvl1pPr marL="0" indent="0">
              <a:buNone/>
              <a:defRPr sz="800"/>
            </a:lvl1pPr>
            <a:lvl2pPr marL="251988" indent="0">
              <a:buNone/>
              <a:defRPr sz="1000"/>
            </a:lvl2pPr>
          </a:lstStyle>
          <a:p>
            <a:pPr lvl="0"/>
            <a:r>
              <a:rPr lang="en-GB" dirty="0"/>
              <a:t>Indsæt logo: Vælg pladsholderen, indsæt logo via Templafy/Billeder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62099" y="2694300"/>
            <a:ext cx="2990095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600" b="1"/>
            </a:lvl1pPr>
            <a:lvl2pPr marL="251988">
              <a:defRPr sz="1100"/>
            </a:lvl2pPr>
            <a:lvl3pPr marL="503974">
              <a:defRPr sz="1050"/>
            </a:lvl3pPr>
          </a:lstStyle>
          <a:p>
            <a:pPr lvl="0"/>
            <a:r>
              <a:rPr lang="en-GB" dirty="0"/>
              <a:t>Klik for at tilføje overskrift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562099" y="3849060"/>
            <a:ext cx="936000" cy="936000"/>
          </a:xfrm>
        </p:spPr>
        <p:txBody>
          <a:bodyPr wrap="none"/>
          <a:lstStyle>
            <a:lvl1pPr marL="0" indent="0">
              <a:buNone/>
              <a:defRPr sz="800"/>
            </a:lvl1pPr>
          </a:lstStyle>
          <a:p>
            <a:pPr lvl="0"/>
            <a:r>
              <a:rPr lang="en-GB" dirty="0"/>
              <a:t>Indsæt logo: Vælg pladsholderen, indsæt logo via Templafy/Billeder</a:t>
            </a:r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62099" y="4869330"/>
            <a:ext cx="2990092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600" b="1"/>
            </a:lvl1pPr>
            <a:lvl2pPr marL="251988">
              <a:defRPr sz="1100"/>
            </a:lvl2pPr>
            <a:lvl3pPr marL="503974">
              <a:defRPr/>
            </a:lvl3pPr>
          </a:lstStyle>
          <a:p>
            <a:pPr lvl="0"/>
            <a:r>
              <a:rPr lang="en-GB" dirty="0"/>
              <a:t>Klik for at tilføje overskrift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4D261F-AFF9-422D-9FB3-5AE92F1950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F01010F-D3B8-604C-A6F4-1E0FFF0D37AA}" type="datetime1">
              <a:rPr lang="da-DK" smtClean="0"/>
              <a:t>21/05/2019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505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33" smtClean="0"/>
              <a:pPr/>
              <a:t>21/05/2019</a:t>
            </a:fld>
            <a:endParaRPr lang="en-GB" sz="133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8927-EF3E-6247-8C29-7D0BAC281389}" type="datetime1">
              <a:rPr lang="da-DK" smtClean="0"/>
              <a:t>21/05/2019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5FCEDFC-AE26-4F9F-9153-18371906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9B44DD-5439-4457-BCA6-2324E90AE9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023" y="1620000"/>
            <a:ext cx="40257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109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 og billede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83311" y="453600"/>
            <a:ext cx="4481818" cy="1248208"/>
          </a:xfrm>
        </p:spPr>
        <p:txBody>
          <a:bodyPr rtlCol="0"/>
          <a:lstStyle/>
          <a:p>
            <a:pPr rtl="0"/>
            <a:r>
              <a:rPr lang="en-GB"/>
              <a:t>Overskrift i maksimalt 2 linjer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729" y="1989138"/>
            <a:ext cx="4460400" cy="3852862"/>
          </a:xfrm>
        </p:spPr>
        <p:txBody>
          <a:bodyPr rtlCol="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​"/>
              <a:defRPr sz="1500" b="1"/>
            </a:lvl1pPr>
            <a:lvl2pPr marL="189000" indent="-189000">
              <a:lnSpc>
                <a:spcPct val="100000"/>
              </a:lnSpc>
              <a:spcBef>
                <a:spcPts val="450"/>
              </a:spcBef>
              <a:defRPr sz="1200"/>
            </a:lvl2pPr>
            <a:lvl3pPr marL="351000" indent="-162000">
              <a:lnSpc>
                <a:spcPct val="100000"/>
              </a:lnSpc>
              <a:defRPr sz="1050"/>
            </a:lvl3pPr>
            <a:lvl4pPr marL="486000" indent="-135000">
              <a:lnSpc>
                <a:spcPct val="100000"/>
              </a:lnSpc>
              <a:defRPr sz="900"/>
            </a:lvl4pPr>
            <a:lvl5pPr marL="486000" indent="-135000">
              <a:lnSpc>
                <a:spcPct val="100000"/>
              </a:lnSpc>
              <a:defRPr sz="900"/>
            </a:lvl5pPr>
            <a:lvl6pPr marL="486000" indent="-135000">
              <a:lnSpc>
                <a:spcPct val="100000"/>
              </a:lnSpc>
              <a:defRPr sz="900"/>
            </a:lvl6pPr>
            <a:lvl7pPr marL="486000" indent="-135000">
              <a:lnSpc>
                <a:spcPct val="100000"/>
              </a:lnSpc>
              <a:defRPr sz="900"/>
            </a:lvl7pPr>
            <a:lvl8pPr marL="486000" indent="-135000">
              <a:lnSpc>
                <a:spcPct val="100000"/>
              </a:lnSpc>
              <a:defRPr sz="900"/>
            </a:lvl8pPr>
            <a:lvl9pPr marL="486000" indent="-135000">
              <a:lnSpc>
                <a:spcPct val="100000"/>
              </a:lnSpc>
              <a:defRPr sz="900"/>
            </a:lvl9pPr>
          </a:lstStyle>
          <a:p>
            <a:pPr lvl="0" rtl="0"/>
            <a:r>
              <a:rPr lang="en-GB"/>
              <a:t>Klik for at indsætte underoverskrift, brug ENTER og så TAB-tasten for at få punktopstillet tekst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032801" y="0"/>
            <a:ext cx="4111200" cy="6845756"/>
          </a:xfrm>
          <a:solidFill>
            <a:schemeClr val="bg1">
              <a:lumMod val="85000"/>
            </a:schemeClr>
          </a:solidFill>
        </p:spPr>
        <p:txBody>
          <a:bodyPr rtlCol="0"/>
          <a:lstStyle>
            <a:lvl1pPr marL="0" indent="0" algn="ctr">
              <a:buNone/>
              <a:defRPr sz="1500"/>
            </a:lvl1pPr>
          </a:lstStyle>
          <a:p>
            <a:pPr rtl="0"/>
            <a:endParaRPr lang="da-DK" dirty="0"/>
          </a:p>
        </p:txBody>
      </p:sp>
      <p:sp>
        <p:nvSpPr>
          <p:cNvPr id="9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7905600" y="6174000"/>
            <a:ext cx="936900" cy="338400"/>
          </a:xfrm>
          <a:blipFill>
            <a:blip r:embed="rId2"/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 sz="100"/>
            </a:lvl1pPr>
          </a:lstStyle>
          <a:p>
            <a:pPr lvl="0" rtl="0"/>
            <a:r>
              <a:rPr lang="en-GB"/>
              <a:t>.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307801" y="6610527"/>
            <a:ext cx="3064871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fld id="{79C288C5-795D-3C40-BCB4-F976F5690FBA}" type="datetime1">
              <a:rPr lang="da-DK" smtClean="0"/>
              <a:t>21/05/2019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74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lede 9" descr="C:\Users\irh\AppData\Local\Microsoft\Windows\Temporary Internet Files\Content.IE5\8GU3Z56T\SDU_fysik_K_F_U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6153150"/>
            <a:ext cx="14779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11430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14EBF-BE81-7B45-B687-0A32F6769563}" type="datetime1">
              <a:rPr lang="da-DK" smtClean="0"/>
              <a:t>21/05/2019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604963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523B2-FB57-4FBA-B331-BF5553310E2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0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lede 9" descr="C:\Users\irh\AppData\Local\Microsoft\Windows\Temporary Internet Files\Content.IE5\8GU3Z56T\SDU_fysik_K_F_U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6153150"/>
            <a:ext cx="14779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11430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EA36F-B875-0B44-ADB0-D08F311AC234}" type="datetime1">
              <a:rPr lang="da-DK" smtClean="0"/>
              <a:t>21/05/2019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604963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11598-2C42-42ED-B2D1-749B0988A7E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9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4623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357431"/>
            <a:ext cx="4040188" cy="37687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64623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357429"/>
            <a:ext cx="4041775" cy="3768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8F205-83F4-D544-9E5F-4BC920A31DEF}" type="datetime1">
              <a:rPr lang="da-DK" smtClean="0"/>
              <a:t>21/05/2019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AF690-2AD0-4A70-A8B4-BE8842F88E4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84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Billede 9" descr="C:\Users\irh\AppData\Local\Microsoft\Windows\Temporary Internet Files\Content.IE5\8GU3Z56T\SDU_fysik_K_F_U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6153150"/>
            <a:ext cx="14779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11430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F955E-03E0-2946-8433-4F532CA60D63}" type="datetime1">
              <a:rPr lang="da-DK" smtClean="0"/>
              <a:t>21/05/2019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571625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9A341-D973-4580-9EBF-F3D84465A46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7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Billede 9" descr="C:\Users\irh\AppData\Local\Microsoft\Windows\Temporary Internet Files\Content.IE5\8GU3Z56T\SDU_fysik_K_F_U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6153150"/>
            <a:ext cx="14779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128587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0A8A5-F4D4-8844-9D96-3FE9927C1F0F}" type="datetime1">
              <a:rPr lang="da-DK" smtClean="0"/>
              <a:t>21/05/2019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604963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094B-B5B0-4C64-9607-5D295F60CAB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9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2574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000364" y="273050"/>
            <a:ext cx="5686436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2574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E212F-A1F3-E04C-9863-269377CBB2FA}" type="datetime1">
              <a:rPr lang="da-DK" smtClean="0"/>
              <a:t>21/05/2019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EC554-FC86-4578-B705-9918DD28A85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46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5918" y="50006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57158" y="357166"/>
            <a:ext cx="8429684" cy="464347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85918" y="55673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5B043-7036-3B4A-B3C0-40CDF0B2AE42}" type="datetime1">
              <a:rPr lang="da-DK" smtClean="0"/>
              <a:t>21/05/2019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0689-33A7-422F-A150-E6C637BAE15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8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2052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typografi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357188" y="6572250"/>
            <a:ext cx="1214437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898989"/>
                </a:solidFill>
                <a:latin typeface="Gill Sans MT" pitchFamily="-106" charset="-18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1pPr>
          </a:lstStyle>
          <a:p>
            <a:pPr>
              <a:defRPr/>
            </a:pPr>
            <a:fld id="{347FFFDB-2ACC-644F-8DFC-80C7FF16CED6}" type="datetime1">
              <a:rPr lang="da-DK" smtClean="0"/>
              <a:t>21/05/2019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3000" y="6572250"/>
            <a:ext cx="2895600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898989"/>
                </a:solidFill>
                <a:latin typeface="Gill Sans MT" pitchFamily="-106" charset="-18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572250"/>
            <a:ext cx="428625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898989"/>
                </a:solidFill>
                <a:latin typeface="Gill Sans MT" pitchFamily="-106" charset="-18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1pPr>
          </a:lstStyle>
          <a:p>
            <a:pPr>
              <a:defRPr/>
            </a:pPr>
            <a:fld id="{36AF3AC2-9AC2-4D4B-827C-88124B6D69D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2056" name="Billede 9" descr="C:\Users\irh\AppData\Local\Microsoft\Windows\Temporary Internet Files\Content.IE5\8GU3Z56T\SDU_fysik_K_F_UK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6153150"/>
            <a:ext cx="14779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88" r:id="rId1"/>
    <p:sldLayoutId id="2147485189" r:id="rId2"/>
    <p:sldLayoutId id="2147485190" r:id="rId3"/>
    <p:sldLayoutId id="2147485191" r:id="rId4"/>
    <p:sldLayoutId id="2147485174" r:id="rId5"/>
    <p:sldLayoutId id="2147485192" r:id="rId6"/>
    <p:sldLayoutId id="2147485193" r:id="rId7"/>
    <p:sldLayoutId id="2147485175" r:id="rId8"/>
    <p:sldLayoutId id="2147485176" r:id="rId9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-10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801" y="1028247"/>
            <a:ext cx="8534510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803" y="3369040"/>
            <a:ext cx="8528929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Første niveau, bullet 16 </a:t>
            </a:r>
            <a:r>
              <a:rPr lang="en-GB" dirty="0" err="1"/>
              <a:t>pkt</a:t>
            </a:r>
            <a:endParaRPr lang="en-GB" dirty="0"/>
          </a:p>
          <a:p>
            <a:pPr lvl="1"/>
            <a:r>
              <a:rPr lang="en-GB" dirty="0"/>
              <a:t>Andet niveau, bullet 14 </a:t>
            </a:r>
            <a:r>
              <a:rPr lang="en-GB" dirty="0" err="1"/>
              <a:t>pkt</a:t>
            </a:r>
            <a:endParaRPr lang="en-GB" dirty="0"/>
          </a:p>
          <a:p>
            <a:pPr lvl="2"/>
            <a:r>
              <a:rPr lang="en-GB" dirty="0"/>
              <a:t>Tredje niveau, bullet 12 </a:t>
            </a:r>
            <a:r>
              <a:rPr lang="en-GB" dirty="0" err="1"/>
              <a:t>pkt</a:t>
            </a:r>
            <a:endParaRPr lang="en-GB" dirty="0"/>
          </a:p>
          <a:p>
            <a:pPr lvl="3"/>
            <a:r>
              <a:rPr lang="en-GB" dirty="0"/>
              <a:t>Fjerde niveau, Header bold 16 </a:t>
            </a:r>
            <a:r>
              <a:rPr lang="en-GB" dirty="0" err="1"/>
              <a:t>pkt</a:t>
            </a:r>
            <a:endParaRPr lang="en-GB" dirty="0"/>
          </a:p>
          <a:p>
            <a:pPr lvl="4"/>
            <a:r>
              <a:rPr lang="en-GB" dirty="0"/>
              <a:t>Femte niveau, Body </a:t>
            </a:r>
            <a:r>
              <a:rPr lang="en-GB" dirty="0" err="1"/>
              <a:t>regular</a:t>
            </a:r>
            <a:r>
              <a:rPr lang="en-GB" dirty="0"/>
              <a:t> 16 </a:t>
            </a:r>
            <a:r>
              <a:rPr lang="en-GB" dirty="0" err="1"/>
              <a:t>pkt</a:t>
            </a:r>
            <a:endParaRPr lang="en-GB" dirty="0"/>
          </a:p>
          <a:p>
            <a:pPr lvl="5"/>
            <a:r>
              <a:rPr lang="en-GB" dirty="0"/>
              <a:t>Sjette niveau, bullet 12 </a:t>
            </a:r>
            <a:r>
              <a:rPr lang="en-GB" dirty="0" err="1"/>
              <a:t>pkt</a:t>
            </a:r>
            <a:endParaRPr lang="en-GB" dirty="0"/>
          </a:p>
          <a:p>
            <a:pPr lvl="6"/>
            <a:r>
              <a:rPr lang="en-GB" dirty="0"/>
              <a:t>Syvende niveau, bullet 12 </a:t>
            </a:r>
            <a:r>
              <a:rPr lang="en-GB" dirty="0" err="1"/>
              <a:t>pkt</a:t>
            </a:r>
            <a:r>
              <a:rPr lang="en-GB" dirty="0"/>
              <a:t> (indryk 1 gang)</a:t>
            </a:r>
            <a:endParaRPr lang="en-GB"/>
          </a:p>
          <a:p>
            <a:pPr lvl="7"/>
            <a:r>
              <a:rPr lang="en-GB" dirty="0"/>
              <a:t>Ottende niveau, Header bold, 12 </a:t>
            </a:r>
            <a:r>
              <a:rPr lang="en-GB" dirty="0" err="1"/>
              <a:t>pkt</a:t>
            </a:r>
            <a:endParaRPr lang="en-GB" dirty="0"/>
          </a:p>
          <a:p>
            <a:pPr lvl="8"/>
            <a:r>
              <a:rPr lang="en-GB" dirty="0"/>
              <a:t>Niende niveau, Body </a:t>
            </a:r>
            <a:r>
              <a:rPr lang="en-GB" dirty="0" err="1"/>
              <a:t>regular</a:t>
            </a:r>
            <a:r>
              <a:rPr lang="en-GB" dirty="0"/>
              <a:t>, 12 </a:t>
            </a:r>
            <a:r>
              <a:rPr lang="en-GB" dirty="0" err="1"/>
              <a:t>pkt</a:t>
            </a:r>
            <a:endParaRPr lang="en-GB" dirty="0"/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3"/>
          </p:nvPr>
        </p:nvSpPr>
        <p:spPr>
          <a:xfrm>
            <a:off x="5186700" y="6465600"/>
            <a:ext cx="1680324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">
                <a:noFill/>
              </a:defRPr>
            </a:lvl1pPr>
          </a:lstStyle>
          <a:p>
            <a:fld id="{4493F223-9196-8D41-927E-1B5711CD5FC5}" type="datetime1">
              <a:rPr lang="da-DK" smtClean="0"/>
              <a:t>21/05/2019</a:t>
            </a:fld>
            <a:endParaRPr lang="en-GB" dirty="0"/>
          </a:p>
        </p:txBody>
      </p:sp>
      <p:sp>
        <p:nvSpPr>
          <p:cNvPr id="26" name="text" descr="{&quot;templafy&quot;:{&quot;id&quot;:&quot;9f2af01f-38eb-4fbc-8500-de78978e0b8b&quot;}}" title="UserProfile.Institut.FacultyDCU_{{DocumentLanguage}}">
            <a:extLst>
              <a:ext uri="{FF2B5EF4-FFF2-40B4-BE49-F238E27FC236}">
                <a16:creationId xmlns:a16="http://schemas.microsoft.com/office/drawing/2014/main" id="{CE7C3F10-04CC-41B1-AD3F-3D1B9AB313F7}"/>
              </a:ext>
            </a:extLst>
          </p:cNvPr>
          <p:cNvSpPr txBox="1">
            <a:spLocks/>
          </p:cNvSpPr>
          <p:nvPr userDrawn="1"/>
        </p:nvSpPr>
        <p:spPr>
          <a:xfrm>
            <a:off x="308370" y="244800"/>
            <a:ext cx="7560000" cy="284778"/>
          </a:xfrm>
          <a:prstGeom prst="rect">
            <a:avLst/>
          </a:prstGeom>
          <a:noFill/>
        </p:spPr>
        <p:txBody>
          <a:bodyPr wrap="square" lIns="10800" tIns="0" rIns="0" bIns="9000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Faculty of Science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C4C210-3CAD-4E96-8F10-9CD4863FC9B7}"/>
              </a:ext>
            </a:extLst>
          </p:cNvPr>
          <p:cNvCxnSpPr>
            <a:cxnSpLocks/>
          </p:cNvCxnSpPr>
          <p:nvPr userDrawn="1"/>
        </p:nvCxnSpPr>
        <p:spPr>
          <a:xfrm>
            <a:off x="307801" y="482400"/>
            <a:ext cx="524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ate" descr="{&quot;templafy&quot;:{&quot;id&quot;:&quot;ef083586-d5b2-4c31-bdd5-a0dde599ec75&quot;}}" title="Form.Date">
            <a:extLst>
              <a:ext uri="{FF2B5EF4-FFF2-40B4-BE49-F238E27FC236}">
                <a16:creationId xmlns:a16="http://schemas.microsoft.com/office/drawing/2014/main" id="{8A346F21-C2D9-45A4-B26D-7DDC2CEB9FB7}"/>
              </a:ext>
            </a:extLst>
          </p:cNvPr>
          <p:cNvSpPr/>
          <p:nvPr userDrawn="1"/>
        </p:nvSpPr>
        <p:spPr>
          <a:xfrm>
            <a:off x="6867027" y="6465600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1200" b="0" dirty="0">
                <a:solidFill>
                  <a:schemeClr val="tx1"/>
                </a:solidFill>
              </a:rPr>
              <a:t>March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33">
                <a:noFill/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33" smtClean="0"/>
              <a:pPr/>
              <a:t>21/05/2019</a:t>
            </a:fld>
            <a:endParaRPr lang="en-GB" sz="133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E89A2F-569C-4A46-9E9F-69308A735C0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2" y="6375535"/>
            <a:ext cx="797663" cy="225677"/>
          </a:xfrm>
          <a:prstGeom prst="rect">
            <a:avLst/>
          </a:prstGeom>
        </p:spPr>
      </p:pic>
      <p:sp>
        <p:nvSpPr>
          <p:cNvPr id="19" name="sdu.dk">
            <a:extLst>
              <a:ext uri="{FF2B5EF4-FFF2-40B4-BE49-F238E27FC236}">
                <a16:creationId xmlns:a16="http://schemas.microsoft.com/office/drawing/2014/main" id="{CD60DA45-62AE-46C7-A0EE-55A1D1461B4C}"/>
              </a:ext>
            </a:extLst>
          </p:cNvPr>
          <p:cNvSpPr/>
          <p:nvPr userDrawn="1"/>
        </p:nvSpPr>
        <p:spPr>
          <a:xfrm rot="5400000">
            <a:off x="8496300" y="594477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1100" b="1" noProof="1">
                <a:solidFill>
                  <a:schemeClr val="tx1"/>
                </a:solidFill>
              </a:rPr>
              <a:t>sdu.dk</a:t>
            </a:r>
            <a:endParaRPr lang="en-GB"/>
          </a:p>
        </p:txBody>
      </p:sp>
      <p:sp>
        <p:nvSpPr>
          <p:cNvPr id="20" name="#sdudk">
            <a:extLst>
              <a:ext uri="{FF2B5EF4-FFF2-40B4-BE49-F238E27FC236}">
                <a16:creationId xmlns:a16="http://schemas.microsoft.com/office/drawing/2014/main" id="{E210D131-69D2-4DCF-8B02-28CEF197357D}"/>
              </a:ext>
            </a:extLst>
          </p:cNvPr>
          <p:cNvSpPr/>
          <p:nvPr userDrawn="1"/>
        </p:nvSpPr>
        <p:spPr>
          <a:xfrm rot="5400000">
            <a:off x="8497794" y="1508878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1100" b="1" noProof="1">
                <a:solidFill>
                  <a:schemeClr val="tx1"/>
                </a:solidFill>
              </a:rPr>
              <a:t>#sdudk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72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8" r:id="rId1"/>
    <p:sldLayoutId id="2147485199" r:id="rId2"/>
    <p:sldLayoutId id="2147485200" r:id="rId3"/>
    <p:sldLayoutId id="2147485201" r:id="rId4"/>
    <p:sldLayoutId id="2147485202" r:id="rId5"/>
    <p:sldLayoutId id="2147485203" r:id="rId6"/>
    <p:sldLayoutId id="2147485204" r:id="rId7"/>
    <p:sldLayoutId id="2147485205" r:id="rId8"/>
    <p:sldLayoutId id="2147485206" r:id="rId9"/>
    <p:sldLayoutId id="2147485207" r:id="rId10"/>
    <p:sldLayoutId id="2147485208" r:id="rId11"/>
    <p:sldLayoutId id="2147485209" r:id="rId12"/>
    <p:sldLayoutId id="2147485210" r:id="rId13"/>
    <p:sldLayoutId id="2147485211" r:id="rId14"/>
  </p:sldLayoutIdLst>
  <p:hf hdr="0" ftr="0"/>
  <p:txStyles>
    <p:titleStyle>
      <a:lvl1pPr algn="l" defTabSz="914354" rtl="0" eaLnBrk="1" latinLnBrk="0" hangingPunct="1">
        <a:lnSpc>
          <a:spcPct val="97000"/>
        </a:lnSpc>
        <a:spcBef>
          <a:spcPct val="0"/>
        </a:spcBef>
        <a:buNone/>
        <a:tabLst>
          <a:tab pos="1438203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8" indent="-251988" algn="l" defTabSz="914354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4" indent="-251988" algn="l" defTabSz="914354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5962" indent="-251988" algn="l" defTabSz="914354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54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354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988" indent="-251988" algn="l" defTabSz="914354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3974" indent="-251988" algn="l" defTabSz="914354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354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54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285">
          <p15:clr>
            <a:srgbClr val="F26B43"/>
          </p15:clr>
        </p15:guide>
        <p15:guide id="4" orient="horz" pos="1071">
          <p15:clr>
            <a:srgbClr val="F26B43"/>
          </p15:clr>
        </p15:guide>
        <p15:guide id="5" pos="194">
          <p15:clr>
            <a:srgbClr val="F26B43"/>
          </p15:clr>
        </p15:guide>
        <p15:guide id="6" pos="5566">
          <p15:clr>
            <a:srgbClr val="F26B43"/>
          </p15:clr>
        </p15:guide>
        <p15:guide id="7" orient="horz" pos="1253">
          <p15:clr>
            <a:srgbClr val="F26B43"/>
          </p15:clr>
        </p15:guide>
        <p15:guide id="8" orient="horz" pos="3680">
          <p15:clr>
            <a:srgbClr val="F26B43"/>
          </p15:clr>
        </p15:guide>
        <p15:guide id="9" orient="horz" pos="3916">
          <p15:clr>
            <a:srgbClr val="F26B43"/>
          </p15:clr>
        </p15:guide>
        <p15:guide id="10" orient="horz" pos="4094">
          <p15:clr>
            <a:srgbClr val="F26B43"/>
          </p15:clr>
        </p15:guide>
        <p15:guide id="11" pos="4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du.dk/da/fysikpaasd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3E1E306-0400-0242-BA9A-E19925595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504C2-BA4D-9A4C-A619-3D5A28308D60}" type="datetime1">
              <a:rPr lang="da-DK" smtClean="0"/>
              <a:t>21/05/2019</a:t>
            </a:fld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7BD07DF-8E5D-E044-87C2-F6FD45DA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9A341-D973-4580-9EBF-F3D84465A46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7D9F240-5FF6-D340-A6A5-74B0E3BA5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9539"/>
          </a:xfrm>
        </p:spPr>
        <p:txBody>
          <a:bodyPr/>
          <a:lstStyle/>
          <a:p>
            <a:pPr algn="ctr"/>
            <a:r>
              <a:rPr lang="da-DK" sz="3200" dirty="0"/>
              <a:t>Institutrådsmøde 22-05-2019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8739620F-153E-0F46-B742-6B57178FD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177"/>
            <a:ext cx="9144000" cy="500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15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DF230-DD0B-D746-8AFD-377B2DAAC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algn="ctr"/>
            <a:r>
              <a:rPr lang="en-US" sz="2800" dirty="0"/>
              <a:t>Dissemination to society and potential students</a:t>
            </a:r>
            <a:endParaRPr lang="da-DK" sz="2800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4344F5DD-8AEA-6F46-B6EE-C0873EB08C50}"/>
              </a:ext>
            </a:extLst>
          </p:cNvPr>
          <p:cNvSpPr txBox="1"/>
          <p:nvPr/>
        </p:nvSpPr>
        <p:spPr>
          <a:xfrm>
            <a:off x="297455" y="1318881"/>
            <a:ext cx="86482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Society</a:t>
            </a:r>
          </a:p>
          <a:p>
            <a:endParaRPr lang="da-DK" sz="2000" dirty="0"/>
          </a:p>
          <a:p>
            <a:r>
              <a:rPr lang="da-DK" sz="1600" dirty="0"/>
              <a:t>Science show		Public events demonstrating spectacular experiments</a:t>
            </a:r>
          </a:p>
          <a:p>
            <a:r>
              <a:rPr lang="da-DK" sz="1600" dirty="0"/>
              <a:t>Harry Potter Festival	Elexir production in castle dungeon at major annual city festival</a:t>
            </a:r>
          </a:p>
          <a:p>
            <a:r>
              <a:rPr lang="da-DK" sz="1600" dirty="0"/>
              <a:t>Odense Physics film festival	Science fiction films and explanations by physicist </a:t>
            </a:r>
          </a:p>
          <a:p>
            <a:r>
              <a:rPr lang="da-DK" sz="1600" dirty="0"/>
              <a:t>Quantum Kate		Youtuber explaining fundamental physics</a:t>
            </a:r>
          </a:p>
          <a:p>
            <a:r>
              <a:rPr lang="da-DK" sz="1600" dirty="0"/>
              <a:t>Beer and Science		Discussion of physics phenomena at a local browery</a:t>
            </a:r>
          </a:p>
          <a:p>
            <a:r>
              <a:rPr lang="da-DK" sz="1600" dirty="0"/>
              <a:t>Scientific lectures		External science lectures on current topics</a:t>
            </a:r>
          </a:p>
          <a:p>
            <a:endParaRPr lang="da-DK" sz="1600" dirty="0"/>
          </a:p>
          <a:p>
            <a:r>
              <a:rPr lang="da-DK" sz="2000" b="1" dirty="0"/>
              <a:t>Potential students</a:t>
            </a:r>
          </a:p>
          <a:p>
            <a:endParaRPr lang="da-DK" sz="2000" b="1" dirty="0"/>
          </a:p>
          <a:p>
            <a:r>
              <a:rPr lang="da-DK" sz="1600" dirty="0"/>
              <a:t>Apparatus lab		Hands on practice with state of the art instrumentation</a:t>
            </a:r>
          </a:p>
          <a:p>
            <a:r>
              <a:rPr lang="da-DK" sz="1600" dirty="0"/>
              <a:t>Nobel laurate lectures	Nobel laurates present science to local high school students</a:t>
            </a:r>
          </a:p>
          <a:p>
            <a:r>
              <a:rPr lang="da-DK" sz="1600" dirty="0"/>
              <a:t>Inspire-Educate-Innovate	Society’s</a:t>
            </a:r>
            <a:r>
              <a:rPr lang="en-US" sz="1600" dirty="0"/>
              <a:t> role models (science) present their career</a:t>
            </a:r>
            <a:endParaRPr lang="da-DK" sz="1600" dirty="0"/>
          </a:p>
          <a:p>
            <a:r>
              <a:rPr lang="da-DK" sz="1600" dirty="0"/>
              <a:t>ATV visits			Arrangements together with the academy for talented youth</a:t>
            </a:r>
          </a:p>
          <a:p>
            <a:r>
              <a:rPr lang="da-DK" sz="1600" dirty="0"/>
              <a:t>High School projects	High School Students perform their study projects at FKF</a:t>
            </a:r>
          </a:p>
          <a:p>
            <a:r>
              <a:rPr lang="da-DK" sz="1600" dirty="0"/>
              <a:t>Instrument service		FKF offer free NMR and MS  service to high schools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9A6DD5A-36D9-E64C-87E6-D898E885F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003B11-C11A-9A4E-AC16-BAB266FB60DF}" type="datetime1">
              <a:rPr lang="da-DK" smtClean="0"/>
              <a:t>21/05/2019</a:t>
            </a:fld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9E68FFB-0B1D-7B42-A116-F4EB283F0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9A341-D973-4580-9EBF-F3D84465A46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79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best student environment</a:t>
            </a:r>
            <a:br>
              <a:rPr lang="da-DK" b="1" dirty="0"/>
            </a:br>
            <a:r>
              <a:rPr lang="da-DK" sz="1350" dirty="0"/>
              <a:t>Jan O./Carsten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Physical framework: </a:t>
            </a:r>
            <a:r>
              <a:rPr lang="en-US" dirty="0"/>
              <a:t>Office places for BA and M.Sc. Thesis students. Tools (software?) we are missing?</a:t>
            </a:r>
          </a:p>
          <a:p>
            <a:endParaRPr lang="en-US" dirty="0"/>
          </a:p>
          <a:p>
            <a:r>
              <a:rPr lang="en-US" b="1" dirty="0"/>
              <a:t>Social environment: </a:t>
            </a:r>
            <a:r>
              <a:rPr lang="en-US" dirty="0"/>
              <a:t>What defines FKF physically? Where do you go to ”hang out” (already existing event; </a:t>
            </a:r>
            <a:r>
              <a:rPr lang="en-US" dirty="0" err="1"/>
              <a:t>torsdagste</a:t>
            </a:r>
            <a:r>
              <a:rPr lang="en-US" dirty="0"/>
              <a:t>..). Are the segments of students different (1-2 year students vs. 3-5 year students) and how does that affect how we build the environment?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Contact/communication: </a:t>
            </a:r>
            <a:r>
              <a:rPr lang="en-US" dirty="0"/>
              <a:t>How do we communicate with student, reply (time and content). The important element is that FKF staff has quality and credibility in their teaching – and that the student </a:t>
            </a:r>
          </a:p>
          <a:p>
            <a:endParaRPr lang="en-US" dirty="0"/>
          </a:p>
          <a:p>
            <a:r>
              <a:rPr lang="en-US" b="1" dirty="0"/>
              <a:t>Perception: </a:t>
            </a:r>
            <a:r>
              <a:rPr lang="en-US" dirty="0"/>
              <a:t>What is it that students find important? When do they consider themselves being associated with FKF? (questionnaire, focused interview, who?)</a:t>
            </a:r>
          </a:p>
        </p:txBody>
      </p:sp>
    </p:spTree>
    <p:extLst>
      <p:ext uri="{BB962C8B-B14F-4D97-AF65-F5344CB8AC3E}">
        <p14:creationId xmlns:p14="http://schemas.microsoft.com/office/powerpoint/2010/main" val="2422305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F7D5D2-20B2-4889-9866-A09FE1DA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15925"/>
            <a:ext cx="7772400" cy="1470025"/>
          </a:xfrm>
        </p:spPr>
        <p:txBody>
          <a:bodyPr/>
          <a:lstStyle/>
          <a:p>
            <a:r>
              <a:rPr lang="da-DK" dirty="0"/>
              <a:t>Work-Life &amp; Work-Work Balance</a:t>
            </a:r>
            <a:br>
              <a:rPr lang="da-DK" dirty="0"/>
            </a:br>
            <a:r>
              <a:rPr lang="da-DK" dirty="0"/>
              <a:t>- </a:t>
            </a:r>
            <a:r>
              <a:rPr lang="da-DK" dirty="0" err="1"/>
              <a:t>how</a:t>
            </a:r>
            <a:r>
              <a:rPr lang="da-DK" dirty="0"/>
              <a:t> to </a:t>
            </a:r>
            <a:r>
              <a:rPr lang="da-DK" dirty="0" err="1"/>
              <a:t>avoid</a:t>
            </a:r>
            <a:r>
              <a:rPr lang="da-DK" dirty="0"/>
              <a:t> the hamster </a:t>
            </a:r>
            <a:r>
              <a:rPr lang="da-DK" dirty="0" err="1"/>
              <a:t>mill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5A430AA-80A4-4CC4-BA2F-E0D8D629C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1262" y="4972051"/>
            <a:ext cx="6400800" cy="1752600"/>
          </a:xfrm>
        </p:spPr>
        <p:txBody>
          <a:bodyPr/>
          <a:lstStyle/>
          <a:p>
            <a:r>
              <a:rPr lang="da-DK" dirty="0"/>
              <a:t>Hans Jørgen Aagaard Jensen</a:t>
            </a:r>
          </a:p>
          <a:p>
            <a:r>
              <a:rPr lang="da-DK" dirty="0"/>
              <a:t>Ulla Gro Nielsen</a:t>
            </a:r>
          </a:p>
        </p:txBody>
      </p:sp>
      <p:pic>
        <p:nvPicPr>
          <p:cNvPr id="4" name="Pladsholder til indhold 8">
            <a:extLst>
              <a:ext uri="{FF2B5EF4-FFF2-40B4-BE49-F238E27FC236}">
                <a16:creationId xmlns:a16="http://schemas.microsoft.com/office/drawing/2014/main" id="{A2D31D76-6432-4A6A-92EE-0D23C3CE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20108" y="1820007"/>
            <a:ext cx="2676220" cy="267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F30AF33-2994-B645-9E87-C273C78A6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2234-1DDB-BB49-9853-39833B5AB1FA}" type="datetime1">
              <a:rPr lang="da-DK" smtClean="0"/>
              <a:t>21/05/2019</a:t>
            </a:fld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5A6AC93-7130-3E4E-AEC5-63D8C227F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F9913-CBB6-4642-8F9E-25A99540AC5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67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1F3863-DCB7-44DB-83FF-A9CF63676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1206"/>
            <a:ext cx="8229600" cy="1143000"/>
          </a:xfrm>
        </p:spPr>
        <p:txBody>
          <a:bodyPr/>
          <a:lstStyle/>
          <a:p>
            <a:r>
              <a:rPr lang="da-DK" sz="2800" dirty="0" err="1"/>
              <a:t>Daily</a:t>
            </a:r>
            <a:r>
              <a:rPr lang="da-DK" sz="2800" dirty="0"/>
              <a:t> Dilemmas – </a:t>
            </a:r>
            <a:r>
              <a:rPr lang="da-DK" sz="2800" dirty="0" err="1"/>
              <a:t>What</a:t>
            </a:r>
            <a:r>
              <a:rPr lang="da-DK" sz="2800" dirty="0"/>
              <a:t> </a:t>
            </a:r>
            <a:r>
              <a:rPr lang="da-DK" sz="2800" dirty="0" err="1"/>
              <a:t>are</a:t>
            </a:r>
            <a:r>
              <a:rPr lang="da-DK" sz="2800" dirty="0"/>
              <a:t> the stress factors?</a:t>
            </a:r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87940998-A1E9-492E-8C82-31FFD8641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5073"/>
            <a:ext cx="8229600" cy="4525963"/>
          </a:xfrm>
        </p:spPr>
        <p:txBody>
          <a:bodyPr/>
          <a:lstStyle/>
          <a:p>
            <a:r>
              <a:rPr lang="da-DK" sz="2000" dirty="0" err="1"/>
              <a:t>What</a:t>
            </a:r>
            <a:r>
              <a:rPr lang="da-DK" sz="2000" dirty="0"/>
              <a:t> is </a:t>
            </a:r>
            <a:r>
              <a:rPr lang="da-DK" sz="2000" dirty="0" err="1"/>
              <a:t>expected</a:t>
            </a:r>
            <a:r>
              <a:rPr lang="da-DK" sz="2000" dirty="0"/>
              <a:t> of </a:t>
            </a:r>
            <a:r>
              <a:rPr lang="da-DK" sz="2000" dirty="0" err="1"/>
              <a:t>me</a:t>
            </a:r>
            <a:r>
              <a:rPr lang="da-DK" sz="2000" dirty="0"/>
              <a:t>? [MUS with IL?]</a:t>
            </a:r>
          </a:p>
          <a:p>
            <a:r>
              <a:rPr lang="da-DK" sz="2000" dirty="0"/>
              <a:t>How to </a:t>
            </a:r>
            <a:r>
              <a:rPr lang="da-DK" sz="2000" dirty="0" err="1"/>
              <a:t>prioritize</a:t>
            </a:r>
            <a:r>
              <a:rPr lang="da-DK" sz="2000" dirty="0"/>
              <a:t> </a:t>
            </a:r>
            <a:r>
              <a:rPr lang="da-DK" sz="2000" dirty="0" err="1"/>
              <a:t>your</a:t>
            </a:r>
            <a:r>
              <a:rPr lang="da-DK" sz="2000" dirty="0"/>
              <a:t> tasks?</a:t>
            </a:r>
          </a:p>
          <a:p>
            <a:pPr lvl="1"/>
            <a:r>
              <a:rPr lang="da-DK" sz="1400" dirty="0" err="1"/>
              <a:t>Teaching</a:t>
            </a:r>
            <a:r>
              <a:rPr lang="da-DK" sz="1400" dirty="0"/>
              <a:t>, research, grant </a:t>
            </a:r>
            <a:r>
              <a:rPr lang="da-DK" sz="1400" dirty="0" err="1"/>
              <a:t>writing</a:t>
            </a:r>
            <a:r>
              <a:rPr lang="da-DK" sz="1400" dirty="0"/>
              <a:t>, </a:t>
            </a:r>
            <a:r>
              <a:rPr lang="da-DK" sz="1400" dirty="0" err="1"/>
              <a:t>outreach</a:t>
            </a:r>
            <a:r>
              <a:rPr lang="da-DK" sz="1400" dirty="0"/>
              <a:t> &amp; </a:t>
            </a:r>
            <a:r>
              <a:rPr lang="da-DK" sz="1400" dirty="0" err="1"/>
              <a:t>recruitment</a:t>
            </a:r>
            <a:r>
              <a:rPr lang="da-DK" sz="1400" dirty="0"/>
              <a:t>, administration</a:t>
            </a:r>
          </a:p>
          <a:p>
            <a:pPr lvl="1"/>
            <a:r>
              <a:rPr lang="da-DK" sz="1400" dirty="0" err="1"/>
              <a:t>When</a:t>
            </a:r>
            <a:r>
              <a:rPr lang="da-DK" sz="1400" dirty="0"/>
              <a:t> a new task, </a:t>
            </a:r>
            <a:r>
              <a:rPr lang="da-DK" sz="1400" dirty="0" err="1"/>
              <a:t>what</a:t>
            </a:r>
            <a:r>
              <a:rPr lang="da-DK" sz="1400" dirty="0"/>
              <a:t> old task </a:t>
            </a:r>
            <a:r>
              <a:rPr lang="da-DK" sz="1400" dirty="0" err="1"/>
              <a:t>should</a:t>
            </a:r>
            <a:r>
              <a:rPr lang="da-DK" sz="1400" dirty="0"/>
              <a:t> I not do?</a:t>
            </a:r>
          </a:p>
          <a:p>
            <a:r>
              <a:rPr lang="da-DK" sz="2000" dirty="0" err="1"/>
              <a:t>Examples</a:t>
            </a:r>
            <a:r>
              <a:rPr lang="da-DK" sz="2000" dirty="0"/>
              <a:t>:</a:t>
            </a:r>
          </a:p>
          <a:p>
            <a:pPr lvl="1"/>
            <a:r>
              <a:rPr lang="da-DK" sz="2000" dirty="0" err="1"/>
              <a:t>Lack</a:t>
            </a:r>
            <a:r>
              <a:rPr lang="da-DK" sz="2000" dirty="0"/>
              <a:t> of </a:t>
            </a:r>
            <a:r>
              <a:rPr lang="da-DK" sz="2000" dirty="0" err="1"/>
              <a:t>uninterrupted</a:t>
            </a:r>
            <a:r>
              <a:rPr lang="da-DK" sz="2000" dirty="0"/>
              <a:t> time</a:t>
            </a:r>
          </a:p>
          <a:p>
            <a:pPr lvl="2"/>
            <a:r>
              <a:rPr lang="da-DK" sz="1600" dirty="0"/>
              <a:t>”Tid til fordybelse”</a:t>
            </a:r>
          </a:p>
          <a:p>
            <a:pPr lvl="2"/>
            <a:r>
              <a:rPr lang="da-DK" sz="1600" dirty="0" err="1"/>
              <a:t>Vacation</a:t>
            </a:r>
            <a:r>
              <a:rPr lang="da-DK" sz="1600" dirty="0"/>
              <a:t> </a:t>
            </a:r>
            <a:r>
              <a:rPr lang="da-DK" sz="1600" dirty="0" err="1"/>
              <a:t>without</a:t>
            </a:r>
            <a:r>
              <a:rPr lang="da-DK" sz="1600" dirty="0"/>
              <a:t> </a:t>
            </a:r>
            <a:r>
              <a:rPr lang="da-DK" sz="1600" dirty="0" err="1"/>
              <a:t>disturbance</a:t>
            </a:r>
            <a:r>
              <a:rPr lang="da-DK" sz="1600" dirty="0"/>
              <a:t> (</a:t>
            </a:r>
            <a:r>
              <a:rPr lang="da-DK" sz="1600" dirty="0" err="1"/>
              <a:t>when</a:t>
            </a:r>
            <a:r>
              <a:rPr lang="da-DK" sz="1600" dirty="0"/>
              <a:t> </a:t>
            </a:r>
            <a:r>
              <a:rPr lang="da-DK" sz="1600" dirty="0" err="1"/>
              <a:t>exam</a:t>
            </a:r>
            <a:r>
              <a:rPr lang="da-DK" sz="1600" dirty="0"/>
              <a:t> </a:t>
            </a:r>
            <a:r>
              <a:rPr lang="da-DK" sz="1600" dirty="0" err="1"/>
              <a:t>work</a:t>
            </a:r>
            <a:r>
              <a:rPr lang="da-DK" sz="1600" dirty="0"/>
              <a:t> </a:t>
            </a:r>
            <a:r>
              <a:rPr lang="da-DK" sz="1600" dirty="0" err="1"/>
              <a:t>extends</a:t>
            </a:r>
            <a:r>
              <a:rPr lang="da-DK" sz="1600" dirty="0"/>
              <a:t> </a:t>
            </a:r>
            <a:r>
              <a:rPr lang="da-DK" sz="1600" dirty="0" err="1"/>
              <a:t>into</a:t>
            </a:r>
            <a:r>
              <a:rPr lang="da-DK" sz="1600" dirty="0"/>
              <a:t> </a:t>
            </a:r>
            <a:r>
              <a:rPr lang="da-DK" sz="1600" dirty="0" err="1"/>
              <a:t>July</a:t>
            </a:r>
            <a:r>
              <a:rPr lang="da-DK" sz="1600" dirty="0"/>
              <a:t>)</a:t>
            </a:r>
          </a:p>
          <a:p>
            <a:pPr lvl="1"/>
            <a:r>
              <a:rPr lang="da-DK" sz="2000" dirty="0" err="1"/>
              <a:t>When</a:t>
            </a:r>
            <a:r>
              <a:rPr lang="da-DK" sz="2000" dirty="0"/>
              <a:t> did </a:t>
            </a:r>
            <a:r>
              <a:rPr lang="da-DK" sz="2000" dirty="0" err="1"/>
              <a:t>you</a:t>
            </a:r>
            <a:r>
              <a:rPr lang="da-DK" sz="2000" dirty="0"/>
              <a:t> last </a:t>
            </a:r>
            <a:r>
              <a:rPr lang="da-DK" sz="2000" dirty="0" err="1"/>
              <a:t>discuss</a:t>
            </a:r>
            <a:r>
              <a:rPr lang="da-DK" sz="2000" dirty="0"/>
              <a:t> over a cup of </a:t>
            </a:r>
            <a:r>
              <a:rPr lang="da-DK" sz="2000" dirty="0" err="1"/>
              <a:t>coffee</a:t>
            </a:r>
            <a:r>
              <a:rPr lang="da-DK" sz="2000" dirty="0"/>
              <a:t> with a colleague? Or a </a:t>
            </a:r>
            <a:r>
              <a:rPr lang="da-DK" sz="2000" dirty="0" err="1"/>
              <a:t>beer</a:t>
            </a:r>
            <a:r>
              <a:rPr lang="da-DK" sz="2000" dirty="0"/>
              <a:t>?</a:t>
            </a:r>
          </a:p>
          <a:p>
            <a:pPr lvl="1"/>
            <a:r>
              <a:rPr lang="da-DK" sz="2000" dirty="0"/>
              <a:t>Do </a:t>
            </a:r>
            <a:r>
              <a:rPr lang="da-DK" sz="2000" dirty="0" err="1"/>
              <a:t>we</a:t>
            </a:r>
            <a:r>
              <a:rPr lang="da-DK" sz="2000" dirty="0"/>
              <a:t> </a:t>
            </a:r>
            <a:r>
              <a:rPr lang="da-DK" sz="2000" dirty="0" err="1"/>
              <a:t>need</a:t>
            </a:r>
            <a:r>
              <a:rPr lang="da-DK" sz="2000" dirty="0"/>
              <a:t> an FKF-VIP lounge with </a:t>
            </a:r>
            <a:r>
              <a:rPr lang="da-DK" sz="2000" dirty="0" err="1"/>
              <a:t>good</a:t>
            </a:r>
            <a:r>
              <a:rPr lang="da-DK" sz="2000" dirty="0"/>
              <a:t> </a:t>
            </a:r>
            <a:r>
              <a:rPr lang="da-DK" sz="2000" dirty="0" err="1"/>
              <a:t>coffee</a:t>
            </a:r>
            <a:r>
              <a:rPr lang="da-DK" sz="2000" dirty="0"/>
              <a:t>?</a:t>
            </a:r>
          </a:p>
          <a:p>
            <a:pPr lvl="2"/>
            <a:r>
              <a:rPr lang="da-DK" sz="1600" dirty="0"/>
              <a:t>VIP team </a:t>
            </a:r>
            <a:r>
              <a:rPr lang="da-DK" sz="1600" dirty="0" err="1"/>
              <a:t>spirit</a:t>
            </a:r>
            <a:endParaRPr lang="da-DK" sz="1600" dirty="0"/>
          </a:p>
          <a:p>
            <a:pPr lvl="2"/>
            <a:r>
              <a:rPr lang="da-DK" sz="1600" dirty="0"/>
              <a:t>How do a new VIP </a:t>
            </a:r>
            <a:r>
              <a:rPr lang="da-DK" sz="1600" dirty="0" err="1"/>
              <a:t>get</a:t>
            </a:r>
            <a:r>
              <a:rPr lang="da-DK" sz="1600" dirty="0"/>
              <a:t> to </a:t>
            </a:r>
            <a:r>
              <a:rPr lang="da-DK" sz="1600" dirty="0" err="1"/>
              <a:t>know</a:t>
            </a:r>
            <a:r>
              <a:rPr lang="da-DK" sz="1600" dirty="0"/>
              <a:t> the ”old” </a:t>
            </a:r>
            <a:r>
              <a:rPr lang="da-DK" sz="1600" dirty="0" err="1"/>
              <a:t>VIPs</a:t>
            </a:r>
            <a:r>
              <a:rPr lang="da-DK" sz="1600" dirty="0"/>
              <a:t>? </a:t>
            </a:r>
          </a:p>
          <a:p>
            <a:pPr lvl="1"/>
            <a:r>
              <a:rPr lang="da-DK" sz="2000" dirty="0" err="1"/>
              <a:t>When</a:t>
            </a:r>
            <a:r>
              <a:rPr lang="da-DK" sz="2000" dirty="0"/>
              <a:t> is it OK to </a:t>
            </a:r>
            <a:r>
              <a:rPr lang="da-DK" sz="2000" dirty="0" err="1"/>
              <a:t>say</a:t>
            </a:r>
            <a:r>
              <a:rPr lang="da-DK" sz="2000" dirty="0"/>
              <a:t> ”No” to students at </a:t>
            </a:r>
            <a:r>
              <a:rPr lang="da-DK" sz="2000" dirty="0" err="1"/>
              <a:t>your</a:t>
            </a:r>
            <a:r>
              <a:rPr lang="da-DK" sz="2000" dirty="0"/>
              <a:t> </a:t>
            </a:r>
            <a:r>
              <a:rPr lang="da-DK" sz="2000" dirty="0" err="1"/>
              <a:t>door</a:t>
            </a:r>
            <a:r>
              <a:rPr lang="da-DK" sz="2000" dirty="0"/>
              <a:t>?</a:t>
            </a:r>
            <a:endParaRPr lang="da-DK" sz="1600" dirty="0"/>
          </a:p>
          <a:p>
            <a:pPr lvl="1"/>
            <a:r>
              <a:rPr lang="da-DK" sz="2000" dirty="0" err="1"/>
              <a:t>When</a:t>
            </a:r>
            <a:r>
              <a:rPr lang="da-DK" sz="2000" dirty="0"/>
              <a:t> is it OK to </a:t>
            </a:r>
            <a:r>
              <a:rPr lang="da-DK" sz="2000" dirty="0" err="1"/>
              <a:t>say</a:t>
            </a:r>
            <a:r>
              <a:rPr lang="da-DK" sz="2000" dirty="0"/>
              <a:t> ”</a:t>
            </a:r>
            <a:r>
              <a:rPr lang="da-DK" sz="2000" dirty="0" err="1"/>
              <a:t>Later</a:t>
            </a:r>
            <a:r>
              <a:rPr lang="da-DK" sz="2000" dirty="0"/>
              <a:t>” </a:t>
            </a:r>
            <a:r>
              <a:rPr lang="da-DK" sz="2000" dirty="0" err="1"/>
              <a:t>e.g</a:t>
            </a:r>
            <a:r>
              <a:rPr lang="da-DK" sz="2000" dirty="0"/>
              <a:t>., to a short deadline</a:t>
            </a:r>
          </a:p>
          <a:p>
            <a:pPr lvl="2"/>
            <a:r>
              <a:rPr lang="da-DK" sz="1600" dirty="0"/>
              <a:t>Missing deadlines </a:t>
            </a:r>
            <a:r>
              <a:rPr lang="da-DK" sz="1600" dirty="0" err="1"/>
              <a:t>may</a:t>
            </a:r>
            <a:r>
              <a:rPr lang="da-DK" sz="1600" dirty="0"/>
              <a:t> </a:t>
            </a:r>
            <a:r>
              <a:rPr lang="da-DK" sz="1600" dirty="0" err="1"/>
              <a:t>create</a:t>
            </a:r>
            <a:r>
              <a:rPr lang="da-DK" sz="1600" dirty="0"/>
              <a:t> stress for </a:t>
            </a:r>
            <a:r>
              <a:rPr lang="da-DK" sz="1600" dirty="0" err="1"/>
              <a:t>others</a:t>
            </a:r>
            <a:endParaRPr lang="da-DK" sz="1200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D51E367-3661-AC4B-8AA4-D3E1615E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7292EE-AFC9-2343-8F6E-B6180BB82D5C}" type="datetime1">
              <a:rPr lang="da-DK" smtClean="0"/>
              <a:t>21/05/2019</a:t>
            </a:fld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3F5A564-3710-1745-8680-DBD07E84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E3640-5B51-4A9B-AD9A-3CA7A7E193E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03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D2F3FDA-3E95-CC4A-9333-40E28284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1FB6A7-0ABD-8044-894F-E43FC92DA904}" type="datetime1">
              <a:rPr lang="da-DK" smtClean="0"/>
              <a:t>21/05/2019</a:t>
            </a:fld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1FC6CB9-986E-9E46-816E-4AFFB3DE6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E3640-5B51-4A9B-AD9A-3CA7A7E193E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8FDD179-B438-FE48-9D6E-B01C559D3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8419" y="1924748"/>
            <a:ext cx="5062872" cy="3797154"/>
          </a:xfrm>
          <a:prstGeom prst="rect">
            <a:avLst/>
          </a:prstGeom>
        </p:spPr>
      </p:pic>
      <p:pic>
        <p:nvPicPr>
          <p:cNvPr id="97284" name="Picture 4" descr="Billedresultat for pictures h.c. ørsted">
            <a:extLst>
              <a:ext uri="{FF2B5EF4-FFF2-40B4-BE49-F238E27FC236}">
                <a16:creationId xmlns:a16="http://schemas.microsoft.com/office/drawing/2014/main" id="{E794ABF0-E7DF-694E-8D36-FA6D9B945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08787"/>
            <a:ext cx="168018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947FC40E-5D71-374F-9D17-9E3247C330FE}"/>
              </a:ext>
            </a:extLst>
          </p:cNvPr>
          <p:cNvSpPr txBox="1"/>
          <p:nvPr/>
        </p:nvSpPr>
        <p:spPr>
          <a:xfrm>
            <a:off x="4860032" y="3839213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/>
              <a:t>Born:</a:t>
            </a:r>
          </a:p>
          <a:p>
            <a:r>
              <a:rPr lang="da-DK" sz="1600" dirty="0"/>
              <a:t>Rudkøbing 1777</a:t>
            </a:r>
          </a:p>
          <a:p>
            <a:endParaRPr lang="da-DK" sz="1600" b="1" dirty="0"/>
          </a:p>
          <a:p>
            <a:r>
              <a:rPr lang="da-DK" sz="1600" b="1" dirty="0"/>
              <a:t>Uddannelse: </a:t>
            </a:r>
          </a:p>
          <a:p>
            <a:r>
              <a:rPr lang="da-DK" sz="1600" dirty="0"/>
              <a:t>Farmaceut: KU 1797</a:t>
            </a:r>
          </a:p>
          <a:p>
            <a:endParaRPr lang="da-DK" sz="1600" dirty="0"/>
          </a:p>
          <a:p>
            <a:r>
              <a:rPr lang="da-DK" sz="1600" b="1" dirty="0"/>
              <a:t>Beskæftigelse:</a:t>
            </a:r>
          </a:p>
          <a:p>
            <a:r>
              <a:rPr lang="da-DK" sz="1600" dirty="0"/>
              <a:t>Farmaceut, universitetslærer, fysiker, kemiker, opfinder, ingeniør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4AD6570-2A34-3B4D-B742-760D35E5A966}"/>
              </a:ext>
            </a:extLst>
          </p:cNvPr>
          <p:cNvSpPr txBox="1"/>
          <p:nvPr/>
        </p:nvSpPr>
        <p:spPr>
          <a:xfrm>
            <a:off x="1000125" y="188640"/>
            <a:ext cx="7100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200" dirty="0"/>
              <a:t>Make FKF an attractive place for the next H.C. </a:t>
            </a:r>
            <a:r>
              <a:rPr lang="en" sz="3200" dirty="0" err="1"/>
              <a:t>Ørsted</a:t>
            </a:r>
            <a:r>
              <a:rPr lang="da-DK" sz="3200" dirty="0"/>
              <a:t>?</a:t>
            </a:r>
          </a:p>
        </p:txBody>
      </p:sp>
      <p:pic>
        <p:nvPicPr>
          <p:cNvPr id="97285" name="Picture 5" descr="Rediger på Wikidata">
            <a:extLst>
              <a:ext uri="{FF2B5EF4-FFF2-40B4-BE49-F238E27FC236}">
                <a16:creationId xmlns:a16="http://schemas.microsoft.com/office/drawing/2014/main" id="{04785CCF-DD16-BB46-B624-B4CCFEE1D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073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3E1E306-0400-0242-BA9A-E19925595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504C2-BA4D-9A4C-A619-3D5A28308D60}" type="datetime1">
              <a:rPr lang="da-DK" smtClean="0"/>
              <a:t>21/05/2019</a:t>
            </a:fld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7BD07DF-8E5D-E044-87C2-F6FD45DA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9A341-D973-4580-9EBF-F3D84465A46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7D9F240-5FF6-D340-A6A5-74B0E3BA5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9539"/>
          </a:xfrm>
        </p:spPr>
        <p:txBody>
          <a:bodyPr/>
          <a:lstStyle/>
          <a:p>
            <a:pPr algn="ctr"/>
            <a:r>
              <a:rPr lang="da-DK" sz="3200" dirty="0"/>
              <a:t>Institutrådsmøde 22-05-2019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8739620F-153E-0F46-B742-6B57178FD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177"/>
            <a:ext cx="9144000" cy="500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13CBDB-071A-4D4A-A195-28E3BCAA0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dirty="0"/>
              <a:t>On-</a:t>
            </a:r>
            <a:r>
              <a:rPr lang="da-DK" sz="3200" dirty="0" err="1"/>
              <a:t>boarding</a:t>
            </a:r>
            <a:r>
              <a:rPr lang="da-DK" sz="3200" dirty="0"/>
              <a:t> af internationale medarbejdere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6F39258-94EB-6248-9D5E-C019A1597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3F955E-03E0-2946-8433-4F532CA60D63}" type="datetime1">
              <a:rPr lang="da-DK" smtClean="0"/>
              <a:t>21/05/2019</a:t>
            </a:fld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AF0D0E5-BC08-0B40-98A4-ABE8AADE2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9A341-D973-4580-9EBF-F3D84465A46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75C9F154-5C05-2C4C-9E87-A52B71C4AD97}"/>
              </a:ext>
            </a:extLst>
          </p:cNvPr>
          <p:cNvSpPr txBox="1"/>
          <p:nvPr/>
        </p:nvSpPr>
        <p:spPr>
          <a:xfrm>
            <a:off x="1500188" y="1844824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Case:	John Smith, Gruppeleder for forskningsprojekt</a:t>
            </a:r>
          </a:p>
          <a:p>
            <a:endParaRPr lang="da-DK" dirty="0"/>
          </a:p>
          <a:p>
            <a:pPr marL="342900" indent="-342900">
              <a:buAutoNum type="arabicPeriod"/>
            </a:pPr>
            <a:r>
              <a:rPr lang="da-DK" dirty="0"/>
              <a:t>Læs casen igennem</a:t>
            </a:r>
          </a:p>
          <a:p>
            <a:pPr marL="342900" indent="-342900">
              <a:buAutoNum type="arabicPeriod"/>
            </a:pPr>
            <a:r>
              <a:rPr lang="da-DK" dirty="0"/>
              <a:t>Diskuter hvorledes i forholder jer til situationen</a:t>
            </a:r>
          </a:p>
          <a:p>
            <a:pPr marL="342900" indent="-342900">
              <a:buAutoNum type="arabicPeriod"/>
            </a:pPr>
            <a:r>
              <a:rPr lang="da-DK" dirty="0"/>
              <a:t>Forslag til initiativer</a:t>
            </a:r>
          </a:p>
          <a:p>
            <a:pPr marL="342900" indent="-342900">
              <a:buAutoNum type="arabicPeriod"/>
            </a:pPr>
            <a:r>
              <a:rPr lang="da-DK" dirty="0"/>
              <a:t>Opsamling (kl. 10:35)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725E265A-55EB-BA45-B9D5-30B16BA52326}"/>
              </a:ext>
            </a:extLst>
          </p:cNvPr>
          <p:cNvSpPr txBox="1"/>
          <p:nvPr/>
        </p:nvSpPr>
        <p:spPr>
          <a:xfrm>
            <a:off x="214312" y="4149080"/>
            <a:ext cx="8534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Nærmeste leder:		Kollega 1			Bachelor/speciale studerende</a:t>
            </a:r>
          </a:p>
          <a:p>
            <a:r>
              <a:rPr lang="da-DK" sz="1400" dirty="0"/>
              <a:t>Ulla og Hans Jørgen		Sanne, Torben Karen Inger	Philippe-Vincent, Kristian, Mikkel</a:t>
            </a:r>
          </a:p>
          <a:p>
            <a:endParaRPr lang="da-DK" sz="1400" dirty="0"/>
          </a:p>
          <a:p>
            <a:r>
              <a:rPr lang="da-DK" sz="1400" dirty="0"/>
              <a:t>Institutleder:		Kollega 2</a:t>
            </a:r>
          </a:p>
          <a:p>
            <a:r>
              <a:rPr lang="da-DK" sz="1400" dirty="0"/>
              <a:t>Frants			Paul, Carsten og Ilia</a:t>
            </a:r>
          </a:p>
          <a:p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112387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84A62F03-90B3-9240-8457-9D4F4BA7D0E8}"/>
              </a:ext>
            </a:extLst>
          </p:cNvPr>
          <p:cNvSpPr txBox="1"/>
          <p:nvPr/>
        </p:nvSpPr>
        <p:spPr>
          <a:xfrm>
            <a:off x="1511660" y="2708920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hlinkClick r:id="rId2"/>
              </a:rPr>
              <a:t>https://www.sdu.dk/da/fysikpaasdu</a:t>
            </a:r>
            <a:endParaRPr lang="da-DK" dirty="0"/>
          </a:p>
          <a:p>
            <a:pPr algn="ctr"/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A51B594-015D-AB48-A4F3-12B06A8A4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3B84C6-8BE5-F740-AF41-D74DB5EF7EA6}" type="datetime1">
              <a:rPr lang="da-DK" smtClean="0"/>
              <a:t>21/05/2019</a:t>
            </a:fld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8AE4DCD-D6FF-D846-A0C2-D2B2E36E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6094B-B5B0-4C64-9607-5D295F60CAB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F884A7D-7E65-924A-8D64-9ADDE2592551}"/>
              </a:ext>
            </a:extLst>
          </p:cNvPr>
          <p:cNvSpPr txBox="1"/>
          <p:nvPr/>
        </p:nvSpPr>
        <p:spPr>
          <a:xfrm>
            <a:off x="1187624" y="980728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/>
              <a:t>The official landing platform for </a:t>
            </a:r>
            <a:r>
              <a:rPr lang="da-DK" sz="3600" dirty="0" err="1"/>
              <a:t>Physics</a:t>
            </a:r>
            <a:r>
              <a:rPr lang="da-DK" sz="3600" dirty="0"/>
              <a:t> at SDU</a:t>
            </a:r>
          </a:p>
        </p:txBody>
      </p:sp>
    </p:spTree>
    <p:extLst>
      <p:ext uri="{BB962C8B-B14F-4D97-AF65-F5344CB8AC3E}">
        <p14:creationId xmlns:p14="http://schemas.microsoft.com/office/powerpoint/2010/main" val="17862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3E1E306-0400-0242-BA9A-E19925595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504C2-BA4D-9A4C-A619-3D5A28308D60}" type="datetime1">
              <a:rPr lang="da-DK" smtClean="0"/>
              <a:t>21/05/2019</a:t>
            </a:fld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7BD07DF-8E5D-E044-87C2-F6FD45DA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9A341-D973-4580-9EBF-F3D84465A46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7D9F240-5FF6-D340-A6A5-74B0E3BA5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9539"/>
          </a:xfrm>
        </p:spPr>
        <p:txBody>
          <a:bodyPr/>
          <a:lstStyle/>
          <a:p>
            <a:pPr algn="ctr"/>
            <a:r>
              <a:rPr lang="da-DK" sz="3200" dirty="0"/>
              <a:t>Institutrådsmøde 22-05-2019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8739620F-153E-0F46-B742-6B57178FD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177"/>
            <a:ext cx="9144000" cy="500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1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EA5AC-1593-3247-940C-A0763EF13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86111"/>
          </a:xfrm>
        </p:spPr>
        <p:txBody>
          <a:bodyPr/>
          <a:lstStyle/>
          <a:p>
            <a:pPr algn="ctr"/>
            <a:r>
              <a:rPr lang="da-DK" sz="3200" dirty="0"/>
              <a:t>FKF Budgetopdatering 22-05-2019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AEF5512-5E2A-3249-96B3-09E5A392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3F955E-03E0-2946-8433-4F532CA60D63}" type="datetime1">
              <a:rPr lang="da-DK" smtClean="0"/>
              <a:t>21/05/2019</a:t>
            </a:fld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EF9EE44-4C65-0C4B-B737-A04803619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9A341-D973-4580-9EBF-F3D84465A46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AC98BFF-9F15-604D-AB30-970C056B2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908720"/>
            <a:ext cx="8229600" cy="519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2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7F704-CFA4-7949-A2CC-E288C0BF1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339"/>
            <a:ext cx="8229600" cy="778098"/>
          </a:xfrm>
        </p:spPr>
        <p:txBody>
          <a:bodyPr/>
          <a:lstStyle/>
          <a:p>
            <a:pPr algn="ctr"/>
            <a:r>
              <a:rPr lang="da-DK" sz="3200" dirty="0"/>
              <a:t>Ekstern bevillingsomsætning 2019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E83D287-6116-0948-B96B-1EB867B27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3F955E-03E0-2946-8433-4F532CA60D63}" type="datetime1">
              <a:rPr lang="da-DK" smtClean="0"/>
              <a:t>21/05/2019</a:t>
            </a:fld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A354AC6-25EC-C742-BFFA-F034CBD98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9A341-D973-4580-9EBF-F3D84465A46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EB2EF0F-A556-DC43-A571-FBC2038EA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49437"/>
            <a:ext cx="5896354" cy="551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32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3E1E306-0400-0242-BA9A-E19925595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504C2-BA4D-9A4C-A619-3D5A28308D60}" type="datetime1">
              <a:rPr lang="da-DK" smtClean="0"/>
              <a:t>21/05/2019</a:t>
            </a:fld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7BD07DF-8E5D-E044-87C2-F6FD45DA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9A341-D973-4580-9EBF-F3D84465A46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7D9F240-5FF6-D340-A6A5-74B0E3BA5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9539"/>
          </a:xfrm>
        </p:spPr>
        <p:txBody>
          <a:bodyPr/>
          <a:lstStyle/>
          <a:p>
            <a:pPr algn="ctr"/>
            <a:r>
              <a:rPr lang="da-DK" sz="3200" dirty="0"/>
              <a:t>Institutrådsmøde 22-05-2019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8739620F-153E-0F46-B742-6B57178FD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177"/>
            <a:ext cx="9144000" cy="500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83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20642FA5-37B6-D142-8086-4208BF7F1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006844"/>
              </p:ext>
            </p:extLst>
          </p:nvPr>
        </p:nvGraphicFramePr>
        <p:xfrm>
          <a:off x="107504" y="88360"/>
          <a:ext cx="8383960" cy="62929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02787">
                  <a:extLst>
                    <a:ext uri="{9D8B030D-6E8A-4147-A177-3AD203B41FA5}">
                      <a16:colId xmlns:a16="http://schemas.microsoft.com/office/drawing/2014/main" val="2716148182"/>
                    </a:ext>
                  </a:extLst>
                </a:gridCol>
                <a:gridCol w="7481173">
                  <a:extLst>
                    <a:ext uri="{9D8B030D-6E8A-4147-A177-3AD203B41FA5}">
                      <a16:colId xmlns:a16="http://schemas.microsoft.com/office/drawing/2014/main" val="1327658098"/>
                    </a:ext>
                  </a:extLst>
                </a:gridCol>
              </a:tblGrid>
              <a:tr h="6292968">
                <a:tc>
                  <a:txBody>
                    <a:bodyPr/>
                    <a:lstStyle/>
                    <a:p>
                      <a:pPr marL="67945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 5.</a:t>
                      </a:r>
                      <a:endParaRPr lang="da-DK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</a:rPr>
                        <a:t>Future </a:t>
                      </a:r>
                      <a:r>
                        <a:rPr lang="da-DK" sz="1800" dirty="0" err="1">
                          <a:solidFill>
                            <a:schemeClr val="tx1"/>
                          </a:solidFill>
                          <a:effectLst/>
                        </a:rPr>
                        <a:t>challenges</a:t>
                      </a: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</a:rPr>
                        <a:t> for </a:t>
                      </a:r>
                      <a:r>
                        <a:rPr lang="da-DK" sz="1800" dirty="0" err="1">
                          <a:solidFill>
                            <a:schemeClr val="tx1"/>
                          </a:solidFill>
                          <a:effectLst/>
                        </a:rPr>
                        <a:t>FKFs</a:t>
                      </a: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a-DK" sz="1800" dirty="0" err="1">
                          <a:solidFill>
                            <a:schemeClr val="tx1"/>
                          </a:solidFill>
                          <a:effectLst/>
                        </a:rPr>
                        <a:t>economy</a:t>
                      </a: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da-DK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a-DK" sz="1800" dirty="0">
                          <a:solidFill>
                            <a:srgbClr val="FF0000"/>
                          </a:solidFill>
                          <a:effectLst/>
                        </a:rPr>
                        <a:t>PRIORITERING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100"/>
                        <a:buFont typeface="Verdana" panose="020B0604030504040204" pitchFamily="34" charset="0"/>
                        <a:buChar char="-"/>
                      </a:pPr>
                      <a:r>
                        <a:rPr lang="da-DK" sz="1400" dirty="0">
                          <a:solidFill>
                            <a:srgbClr val="C00000"/>
                          </a:solidFill>
                          <a:effectLst/>
                        </a:rPr>
                        <a:t>Skæv sammensætning af personale (faglig bredde blandt VIP i uddannelser)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100"/>
                        <a:buFont typeface="Verdana" panose="020B0604030504040204" pitchFamily="34" charset="0"/>
                        <a:buChar char="-"/>
                      </a:pPr>
                      <a:r>
                        <a:rPr lang="da-DK" sz="1400" dirty="0">
                          <a:solidFill>
                            <a:schemeClr val="tx1"/>
                          </a:solidFill>
                          <a:effectLst/>
                        </a:rPr>
                        <a:t>Studerende, der ikke består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100"/>
                        <a:buFont typeface="Verdana" panose="020B0604030504040204" pitchFamily="34" charset="0"/>
                        <a:buChar char="-"/>
                      </a:pPr>
                      <a:r>
                        <a:rPr lang="da-DK" sz="1400" dirty="0">
                          <a:solidFill>
                            <a:schemeClr val="tx1"/>
                          </a:solidFill>
                          <a:effectLst/>
                        </a:rPr>
                        <a:t>For få studerende på fysik og kemi – herunder frafald og forsinkelser samt større fravær blandt studerende grundet stress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100"/>
                        <a:buFont typeface="Verdana" panose="020B0604030504040204" pitchFamily="34" charset="0"/>
                        <a:buChar char="-"/>
                      </a:pPr>
                      <a:r>
                        <a:rPr lang="da-DK" sz="1400" dirty="0">
                          <a:solidFill>
                            <a:schemeClr val="tx1"/>
                          </a:solidFill>
                          <a:effectLst/>
                        </a:rPr>
                        <a:t>Dårlig økonomi grundet nuværende budgetmodel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100"/>
                        <a:buFont typeface="Verdana" panose="020B0604030504040204" pitchFamily="34" charset="0"/>
                        <a:buChar char="-"/>
                      </a:pPr>
                      <a:r>
                        <a:rPr lang="da-DK" sz="1400" dirty="0">
                          <a:solidFill>
                            <a:schemeClr val="tx1"/>
                          </a:solidFill>
                          <a:effectLst/>
                        </a:rPr>
                        <a:t>Slagkraftig dekan?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100"/>
                        <a:buFont typeface="Verdana" panose="020B0604030504040204" pitchFamily="34" charset="0"/>
                        <a:buChar char="-"/>
                      </a:pPr>
                      <a:r>
                        <a:rPr lang="da-DK" sz="1400" dirty="0">
                          <a:solidFill>
                            <a:schemeClr val="tx1"/>
                          </a:solidFill>
                          <a:effectLst/>
                        </a:rPr>
                        <a:t>Politiske beslutninger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100"/>
                        <a:buFont typeface="Verdana" panose="020B0604030504040204" pitchFamily="34" charset="0"/>
                        <a:buChar char="-"/>
                      </a:pPr>
                      <a:r>
                        <a:rPr lang="da-DK" sz="1400" dirty="0" err="1">
                          <a:solidFill>
                            <a:schemeClr val="tx1"/>
                          </a:solidFill>
                          <a:effectLst/>
                        </a:rPr>
                        <a:t>FKF’s</a:t>
                      </a:r>
                      <a:r>
                        <a:rPr lang="da-DK" sz="1400" dirty="0">
                          <a:solidFill>
                            <a:schemeClr val="tx1"/>
                          </a:solidFill>
                          <a:effectLst/>
                        </a:rPr>
                        <a:t> manglende synlighed hos regionens og resten af Danmarks gymnasielærere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100"/>
                        <a:buFont typeface="Verdana" panose="020B0604030504040204" pitchFamily="34" charset="0"/>
                        <a:buChar char="-"/>
                      </a:pPr>
                      <a:r>
                        <a:rPr lang="da-DK" sz="1400" dirty="0">
                          <a:solidFill>
                            <a:schemeClr val="tx1"/>
                          </a:solidFill>
                          <a:effectLst/>
                        </a:rPr>
                        <a:t>Samarbejde/forventningsafstemning med gymnasier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100"/>
                        <a:buFont typeface="Verdana" panose="020B0604030504040204" pitchFamily="34" charset="0"/>
                        <a:buChar char="-"/>
                      </a:pPr>
                      <a:r>
                        <a:rPr lang="da-DK" sz="1400" dirty="0">
                          <a:solidFill>
                            <a:schemeClr val="tx1"/>
                          </a:solidFill>
                          <a:effectLst/>
                        </a:rPr>
                        <a:t>Manglende studieboliger, da pendlerstuderende har et højere frafald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100"/>
                        <a:buFont typeface="Verdana" panose="020B0604030504040204" pitchFamily="34" charset="0"/>
                        <a:buChar char="-"/>
                      </a:pPr>
                      <a:r>
                        <a:rPr lang="da-DK" sz="1400" dirty="0">
                          <a:solidFill>
                            <a:srgbClr val="C00000"/>
                          </a:solidFill>
                          <a:effectLst/>
                        </a:rPr>
                        <a:t>Forældet infrastruktur, og meget udstyr trænger til reparation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100"/>
                        <a:buFont typeface="Verdana" panose="020B0604030504040204" pitchFamily="34" charset="0"/>
                        <a:buChar char="-"/>
                      </a:pPr>
                      <a:r>
                        <a:rPr lang="da-DK" sz="1400" dirty="0" err="1">
                          <a:solidFill>
                            <a:schemeClr val="tx1"/>
                          </a:solidFill>
                          <a:effectLst/>
                        </a:rPr>
                        <a:t>Man-power</a:t>
                      </a:r>
                      <a:r>
                        <a:rPr lang="da-DK" sz="1400" dirty="0">
                          <a:solidFill>
                            <a:schemeClr val="tx1"/>
                          </a:solidFill>
                          <a:effectLst/>
                        </a:rPr>
                        <a:t> blandt laboranter, herunder arbejdsmiljø og manglende fællesskabsfølelse – er instituttet ved at blive for stort?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100"/>
                        <a:buFont typeface="Verdana" panose="020B0604030504040204" pitchFamily="34" charset="0"/>
                        <a:buChar char="-"/>
                      </a:pPr>
                      <a:r>
                        <a:rPr lang="da-DK" sz="1400" dirty="0">
                          <a:solidFill>
                            <a:schemeClr val="tx1"/>
                          </a:solidFill>
                          <a:effectLst/>
                        </a:rPr>
                        <a:t>Svært at få eksterne midler</a:t>
                      </a:r>
                    </a:p>
                    <a:p>
                      <a:pPr marL="6794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100"/>
                        <a:buFont typeface="Verdana" panose="020B0604030504040204" pitchFamily="34" charset="0"/>
                        <a:buChar char="-"/>
                      </a:pPr>
                      <a:r>
                        <a:rPr lang="da-DK" sz="1400" dirty="0">
                          <a:solidFill>
                            <a:srgbClr val="C00000"/>
                          </a:solidFill>
                          <a:effectLst/>
                        </a:rPr>
                        <a:t>Mangel på service/supportundervisning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100"/>
                        <a:buFont typeface="Verdana" panose="020B0604030504040204" pitchFamily="34" charset="0"/>
                        <a:buChar char="-"/>
                      </a:pPr>
                      <a:r>
                        <a:rPr lang="da-DK" sz="1400" dirty="0">
                          <a:solidFill>
                            <a:srgbClr val="C00000"/>
                          </a:solidFill>
                          <a:effectLst/>
                        </a:rPr>
                        <a:t>Manglende repræsentation i fondsbestyrelser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234327"/>
                  </a:ext>
                </a:extLst>
              </a:tr>
            </a:tbl>
          </a:graphicData>
        </a:graphic>
      </p:graphicFrame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EB77846-E3BD-D24B-85FF-8243B7993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72FE95-C012-5344-AABA-87F869C510FF}" type="datetime1">
              <a:rPr lang="da-DK" smtClean="0"/>
              <a:t>21/05/2019</a:t>
            </a:fld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74227B8-347C-E641-9824-95FFE7BC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6094B-B5B0-4C64-9607-5D295F60CAB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8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B4DE3F3-0F64-4246-9945-8C6BCDF4C146}"/>
              </a:ext>
            </a:extLst>
          </p:cNvPr>
          <p:cNvSpPr txBox="1"/>
          <p:nvPr/>
        </p:nvSpPr>
        <p:spPr>
          <a:xfrm>
            <a:off x="1547664" y="26064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/>
              <a:t>FKF anno 2025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3273B8D-C00C-1B4A-B140-183441E79B22}"/>
              </a:ext>
            </a:extLst>
          </p:cNvPr>
          <p:cNvSpPr txBox="1"/>
          <p:nvPr/>
        </p:nvSpPr>
        <p:spPr>
          <a:xfrm>
            <a:off x="953598" y="2044005"/>
            <a:ext cx="70207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FKF Management </a:t>
            </a:r>
            <a:r>
              <a:rPr lang="da-DK" sz="2000" dirty="0" err="1"/>
              <a:t>group’s</a:t>
            </a:r>
            <a:r>
              <a:rPr lang="da-DK" sz="2000" dirty="0"/>
              <a:t> suggestions to </a:t>
            </a:r>
            <a:r>
              <a:rPr lang="da-DK" sz="2000" dirty="0" err="1"/>
              <a:t>goals</a:t>
            </a:r>
            <a:r>
              <a:rPr lang="da-DK" sz="2000" dirty="0"/>
              <a:t> 2025</a:t>
            </a:r>
            <a:r>
              <a:rPr lang="da-DK" sz="2400" dirty="0"/>
              <a:t>:</a:t>
            </a:r>
          </a:p>
          <a:p>
            <a:endParaRPr lang="da-DK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dirty="0"/>
              <a:t>A </a:t>
            </a:r>
            <a:r>
              <a:rPr lang="da-DK" dirty="0" err="1"/>
              <a:t>sustainable</a:t>
            </a:r>
            <a:r>
              <a:rPr lang="da-DK" dirty="0"/>
              <a:t> student population (Michael and Frants)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dirty="0"/>
              <a:t>FKF has the </a:t>
            </a:r>
            <a:r>
              <a:rPr lang="da-DK" dirty="0" err="1"/>
              <a:t>best</a:t>
            </a:r>
            <a:r>
              <a:rPr lang="da-DK" dirty="0"/>
              <a:t> student </a:t>
            </a:r>
            <a:r>
              <a:rPr lang="da-DK" dirty="0" err="1"/>
              <a:t>environment</a:t>
            </a:r>
            <a:r>
              <a:rPr lang="da-DK" dirty="0"/>
              <a:t> (Jan and Carsten)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dirty="0"/>
              <a:t>Work – Life – Balance (Ulla and Hans Jørgen)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" b="1" dirty="0"/>
              <a:t> </a:t>
            </a:r>
            <a:r>
              <a:rPr lang="en" dirty="0"/>
              <a:t>Make FKF an attractive place for the next H.C. </a:t>
            </a:r>
            <a:r>
              <a:rPr lang="en" dirty="0" err="1"/>
              <a:t>Ørsted</a:t>
            </a:r>
            <a:endParaRPr lang="en" dirty="0"/>
          </a:p>
          <a:p>
            <a:pPr lvl="1"/>
            <a:r>
              <a:rPr lang="da-DK" dirty="0"/>
              <a:t>	(Chris and Adam)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40E3A00-2FC8-3F44-AF73-CC613E5FA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71783" y="224604"/>
            <a:ext cx="1796819" cy="1347614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94FC302B-F152-FD49-A77F-8AE9071E0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7744" cy="1700808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33712890-2DB6-C040-8C3E-DCECFA2F5F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79779" y="4703718"/>
            <a:ext cx="1556792" cy="1167594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6985FB3-8D90-5A48-A87F-5FC4AAAA6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A6F1BF-EF55-F942-89D2-EF0C99D8DCBE}" type="datetime1">
              <a:rPr lang="da-DK" smtClean="0"/>
              <a:t>21/05/2019</a:t>
            </a:fld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65480B1-2EED-E746-AA27-418E5AD80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6094B-B5B0-4C64-9607-5D295F60CAB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45C11E7A-8F6C-3D4B-9B05-0C30D24A89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9075" y="4532387"/>
            <a:ext cx="1752599" cy="131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96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6074C7-970B-2D4C-A5EE-08A48A6DE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/>
            <a:r>
              <a:rPr lang="da-DK" sz="3200" dirty="0"/>
              <a:t>A </a:t>
            </a:r>
            <a:r>
              <a:rPr lang="da-DK" sz="3200" dirty="0" err="1"/>
              <a:t>sustainable</a:t>
            </a:r>
            <a:r>
              <a:rPr lang="da-DK" sz="3200" dirty="0"/>
              <a:t> student population 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E348DBB-D38B-E740-984E-AF8441338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3F955E-03E0-2946-8433-4F532CA60D63}" type="datetime1">
              <a:rPr lang="da-DK" smtClean="0"/>
              <a:t>21/05/2019</a:t>
            </a:fld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DF5F566-0608-544F-8914-6D76D914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9A341-D973-4580-9EBF-F3D84465A46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48044EC-F2D5-4A4F-974D-ED9551971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80" y="1691224"/>
            <a:ext cx="4531832" cy="3398873"/>
          </a:xfrm>
          <a:prstGeom prst="rect">
            <a:avLst/>
          </a:prstGeom>
        </p:spPr>
      </p:pic>
      <p:pic>
        <p:nvPicPr>
          <p:cNvPr id="98306" name="Picture 2" descr="Billedresultat for student environment pictures">
            <a:extLst>
              <a:ext uri="{FF2B5EF4-FFF2-40B4-BE49-F238E27FC236}">
                <a16:creationId xmlns:a16="http://schemas.microsoft.com/office/drawing/2014/main" id="{07EC12EB-E0A5-894B-8001-97520FE08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226" y="1772816"/>
            <a:ext cx="4249574" cy="28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4373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plate FKF logo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SDU">
      <a:dk1>
        <a:srgbClr val="000000"/>
      </a:dk1>
      <a:lt1>
        <a:sysClr val="window" lastClr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23401</TotalTime>
  <Words>489</Words>
  <Application>Microsoft Macintosh PowerPoint</Application>
  <PresentationFormat>Skærmshow (4:3)</PresentationFormat>
  <Paragraphs>139</Paragraphs>
  <Slides>16</Slides>
  <Notes>5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3" baseType="lpstr">
      <vt:lpstr>Arial</vt:lpstr>
      <vt:lpstr>Gill Sans MT</vt:lpstr>
      <vt:lpstr>Verdana</vt:lpstr>
      <vt:lpstr>Wingdings</vt:lpstr>
      <vt:lpstr>template FKF logo</vt:lpstr>
      <vt:lpstr>Blank</vt:lpstr>
      <vt:lpstr>think-cell Slide</vt:lpstr>
      <vt:lpstr>Institutrådsmøde 22-05-2019</vt:lpstr>
      <vt:lpstr>PowerPoint-præsentation</vt:lpstr>
      <vt:lpstr>Institutrådsmøde 22-05-2019</vt:lpstr>
      <vt:lpstr>FKF Budgetopdatering 22-05-2019</vt:lpstr>
      <vt:lpstr>Ekstern bevillingsomsætning 2019</vt:lpstr>
      <vt:lpstr>Institutrådsmøde 22-05-2019</vt:lpstr>
      <vt:lpstr>PowerPoint-præsentation</vt:lpstr>
      <vt:lpstr>PowerPoint-præsentation</vt:lpstr>
      <vt:lpstr>A sustainable student population </vt:lpstr>
      <vt:lpstr>Dissemination to society and potential students</vt:lpstr>
      <vt:lpstr>The best student environment Jan O./Carsten</vt:lpstr>
      <vt:lpstr>Work-Life &amp; Work-Work Balance - how to avoid the hamster mill</vt:lpstr>
      <vt:lpstr>Daily Dilemmas – What are the stress factors?</vt:lpstr>
      <vt:lpstr>PowerPoint-præsentation</vt:lpstr>
      <vt:lpstr>Institutrådsmøde 22-05-2019</vt:lpstr>
      <vt:lpstr>On-boarding af internationale medarbejdere</vt:lpstr>
    </vt:vector>
  </TitlesOfParts>
  <Company>SDU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Poul Nielsen</dc:creator>
  <cp:lastModifiedBy>Frants Roager Lauritsen</cp:lastModifiedBy>
  <cp:revision>376</cp:revision>
  <cp:lastPrinted>2018-08-14T18:17:51Z</cp:lastPrinted>
  <dcterms:created xsi:type="dcterms:W3CDTF">2007-03-07T12:32:25Z</dcterms:created>
  <dcterms:modified xsi:type="dcterms:W3CDTF">2019-05-21T16:01:02Z</dcterms:modified>
</cp:coreProperties>
</file>