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9" r:id="rId2"/>
    <p:sldId id="278" r:id="rId3"/>
    <p:sldId id="280" r:id="rId4"/>
    <p:sldId id="281" r:id="rId5"/>
    <p:sldId id="282" r:id="rId6"/>
    <p:sldId id="283" r:id="rId7"/>
    <p:sldId id="273" r:id="rId8"/>
    <p:sldId id="274" r:id="rId9"/>
    <p:sldId id="275" r:id="rId10"/>
    <p:sldId id="287" r:id="rId11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841F5-0B7F-D845-B97C-B16419FA3147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F1264-59F6-654D-B4C2-82AEF2923A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479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25 personer og 5 </a:t>
            </a:r>
            <a:r>
              <a:rPr lang="da-DK" dirty="0" err="1" smtClean="0"/>
              <a:t>ects</a:t>
            </a:r>
            <a:r>
              <a:rPr lang="da-DK" dirty="0" smtClean="0"/>
              <a:t>:</a:t>
            </a:r>
          </a:p>
          <a:p>
            <a:r>
              <a:rPr lang="da-DK" dirty="0" smtClean="0"/>
              <a:t>Kemi</a:t>
            </a:r>
            <a:r>
              <a:rPr lang="da-DK" baseline="0" dirty="0" smtClean="0"/>
              <a:t> = 8</a:t>
            </a:r>
          </a:p>
          <a:p>
            <a:r>
              <a:rPr lang="da-DK" baseline="0" dirty="0" smtClean="0"/>
              <a:t>Fysik = 17,5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F1264-59F6-654D-B4C2-82AEF2923A61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890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557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191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518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28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62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177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042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791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03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391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04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6F444-E0B3-DF4D-9609-5CFBFA5B86FD}" type="datetimeFigureOut">
              <a:rPr lang="da-DK" smtClean="0"/>
              <a:t>13/10/2017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5ADC-8C16-5645-A01E-5FB571EB7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308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7-09-18 kl. 12.26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897"/>
            <a:ext cx="9144000" cy="4702325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1269891" y="517437"/>
            <a:ext cx="65375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FKF Institutrådsmøde den 21/9-2017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237577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800682" y="317891"/>
            <a:ext cx="77583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/>
              <a:t>Betalte pauser med mere ved FKF</a:t>
            </a:r>
            <a:endParaRPr lang="da-DK" sz="3200" dirty="0"/>
          </a:p>
        </p:txBody>
      </p:sp>
      <p:sp>
        <p:nvSpPr>
          <p:cNvPr id="3" name="Tekstfelt 2"/>
          <p:cNvSpPr txBox="1"/>
          <p:nvPr/>
        </p:nvSpPr>
        <p:spPr>
          <a:xfrm>
            <a:off x="175524" y="1176934"/>
            <a:ext cx="8776175" cy="5416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a-DK" dirty="0" smtClean="0"/>
              <a:t>Alle statsansatte på fuld tid har ret til betalt frokostpause af op til 30 minutters varighed.</a:t>
            </a:r>
          </a:p>
          <a:p>
            <a:pPr lvl="1"/>
            <a:r>
              <a:rPr lang="da-DK" sz="1600" dirty="0" smtClean="0"/>
              <a:t>Frokostpausen er fastlagt til kl. 12:00 – 12:30 medmindre dette er i konflikt med opgaveafviklingen, i så fald afvikles frokostpausen når det kan indpasses.</a:t>
            </a:r>
          </a:p>
          <a:p>
            <a:pPr lvl="1"/>
            <a:endParaRPr lang="da-DK" dirty="0"/>
          </a:p>
          <a:p>
            <a:pPr marL="285750" indent="-285750">
              <a:buFont typeface="Arial"/>
              <a:buChar char="•"/>
            </a:pPr>
            <a:r>
              <a:rPr lang="da-DK" dirty="0" smtClean="0"/>
              <a:t>På FKF er der tradition for 2 kaffepauser af 15 minutters varighed (fuldtidsansatte).</a:t>
            </a:r>
          </a:p>
          <a:p>
            <a:r>
              <a:rPr lang="da-DK" dirty="0"/>
              <a:t>	</a:t>
            </a:r>
            <a:r>
              <a:rPr lang="da-DK" sz="1600" dirty="0" smtClean="0"/>
              <a:t>Kaffepauserne afvikles pt. kl. 9:00 – 9:15 og 15:00 – 15:15</a:t>
            </a:r>
          </a:p>
          <a:p>
            <a:pPr lvl="2"/>
            <a:r>
              <a:rPr lang="da-DK" sz="1400" dirty="0" smtClean="0"/>
              <a:t>(kaffepauser er en tiltrængt afbrydelse i arbejdet, hvorfor kaffepauser ikke bør afholdes kort tid efter arbejdstids begyndelse eller kort før arbejdstids afslutning)</a:t>
            </a:r>
            <a:endParaRPr lang="da-DK" sz="1600" dirty="0" smtClean="0"/>
          </a:p>
          <a:p>
            <a:endParaRPr lang="da-DK" dirty="0"/>
          </a:p>
          <a:p>
            <a:pPr marL="285750" indent="-285750">
              <a:buFont typeface="Arial"/>
              <a:buChar char="•"/>
            </a:pPr>
            <a:r>
              <a:rPr lang="da-DK" dirty="0"/>
              <a:t>I</a:t>
            </a:r>
            <a:r>
              <a:rPr lang="da-DK" dirty="0" smtClean="0"/>
              <a:t>mplementering af muligheden for 2 x 30 minutters motion i arbejdstiden per uge.</a:t>
            </a:r>
          </a:p>
          <a:p>
            <a:pPr lvl="1"/>
            <a:r>
              <a:rPr lang="da-DK" sz="1600" dirty="0" smtClean="0"/>
              <a:t>Som alternativ til kaffepauserne er der mulighed for at afvikle 2 x 30 minutters motion i arbejdstiden når dette kan indpasses i arbejdets afvikling. 1 Motions pause erstatter 2 kaffepauser a 15 minutter.</a:t>
            </a:r>
          </a:p>
          <a:p>
            <a:pPr lvl="1"/>
            <a:endParaRPr lang="da-DK" sz="1600" dirty="0"/>
          </a:p>
          <a:p>
            <a:r>
              <a:rPr lang="da-DK" sz="1600" dirty="0" smtClean="0"/>
              <a:t>Generelt:</a:t>
            </a:r>
          </a:p>
          <a:p>
            <a:r>
              <a:rPr lang="da-DK" sz="1600" dirty="0"/>
              <a:t>	</a:t>
            </a:r>
            <a:r>
              <a:rPr lang="da-DK" sz="1600" dirty="0" smtClean="0"/>
              <a:t>En pause starter når arbejdspladsen forlades og afsluttes når arbejdet genoptages.</a:t>
            </a:r>
          </a:p>
          <a:p>
            <a:r>
              <a:rPr lang="da-DK" sz="1600" dirty="0"/>
              <a:t>	</a:t>
            </a:r>
            <a:r>
              <a:rPr lang="da-DK" sz="1600" dirty="0" smtClean="0"/>
              <a:t>Instituttet har tillid til at den enkelte medarbejder selv kan administrere ovenstående 				retningslinjer. </a:t>
            </a:r>
          </a:p>
          <a:p>
            <a:endParaRPr lang="da-DK" sz="1600" dirty="0"/>
          </a:p>
          <a:p>
            <a:endParaRPr lang="da-DK" sz="1600" dirty="0" smtClean="0"/>
          </a:p>
          <a:p>
            <a:r>
              <a:rPr lang="da-DK" sz="1600" dirty="0" smtClean="0"/>
              <a:t>Frants R. Lauritsen, 28/9-2017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45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721835" y="347183"/>
            <a:ext cx="7656929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Sectional</a:t>
            </a:r>
            <a:r>
              <a:rPr lang="da-DK" sz="2800" dirty="0" smtClean="0"/>
              <a:t> </a:t>
            </a:r>
            <a:r>
              <a:rPr lang="da-DK" sz="2800" dirty="0" err="1" smtClean="0"/>
              <a:t>economy</a:t>
            </a:r>
            <a:r>
              <a:rPr lang="da-DK" sz="2800" dirty="0" smtClean="0"/>
              <a:t> </a:t>
            </a:r>
          </a:p>
          <a:p>
            <a:pPr algn="ctr"/>
            <a:r>
              <a:rPr lang="da-DK" sz="2800" dirty="0" smtClean="0"/>
              <a:t>Let the </a:t>
            </a:r>
            <a:r>
              <a:rPr lang="da-DK" sz="2800" dirty="0" err="1" smtClean="0"/>
              <a:t>money</a:t>
            </a:r>
            <a:r>
              <a:rPr lang="da-DK" sz="2800" dirty="0" smtClean="0"/>
              <a:t> </a:t>
            </a:r>
            <a:r>
              <a:rPr lang="da-DK" sz="2800" dirty="0" err="1" smtClean="0"/>
              <a:t>follow</a:t>
            </a:r>
            <a:r>
              <a:rPr lang="da-DK" sz="2800" dirty="0" smtClean="0"/>
              <a:t> the students</a:t>
            </a:r>
          </a:p>
          <a:p>
            <a:pPr algn="ctr"/>
            <a:endParaRPr lang="da-DK" dirty="0"/>
          </a:p>
          <a:p>
            <a:r>
              <a:rPr lang="da-DK" b="1" dirty="0" smtClean="0"/>
              <a:t>Budget 2018 og frem:</a:t>
            </a:r>
          </a:p>
          <a:p>
            <a:endParaRPr lang="da-DK" b="1" dirty="0" smtClean="0"/>
          </a:p>
          <a:p>
            <a:r>
              <a:rPr lang="da-DK" dirty="0" smtClean="0"/>
              <a:t>Sektionerne </a:t>
            </a:r>
            <a:r>
              <a:rPr lang="da-DK" dirty="0"/>
              <a:t>modtager hvert år et fast driftsbeløb på 50.000 </a:t>
            </a:r>
            <a:r>
              <a:rPr lang="da-DK" dirty="0" err="1"/>
              <a:t>kr</a:t>
            </a:r>
            <a:r>
              <a:rPr lang="da-DK" dirty="0"/>
              <a:t> ved opfyldning i forhold til foregående års resultat, samt et beløb baseret på beståede specialer, bachelor og </a:t>
            </a:r>
            <a:r>
              <a:rPr lang="da-DK" dirty="0" err="1"/>
              <a:t>førsteårsprojekter</a:t>
            </a:r>
            <a:r>
              <a:rPr lang="da-DK" dirty="0"/>
              <a:t> som følger </a:t>
            </a:r>
            <a:r>
              <a:rPr lang="da-DK" dirty="0" err="1" smtClean="0"/>
              <a:t>VIPen</a:t>
            </a:r>
            <a:r>
              <a:rPr lang="da-DK" dirty="0" smtClean="0"/>
              <a:t> </a:t>
            </a:r>
          </a:p>
          <a:p>
            <a:endParaRPr lang="da-DK" dirty="0" smtClean="0"/>
          </a:p>
          <a:p>
            <a:r>
              <a:rPr lang="da-DK" dirty="0" smtClean="0"/>
              <a:t>Beløbet </a:t>
            </a:r>
            <a:r>
              <a:rPr lang="da-DK" dirty="0"/>
              <a:t>udmøntes med udgangspunkt i det foregående akademiske års afsluttede projekter.</a:t>
            </a:r>
          </a:p>
          <a:p>
            <a:r>
              <a:rPr lang="da-DK" dirty="0"/>
              <a:t>	</a:t>
            </a:r>
          </a:p>
          <a:p>
            <a:r>
              <a:rPr lang="da-DK" dirty="0"/>
              <a:t>	</a:t>
            </a:r>
            <a:r>
              <a:rPr lang="da-DK" dirty="0" err="1"/>
              <a:t>MSc</a:t>
            </a:r>
            <a:r>
              <a:rPr lang="da-DK" dirty="0"/>
              <a:t>:			</a:t>
            </a:r>
            <a:r>
              <a:rPr lang="da-DK" dirty="0" smtClean="0"/>
              <a:t>			60 </a:t>
            </a:r>
            <a:r>
              <a:rPr lang="da-DK" dirty="0"/>
              <a:t>ECTS 8.000 </a:t>
            </a:r>
            <a:r>
              <a:rPr lang="da-DK" dirty="0" err="1"/>
              <a:t>kr</a:t>
            </a:r>
            <a:r>
              <a:rPr lang="da-DK" dirty="0"/>
              <a:t>,	30 ECTS 5.000 </a:t>
            </a:r>
            <a:r>
              <a:rPr lang="da-DK" dirty="0" err="1"/>
              <a:t>kr</a:t>
            </a:r>
            <a:endParaRPr lang="da-DK" dirty="0"/>
          </a:p>
          <a:p>
            <a:r>
              <a:rPr lang="da-DK" dirty="0"/>
              <a:t>	</a:t>
            </a:r>
            <a:r>
              <a:rPr lang="da-DK" dirty="0" err="1"/>
              <a:t>BSc</a:t>
            </a:r>
            <a:r>
              <a:rPr lang="da-DK" dirty="0"/>
              <a:t>:			</a:t>
            </a:r>
            <a:r>
              <a:rPr lang="da-DK" dirty="0" smtClean="0"/>
              <a:t>					3.000 </a:t>
            </a:r>
            <a:r>
              <a:rPr lang="da-DK" dirty="0" err="1"/>
              <a:t>kr</a:t>
            </a:r>
            <a:endParaRPr lang="da-DK" dirty="0"/>
          </a:p>
          <a:p>
            <a:r>
              <a:rPr lang="da-DK" dirty="0"/>
              <a:t>	1. års projekt med 4 studenter	</a:t>
            </a:r>
            <a:r>
              <a:rPr lang="da-DK" dirty="0" smtClean="0"/>
              <a:t>	4.000 </a:t>
            </a:r>
            <a:r>
              <a:rPr lang="da-DK" dirty="0" err="1"/>
              <a:t>kr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50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60586" y="330605"/>
            <a:ext cx="81142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/>
              <a:t>FKF – </a:t>
            </a:r>
            <a:r>
              <a:rPr lang="da-DK" sz="2000" b="1" dirty="0" smtClean="0"/>
              <a:t>Sekretariatsfunktion </a:t>
            </a:r>
            <a:r>
              <a:rPr lang="da-DK" sz="2000" b="1" dirty="0"/>
              <a:t>2017</a:t>
            </a:r>
          </a:p>
          <a:p>
            <a:endParaRPr lang="da-DK" sz="1600" dirty="0" smtClean="0"/>
          </a:p>
          <a:p>
            <a:r>
              <a:rPr lang="da-DK" sz="1600" dirty="0" smtClean="0"/>
              <a:t>Karen </a:t>
            </a:r>
            <a:r>
              <a:rPr lang="da-DK" sz="1600" dirty="0" err="1"/>
              <a:t>Cauthery</a:t>
            </a:r>
            <a:r>
              <a:rPr lang="da-DK" sz="1600" dirty="0"/>
              <a:t> </a:t>
            </a:r>
            <a:r>
              <a:rPr lang="da-DK" sz="1600" dirty="0" smtClean="0"/>
              <a:t>				Institutsekretær</a:t>
            </a:r>
            <a:endParaRPr lang="da-DK" sz="1600" dirty="0"/>
          </a:p>
          <a:p>
            <a:r>
              <a:rPr lang="da-DK" sz="1600" dirty="0"/>
              <a:t>Inger R. Hansen </a:t>
            </a:r>
            <a:r>
              <a:rPr lang="da-DK" sz="1600" dirty="0" smtClean="0"/>
              <a:t>				Uddannelse</a:t>
            </a:r>
            <a:endParaRPr lang="da-DK" sz="1600" dirty="0"/>
          </a:p>
          <a:p>
            <a:r>
              <a:rPr lang="da-DK" sz="1600" dirty="0"/>
              <a:t>Anna Johansen </a:t>
            </a:r>
            <a:r>
              <a:rPr lang="da-DK" sz="1600" dirty="0" smtClean="0"/>
              <a:t>				Økonomimedarbejder</a:t>
            </a:r>
            <a:endParaRPr lang="da-DK" sz="1600" dirty="0"/>
          </a:p>
          <a:p>
            <a:r>
              <a:rPr lang="da-DK" sz="1600" dirty="0"/>
              <a:t>Helle </a:t>
            </a:r>
            <a:r>
              <a:rPr lang="da-DK" sz="1600" dirty="0" smtClean="0"/>
              <a:t>Damkjær 				Fleksjob </a:t>
            </a:r>
            <a:r>
              <a:rPr lang="da-DK" sz="1600" dirty="0"/>
              <a:t>– forefaldende opgaver</a:t>
            </a:r>
          </a:p>
          <a:p>
            <a:r>
              <a:rPr lang="da-DK" sz="1600" dirty="0" smtClean="0"/>
              <a:t>Tina </a:t>
            </a:r>
            <a:r>
              <a:rPr lang="da-DK" sz="1600" dirty="0"/>
              <a:t>Pedersen </a:t>
            </a:r>
            <a:r>
              <a:rPr lang="da-DK" sz="1600" dirty="0" smtClean="0"/>
              <a:t>32t			Eksaminer </a:t>
            </a:r>
            <a:r>
              <a:rPr lang="da-DK" sz="1600" dirty="0"/>
              <a:t>m.m.</a:t>
            </a:r>
          </a:p>
          <a:p>
            <a:endParaRPr lang="da-DK" sz="1600" dirty="0" smtClean="0"/>
          </a:p>
          <a:p>
            <a:r>
              <a:rPr lang="da-DK" sz="1600" dirty="0" smtClean="0"/>
              <a:t>Centersekretær</a:t>
            </a:r>
            <a:endParaRPr lang="da-DK" sz="1600" dirty="0"/>
          </a:p>
          <a:p>
            <a:r>
              <a:rPr lang="da-DK" sz="1600" dirty="0" smtClean="0"/>
              <a:t>	Lone Charlotte Nielsen 	CP3 </a:t>
            </a:r>
            <a:r>
              <a:rPr lang="da-DK" sz="1600" dirty="0"/>
              <a:t>FKF finansieret per 1/9-2019</a:t>
            </a:r>
          </a:p>
          <a:p>
            <a:r>
              <a:rPr lang="da-DK" sz="1600" dirty="0" smtClean="0"/>
              <a:t>	Ulla Lauritsen			</a:t>
            </a:r>
            <a:r>
              <a:rPr lang="da-DK" sz="1600" dirty="0" err="1" smtClean="0"/>
              <a:t>Memphys</a:t>
            </a:r>
            <a:r>
              <a:rPr lang="da-DK" sz="1600" dirty="0" smtClean="0"/>
              <a:t> Ophører </a:t>
            </a:r>
            <a:r>
              <a:rPr lang="da-DK" sz="1600" dirty="0"/>
              <a:t>31/12-</a:t>
            </a:r>
            <a:r>
              <a:rPr lang="da-DK" sz="1600" dirty="0" smtClean="0"/>
              <a:t>2018</a:t>
            </a:r>
          </a:p>
          <a:p>
            <a:endParaRPr lang="da-DK" sz="1600" dirty="0"/>
          </a:p>
          <a:p>
            <a:r>
              <a:rPr lang="nb-NO" sz="1600" dirty="0"/>
              <a:t>I </a:t>
            </a:r>
            <a:r>
              <a:rPr lang="nb-NO" sz="1600" dirty="0" smtClean="0"/>
              <a:t>alt															 2.100</a:t>
            </a:r>
            <a:endParaRPr lang="nb-NO" sz="1600" dirty="0"/>
          </a:p>
          <a:p>
            <a:endParaRPr lang="nb-NO" dirty="0" smtClean="0"/>
          </a:p>
          <a:p>
            <a:r>
              <a:rPr lang="nb-NO" sz="2000" b="1" dirty="0" smtClean="0"/>
              <a:t>FKF </a:t>
            </a:r>
            <a:r>
              <a:rPr lang="nb-NO" sz="2000" b="1" dirty="0"/>
              <a:t>– </a:t>
            </a:r>
            <a:r>
              <a:rPr lang="nb-NO" sz="2000" b="1" dirty="0" err="1"/>
              <a:t>Sekretariatsfunk:on</a:t>
            </a:r>
            <a:r>
              <a:rPr lang="nb-NO" sz="2000" b="1" dirty="0"/>
              <a:t> 2020</a:t>
            </a:r>
            <a:r>
              <a:rPr lang="nb-NO" sz="2000" b="1" dirty="0" smtClean="0"/>
              <a:t>+</a:t>
            </a:r>
          </a:p>
          <a:p>
            <a:endParaRPr lang="nb-NO" sz="2000" b="1" dirty="0"/>
          </a:p>
          <a:p>
            <a:r>
              <a:rPr lang="nb-NO" sz="1600" dirty="0"/>
              <a:t>NN </a:t>
            </a:r>
            <a:r>
              <a:rPr lang="nb-NO" sz="1600" dirty="0" smtClean="0"/>
              <a:t>						Sekretariatsleder</a:t>
            </a:r>
            <a:r>
              <a:rPr lang="nb-NO" sz="1600" dirty="0"/>
              <a:t>/</a:t>
            </a:r>
            <a:r>
              <a:rPr lang="nb-NO" sz="1600" dirty="0" err="1" smtClean="0"/>
              <a:t>institutsekretær</a:t>
            </a:r>
            <a:endParaRPr lang="nb-NO" sz="1600" dirty="0"/>
          </a:p>
          <a:p>
            <a:r>
              <a:rPr lang="nb-NO" sz="1600" dirty="0"/>
              <a:t>Inger R. Hansen </a:t>
            </a:r>
            <a:r>
              <a:rPr lang="nb-NO" sz="1600" dirty="0" smtClean="0"/>
              <a:t>				</a:t>
            </a:r>
            <a:r>
              <a:rPr lang="nb-NO" sz="1600" dirty="0" err="1" smtClean="0"/>
              <a:t>Uddannelse</a:t>
            </a:r>
            <a:endParaRPr lang="nb-NO" sz="1600" dirty="0"/>
          </a:p>
          <a:p>
            <a:r>
              <a:rPr lang="nb-NO" sz="1600" dirty="0"/>
              <a:t>Anna Johansen </a:t>
            </a:r>
            <a:r>
              <a:rPr lang="nb-NO" sz="1600" dirty="0" smtClean="0"/>
              <a:t>				</a:t>
            </a:r>
            <a:r>
              <a:rPr lang="nb-NO" sz="1600" dirty="0" err="1" smtClean="0"/>
              <a:t>Økonomimedarbejder</a:t>
            </a:r>
            <a:endParaRPr lang="nb-NO" sz="1600" dirty="0"/>
          </a:p>
          <a:p>
            <a:r>
              <a:rPr lang="nb-NO" sz="1600" dirty="0"/>
              <a:t>Helle </a:t>
            </a:r>
            <a:r>
              <a:rPr lang="nb-NO" sz="1600" dirty="0" err="1" smtClean="0"/>
              <a:t>Damkjær</a:t>
            </a:r>
            <a:r>
              <a:rPr lang="nb-NO" sz="1600" dirty="0" smtClean="0"/>
              <a:t>				</a:t>
            </a:r>
            <a:r>
              <a:rPr lang="nb-NO" sz="1600" dirty="0" err="1" smtClean="0"/>
              <a:t>Fleksjob</a:t>
            </a:r>
            <a:r>
              <a:rPr lang="nb-NO" sz="1600" dirty="0" smtClean="0"/>
              <a:t> </a:t>
            </a:r>
            <a:r>
              <a:rPr lang="nb-NO" sz="1600" dirty="0"/>
              <a:t>– </a:t>
            </a:r>
            <a:r>
              <a:rPr lang="nb-NO" sz="1600" dirty="0" err="1"/>
              <a:t>forefaldende</a:t>
            </a:r>
            <a:r>
              <a:rPr lang="nb-NO" sz="1600" dirty="0"/>
              <a:t> </a:t>
            </a:r>
            <a:r>
              <a:rPr lang="nb-NO" sz="1600" dirty="0" err="1"/>
              <a:t>opgaver</a:t>
            </a:r>
            <a:endParaRPr lang="nb-NO" sz="1600" dirty="0"/>
          </a:p>
          <a:p>
            <a:r>
              <a:rPr lang="nb-NO" sz="1600" dirty="0"/>
              <a:t>Tina Pedersen </a:t>
            </a:r>
            <a:r>
              <a:rPr lang="nb-NO" sz="1600" dirty="0" smtClean="0"/>
              <a:t>				</a:t>
            </a:r>
            <a:r>
              <a:rPr lang="nb-NO" sz="1600" dirty="0" err="1" smtClean="0"/>
              <a:t>Uddannelse</a:t>
            </a:r>
            <a:r>
              <a:rPr lang="nb-NO" sz="1600" dirty="0" smtClean="0"/>
              <a:t> </a:t>
            </a:r>
            <a:r>
              <a:rPr lang="nb-NO" sz="1600" dirty="0"/>
              <a:t>(32t</a:t>
            </a:r>
            <a:r>
              <a:rPr lang="nb-NO" sz="1600" dirty="0" smtClean="0"/>
              <a:t>)</a:t>
            </a:r>
          </a:p>
          <a:p>
            <a:endParaRPr lang="nb-NO" sz="1600" dirty="0"/>
          </a:p>
          <a:p>
            <a:r>
              <a:rPr lang="nb-NO" sz="1600" dirty="0" err="1" smtClean="0"/>
              <a:t>Centersekretær</a:t>
            </a:r>
            <a:endParaRPr lang="nb-NO" sz="1600" dirty="0"/>
          </a:p>
          <a:p>
            <a:r>
              <a:rPr lang="nb-NO" sz="1600" dirty="0" smtClean="0"/>
              <a:t>						Lone Charlotte </a:t>
            </a:r>
            <a:r>
              <a:rPr lang="nb-NO" sz="1600" dirty="0"/>
              <a:t>Nielsen, </a:t>
            </a:r>
            <a:r>
              <a:rPr lang="nb-NO" sz="1600" dirty="0" smtClean="0"/>
              <a:t>CP3</a:t>
            </a:r>
          </a:p>
          <a:p>
            <a:r>
              <a:rPr lang="nb-NO" sz="1600" dirty="0" smtClean="0"/>
              <a:t>I alt															 </a:t>
            </a:r>
            <a:r>
              <a:rPr lang="nb-NO" sz="1600" dirty="0"/>
              <a:t>2.117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84053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0" y="86917"/>
            <a:ext cx="8965957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Værksteder m.m. </a:t>
            </a:r>
            <a:r>
              <a:rPr lang="da-DK" b="1" dirty="0" smtClean="0"/>
              <a:t>2017</a:t>
            </a:r>
          </a:p>
          <a:p>
            <a:endParaRPr lang="da-DK" b="1" dirty="0"/>
          </a:p>
          <a:p>
            <a:r>
              <a:rPr lang="da-DK" sz="1400" dirty="0"/>
              <a:t>A-TAP </a:t>
            </a:r>
            <a:r>
              <a:rPr lang="da-DK" sz="1400" dirty="0" smtClean="0"/>
              <a:t>		Lars Duelund	 			Lab </a:t>
            </a:r>
            <a:r>
              <a:rPr lang="da-DK" sz="1400" dirty="0"/>
              <a:t>– Manager, </a:t>
            </a:r>
            <a:r>
              <a:rPr lang="da-DK" sz="1400" dirty="0" err="1"/>
              <a:t>Memphys</a:t>
            </a:r>
            <a:endParaRPr lang="da-DK" sz="1400" dirty="0"/>
          </a:p>
          <a:p>
            <a:r>
              <a:rPr lang="da-DK" sz="1400" dirty="0"/>
              <a:t>A-TAP </a:t>
            </a:r>
            <a:r>
              <a:rPr lang="da-DK" sz="1400" dirty="0" smtClean="0"/>
              <a:t>		Mogens </a:t>
            </a:r>
            <a:r>
              <a:rPr lang="da-DK" sz="1400" dirty="0"/>
              <a:t>T. Jensen </a:t>
            </a:r>
            <a:r>
              <a:rPr lang="da-DK" sz="1400" dirty="0" smtClean="0"/>
              <a:t>				Kemibrug </a:t>
            </a:r>
            <a:r>
              <a:rPr lang="da-DK" sz="1400" dirty="0"/>
              <a:t>50%/undervisning mm 50%</a:t>
            </a:r>
          </a:p>
          <a:p>
            <a:r>
              <a:rPr lang="da-DK" sz="1400" dirty="0"/>
              <a:t>IT support </a:t>
            </a:r>
            <a:r>
              <a:rPr lang="da-DK" sz="1400" dirty="0" smtClean="0"/>
              <a:t>		Esben Mølgaard 				CP3 </a:t>
            </a:r>
            <a:r>
              <a:rPr lang="da-DK" sz="1400" dirty="0"/>
              <a:t>(50%)</a:t>
            </a:r>
          </a:p>
          <a:p>
            <a:r>
              <a:rPr lang="da-DK" sz="1400" dirty="0" err="1"/>
              <a:t>Outreach</a:t>
            </a:r>
            <a:r>
              <a:rPr lang="da-DK" sz="1400" dirty="0"/>
              <a:t> </a:t>
            </a:r>
            <a:r>
              <a:rPr lang="da-DK" sz="1400" dirty="0" smtClean="0"/>
              <a:t>		NN 						</a:t>
            </a:r>
          </a:p>
          <a:p>
            <a:r>
              <a:rPr lang="da-DK" sz="1400" dirty="0" err="1" smtClean="0"/>
              <a:t>Teaching</a:t>
            </a:r>
            <a:r>
              <a:rPr lang="da-DK" sz="1400" dirty="0" smtClean="0"/>
              <a:t> 		Esben Mølgaard 				</a:t>
            </a:r>
            <a:r>
              <a:rPr lang="da-DK" sz="1400" dirty="0" err="1" smtClean="0"/>
              <a:t>Physics</a:t>
            </a:r>
            <a:r>
              <a:rPr lang="da-DK" sz="1400" dirty="0" smtClean="0"/>
              <a:t> </a:t>
            </a:r>
            <a:r>
              <a:rPr lang="da-DK" sz="1400" dirty="0"/>
              <a:t>50</a:t>
            </a:r>
            <a:r>
              <a:rPr lang="da-DK" sz="1400" dirty="0" smtClean="0"/>
              <a:t>%</a:t>
            </a:r>
          </a:p>
          <a:p>
            <a:endParaRPr lang="da-DK" sz="1400" dirty="0"/>
          </a:p>
          <a:p>
            <a:r>
              <a:rPr lang="da-DK" sz="1400" dirty="0"/>
              <a:t>Betjent </a:t>
            </a:r>
            <a:r>
              <a:rPr lang="da-DK" sz="1400" dirty="0" smtClean="0"/>
              <a:t>		Bo </a:t>
            </a:r>
            <a:r>
              <a:rPr lang="da-DK" sz="1400" dirty="0"/>
              <a:t>Larsen </a:t>
            </a:r>
            <a:r>
              <a:rPr lang="da-DK" sz="1400" dirty="0" smtClean="0"/>
              <a:t>					Fleks 83% - Værksted</a:t>
            </a:r>
            <a:endParaRPr lang="da-DK" sz="1400" dirty="0"/>
          </a:p>
          <a:p>
            <a:r>
              <a:rPr lang="da-DK" sz="1400" dirty="0" err="1"/>
              <a:t>Ing</a:t>
            </a:r>
            <a:r>
              <a:rPr lang="da-DK" sz="1400" dirty="0"/>
              <a:t>. </a:t>
            </a:r>
            <a:r>
              <a:rPr lang="da-DK" sz="1400" dirty="0" err="1"/>
              <a:t>Ass</a:t>
            </a:r>
            <a:r>
              <a:rPr lang="da-DK" sz="1400" dirty="0"/>
              <a:t>. </a:t>
            </a:r>
            <a:r>
              <a:rPr lang="da-DK" sz="1400" dirty="0" smtClean="0"/>
              <a:t>		Danny </a:t>
            </a:r>
            <a:r>
              <a:rPr lang="da-DK" sz="1400" dirty="0" err="1"/>
              <a:t>Kyrping</a:t>
            </a:r>
            <a:r>
              <a:rPr lang="da-DK" sz="1400" dirty="0"/>
              <a:t> </a:t>
            </a:r>
            <a:r>
              <a:rPr lang="da-DK" sz="1400" dirty="0" smtClean="0"/>
              <a:t>				Elektronik </a:t>
            </a:r>
            <a:r>
              <a:rPr lang="da-DK" sz="1400" dirty="0"/>
              <a:t>- </a:t>
            </a:r>
            <a:r>
              <a:rPr lang="da-DK" sz="1400" dirty="0" smtClean="0"/>
              <a:t>Værkstedsleder</a:t>
            </a:r>
            <a:r>
              <a:rPr lang="da-DK" sz="1400" dirty="0"/>
              <a:t>/lokaleansvarlig</a:t>
            </a:r>
          </a:p>
          <a:p>
            <a:r>
              <a:rPr lang="da-DK" sz="1400" dirty="0" err="1"/>
              <a:t>Ing</a:t>
            </a:r>
            <a:r>
              <a:rPr lang="da-DK" sz="1400" dirty="0"/>
              <a:t>. </a:t>
            </a:r>
            <a:r>
              <a:rPr lang="da-DK" sz="1400" dirty="0" err="1"/>
              <a:t>Ass</a:t>
            </a:r>
            <a:r>
              <a:rPr lang="da-DK" sz="1400" dirty="0"/>
              <a:t>. </a:t>
            </a:r>
            <a:r>
              <a:rPr lang="da-DK" sz="1400" dirty="0" smtClean="0"/>
              <a:t>		Lars </a:t>
            </a:r>
            <a:r>
              <a:rPr lang="da-DK" sz="1400" dirty="0"/>
              <a:t>B. Hansen </a:t>
            </a:r>
            <a:r>
              <a:rPr lang="da-DK" sz="1400" dirty="0" smtClean="0"/>
              <a:t>				Mekanisk</a:t>
            </a:r>
            <a:endParaRPr lang="da-DK" sz="1400" dirty="0"/>
          </a:p>
          <a:p>
            <a:r>
              <a:rPr lang="da-DK" sz="1400" dirty="0" err="1"/>
              <a:t>Ing</a:t>
            </a:r>
            <a:r>
              <a:rPr lang="da-DK" sz="1400" dirty="0"/>
              <a:t>. </a:t>
            </a:r>
            <a:r>
              <a:rPr lang="da-DK" sz="1400" dirty="0" err="1"/>
              <a:t>Ass</a:t>
            </a:r>
            <a:r>
              <a:rPr lang="da-DK" sz="1400" dirty="0"/>
              <a:t> </a:t>
            </a:r>
            <a:r>
              <a:rPr lang="da-DK" sz="1400" dirty="0" smtClean="0"/>
              <a:t>		Torben Sørensen 				Mekanisk</a:t>
            </a:r>
            <a:endParaRPr lang="da-DK" sz="1400" dirty="0"/>
          </a:p>
          <a:p>
            <a:r>
              <a:rPr lang="da-DK" sz="1400" dirty="0" err="1"/>
              <a:t>Ing</a:t>
            </a:r>
            <a:r>
              <a:rPr lang="da-DK" sz="1400" dirty="0"/>
              <a:t>. </a:t>
            </a:r>
            <a:r>
              <a:rPr lang="da-DK" sz="1400" dirty="0" err="1"/>
              <a:t>Ass</a:t>
            </a:r>
            <a:r>
              <a:rPr lang="da-DK" sz="1400" dirty="0"/>
              <a:t>. </a:t>
            </a:r>
            <a:r>
              <a:rPr lang="da-DK" sz="1400" dirty="0" smtClean="0"/>
              <a:t>		Torben </a:t>
            </a:r>
            <a:r>
              <a:rPr lang="da-DK" sz="1400" dirty="0"/>
              <a:t>H. Jensen 	</a:t>
            </a:r>
            <a:r>
              <a:rPr lang="da-DK" sz="1400" dirty="0" smtClean="0"/>
              <a:t>			Elektronik</a:t>
            </a:r>
            <a:endParaRPr lang="da-DK" sz="1400" dirty="0"/>
          </a:p>
          <a:p>
            <a:r>
              <a:rPr lang="nb-NO" sz="1400" dirty="0"/>
              <a:t>I alt </a:t>
            </a:r>
            <a:r>
              <a:rPr lang="nb-NO" sz="1400" dirty="0" smtClean="0"/>
              <a:t>																	2.912</a:t>
            </a:r>
          </a:p>
          <a:p>
            <a:endParaRPr lang="nb-NO" dirty="0"/>
          </a:p>
          <a:p>
            <a:r>
              <a:rPr lang="nb-NO" b="1" dirty="0" smtClean="0"/>
              <a:t>							</a:t>
            </a:r>
            <a:r>
              <a:rPr lang="nb-NO" sz="2000" b="1" dirty="0" smtClean="0">
                <a:solidFill>
                  <a:srgbClr val="FF0000"/>
                </a:solidFill>
              </a:rPr>
              <a:t>FORSLAG</a:t>
            </a:r>
          </a:p>
          <a:p>
            <a:r>
              <a:rPr lang="nb-NO" b="1" dirty="0" err="1" smtClean="0"/>
              <a:t>Løbende</a:t>
            </a:r>
            <a:r>
              <a:rPr lang="nb-NO" b="1" dirty="0" smtClean="0"/>
              <a:t> implementering </a:t>
            </a:r>
            <a:r>
              <a:rPr lang="nb-NO" b="1" dirty="0" err="1" smtClean="0"/>
              <a:t>af</a:t>
            </a:r>
            <a:r>
              <a:rPr lang="nb-NO" b="1" dirty="0" smtClean="0"/>
              <a:t> </a:t>
            </a:r>
            <a:r>
              <a:rPr lang="nb-NO" b="1" dirty="0" smtClean="0">
                <a:solidFill>
                  <a:srgbClr val="FF0000"/>
                </a:solidFill>
              </a:rPr>
              <a:t>INFRASTRUKTUREL SUPPORT UNIT:</a:t>
            </a:r>
            <a:endParaRPr lang="nb-NO" b="1" dirty="0">
              <a:solidFill>
                <a:srgbClr val="FF0000"/>
              </a:solidFill>
            </a:endParaRPr>
          </a:p>
          <a:p>
            <a:r>
              <a:rPr lang="nb-NO" b="1" dirty="0" smtClean="0"/>
              <a:t>			</a:t>
            </a:r>
          </a:p>
          <a:p>
            <a:r>
              <a:rPr lang="nb-NO" sz="1400" dirty="0" smtClean="0"/>
              <a:t>A</a:t>
            </a:r>
            <a:r>
              <a:rPr lang="nb-NO" sz="1400" dirty="0"/>
              <a:t>-TAP </a:t>
            </a:r>
            <a:r>
              <a:rPr lang="nb-NO" sz="1400" dirty="0" smtClean="0"/>
              <a:t>		Mogens </a:t>
            </a:r>
            <a:r>
              <a:rPr lang="nb-NO" sz="1400" dirty="0"/>
              <a:t>T. Jensen </a:t>
            </a:r>
            <a:r>
              <a:rPr lang="nb-NO" sz="1400" dirty="0" smtClean="0"/>
              <a:t>				</a:t>
            </a:r>
            <a:r>
              <a:rPr lang="nb-NO" sz="1400" dirty="0" err="1" smtClean="0"/>
              <a:t>Kemibrug</a:t>
            </a:r>
            <a:r>
              <a:rPr lang="nb-NO" sz="1400" dirty="0" smtClean="0"/>
              <a:t> </a:t>
            </a:r>
            <a:r>
              <a:rPr lang="nb-NO" sz="1400" dirty="0"/>
              <a:t>50%/undervisning mm 50%</a:t>
            </a:r>
          </a:p>
          <a:p>
            <a:r>
              <a:rPr lang="nb-NO" sz="1400" dirty="0"/>
              <a:t>IT support </a:t>
            </a:r>
            <a:r>
              <a:rPr lang="nb-NO" sz="1400" dirty="0" smtClean="0"/>
              <a:t>		Esben Mølgaard </a:t>
            </a:r>
            <a:r>
              <a:rPr lang="nb-NO" sz="1400" dirty="0"/>
              <a:t>CP3 </a:t>
            </a:r>
            <a:r>
              <a:rPr lang="nb-NO" sz="1400" dirty="0" smtClean="0"/>
              <a:t>			50</a:t>
            </a:r>
            <a:r>
              <a:rPr lang="nb-NO" sz="1400" dirty="0"/>
              <a:t>% - CP3</a:t>
            </a:r>
          </a:p>
          <a:p>
            <a:r>
              <a:rPr lang="nb-NO" sz="1400" dirty="0" err="1"/>
              <a:t>Outreach</a:t>
            </a:r>
            <a:r>
              <a:rPr lang="nb-NO" sz="1400" dirty="0"/>
              <a:t> </a:t>
            </a:r>
            <a:r>
              <a:rPr lang="nb-NO" sz="1400" dirty="0" smtClean="0"/>
              <a:t>		Sara </a:t>
            </a:r>
            <a:r>
              <a:rPr lang="nb-NO" sz="1400" dirty="0" err="1" smtClean="0"/>
              <a:t>Zachau</a:t>
            </a:r>
            <a:r>
              <a:rPr lang="nb-NO" sz="1400" dirty="0" smtClean="0"/>
              <a:t>  				</a:t>
            </a:r>
          </a:p>
          <a:p>
            <a:r>
              <a:rPr lang="nb-NO" sz="1400" dirty="0" err="1" smtClean="0"/>
              <a:t>Teaching</a:t>
            </a:r>
            <a:r>
              <a:rPr lang="nb-NO" sz="1400" dirty="0" smtClean="0"/>
              <a:t> 		Esben Mølgaard				</a:t>
            </a:r>
            <a:r>
              <a:rPr lang="nb-NO" sz="1400" dirty="0" err="1" smtClean="0"/>
              <a:t>Physics</a:t>
            </a:r>
            <a:r>
              <a:rPr lang="nb-NO" sz="1400" dirty="0" smtClean="0"/>
              <a:t> 50%</a:t>
            </a:r>
            <a:endParaRPr lang="nb-NO" sz="1400" dirty="0"/>
          </a:p>
          <a:p>
            <a:endParaRPr lang="nb-NO" sz="1600" dirty="0" smtClean="0"/>
          </a:p>
          <a:p>
            <a:r>
              <a:rPr lang="nb-NO" sz="1400" dirty="0" smtClean="0"/>
              <a:t>Ing</a:t>
            </a:r>
            <a:r>
              <a:rPr lang="nb-NO" sz="1400" dirty="0"/>
              <a:t>. Ass. </a:t>
            </a:r>
            <a:r>
              <a:rPr lang="nb-NO" sz="1400" dirty="0" smtClean="0"/>
              <a:t>		Danny </a:t>
            </a:r>
            <a:r>
              <a:rPr lang="nb-NO" sz="1400" dirty="0" err="1"/>
              <a:t>Kyrping</a:t>
            </a:r>
            <a:r>
              <a:rPr lang="nb-NO" sz="1400" dirty="0"/>
              <a:t> </a:t>
            </a:r>
            <a:r>
              <a:rPr lang="nb-NO" sz="1400" dirty="0" smtClean="0"/>
              <a:t>				</a:t>
            </a:r>
            <a:r>
              <a:rPr lang="nb-NO" sz="1400" dirty="0" err="1" smtClean="0"/>
              <a:t>Elektronik</a:t>
            </a:r>
            <a:r>
              <a:rPr lang="nb-NO" sz="1400" dirty="0" smtClean="0"/>
              <a:t> </a:t>
            </a:r>
            <a:r>
              <a:rPr lang="nb-NO" sz="1400" dirty="0"/>
              <a:t>- </a:t>
            </a:r>
            <a:r>
              <a:rPr lang="nb-NO" sz="1400" dirty="0" err="1"/>
              <a:t>Enhedsleder</a:t>
            </a:r>
            <a:r>
              <a:rPr lang="nb-NO" sz="1400" dirty="0"/>
              <a:t>/lokaleansvarlig</a:t>
            </a:r>
          </a:p>
          <a:p>
            <a:r>
              <a:rPr lang="nb-NO" sz="1400" dirty="0"/>
              <a:t>Ing. Ass </a:t>
            </a:r>
            <a:r>
              <a:rPr lang="nb-NO" sz="1400" dirty="0" smtClean="0"/>
              <a:t>		Lars </a:t>
            </a:r>
            <a:r>
              <a:rPr lang="nb-NO" sz="1400" dirty="0"/>
              <a:t>B. Hansen </a:t>
            </a:r>
            <a:r>
              <a:rPr lang="nb-NO" sz="1400" dirty="0" smtClean="0"/>
              <a:t>				</a:t>
            </a:r>
            <a:r>
              <a:rPr lang="nb-NO" sz="1400" dirty="0" err="1" smtClean="0"/>
              <a:t>Mekanik</a:t>
            </a:r>
            <a:endParaRPr lang="nb-NO" sz="1400" dirty="0"/>
          </a:p>
          <a:p>
            <a:r>
              <a:rPr lang="nb-NO" sz="1400" dirty="0"/>
              <a:t>A-TAP </a:t>
            </a:r>
            <a:r>
              <a:rPr lang="nb-NO" sz="1400" dirty="0" smtClean="0"/>
              <a:t>(</a:t>
            </a:r>
            <a:r>
              <a:rPr lang="nb-NO" sz="1400" dirty="0" err="1" smtClean="0"/>
              <a:t>opslået</a:t>
            </a:r>
            <a:r>
              <a:rPr lang="nb-NO" sz="1400" dirty="0" smtClean="0"/>
              <a:t>)	NN						50</a:t>
            </a:r>
            <a:r>
              <a:rPr lang="nb-NO" sz="1400" dirty="0"/>
              <a:t>% lab manager </a:t>
            </a:r>
            <a:r>
              <a:rPr lang="nb-NO" sz="1400" dirty="0" err="1"/>
              <a:t>Memphys</a:t>
            </a:r>
            <a:r>
              <a:rPr lang="nb-NO" sz="1400" dirty="0"/>
              <a:t>/50% </a:t>
            </a:r>
            <a:r>
              <a:rPr lang="nb-NO" sz="1400" dirty="0" err="1" smtClean="0"/>
              <a:t>fælles</a:t>
            </a:r>
            <a:r>
              <a:rPr lang="nb-NO" sz="1400" dirty="0" smtClean="0"/>
              <a:t> analytisk </a:t>
            </a:r>
            <a:r>
              <a:rPr lang="nb-NO" sz="1400" dirty="0" err="1" smtClean="0"/>
              <a:t>kemi</a:t>
            </a:r>
            <a:r>
              <a:rPr lang="nb-NO" sz="1400" dirty="0" smtClean="0"/>
              <a:t> </a:t>
            </a:r>
            <a:r>
              <a:rPr lang="nb-NO" sz="1400" dirty="0" err="1"/>
              <a:t>udvikling</a:t>
            </a:r>
            <a:endParaRPr lang="nb-NO" sz="1400" dirty="0"/>
          </a:p>
          <a:p>
            <a:r>
              <a:rPr lang="nb-NO" sz="1400" dirty="0" smtClean="0"/>
              <a:t>??			NN						HPC/Analytisk </a:t>
            </a:r>
            <a:r>
              <a:rPr lang="nb-NO" sz="1400" dirty="0" err="1" smtClean="0"/>
              <a:t>kemi</a:t>
            </a:r>
            <a:r>
              <a:rPr lang="nb-NO" sz="1400" dirty="0" smtClean="0"/>
              <a:t> </a:t>
            </a:r>
            <a:r>
              <a:rPr lang="nb-NO" sz="1400" dirty="0" err="1" smtClean="0"/>
              <a:t>udvikling</a:t>
            </a:r>
            <a:endParaRPr lang="nb-NO" sz="1400" dirty="0" smtClean="0"/>
          </a:p>
          <a:p>
            <a:r>
              <a:rPr lang="nb-NO" sz="1400" dirty="0"/>
              <a:t>??			NN						</a:t>
            </a:r>
            <a:r>
              <a:rPr lang="nb-NO" sz="1400" dirty="0" err="1"/>
              <a:t>Fill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gap</a:t>
            </a:r>
          </a:p>
          <a:p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419738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344217" y="296755"/>
            <a:ext cx="852233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Laborantfunktionen (2017)</a:t>
            </a:r>
          </a:p>
          <a:p>
            <a:endParaRPr lang="da-DK" dirty="0"/>
          </a:p>
          <a:p>
            <a:r>
              <a:rPr lang="da-DK" sz="1600" dirty="0" smtClean="0"/>
              <a:t>Birthe Haack				Undervisning</a:t>
            </a:r>
            <a:r>
              <a:rPr lang="da-DK" sz="1600" dirty="0"/>
              <a:t>, Poul Nielsen, backup </a:t>
            </a:r>
            <a:r>
              <a:rPr lang="da-DK" sz="1600" dirty="0" err="1"/>
              <a:t>indk.b</a:t>
            </a:r>
            <a:r>
              <a:rPr lang="da-DK" sz="1600" dirty="0"/>
              <a:t> og NMR</a:t>
            </a:r>
          </a:p>
          <a:p>
            <a:r>
              <a:rPr lang="da-DK" sz="1600" dirty="0" smtClean="0"/>
              <a:t>Charlotte 					Damsgaard </a:t>
            </a:r>
            <a:r>
              <a:rPr lang="da-DK" sz="1600" dirty="0"/>
              <a:t>Laborantleder, undervisning, </a:t>
            </a:r>
            <a:r>
              <a:rPr lang="da-DK" sz="1600" dirty="0" smtClean="0"/>
              <a:t>Christine </a:t>
            </a:r>
            <a:r>
              <a:rPr lang="da-DK" sz="1600" dirty="0" err="1"/>
              <a:t>McKenzie</a:t>
            </a:r>
            <a:endParaRPr lang="da-DK" sz="1600" dirty="0"/>
          </a:p>
          <a:p>
            <a:r>
              <a:rPr lang="da-DK" sz="1600" dirty="0" smtClean="0"/>
              <a:t>Christian Jørgensen 			Undervisning</a:t>
            </a:r>
            <a:r>
              <a:rPr lang="da-DK" sz="1600" dirty="0"/>
              <a:t>, Ulla Gro, NMR ansvarlig</a:t>
            </a:r>
          </a:p>
          <a:p>
            <a:r>
              <a:rPr lang="da-DK" sz="1600" dirty="0" smtClean="0"/>
              <a:t>Gitte </a:t>
            </a:r>
            <a:r>
              <a:rPr lang="da-DK" sz="1600" dirty="0"/>
              <a:t>von Qualen </a:t>
            </a:r>
            <a:r>
              <a:rPr lang="da-DK" sz="1600" dirty="0" smtClean="0"/>
              <a:t>			Fleks </a:t>
            </a:r>
            <a:r>
              <a:rPr lang="da-DK" sz="1600" dirty="0"/>
              <a:t>83% - opvask, </a:t>
            </a:r>
            <a:r>
              <a:rPr lang="da-DK" sz="1600" dirty="0" smtClean="0"/>
              <a:t>rengøring </a:t>
            </a:r>
            <a:r>
              <a:rPr lang="da-DK" sz="1600" dirty="0"/>
              <a:t>mm</a:t>
            </a:r>
          </a:p>
          <a:p>
            <a:r>
              <a:rPr lang="da-DK" sz="1600" dirty="0"/>
              <a:t>Lone Storm </a:t>
            </a:r>
            <a:r>
              <a:rPr lang="da-DK" sz="1600" dirty="0" smtClean="0"/>
              <a:t>				Undervisning</a:t>
            </a:r>
            <a:r>
              <a:rPr lang="da-DK" sz="1600" dirty="0"/>
              <a:t>, Trond Ulven, MS backup</a:t>
            </a:r>
          </a:p>
          <a:p>
            <a:r>
              <a:rPr lang="da-DK" sz="1600" dirty="0"/>
              <a:t>Louise Johansen </a:t>
            </a:r>
            <a:r>
              <a:rPr lang="da-DK" sz="1600" dirty="0" smtClean="0"/>
              <a:t>			Undervisning</a:t>
            </a:r>
            <a:r>
              <a:rPr lang="da-DK" sz="1600" dirty="0"/>
              <a:t>, Stefan Vogel</a:t>
            </a:r>
          </a:p>
          <a:p>
            <a:r>
              <a:rPr lang="da-DK" sz="1600" dirty="0"/>
              <a:t>Maria Pedersen </a:t>
            </a:r>
            <a:r>
              <a:rPr lang="da-DK" sz="1600" dirty="0" smtClean="0"/>
              <a:t>				Carsten </a:t>
            </a:r>
            <a:r>
              <a:rPr lang="da-DK" sz="1600" dirty="0"/>
              <a:t>og Bente 85%, undervisning 15%</a:t>
            </a:r>
          </a:p>
          <a:p>
            <a:r>
              <a:rPr lang="da-DK" sz="1600" dirty="0"/>
              <a:t>Pia Hausmann </a:t>
            </a:r>
            <a:r>
              <a:rPr lang="da-DK" sz="1600" dirty="0" smtClean="0"/>
              <a:t>Undervisning	Kaare </a:t>
            </a:r>
            <a:r>
              <a:rPr lang="da-DK" sz="1600" dirty="0"/>
              <a:t>L. Rasmussen, MS ansvarlig</a:t>
            </a:r>
          </a:p>
          <a:p>
            <a:r>
              <a:rPr lang="da-DK" sz="1600" dirty="0"/>
              <a:t>Sanne Hedemann </a:t>
            </a:r>
            <a:r>
              <a:rPr lang="da-DK" sz="1600" dirty="0" smtClean="0"/>
              <a:t>			Indkøber</a:t>
            </a:r>
            <a:r>
              <a:rPr lang="da-DK" sz="1600" dirty="0"/>
              <a:t>, undervisning</a:t>
            </a:r>
          </a:p>
          <a:p>
            <a:r>
              <a:rPr lang="da-DK" sz="1600" dirty="0"/>
              <a:t>Susanne </a:t>
            </a:r>
            <a:r>
              <a:rPr lang="da-DK" sz="1600" dirty="0" smtClean="0"/>
              <a:t>Hansen 			31t</a:t>
            </a:r>
            <a:r>
              <a:rPr lang="da-DK" sz="1600" dirty="0"/>
              <a:t>/uge, undervisning</a:t>
            </a:r>
          </a:p>
          <a:p>
            <a:r>
              <a:rPr lang="da-DK" sz="1600" dirty="0"/>
              <a:t>Tina </a:t>
            </a:r>
            <a:r>
              <a:rPr lang="da-DK" sz="1600" dirty="0" smtClean="0"/>
              <a:t>Christiansen 			Martin, Annette </a:t>
            </a:r>
            <a:r>
              <a:rPr lang="da-DK" sz="1600" dirty="0"/>
              <a:t>85%, undervisning15%</a:t>
            </a:r>
          </a:p>
          <a:p>
            <a:r>
              <a:rPr lang="da-DK" sz="1600" dirty="0"/>
              <a:t>Pia Holm </a:t>
            </a:r>
            <a:r>
              <a:rPr lang="da-DK" sz="1600" dirty="0" smtClean="0"/>
              <a:t>					Fleksjob</a:t>
            </a:r>
            <a:r>
              <a:rPr lang="da-DK" sz="1600" dirty="0"/>
              <a:t>, </a:t>
            </a:r>
            <a:r>
              <a:rPr lang="da-DK" sz="1600" dirty="0" smtClean="0"/>
              <a:t>½ tid </a:t>
            </a:r>
            <a:r>
              <a:rPr lang="da-DK" sz="1600" dirty="0"/>
              <a:t>- opvask</a:t>
            </a:r>
          </a:p>
          <a:p>
            <a:endParaRPr lang="da-DK" sz="1600" dirty="0" smtClean="0"/>
          </a:p>
          <a:p>
            <a:r>
              <a:rPr lang="da-DK" sz="1600" dirty="0" smtClean="0"/>
              <a:t>Laborantpraktikanter</a:t>
            </a:r>
            <a:endParaRPr lang="da-DK" sz="1600" dirty="0"/>
          </a:p>
          <a:p>
            <a:r>
              <a:rPr lang="da-DK" sz="1600" dirty="0" smtClean="0"/>
              <a:t>	1 </a:t>
            </a:r>
            <a:r>
              <a:rPr lang="da-DK" sz="1600" dirty="0"/>
              <a:t>NN </a:t>
            </a:r>
            <a:r>
              <a:rPr lang="da-DK" sz="1600" dirty="0" smtClean="0"/>
              <a:t>				løbende </a:t>
            </a:r>
            <a:r>
              <a:rPr lang="da-DK" sz="1600" dirty="0"/>
              <a:t>1 </a:t>
            </a:r>
            <a:r>
              <a:rPr lang="da-DK" sz="1600" dirty="0" smtClean="0"/>
              <a:t>årig  </a:t>
            </a:r>
            <a:r>
              <a:rPr lang="da-DK" sz="1600" dirty="0"/>
              <a:t>&lt;25 </a:t>
            </a:r>
            <a:r>
              <a:rPr lang="da-DK" sz="1600" dirty="0" smtClean="0"/>
              <a:t>år 	40.000 </a:t>
            </a:r>
            <a:r>
              <a:rPr lang="da-DK" sz="1600" dirty="0" err="1"/>
              <a:t>kr</a:t>
            </a:r>
            <a:r>
              <a:rPr lang="da-DK" sz="1600" dirty="0" smtClean="0"/>
              <a:t>/år</a:t>
            </a:r>
            <a:endParaRPr lang="da-DK" sz="1600" dirty="0"/>
          </a:p>
          <a:p>
            <a:r>
              <a:rPr lang="da-DK" sz="1600" dirty="0" smtClean="0"/>
              <a:t>	2 </a:t>
            </a:r>
            <a:r>
              <a:rPr lang="da-DK" sz="1600" dirty="0"/>
              <a:t>NN </a:t>
            </a:r>
            <a:r>
              <a:rPr lang="da-DK" sz="1600" dirty="0" smtClean="0"/>
              <a:t>				løbende </a:t>
            </a:r>
            <a:r>
              <a:rPr lang="da-DK" sz="1600" dirty="0"/>
              <a:t>1 </a:t>
            </a:r>
            <a:r>
              <a:rPr lang="da-DK" sz="1600" dirty="0" smtClean="0"/>
              <a:t>årig  +25 år		98.000 </a:t>
            </a:r>
            <a:r>
              <a:rPr lang="da-DK" sz="1600" dirty="0" err="1"/>
              <a:t>kr</a:t>
            </a:r>
            <a:r>
              <a:rPr lang="da-DK" sz="1600" dirty="0" smtClean="0"/>
              <a:t>/år</a:t>
            </a:r>
          </a:p>
          <a:p>
            <a:endParaRPr lang="da-DK" sz="1600" dirty="0"/>
          </a:p>
          <a:p>
            <a:r>
              <a:rPr lang="nb-NO" sz="1600" dirty="0"/>
              <a:t>I alt </a:t>
            </a:r>
            <a:r>
              <a:rPr lang="nb-NO" sz="1600" dirty="0" smtClean="0"/>
              <a:t>																	4.736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75742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332347" y="284884"/>
            <a:ext cx="859355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Lab </a:t>
            </a:r>
            <a:r>
              <a:rPr lang="da-DK" dirty="0" err="1"/>
              <a:t>technicians</a:t>
            </a:r>
            <a:r>
              <a:rPr lang="da-DK" dirty="0"/>
              <a:t> </a:t>
            </a:r>
            <a:r>
              <a:rPr lang="da-DK" dirty="0" smtClean="0"/>
              <a:t>– </a:t>
            </a:r>
            <a:r>
              <a:rPr lang="da-DK" dirty="0" err="1" smtClean="0"/>
              <a:t>overview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Undervisning		</a:t>
            </a:r>
            <a:r>
              <a:rPr lang="da-DK" dirty="0"/>
              <a:t>	</a:t>
            </a:r>
            <a:r>
              <a:rPr lang="da-DK" dirty="0" smtClean="0"/>
              <a:t>			4 årsværk</a:t>
            </a:r>
            <a:endParaRPr lang="da-DK" dirty="0"/>
          </a:p>
          <a:p>
            <a:r>
              <a:rPr lang="da-DK" dirty="0" smtClean="0"/>
              <a:t>Forskersupport					4 årsværk</a:t>
            </a:r>
            <a:endParaRPr lang="da-DK" dirty="0"/>
          </a:p>
          <a:p>
            <a:r>
              <a:rPr lang="da-DK" dirty="0" smtClean="0"/>
              <a:t>Instrumentel infrastruktur 			1 årsværk  		NMR</a:t>
            </a:r>
            <a:r>
              <a:rPr lang="da-DK" dirty="0"/>
              <a:t>, MS</a:t>
            </a:r>
          </a:p>
          <a:p>
            <a:r>
              <a:rPr lang="da-DK" dirty="0" smtClean="0"/>
              <a:t>Administration 					1 årsværk			Indkøb</a:t>
            </a:r>
          </a:p>
          <a:p>
            <a:r>
              <a:rPr lang="da-DK" dirty="0" smtClean="0"/>
              <a:t>Laboratoriepraktikanter				??				Forskersupport			</a:t>
            </a:r>
            <a:endParaRPr lang="da-DK" dirty="0"/>
          </a:p>
          <a:p>
            <a:endParaRPr lang="da-DK" dirty="0"/>
          </a:p>
          <a:p>
            <a:r>
              <a:rPr lang="en-US" dirty="0" smtClean="0"/>
              <a:t>To </a:t>
            </a:r>
            <a:r>
              <a:rPr lang="en-US" dirty="0" err="1" smtClean="0"/>
              <a:t>kommende</a:t>
            </a:r>
            <a:r>
              <a:rPr lang="en-US" dirty="0" smtClean="0"/>
              <a:t> </a:t>
            </a:r>
            <a:r>
              <a:rPr lang="en-US" dirty="0" err="1" smtClean="0"/>
              <a:t>pensioneringer</a:t>
            </a:r>
            <a:r>
              <a:rPr lang="en-US" dirty="0" smtClean="0"/>
              <a:t> </a:t>
            </a:r>
            <a:r>
              <a:rPr lang="en-US" dirty="0" err="1" smtClean="0"/>
              <a:t>svarende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1,8 </a:t>
            </a:r>
            <a:r>
              <a:rPr lang="en-US" dirty="0" err="1" smtClean="0"/>
              <a:t>årsværk</a:t>
            </a:r>
            <a:r>
              <a:rPr lang="en-US" dirty="0" smtClean="0"/>
              <a:t> (U: </a:t>
            </a:r>
            <a:r>
              <a:rPr lang="en-US" dirty="0"/>
              <a:t>1,2 - </a:t>
            </a:r>
            <a:r>
              <a:rPr lang="en-US" dirty="0" smtClean="0"/>
              <a:t>F: </a:t>
            </a:r>
            <a:r>
              <a:rPr lang="en-US" dirty="0"/>
              <a:t>0,3 - I: 0,1 - A: 0,2)</a:t>
            </a: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	Skal stillingerne genbesættes?	</a:t>
            </a:r>
            <a:r>
              <a:rPr lang="da-DK" dirty="0" smtClean="0">
                <a:solidFill>
                  <a:srgbClr val="FF0000"/>
                </a:solidFill>
              </a:rPr>
              <a:t>JA. Undervisningssupport er essentiel</a:t>
            </a:r>
          </a:p>
          <a:p>
            <a:endParaRPr lang="da-DK" dirty="0">
              <a:solidFill>
                <a:srgbClr val="FF0000"/>
              </a:solidFill>
            </a:endParaRPr>
          </a:p>
          <a:p>
            <a:r>
              <a:rPr lang="da-DK" dirty="0" smtClean="0">
                <a:solidFill>
                  <a:srgbClr val="FF0000"/>
                </a:solidFill>
              </a:rPr>
              <a:t>	</a:t>
            </a:r>
            <a:r>
              <a:rPr lang="da-DK" dirty="0" smtClean="0"/>
              <a:t>Skal vi fortsat organisere forskningssupporten til vådkemikere som i dag?</a:t>
            </a:r>
          </a:p>
          <a:p>
            <a:pPr lvl="2"/>
            <a:r>
              <a:rPr lang="da-DK" dirty="0" smtClean="0"/>
              <a:t>Alle laboranter har forskellige opgaver indenfor undervisning, forskning, instrument ansvar og administration.</a:t>
            </a:r>
          </a:p>
          <a:p>
            <a:r>
              <a:rPr lang="da-DK" dirty="0" smtClean="0"/>
              <a:t>		</a:t>
            </a:r>
            <a:r>
              <a:rPr lang="da-DK" dirty="0" smtClean="0">
                <a:solidFill>
                  <a:srgbClr val="008000"/>
                </a:solidFill>
              </a:rPr>
              <a:t>Fordel: 		Alle laboranter har et spændende og afvekslende job</a:t>
            </a:r>
          </a:p>
          <a:p>
            <a:r>
              <a:rPr lang="da-DK" dirty="0"/>
              <a:t>	</a:t>
            </a:r>
            <a:r>
              <a:rPr lang="da-DK" dirty="0" smtClean="0"/>
              <a:t>	</a:t>
            </a:r>
            <a:r>
              <a:rPr lang="da-DK" dirty="0" smtClean="0">
                <a:solidFill>
                  <a:srgbClr val="FF0000"/>
                </a:solidFill>
              </a:rPr>
              <a:t>Ulemper:		6 vådkemikere har support medens 5 ikke har</a:t>
            </a:r>
          </a:p>
          <a:p>
            <a:r>
              <a:rPr lang="da-DK" dirty="0"/>
              <a:t>	</a:t>
            </a:r>
            <a:r>
              <a:rPr lang="da-DK" dirty="0" smtClean="0"/>
              <a:t>	</a:t>
            </a:r>
          </a:p>
          <a:p>
            <a:pPr lvl="1"/>
            <a:r>
              <a:rPr lang="da-DK" dirty="0" smtClean="0">
                <a:solidFill>
                  <a:srgbClr val="008000"/>
                </a:solidFill>
              </a:rPr>
              <a:t>Løsning: I stedet for at laboranterne tilknyttes en fast VIP vil de fremadrettet tilknyttes en bestemt funktion/instrument.</a:t>
            </a:r>
          </a:p>
          <a:p>
            <a:pPr lvl="1"/>
            <a:r>
              <a:rPr lang="da-DK" dirty="0">
                <a:solidFill>
                  <a:srgbClr val="008000"/>
                </a:solidFill>
              </a:rPr>
              <a:t>	</a:t>
            </a:r>
            <a:r>
              <a:rPr lang="da-DK" dirty="0" smtClean="0">
                <a:solidFill>
                  <a:srgbClr val="008000"/>
                </a:solidFill>
              </a:rPr>
              <a:t>(</a:t>
            </a:r>
            <a:r>
              <a:rPr lang="da-DK" sz="1400" dirty="0" smtClean="0">
                <a:solidFill>
                  <a:srgbClr val="008000"/>
                </a:solidFill>
              </a:rPr>
              <a:t>Arbejdsgruppe: Charlotte Damsgaard, Ulla Gro Nielsen, Jan O. Jeppesen)</a:t>
            </a:r>
            <a:endParaRPr lang="da-DK" sz="1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6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464654" y="247833"/>
            <a:ext cx="79765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FKF principles for educational </a:t>
            </a:r>
            <a:r>
              <a:rPr lang="en-GB" sz="2400" dirty="0" smtClean="0"/>
              <a:t>workload</a:t>
            </a:r>
          </a:p>
          <a:p>
            <a:pPr algn="ctr"/>
            <a:r>
              <a:rPr lang="en-GB" sz="1400" dirty="0" smtClean="0"/>
              <a:t>FKF management agreement of 27/6-2017</a:t>
            </a:r>
            <a:endParaRPr lang="da-DK" sz="1400" dirty="0"/>
          </a:p>
        </p:txBody>
      </p:sp>
      <p:sp>
        <p:nvSpPr>
          <p:cNvPr id="3" name="Tekstfelt 2"/>
          <p:cNvSpPr txBox="1"/>
          <p:nvPr/>
        </p:nvSpPr>
        <p:spPr>
          <a:xfrm>
            <a:off x="464654" y="988628"/>
            <a:ext cx="8115953" cy="329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New </a:t>
            </a:r>
            <a:r>
              <a:rPr lang="da-DK" b="1" dirty="0" err="1" smtClean="0">
                <a:solidFill>
                  <a:srgbClr val="FF0000"/>
                </a:solidFill>
              </a:rPr>
              <a:t>rules</a:t>
            </a:r>
            <a:r>
              <a:rPr lang="da-DK" b="1" dirty="0" smtClean="0">
                <a:solidFill>
                  <a:srgbClr val="FF0000"/>
                </a:solidFill>
              </a:rPr>
              <a:t> to </a:t>
            </a:r>
            <a:r>
              <a:rPr lang="da-DK" b="1" dirty="0" err="1" smtClean="0">
                <a:solidFill>
                  <a:srgbClr val="FF0000"/>
                </a:solidFill>
              </a:rPr>
              <a:t>be</a:t>
            </a:r>
            <a:r>
              <a:rPr lang="da-DK" b="1" dirty="0" smtClean="0">
                <a:solidFill>
                  <a:srgbClr val="FF0000"/>
                </a:solidFill>
              </a:rPr>
              <a:t> </a:t>
            </a:r>
            <a:r>
              <a:rPr lang="da-DK" b="1" dirty="0" err="1" smtClean="0">
                <a:solidFill>
                  <a:srgbClr val="FF0000"/>
                </a:solidFill>
              </a:rPr>
              <a:t>implemented</a:t>
            </a:r>
            <a:r>
              <a:rPr lang="da-DK" b="1" dirty="0" smtClean="0">
                <a:solidFill>
                  <a:srgbClr val="FF0000"/>
                </a:solidFill>
              </a:rPr>
              <a:t> by HD from </a:t>
            </a:r>
            <a:r>
              <a:rPr lang="da-DK" b="1" dirty="0" err="1" smtClean="0">
                <a:solidFill>
                  <a:srgbClr val="FF0000"/>
                </a:solidFill>
              </a:rPr>
              <a:t>fall</a:t>
            </a:r>
            <a:r>
              <a:rPr lang="da-DK" b="1" dirty="0" smtClean="0">
                <a:solidFill>
                  <a:srgbClr val="FF0000"/>
                </a:solidFill>
              </a:rPr>
              <a:t> 2017:</a:t>
            </a:r>
          </a:p>
          <a:p>
            <a:endParaRPr lang="da-DK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GB" sz="1400" b="1" dirty="0" smtClean="0">
                <a:solidFill>
                  <a:srgbClr val="008000"/>
                </a:solidFill>
              </a:rPr>
              <a:t>Elective courses with less than 12 students signed up. If the number of students are between 6 and 11 then the course must be held as a study group, where the students get less class hours and perform more unsupervised work. Study groups will be credited with 90 hours per 5 ECTS. Courses with 5 or less students signed up will be cancelled.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At no time more than 1 teacher is present per 12 students. This includes group and lab hours. Instruction videos are encouraged.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Elective lab courses will have an upper limit for the number of students, which can be extended if enough students signs up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Contact hours are limited to 9 hours per ECTS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Some elective courses should only run every second year in order to have at least 12 students per course.</a:t>
            </a:r>
          </a:p>
          <a:p>
            <a:pPr marL="342900" indent="-342900">
              <a:buAutoNum type="arabi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39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867354" y="295713"/>
            <a:ext cx="76048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How to </a:t>
            </a:r>
            <a:r>
              <a:rPr lang="da-DK" sz="2400" b="1" dirty="0" err="1" smtClean="0"/>
              <a:t>count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educational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hours</a:t>
            </a:r>
            <a:endParaRPr lang="da-DK" sz="2400" b="1" dirty="0" smtClean="0"/>
          </a:p>
          <a:p>
            <a:pPr algn="ctr"/>
            <a:r>
              <a:rPr lang="da-DK" sz="1400" b="1" dirty="0" smtClean="0"/>
              <a:t>FKF management </a:t>
            </a:r>
            <a:r>
              <a:rPr lang="da-DK" sz="1400" b="1" dirty="0" err="1" smtClean="0"/>
              <a:t>group</a:t>
            </a:r>
            <a:r>
              <a:rPr lang="da-DK" sz="1400" b="1" dirty="0" smtClean="0"/>
              <a:t> agreement of 27/6-2017</a:t>
            </a:r>
            <a:endParaRPr lang="da-DK" sz="1400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542096" y="972821"/>
            <a:ext cx="79300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One </a:t>
            </a:r>
            <a:r>
              <a:rPr lang="da-DK" dirty="0" err="1" smtClean="0">
                <a:solidFill>
                  <a:srgbClr val="FF0000"/>
                </a:solidFill>
              </a:rPr>
              <a:t>important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change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will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be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that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no</a:t>
            </a:r>
            <a:r>
              <a:rPr lang="da-DK" dirty="0" smtClean="0">
                <a:solidFill>
                  <a:srgbClr val="FF0000"/>
                </a:solidFill>
              </a:rPr>
              <a:t> matter </a:t>
            </a:r>
            <a:r>
              <a:rPr lang="da-DK" dirty="0" err="1" smtClean="0">
                <a:solidFill>
                  <a:srgbClr val="FF0000"/>
                </a:solidFill>
              </a:rPr>
              <a:t>what</a:t>
            </a:r>
            <a:r>
              <a:rPr lang="da-DK" dirty="0" smtClean="0">
                <a:solidFill>
                  <a:srgbClr val="FF0000"/>
                </a:solidFill>
              </a:rPr>
              <a:t>, the </a:t>
            </a:r>
            <a:r>
              <a:rPr lang="da-DK" dirty="0" err="1" smtClean="0">
                <a:solidFill>
                  <a:srgbClr val="FF0000"/>
                </a:solidFill>
              </a:rPr>
              <a:t>economy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registration</a:t>
            </a:r>
            <a:r>
              <a:rPr lang="da-DK" dirty="0" smtClean="0">
                <a:solidFill>
                  <a:srgbClr val="FF0000"/>
                </a:solidFill>
              </a:rPr>
              <a:t> of </a:t>
            </a:r>
            <a:r>
              <a:rPr lang="da-DK" dirty="0" err="1" smtClean="0">
                <a:solidFill>
                  <a:srgbClr val="FF0000"/>
                </a:solidFill>
              </a:rPr>
              <a:t>our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courses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will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be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worse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than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hitherto</a:t>
            </a:r>
            <a:r>
              <a:rPr lang="da-DK" dirty="0" smtClean="0">
                <a:solidFill>
                  <a:srgbClr val="FF0000"/>
                </a:solidFill>
              </a:rPr>
              <a:t>, </a:t>
            </a:r>
            <a:r>
              <a:rPr lang="da-DK" dirty="0" err="1" smtClean="0">
                <a:solidFill>
                  <a:srgbClr val="FF0000"/>
                </a:solidFill>
              </a:rPr>
              <a:t>since</a:t>
            </a:r>
            <a:r>
              <a:rPr lang="da-DK" dirty="0" smtClean="0">
                <a:solidFill>
                  <a:srgbClr val="FF0000"/>
                </a:solidFill>
              </a:rPr>
              <a:t> it </a:t>
            </a:r>
            <a:r>
              <a:rPr lang="da-DK" dirty="0" err="1" smtClean="0">
                <a:solidFill>
                  <a:srgbClr val="FF0000"/>
                </a:solidFill>
              </a:rPr>
              <a:t>will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include</a:t>
            </a:r>
            <a:r>
              <a:rPr lang="da-DK" dirty="0" smtClean="0">
                <a:solidFill>
                  <a:srgbClr val="FF0000"/>
                </a:solidFill>
              </a:rPr>
              <a:t> administration </a:t>
            </a:r>
            <a:r>
              <a:rPr lang="da-DK" dirty="0" err="1" smtClean="0">
                <a:solidFill>
                  <a:srgbClr val="FF0000"/>
                </a:solidFill>
              </a:rPr>
              <a:t>hitherto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hidden</a:t>
            </a:r>
            <a:r>
              <a:rPr lang="da-DK" dirty="0" smtClean="0">
                <a:solidFill>
                  <a:srgbClr val="FF0000"/>
                </a:solidFill>
              </a:rPr>
              <a:t>. </a:t>
            </a:r>
          </a:p>
          <a:p>
            <a:endParaRPr lang="da-DK" dirty="0"/>
          </a:p>
          <a:p>
            <a:r>
              <a:rPr lang="da-DK" dirty="0" err="1"/>
              <a:t>We</a:t>
            </a:r>
            <a:r>
              <a:rPr lang="da-DK" dirty="0"/>
              <a:t> have </a:t>
            </a:r>
            <a:r>
              <a:rPr lang="da-DK" dirty="0" err="1"/>
              <a:t>two</a:t>
            </a:r>
            <a:r>
              <a:rPr lang="da-DK" dirty="0"/>
              <a:t> suggestions for a new </a:t>
            </a:r>
            <a:r>
              <a:rPr lang="da-DK" dirty="0" err="1"/>
              <a:t>registration</a:t>
            </a:r>
            <a:r>
              <a:rPr lang="da-DK" dirty="0"/>
              <a:t> of </a:t>
            </a:r>
            <a:r>
              <a:rPr lang="da-DK" dirty="0" err="1"/>
              <a:t>educational</a:t>
            </a:r>
            <a:r>
              <a:rPr lang="da-DK" dirty="0"/>
              <a:t> </a:t>
            </a:r>
            <a:r>
              <a:rPr lang="da-DK" dirty="0" err="1"/>
              <a:t>hours</a:t>
            </a:r>
            <a:r>
              <a:rPr lang="da-DK" dirty="0"/>
              <a:t>, </a:t>
            </a:r>
            <a:r>
              <a:rPr lang="da-DK" dirty="0" err="1"/>
              <a:t>which</a:t>
            </a:r>
            <a:r>
              <a:rPr lang="da-DK" dirty="0"/>
              <a:t> in </a:t>
            </a:r>
            <a:r>
              <a:rPr lang="da-DK" dirty="0" err="1"/>
              <a:t>my</a:t>
            </a:r>
            <a:r>
              <a:rPr lang="da-DK" dirty="0"/>
              <a:t> </a:t>
            </a:r>
            <a:r>
              <a:rPr lang="da-DK" dirty="0" err="1"/>
              <a:t>eyes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more </a:t>
            </a:r>
            <a:r>
              <a:rPr lang="da-DK" dirty="0" err="1"/>
              <a:t>similar</a:t>
            </a:r>
            <a:r>
              <a:rPr lang="da-DK" dirty="0"/>
              <a:t>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think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0" y="2973995"/>
            <a:ext cx="899879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The </a:t>
            </a:r>
            <a:r>
              <a:rPr lang="da-DK" b="1" dirty="0" err="1" smtClean="0"/>
              <a:t>easy</a:t>
            </a:r>
            <a:r>
              <a:rPr lang="da-DK" b="1" dirty="0" smtClean="0"/>
              <a:t> part </a:t>
            </a:r>
            <a:r>
              <a:rPr lang="da-DK" b="1" dirty="0" err="1" smtClean="0"/>
              <a:t>first</a:t>
            </a:r>
            <a:r>
              <a:rPr lang="da-DK" dirty="0" smtClean="0"/>
              <a:t>:			</a:t>
            </a:r>
            <a:r>
              <a:rPr lang="da-DK" dirty="0" err="1" smtClean="0"/>
              <a:t>Chemistry</a:t>
            </a:r>
            <a:r>
              <a:rPr lang="da-DK" dirty="0" smtClean="0"/>
              <a:t>/</a:t>
            </a:r>
            <a:r>
              <a:rPr lang="da-DK" dirty="0" err="1" smtClean="0"/>
              <a:t>pharmacy</a:t>
            </a:r>
            <a:r>
              <a:rPr lang="da-DK" dirty="0" smtClean="0"/>
              <a:t>		</a:t>
            </a:r>
            <a:r>
              <a:rPr lang="da-DK" dirty="0" err="1" smtClean="0"/>
              <a:t>Physics</a:t>
            </a:r>
            <a:r>
              <a:rPr lang="da-DK" dirty="0" smtClean="0"/>
              <a:t>		</a:t>
            </a:r>
            <a:r>
              <a:rPr lang="da-DK" b="1" dirty="0" smtClean="0">
                <a:solidFill>
                  <a:srgbClr val="008000"/>
                </a:solidFill>
              </a:rPr>
              <a:t>Agreement</a:t>
            </a:r>
          </a:p>
          <a:p>
            <a:pPr lvl="2"/>
            <a:endParaRPr lang="da-DK" dirty="0"/>
          </a:p>
          <a:p>
            <a:pPr lvl="2"/>
            <a:r>
              <a:rPr lang="da-DK" dirty="0" smtClean="0"/>
              <a:t>1</a:t>
            </a:r>
            <a:r>
              <a:rPr lang="da-DK" sz="1600" dirty="0" smtClean="0"/>
              <a:t>st </a:t>
            </a:r>
            <a:r>
              <a:rPr lang="da-DK" sz="1600" dirty="0" err="1" smtClean="0"/>
              <a:t>year</a:t>
            </a:r>
            <a:r>
              <a:rPr lang="da-DK" sz="1600" dirty="0" smtClean="0"/>
              <a:t> </a:t>
            </a:r>
            <a:r>
              <a:rPr lang="da-DK" sz="1600" dirty="0" err="1" smtClean="0"/>
              <a:t>projects</a:t>
            </a:r>
            <a:r>
              <a:rPr lang="da-DK" sz="1600" dirty="0" smtClean="0"/>
              <a:t>		3,4,5 stud. (30,40,50)		50			50</a:t>
            </a:r>
          </a:p>
          <a:p>
            <a:pPr lvl="2"/>
            <a:r>
              <a:rPr lang="da-DK" sz="1600" dirty="0" smtClean="0"/>
              <a:t>Bachelor	10/15 </a:t>
            </a:r>
            <a:r>
              <a:rPr lang="da-DK" sz="1600" dirty="0" err="1" smtClean="0"/>
              <a:t>ects</a:t>
            </a:r>
            <a:r>
              <a:rPr lang="da-DK" sz="1600" dirty="0" smtClean="0"/>
              <a:t>		24/36				24/30		24/36</a:t>
            </a:r>
          </a:p>
          <a:p>
            <a:pPr lvl="2"/>
            <a:r>
              <a:rPr lang="da-DK" sz="1600" dirty="0" smtClean="0"/>
              <a:t>Master     30 ECTS</a:t>
            </a:r>
            <a:r>
              <a:rPr lang="da-DK" sz="1600" dirty="0"/>
              <a:t>	</a:t>
            </a:r>
            <a:r>
              <a:rPr lang="da-DK" sz="1600" dirty="0" smtClean="0"/>
              <a:t>	40					40 			48</a:t>
            </a:r>
            <a:endParaRPr lang="da-DK" sz="1600" dirty="0"/>
          </a:p>
          <a:p>
            <a:pPr lvl="2"/>
            <a:r>
              <a:rPr lang="da-DK" sz="1600" dirty="0" smtClean="0"/>
              <a:t>Master     60 ECTS										72 (max 2 per </a:t>
            </a:r>
            <a:r>
              <a:rPr lang="da-DK" sz="1600" dirty="0" err="1" smtClean="0"/>
              <a:t>year</a:t>
            </a:r>
            <a:r>
              <a:rPr lang="da-DK" sz="1600" dirty="0" smtClean="0"/>
              <a:t>)</a:t>
            </a:r>
          </a:p>
          <a:p>
            <a:pPr lvl="2"/>
            <a:r>
              <a:rPr lang="da-DK" sz="1600" dirty="0" err="1" smtClean="0"/>
              <a:t>PhD</a:t>
            </a:r>
            <a:r>
              <a:rPr lang="da-DK" sz="1600" dirty="0" smtClean="0"/>
              <a:t>					0?					90			</a:t>
            </a:r>
            <a:r>
              <a:rPr lang="da-DK" sz="1600" b="1" dirty="0" smtClean="0">
                <a:solidFill>
                  <a:srgbClr val="008000"/>
                </a:solidFill>
              </a:rPr>
              <a:t>30/</a:t>
            </a:r>
            <a:r>
              <a:rPr lang="da-DK" sz="1600" b="1" dirty="0" err="1" smtClean="0">
                <a:solidFill>
                  <a:srgbClr val="008000"/>
                </a:solidFill>
              </a:rPr>
              <a:t>year</a:t>
            </a:r>
            <a:r>
              <a:rPr lang="da-DK" sz="1600" b="1" dirty="0" smtClean="0">
                <a:solidFill>
                  <a:srgbClr val="008000"/>
                </a:solidFill>
              </a:rPr>
              <a:t> (max 90/</a:t>
            </a:r>
            <a:r>
              <a:rPr lang="da-DK" sz="1600" b="1" dirty="0" err="1" smtClean="0">
                <a:solidFill>
                  <a:srgbClr val="008000"/>
                </a:solidFill>
              </a:rPr>
              <a:t>year</a:t>
            </a:r>
            <a:r>
              <a:rPr lang="da-DK" sz="1600" b="1" dirty="0" smtClean="0">
                <a:solidFill>
                  <a:srgbClr val="008000"/>
                </a:solidFill>
              </a:rPr>
              <a:t>)</a:t>
            </a:r>
          </a:p>
          <a:p>
            <a:pPr lvl="2"/>
            <a:endParaRPr lang="da-DK" sz="1600" dirty="0"/>
          </a:p>
          <a:p>
            <a:pPr lvl="2"/>
            <a:r>
              <a:rPr lang="da-DK" sz="1600" dirty="0" err="1" smtClean="0"/>
              <a:t>Educational</a:t>
            </a:r>
            <a:r>
              <a:rPr lang="da-DK" sz="1600" dirty="0" smtClean="0"/>
              <a:t> </a:t>
            </a:r>
            <a:r>
              <a:rPr lang="da-DK" sz="1600" dirty="0" err="1" smtClean="0"/>
              <a:t>responsible</a:t>
            </a:r>
            <a:r>
              <a:rPr lang="da-DK" sz="1600" dirty="0" smtClean="0"/>
              <a:t>	150					300			200</a:t>
            </a:r>
          </a:p>
          <a:p>
            <a:pPr lvl="2"/>
            <a:r>
              <a:rPr lang="da-DK" sz="1600" dirty="0" err="1"/>
              <a:t>T</a:t>
            </a:r>
            <a:r>
              <a:rPr lang="da-DK" sz="1600" dirty="0" err="1" smtClean="0"/>
              <a:t>eaching</a:t>
            </a:r>
            <a:r>
              <a:rPr lang="da-DK" sz="1600" dirty="0" smtClean="0"/>
              <a:t> </a:t>
            </a:r>
            <a:r>
              <a:rPr lang="da-DK" sz="1600" dirty="0" err="1" smtClean="0"/>
              <a:t>allocation</a:t>
            </a:r>
            <a:r>
              <a:rPr lang="da-DK" sz="1600" dirty="0" smtClean="0"/>
              <a:t>		100					0			100</a:t>
            </a:r>
          </a:p>
          <a:p>
            <a:pPr lvl="2"/>
            <a:r>
              <a:rPr lang="da-DK" sz="1600" dirty="0" err="1" smtClean="0"/>
              <a:t>Educational</a:t>
            </a:r>
            <a:r>
              <a:rPr lang="da-DK" sz="1600" dirty="0" smtClean="0"/>
              <a:t> </a:t>
            </a:r>
            <a:r>
              <a:rPr lang="da-DK" sz="1600" dirty="0" err="1" smtClean="0"/>
              <a:t>board</a:t>
            </a:r>
            <a:r>
              <a:rPr lang="da-DK" sz="1600" dirty="0" smtClean="0"/>
              <a:t>		50					50			50</a:t>
            </a:r>
          </a:p>
          <a:p>
            <a:pPr lvl="2"/>
            <a:endParaRPr lang="da-DK" sz="1600" dirty="0"/>
          </a:p>
          <a:p>
            <a:pPr lvl="2"/>
            <a:r>
              <a:rPr lang="da-DK" sz="1600" dirty="0" err="1" smtClean="0"/>
              <a:t>Internal</a:t>
            </a:r>
            <a:r>
              <a:rPr lang="da-DK" sz="1600" dirty="0" smtClean="0"/>
              <a:t> </a:t>
            </a:r>
            <a:r>
              <a:rPr lang="da-DK" sz="1600" dirty="0" err="1" smtClean="0"/>
              <a:t>censorships</a:t>
            </a:r>
            <a:r>
              <a:rPr lang="da-DK" sz="1600" dirty="0" smtClean="0"/>
              <a:t>		STÅ*4			5 + 0,5*antal stud.	</a:t>
            </a:r>
            <a:r>
              <a:rPr lang="da-DK" sz="1600" dirty="0" err="1" smtClean="0"/>
              <a:t>According</a:t>
            </a:r>
            <a:r>
              <a:rPr lang="da-DK" sz="1600" dirty="0" smtClean="0"/>
              <a:t> to official 													censor </a:t>
            </a:r>
            <a:r>
              <a:rPr lang="da-DK" sz="1600" dirty="0" err="1" smtClean="0"/>
              <a:t>regulation</a:t>
            </a:r>
            <a:endParaRPr lang="da-DK" sz="1600" dirty="0" smtClean="0"/>
          </a:p>
          <a:p>
            <a:pPr lvl="2"/>
            <a:r>
              <a:rPr lang="da-DK" sz="1600" dirty="0" smtClean="0"/>
              <a:t>										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1153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464654" y="356260"/>
            <a:ext cx="8131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Registration</a:t>
            </a:r>
            <a:r>
              <a:rPr lang="da-DK" sz="2800" dirty="0" smtClean="0"/>
              <a:t> of </a:t>
            </a:r>
            <a:r>
              <a:rPr lang="da-DK" sz="2800" dirty="0" err="1" smtClean="0"/>
              <a:t>teaching</a:t>
            </a:r>
            <a:r>
              <a:rPr lang="da-DK" sz="2800" dirty="0" smtClean="0"/>
              <a:t> </a:t>
            </a:r>
            <a:r>
              <a:rPr lang="da-DK" sz="2800" dirty="0" err="1" smtClean="0"/>
              <a:t>hours</a:t>
            </a:r>
            <a:r>
              <a:rPr lang="da-DK" sz="2800" dirty="0" smtClean="0"/>
              <a:t> at FKF</a:t>
            </a:r>
          </a:p>
          <a:p>
            <a:pPr algn="ctr"/>
            <a:r>
              <a:rPr lang="da-DK" sz="1400" dirty="0" smtClean="0"/>
              <a:t>FKF management </a:t>
            </a:r>
            <a:r>
              <a:rPr lang="da-DK" sz="1400" dirty="0" err="1" smtClean="0"/>
              <a:t>group</a:t>
            </a:r>
            <a:r>
              <a:rPr lang="da-DK" sz="1400" dirty="0" smtClean="0"/>
              <a:t> agreement of 27/6-2017</a:t>
            </a:r>
            <a:endParaRPr lang="da-DK" sz="1400" dirty="0"/>
          </a:p>
        </p:txBody>
      </p:sp>
      <p:sp>
        <p:nvSpPr>
          <p:cNvPr id="3" name="Tekstfelt 2"/>
          <p:cNvSpPr txBox="1"/>
          <p:nvPr/>
        </p:nvSpPr>
        <p:spPr>
          <a:xfrm>
            <a:off x="464654" y="1208185"/>
            <a:ext cx="8131442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Reference a 5 ECTS </a:t>
            </a:r>
            <a:r>
              <a:rPr lang="da-DK" dirty="0" err="1" smtClean="0"/>
              <a:t>course</a:t>
            </a:r>
            <a:r>
              <a:rPr lang="da-DK" dirty="0" smtClean="0"/>
              <a:t> with 12-30 students</a:t>
            </a:r>
            <a:r>
              <a:rPr lang="da-DK" sz="1400" dirty="0" smtClean="0"/>
              <a:t>. </a:t>
            </a:r>
          </a:p>
          <a:p>
            <a:r>
              <a:rPr lang="da-DK" sz="1400" dirty="0"/>
              <a:t>	</a:t>
            </a:r>
            <a:r>
              <a:rPr lang="da-DK" sz="1400" dirty="0" err="1" smtClean="0"/>
              <a:t>Other</a:t>
            </a:r>
            <a:r>
              <a:rPr lang="da-DK" sz="1400" dirty="0" smtClean="0"/>
              <a:t> </a:t>
            </a:r>
            <a:r>
              <a:rPr lang="da-DK" sz="1400" dirty="0" err="1" smtClean="0"/>
              <a:t>courses</a:t>
            </a:r>
            <a:r>
              <a:rPr lang="da-DK" sz="1400" dirty="0" smtClean="0"/>
              <a:t> </a:t>
            </a:r>
            <a:r>
              <a:rPr lang="da-DK" sz="1400" dirty="0" err="1" smtClean="0"/>
              <a:t>are</a:t>
            </a:r>
            <a:r>
              <a:rPr lang="da-DK" sz="1400" dirty="0" smtClean="0"/>
              <a:t> </a:t>
            </a:r>
            <a:r>
              <a:rPr lang="da-DK" sz="1400" dirty="0" err="1" smtClean="0"/>
              <a:t>scaled</a:t>
            </a:r>
            <a:r>
              <a:rPr lang="da-DK" sz="1400" dirty="0" smtClean="0"/>
              <a:t> </a:t>
            </a:r>
            <a:r>
              <a:rPr lang="da-DK" sz="1400" dirty="0" err="1" smtClean="0"/>
              <a:t>proportionally</a:t>
            </a:r>
            <a:r>
              <a:rPr lang="da-DK" sz="1400" dirty="0" smtClean="0"/>
              <a:t> as far as </a:t>
            </a:r>
            <a:r>
              <a:rPr lang="da-DK" sz="1400" dirty="0" err="1" smtClean="0"/>
              <a:t>possible</a:t>
            </a:r>
            <a:r>
              <a:rPr lang="da-DK" sz="1400" dirty="0" smtClean="0"/>
              <a:t>.</a:t>
            </a:r>
          </a:p>
          <a:p>
            <a:endParaRPr lang="en-GB" dirty="0" smtClean="0"/>
          </a:p>
          <a:p>
            <a:pPr marL="342900" indent="-342900">
              <a:buAutoNum type="arabicPeriod"/>
            </a:pPr>
            <a:r>
              <a:rPr lang="en-GB" sz="1400" dirty="0" smtClean="0"/>
              <a:t>The course responsible VIP is allocated 180 hours to cover everything (administration, planning , teaching, course development etc.) except exams.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Exam time is </a:t>
            </a:r>
            <a:r>
              <a:rPr lang="en-GB" sz="1400" dirty="0" smtClean="0"/>
              <a:t>credited </a:t>
            </a:r>
            <a:r>
              <a:rPr lang="en-GB" sz="1400" dirty="0"/>
              <a:t>according to the general censor norms</a:t>
            </a:r>
            <a:r>
              <a:rPr lang="en-GB" sz="1400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Courses with more than 30 students can be assigned extra hours for duplicated </a:t>
            </a:r>
            <a:r>
              <a:rPr lang="en-GB" sz="1400" dirty="0" err="1"/>
              <a:t>examinatorials</a:t>
            </a:r>
            <a:r>
              <a:rPr lang="en-GB" sz="1400" dirty="0"/>
              <a:t>. For every extra team of 30 students taught by a VIP, the VIP is accredited 2 hours per contact hour. </a:t>
            </a:r>
            <a:endParaRPr lang="en-GB" sz="1400" dirty="0" smtClean="0"/>
          </a:p>
          <a:p>
            <a:pPr marL="342900" indent="-342900">
              <a:buAutoNum type="arabicPeriod"/>
            </a:pPr>
            <a:r>
              <a:rPr lang="en-GB" sz="1400" dirty="0" smtClean="0"/>
              <a:t>Lab courses and occasionally intense group teaching can be allocated extra hours for each team exceeding 12 students if needed. If the extra hours are given by a VIP without any course responsibility the credit is 2 hours per contact hour.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VIPs co-teaching </a:t>
            </a:r>
            <a:r>
              <a:rPr lang="en-GB" sz="1400" dirty="0"/>
              <a:t>a</a:t>
            </a:r>
            <a:r>
              <a:rPr lang="en-GB" sz="1400" dirty="0" smtClean="0"/>
              <a:t> course and participating in developing the course are generally allocated 3 hours per contact hour according to agreement with the course responsible VIP. The total number of hours is still 180 hours.</a:t>
            </a:r>
          </a:p>
          <a:p>
            <a:endParaRPr lang="en-GB" sz="1400" dirty="0" smtClean="0"/>
          </a:p>
          <a:p>
            <a:pPr marL="342900" indent="-342900">
              <a:buAutoNum type="arabicPeriod"/>
            </a:pPr>
            <a:r>
              <a:rPr lang="en-GB" sz="1400" dirty="0" smtClean="0"/>
              <a:t>VIPs responsible for a course for the first time can multiply the hours by </a:t>
            </a:r>
            <a:r>
              <a:rPr lang="en-GB" sz="1400" dirty="0"/>
              <a:t>2</a:t>
            </a:r>
            <a:r>
              <a:rPr lang="en-GB" sz="1400" dirty="0" smtClean="0"/>
              <a:t>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solidFill>
                  <a:srgbClr val="008000"/>
                </a:solidFill>
              </a:rPr>
              <a:t>VIPs responsible for a +100 student course can negotiate a reasonable number of hours with Head of Department.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The department head dis-courage the use of ISAs, but will accept 12 hours per 5 ECTs per student. 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Any VIP can only get 36 hours credit in total for ISAs per year. 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The use of </a:t>
            </a:r>
            <a:r>
              <a:rPr lang="en-GB" sz="1400" dirty="0" err="1" smtClean="0"/>
              <a:t>phd</a:t>
            </a:r>
            <a:r>
              <a:rPr lang="en-GB" sz="1400" dirty="0" smtClean="0"/>
              <a:t> students and postdocs as co-teachers is not credited and should not be used.</a:t>
            </a:r>
            <a:endParaRPr lang="en-GB" dirty="0" smtClean="0"/>
          </a:p>
          <a:p>
            <a:pPr marL="342900" indent="-342900"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22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12925</TotalTime>
  <Words>418</Words>
  <Application>Microsoft Macintosh PowerPoint</Application>
  <PresentationFormat>Skærmshow (4:3)</PresentationFormat>
  <Paragraphs>171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SDU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Frants Roager</dc:creator>
  <cp:lastModifiedBy>Maja Worre Pedersen</cp:lastModifiedBy>
  <cp:revision>85</cp:revision>
  <dcterms:created xsi:type="dcterms:W3CDTF">2017-06-16T08:00:48Z</dcterms:created>
  <dcterms:modified xsi:type="dcterms:W3CDTF">2017-10-13T06:31:34Z</dcterms:modified>
</cp:coreProperties>
</file>