
<file path=[Content_Types].xml><?xml version="1.0" encoding="utf-8"?>
<Types xmlns="http://schemas.openxmlformats.org/package/2006/content-types">
  <Default Extension="bin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media/image2.bin" ContentType="image/x-emf"/>
  <Override PartName="/ppt/media/image3.bin" ContentType="image/x-emf"/>
  <Override PartName="/ppt/media/image4.bin" ContentType="image/png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3" r:id="rId2"/>
  </p:sldMasterIdLst>
  <p:notesMasterIdLst>
    <p:notesMasterId r:id="rId28"/>
  </p:notesMasterIdLst>
  <p:sldIdLst>
    <p:sldId id="286" r:id="rId3"/>
    <p:sldId id="296" r:id="rId4"/>
    <p:sldId id="297" r:id="rId5"/>
    <p:sldId id="299" r:id="rId6"/>
    <p:sldId id="298" r:id="rId7"/>
    <p:sldId id="300" r:id="rId8"/>
    <p:sldId id="301" r:id="rId9"/>
    <p:sldId id="303" r:id="rId10"/>
    <p:sldId id="278" r:id="rId11"/>
    <p:sldId id="304" r:id="rId12"/>
    <p:sldId id="263" r:id="rId13"/>
    <p:sldId id="285" r:id="rId14"/>
    <p:sldId id="281" r:id="rId15"/>
    <p:sldId id="284" r:id="rId16"/>
    <p:sldId id="271" r:id="rId17"/>
    <p:sldId id="268" r:id="rId18"/>
    <p:sldId id="264" r:id="rId19"/>
    <p:sldId id="305" r:id="rId20"/>
    <p:sldId id="288" r:id="rId21"/>
    <p:sldId id="289" r:id="rId22"/>
    <p:sldId id="292" r:id="rId23"/>
    <p:sldId id="291" r:id="rId24"/>
    <p:sldId id="306" r:id="rId25"/>
    <p:sldId id="307" r:id="rId26"/>
    <p:sldId id="295" r:id="rId2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4E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35" autoAdjust="0"/>
    <p:restoredTop sz="94662" autoAdjust="0"/>
  </p:normalViewPr>
  <p:slideViewPr>
    <p:cSldViewPr snapToGrid="0" showGuides="1">
      <p:cViewPr varScale="1">
        <p:scale>
          <a:sx n="70" d="100"/>
          <a:sy n="70" d="100"/>
        </p:scale>
        <p:origin x="-46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a-DK" sz="1800" b="1" i="0" baseline="0">
                <a:effectLst/>
              </a:rPr>
              <a:t>Combined economy for the departments (B 2017)</a:t>
            </a:r>
            <a:endParaRPr lang="da-DK">
              <a:effectLst/>
            </a:endParaRPr>
          </a:p>
        </c:rich>
      </c:tx>
      <c:layout>
        <c:manualLayout>
          <c:xMode val="edge"/>
          <c:yMode val="edge"/>
          <c:x val="8.7113661371131204E-2"/>
          <c:y val="1.34782617924178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7"/>
          <c:order val="0"/>
          <c:tx>
            <c:strRef>
              <c:f>'Budget institut'!$B$11</c:f>
              <c:strCache>
                <c:ptCount val="1"/>
                <c:pt idx="0">
                  <c:v>Off-set funding</c:v>
                </c:pt>
              </c:strCache>
            </c:strRef>
          </c:tx>
          <c:invertIfNegative val="0"/>
          <c:cat>
            <c:strRef>
              <c:f>'Budget institut'!$C$2:$F$2</c:f>
              <c:strCache>
                <c:ptCount val="4"/>
                <c:pt idx="0">
                  <c:v>IMADA</c:v>
                </c:pt>
                <c:pt idx="1">
                  <c:v>BI</c:v>
                </c:pt>
                <c:pt idx="2">
                  <c:v>BMB</c:v>
                </c:pt>
                <c:pt idx="3">
                  <c:v>FKF</c:v>
                </c:pt>
              </c:strCache>
            </c:strRef>
          </c:cat>
          <c:val>
            <c:numRef>
              <c:f>'Budget institut'!$C$11:$F$11</c:f>
              <c:numCache>
                <c:formatCode>_ * #,##0_ ;_ * \-#,##0_ ;_ * "-"??_ ;_ @_ </c:formatCode>
                <c:ptCount val="4"/>
                <c:pt idx="0">
                  <c:v>1415.979215122971</c:v>
                </c:pt>
                <c:pt idx="1">
                  <c:v>75.096826330820889</c:v>
                </c:pt>
                <c:pt idx="2">
                  <c:v>612.07486873822745</c:v>
                </c:pt>
                <c:pt idx="3">
                  <c:v>489.2544785031987</c:v>
                </c:pt>
              </c:numCache>
            </c:numRef>
          </c:val>
        </c:ser>
        <c:ser>
          <c:idx val="12"/>
          <c:order val="1"/>
          <c:tx>
            <c:strRef>
              <c:f>'Budget institut'!$B$15</c:f>
              <c:strCache>
                <c:ptCount val="1"/>
                <c:pt idx="0">
                  <c:v>Other income</c:v>
                </c:pt>
              </c:strCache>
            </c:strRef>
          </c:tx>
          <c:invertIfNegative val="0"/>
          <c:cat>
            <c:strRef>
              <c:f>'Budget institut'!$C$2:$F$2</c:f>
              <c:strCache>
                <c:ptCount val="4"/>
                <c:pt idx="0">
                  <c:v>IMADA</c:v>
                </c:pt>
                <c:pt idx="1">
                  <c:v>BI</c:v>
                </c:pt>
                <c:pt idx="2">
                  <c:v>BMB</c:v>
                </c:pt>
                <c:pt idx="3">
                  <c:v>FKF</c:v>
                </c:pt>
              </c:strCache>
            </c:strRef>
          </c:cat>
          <c:val>
            <c:numRef>
              <c:f>'Budget institut'!$C$15:$F$15</c:f>
              <c:numCache>
                <c:formatCode>_ * #,##0_ ;_ * \-#,##0_ ;_ * "-"??_ ;_ @_ </c:formatCode>
                <c:ptCount val="4"/>
                <c:pt idx="0">
                  <c:v>5138.327288444445</c:v>
                </c:pt>
                <c:pt idx="1">
                  <c:v>14500.089950666659</c:v>
                </c:pt>
                <c:pt idx="2">
                  <c:v>11618.80477244444</c:v>
                </c:pt>
                <c:pt idx="3">
                  <c:v>11753.33449333333</c:v>
                </c:pt>
              </c:numCache>
            </c:numRef>
          </c:val>
        </c:ser>
        <c:ser>
          <c:idx val="1"/>
          <c:order val="2"/>
          <c:tx>
            <c:strRef>
              <c:f>'Budget institut'!$B$4</c:f>
              <c:strCache>
                <c:ptCount val="1"/>
                <c:pt idx="0">
                  <c:v>Income from new initiatives (3%)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'Budget institut'!$C$2:$F$2</c:f>
              <c:strCache>
                <c:ptCount val="4"/>
                <c:pt idx="0">
                  <c:v>IMADA</c:v>
                </c:pt>
                <c:pt idx="1">
                  <c:v>BI</c:v>
                </c:pt>
                <c:pt idx="2">
                  <c:v>BMB</c:v>
                </c:pt>
                <c:pt idx="3">
                  <c:v>FKF</c:v>
                </c:pt>
              </c:strCache>
            </c:strRef>
          </c:cat>
          <c:val>
            <c:numRef>
              <c:f>'Budget institut'!$C$4:$F$4</c:f>
              <c:numCache>
                <c:formatCode>_ * #,##0_ ;_ * \-#,##0_ ;_ * "-"??_ ;_ @_ </c:formatCode>
                <c:ptCount val="4"/>
                <c:pt idx="0">
                  <c:v>607.70299999999997</c:v>
                </c:pt>
                <c:pt idx="1">
                  <c:v>487.00900000000001</c:v>
                </c:pt>
                <c:pt idx="2">
                  <c:v>222.637</c:v>
                </c:pt>
                <c:pt idx="3">
                  <c:v>340.54199999999992</c:v>
                </c:pt>
              </c:numCache>
            </c:numRef>
          </c:val>
        </c:ser>
        <c:ser>
          <c:idx val="0"/>
          <c:order val="3"/>
          <c:tx>
            <c:strRef>
              <c:f>'Budget institut'!$B$6</c:f>
              <c:strCache>
                <c:ptCount val="1"/>
                <c:pt idx="0">
                  <c:v>Proportion of education taximeter income, inc. part-time education</c:v>
                </c:pt>
              </c:strCache>
            </c:strRef>
          </c:tx>
          <c:invertIfNegative val="0"/>
          <c:cat>
            <c:strRef>
              <c:f>'Budget institut'!$C$2:$F$2</c:f>
              <c:strCache>
                <c:ptCount val="4"/>
                <c:pt idx="0">
                  <c:v>IMADA</c:v>
                </c:pt>
                <c:pt idx="1">
                  <c:v>BI</c:v>
                </c:pt>
                <c:pt idx="2">
                  <c:v>BMB</c:v>
                </c:pt>
                <c:pt idx="3">
                  <c:v>FKF</c:v>
                </c:pt>
              </c:strCache>
            </c:strRef>
          </c:cat>
          <c:val>
            <c:numRef>
              <c:f>'Budget institut'!$C$6:$F$6</c:f>
              <c:numCache>
                <c:formatCode>_ * #,##0_ ;_ * \-#,##0_ ;_ * "-"??_ ;_ @_ </c:formatCode>
                <c:ptCount val="4"/>
                <c:pt idx="0">
                  <c:v>13630.93051472357</c:v>
                </c:pt>
                <c:pt idx="1">
                  <c:v>9824.6868291346273</c:v>
                </c:pt>
                <c:pt idx="2">
                  <c:v>13912.491273868311</c:v>
                </c:pt>
                <c:pt idx="3">
                  <c:v>15859.19058816146</c:v>
                </c:pt>
              </c:numCache>
            </c:numRef>
          </c:val>
        </c:ser>
        <c:ser>
          <c:idx val="4"/>
          <c:order val="4"/>
          <c:tx>
            <c:strRef>
              <c:f>'Budget institut'!$B$8</c:f>
              <c:strCache>
                <c:ptCount val="1"/>
                <c:pt idx="0">
                  <c:v>BFI income</c:v>
                </c:pt>
              </c:strCache>
            </c:strRef>
          </c:tx>
          <c:invertIfNegative val="0"/>
          <c:cat>
            <c:strRef>
              <c:f>'Budget institut'!$C$2:$F$2</c:f>
              <c:strCache>
                <c:ptCount val="4"/>
                <c:pt idx="0">
                  <c:v>IMADA</c:v>
                </c:pt>
                <c:pt idx="1">
                  <c:v>BI</c:v>
                </c:pt>
                <c:pt idx="2">
                  <c:v>BMB</c:v>
                </c:pt>
                <c:pt idx="3">
                  <c:v>FKF</c:v>
                </c:pt>
              </c:strCache>
            </c:strRef>
          </c:cat>
          <c:val>
            <c:numRef>
              <c:f>'Budget institut'!$C$8:$F$8</c:f>
              <c:numCache>
                <c:formatCode>_ * #,##0_ ;_ * \-#,##0_ ;_ * "-"??_ ;_ @_ </c:formatCode>
                <c:ptCount val="4"/>
                <c:pt idx="0">
                  <c:v>570.32042576619563</c:v>
                </c:pt>
                <c:pt idx="1">
                  <c:v>900.68085887318796</c:v>
                </c:pt>
                <c:pt idx="2">
                  <c:v>754.444852266471</c:v>
                </c:pt>
                <c:pt idx="3">
                  <c:v>1396.553863094146</c:v>
                </c:pt>
              </c:numCache>
            </c:numRef>
          </c:val>
        </c:ser>
        <c:ser>
          <c:idx val="5"/>
          <c:order val="5"/>
          <c:tx>
            <c:strRef>
              <c:f>'Budget institut'!$B$9</c:f>
              <c:strCache>
                <c:ptCount val="1"/>
                <c:pt idx="0">
                  <c:v>Proportion of external income</c:v>
                </c:pt>
              </c:strCache>
            </c:strRef>
          </c:tx>
          <c:invertIfNegative val="0"/>
          <c:cat>
            <c:strRef>
              <c:f>'Budget institut'!$C$2:$F$2</c:f>
              <c:strCache>
                <c:ptCount val="4"/>
                <c:pt idx="0">
                  <c:v>IMADA</c:v>
                </c:pt>
                <c:pt idx="1">
                  <c:v>BI</c:v>
                </c:pt>
                <c:pt idx="2">
                  <c:v>BMB</c:v>
                </c:pt>
                <c:pt idx="3">
                  <c:v>FKF</c:v>
                </c:pt>
              </c:strCache>
            </c:strRef>
          </c:cat>
          <c:val>
            <c:numRef>
              <c:f>'Budget institut'!$C$9:$F$9</c:f>
              <c:numCache>
                <c:formatCode>_ * #,##0_ ;_ * \-#,##0_ ;_ * "-"??_ ;_ @_ </c:formatCode>
                <c:ptCount val="4"/>
                <c:pt idx="0">
                  <c:v>1231.1670999999999</c:v>
                </c:pt>
                <c:pt idx="1">
                  <c:v>3921.4610415999819</c:v>
                </c:pt>
                <c:pt idx="2">
                  <c:v>7805.0647684000141</c:v>
                </c:pt>
                <c:pt idx="3">
                  <c:v>6781.9618376000017</c:v>
                </c:pt>
              </c:numCache>
            </c:numRef>
          </c:val>
        </c:ser>
        <c:ser>
          <c:idx val="6"/>
          <c:order val="6"/>
          <c:tx>
            <c:strRef>
              <c:f>'Budget institut'!$B$10</c:f>
              <c:strCache>
                <c:ptCount val="1"/>
                <c:pt idx="0">
                  <c:v>Research coverage of teaching</c:v>
                </c:pt>
              </c:strCache>
            </c:strRef>
          </c:tx>
          <c:spPr>
            <a:solidFill>
              <a:srgbClr val="789D4A"/>
            </a:solidFill>
          </c:spPr>
          <c:invertIfNegative val="0"/>
          <c:cat>
            <c:strRef>
              <c:f>'Budget institut'!$C$2:$F$2</c:f>
              <c:strCache>
                <c:ptCount val="4"/>
                <c:pt idx="0">
                  <c:v>IMADA</c:v>
                </c:pt>
                <c:pt idx="1">
                  <c:v>BI</c:v>
                </c:pt>
                <c:pt idx="2">
                  <c:v>BMB</c:v>
                </c:pt>
                <c:pt idx="3">
                  <c:v>FKF</c:v>
                </c:pt>
              </c:strCache>
            </c:strRef>
          </c:cat>
          <c:val>
            <c:numRef>
              <c:f>'Budget institut'!$C$10:$F$10</c:f>
              <c:numCache>
                <c:formatCode>_ * #,##0_ ;_ * \-#,##0_ ;_ * "-"??_ ;_ @_ </c:formatCode>
                <c:ptCount val="4"/>
                <c:pt idx="0">
                  <c:v>3500</c:v>
                </c:pt>
                <c:pt idx="1">
                  <c:v>3500</c:v>
                </c:pt>
                <c:pt idx="2">
                  <c:v>5000</c:v>
                </c:pt>
                <c:pt idx="3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5210752"/>
        <c:axId val="55212672"/>
      </c:barChart>
      <c:catAx>
        <c:axId val="55210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Department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55212672"/>
        <c:crosses val="autoZero"/>
        <c:auto val="1"/>
        <c:lblAlgn val="ctr"/>
        <c:lblOffset val="100"/>
        <c:noMultiLvlLbl val="0"/>
      </c:catAx>
      <c:valAx>
        <c:axId val="55212672"/>
        <c:scaling>
          <c:orientation val="minMax"/>
          <c:max val="450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 Thousand DKK </a:t>
                </a:r>
              </a:p>
            </c:rich>
          </c:tx>
          <c:layout/>
          <c:overlay val="0"/>
        </c:title>
        <c:numFmt formatCode="_ * #,##0_ ;_ * \-#,##0_ ;_ * &quot;-&quot;??_ ;_ @_ " sourceLinked="1"/>
        <c:majorTickMark val="out"/>
        <c:minorTickMark val="none"/>
        <c:tickLblPos val="nextTo"/>
        <c:crossAx val="55210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5134A-BEB4-431C-BB56-46A8B85494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F2E06E5-CAF9-4E69-961A-187EA72F7172}">
      <dgm:prSet phldrT="[Tekst]" custT="1"/>
      <dgm:spPr/>
      <dgm:t>
        <a:bodyPr/>
        <a:lstStyle/>
        <a:p>
          <a:r>
            <a:rPr lang="da-DK" sz="1200" dirty="0" smtClean="0">
              <a:solidFill>
                <a:schemeClr val="bg1"/>
              </a:solidFill>
            </a:rPr>
            <a:t>Rektor</a:t>
          </a:r>
          <a:endParaRPr lang="da-DK" sz="1200" dirty="0">
            <a:solidFill>
              <a:schemeClr val="bg1"/>
            </a:solidFill>
          </a:endParaRPr>
        </a:p>
      </dgm:t>
    </dgm:pt>
    <dgm:pt modelId="{8B4834CB-1666-4E2D-A834-73E8C569CAFC}" type="parTrans" cxnId="{70D63887-D135-4BDA-8E75-A6ECE72371AC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03D73840-404A-4F60-BC91-E672642417E7}" type="sibTrans" cxnId="{70D63887-D135-4BDA-8E75-A6ECE72371AC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036B0655-299A-4518-ADE3-3FA486BE5E5B}" type="asst">
      <dgm:prSet phldrT="[Tekst]" custT="1"/>
      <dgm:spPr/>
      <dgm:t>
        <a:bodyPr/>
        <a:lstStyle/>
        <a:p>
          <a:r>
            <a:rPr lang="da-DK" sz="1200" dirty="0" smtClean="0">
              <a:solidFill>
                <a:schemeClr val="bg1"/>
              </a:solidFill>
            </a:rPr>
            <a:t>Direktør</a:t>
          </a:r>
          <a:endParaRPr lang="da-DK" sz="1200" dirty="0">
            <a:solidFill>
              <a:schemeClr val="bg1"/>
            </a:solidFill>
          </a:endParaRPr>
        </a:p>
      </dgm:t>
    </dgm:pt>
    <dgm:pt modelId="{E8A8D420-1DF9-4520-B484-56690F07E1F9}" type="parTrans" cxnId="{783662CE-2E22-477C-B240-5C665E347D20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D8C2EEF1-898E-4C13-AA2B-A5001D9622EB}" type="sibTrans" cxnId="{783662CE-2E22-477C-B240-5C665E347D20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A569FA4D-002F-4788-AA2A-ACFAEEDEE8AC}">
      <dgm:prSet phldrT="[Tekst]" custT="1"/>
      <dgm:spPr/>
      <dgm:t>
        <a:bodyPr/>
        <a:lstStyle/>
        <a:p>
          <a:r>
            <a:rPr lang="da-DK" sz="1200" dirty="0" smtClean="0">
              <a:solidFill>
                <a:schemeClr val="bg1"/>
              </a:solidFill>
            </a:rPr>
            <a:t>HUM</a:t>
          </a: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>
            <a:solidFill>
              <a:schemeClr val="bg1"/>
            </a:solidFill>
          </a:endParaRPr>
        </a:p>
      </dgm:t>
    </dgm:pt>
    <dgm:pt modelId="{80A162A6-360E-4D82-BB32-23AB494B9153}" type="parTrans" cxnId="{0C5B3AD5-BA81-4339-BAF4-678932B06D67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2DBEDC9E-0EBE-4BE4-80D9-B60BE1517E30}" type="sibTrans" cxnId="{0C5B3AD5-BA81-4339-BAF4-678932B06D67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6EE6FEE1-B5EF-46EE-9673-1117FF6662AE}">
      <dgm:prSet phldrT="[Tekst]" custT="1"/>
      <dgm:spPr/>
      <dgm:t>
        <a:bodyPr/>
        <a:lstStyle/>
        <a:p>
          <a:r>
            <a:rPr lang="da-DK" sz="1200" dirty="0" smtClean="0">
              <a:solidFill>
                <a:schemeClr val="bg1"/>
              </a:solidFill>
            </a:rPr>
            <a:t>NAT</a:t>
          </a: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>
            <a:solidFill>
              <a:schemeClr val="bg1"/>
            </a:solidFill>
          </a:endParaRPr>
        </a:p>
      </dgm:t>
    </dgm:pt>
    <dgm:pt modelId="{D97B016C-2A1F-4317-B604-AA3D5032CF7B}" type="parTrans" cxnId="{A0B038E3-6235-41B0-9DDF-636A7F5B18A4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35E6251D-EA05-4343-8307-FAF0F4E44AEE}" type="sibTrans" cxnId="{A0B038E3-6235-41B0-9DDF-636A7F5B18A4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C6D98443-4F3F-4F64-8580-40FD47727592}">
      <dgm:prSet phldrT="[Tekst]" custT="1"/>
      <dgm:spPr/>
      <dgm:t>
        <a:bodyPr/>
        <a:lstStyle/>
        <a:p>
          <a:r>
            <a:rPr lang="da-DK" sz="1200" dirty="0" smtClean="0">
              <a:solidFill>
                <a:schemeClr val="bg1"/>
              </a:solidFill>
            </a:rPr>
            <a:t>SAMF</a:t>
          </a: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>
            <a:solidFill>
              <a:schemeClr val="bg1"/>
            </a:solidFill>
          </a:endParaRPr>
        </a:p>
      </dgm:t>
    </dgm:pt>
    <dgm:pt modelId="{F8286C52-5CD4-49AD-8F09-4FE0EA3B1539}" type="parTrans" cxnId="{AE9CBF00-7F5B-4DDD-AA5D-008521FAE592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A140AF7D-BE1B-4C49-8E53-25FA67CB787C}" type="sibTrans" cxnId="{AE9CBF00-7F5B-4DDD-AA5D-008521FAE592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6C211CB7-7C66-4473-B273-8B82B15213F3}" type="asst">
      <dgm:prSet custT="1"/>
      <dgm:spPr/>
      <dgm:t>
        <a:bodyPr/>
        <a:lstStyle/>
        <a:p>
          <a:r>
            <a:rPr lang="da-DK" sz="1200" dirty="0" smtClean="0">
              <a:solidFill>
                <a:schemeClr val="bg1"/>
              </a:solidFill>
            </a:rPr>
            <a:t>Prorektor</a:t>
          </a:r>
          <a:endParaRPr lang="da-DK" sz="1200" dirty="0">
            <a:solidFill>
              <a:schemeClr val="bg1"/>
            </a:solidFill>
          </a:endParaRPr>
        </a:p>
      </dgm:t>
    </dgm:pt>
    <dgm:pt modelId="{1376C1C0-801D-430A-B909-47B02C67AAD2}" type="parTrans" cxnId="{768E12EE-2738-459C-95BE-DD080819EC0D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CE51E209-021A-4EFD-89B0-2AE032F82837}" type="sibTrans" cxnId="{768E12EE-2738-459C-95BE-DD080819EC0D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B47552E3-C422-4F11-9958-BE633FA979E9}">
      <dgm:prSet phldrT="[Tekst]" custT="1"/>
      <dgm:spPr/>
      <dgm:t>
        <a:bodyPr/>
        <a:lstStyle/>
        <a:p>
          <a:r>
            <a:rPr lang="da-DK" sz="1200" dirty="0" smtClean="0">
              <a:solidFill>
                <a:schemeClr val="bg1"/>
              </a:solidFill>
            </a:rPr>
            <a:t>SUND</a:t>
          </a: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>
            <a:solidFill>
              <a:schemeClr val="bg1"/>
            </a:solidFill>
          </a:endParaRPr>
        </a:p>
      </dgm:t>
    </dgm:pt>
    <dgm:pt modelId="{7453D56C-B44C-4E58-8B98-204A088FA606}" type="parTrans" cxnId="{5AF3ED4C-5EB8-439E-8E2C-F9BB76F7EB66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D5C3B632-D77D-468E-9515-DD52505AEC6A}" type="sibTrans" cxnId="{5AF3ED4C-5EB8-439E-8E2C-F9BB76F7EB66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8EF64752-BAFC-4DEB-BF00-EB52F9FD3A2C}">
      <dgm:prSet phldrT="[Tekst]" custT="1"/>
      <dgm:spPr/>
      <dgm:t>
        <a:bodyPr/>
        <a:lstStyle/>
        <a:p>
          <a:r>
            <a:rPr lang="da-DK" sz="1200" dirty="0" smtClean="0">
              <a:solidFill>
                <a:schemeClr val="bg1"/>
              </a:solidFill>
            </a:rPr>
            <a:t>TEK</a:t>
          </a: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 smtClean="0">
            <a:solidFill>
              <a:schemeClr val="bg1"/>
            </a:solidFill>
          </a:endParaRPr>
        </a:p>
        <a:p>
          <a:endParaRPr lang="da-DK" sz="1200" dirty="0">
            <a:solidFill>
              <a:schemeClr val="bg1"/>
            </a:solidFill>
          </a:endParaRPr>
        </a:p>
      </dgm:t>
    </dgm:pt>
    <dgm:pt modelId="{0F4771E1-E42B-42EE-8C99-76F210B7DD4F}" type="parTrans" cxnId="{0F83620C-0BCC-436A-A705-4B443B0E0D84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90FCC03E-FDA2-4CB7-9E39-77C4EEB84651}" type="sibTrans" cxnId="{0F83620C-0BCC-436A-A705-4B443B0E0D84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C337ED68-20FB-43E9-A92B-005AC316878A}" type="asst">
      <dgm:prSet custT="1"/>
      <dgm:spPr/>
      <dgm:t>
        <a:bodyPr/>
        <a:lstStyle/>
        <a:p>
          <a:r>
            <a:rPr lang="da-DK" sz="1100" dirty="0" smtClean="0">
              <a:solidFill>
                <a:schemeClr val="bg1"/>
              </a:solidFill>
            </a:rPr>
            <a:t>Rektor</a:t>
          </a:r>
        </a:p>
        <a:p>
          <a:r>
            <a:rPr lang="da-DK" sz="1100" dirty="0" smtClean="0">
              <a:solidFill>
                <a:schemeClr val="bg1"/>
              </a:solidFill>
            </a:rPr>
            <a:t>sekretariat</a:t>
          </a:r>
          <a:endParaRPr lang="da-DK" sz="1100" dirty="0">
            <a:solidFill>
              <a:schemeClr val="bg1"/>
            </a:solidFill>
          </a:endParaRPr>
        </a:p>
      </dgm:t>
    </dgm:pt>
    <dgm:pt modelId="{F07422CA-560D-4571-B784-986EEBB6AD7E}" type="sibTrans" cxnId="{33886A49-7056-4C34-8EA2-5A2A111A6279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D82145CA-852D-467F-AB87-6D488EEFE2E8}" type="parTrans" cxnId="{33886A49-7056-4C34-8EA2-5A2A111A6279}">
      <dgm:prSet/>
      <dgm:spPr/>
      <dgm:t>
        <a:bodyPr/>
        <a:lstStyle/>
        <a:p>
          <a:endParaRPr lang="da-DK" sz="3200">
            <a:solidFill>
              <a:schemeClr val="bg1"/>
            </a:solidFill>
          </a:endParaRPr>
        </a:p>
      </dgm:t>
    </dgm:pt>
    <dgm:pt modelId="{B2F44F98-5A59-41EF-A6DE-668606E96E45}" type="pres">
      <dgm:prSet presAssocID="{3BF5134A-BEB4-431C-BB56-46A8B85494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CF9CD71B-DB6A-4A2A-A51E-60A6215757F2}" type="pres">
      <dgm:prSet presAssocID="{3F2E06E5-CAF9-4E69-961A-187EA72F7172}" presName="hierRoot1" presStyleCnt="0">
        <dgm:presLayoutVars>
          <dgm:hierBranch val="init"/>
        </dgm:presLayoutVars>
      </dgm:prSet>
      <dgm:spPr/>
    </dgm:pt>
    <dgm:pt modelId="{F6904A9D-E7F7-4466-BEFC-4104FEDE2F35}" type="pres">
      <dgm:prSet presAssocID="{3F2E06E5-CAF9-4E69-961A-187EA72F7172}" presName="rootComposite1" presStyleCnt="0"/>
      <dgm:spPr/>
    </dgm:pt>
    <dgm:pt modelId="{2F9AC6EF-3F26-4FC2-8B09-FF2B63D856CE}" type="pres">
      <dgm:prSet presAssocID="{3F2E06E5-CAF9-4E69-961A-187EA72F717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6CBF6B7-4811-4559-BAF7-B346B267E3EA}" type="pres">
      <dgm:prSet presAssocID="{3F2E06E5-CAF9-4E69-961A-187EA72F7172}" presName="rootConnector1" presStyleLbl="node1" presStyleIdx="0" presStyleCnt="0"/>
      <dgm:spPr/>
      <dgm:t>
        <a:bodyPr/>
        <a:lstStyle/>
        <a:p>
          <a:endParaRPr lang="da-DK"/>
        </a:p>
      </dgm:t>
    </dgm:pt>
    <dgm:pt modelId="{2E5CBFA7-7926-4EA3-88A8-745A77956DE7}" type="pres">
      <dgm:prSet presAssocID="{3F2E06E5-CAF9-4E69-961A-187EA72F7172}" presName="hierChild2" presStyleCnt="0"/>
      <dgm:spPr/>
    </dgm:pt>
    <dgm:pt modelId="{2E331CDD-F768-48B1-A902-DB045DDA14B3}" type="pres">
      <dgm:prSet presAssocID="{80A162A6-360E-4D82-BB32-23AB494B9153}" presName="Name37" presStyleLbl="parChTrans1D2" presStyleIdx="0" presStyleCnt="8"/>
      <dgm:spPr/>
      <dgm:t>
        <a:bodyPr/>
        <a:lstStyle/>
        <a:p>
          <a:endParaRPr lang="da-DK"/>
        </a:p>
      </dgm:t>
    </dgm:pt>
    <dgm:pt modelId="{32F30646-99FE-4444-99C1-7E4B6B86C839}" type="pres">
      <dgm:prSet presAssocID="{A569FA4D-002F-4788-AA2A-ACFAEEDEE8AC}" presName="hierRoot2" presStyleCnt="0">
        <dgm:presLayoutVars>
          <dgm:hierBranch val="init"/>
        </dgm:presLayoutVars>
      </dgm:prSet>
      <dgm:spPr/>
    </dgm:pt>
    <dgm:pt modelId="{AEE00D84-B6FA-41DC-9AF9-A40B72EBEE43}" type="pres">
      <dgm:prSet presAssocID="{A569FA4D-002F-4788-AA2A-ACFAEEDEE8AC}" presName="rootComposite" presStyleCnt="0"/>
      <dgm:spPr/>
    </dgm:pt>
    <dgm:pt modelId="{7E0FBFD6-D6D5-4C64-99BA-96AB46E57490}" type="pres">
      <dgm:prSet presAssocID="{A569FA4D-002F-4788-AA2A-ACFAEEDEE8AC}" presName="rootText" presStyleLbl="node2" presStyleIdx="0" presStyleCnt="5" custScaleY="43103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2E6A5F2-B716-47E7-9BFE-F891A365D36C}" type="pres">
      <dgm:prSet presAssocID="{A569FA4D-002F-4788-AA2A-ACFAEEDEE8AC}" presName="rootConnector" presStyleLbl="node2" presStyleIdx="0" presStyleCnt="5"/>
      <dgm:spPr/>
      <dgm:t>
        <a:bodyPr/>
        <a:lstStyle/>
        <a:p>
          <a:endParaRPr lang="da-DK"/>
        </a:p>
      </dgm:t>
    </dgm:pt>
    <dgm:pt modelId="{FA4A7B69-D2D3-489A-B34A-70E3D651CF67}" type="pres">
      <dgm:prSet presAssocID="{A569FA4D-002F-4788-AA2A-ACFAEEDEE8AC}" presName="hierChild4" presStyleCnt="0"/>
      <dgm:spPr/>
    </dgm:pt>
    <dgm:pt modelId="{8E160A70-F6F9-412E-819A-89EC689B8FE6}" type="pres">
      <dgm:prSet presAssocID="{A569FA4D-002F-4788-AA2A-ACFAEEDEE8AC}" presName="hierChild5" presStyleCnt="0"/>
      <dgm:spPr/>
    </dgm:pt>
    <dgm:pt modelId="{E5E43DF5-AF2D-40F4-89FB-122C564BCA14}" type="pres">
      <dgm:prSet presAssocID="{D97B016C-2A1F-4317-B604-AA3D5032CF7B}" presName="Name37" presStyleLbl="parChTrans1D2" presStyleIdx="1" presStyleCnt="8"/>
      <dgm:spPr/>
      <dgm:t>
        <a:bodyPr/>
        <a:lstStyle/>
        <a:p>
          <a:endParaRPr lang="da-DK"/>
        </a:p>
      </dgm:t>
    </dgm:pt>
    <dgm:pt modelId="{2AA54906-4B63-47F5-8EE3-D01CAF601DFC}" type="pres">
      <dgm:prSet presAssocID="{6EE6FEE1-B5EF-46EE-9673-1117FF6662AE}" presName="hierRoot2" presStyleCnt="0">
        <dgm:presLayoutVars>
          <dgm:hierBranch val="init"/>
        </dgm:presLayoutVars>
      </dgm:prSet>
      <dgm:spPr/>
    </dgm:pt>
    <dgm:pt modelId="{41CEE52C-D813-4758-969F-CD12797C3A73}" type="pres">
      <dgm:prSet presAssocID="{6EE6FEE1-B5EF-46EE-9673-1117FF6662AE}" presName="rootComposite" presStyleCnt="0"/>
      <dgm:spPr/>
    </dgm:pt>
    <dgm:pt modelId="{E0E085EF-5DB3-41F4-B913-6AD10B6163D1}" type="pres">
      <dgm:prSet presAssocID="{6EE6FEE1-B5EF-46EE-9673-1117FF6662AE}" presName="rootText" presStyleLbl="node2" presStyleIdx="1" presStyleCnt="5" custScaleY="43103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C340E4D-39B5-4999-9917-6881420ABF29}" type="pres">
      <dgm:prSet presAssocID="{6EE6FEE1-B5EF-46EE-9673-1117FF6662AE}" presName="rootConnector" presStyleLbl="node2" presStyleIdx="1" presStyleCnt="5"/>
      <dgm:spPr/>
      <dgm:t>
        <a:bodyPr/>
        <a:lstStyle/>
        <a:p>
          <a:endParaRPr lang="da-DK"/>
        </a:p>
      </dgm:t>
    </dgm:pt>
    <dgm:pt modelId="{1D59CBD4-3D97-4D19-9BDB-39392343F147}" type="pres">
      <dgm:prSet presAssocID="{6EE6FEE1-B5EF-46EE-9673-1117FF6662AE}" presName="hierChild4" presStyleCnt="0"/>
      <dgm:spPr/>
    </dgm:pt>
    <dgm:pt modelId="{E7AFC5FF-9A6C-4674-95B4-3B5390BAB0EE}" type="pres">
      <dgm:prSet presAssocID="{6EE6FEE1-B5EF-46EE-9673-1117FF6662AE}" presName="hierChild5" presStyleCnt="0"/>
      <dgm:spPr/>
    </dgm:pt>
    <dgm:pt modelId="{ECFFD549-83BC-4C38-9819-1BAEBC3CFFD5}" type="pres">
      <dgm:prSet presAssocID="{F8286C52-5CD4-49AD-8F09-4FE0EA3B1539}" presName="Name37" presStyleLbl="parChTrans1D2" presStyleIdx="2" presStyleCnt="8"/>
      <dgm:spPr/>
      <dgm:t>
        <a:bodyPr/>
        <a:lstStyle/>
        <a:p>
          <a:endParaRPr lang="da-DK"/>
        </a:p>
      </dgm:t>
    </dgm:pt>
    <dgm:pt modelId="{ED8A94CD-1121-42E6-934D-1029AA54C646}" type="pres">
      <dgm:prSet presAssocID="{C6D98443-4F3F-4F64-8580-40FD47727592}" presName="hierRoot2" presStyleCnt="0">
        <dgm:presLayoutVars>
          <dgm:hierBranch val="init"/>
        </dgm:presLayoutVars>
      </dgm:prSet>
      <dgm:spPr/>
    </dgm:pt>
    <dgm:pt modelId="{9E0A7959-60C0-4F48-8C28-F2233CE828F9}" type="pres">
      <dgm:prSet presAssocID="{C6D98443-4F3F-4F64-8580-40FD47727592}" presName="rootComposite" presStyleCnt="0"/>
      <dgm:spPr/>
    </dgm:pt>
    <dgm:pt modelId="{64B6DDDC-9B5D-458D-B939-AD88C20FA98B}" type="pres">
      <dgm:prSet presAssocID="{C6D98443-4F3F-4F64-8580-40FD47727592}" presName="rootText" presStyleLbl="node2" presStyleIdx="2" presStyleCnt="5" custScaleY="42570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740C633-81A2-4A3A-8A8C-52C49B84861A}" type="pres">
      <dgm:prSet presAssocID="{C6D98443-4F3F-4F64-8580-40FD47727592}" presName="rootConnector" presStyleLbl="node2" presStyleIdx="2" presStyleCnt="5"/>
      <dgm:spPr/>
      <dgm:t>
        <a:bodyPr/>
        <a:lstStyle/>
        <a:p>
          <a:endParaRPr lang="da-DK"/>
        </a:p>
      </dgm:t>
    </dgm:pt>
    <dgm:pt modelId="{365146F9-E853-42F0-9F87-D33558D4997C}" type="pres">
      <dgm:prSet presAssocID="{C6D98443-4F3F-4F64-8580-40FD47727592}" presName="hierChild4" presStyleCnt="0"/>
      <dgm:spPr/>
    </dgm:pt>
    <dgm:pt modelId="{DC99FCF3-4C3B-4F91-B490-2C96B74D4D89}" type="pres">
      <dgm:prSet presAssocID="{C6D98443-4F3F-4F64-8580-40FD47727592}" presName="hierChild5" presStyleCnt="0"/>
      <dgm:spPr/>
    </dgm:pt>
    <dgm:pt modelId="{F6720A56-4764-4AFA-8481-9C4788770F14}" type="pres">
      <dgm:prSet presAssocID="{7453D56C-B44C-4E58-8B98-204A088FA606}" presName="Name37" presStyleLbl="parChTrans1D2" presStyleIdx="3" presStyleCnt="8"/>
      <dgm:spPr/>
      <dgm:t>
        <a:bodyPr/>
        <a:lstStyle/>
        <a:p>
          <a:endParaRPr lang="da-DK"/>
        </a:p>
      </dgm:t>
    </dgm:pt>
    <dgm:pt modelId="{943195DE-756E-40D5-A20A-F7DBDC945AAF}" type="pres">
      <dgm:prSet presAssocID="{B47552E3-C422-4F11-9958-BE633FA979E9}" presName="hierRoot2" presStyleCnt="0">
        <dgm:presLayoutVars>
          <dgm:hierBranch val="init"/>
        </dgm:presLayoutVars>
      </dgm:prSet>
      <dgm:spPr/>
    </dgm:pt>
    <dgm:pt modelId="{56416279-C34A-4D72-BBFD-41505E692894}" type="pres">
      <dgm:prSet presAssocID="{B47552E3-C422-4F11-9958-BE633FA979E9}" presName="rootComposite" presStyleCnt="0"/>
      <dgm:spPr/>
    </dgm:pt>
    <dgm:pt modelId="{D266196D-FBA3-4A7A-AE11-1C198C30CCC9}" type="pres">
      <dgm:prSet presAssocID="{B47552E3-C422-4F11-9958-BE633FA979E9}" presName="rootText" presStyleLbl="node2" presStyleIdx="3" presStyleCnt="5" custScaleY="43104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4BE68B7-7C36-4217-A3ED-9A63AD5A7405}" type="pres">
      <dgm:prSet presAssocID="{B47552E3-C422-4F11-9958-BE633FA979E9}" presName="rootConnector" presStyleLbl="node2" presStyleIdx="3" presStyleCnt="5"/>
      <dgm:spPr/>
      <dgm:t>
        <a:bodyPr/>
        <a:lstStyle/>
        <a:p>
          <a:endParaRPr lang="da-DK"/>
        </a:p>
      </dgm:t>
    </dgm:pt>
    <dgm:pt modelId="{72CFE37C-675B-4D90-A425-3DABACF145E1}" type="pres">
      <dgm:prSet presAssocID="{B47552E3-C422-4F11-9958-BE633FA979E9}" presName="hierChild4" presStyleCnt="0"/>
      <dgm:spPr/>
    </dgm:pt>
    <dgm:pt modelId="{72A50923-7424-4003-ADA2-6B85E922ED4D}" type="pres">
      <dgm:prSet presAssocID="{B47552E3-C422-4F11-9958-BE633FA979E9}" presName="hierChild5" presStyleCnt="0"/>
      <dgm:spPr/>
    </dgm:pt>
    <dgm:pt modelId="{49D58039-E3B3-46D9-97CC-BFE3034DFD99}" type="pres">
      <dgm:prSet presAssocID="{0F4771E1-E42B-42EE-8C99-76F210B7DD4F}" presName="Name37" presStyleLbl="parChTrans1D2" presStyleIdx="4" presStyleCnt="8"/>
      <dgm:spPr/>
      <dgm:t>
        <a:bodyPr/>
        <a:lstStyle/>
        <a:p>
          <a:endParaRPr lang="da-DK"/>
        </a:p>
      </dgm:t>
    </dgm:pt>
    <dgm:pt modelId="{12842337-E3F5-4228-9FE3-FFB1881F8BCD}" type="pres">
      <dgm:prSet presAssocID="{8EF64752-BAFC-4DEB-BF00-EB52F9FD3A2C}" presName="hierRoot2" presStyleCnt="0">
        <dgm:presLayoutVars>
          <dgm:hierBranch val="init"/>
        </dgm:presLayoutVars>
      </dgm:prSet>
      <dgm:spPr/>
    </dgm:pt>
    <dgm:pt modelId="{2596F4B0-8BFD-4776-8AA9-0EF0AF491751}" type="pres">
      <dgm:prSet presAssocID="{8EF64752-BAFC-4DEB-BF00-EB52F9FD3A2C}" presName="rootComposite" presStyleCnt="0"/>
      <dgm:spPr/>
    </dgm:pt>
    <dgm:pt modelId="{C0FB88FE-89AB-47FE-8D82-105886BEAB31}" type="pres">
      <dgm:prSet presAssocID="{8EF64752-BAFC-4DEB-BF00-EB52F9FD3A2C}" presName="rootText" presStyleLbl="node2" presStyleIdx="4" presStyleCnt="5" custScaleY="43103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A47C4FD-5CE0-467C-A7B3-8DA85EAEB6DC}" type="pres">
      <dgm:prSet presAssocID="{8EF64752-BAFC-4DEB-BF00-EB52F9FD3A2C}" presName="rootConnector" presStyleLbl="node2" presStyleIdx="4" presStyleCnt="5"/>
      <dgm:spPr/>
      <dgm:t>
        <a:bodyPr/>
        <a:lstStyle/>
        <a:p>
          <a:endParaRPr lang="da-DK"/>
        </a:p>
      </dgm:t>
    </dgm:pt>
    <dgm:pt modelId="{E4E6EE8E-DDAE-4739-8D0B-3AD89D583279}" type="pres">
      <dgm:prSet presAssocID="{8EF64752-BAFC-4DEB-BF00-EB52F9FD3A2C}" presName="hierChild4" presStyleCnt="0"/>
      <dgm:spPr/>
    </dgm:pt>
    <dgm:pt modelId="{E5B4EEF0-60FE-4864-9B63-CE853CCB0149}" type="pres">
      <dgm:prSet presAssocID="{8EF64752-BAFC-4DEB-BF00-EB52F9FD3A2C}" presName="hierChild5" presStyleCnt="0"/>
      <dgm:spPr/>
    </dgm:pt>
    <dgm:pt modelId="{D023E2FD-CCEA-4ACA-ADCB-BF426E61B494}" type="pres">
      <dgm:prSet presAssocID="{3F2E06E5-CAF9-4E69-961A-187EA72F7172}" presName="hierChild3" presStyleCnt="0"/>
      <dgm:spPr/>
    </dgm:pt>
    <dgm:pt modelId="{955CBC4B-599A-4D89-B408-67F631808204}" type="pres">
      <dgm:prSet presAssocID="{E8A8D420-1DF9-4520-B484-56690F07E1F9}" presName="Name111" presStyleLbl="parChTrans1D2" presStyleIdx="5" presStyleCnt="8"/>
      <dgm:spPr/>
      <dgm:t>
        <a:bodyPr/>
        <a:lstStyle/>
        <a:p>
          <a:endParaRPr lang="da-DK"/>
        </a:p>
      </dgm:t>
    </dgm:pt>
    <dgm:pt modelId="{6C66384F-0D5E-4AF1-8C6F-F9A0BF6D6681}" type="pres">
      <dgm:prSet presAssocID="{036B0655-299A-4518-ADE3-3FA486BE5E5B}" presName="hierRoot3" presStyleCnt="0">
        <dgm:presLayoutVars>
          <dgm:hierBranch val="init"/>
        </dgm:presLayoutVars>
      </dgm:prSet>
      <dgm:spPr/>
    </dgm:pt>
    <dgm:pt modelId="{9F3267D0-7319-4C20-9049-3087D7A8CE39}" type="pres">
      <dgm:prSet presAssocID="{036B0655-299A-4518-ADE3-3FA486BE5E5B}" presName="rootComposite3" presStyleCnt="0"/>
      <dgm:spPr/>
    </dgm:pt>
    <dgm:pt modelId="{0F186DE6-AE50-4DAE-AA5B-A2049C7D02E8}" type="pres">
      <dgm:prSet presAssocID="{036B0655-299A-4518-ADE3-3FA486BE5E5B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1D98ACF-7DFD-4366-93CC-D294DE544CDB}" type="pres">
      <dgm:prSet presAssocID="{036B0655-299A-4518-ADE3-3FA486BE5E5B}" presName="rootConnector3" presStyleLbl="asst1" presStyleIdx="0" presStyleCnt="3"/>
      <dgm:spPr/>
      <dgm:t>
        <a:bodyPr/>
        <a:lstStyle/>
        <a:p>
          <a:endParaRPr lang="da-DK"/>
        </a:p>
      </dgm:t>
    </dgm:pt>
    <dgm:pt modelId="{7D89F144-545B-444F-9FF2-4FE615B2061A}" type="pres">
      <dgm:prSet presAssocID="{036B0655-299A-4518-ADE3-3FA486BE5E5B}" presName="hierChild6" presStyleCnt="0"/>
      <dgm:spPr/>
    </dgm:pt>
    <dgm:pt modelId="{5EB5E703-D0BF-4D65-8CA1-E5997E8E4D2D}" type="pres">
      <dgm:prSet presAssocID="{036B0655-299A-4518-ADE3-3FA486BE5E5B}" presName="hierChild7" presStyleCnt="0"/>
      <dgm:spPr/>
    </dgm:pt>
    <dgm:pt modelId="{FE8F6F5C-D8E5-482B-BB91-DA0DF17995EB}" type="pres">
      <dgm:prSet presAssocID="{1376C1C0-801D-430A-B909-47B02C67AAD2}" presName="Name111" presStyleLbl="parChTrans1D2" presStyleIdx="6" presStyleCnt="8"/>
      <dgm:spPr/>
      <dgm:t>
        <a:bodyPr/>
        <a:lstStyle/>
        <a:p>
          <a:endParaRPr lang="da-DK"/>
        </a:p>
      </dgm:t>
    </dgm:pt>
    <dgm:pt modelId="{998AEF23-561A-4222-8C34-AED5299B3F24}" type="pres">
      <dgm:prSet presAssocID="{6C211CB7-7C66-4473-B273-8B82B15213F3}" presName="hierRoot3" presStyleCnt="0">
        <dgm:presLayoutVars>
          <dgm:hierBranch val="init"/>
        </dgm:presLayoutVars>
      </dgm:prSet>
      <dgm:spPr/>
    </dgm:pt>
    <dgm:pt modelId="{3FBEE76B-B8A8-4F5A-9D53-E38FBA5C8A82}" type="pres">
      <dgm:prSet presAssocID="{6C211CB7-7C66-4473-B273-8B82B15213F3}" presName="rootComposite3" presStyleCnt="0"/>
      <dgm:spPr/>
    </dgm:pt>
    <dgm:pt modelId="{C53E9DDE-962D-49A1-9134-3427C476A8CE}" type="pres">
      <dgm:prSet presAssocID="{6C211CB7-7C66-4473-B273-8B82B15213F3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0B8F7A0-1DF2-408B-8111-3B65D6764A2D}" type="pres">
      <dgm:prSet presAssocID="{6C211CB7-7C66-4473-B273-8B82B15213F3}" presName="rootConnector3" presStyleLbl="asst1" presStyleIdx="1" presStyleCnt="3"/>
      <dgm:spPr/>
      <dgm:t>
        <a:bodyPr/>
        <a:lstStyle/>
        <a:p>
          <a:endParaRPr lang="da-DK"/>
        </a:p>
      </dgm:t>
    </dgm:pt>
    <dgm:pt modelId="{9C22C721-6327-4954-9643-68FE239AC220}" type="pres">
      <dgm:prSet presAssocID="{6C211CB7-7C66-4473-B273-8B82B15213F3}" presName="hierChild6" presStyleCnt="0"/>
      <dgm:spPr/>
    </dgm:pt>
    <dgm:pt modelId="{EC5D25E1-4B5D-496B-9F48-7423A0EA0B4A}" type="pres">
      <dgm:prSet presAssocID="{6C211CB7-7C66-4473-B273-8B82B15213F3}" presName="hierChild7" presStyleCnt="0"/>
      <dgm:spPr/>
    </dgm:pt>
    <dgm:pt modelId="{EA5E436E-8FDA-4811-AACB-15A1C2AF0FED}" type="pres">
      <dgm:prSet presAssocID="{D82145CA-852D-467F-AB87-6D488EEFE2E8}" presName="Name111" presStyleLbl="parChTrans1D2" presStyleIdx="7" presStyleCnt="8"/>
      <dgm:spPr/>
      <dgm:t>
        <a:bodyPr/>
        <a:lstStyle/>
        <a:p>
          <a:endParaRPr lang="da-DK"/>
        </a:p>
      </dgm:t>
    </dgm:pt>
    <dgm:pt modelId="{695C41D8-FFBA-4ACC-BFB0-081AD01A8577}" type="pres">
      <dgm:prSet presAssocID="{C337ED68-20FB-43E9-A92B-005AC316878A}" presName="hierRoot3" presStyleCnt="0">
        <dgm:presLayoutVars>
          <dgm:hierBranch val="init"/>
        </dgm:presLayoutVars>
      </dgm:prSet>
      <dgm:spPr/>
    </dgm:pt>
    <dgm:pt modelId="{4EAB4708-01DF-4E2B-8900-0C2A2FEC3459}" type="pres">
      <dgm:prSet presAssocID="{C337ED68-20FB-43E9-A92B-005AC316878A}" presName="rootComposite3" presStyleCnt="0"/>
      <dgm:spPr/>
    </dgm:pt>
    <dgm:pt modelId="{B75403D4-C477-4E73-B06C-7A7847E234BA}" type="pres">
      <dgm:prSet presAssocID="{C337ED68-20FB-43E9-A92B-005AC316878A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3CE9E99-2840-4555-B95C-8AA4DDDEC7AD}" type="pres">
      <dgm:prSet presAssocID="{C337ED68-20FB-43E9-A92B-005AC316878A}" presName="rootConnector3" presStyleLbl="asst1" presStyleIdx="2" presStyleCnt="3"/>
      <dgm:spPr/>
      <dgm:t>
        <a:bodyPr/>
        <a:lstStyle/>
        <a:p>
          <a:endParaRPr lang="da-DK"/>
        </a:p>
      </dgm:t>
    </dgm:pt>
    <dgm:pt modelId="{70A48784-9139-4175-B0B9-F995C2625168}" type="pres">
      <dgm:prSet presAssocID="{C337ED68-20FB-43E9-A92B-005AC316878A}" presName="hierChild6" presStyleCnt="0"/>
      <dgm:spPr/>
    </dgm:pt>
    <dgm:pt modelId="{12C97F4E-6370-4B8D-BD7C-60D375D129BD}" type="pres">
      <dgm:prSet presAssocID="{C337ED68-20FB-43E9-A92B-005AC316878A}" presName="hierChild7" presStyleCnt="0"/>
      <dgm:spPr/>
    </dgm:pt>
  </dgm:ptLst>
  <dgm:cxnLst>
    <dgm:cxn modelId="{2176E228-2BC2-2B4C-8CC2-7C0E7B238576}" type="presOf" srcId="{3F2E06E5-CAF9-4E69-961A-187EA72F7172}" destId="{2F9AC6EF-3F26-4FC2-8B09-FF2B63D856CE}" srcOrd="0" destOrd="0" presId="urn:microsoft.com/office/officeart/2005/8/layout/orgChart1"/>
    <dgm:cxn modelId="{335D5392-D54A-C944-A28E-8278EA3F27E7}" type="presOf" srcId="{1376C1C0-801D-430A-B909-47B02C67AAD2}" destId="{FE8F6F5C-D8E5-482B-BB91-DA0DF17995EB}" srcOrd="0" destOrd="0" presId="urn:microsoft.com/office/officeart/2005/8/layout/orgChart1"/>
    <dgm:cxn modelId="{F4DD7036-AF32-4C49-8033-9327DBE4FCCB}" type="presOf" srcId="{036B0655-299A-4518-ADE3-3FA486BE5E5B}" destId="{D1D98ACF-7DFD-4366-93CC-D294DE544CDB}" srcOrd="1" destOrd="0" presId="urn:microsoft.com/office/officeart/2005/8/layout/orgChart1"/>
    <dgm:cxn modelId="{60C0DA5F-CFD6-044E-91B9-BCFE5FC50374}" type="presOf" srcId="{D97B016C-2A1F-4317-B604-AA3D5032CF7B}" destId="{E5E43DF5-AF2D-40F4-89FB-122C564BCA14}" srcOrd="0" destOrd="0" presId="urn:microsoft.com/office/officeart/2005/8/layout/orgChart1"/>
    <dgm:cxn modelId="{0F97CEC5-41F7-2946-AD7C-8E72B1437ED8}" type="presOf" srcId="{B47552E3-C422-4F11-9958-BE633FA979E9}" destId="{D266196D-FBA3-4A7A-AE11-1C198C30CCC9}" srcOrd="0" destOrd="0" presId="urn:microsoft.com/office/officeart/2005/8/layout/orgChart1"/>
    <dgm:cxn modelId="{70D63887-D135-4BDA-8E75-A6ECE72371AC}" srcId="{3BF5134A-BEB4-431C-BB56-46A8B8549449}" destId="{3F2E06E5-CAF9-4E69-961A-187EA72F7172}" srcOrd="0" destOrd="0" parTransId="{8B4834CB-1666-4E2D-A834-73E8C569CAFC}" sibTransId="{03D73840-404A-4F60-BC91-E672642417E7}"/>
    <dgm:cxn modelId="{833753E3-F73C-3048-8B26-EADD2D5579C8}" type="presOf" srcId="{80A162A6-360E-4D82-BB32-23AB494B9153}" destId="{2E331CDD-F768-48B1-A902-DB045DDA14B3}" srcOrd="0" destOrd="0" presId="urn:microsoft.com/office/officeart/2005/8/layout/orgChart1"/>
    <dgm:cxn modelId="{E6C14BA2-55ED-7440-B0E8-19A1447C7592}" type="presOf" srcId="{C337ED68-20FB-43E9-A92B-005AC316878A}" destId="{73CE9E99-2840-4555-B95C-8AA4DDDEC7AD}" srcOrd="1" destOrd="0" presId="urn:microsoft.com/office/officeart/2005/8/layout/orgChart1"/>
    <dgm:cxn modelId="{AE9CBF00-7F5B-4DDD-AA5D-008521FAE592}" srcId="{3F2E06E5-CAF9-4E69-961A-187EA72F7172}" destId="{C6D98443-4F3F-4F64-8580-40FD47727592}" srcOrd="3" destOrd="0" parTransId="{F8286C52-5CD4-49AD-8F09-4FE0EA3B1539}" sibTransId="{A140AF7D-BE1B-4C49-8E53-25FA67CB787C}"/>
    <dgm:cxn modelId="{33886A49-7056-4C34-8EA2-5A2A111A6279}" srcId="{3F2E06E5-CAF9-4E69-961A-187EA72F7172}" destId="{C337ED68-20FB-43E9-A92B-005AC316878A}" srcOrd="7" destOrd="0" parTransId="{D82145CA-852D-467F-AB87-6D488EEFE2E8}" sibTransId="{F07422CA-560D-4571-B784-986EEBB6AD7E}"/>
    <dgm:cxn modelId="{ACA19C14-F350-E943-AC6C-DC236BE9F8B2}" type="presOf" srcId="{F8286C52-5CD4-49AD-8F09-4FE0EA3B1539}" destId="{ECFFD549-83BC-4C38-9819-1BAEBC3CFFD5}" srcOrd="0" destOrd="0" presId="urn:microsoft.com/office/officeart/2005/8/layout/orgChart1"/>
    <dgm:cxn modelId="{0F83620C-0BCC-436A-A705-4B443B0E0D84}" srcId="{3F2E06E5-CAF9-4E69-961A-187EA72F7172}" destId="{8EF64752-BAFC-4DEB-BF00-EB52F9FD3A2C}" srcOrd="5" destOrd="0" parTransId="{0F4771E1-E42B-42EE-8C99-76F210B7DD4F}" sibTransId="{90FCC03E-FDA2-4CB7-9E39-77C4EEB84651}"/>
    <dgm:cxn modelId="{A0B038E3-6235-41B0-9DDF-636A7F5B18A4}" srcId="{3F2E06E5-CAF9-4E69-961A-187EA72F7172}" destId="{6EE6FEE1-B5EF-46EE-9673-1117FF6662AE}" srcOrd="2" destOrd="0" parTransId="{D97B016C-2A1F-4317-B604-AA3D5032CF7B}" sibTransId="{35E6251D-EA05-4343-8307-FAF0F4E44AEE}"/>
    <dgm:cxn modelId="{041FD9A5-6471-304D-B071-71A4ECA3CBC8}" type="presOf" srcId="{036B0655-299A-4518-ADE3-3FA486BE5E5B}" destId="{0F186DE6-AE50-4DAE-AA5B-A2049C7D02E8}" srcOrd="0" destOrd="0" presId="urn:microsoft.com/office/officeart/2005/8/layout/orgChart1"/>
    <dgm:cxn modelId="{33B07D61-78BD-C748-B1D1-ABBBD69F7F04}" type="presOf" srcId="{A569FA4D-002F-4788-AA2A-ACFAEEDEE8AC}" destId="{62E6A5F2-B716-47E7-9BFE-F891A365D36C}" srcOrd="1" destOrd="0" presId="urn:microsoft.com/office/officeart/2005/8/layout/orgChart1"/>
    <dgm:cxn modelId="{12071098-A524-E640-8DD4-A26FC3DE2DB7}" type="presOf" srcId="{A569FA4D-002F-4788-AA2A-ACFAEEDEE8AC}" destId="{7E0FBFD6-D6D5-4C64-99BA-96AB46E57490}" srcOrd="0" destOrd="0" presId="urn:microsoft.com/office/officeart/2005/8/layout/orgChart1"/>
    <dgm:cxn modelId="{D4E6C306-0670-3041-B6F3-0CEB758FC7BF}" type="presOf" srcId="{0F4771E1-E42B-42EE-8C99-76F210B7DD4F}" destId="{49D58039-E3B3-46D9-97CC-BFE3034DFD99}" srcOrd="0" destOrd="0" presId="urn:microsoft.com/office/officeart/2005/8/layout/orgChart1"/>
    <dgm:cxn modelId="{A618A3B0-9E8D-DD48-9712-1EE02CBDFA9F}" type="presOf" srcId="{3F2E06E5-CAF9-4E69-961A-187EA72F7172}" destId="{56CBF6B7-4811-4559-BAF7-B346B267E3EA}" srcOrd="1" destOrd="0" presId="urn:microsoft.com/office/officeart/2005/8/layout/orgChart1"/>
    <dgm:cxn modelId="{FE277019-1323-664C-9FD2-0892F33CECC5}" type="presOf" srcId="{7453D56C-B44C-4E58-8B98-204A088FA606}" destId="{F6720A56-4764-4AFA-8481-9C4788770F14}" srcOrd="0" destOrd="0" presId="urn:microsoft.com/office/officeart/2005/8/layout/orgChart1"/>
    <dgm:cxn modelId="{C6417A51-C55A-CC43-9E62-90E516294B37}" type="presOf" srcId="{6EE6FEE1-B5EF-46EE-9673-1117FF6662AE}" destId="{E0E085EF-5DB3-41F4-B913-6AD10B6163D1}" srcOrd="0" destOrd="0" presId="urn:microsoft.com/office/officeart/2005/8/layout/orgChart1"/>
    <dgm:cxn modelId="{D1E7053C-F5B5-4845-8D3E-F14921323700}" type="presOf" srcId="{8EF64752-BAFC-4DEB-BF00-EB52F9FD3A2C}" destId="{2A47C4FD-5CE0-467C-A7B3-8DA85EAEB6DC}" srcOrd="1" destOrd="0" presId="urn:microsoft.com/office/officeart/2005/8/layout/orgChart1"/>
    <dgm:cxn modelId="{2E1B32E2-2270-3A43-9ED7-9C45672A80AB}" type="presOf" srcId="{D82145CA-852D-467F-AB87-6D488EEFE2E8}" destId="{EA5E436E-8FDA-4811-AACB-15A1C2AF0FED}" srcOrd="0" destOrd="0" presId="urn:microsoft.com/office/officeart/2005/8/layout/orgChart1"/>
    <dgm:cxn modelId="{D06BD399-1F78-5747-8A1C-46C3CACE06F5}" type="presOf" srcId="{E8A8D420-1DF9-4520-B484-56690F07E1F9}" destId="{955CBC4B-599A-4D89-B408-67F631808204}" srcOrd="0" destOrd="0" presId="urn:microsoft.com/office/officeart/2005/8/layout/orgChart1"/>
    <dgm:cxn modelId="{EDCDAF02-E8B8-1D4F-AFCD-75A1E09B1418}" type="presOf" srcId="{3BF5134A-BEB4-431C-BB56-46A8B8549449}" destId="{B2F44F98-5A59-41EF-A6DE-668606E96E45}" srcOrd="0" destOrd="0" presId="urn:microsoft.com/office/officeart/2005/8/layout/orgChart1"/>
    <dgm:cxn modelId="{813AAEF4-06AE-304B-92EC-74E792FB2F97}" type="presOf" srcId="{6C211CB7-7C66-4473-B273-8B82B15213F3}" destId="{C53E9DDE-962D-49A1-9134-3427C476A8CE}" srcOrd="0" destOrd="0" presId="urn:microsoft.com/office/officeart/2005/8/layout/orgChart1"/>
    <dgm:cxn modelId="{768E12EE-2738-459C-95BE-DD080819EC0D}" srcId="{3F2E06E5-CAF9-4E69-961A-187EA72F7172}" destId="{6C211CB7-7C66-4473-B273-8B82B15213F3}" srcOrd="6" destOrd="0" parTransId="{1376C1C0-801D-430A-B909-47B02C67AAD2}" sibTransId="{CE51E209-021A-4EFD-89B0-2AE032F82837}"/>
    <dgm:cxn modelId="{01E78F03-3C12-3349-96B9-E9971EB6B41C}" type="presOf" srcId="{6C211CB7-7C66-4473-B273-8B82B15213F3}" destId="{10B8F7A0-1DF2-408B-8111-3B65D6764A2D}" srcOrd="1" destOrd="0" presId="urn:microsoft.com/office/officeart/2005/8/layout/orgChart1"/>
    <dgm:cxn modelId="{5AF3ED4C-5EB8-439E-8E2C-F9BB76F7EB66}" srcId="{3F2E06E5-CAF9-4E69-961A-187EA72F7172}" destId="{B47552E3-C422-4F11-9958-BE633FA979E9}" srcOrd="4" destOrd="0" parTransId="{7453D56C-B44C-4E58-8B98-204A088FA606}" sibTransId="{D5C3B632-D77D-468E-9515-DD52505AEC6A}"/>
    <dgm:cxn modelId="{18522FB5-8F51-DE4F-A990-2193612A1AA5}" type="presOf" srcId="{C6D98443-4F3F-4F64-8580-40FD47727592}" destId="{64B6DDDC-9B5D-458D-B939-AD88C20FA98B}" srcOrd="0" destOrd="0" presId="urn:microsoft.com/office/officeart/2005/8/layout/orgChart1"/>
    <dgm:cxn modelId="{6CC3685D-FF4B-C74A-957F-ABE3AF801F1D}" type="presOf" srcId="{C337ED68-20FB-43E9-A92B-005AC316878A}" destId="{B75403D4-C477-4E73-B06C-7A7847E234BA}" srcOrd="0" destOrd="0" presId="urn:microsoft.com/office/officeart/2005/8/layout/orgChart1"/>
    <dgm:cxn modelId="{5F453D27-E900-0648-BF34-1E199E3239F5}" type="presOf" srcId="{6EE6FEE1-B5EF-46EE-9673-1117FF6662AE}" destId="{4C340E4D-39B5-4999-9917-6881420ABF29}" srcOrd="1" destOrd="0" presId="urn:microsoft.com/office/officeart/2005/8/layout/orgChart1"/>
    <dgm:cxn modelId="{312FA93E-B89C-7F49-8BC1-C97F3D594DD7}" type="presOf" srcId="{C6D98443-4F3F-4F64-8580-40FD47727592}" destId="{6740C633-81A2-4A3A-8A8C-52C49B84861A}" srcOrd="1" destOrd="0" presId="urn:microsoft.com/office/officeart/2005/8/layout/orgChart1"/>
    <dgm:cxn modelId="{0C5B3AD5-BA81-4339-BAF4-678932B06D67}" srcId="{3F2E06E5-CAF9-4E69-961A-187EA72F7172}" destId="{A569FA4D-002F-4788-AA2A-ACFAEEDEE8AC}" srcOrd="1" destOrd="0" parTransId="{80A162A6-360E-4D82-BB32-23AB494B9153}" sibTransId="{2DBEDC9E-0EBE-4BE4-80D9-B60BE1517E30}"/>
    <dgm:cxn modelId="{6BC47FC6-7CD9-7B4E-BB70-2F32F4DCD28E}" type="presOf" srcId="{8EF64752-BAFC-4DEB-BF00-EB52F9FD3A2C}" destId="{C0FB88FE-89AB-47FE-8D82-105886BEAB31}" srcOrd="0" destOrd="0" presId="urn:microsoft.com/office/officeart/2005/8/layout/orgChart1"/>
    <dgm:cxn modelId="{5FCD4368-1CDC-9F41-AA5A-6897AC0AAE25}" type="presOf" srcId="{B47552E3-C422-4F11-9958-BE633FA979E9}" destId="{04BE68B7-7C36-4217-A3ED-9A63AD5A7405}" srcOrd="1" destOrd="0" presId="urn:microsoft.com/office/officeart/2005/8/layout/orgChart1"/>
    <dgm:cxn modelId="{783662CE-2E22-477C-B240-5C665E347D20}" srcId="{3F2E06E5-CAF9-4E69-961A-187EA72F7172}" destId="{036B0655-299A-4518-ADE3-3FA486BE5E5B}" srcOrd="0" destOrd="0" parTransId="{E8A8D420-1DF9-4520-B484-56690F07E1F9}" sibTransId="{D8C2EEF1-898E-4C13-AA2B-A5001D9622EB}"/>
    <dgm:cxn modelId="{3A0AB1DD-01C6-0F46-86AB-757742897F55}" type="presParOf" srcId="{B2F44F98-5A59-41EF-A6DE-668606E96E45}" destId="{CF9CD71B-DB6A-4A2A-A51E-60A6215757F2}" srcOrd="0" destOrd="0" presId="urn:microsoft.com/office/officeart/2005/8/layout/orgChart1"/>
    <dgm:cxn modelId="{EC002CF3-B326-8E49-B7AD-C6B4B7AA8F2D}" type="presParOf" srcId="{CF9CD71B-DB6A-4A2A-A51E-60A6215757F2}" destId="{F6904A9D-E7F7-4466-BEFC-4104FEDE2F35}" srcOrd="0" destOrd="0" presId="urn:microsoft.com/office/officeart/2005/8/layout/orgChart1"/>
    <dgm:cxn modelId="{9A8E490B-7F23-0449-85E3-2B7D5B088907}" type="presParOf" srcId="{F6904A9D-E7F7-4466-BEFC-4104FEDE2F35}" destId="{2F9AC6EF-3F26-4FC2-8B09-FF2B63D856CE}" srcOrd="0" destOrd="0" presId="urn:microsoft.com/office/officeart/2005/8/layout/orgChart1"/>
    <dgm:cxn modelId="{0AFC7772-DD6F-8A4A-BCE4-EC20E2F47252}" type="presParOf" srcId="{F6904A9D-E7F7-4466-BEFC-4104FEDE2F35}" destId="{56CBF6B7-4811-4559-BAF7-B346B267E3EA}" srcOrd="1" destOrd="0" presId="urn:microsoft.com/office/officeart/2005/8/layout/orgChart1"/>
    <dgm:cxn modelId="{08B01763-5697-0C4E-80A9-EC816CC1878B}" type="presParOf" srcId="{CF9CD71B-DB6A-4A2A-A51E-60A6215757F2}" destId="{2E5CBFA7-7926-4EA3-88A8-745A77956DE7}" srcOrd="1" destOrd="0" presId="urn:microsoft.com/office/officeart/2005/8/layout/orgChart1"/>
    <dgm:cxn modelId="{F55A92C4-8292-964A-8A61-69C60852B3D7}" type="presParOf" srcId="{2E5CBFA7-7926-4EA3-88A8-745A77956DE7}" destId="{2E331CDD-F768-48B1-A902-DB045DDA14B3}" srcOrd="0" destOrd="0" presId="urn:microsoft.com/office/officeart/2005/8/layout/orgChart1"/>
    <dgm:cxn modelId="{8F27C8A2-4A6E-7148-B3AE-8CD717807E7E}" type="presParOf" srcId="{2E5CBFA7-7926-4EA3-88A8-745A77956DE7}" destId="{32F30646-99FE-4444-99C1-7E4B6B86C839}" srcOrd="1" destOrd="0" presId="urn:microsoft.com/office/officeart/2005/8/layout/orgChart1"/>
    <dgm:cxn modelId="{C94B48D7-0475-494C-A420-B69621CE7FB0}" type="presParOf" srcId="{32F30646-99FE-4444-99C1-7E4B6B86C839}" destId="{AEE00D84-B6FA-41DC-9AF9-A40B72EBEE43}" srcOrd="0" destOrd="0" presId="urn:microsoft.com/office/officeart/2005/8/layout/orgChart1"/>
    <dgm:cxn modelId="{63254CA5-8543-3B44-8960-4E1EB57BCA02}" type="presParOf" srcId="{AEE00D84-B6FA-41DC-9AF9-A40B72EBEE43}" destId="{7E0FBFD6-D6D5-4C64-99BA-96AB46E57490}" srcOrd="0" destOrd="0" presId="urn:microsoft.com/office/officeart/2005/8/layout/orgChart1"/>
    <dgm:cxn modelId="{8915346F-109D-604F-9639-C8D279D7E2C2}" type="presParOf" srcId="{AEE00D84-B6FA-41DC-9AF9-A40B72EBEE43}" destId="{62E6A5F2-B716-47E7-9BFE-F891A365D36C}" srcOrd="1" destOrd="0" presId="urn:microsoft.com/office/officeart/2005/8/layout/orgChart1"/>
    <dgm:cxn modelId="{52A92665-1DBC-744D-9351-205DDD71A8F1}" type="presParOf" srcId="{32F30646-99FE-4444-99C1-7E4B6B86C839}" destId="{FA4A7B69-D2D3-489A-B34A-70E3D651CF67}" srcOrd="1" destOrd="0" presId="urn:microsoft.com/office/officeart/2005/8/layout/orgChart1"/>
    <dgm:cxn modelId="{151A36A3-EE8E-454E-8654-DF0C976CB580}" type="presParOf" srcId="{32F30646-99FE-4444-99C1-7E4B6B86C839}" destId="{8E160A70-F6F9-412E-819A-89EC689B8FE6}" srcOrd="2" destOrd="0" presId="urn:microsoft.com/office/officeart/2005/8/layout/orgChart1"/>
    <dgm:cxn modelId="{BDC18995-9AA1-DF41-A7AB-2F7679D5200C}" type="presParOf" srcId="{2E5CBFA7-7926-4EA3-88A8-745A77956DE7}" destId="{E5E43DF5-AF2D-40F4-89FB-122C564BCA14}" srcOrd="2" destOrd="0" presId="urn:microsoft.com/office/officeart/2005/8/layout/orgChart1"/>
    <dgm:cxn modelId="{4D0DFD7C-6174-6043-BC6E-64BD979D92E7}" type="presParOf" srcId="{2E5CBFA7-7926-4EA3-88A8-745A77956DE7}" destId="{2AA54906-4B63-47F5-8EE3-D01CAF601DFC}" srcOrd="3" destOrd="0" presId="urn:microsoft.com/office/officeart/2005/8/layout/orgChart1"/>
    <dgm:cxn modelId="{025CE915-9DA6-5E46-8878-91F2360288D8}" type="presParOf" srcId="{2AA54906-4B63-47F5-8EE3-D01CAF601DFC}" destId="{41CEE52C-D813-4758-969F-CD12797C3A73}" srcOrd="0" destOrd="0" presId="urn:microsoft.com/office/officeart/2005/8/layout/orgChart1"/>
    <dgm:cxn modelId="{6446C481-D010-0948-925E-A224180B7AAB}" type="presParOf" srcId="{41CEE52C-D813-4758-969F-CD12797C3A73}" destId="{E0E085EF-5DB3-41F4-B913-6AD10B6163D1}" srcOrd="0" destOrd="0" presId="urn:microsoft.com/office/officeart/2005/8/layout/orgChart1"/>
    <dgm:cxn modelId="{F4A5442D-2775-9A4D-93F5-B3F54248E1C0}" type="presParOf" srcId="{41CEE52C-D813-4758-969F-CD12797C3A73}" destId="{4C340E4D-39B5-4999-9917-6881420ABF29}" srcOrd="1" destOrd="0" presId="urn:microsoft.com/office/officeart/2005/8/layout/orgChart1"/>
    <dgm:cxn modelId="{A9BB60C7-9637-7E4E-9E57-F6C7760BDEB1}" type="presParOf" srcId="{2AA54906-4B63-47F5-8EE3-D01CAF601DFC}" destId="{1D59CBD4-3D97-4D19-9BDB-39392343F147}" srcOrd="1" destOrd="0" presId="urn:microsoft.com/office/officeart/2005/8/layout/orgChart1"/>
    <dgm:cxn modelId="{7A4E948D-6055-C54C-B097-58BC0D9B0A98}" type="presParOf" srcId="{2AA54906-4B63-47F5-8EE3-D01CAF601DFC}" destId="{E7AFC5FF-9A6C-4674-95B4-3B5390BAB0EE}" srcOrd="2" destOrd="0" presId="urn:microsoft.com/office/officeart/2005/8/layout/orgChart1"/>
    <dgm:cxn modelId="{D799741F-84D4-094D-8AFE-2E57B87CAF59}" type="presParOf" srcId="{2E5CBFA7-7926-4EA3-88A8-745A77956DE7}" destId="{ECFFD549-83BC-4C38-9819-1BAEBC3CFFD5}" srcOrd="4" destOrd="0" presId="urn:microsoft.com/office/officeart/2005/8/layout/orgChart1"/>
    <dgm:cxn modelId="{3C78B42E-D70C-5B40-8324-C6B478DE3653}" type="presParOf" srcId="{2E5CBFA7-7926-4EA3-88A8-745A77956DE7}" destId="{ED8A94CD-1121-42E6-934D-1029AA54C646}" srcOrd="5" destOrd="0" presId="urn:microsoft.com/office/officeart/2005/8/layout/orgChart1"/>
    <dgm:cxn modelId="{7FF54AED-7B08-EE41-8353-9987EDABC181}" type="presParOf" srcId="{ED8A94CD-1121-42E6-934D-1029AA54C646}" destId="{9E0A7959-60C0-4F48-8C28-F2233CE828F9}" srcOrd="0" destOrd="0" presId="urn:microsoft.com/office/officeart/2005/8/layout/orgChart1"/>
    <dgm:cxn modelId="{FCB3815A-51D0-F24F-A2DF-61793DBDA1C9}" type="presParOf" srcId="{9E0A7959-60C0-4F48-8C28-F2233CE828F9}" destId="{64B6DDDC-9B5D-458D-B939-AD88C20FA98B}" srcOrd="0" destOrd="0" presId="urn:microsoft.com/office/officeart/2005/8/layout/orgChart1"/>
    <dgm:cxn modelId="{5FF9F1F0-77D4-564F-B1B1-BCBE8DD9495C}" type="presParOf" srcId="{9E0A7959-60C0-4F48-8C28-F2233CE828F9}" destId="{6740C633-81A2-4A3A-8A8C-52C49B84861A}" srcOrd="1" destOrd="0" presId="urn:microsoft.com/office/officeart/2005/8/layout/orgChart1"/>
    <dgm:cxn modelId="{F92891E0-94A4-7542-95D6-BC3103A4C8C8}" type="presParOf" srcId="{ED8A94CD-1121-42E6-934D-1029AA54C646}" destId="{365146F9-E853-42F0-9F87-D33558D4997C}" srcOrd="1" destOrd="0" presId="urn:microsoft.com/office/officeart/2005/8/layout/orgChart1"/>
    <dgm:cxn modelId="{68C2DD80-89BA-C84B-A08E-1671829C1A47}" type="presParOf" srcId="{ED8A94CD-1121-42E6-934D-1029AA54C646}" destId="{DC99FCF3-4C3B-4F91-B490-2C96B74D4D89}" srcOrd="2" destOrd="0" presId="urn:microsoft.com/office/officeart/2005/8/layout/orgChart1"/>
    <dgm:cxn modelId="{5AB7B057-5454-0E4F-A005-1F03C8D889A1}" type="presParOf" srcId="{2E5CBFA7-7926-4EA3-88A8-745A77956DE7}" destId="{F6720A56-4764-4AFA-8481-9C4788770F14}" srcOrd="6" destOrd="0" presId="urn:microsoft.com/office/officeart/2005/8/layout/orgChart1"/>
    <dgm:cxn modelId="{9BAE5120-D608-994F-A574-4CD775414C11}" type="presParOf" srcId="{2E5CBFA7-7926-4EA3-88A8-745A77956DE7}" destId="{943195DE-756E-40D5-A20A-F7DBDC945AAF}" srcOrd="7" destOrd="0" presId="urn:microsoft.com/office/officeart/2005/8/layout/orgChart1"/>
    <dgm:cxn modelId="{78146D98-50C0-B349-AAF8-61E22BCE81F8}" type="presParOf" srcId="{943195DE-756E-40D5-A20A-F7DBDC945AAF}" destId="{56416279-C34A-4D72-BBFD-41505E692894}" srcOrd="0" destOrd="0" presId="urn:microsoft.com/office/officeart/2005/8/layout/orgChart1"/>
    <dgm:cxn modelId="{CEE5BD83-D362-0640-9AF7-165CCDFA455A}" type="presParOf" srcId="{56416279-C34A-4D72-BBFD-41505E692894}" destId="{D266196D-FBA3-4A7A-AE11-1C198C30CCC9}" srcOrd="0" destOrd="0" presId="urn:microsoft.com/office/officeart/2005/8/layout/orgChart1"/>
    <dgm:cxn modelId="{ACFD2025-4801-8647-8A47-E642814DE268}" type="presParOf" srcId="{56416279-C34A-4D72-BBFD-41505E692894}" destId="{04BE68B7-7C36-4217-A3ED-9A63AD5A7405}" srcOrd="1" destOrd="0" presId="urn:microsoft.com/office/officeart/2005/8/layout/orgChart1"/>
    <dgm:cxn modelId="{848611B8-223C-0445-A299-91D84DB3056F}" type="presParOf" srcId="{943195DE-756E-40D5-A20A-F7DBDC945AAF}" destId="{72CFE37C-675B-4D90-A425-3DABACF145E1}" srcOrd="1" destOrd="0" presId="urn:microsoft.com/office/officeart/2005/8/layout/orgChart1"/>
    <dgm:cxn modelId="{8F22055A-474A-5A4C-9BD6-BE8BC7308AFF}" type="presParOf" srcId="{943195DE-756E-40D5-A20A-F7DBDC945AAF}" destId="{72A50923-7424-4003-ADA2-6B85E922ED4D}" srcOrd="2" destOrd="0" presId="urn:microsoft.com/office/officeart/2005/8/layout/orgChart1"/>
    <dgm:cxn modelId="{7BCD7719-64C6-FA41-9439-51B1038A55F7}" type="presParOf" srcId="{2E5CBFA7-7926-4EA3-88A8-745A77956DE7}" destId="{49D58039-E3B3-46D9-97CC-BFE3034DFD99}" srcOrd="8" destOrd="0" presId="urn:microsoft.com/office/officeart/2005/8/layout/orgChart1"/>
    <dgm:cxn modelId="{830FD584-1C37-634A-B07A-6EC8DAF8E4FA}" type="presParOf" srcId="{2E5CBFA7-7926-4EA3-88A8-745A77956DE7}" destId="{12842337-E3F5-4228-9FE3-FFB1881F8BCD}" srcOrd="9" destOrd="0" presId="urn:microsoft.com/office/officeart/2005/8/layout/orgChart1"/>
    <dgm:cxn modelId="{6B79EF5F-1B09-B145-863F-7F364F0BDD03}" type="presParOf" srcId="{12842337-E3F5-4228-9FE3-FFB1881F8BCD}" destId="{2596F4B0-8BFD-4776-8AA9-0EF0AF491751}" srcOrd="0" destOrd="0" presId="urn:microsoft.com/office/officeart/2005/8/layout/orgChart1"/>
    <dgm:cxn modelId="{595C6701-38F9-DA4E-BEA4-BF62942F52FE}" type="presParOf" srcId="{2596F4B0-8BFD-4776-8AA9-0EF0AF491751}" destId="{C0FB88FE-89AB-47FE-8D82-105886BEAB31}" srcOrd="0" destOrd="0" presId="urn:microsoft.com/office/officeart/2005/8/layout/orgChart1"/>
    <dgm:cxn modelId="{C4FEBFCB-2D4C-6244-A4A5-2A80933E64DC}" type="presParOf" srcId="{2596F4B0-8BFD-4776-8AA9-0EF0AF491751}" destId="{2A47C4FD-5CE0-467C-A7B3-8DA85EAEB6DC}" srcOrd="1" destOrd="0" presId="urn:microsoft.com/office/officeart/2005/8/layout/orgChart1"/>
    <dgm:cxn modelId="{2ABD38CE-44E8-8341-9844-40FD56894104}" type="presParOf" srcId="{12842337-E3F5-4228-9FE3-FFB1881F8BCD}" destId="{E4E6EE8E-DDAE-4739-8D0B-3AD89D583279}" srcOrd="1" destOrd="0" presId="urn:microsoft.com/office/officeart/2005/8/layout/orgChart1"/>
    <dgm:cxn modelId="{AEFB6BCF-ACB2-8C4A-B4A4-5DDFFF2426A4}" type="presParOf" srcId="{12842337-E3F5-4228-9FE3-FFB1881F8BCD}" destId="{E5B4EEF0-60FE-4864-9B63-CE853CCB0149}" srcOrd="2" destOrd="0" presId="urn:microsoft.com/office/officeart/2005/8/layout/orgChart1"/>
    <dgm:cxn modelId="{BFDF66E9-0836-D548-A3E0-A7B850203509}" type="presParOf" srcId="{CF9CD71B-DB6A-4A2A-A51E-60A6215757F2}" destId="{D023E2FD-CCEA-4ACA-ADCB-BF426E61B494}" srcOrd="2" destOrd="0" presId="urn:microsoft.com/office/officeart/2005/8/layout/orgChart1"/>
    <dgm:cxn modelId="{9459777F-7795-814B-A586-76D68870C22F}" type="presParOf" srcId="{D023E2FD-CCEA-4ACA-ADCB-BF426E61B494}" destId="{955CBC4B-599A-4D89-B408-67F631808204}" srcOrd="0" destOrd="0" presId="urn:microsoft.com/office/officeart/2005/8/layout/orgChart1"/>
    <dgm:cxn modelId="{223FF778-6D3D-BD4F-B575-20AFE65B39D0}" type="presParOf" srcId="{D023E2FD-CCEA-4ACA-ADCB-BF426E61B494}" destId="{6C66384F-0D5E-4AF1-8C6F-F9A0BF6D6681}" srcOrd="1" destOrd="0" presId="urn:microsoft.com/office/officeart/2005/8/layout/orgChart1"/>
    <dgm:cxn modelId="{819340B5-B8DF-AA44-8E9A-AB3B1095F261}" type="presParOf" srcId="{6C66384F-0D5E-4AF1-8C6F-F9A0BF6D6681}" destId="{9F3267D0-7319-4C20-9049-3087D7A8CE39}" srcOrd="0" destOrd="0" presId="urn:microsoft.com/office/officeart/2005/8/layout/orgChart1"/>
    <dgm:cxn modelId="{026E2E31-8CE3-364E-B153-C64040443CF9}" type="presParOf" srcId="{9F3267D0-7319-4C20-9049-3087D7A8CE39}" destId="{0F186DE6-AE50-4DAE-AA5B-A2049C7D02E8}" srcOrd="0" destOrd="0" presId="urn:microsoft.com/office/officeart/2005/8/layout/orgChart1"/>
    <dgm:cxn modelId="{A65DDCC1-DBF8-DA43-AB09-9436C18B0456}" type="presParOf" srcId="{9F3267D0-7319-4C20-9049-3087D7A8CE39}" destId="{D1D98ACF-7DFD-4366-93CC-D294DE544CDB}" srcOrd="1" destOrd="0" presId="urn:microsoft.com/office/officeart/2005/8/layout/orgChart1"/>
    <dgm:cxn modelId="{7A2C82E6-7AC0-6F44-A1C0-131EE27DE44D}" type="presParOf" srcId="{6C66384F-0D5E-4AF1-8C6F-F9A0BF6D6681}" destId="{7D89F144-545B-444F-9FF2-4FE615B2061A}" srcOrd="1" destOrd="0" presId="urn:microsoft.com/office/officeart/2005/8/layout/orgChart1"/>
    <dgm:cxn modelId="{D0DA488F-5ABD-C442-974F-C4A5AE16A8EA}" type="presParOf" srcId="{6C66384F-0D5E-4AF1-8C6F-F9A0BF6D6681}" destId="{5EB5E703-D0BF-4D65-8CA1-E5997E8E4D2D}" srcOrd="2" destOrd="0" presId="urn:microsoft.com/office/officeart/2005/8/layout/orgChart1"/>
    <dgm:cxn modelId="{978B303C-B766-554F-90B8-B08B57FA4C76}" type="presParOf" srcId="{D023E2FD-CCEA-4ACA-ADCB-BF426E61B494}" destId="{FE8F6F5C-D8E5-482B-BB91-DA0DF17995EB}" srcOrd="2" destOrd="0" presId="urn:microsoft.com/office/officeart/2005/8/layout/orgChart1"/>
    <dgm:cxn modelId="{F221062F-E874-074E-AAE5-9931893EC9A5}" type="presParOf" srcId="{D023E2FD-CCEA-4ACA-ADCB-BF426E61B494}" destId="{998AEF23-561A-4222-8C34-AED5299B3F24}" srcOrd="3" destOrd="0" presId="urn:microsoft.com/office/officeart/2005/8/layout/orgChart1"/>
    <dgm:cxn modelId="{ABEB64B2-F592-A94C-AFCE-277DFCC1CDBD}" type="presParOf" srcId="{998AEF23-561A-4222-8C34-AED5299B3F24}" destId="{3FBEE76B-B8A8-4F5A-9D53-E38FBA5C8A82}" srcOrd="0" destOrd="0" presId="urn:microsoft.com/office/officeart/2005/8/layout/orgChart1"/>
    <dgm:cxn modelId="{CD6664A0-3F7A-1247-B6AC-3507BFBE6C79}" type="presParOf" srcId="{3FBEE76B-B8A8-4F5A-9D53-E38FBA5C8A82}" destId="{C53E9DDE-962D-49A1-9134-3427C476A8CE}" srcOrd="0" destOrd="0" presId="urn:microsoft.com/office/officeart/2005/8/layout/orgChart1"/>
    <dgm:cxn modelId="{04C09023-D2AD-3047-8349-4AC9FABB1ED7}" type="presParOf" srcId="{3FBEE76B-B8A8-4F5A-9D53-E38FBA5C8A82}" destId="{10B8F7A0-1DF2-408B-8111-3B65D6764A2D}" srcOrd="1" destOrd="0" presId="urn:microsoft.com/office/officeart/2005/8/layout/orgChart1"/>
    <dgm:cxn modelId="{EE6A24D7-E5B5-7E4B-BD9E-10CFBF917EB4}" type="presParOf" srcId="{998AEF23-561A-4222-8C34-AED5299B3F24}" destId="{9C22C721-6327-4954-9643-68FE239AC220}" srcOrd="1" destOrd="0" presId="urn:microsoft.com/office/officeart/2005/8/layout/orgChart1"/>
    <dgm:cxn modelId="{1419E59C-1383-EA4A-AC4B-ED39BF50B2EF}" type="presParOf" srcId="{998AEF23-561A-4222-8C34-AED5299B3F24}" destId="{EC5D25E1-4B5D-496B-9F48-7423A0EA0B4A}" srcOrd="2" destOrd="0" presId="urn:microsoft.com/office/officeart/2005/8/layout/orgChart1"/>
    <dgm:cxn modelId="{B8000DD3-BB5D-E548-9E19-BDE0D195BC71}" type="presParOf" srcId="{D023E2FD-CCEA-4ACA-ADCB-BF426E61B494}" destId="{EA5E436E-8FDA-4811-AACB-15A1C2AF0FED}" srcOrd="4" destOrd="0" presId="urn:microsoft.com/office/officeart/2005/8/layout/orgChart1"/>
    <dgm:cxn modelId="{67C96474-03E5-454A-9438-AEA85A1672E8}" type="presParOf" srcId="{D023E2FD-CCEA-4ACA-ADCB-BF426E61B494}" destId="{695C41D8-FFBA-4ACC-BFB0-081AD01A8577}" srcOrd="5" destOrd="0" presId="urn:microsoft.com/office/officeart/2005/8/layout/orgChart1"/>
    <dgm:cxn modelId="{975E2725-774B-F147-ADCF-6DBF0453175F}" type="presParOf" srcId="{695C41D8-FFBA-4ACC-BFB0-081AD01A8577}" destId="{4EAB4708-01DF-4E2B-8900-0C2A2FEC3459}" srcOrd="0" destOrd="0" presId="urn:microsoft.com/office/officeart/2005/8/layout/orgChart1"/>
    <dgm:cxn modelId="{C6BB61BB-1611-B74A-A37A-1401F9029EF8}" type="presParOf" srcId="{4EAB4708-01DF-4E2B-8900-0C2A2FEC3459}" destId="{B75403D4-C477-4E73-B06C-7A7847E234BA}" srcOrd="0" destOrd="0" presId="urn:microsoft.com/office/officeart/2005/8/layout/orgChart1"/>
    <dgm:cxn modelId="{9238A4F4-F231-1048-B0A4-B4CA16B8FBE0}" type="presParOf" srcId="{4EAB4708-01DF-4E2B-8900-0C2A2FEC3459}" destId="{73CE9E99-2840-4555-B95C-8AA4DDDEC7AD}" srcOrd="1" destOrd="0" presId="urn:microsoft.com/office/officeart/2005/8/layout/orgChart1"/>
    <dgm:cxn modelId="{D8E17072-214E-3140-9BA2-44D79B98B07A}" type="presParOf" srcId="{695C41D8-FFBA-4ACC-BFB0-081AD01A8577}" destId="{70A48784-9139-4175-B0B9-F995C2625168}" srcOrd="1" destOrd="0" presId="urn:microsoft.com/office/officeart/2005/8/layout/orgChart1"/>
    <dgm:cxn modelId="{4A0BF4F9-9961-9F49-81C7-09202CF37715}" type="presParOf" srcId="{695C41D8-FFBA-4ACC-BFB0-081AD01A8577}" destId="{12C97F4E-6370-4B8D-BD7C-60D375D129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E436E-8FDA-4811-AACB-15A1C2AF0FED}">
      <dsp:nvSpPr>
        <dsp:cNvPr id="0" name=""/>
        <dsp:cNvSpPr/>
      </dsp:nvSpPr>
      <dsp:spPr>
        <a:xfrm>
          <a:off x="4772402" y="407794"/>
          <a:ext cx="91440" cy="950684"/>
        </a:xfrm>
        <a:custGeom>
          <a:avLst/>
          <a:gdLst/>
          <a:ahLst/>
          <a:cxnLst/>
          <a:rect l="0" t="0" r="0" b="0"/>
          <a:pathLst>
            <a:path>
              <a:moveTo>
                <a:pt x="131037" y="0"/>
              </a:moveTo>
              <a:lnTo>
                <a:pt x="131037" y="950684"/>
              </a:lnTo>
              <a:lnTo>
                <a:pt x="45720" y="9506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F6F5C-D8E5-482B-BB91-DA0DF17995EB}">
      <dsp:nvSpPr>
        <dsp:cNvPr id="0" name=""/>
        <dsp:cNvSpPr/>
      </dsp:nvSpPr>
      <dsp:spPr>
        <a:xfrm>
          <a:off x="4857720" y="407794"/>
          <a:ext cx="91440" cy="373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773"/>
              </a:lnTo>
              <a:lnTo>
                <a:pt x="131037" y="373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CBC4B-599A-4D89-B408-67F631808204}">
      <dsp:nvSpPr>
        <dsp:cNvPr id="0" name=""/>
        <dsp:cNvSpPr/>
      </dsp:nvSpPr>
      <dsp:spPr>
        <a:xfrm>
          <a:off x="4772402" y="407794"/>
          <a:ext cx="91440" cy="373773"/>
        </a:xfrm>
        <a:custGeom>
          <a:avLst/>
          <a:gdLst/>
          <a:ahLst/>
          <a:cxnLst/>
          <a:rect l="0" t="0" r="0" b="0"/>
          <a:pathLst>
            <a:path>
              <a:moveTo>
                <a:pt x="131037" y="0"/>
              </a:moveTo>
              <a:lnTo>
                <a:pt x="131037" y="373773"/>
              </a:lnTo>
              <a:lnTo>
                <a:pt x="45720" y="373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58039-E3B3-46D9-97CC-BFE3034DFD99}">
      <dsp:nvSpPr>
        <dsp:cNvPr id="0" name=""/>
        <dsp:cNvSpPr/>
      </dsp:nvSpPr>
      <dsp:spPr>
        <a:xfrm>
          <a:off x="4903440" y="407794"/>
          <a:ext cx="1966374" cy="1324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140"/>
              </a:lnTo>
              <a:lnTo>
                <a:pt x="1966374" y="1239140"/>
              </a:lnTo>
              <a:lnTo>
                <a:pt x="1966374" y="1324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20A56-4764-4AFA-8481-9C4788770F14}">
      <dsp:nvSpPr>
        <dsp:cNvPr id="0" name=""/>
        <dsp:cNvSpPr/>
      </dsp:nvSpPr>
      <dsp:spPr>
        <a:xfrm>
          <a:off x="4903440" y="407794"/>
          <a:ext cx="983187" cy="1324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140"/>
              </a:lnTo>
              <a:lnTo>
                <a:pt x="983187" y="1239140"/>
              </a:lnTo>
              <a:lnTo>
                <a:pt x="983187" y="1324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FD549-83BC-4C38-9819-1BAEBC3CFFD5}">
      <dsp:nvSpPr>
        <dsp:cNvPr id="0" name=""/>
        <dsp:cNvSpPr/>
      </dsp:nvSpPr>
      <dsp:spPr>
        <a:xfrm>
          <a:off x="4857720" y="407794"/>
          <a:ext cx="91440" cy="1324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43DF5-AF2D-40F4-89FB-122C564BCA14}">
      <dsp:nvSpPr>
        <dsp:cNvPr id="0" name=""/>
        <dsp:cNvSpPr/>
      </dsp:nvSpPr>
      <dsp:spPr>
        <a:xfrm>
          <a:off x="3920252" y="407794"/>
          <a:ext cx="983187" cy="1324458"/>
        </a:xfrm>
        <a:custGeom>
          <a:avLst/>
          <a:gdLst/>
          <a:ahLst/>
          <a:cxnLst/>
          <a:rect l="0" t="0" r="0" b="0"/>
          <a:pathLst>
            <a:path>
              <a:moveTo>
                <a:pt x="983187" y="0"/>
              </a:moveTo>
              <a:lnTo>
                <a:pt x="983187" y="1239140"/>
              </a:lnTo>
              <a:lnTo>
                <a:pt x="0" y="1239140"/>
              </a:lnTo>
              <a:lnTo>
                <a:pt x="0" y="1324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31CDD-F768-48B1-A902-DB045DDA14B3}">
      <dsp:nvSpPr>
        <dsp:cNvPr id="0" name=""/>
        <dsp:cNvSpPr/>
      </dsp:nvSpPr>
      <dsp:spPr>
        <a:xfrm>
          <a:off x="2937065" y="407794"/>
          <a:ext cx="1966374" cy="1324458"/>
        </a:xfrm>
        <a:custGeom>
          <a:avLst/>
          <a:gdLst/>
          <a:ahLst/>
          <a:cxnLst/>
          <a:rect l="0" t="0" r="0" b="0"/>
          <a:pathLst>
            <a:path>
              <a:moveTo>
                <a:pt x="1966374" y="0"/>
              </a:moveTo>
              <a:lnTo>
                <a:pt x="1966374" y="1239140"/>
              </a:lnTo>
              <a:lnTo>
                <a:pt x="0" y="1239140"/>
              </a:lnTo>
              <a:lnTo>
                <a:pt x="0" y="1324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AC6EF-3F26-4FC2-8B09-FF2B63D856CE}">
      <dsp:nvSpPr>
        <dsp:cNvPr id="0" name=""/>
        <dsp:cNvSpPr/>
      </dsp:nvSpPr>
      <dsp:spPr>
        <a:xfrm>
          <a:off x="4497164" y="1519"/>
          <a:ext cx="812551" cy="406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chemeClr val="bg1"/>
              </a:solidFill>
            </a:rPr>
            <a:t>Rektor</a:t>
          </a:r>
          <a:endParaRPr lang="da-DK" sz="1200" kern="1200" dirty="0">
            <a:solidFill>
              <a:schemeClr val="bg1"/>
            </a:solidFill>
          </a:endParaRPr>
        </a:p>
      </dsp:txBody>
      <dsp:txXfrm>
        <a:off x="4497164" y="1519"/>
        <a:ext cx="812551" cy="406275"/>
      </dsp:txXfrm>
    </dsp:sp>
    <dsp:sp modelId="{7E0FBFD6-D6D5-4C64-99BA-96AB46E57490}">
      <dsp:nvSpPr>
        <dsp:cNvPr id="0" name=""/>
        <dsp:cNvSpPr/>
      </dsp:nvSpPr>
      <dsp:spPr>
        <a:xfrm>
          <a:off x="2530790" y="1732253"/>
          <a:ext cx="812551" cy="1751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chemeClr val="bg1"/>
              </a:solidFill>
            </a:rPr>
            <a:t>HUM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>
            <a:solidFill>
              <a:schemeClr val="bg1"/>
            </a:solidFill>
          </a:endParaRPr>
        </a:p>
      </dsp:txBody>
      <dsp:txXfrm>
        <a:off x="2530790" y="1732253"/>
        <a:ext cx="812551" cy="1751206"/>
      </dsp:txXfrm>
    </dsp:sp>
    <dsp:sp modelId="{E0E085EF-5DB3-41F4-B913-6AD10B6163D1}">
      <dsp:nvSpPr>
        <dsp:cNvPr id="0" name=""/>
        <dsp:cNvSpPr/>
      </dsp:nvSpPr>
      <dsp:spPr>
        <a:xfrm>
          <a:off x="3513977" y="1732253"/>
          <a:ext cx="812551" cy="1751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chemeClr val="bg1"/>
              </a:solidFill>
            </a:rPr>
            <a:t>NAT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>
            <a:solidFill>
              <a:schemeClr val="bg1"/>
            </a:solidFill>
          </a:endParaRPr>
        </a:p>
      </dsp:txBody>
      <dsp:txXfrm>
        <a:off x="3513977" y="1732253"/>
        <a:ext cx="812551" cy="1751206"/>
      </dsp:txXfrm>
    </dsp:sp>
    <dsp:sp modelId="{64B6DDDC-9B5D-458D-B939-AD88C20FA98B}">
      <dsp:nvSpPr>
        <dsp:cNvPr id="0" name=""/>
        <dsp:cNvSpPr/>
      </dsp:nvSpPr>
      <dsp:spPr>
        <a:xfrm>
          <a:off x="4497164" y="1732253"/>
          <a:ext cx="812551" cy="172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chemeClr val="bg1"/>
              </a:solidFill>
            </a:rPr>
            <a:t>SAMF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>
            <a:solidFill>
              <a:schemeClr val="bg1"/>
            </a:solidFill>
          </a:endParaRPr>
        </a:p>
      </dsp:txBody>
      <dsp:txXfrm>
        <a:off x="4497164" y="1732253"/>
        <a:ext cx="812551" cy="1729527"/>
      </dsp:txXfrm>
    </dsp:sp>
    <dsp:sp modelId="{D266196D-FBA3-4A7A-AE11-1C198C30CCC9}">
      <dsp:nvSpPr>
        <dsp:cNvPr id="0" name=""/>
        <dsp:cNvSpPr/>
      </dsp:nvSpPr>
      <dsp:spPr>
        <a:xfrm>
          <a:off x="5480351" y="1732253"/>
          <a:ext cx="812551" cy="1751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chemeClr val="bg1"/>
              </a:solidFill>
            </a:rPr>
            <a:t>SUND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>
            <a:solidFill>
              <a:schemeClr val="bg1"/>
            </a:solidFill>
          </a:endParaRPr>
        </a:p>
      </dsp:txBody>
      <dsp:txXfrm>
        <a:off x="5480351" y="1732253"/>
        <a:ext cx="812551" cy="1751210"/>
      </dsp:txXfrm>
    </dsp:sp>
    <dsp:sp modelId="{C0FB88FE-89AB-47FE-8D82-105886BEAB31}">
      <dsp:nvSpPr>
        <dsp:cNvPr id="0" name=""/>
        <dsp:cNvSpPr/>
      </dsp:nvSpPr>
      <dsp:spPr>
        <a:xfrm>
          <a:off x="6463538" y="1732253"/>
          <a:ext cx="812551" cy="1751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chemeClr val="bg1"/>
              </a:solidFill>
            </a:rPr>
            <a:t>TEK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>
            <a:solidFill>
              <a:schemeClr val="bg1"/>
            </a:solidFill>
          </a:endParaRPr>
        </a:p>
      </dsp:txBody>
      <dsp:txXfrm>
        <a:off x="6463538" y="1732253"/>
        <a:ext cx="812551" cy="1751206"/>
      </dsp:txXfrm>
    </dsp:sp>
    <dsp:sp modelId="{0F186DE6-AE50-4DAE-AA5B-A2049C7D02E8}">
      <dsp:nvSpPr>
        <dsp:cNvPr id="0" name=""/>
        <dsp:cNvSpPr/>
      </dsp:nvSpPr>
      <dsp:spPr>
        <a:xfrm>
          <a:off x="4005570" y="578430"/>
          <a:ext cx="812551" cy="406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chemeClr val="bg1"/>
              </a:solidFill>
            </a:rPr>
            <a:t>Direktør</a:t>
          </a:r>
          <a:endParaRPr lang="da-DK" sz="1200" kern="1200" dirty="0">
            <a:solidFill>
              <a:schemeClr val="bg1"/>
            </a:solidFill>
          </a:endParaRPr>
        </a:p>
      </dsp:txBody>
      <dsp:txXfrm>
        <a:off x="4005570" y="578430"/>
        <a:ext cx="812551" cy="406275"/>
      </dsp:txXfrm>
    </dsp:sp>
    <dsp:sp modelId="{C53E9DDE-962D-49A1-9134-3427C476A8CE}">
      <dsp:nvSpPr>
        <dsp:cNvPr id="0" name=""/>
        <dsp:cNvSpPr/>
      </dsp:nvSpPr>
      <dsp:spPr>
        <a:xfrm>
          <a:off x="4988757" y="578430"/>
          <a:ext cx="812551" cy="406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>
              <a:solidFill>
                <a:schemeClr val="bg1"/>
              </a:solidFill>
            </a:rPr>
            <a:t>Prorektor</a:t>
          </a:r>
          <a:endParaRPr lang="da-DK" sz="1200" kern="1200" dirty="0">
            <a:solidFill>
              <a:schemeClr val="bg1"/>
            </a:solidFill>
          </a:endParaRPr>
        </a:p>
      </dsp:txBody>
      <dsp:txXfrm>
        <a:off x="4988757" y="578430"/>
        <a:ext cx="812551" cy="406275"/>
      </dsp:txXfrm>
    </dsp:sp>
    <dsp:sp modelId="{B75403D4-C477-4E73-B06C-7A7847E234BA}">
      <dsp:nvSpPr>
        <dsp:cNvPr id="0" name=""/>
        <dsp:cNvSpPr/>
      </dsp:nvSpPr>
      <dsp:spPr>
        <a:xfrm>
          <a:off x="4005570" y="1155341"/>
          <a:ext cx="812551" cy="406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>
              <a:solidFill>
                <a:schemeClr val="bg1"/>
              </a:solidFill>
            </a:rPr>
            <a:t>Rektor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100" kern="1200" dirty="0" smtClean="0">
              <a:solidFill>
                <a:schemeClr val="bg1"/>
              </a:solidFill>
            </a:rPr>
            <a:t>sekretariat</a:t>
          </a:r>
          <a:endParaRPr lang="da-DK" sz="1100" kern="1200" dirty="0">
            <a:solidFill>
              <a:schemeClr val="bg1"/>
            </a:solidFill>
          </a:endParaRPr>
        </a:p>
      </dsp:txBody>
      <dsp:txXfrm>
        <a:off x="4005570" y="1155341"/>
        <a:ext cx="812551" cy="40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20/09/2016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AA1A7-E83A-47C5-9B5B-4484F737BCD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43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AA1A7-E83A-47C5-9B5B-4484F737BCD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93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AA1A7-E83A-47C5-9B5B-4484F737BCD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577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AA1A7-E83A-47C5-9B5B-4484F737BCD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43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AA1A7-E83A-47C5-9B5B-4484F737BCD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139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Education: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From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now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on,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departments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will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receive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fixed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percentage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of the total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education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income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generate.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Income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from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four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new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incentive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-driven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study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programmes is sent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directly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without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taxation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to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departments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who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have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earned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it (</a:t>
            </a:r>
            <a:r>
              <a:rPr lang="da-DK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transferred </a:t>
            </a:r>
            <a:r>
              <a:rPr lang="da-DK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directly</a:t>
            </a:r>
            <a:r>
              <a:rPr lang="da-DK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from </a:t>
            </a:r>
            <a:r>
              <a:rPr lang="da-DK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SDU's</a:t>
            </a:r>
            <a:r>
              <a:rPr lang="da-DK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budget model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Research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BFI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icome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is sent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directly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on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without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taxation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to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departments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who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have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earned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it (</a:t>
            </a:r>
            <a:r>
              <a:rPr lang="da-DK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transferrd</a:t>
            </a:r>
            <a:r>
              <a:rPr lang="da-DK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directly</a:t>
            </a:r>
            <a:r>
              <a:rPr lang="da-DK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from </a:t>
            </a:r>
            <a:r>
              <a:rPr lang="da-DK" sz="12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SDU's</a:t>
            </a:r>
            <a:r>
              <a:rPr lang="da-DK" sz="120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budget model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).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From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now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on,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department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receives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ordinary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income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equivalent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to a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fixed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percentage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of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external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funding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inc. overheads.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Basic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funding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for research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coverage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of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teaching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This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will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set for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four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years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at a time.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Offset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funding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in relation to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Faculty's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old budget model.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Phased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out in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percentages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from 2016 and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completely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by 2020.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da-DK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Faculty's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strategic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funds: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New principles for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Faculty's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strategic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funds.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39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75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figure</a:t>
            </a:r>
            <a:r>
              <a:rPr lang="da-DK" dirty="0" smtClean="0"/>
              <a:t> </a:t>
            </a:r>
            <a:r>
              <a:rPr lang="da-DK" dirty="0" err="1" smtClean="0"/>
              <a:t>illustrates</a:t>
            </a:r>
            <a:r>
              <a:rPr lang="da-DK" dirty="0" smtClean="0"/>
              <a:t> the nature/</a:t>
            </a:r>
            <a:r>
              <a:rPr lang="da-DK" dirty="0" err="1" smtClean="0"/>
              <a:t>construction</a:t>
            </a:r>
            <a:r>
              <a:rPr lang="da-DK" dirty="0" smtClean="0"/>
              <a:t> of the </a:t>
            </a:r>
            <a:r>
              <a:rPr lang="da-DK" dirty="0" err="1" smtClean="0"/>
              <a:t>individual</a:t>
            </a:r>
            <a:r>
              <a:rPr lang="da-DK" dirty="0" smtClean="0"/>
              <a:t> </a:t>
            </a:r>
            <a:r>
              <a:rPr lang="da-DK" dirty="0" err="1" smtClean="0"/>
              <a:t>departments</a:t>
            </a:r>
            <a:r>
              <a:rPr lang="da-DK" dirty="0" smtClean="0"/>
              <a:t>’ </a:t>
            </a:r>
            <a:r>
              <a:rPr lang="da-DK" dirty="0" err="1" smtClean="0"/>
              <a:t>economy</a:t>
            </a:r>
            <a:r>
              <a:rPr lang="da-DK" dirty="0" smtClean="0"/>
              <a:t>.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strategic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opportunities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does</a:t>
            </a:r>
            <a:r>
              <a:rPr lang="da-DK" baseline="0" dirty="0" smtClean="0"/>
              <a:t> the new budget model provide?</a:t>
            </a:r>
            <a:endParaRPr lang="da-DK" dirty="0" smtClean="0"/>
          </a:p>
          <a:p>
            <a:r>
              <a:rPr lang="da-DK" baseline="0" dirty="0" smtClean="0"/>
              <a:t>Note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the offset </a:t>
            </a:r>
            <a:r>
              <a:rPr lang="da-DK" baseline="0" dirty="0" err="1" smtClean="0"/>
              <a:t>funding</a:t>
            </a:r>
            <a:r>
              <a:rPr lang="da-DK" baseline="0" dirty="0" smtClean="0"/>
              <a:t> for BI is not visible in the </a:t>
            </a:r>
            <a:r>
              <a:rPr lang="da-DK" baseline="0" dirty="0" err="1" smtClean="0"/>
              <a:t>figure</a:t>
            </a:r>
            <a:r>
              <a:rPr lang="da-DK" baseline="0" dirty="0" smtClean="0"/>
              <a:t> due to a small </a:t>
            </a:r>
            <a:r>
              <a:rPr lang="da-DK" baseline="0" dirty="0" err="1" smtClean="0"/>
              <a:t>amount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75 thousand DKK. This is low </a:t>
            </a:r>
            <a:r>
              <a:rPr lang="da-DK" baseline="0" dirty="0" err="1" smtClean="0"/>
              <a:t>compared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departments</a:t>
            </a:r>
            <a:r>
              <a:rPr lang="da-DK" baseline="0" dirty="0" smtClean="0"/>
              <a:t>’ </a:t>
            </a:r>
            <a:r>
              <a:rPr lang="da-DK" baseline="0" dirty="0" err="1" smtClean="0"/>
              <a:t>amount</a:t>
            </a:r>
            <a:r>
              <a:rPr lang="da-DK" baseline="0" dirty="0" smtClean="0"/>
              <a:t> of 0,5-2,5 million DKK.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02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larger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initiatives</a:t>
            </a:r>
            <a:r>
              <a:rPr lang="da-DK" baseline="0" dirty="0" smtClean="0"/>
              <a:t> with a total </a:t>
            </a:r>
            <a:r>
              <a:rPr lang="da-DK" baseline="0" dirty="0" err="1" smtClean="0"/>
              <a:t>financing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requirement</a:t>
            </a:r>
            <a:r>
              <a:rPr lang="da-DK" baseline="0" dirty="0" smtClean="0"/>
              <a:t> of at </a:t>
            </a:r>
            <a:r>
              <a:rPr lang="da-DK" baseline="0" dirty="0" err="1" smtClean="0"/>
              <a:t>least</a:t>
            </a:r>
            <a:r>
              <a:rPr lang="da-DK" baseline="0" dirty="0" smtClean="0"/>
              <a:t> 0.5 million DKK.</a:t>
            </a:r>
          </a:p>
          <a:p>
            <a:r>
              <a:rPr lang="da-DK" baseline="0" dirty="0" err="1" smtClean="0"/>
              <a:t>Initiatives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mainly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benefit</a:t>
            </a:r>
            <a:r>
              <a:rPr lang="da-DK" baseline="0" dirty="0" smtClean="0"/>
              <a:t> a single </a:t>
            </a:r>
            <a:r>
              <a:rPr lang="da-DK" baseline="0" dirty="0" err="1" smtClean="0"/>
              <a:t>dpeartment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financed</a:t>
            </a:r>
            <a:r>
              <a:rPr lang="da-DK" baseline="0" dirty="0" smtClean="0"/>
              <a:t> 1:1 by the relevant </a:t>
            </a:r>
            <a:r>
              <a:rPr lang="da-DK" baseline="0" dirty="0" err="1" smtClean="0"/>
              <a:t>department</a:t>
            </a:r>
            <a:r>
              <a:rPr lang="da-DK" baseline="0" dirty="0" smtClean="0"/>
              <a:t>. The </a:t>
            </a:r>
            <a:r>
              <a:rPr lang="da-DK" baseline="0" dirty="0" err="1" smtClean="0"/>
              <a:t>Faculty’s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strategic</a:t>
            </a:r>
            <a:r>
              <a:rPr lang="da-DK" baseline="0" dirty="0" smtClean="0"/>
              <a:t> funds </a:t>
            </a:r>
            <a:r>
              <a:rPr lang="da-DK" baseline="0" dirty="0" err="1" smtClean="0"/>
              <a:t>cannot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finance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salaries</a:t>
            </a:r>
            <a:r>
              <a:rPr lang="da-DK" baseline="0" dirty="0" smtClean="0"/>
              <a:t> for permanent </a:t>
            </a:r>
            <a:r>
              <a:rPr lang="da-DK" baseline="0" dirty="0" err="1" smtClean="0"/>
              <a:t>employees</a:t>
            </a:r>
            <a:r>
              <a:rPr lang="da-DK" baseline="0" dirty="0" smtClean="0"/>
              <a:t> at the </a:t>
            </a:r>
            <a:r>
              <a:rPr lang="da-DK" baseline="0" dirty="0" err="1" smtClean="0"/>
              <a:t>departments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however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purchases</a:t>
            </a:r>
            <a:r>
              <a:rPr lang="da-DK" baseline="0" dirty="0" smtClean="0"/>
              <a:t> for a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strategic</a:t>
            </a:r>
            <a:r>
              <a:rPr lang="da-DK" baseline="0" dirty="0" smtClean="0"/>
              <a:t> purpose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financed</a:t>
            </a:r>
            <a:r>
              <a:rPr lang="da-DK" baseline="0" dirty="0" smtClean="0"/>
              <a:t> for a </a:t>
            </a:r>
            <a:r>
              <a:rPr lang="da-DK" baseline="0" dirty="0" err="1" smtClean="0"/>
              <a:t>limited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period</a:t>
            </a:r>
            <a:r>
              <a:rPr lang="da-DK" baseline="0" dirty="0" smtClean="0"/>
              <a:t>. The </a:t>
            </a:r>
            <a:r>
              <a:rPr lang="da-DK" baseline="0" dirty="0" err="1" smtClean="0"/>
              <a:t>Faculty’s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strategic</a:t>
            </a:r>
            <a:r>
              <a:rPr lang="da-DK" baseline="0" dirty="0" smtClean="0"/>
              <a:t> funds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primarily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intended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contributing</a:t>
            </a:r>
            <a:r>
              <a:rPr lang="da-DK" baseline="0" dirty="0" smtClean="0"/>
              <a:t> to start-up </a:t>
            </a:r>
            <a:r>
              <a:rPr lang="da-DK" baseline="0" dirty="0" err="1" smtClean="0"/>
              <a:t>costs</a:t>
            </a:r>
            <a:r>
              <a:rPr lang="da-DK" baseline="0" dirty="0" smtClean="0"/>
              <a:t>, retention </a:t>
            </a:r>
            <a:r>
              <a:rPr lang="da-DK" baseline="0" dirty="0" err="1" smtClean="0"/>
              <a:t>costs</a:t>
            </a:r>
            <a:r>
              <a:rPr lang="da-DK" baseline="0" dirty="0" smtClean="0"/>
              <a:t>, research </a:t>
            </a:r>
            <a:r>
              <a:rPr lang="da-DK" baseline="0" dirty="0" err="1" smtClean="0"/>
              <a:t>infrastructure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larger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teaching</a:t>
            </a:r>
            <a:r>
              <a:rPr lang="da-DK" baseline="0" dirty="0" smtClean="0"/>
              <a:t> and research </a:t>
            </a:r>
            <a:r>
              <a:rPr lang="da-DK" baseline="0" dirty="0" err="1" smtClean="0"/>
              <a:t>initiatives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across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Faculty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38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4" Type="http://schemas.openxmlformats.org/officeDocument/2006/relationships/image" Target="../media/image6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569" y="1314000"/>
            <a:ext cx="8132617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Tina Ellehuus Larsen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356"/>
            <a:ext cx="3340800" cy="180085"/>
          </a:xfrm>
        </p:spPr>
        <p:txBody>
          <a:bodyPr/>
          <a:lstStyle/>
          <a:p>
            <a:fld id="{B64C13D7-9B05-4011-9965-27ECFE9D8445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722299"/>
          </a:xfrm>
        </p:spPr>
        <p:txBody>
          <a:bodyPr/>
          <a:lstStyle>
            <a:lvl1pPr algn="l">
              <a:lnSpc>
                <a:spcPct val="92000"/>
              </a:lnSpc>
              <a:defRPr b="1"/>
            </a:lvl1pPr>
          </a:lstStyle>
          <a:p>
            <a:r>
              <a:rPr lang="da-DK" dirty="0"/>
              <a:t>Det Naturvidenskabelige Fakultet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868449"/>
            <a:ext cx="431400" cy="263661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fld id="{5ED18449-E579-46CD-B4CD-1234271E6BFB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Det Naturvidenskabelige Fakultet</a:t>
            </a:r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5C1E9B9B-E1E6-4802-915F-18AC6757D2C5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smtClean="0"/>
              <a:t>Det Naturvidenskabelige Fakultet</a:t>
            </a:r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fld id="{295D30BC-A95A-453C-B21E-C99F49B22367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Det Naturvidenskabelige Fakultet</a:t>
            </a:r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50B029-390C-4718-B4DB-366BDE054385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Det Naturvidenskabelige Fakultet</a:t>
            </a:r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6041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89600" cy="6858000"/>
          </a:xfrm>
        </p:spPr>
        <p:txBody>
          <a:bodyPr tIns="2772000" anchor="t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54339"/>
            <a:ext cx="5630958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D0210F-E95C-43D0-933E-E3A03AEEFB61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50601"/>
            <a:ext cx="5630958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Det Naturvidenskabelige Fakultet</a:t>
            </a:r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54339"/>
            <a:ext cx="43140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7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89600" cy="6858000"/>
          </a:xfrm>
        </p:spPr>
        <p:txBody>
          <a:bodyPr tIns="2772000"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Pladsholder til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10229"/>
            <a:ext cx="5630958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DF03708-8EB3-4CB5-A5B3-804E7F91ECCE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41175"/>
            <a:ext cx="5630958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Det Naturvidenskabelige Fakultet</a:t>
            </a:r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10229"/>
            <a:ext cx="43140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8915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fld id="{78A29CA5-3DCC-4142-A8CA-7C3654DAB91F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Naturvidenskabelige Fakultet</a:t>
            </a:r>
          </a:p>
        </p:txBody>
      </p:sp>
      <p:pic>
        <p:nvPicPr>
          <p:cNvPr id="9" name="Logo sor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 grøn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2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11376000" cy="3852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8206"/>
            <a:ext cx="4086495" cy="180085"/>
          </a:xfrm>
        </p:spPr>
        <p:txBody>
          <a:bodyPr/>
          <a:lstStyle>
            <a:lvl1pPr>
              <a:defRPr sz="100" b="0">
                <a:solidFill>
                  <a:srgbClr val="4E5B31"/>
                </a:solidFill>
              </a:defRPr>
            </a:lvl1pPr>
          </a:lstStyle>
          <a:p>
            <a:fld id="{E37BB84A-0E19-4545-84B0-3C37B4CAED35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8" name="OFF_institute_NOT" hidden="1"/>
          <p:cNvSpPr>
            <a:spLocks noGrp="1"/>
          </p:cNvSpPr>
          <p:nvPr>
            <p:ph type="ftr" sz="quarter" idx="11"/>
          </p:nvPr>
        </p:nvSpPr>
        <p:spPr>
          <a:xfrm>
            <a:off x="6915600" y="6460568"/>
            <a:ext cx="3340800" cy="352190"/>
          </a:xfrm>
        </p:spPr>
        <p:txBody>
          <a:bodyPr/>
          <a:lstStyle>
            <a:lvl1pPr>
              <a:defRPr sz="100">
                <a:solidFill>
                  <a:srgbClr val="4E5B31"/>
                </a:solidFill>
              </a:defRPr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Naturvidenskabelige Fakultet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08371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11376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0500"/>
            <a:ext cx="4086495" cy="180085"/>
          </a:xfrm>
        </p:spPr>
        <p:txBody>
          <a:bodyPr/>
          <a:lstStyle>
            <a:lvl1pPr>
              <a:defRPr sz="100" b="0">
                <a:solidFill>
                  <a:srgbClr val="D38235"/>
                </a:solidFill>
              </a:defRPr>
            </a:lvl1pPr>
          </a:lstStyle>
          <a:p>
            <a:fld id="{2E66B391-F57E-44F8-83F0-1915B8671201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8" name="OFF_institute_NOT"/>
          <p:cNvSpPr>
            <a:spLocks noGrp="1"/>
          </p:cNvSpPr>
          <p:nvPr>
            <p:ph type="ftr" sz="quarter" idx="11"/>
          </p:nvPr>
        </p:nvSpPr>
        <p:spPr>
          <a:xfrm>
            <a:off x="6915600" y="6575488"/>
            <a:ext cx="3340800" cy="261245"/>
          </a:xfrm>
        </p:spPr>
        <p:txBody>
          <a:bodyPr/>
          <a:lstStyle>
            <a:lvl1pPr>
              <a:defRPr sz="1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Naturvidenskabelige Fakultet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3585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1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11376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88226"/>
            <a:ext cx="4086495" cy="180085"/>
          </a:xfrm>
        </p:spPr>
        <p:txBody>
          <a:bodyPr/>
          <a:lstStyle>
            <a:lvl1pPr>
              <a:defRPr sz="100">
                <a:solidFill>
                  <a:srgbClr val="D05A57"/>
                </a:solidFill>
              </a:defRPr>
            </a:lvl1pPr>
          </a:lstStyle>
          <a:p>
            <a:fld id="{BC2BC2A7-645F-4F5B-8587-6F8E358F313A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9" name="OFF_institute" hidden="1"/>
          <p:cNvSpPr>
            <a:spLocks noGrp="1"/>
          </p:cNvSpPr>
          <p:nvPr>
            <p:ph type="ftr" sz="quarter" idx="11"/>
          </p:nvPr>
        </p:nvSpPr>
        <p:spPr>
          <a:xfrm>
            <a:off x="6915600" y="6575488"/>
            <a:ext cx="3340800" cy="250081"/>
          </a:xfrm>
        </p:spPr>
        <p:txBody>
          <a:bodyPr/>
          <a:lstStyle>
            <a:lvl1pPr>
              <a:defRPr sz="1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4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Naturvidenskabelige Fakultet</a:t>
            </a: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8236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2984"/>
            <a:ext cx="8132617" cy="2143815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410400" y="6127200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Tina Ellehuus Larsen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0CDA67-2969-4E06-B762-AA3ACED96714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723600"/>
          </a:xfrm>
        </p:spPr>
        <p:txBody>
          <a:bodyPr/>
          <a:lstStyle>
            <a:lvl1pPr algn="l">
              <a:lnSpc>
                <a:spcPct val="92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Det Naturvidenskabelige Fakultet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604278"/>
            <a:ext cx="431400" cy="263661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6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ru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216"/>
            <a:ext cx="4086495" cy="180085"/>
          </a:xfrm>
        </p:spPr>
        <p:txBody>
          <a:bodyPr/>
          <a:lstStyle>
            <a:lvl1pPr>
              <a:defRPr sz="100" b="0">
                <a:solidFill>
                  <a:srgbClr val="946037"/>
                </a:solidFill>
              </a:defRPr>
            </a:lvl1pPr>
          </a:lstStyle>
          <a:p>
            <a:fld id="{15915D0B-CB2D-464E-A544-7C65A5205D86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0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74211"/>
            <a:ext cx="3340800" cy="352190"/>
          </a:xfrm>
        </p:spPr>
        <p:txBody>
          <a:bodyPr/>
          <a:lstStyle>
            <a:lvl1pPr>
              <a:defRPr sz="100"/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Naturvidenskabelige Fakultet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90329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0" y="1989138"/>
            <a:ext cx="5079348" cy="3830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10400" y="660321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fld id="{349F719A-85C0-4B46-BC6A-DA6D0E9C4171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/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Naturvidenskabelige Fakultet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7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fld id="{DBFA3332-F670-4A26-9CD4-5A3FD04FBA3C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150" y="6172958"/>
            <a:ext cx="334125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fld id="{43254454-A6D6-4824-90CF-5ECB13887124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150" y="6172958"/>
            <a:ext cx="334125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hvid tekst, mørk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6094800" y="0"/>
            <a:ext cx="60984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9" y="453600"/>
            <a:ext cx="5360156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3315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094799" y="0"/>
            <a:ext cx="60972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6449239" y="452058"/>
            <a:ext cx="5331598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fld id="{97E6403A-2BB1-4E22-ACB2-CC75E8A90C06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600" y="6172958"/>
            <a:ext cx="334080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1953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sort tekst, lys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6094800" y="0"/>
            <a:ext cx="6098400" cy="6858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9" y="453600"/>
            <a:ext cx="5360156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3315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094799" y="0"/>
            <a:ext cx="60972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6449239" y="452058"/>
            <a:ext cx="5331598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tx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fld id="{4EFB75E1-AB16-4CCD-B5B4-18617C61AF3D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600" y="6172958"/>
            <a:ext cx="334080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51073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4" y="1989138"/>
            <a:ext cx="55116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74448" y="1989137"/>
            <a:ext cx="55116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563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fld id="{F525D2C5-3CF3-4D74-B8E1-DD3867DC47C7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6" name="OFF_institute_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Det Naturvidenskabelige Fakultet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8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Naturvidenskabelige Fakultet</a:t>
            </a:r>
          </a:p>
        </p:txBody>
      </p:sp>
      <p:sp>
        <p:nvSpPr>
          <p:cNvPr id="12" name="Pladsholder til indhold 13"/>
          <p:cNvSpPr>
            <a:spLocks noGrp="1"/>
          </p:cNvSpPr>
          <p:nvPr>
            <p:ph sz="quarter" idx="14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93050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fld id="{57A26EA0-2AE3-4FB2-B2FC-3A2B191FFDA9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10399" y="1989138"/>
            <a:ext cx="5079347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6710399" y="2583180"/>
            <a:ext cx="4956084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Naturvidenskabelige Fakultet</a:t>
            </a:r>
          </a:p>
        </p:txBody>
      </p:sp>
      <p:sp>
        <p:nvSpPr>
          <p:cNvPr id="11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1209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fld id="{9DC7709A-7924-4087-A711-B97E69336F01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Det Naturvidenskabelige Fakultet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6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Naturvidenskabelige Fakultet</a:t>
            </a:r>
          </a:p>
        </p:txBody>
      </p:sp>
      <p:sp>
        <p:nvSpPr>
          <p:cNvPr id="8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fld id="{6DFA9D7E-68E8-40DB-9582-5B419F717354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505810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Det Naturvidenskabelige Fakultet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5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Naturvidenskabelige Fakultet</a:t>
            </a:r>
          </a:p>
        </p:txBody>
      </p:sp>
      <p:sp>
        <p:nvSpPr>
          <p:cNvPr id="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 smtClean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grøn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789D4A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19B30A3-A0D6-4F57-A898-07BE6F744F0D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19431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Det Naturvidenskabelige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1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Det Naturvidenskabelige Fakultet</a:t>
            </a:r>
          </a:p>
        </p:txBody>
      </p:sp>
      <p:sp>
        <p:nvSpPr>
          <p:cNvPr id="12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Tina Ellehuus Larsen</a:t>
            </a:r>
          </a:p>
        </p:txBody>
      </p:sp>
    </p:spTree>
    <p:extLst>
      <p:ext uri="{BB962C8B-B14F-4D97-AF65-F5344CB8AC3E}">
        <p14:creationId xmlns:p14="http://schemas.microsoft.com/office/powerpoint/2010/main" val="378830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425450" y="1840105"/>
            <a:ext cx="2332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gå frem i tekst-niveauer. Klik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skifte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Formindsk 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listeniveau bruges</a:t>
            </a:r>
            <a:endParaRPr lang="en-GB" sz="9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04813" y="469251"/>
            <a:ext cx="11376025" cy="7758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001480" y="3572293"/>
            <a:ext cx="2463605" cy="11336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001481" y="1840105"/>
            <a:ext cx="24636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3784489" y="1840105"/>
            <a:ext cx="2333140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3784489" y="2736739"/>
            <a:ext cx="233314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37033" y="3578989"/>
            <a:ext cx="24636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443912" y="5020343"/>
            <a:ext cx="2333140" cy="8617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6170613" y="48525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02545" y="5902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8565" y="3064798"/>
            <a:ext cx="549328" cy="285228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525" y="2912438"/>
            <a:ext cx="33740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678565" y="3819276"/>
            <a:ext cx="363713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6525" y="2032669"/>
            <a:ext cx="262151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78565" y="4502402"/>
            <a:ext cx="61236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78565" y="5546139"/>
            <a:ext cx="54724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97741" y="3356020"/>
            <a:ext cx="359695" cy="335309"/>
          </a:xfrm>
          <a:prstGeom prst="rect">
            <a:avLst/>
          </a:prstGeom>
        </p:spPr>
      </p:pic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7334"/>
            <a:ext cx="4086495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892928-1D28-4504-9300-C9F4759C887D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3" name="Pladsholder til sidefod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Det Naturvidenskabelige Fakultet</a:t>
            </a:r>
            <a:endParaRPr lang="en-GB" dirty="0"/>
          </a:p>
        </p:txBody>
      </p:sp>
      <p:sp>
        <p:nvSpPr>
          <p:cNvPr id="4" name="Pladsholder til slidenumm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7344-A9B4-8C4F-827F-3FA5EB5202AF}" type="datetimeFigureOut">
              <a:rPr lang="da-DK" smtClean="0"/>
              <a:t>20-09-2016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8B66-18B7-E346-A961-BE892F8893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03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06-3150-594A-B66A-5723CBF134EE}" type="datetimeFigureOut">
              <a:rPr lang="da-DK" smtClean="0"/>
              <a:t>20-09-2016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E4E-BA85-974F-AC2A-680F689941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8880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06-3150-594A-B66A-5723CBF134EE}" type="datetimeFigureOut">
              <a:rPr lang="da-DK" smtClean="0"/>
              <a:t>20-09-2016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3E4E-BA85-974F-AC2A-680F689941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32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A264-397D-485C-800F-4FE1692BE46E}" type="datetime1">
              <a:rPr lang="da-DK" smtClean="0"/>
              <a:t>20-09-2016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12C-4751-4B2E-A583-5CA821683FA3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239" descr="C:\Users\kdu\Desktop\SDU logo package\SDU logo package\OFFICE + WEB LOGOS (png+jpg)\SDU_BLACK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24" y="549324"/>
            <a:ext cx="5131957" cy="10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7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283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560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767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556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62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orange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FCF0C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rgbClr val="FCF0C4"/>
                </a:solidFill>
              </a:defRPr>
            </a:lvl1pPr>
          </a:lstStyle>
          <a:p>
            <a:fld id="{9687A9DA-BADC-4EA6-AAB0-B95890C8C9FE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17145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Det Naturvidenskabelige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Det Naturvidenskabelige Fakultet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rgbClr val="FCF0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Tina Ellehuus Larsen</a:t>
            </a:r>
          </a:p>
        </p:txBody>
      </p:sp>
    </p:spTree>
    <p:extLst>
      <p:ext uri="{BB962C8B-B14F-4D97-AF65-F5344CB8AC3E}">
        <p14:creationId xmlns:p14="http://schemas.microsoft.com/office/powerpoint/2010/main" val="1259962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205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921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650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336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82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65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D05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DC9B61B-E019-424C-9C1F-6EA490A4B506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26289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Det Naturvidenskabelige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Det Naturvidenskabelige Fakultet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Tina Ellehuus Larsen</a:t>
            </a:r>
          </a:p>
        </p:txBody>
      </p:sp>
    </p:spTree>
    <p:extLst>
      <p:ext uri="{BB962C8B-B14F-4D97-AF65-F5344CB8AC3E}">
        <p14:creationId xmlns:p14="http://schemas.microsoft.com/office/powerpoint/2010/main" val="2443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rgbClr val="94603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F6B7A9-A463-4714-B1F1-9DCA180045DD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25146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rgbClr val="946037"/>
                </a:solidFill>
              </a:defRPr>
            </a:lvl1pPr>
          </a:lstStyle>
          <a:p>
            <a:r>
              <a:rPr lang="da-DK" dirty="0"/>
              <a:t>Det Naturvidenskabelige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Det Naturvidenskabelige Fakultet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Tina Ellehuus Larsen</a:t>
            </a:r>
          </a:p>
        </p:txBody>
      </p:sp>
    </p:spTree>
    <p:extLst>
      <p:ext uri="{BB962C8B-B14F-4D97-AF65-F5344CB8AC3E}">
        <p14:creationId xmlns:p14="http://schemas.microsoft.com/office/powerpoint/2010/main" val="1873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043367-8EE4-48D8-9545-B774C0C05936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22860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Det Naturvidenskabelige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Det Naturvidenskabelige Fakultet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Tina Ellehuus Larsen</a:t>
            </a:r>
          </a:p>
        </p:txBody>
      </p:sp>
    </p:spTree>
    <p:extLst>
      <p:ext uri="{BB962C8B-B14F-4D97-AF65-F5344CB8AC3E}">
        <p14:creationId xmlns:p14="http://schemas.microsoft.com/office/powerpoint/2010/main" val="32595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4CA39F-E2BE-440B-8D44-70B4D62A1264}" type="datetime1">
              <a:rPr lang="da-DK" smtClean="0"/>
              <a:t>20-09-2016</a:t>
            </a:fld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18288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Det Naturvidenskabelige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5"/>
            <a:ext cx="1249200" cy="337048"/>
          </a:xfrm>
          <a:prstGeom prst="rect">
            <a:avLst/>
          </a:prstGeom>
        </p:spPr>
      </p:pic>
      <p:sp>
        <p:nvSpPr>
          <p:cNvPr id="11" name="USR_name"/>
          <p:cNvSpPr/>
          <p:nvPr userDrawn="1"/>
        </p:nvSpPr>
        <p:spPr>
          <a:xfrm>
            <a:off x="410400" y="6127200"/>
            <a:ext cx="3340800" cy="26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dirty="0">
                <a:solidFill>
                  <a:schemeClr val="tx1"/>
                </a:solidFill>
              </a:rPr>
              <a:t>Tina Ellehuus Larsen</a:t>
            </a:r>
          </a:p>
        </p:txBody>
      </p:sp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tx1"/>
                </a:solidFill>
              </a:rPr>
              <a:t>Det Naturvidenskabelige Fakultet</a:t>
            </a:r>
          </a:p>
        </p:txBody>
      </p:sp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grøn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7C0A2DE0-7C7C-4790-845D-47C977F02C29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r>
              <a:rPr lang="en-GB" smtClean="0"/>
              <a:t>Det Naturvidenskabelige Fakultet</a:t>
            </a:r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" y="1"/>
            <a:ext cx="12171734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11412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5" y="1990800"/>
            <a:ext cx="11376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410400" y="6569966"/>
            <a:ext cx="3340800" cy="180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C28E37F-7366-4826-B152-7F181B1950C3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6915600" y="6172958"/>
            <a:ext cx="3340800" cy="3521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Det Naturvidenskabelige Fakultet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400" y="6393600"/>
            <a:ext cx="431400" cy="181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3" name="Logo sort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53" r:id="rId3"/>
    <p:sldLayoutId id="2147483673" r:id="rId4"/>
    <p:sldLayoutId id="2147483667" r:id="rId5"/>
    <p:sldLayoutId id="2147483664" r:id="rId6"/>
    <p:sldLayoutId id="2147483655" r:id="rId7"/>
    <p:sldLayoutId id="2147483649" r:id="rId8"/>
    <p:sldLayoutId id="2147483674" r:id="rId9"/>
    <p:sldLayoutId id="2147483671" r:id="rId10"/>
    <p:sldLayoutId id="2147483665" r:id="rId11"/>
    <p:sldLayoutId id="2147483656" r:id="rId12"/>
    <p:sldLayoutId id="2147483650" r:id="rId13"/>
    <p:sldLayoutId id="2147483675" r:id="rId14"/>
    <p:sldLayoutId id="2147483668" r:id="rId15"/>
    <p:sldLayoutId id="2147483660" r:id="rId16"/>
    <p:sldLayoutId id="2147483657" r:id="rId17"/>
    <p:sldLayoutId id="2147483651" r:id="rId18"/>
    <p:sldLayoutId id="2147483672" r:id="rId19"/>
    <p:sldLayoutId id="2147483661" r:id="rId20"/>
    <p:sldLayoutId id="2147483654" r:id="rId21"/>
    <p:sldLayoutId id="2147483676" r:id="rId22"/>
    <p:sldLayoutId id="2147483669" r:id="rId23"/>
    <p:sldLayoutId id="2147483666" r:id="rId24"/>
    <p:sldLayoutId id="2147483658" r:id="rId25"/>
    <p:sldLayoutId id="2147483652" r:id="rId26"/>
    <p:sldLayoutId id="2147483677" r:id="rId27"/>
    <p:sldLayoutId id="2147483670" r:id="rId28"/>
    <p:sldLayoutId id="2147483662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AA47-ADEE-4F3A-81CD-17AEBCC609BB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20-09-2016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4487-3FAC-49D4-8063-FC98E6FECCD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62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10972800" cy="585787"/>
          </a:xfrm>
        </p:spPr>
        <p:txBody>
          <a:bodyPr>
            <a:normAutofit/>
          </a:bodyPr>
          <a:lstStyle/>
          <a:p>
            <a:pPr algn="ctr"/>
            <a:r>
              <a:rPr lang="da-DK" sz="3200" dirty="0" smtClean="0"/>
              <a:t>Institutrådsmøde 15/9-2016</a:t>
            </a:r>
            <a:endParaRPr lang="da-DK" sz="32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05150"/>
              </p:ext>
            </p:extLst>
          </p:nvPr>
        </p:nvGraphicFramePr>
        <p:xfrm>
          <a:off x="1475619" y="860451"/>
          <a:ext cx="9325430" cy="520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kument" r:id="rId3" imgW="6896100" imgH="4000500" progId="Word.Document.12">
                  <p:embed/>
                </p:oleObj>
              </mc:Choice>
              <mc:Fallback>
                <p:oleObj name="Dokument" r:id="rId3" imgW="6896100" imgH="400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19" y="860451"/>
                        <a:ext cx="9325430" cy="5203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2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3766" y="345765"/>
            <a:ext cx="10550039" cy="1248208"/>
          </a:xfrm>
        </p:spPr>
        <p:txBody>
          <a:bodyPr>
            <a:normAutofit/>
          </a:bodyPr>
          <a:lstStyle/>
          <a:p>
            <a:r>
              <a:rPr lang="da-DK" sz="3600" dirty="0" smtClean="0"/>
              <a:t>Performance </a:t>
            </a:r>
            <a:r>
              <a:rPr lang="da-DK" sz="3600" dirty="0" err="1" smtClean="0"/>
              <a:t>based</a:t>
            </a:r>
            <a:r>
              <a:rPr lang="da-DK" sz="3600" dirty="0" smtClean="0"/>
              <a:t> budgetting</a:t>
            </a:r>
            <a:br>
              <a:rPr lang="da-DK" sz="3600" dirty="0" smtClean="0"/>
            </a:br>
            <a:r>
              <a:rPr lang="da-DK" sz="2200" dirty="0" smtClean="0"/>
              <a:t>Basic FKF </a:t>
            </a:r>
            <a:r>
              <a:rPr lang="da-DK" sz="2200" dirty="0" err="1" smtClean="0"/>
              <a:t>income</a:t>
            </a:r>
            <a:r>
              <a:rPr lang="da-DK" sz="2200" dirty="0" smtClean="0"/>
              <a:t> to cover </a:t>
            </a:r>
            <a:r>
              <a:rPr lang="da-DK" sz="2200" dirty="0" err="1" smtClean="0"/>
              <a:t>salaries</a:t>
            </a:r>
            <a:r>
              <a:rPr lang="da-DK" sz="2200" dirty="0" smtClean="0"/>
              <a:t> and </a:t>
            </a:r>
            <a:r>
              <a:rPr lang="da-DK" sz="2200" dirty="0" err="1" smtClean="0"/>
              <a:t>running</a:t>
            </a:r>
            <a:r>
              <a:rPr lang="da-DK" sz="2200" dirty="0" smtClean="0"/>
              <a:t> </a:t>
            </a:r>
            <a:r>
              <a:rPr lang="da-DK" sz="2200" dirty="0" err="1" smtClean="0"/>
              <a:t>expenses</a:t>
            </a:r>
            <a:endParaRPr lang="da-DK" sz="2200" dirty="0"/>
          </a:p>
        </p:txBody>
      </p:sp>
      <p:sp>
        <p:nvSpPr>
          <p:cNvPr id="3" name="Tekstfelt 2"/>
          <p:cNvSpPr txBox="1"/>
          <p:nvPr/>
        </p:nvSpPr>
        <p:spPr>
          <a:xfrm>
            <a:off x="1296364" y="1392605"/>
            <a:ext cx="997707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Education:</a:t>
            </a:r>
          </a:p>
          <a:p>
            <a:r>
              <a:rPr lang="en-GB" sz="1600" dirty="0" smtClean="0"/>
              <a:t>Based upon the STÅ production, each STÅ releases 46% in 2016 increasing to 50% in 2020</a:t>
            </a:r>
          </a:p>
          <a:p>
            <a:r>
              <a:rPr lang="en-GB" sz="1600" dirty="0" smtClean="0"/>
              <a:t>	1 STÅ equal to 94.500 DKr in 2016</a:t>
            </a:r>
          </a:p>
          <a:p>
            <a:r>
              <a:rPr lang="en-GB" sz="1600" dirty="0" smtClean="0"/>
              <a:t>	2015: 	338 STÅ corresponding to 15 mill DKr using 46% </a:t>
            </a:r>
          </a:p>
          <a:p>
            <a:r>
              <a:rPr lang="en-GB" sz="1600" dirty="0" err="1" smtClean="0"/>
              <a:t>Incentatives</a:t>
            </a:r>
            <a:r>
              <a:rPr lang="en-GB" sz="1600" dirty="0" smtClean="0"/>
              <a:t>:	≈ 0,5 mill DKr    </a:t>
            </a:r>
          </a:p>
          <a:p>
            <a:endParaRPr lang="en-GB" sz="1600" dirty="0" smtClean="0"/>
          </a:p>
          <a:p>
            <a:r>
              <a:rPr lang="en-GB" b="1" dirty="0" smtClean="0"/>
              <a:t>Research: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600" dirty="0" smtClean="0"/>
              <a:t>A percentage of our external turnover</a:t>
            </a:r>
          </a:p>
          <a:p>
            <a:pPr marL="0" lvl="1"/>
            <a:r>
              <a:rPr lang="en-GB" sz="1600" dirty="0" smtClean="0"/>
              <a:t>	12% in 2016 increasing to 15% in 2019 </a:t>
            </a:r>
          </a:p>
          <a:p>
            <a:pPr marL="0" lvl="1"/>
            <a:r>
              <a:rPr lang="en-GB" sz="1600" dirty="0" smtClean="0"/>
              <a:t>	Turnover in 2015: 56 mill DKr corresponding to 6,7 mill DKr</a:t>
            </a:r>
          </a:p>
          <a:p>
            <a:pPr marL="0" lvl="1"/>
            <a:r>
              <a:rPr lang="en-GB" sz="1600" dirty="0" smtClean="0"/>
              <a:t>	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1600" dirty="0" smtClean="0"/>
              <a:t>A basic amount to support research based teaching</a:t>
            </a:r>
          </a:p>
          <a:p>
            <a:r>
              <a:rPr lang="en-GB" sz="1600" dirty="0" smtClean="0"/>
              <a:t>	5 mill DKr</a:t>
            </a:r>
          </a:p>
          <a:p>
            <a:endParaRPr lang="en-GB" sz="1600" dirty="0" smtClean="0"/>
          </a:p>
          <a:p>
            <a:r>
              <a:rPr lang="en-GB" sz="1600" dirty="0" smtClean="0"/>
              <a:t>c)    All overhead minus 10% university tax	</a:t>
            </a:r>
          </a:p>
          <a:p>
            <a:r>
              <a:rPr lang="en-GB" sz="1600" dirty="0" smtClean="0"/>
              <a:t>	4,5 mill DKr in 2015</a:t>
            </a:r>
          </a:p>
          <a:p>
            <a:endParaRPr lang="en-GB" sz="1600" dirty="0" smtClean="0"/>
          </a:p>
          <a:p>
            <a:r>
              <a:rPr lang="en-GB" sz="1600" dirty="0" smtClean="0"/>
              <a:t>d)   BFI income (210 papers in 2015)</a:t>
            </a:r>
          </a:p>
          <a:p>
            <a:r>
              <a:rPr lang="en-GB" sz="1600" dirty="0" smtClean="0"/>
              <a:t>	1,4 mill </a:t>
            </a:r>
            <a:r>
              <a:rPr lang="en-GB" sz="1600" dirty="0" err="1" smtClean="0"/>
              <a:t>Dkr</a:t>
            </a:r>
            <a:r>
              <a:rPr lang="en-GB" sz="1600" dirty="0" smtClean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5507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296364" y="1250136"/>
            <a:ext cx="10493383" cy="4190544"/>
          </a:xfrm>
        </p:spPr>
        <p:txBody>
          <a:bodyPr/>
          <a:lstStyle/>
          <a:p>
            <a:r>
              <a:rPr lang="da-DK" sz="2400" b="1" dirty="0" err="1" smtClean="0"/>
              <a:t>Four</a:t>
            </a:r>
            <a:r>
              <a:rPr lang="da-DK" sz="2400" b="1" dirty="0" smtClean="0"/>
              <a:t> new </a:t>
            </a:r>
            <a:r>
              <a:rPr lang="da-DK" sz="2400" b="1" dirty="0" err="1" smtClean="0"/>
              <a:t>education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incentives</a:t>
            </a:r>
            <a:r>
              <a:rPr lang="da-DK" sz="2400" b="1" dirty="0" smtClean="0"/>
              <a:t> (transferred from </a:t>
            </a:r>
            <a:r>
              <a:rPr lang="da-DK" sz="2400" b="1" dirty="0" err="1" smtClean="0"/>
              <a:t>SDU’s</a:t>
            </a:r>
            <a:r>
              <a:rPr lang="da-DK" sz="2400" b="1" dirty="0" smtClean="0"/>
              <a:t> budget model):</a:t>
            </a:r>
          </a:p>
          <a:p>
            <a:endParaRPr lang="da-DK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da-DK" sz="2000" dirty="0" smtClean="0"/>
              <a:t>International student on </a:t>
            </a:r>
            <a:r>
              <a:rPr lang="da-DK" sz="2000" dirty="0" err="1" smtClean="0"/>
              <a:t>exchange</a:t>
            </a:r>
            <a:r>
              <a:rPr lang="da-DK" sz="2000" dirty="0" smtClean="0"/>
              <a:t> at SDU, a </a:t>
            </a:r>
            <a:r>
              <a:rPr lang="da-DK" sz="2000" dirty="0" err="1" smtClean="0"/>
              <a:t>special</a:t>
            </a:r>
            <a:r>
              <a:rPr lang="da-DK" sz="2000" dirty="0" smtClean="0"/>
              <a:t> rate per STÅ of 15,000 DKK.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 smtClean="0"/>
              <a:t>SDU student on international </a:t>
            </a:r>
            <a:r>
              <a:rPr lang="da-DK" sz="2000" dirty="0" err="1" smtClean="0"/>
              <a:t>exchange</a:t>
            </a:r>
            <a:r>
              <a:rPr lang="da-DK" sz="2000" dirty="0" smtClean="0"/>
              <a:t>, a </a:t>
            </a:r>
            <a:r>
              <a:rPr lang="da-DK" sz="2000" dirty="0" err="1" smtClean="0"/>
              <a:t>special</a:t>
            </a:r>
            <a:r>
              <a:rPr lang="da-DK" sz="2000" dirty="0" smtClean="0"/>
              <a:t> rate per STÅ of 75,000 DKK.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 smtClean="0"/>
              <a:t>International </a:t>
            </a:r>
            <a:r>
              <a:rPr lang="da-DK" sz="2000" dirty="0" err="1" smtClean="0"/>
              <a:t>self-funded</a:t>
            </a:r>
            <a:r>
              <a:rPr lang="da-DK" sz="2000" dirty="0" smtClean="0"/>
              <a:t> student, </a:t>
            </a:r>
            <a:r>
              <a:rPr lang="da-DK" sz="2000" dirty="0" err="1" smtClean="0"/>
              <a:t>special</a:t>
            </a:r>
            <a:r>
              <a:rPr lang="da-DK" sz="2000" dirty="0" smtClean="0"/>
              <a:t> rate per STÅ of 40,000 DKK.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 smtClean="0"/>
              <a:t>Research-</a:t>
            </a:r>
            <a:r>
              <a:rPr lang="da-DK" sz="2000" dirty="0" err="1" smtClean="0"/>
              <a:t>based</a:t>
            </a:r>
            <a:r>
              <a:rPr lang="da-DK" sz="2000" dirty="0" smtClean="0"/>
              <a:t> part-time </a:t>
            </a:r>
            <a:r>
              <a:rPr lang="da-DK" sz="2000" dirty="0" err="1" smtClean="0"/>
              <a:t>education</a:t>
            </a:r>
            <a:r>
              <a:rPr lang="da-DK" sz="2000" dirty="0" smtClean="0"/>
              <a:t>, </a:t>
            </a:r>
            <a:r>
              <a:rPr lang="da-DK" sz="2000" dirty="0" err="1" smtClean="0"/>
              <a:t>special</a:t>
            </a:r>
            <a:r>
              <a:rPr lang="da-DK" sz="2000" dirty="0" smtClean="0"/>
              <a:t> rate per </a:t>
            </a:r>
            <a:r>
              <a:rPr lang="da-DK" sz="2000" dirty="0" err="1" smtClean="0"/>
              <a:t>annual</a:t>
            </a:r>
            <a:r>
              <a:rPr lang="da-DK" sz="2000" dirty="0" smtClean="0"/>
              <a:t> student of 23,000 DKK.</a:t>
            </a:r>
          </a:p>
          <a:p>
            <a:endParaRPr lang="da-DK" sz="2000" dirty="0"/>
          </a:p>
          <a:p>
            <a:r>
              <a:rPr lang="da-DK" sz="2000" dirty="0" smtClean="0"/>
              <a:t>The </a:t>
            </a:r>
            <a:r>
              <a:rPr lang="da-DK" sz="2000" dirty="0"/>
              <a:t>new </a:t>
            </a:r>
            <a:r>
              <a:rPr lang="da-DK" sz="2000" dirty="0" err="1"/>
              <a:t>incentive</a:t>
            </a:r>
            <a:r>
              <a:rPr lang="da-DK" sz="2000" dirty="0"/>
              <a:t>-driven </a:t>
            </a:r>
            <a:r>
              <a:rPr lang="da-DK" sz="2000" dirty="0" err="1"/>
              <a:t>education</a:t>
            </a:r>
            <a:r>
              <a:rPr lang="da-DK" sz="2000" dirty="0"/>
              <a:t> </a:t>
            </a:r>
            <a:r>
              <a:rPr lang="da-DK" sz="2000" dirty="0" err="1"/>
              <a:t>income</a:t>
            </a:r>
            <a:r>
              <a:rPr lang="da-DK" sz="2000" dirty="0"/>
              <a:t> </a:t>
            </a:r>
            <a:r>
              <a:rPr lang="da-DK" sz="2000" dirty="0" err="1"/>
              <a:t>will</a:t>
            </a:r>
            <a:r>
              <a:rPr lang="da-DK" sz="2000" dirty="0"/>
              <a:t> </a:t>
            </a:r>
            <a:r>
              <a:rPr lang="da-DK" sz="2000" dirty="0" err="1"/>
              <a:t>be</a:t>
            </a:r>
            <a:r>
              <a:rPr lang="da-DK" sz="2000" dirty="0"/>
              <a:t> sent </a:t>
            </a:r>
            <a:r>
              <a:rPr lang="da-DK" sz="2000" dirty="0" err="1" smtClean="0"/>
              <a:t>directly</a:t>
            </a:r>
            <a:r>
              <a:rPr lang="da-DK" sz="2000" dirty="0" smtClean="0"/>
              <a:t> on </a:t>
            </a:r>
            <a:r>
              <a:rPr lang="da-DK" sz="2000" dirty="0" err="1"/>
              <a:t>without</a:t>
            </a:r>
            <a:r>
              <a:rPr lang="da-DK" sz="2000" dirty="0"/>
              <a:t> </a:t>
            </a:r>
            <a:r>
              <a:rPr lang="da-DK" sz="2000" dirty="0" err="1" smtClean="0"/>
              <a:t>taxation</a:t>
            </a:r>
            <a:r>
              <a:rPr lang="da-DK" sz="2000" dirty="0" smtClean="0"/>
              <a:t> </a:t>
            </a:r>
            <a:r>
              <a:rPr lang="da-DK" sz="2000" dirty="0"/>
              <a:t>to the </a:t>
            </a:r>
            <a:r>
              <a:rPr lang="da-DK" sz="2000" dirty="0" err="1"/>
              <a:t>departments</a:t>
            </a:r>
            <a:r>
              <a:rPr lang="da-DK" sz="2000" dirty="0"/>
              <a:t> </a:t>
            </a:r>
            <a:r>
              <a:rPr lang="da-DK" sz="2000" dirty="0" err="1"/>
              <a:t>who</a:t>
            </a:r>
            <a:r>
              <a:rPr lang="da-DK" sz="2000" dirty="0"/>
              <a:t> have </a:t>
            </a:r>
            <a:r>
              <a:rPr lang="da-DK" sz="2000" dirty="0" err="1"/>
              <a:t>earned</a:t>
            </a:r>
            <a:r>
              <a:rPr lang="da-DK" sz="2000" dirty="0"/>
              <a:t> </a:t>
            </a:r>
            <a:r>
              <a:rPr lang="da-DK" sz="2000" dirty="0" smtClean="0"/>
              <a:t>it.</a:t>
            </a:r>
            <a:endParaRPr lang="en-US" sz="2000" dirty="0"/>
          </a:p>
          <a:p>
            <a:endParaRPr lang="da-DK" sz="2000" i="1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3016-5A8C-4E9A-ADE4-E243F74DFF80}" type="datetime1">
              <a:rPr lang="da-DK" smtClean="0"/>
              <a:t>20-09-2016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3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D9F4-1706-4680-A3D7-6C776D9B6A56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243542"/>
              </p:ext>
            </p:extLst>
          </p:nvPr>
        </p:nvGraphicFramePr>
        <p:xfrm>
          <a:off x="1042220" y="363795"/>
          <a:ext cx="9871586" cy="565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21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7171" y="389592"/>
            <a:ext cx="6766124" cy="817416"/>
          </a:xfrm>
        </p:spPr>
        <p:txBody>
          <a:bodyPr/>
          <a:lstStyle/>
          <a:p>
            <a:r>
              <a:rPr lang="da-DK" sz="3200" dirty="0" err="1" smtClean="0"/>
              <a:t>Example</a:t>
            </a:r>
            <a:r>
              <a:rPr lang="da-DK" sz="3200" dirty="0" smtClean="0"/>
              <a:t> of </a:t>
            </a:r>
            <a:r>
              <a:rPr lang="da-DK" sz="3200" dirty="0" err="1" smtClean="0"/>
              <a:t>education</a:t>
            </a:r>
            <a:r>
              <a:rPr lang="da-DK" sz="3200" dirty="0" smtClean="0"/>
              <a:t> </a:t>
            </a:r>
            <a:r>
              <a:rPr lang="da-DK" sz="3200" dirty="0" err="1" smtClean="0"/>
              <a:t>income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90600" y="1204416"/>
            <a:ext cx="6800088" cy="4620312"/>
          </a:xfrm>
        </p:spPr>
        <p:txBody>
          <a:bodyPr/>
          <a:lstStyle/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A 5 % </a:t>
            </a:r>
            <a:r>
              <a:rPr lang="da-DK" sz="2000" dirty="0" err="1"/>
              <a:t>increase</a:t>
            </a:r>
            <a:r>
              <a:rPr lang="da-DK" sz="2000" dirty="0"/>
              <a:t> in </a:t>
            </a:r>
            <a:r>
              <a:rPr lang="da-DK" sz="2000" dirty="0" err="1" smtClean="0"/>
              <a:t>education</a:t>
            </a:r>
            <a:r>
              <a:rPr lang="da-DK" sz="2000" dirty="0" smtClean="0"/>
              <a:t> taximeter </a:t>
            </a:r>
            <a:r>
              <a:rPr lang="da-DK" sz="2000" dirty="0" err="1"/>
              <a:t>income</a:t>
            </a:r>
            <a:r>
              <a:rPr lang="da-DK" sz="2000" dirty="0"/>
              <a:t>, </a:t>
            </a:r>
            <a:r>
              <a:rPr lang="da-DK" sz="2000" dirty="0" err="1"/>
              <a:t>e.g</a:t>
            </a:r>
            <a:r>
              <a:rPr lang="da-DK" sz="2000" dirty="0"/>
              <a:t>. </a:t>
            </a:r>
            <a:r>
              <a:rPr lang="da-DK" sz="2000" dirty="0" err="1" smtClean="0"/>
              <a:t>through</a:t>
            </a:r>
            <a:r>
              <a:rPr lang="da-DK" sz="2000" dirty="0" smtClean="0"/>
              <a:t> </a:t>
            </a:r>
            <a:r>
              <a:rPr lang="da-DK" sz="2000" dirty="0" err="1"/>
              <a:t>reduced</a:t>
            </a:r>
            <a:r>
              <a:rPr lang="da-DK" sz="2000" dirty="0"/>
              <a:t> drop out, </a:t>
            </a:r>
            <a:r>
              <a:rPr lang="da-DK" sz="2000" dirty="0" err="1"/>
              <a:t>will</a:t>
            </a:r>
            <a:r>
              <a:rPr lang="da-DK" sz="2000" dirty="0"/>
              <a:t> </a:t>
            </a:r>
            <a:r>
              <a:rPr lang="da-DK" sz="2000" dirty="0" err="1"/>
              <a:t>lead</a:t>
            </a:r>
            <a:r>
              <a:rPr lang="da-DK" sz="2000" dirty="0"/>
              <a:t> to an </a:t>
            </a:r>
            <a:r>
              <a:rPr lang="da-DK" sz="2000" dirty="0" smtClean="0"/>
              <a:t>output </a:t>
            </a:r>
            <a:r>
              <a:rPr lang="da-DK" sz="2000" dirty="0"/>
              <a:t>of </a:t>
            </a:r>
            <a:r>
              <a:rPr lang="da-DK" sz="2000" dirty="0" err="1"/>
              <a:t>almost</a:t>
            </a:r>
            <a:r>
              <a:rPr lang="da-DK" sz="2000" dirty="0"/>
              <a:t> 2 % in </a:t>
            </a:r>
            <a:r>
              <a:rPr lang="da-DK" sz="2000" dirty="0" err="1" smtClean="0"/>
              <a:t>FKF’s</a:t>
            </a:r>
            <a:r>
              <a:rPr lang="da-DK" sz="2000" dirty="0" smtClean="0"/>
              <a:t> </a:t>
            </a:r>
            <a:r>
              <a:rPr lang="da-DK" sz="2000" dirty="0"/>
              <a:t>total </a:t>
            </a:r>
            <a:r>
              <a:rPr lang="da-DK" sz="2000" dirty="0" err="1"/>
              <a:t>income</a:t>
            </a:r>
            <a:r>
              <a:rPr lang="da-DK" sz="2000" dirty="0"/>
              <a:t> </a:t>
            </a:r>
            <a:r>
              <a:rPr lang="da-DK" sz="2000" dirty="0" err="1"/>
              <a:t>funding</a:t>
            </a:r>
            <a:r>
              <a:rPr lang="da-DK" sz="2000" dirty="0"/>
              <a:t> </a:t>
            </a:r>
            <a:r>
              <a:rPr lang="da-DK" sz="2000" dirty="0" err="1"/>
              <a:t>equivalent</a:t>
            </a:r>
            <a:r>
              <a:rPr lang="da-DK" sz="2000" dirty="0"/>
              <a:t> to ca. </a:t>
            </a:r>
            <a:r>
              <a:rPr lang="da-DK" sz="2000" dirty="0" smtClean="0"/>
              <a:t>780,000 </a:t>
            </a:r>
            <a:r>
              <a:rPr lang="da-DK" sz="2000" dirty="0"/>
              <a:t>DKK by 2017</a:t>
            </a:r>
            <a:r>
              <a:rPr lang="da-DK" sz="2000" dirty="0" smtClean="0"/>
              <a:t>.</a:t>
            </a:r>
            <a:endParaRPr lang="da-DK" sz="2000" dirty="0"/>
          </a:p>
          <a:p>
            <a:pPr>
              <a:buNone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Education </a:t>
            </a:r>
            <a:r>
              <a:rPr lang="da-DK" sz="2000" dirty="0"/>
              <a:t>taximeter </a:t>
            </a:r>
            <a:r>
              <a:rPr lang="da-DK" sz="2000" dirty="0" err="1"/>
              <a:t>income</a:t>
            </a:r>
            <a:r>
              <a:rPr lang="da-DK" sz="2000" dirty="0"/>
              <a:t> </a:t>
            </a:r>
            <a:r>
              <a:rPr lang="da-DK" sz="2000" dirty="0" err="1"/>
              <a:t>represents</a:t>
            </a:r>
            <a:r>
              <a:rPr lang="da-DK" sz="2000" dirty="0"/>
              <a:t> a </a:t>
            </a:r>
            <a:r>
              <a:rPr lang="da-DK" sz="2000" dirty="0" err="1"/>
              <a:t>relatively</a:t>
            </a:r>
            <a:r>
              <a:rPr lang="da-DK" sz="2000" dirty="0"/>
              <a:t> </a:t>
            </a:r>
            <a:r>
              <a:rPr lang="da-DK" sz="2000" dirty="0" err="1"/>
              <a:t>good</a:t>
            </a:r>
            <a:r>
              <a:rPr lang="da-DK" sz="2000" dirty="0"/>
              <a:t> proportion of </a:t>
            </a:r>
            <a:r>
              <a:rPr lang="da-DK" sz="2000" dirty="0" err="1" smtClean="0"/>
              <a:t>FKF’s</a:t>
            </a:r>
            <a:r>
              <a:rPr lang="da-DK" sz="2000" dirty="0" smtClean="0"/>
              <a:t> </a:t>
            </a:r>
            <a:r>
              <a:rPr lang="da-DK" sz="2000" dirty="0"/>
              <a:t>total </a:t>
            </a:r>
            <a:r>
              <a:rPr lang="da-DK" sz="2000" dirty="0" err="1"/>
              <a:t>income</a:t>
            </a:r>
            <a:r>
              <a:rPr lang="da-DK" sz="2000" dirty="0"/>
              <a:t> </a:t>
            </a:r>
            <a:r>
              <a:rPr lang="da-DK" sz="2000" dirty="0" err="1"/>
              <a:t>funding</a:t>
            </a:r>
            <a:r>
              <a:rPr lang="da-DK" sz="2000" dirty="0"/>
              <a:t>. Is the </a:t>
            </a:r>
            <a:r>
              <a:rPr lang="da-DK" sz="2000" dirty="0" err="1"/>
              <a:t>full</a:t>
            </a:r>
            <a:r>
              <a:rPr lang="da-DK" sz="2000" dirty="0"/>
              <a:t> potential </a:t>
            </a:r>
            <a:r>
              <a:rPr lang="da-DK" sz="2000" dirty="0" err="1"/>
              <a:t>being</a:t>
            </a:r>
            <a:r>
              <a:rPr lang="da-DK" sz="2000" dirty="0"/>
              <a:t> </a:t>
            </a:r>
            <a:r>
              <a:rPr lang="da-DK" sz="2000" dirty="0" err="1"/>
              <a:t>realised</a:t>
            </a:r>
            <a:r>
              <a:rPr lang="da-DK" sz="2000" dirty="0"/>
              <a:t>? Is </a:t>
            </a:r>
            <a:r>
              <a:rPr lang="da-DK" sz="2000" dirty="0" err="1"/>
              <a:t>there</a:t>
            </a:r>
            <a:r>
              <a:rPr lang="da-DK" sz="2000" dirty="0"/>
              <a:t> </a:t>
            </a:r>
            <a:r>
              <a:rPr lang="da-DK" sz="2000" dirty="0" err="1"/>
              <a:t>room</a:t>
            </a:r>
            <a:r>
              <a:rPr lang="da-DK" sz="2000" dirty="0"/>
              <a:t> for </a:t>
            </a:r>
            <a:r>
              <a:rPr lang="da-DK" sz="2000" dirty="0" err="1"/>
              <a:t>improvement</a:t>
            </a:r>
            <a:r>
              <a:rPr lang="da-DK" sz="2000" dirty="0"/>
              <a:t> </a:t>
            </a:r>
            <a:r>
              <a:rPr lang="da-DK" sz="2000" dirty="0" smtClean="0"/>
              <a:t>in </a:t>
            </a:r>
            <a:r>
              <a:rPr lang="da-DK" sz="2000" dirty="0" err="1"/>
              <a:t>reduction</a:t>
            </a:r>
            <a:r>
              <a:rPr lang="da-DK" sz="2000" dirty="0"/>
              <a:t> of drop out?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7636-510C-45E2-8EB3-E6F934F1C21A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82" y="451413"/>
            <a:ext cx="3568857" cy="53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5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4628" y="453600"/>
            <a:ext cx="10135119" cy="1248208"/>
          </a:xfrm>
        </p:spPr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 of research </a:t>
            </a:r>
            <a:r>
              <a:rPr lang="da-DK" dirty="0" err="1"/>
              <a:t>income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36914" y="1990800"/>
            <a:ext cx="9655630" cy="3851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 </a:t>
            </a:r>
            <a:r>
              <a:rPr lang="da-DK" dirty="0" err="1"/>
              <a:t>doubling</a:t>
            </a:r>
            <a:r>
              <a:rPr lang="da-DK" dirty="0"/>
              <a:t> of </a:t>
            </a:r>
            <a:r>
              <a:rPr lang="da-DK" dirty="0" err="1"/>
              <a:t>external</a:t>
            </a:r>
            <a:r>
              <a:rPr lang="da-DK" dirty="0"/>
              <a:t> </a:t>
            </a:r>
            <a:r>
              <a:rPr lang="da-DK" dirty="0" err="1"/>
              <a:t>funding</a:t>
            </a:r>
            <a:r>
              <a:rPr lang="da-DK" dirty="0"/>
              <a:t> </a:t>
            </a:r>
            <a:r>
              <a:rPr lang="da-DK" dirty="0" err="1" smtClean="0"/>
              <a:t>through</a:t>
            </a:r>
            <a:r>
              <a:rPr lang="da-DK" dirty="0" smtClean="0"/>
              <a:t> </a:t>
            </a:r>
            <a:r>
              <a:rPr lang="da-DK" dirty="0" err="1"/>
              <a:t>increased</a:t>
            </a:r>
            <a:r>
              <a:rPr lang="da-DK" dirty="0"/>
              <a:t> </a:t>
            </a:r>
            <a:r>
              <a:rPr lang="da-DK" dirty="0" err="1"/>
              <a:t>procurement</a:t>
            </a:r>
            <a:r>
              <a:rPr lang="da-DK" dirty="0"/>
              <a:t> of </a:t>
            </a:r>
            <a:r>
              <a:rPr lang="da-DK" dirty="0" err="1"/>
              <a:t>grants</a:t>
            </a:r>
            <a:r>
              <a:rPr lang="da-DK" dirty="0"/>
              <a:t> has an output of </a:t>
            </a:r>
            <a:r>
              <a:rPr lang="da-DK" dirty="0" smtClean="0"/>
              <a:t>16% </a:t>
            </a:r>
            <a:r>
              <a:rPr lang="da-DK" dirty="0"/>
              <a:t>in </a:t>
            </a:r>
            <a:r>
              <a:rPr lang="da-DK" dirty="0" err="1" smtClean="0"/>
              <a:t>FKF’s</a:t>
            </a:r>
            <a:r>
              <a:rPr lang="da-DK" dirty="0" smtClean="0"/>
              <a:t> </a:t>
            </a:r>
            <a:r>
              <a:rPr lang="da-DK" dirty="0"/>
              <a:t>total </a:t>
            </a:r>
            <a:r>
              <a:rPr lang="da-DK" dirty="0" err="1"/>
              <a:t>income</a:t>
            </a:r>
            <a:r>
              <a:rPr lang="da-DK" dirty="0"/>
              <a:t> </a:t>
            </a:r>
            <a:r>
              <a:rPr lang="da-DK" dirty="0" err="1"/>
              <a:t>funding</a:t>
            </a:r>
            <a:r>
              <a:rPr lang="da-DK" dirty="0"/>
              <a:t>, </a:t>
            </a:r>
            <a:r>
              <a:rPr lang="da-DK" dirty="0" err="1"/>
              <a:t>equivalent</a:t>
            </a:r>
            <a:r>
              <a:rPr lang="da-DK" dirty="0"/>
              <a:t> to </a:t>
            </a:r>
            <a:r>
              <a:rPr lang="da-DK" dirty="0" smtClean="0"/>
              <a:t>6.8 million </a:t>
            </a:r>
            <a:r>
              <a:rPr lang="da-DK" dirty="0"/>
              <a:t>DKK by 2017.</a:t>
            </a:r>
          </a:p>
          <a:p>
            <a:pPr>
              <a:buNone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The </a:t>
            </a:r>
            <a:r>
              <a:rPr lang="da-DK" dirty="0" err="1"/>
              <a:t>percentage</a:t>
            </a:r>
            <a:r>
              <a:rPr lang="da-DK" dirty="0"/>
              <a:t> of </a:t>
            </a:r>
            <a:r>
              <a:rPr lang="da-DK" dirty="0" err="1"/>
              <a:t>external</a:t>
            </a:r>
            <a:r>
              <a:rPr lang="da-DK" dirty="0"/>
              <a:t> </a:t>
            </a:r>
            <a:r>
              <a:rPr lang="da-DK" dirty="0" err="1"/>
              <a:t>funding</a:t>
            </a:r>
            <a:r>
              <a:rPr lang="da-DK" dirty="0"/>
              <a:t> </a:t>
            </a:r>
            <a:r>
              <a:rPr lang="da-DK" dirty="0" err="1"/>
              <a:t>represents</a:t>
            </a:r>
            <a:r>
              <a:rPr lang="da-DK" dirty="0"/>
              <a:t> a </a:t>
            </a:r>
            <a:r>
              <a:rPr lang="da-DK" dirty="0" err="1"/>
              <a:t>relatively</a:t>
            </a:r>
            <a:r>
              <a:rPr lang="da-DK" dirty="0"/>
              <a:t> large proportion of </a:t>
            </a:r>
            <a:r>
              <a:rPr lang="da-DK" dirty="0" err="1" smtClean="0"/>
              <a:t>FKF’s</a:t>
            </a:r>
            <a:r>
              <a:rPr lang="da-DK" dirty="0" smtClean="0"/>
              <a:t> </a:t>
            </a:r>
            <a:r>
              <a:rPr lang="da-DK" dirty="0"/>
              <a:t>total </a:t>
            </a:r>
            <a:r>
              <a:rPr lang="da-DK" dirty="0" err="1"/>
              <a:t>income</a:t>
            </a:r>
            <a:r>
              <a:rPr lang="da-DK" dirty="0"/>
              <a:t> </a:t>
            </a:r>
            <a:r>
              <a:rPr lang="da-DK" dirty="0" err="1"/>
              <a:t>funding</a:t>
            </a:r>
            <a:r>
              <a:rPr lang="da-DK" dirty="0"/>
              <a:t>. Is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unrealised</a:t>
            </a:r>
            <a:r>
              <a:rPr lang="da-DK" dirty="0"/>
              <a:t> potential? Is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room</a:t>
            </a:r>
            <a:r>
              <a:rPr lang="da-DK" dirty="0"/>
              <a:t> for </a:t>
            </a:r>
            <a:r>
              <a:rPr lang="da-DK" dirty="0" err="1"/>
              <a:t>improvement</a:t>
            </a:r>
            <a:r>
              <a:rPr lang="da-DK" dirty="0"/>
              <a:t> in </a:t>
            </a:r>
            <a:r>
              <a:rPr lang="da-DK" dirty="0" err="1"/>
              <a:t>procurement</a:t>
            </a:r>
            <a:r>
              <a:rPr lang="da-DK" dirty="0"/>
              <a:t> of </a:t>
            </a:r>
            <a:r>
              <a:rPr lang="da-DK" dirty="0" err="1"/>
              <a:t>external</a:t>
            </a:r>
            <a:r>
              <a:rPr lang="da-DK" dirty="0"/>
              <a:t> </a:t>
            </a:r>
            <a:r>
              <a:rPr lang="da-DK" dirty="0" err="1"/>
              <a:t>funding</a:t>
            </a:r>
            <a:r>
              <a:rPr lang="da-DK" dirty="0"/>
              <a:t>?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37C4-91CC-4057-93B5-21ADD1DAE9BF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8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2114" y="234144"/>
            <a:ext cx="6521414" cy="910218"/>
          </a:xfrm>
        </p:spPr>
        <p:txBody>
          <a:bodyPr/>
          <a:lstStyle/>
          <a:p>
            <a:r>
              <a:rPr lang="da-DK" dirty="0" smtClean="0"/>
              <a:t>Research </a:t>
            </a:r>
            <a:r>
              <a:rPr lang="da-DK" dirty="0" err="1" smtClean="0"/>
              <a:t>income</a:t>
            </a:r>
            <a:r>
              <a:rPr lang="da-DK" dirty="0" smtClean="0"/>
              <a:t> and </a:t>
            </a:r>
            <a:r>
              <a:rPr lang="da-DK" dirty="0" err="1" smtClean="0"/>
              <a:t>ordinary</a:t>
            </a:r>
            <a:r>
              <a:rPr lang="da-DK" dirty="0" smtClean="0"/>
              <a:t> </a:t>
            </a:r>
            <a:r>
              <a:rPr lang="da-DK" dirty="0" err="1" smtClean="0"/>
              <a:t>income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01486" y="1871928"/>
            <a:ext cx="6862354" cy="3925368"/>
          </a:xfrm>
        </p:spPr>
        <p:txBody>
          <a:bodyPr/>
          <a:lstStyle/>
          <a:p>
            <a:r>
              <a:rPr lang="da-DK" dirty="0" err="1" smtClean="0"/>
              <a:t>External</a:t>
            </a:r>
            <a:r>
              <a:rPr lang="da-DK" dirty="0" smtClean="0"/>
              <a:t> </a:t>
            </a:r>
            <a:r>
              <a:rPr lang="da-DK" dirty="0" err="1" smtClean="0"/>
              <a:t>funding</a:t>
            </a:r>
            <a:r>
              <a:rPr lang="da-DK" dirty="0" smtClean="0"/>
              <a:t> </a:t>
            </a:r>
            <a:r>
              <a:rPr lang="da-DK" dirty="0" err="1" smtClean="0"/>
              <a:t>increases</a:t>
            </a:r>
            <a:r>
              <a:rPr lang="da-DK" dirty="0" smtClean="0"/>
              <a:t> the </a:t>
            </a:r>
            <a:r>
              <a:rPr lang="da-DK" dirty="0" err="1" smtClean="0"/>
              <a:t>department’s</a:t>
            </a:r>
            <a:r>
              <a:rPr lang="da-DK" dirty="0" smtClean="0"/>
              <a:t> </a:t>
            </a:r>
            <a:r>
              <a:rPr lang="da-DK" dirty="0" err="1" smtClean="0"/>
              <a:t>ordinary</a:t>
            </a:r>
            <a:r>
              <a:rPr lang="da-DK" dirty="0" smtClean="0"/>
              <a:t> </a:t>
            </a:r>
            <a:r>
              <a:rPr lang="da-DK" dirty="0" err="1" smtClean="0"/>
              <a:t>income</a:t>
            </a:r>
            <a:r>
              <a:rPr lang="da-DK" dirty="0" smtClean="0"/>
              <a:t> </a:t>
            </a:r>
            <a:r>
              <a:rPr lang="da-DK" dirty="0" err="1" smtClean="0"/>
              <a:t>even</a:t>
            </a:r>
            <a:r>
              <a:rPr lang="da-DK" dirty="0" smtClean="0"/>
              <a:t> </a:t>
            </a:r>
            <a:r>
              <a:rPr lang="da-DK" dirty="0" err="1" smtClean="0"/>
              <a:t>if</a:t>
            </a:r>
            <a:r>
              <a:rPr lang="da-DK" dirty="0" smtClean="0"/>
              <a:t> the </a:t>
            </a:r>
            <a:r>
              <a:rPr lang="da-DK" dirty="0" err="1" smtClean="0"/>
              <a:t>external</a:t>
            </a:r>
            <a:r>
              <a:rPr lang="da-DK" dirty="0" smtClean="0"/>
              <a:t> </a:t>
            </a:r>
            <a:r>
              <a:rPr lang="da-DK" dirty="0" err="1" smtClean="0"/>
              <a:t>funding</a:t>
            </a:r>
            <a:r>
              <a:rPr lang="da-DK" dirty="0" smtClean="0"/>
              <a:t> </a:t>
            </a:r>
            <a:r>
              <a:rPr lang="da-DK" dirty="0" err="1" smtClean="0"/>
              <a:t>does</a:t>
            </a:r>
            <a:r>
              <a:rPr lang="da-DK" dirty="0" smtClean="0"/>
              <a:t> not </a:t>
            </a:r>
            <a:r>
              <a:rPr lang="da-DK" dirty="0" err="1" smtClean="0"/>
              <a:t>include</a:t>
            </a:r>
            <a:r>
              <a:rPr lang="da-DK" dirty="0" smtClean="0"/>
              <a:t> overheads.</a:t>
            </a:r>
          </a:p>
          <a:p>
            <a:endParaRPr lang="da-DK" dirty="0" smtClean="0"/>
          </a:p>
          <a:p>
            <a:r>
              <a:rPr lang="da-DK" sz="2000" dirty="0" smtClean="0"/>
              <a:t>For </a:t>
            </a:r>
            <a:r>
              <a:rPr lang="da-DK" sz="2000" dirty="0" err="1" smtClean="0"/>
              <a:t>example</a:t>
            </a:r>
            <a:r>
              <a:rPr lang="da-DK" sz="2000" dirty="0" smtClean="0"/>
              <a:t>, a </a:t>
            </a:r>
            <a:r>
              <a:rPr lang="da-DK" sz="2000" dirty="0" err="1" smtClean="0"/>
              <a:t>project</a:t>
            </a:r>
            <a:r>
              <a:rPr lang="da-DK" sz="2000" dirty="0" smtClean="0"/>
              <a:t> with </a:t>
            </a:r>
            <a:r>
              <a:rPr lang="da-DK" sz="2000" dirty="0" err="1" smtClean="0"/>
              <a:t>external</a:t>
            </a:r>
            <a:r>
              <a:rPr lang="da-DK" sz="2000" dirty="0" smtClean="0"/>
              <a:t> </a:t>
            </a:r>
            <a:r>
              <a:rPr lang="da-DK" sz="2000" dirty="0" err="1" smtClean="0"/>
              <a:t>funding</a:t>
            </a:r>
            <a:r>
              <a:rPr lang="da-DK" sz="2000" dirty="0" smtClean="0"/>
              <a:t> of 0.8 million DKK plus overheads of 0.2 million DKK </a:t>
            </a:r>
            <a:r>
              <a:rPr lang="da-DK" sz="2000" dirty="0" err="1" smtClean="0"/>
              <a:t>means</a:t>
            </a:r>
            <a:r>
              <a:rPr lang="da-DK" sz="2000" dirty="0" smtClean="0"/>
              <a:t> </a:t>
            </a:r>
            <a:r>
              <a:rPr lang="da-DK" sz="2000" dirty="0" err="1" smtClean="0"/>
              <a:t>that</a:t>
            </a:r>
            <a:r>
              <a:rPr lang="da-DK" sz="2000" dirty="0" smtClean="0"/>
              <a:t> the </a:t>
            </a:r>
            <a:r>
              <a:rPr lang="da-DK" sz="2000" dirty="0" err="1" smtClean="0"/>
              <a:t>department</a:t>
            </a:r>
            <a:r>
              <a:rPr lang="da-DK" sz="2000" dirty="0" smtClean="0"/>
              <a:t> </a:t>
            </a:r>
            <a:r>
              <a:rPr lang="da-DK" sz="2000" i="1" dirty="0" err="1" smtClean="0"/>
              <a:t>pays</a:t>
            </a:r>
            <a:r>
              <a:rPr lang="da-DK" sz="2000" i="1" dirty="0" smtClean="0"/>
              <a:t> 0.1 million DKK</a:t>
            </a:r>
            <a:r>
              <a:rPr lang="da-DK" sz="2000" dirty="0" smtClean="0"/>
              <a:t> to the vice-</a:t>
            </a:r>
            <a:r>
              <a:rPr lang="da-DK" sz="2000" dirty="0" err="1" smtClean="0"/>
              <a:t>chancellor</a:t>
            </a:r>
            <a:r>
              <a:rPr lang="da-DK" sz="2000" dirty="0" smtClean="0"/>
              <a:t> (10% of 1 million DKK), </a:t>
            </a:r>
            <a:r>
              <a:rPr lang="da-DK" sz="2000" i="1" dirty="0" err="1" smtClean="0"/>
              <a:t>receives</a:t>
            </a:r>
            <a:r>
              <a:rPr lang="da-DK" sz="2000" i="1" dirty="0" smtClean="0"/>
              <a:t> 0.12 million DKK</a:t>
            </a:r>
            <a:r>
              <a:rPr lang="da-DK" sz="2000" dirty="0" smtClean="0"/>
              <a:t> from the </a:t>
            </a:r>
            <a:r>
              <a:rPr lang="da-DK" sz="2000" dirty="0" err="1" smtClean="0"/>
              <a:t>dean</a:t>
            </a:r>
            <a:r>
              <a:rPr lang="da-DK" sz="2000" dirty="0" smtClean="0"/>
              <a:t> (12% of 1 million DKK) and </a:t>
            </a:r>
            <a:r>
              <a:rPr lang="da-DK" sz="2000" i="1" dirty="0" err="1" smtClean="0"/>
              <a:t>receives</a:t>
            </a:r>
            <a:r>
              <a:rPr lang="da-DK" sz="2000" i="1" dirty="0" smtClean="0"/>
              <a:t> 0.2 million DKK </a:t>
            </a:r>
            <a:r>
              <a:rPr lang="da-DK" sz="2000" dirty="0" smtClean="0"/>
              <a:t>in overheads. In </a:t>
            </a:r>
            <a:r>
              <a:rPr lang="da-DK" sz="2000" dirty="0" err="1" smtClean="0"/>
              <a:t>this</a:t>
            </a:r>
            <a:r>
              <a:rPr lang="da-DK" sz="2000" dirty="0" smtClean="0"/>
              <a:t> </a:t>
            </a:r>
            <a:r>
              <a:rPr lang="da-DK" sz="2000" dirty="0" err="1" smtClean="0"/>
              <a:t>instance</a:t>
            </a:r>
            <a:r>
              <a:rPr lang="da-DK" sz="2000" dirty="0" smtClean="0"/>
              <a:t>, the </a:t>
            </a:r>
            <a:r>
              <a:rPr lang="da-DK" sz="2000" dirty="0" err="1" smtClean="0"/>
              <a:t>department</a:t>
            </a:r>
            <a:r>
              <a:rPr lang="da-DK" sz="2000" dirty="0" smtClean="0"/>
              <a:t> </a:t>
            </a:r>
            <a:r>
              <a:rPr lang="da-DK" sz="2000" dirty="0" err="1" smtClean="0"/>
              <a:t>receives</a:t>
            </a:r>
            <a:r>
              <a:rPr lang="da-DK" sz="2000" dirty="0" smtClean="0"/>
              <a:t> 0.22 million DKK net. If a </a:t>
            </a:r>
            <a:r>
              <a:rPr lang="da-DK" sz="2000" dirty="0" err="1" smtClean="0"/>
              <a:t>project</a:t>
            </a:r>
            <a:r>
              <a:rPr lang="da-DK" sz="2000" dirty="0" smtClean="0"/>
              <a:t> with </a:t>
            </a:r>
            <a:r>
              <a:rPr lang="da-DK" sz="2000" dirty="0" err="1" smtClean="0"/>
              <a:t>funding</a:t>
            </a:r>
            <a:r>
              <a:rPr lang="da-DK" sz="2000" dirty="0" smtClean="0"/>
              <a:t> of 0.8 million DKK </a:t>
            </a:r>
            <a:r>
              <a:rPr lang="da-DK" sz="2000" dirty="0" err="1" smtClean="0"/>
              <a:t>does</a:t>
            </a:r>
            <a:r>
              <a:rPr lang="da-DK" sz="2000" dirty="0" smtClean="0"/>
              <a:t> not have overheads, the </a:t>
            </a:r>
            <a:r>
              <a:rPr lang="da-DK" sz="2000" dirty="0" err="1" smtClean="0"/>
              <a:t>department</a:t>
            </a:r>
            <a:r>
              <a:rPr lang="da-DK" sz="2000" dirty="0" smtClean="0"/>
              <a:t> </a:t>
            </a:r>
            <a:r>
              <a:rPr lang="da-DK" sz="2000" dirty="0" err="1" smtClean="0"/>
              <a:t>will</a:t>
            </a:r>
            <a:r>
              <a:rPr lang="da-DK" sz="2000" dirty="0" smtClean="0"/>
              <a:t> </a:t>
            </a:r>
            <a:r>
              <a:rPr lang="da-DK" sz="2000" dirty="0" err="1" smtClean="0"/>
              <a:t>instead</a:t>
            </a:r>
            <a:r>
              <a:rPr lang="da-DK" sz="2000" dirty="0" smtClean="0"/>
              <a:t> </a:t>
            </a:r>
            <a:r>
              <a:rPr lang="da-DK" sz="2000" dirty="0" err="1" smtClean="0"/>
              <a:t>receive</a:t>
            </a:r>
            <a:r>
              <a:rPr lang="da-DK" sz="2000" dirty="0" smtClean="0"/>
              <a:t> 0.016 million DKK net.</a:t>
            </a:r>
            <a:endParaRPr lang="da-DK" sz="2000" dirty="0"/>
          </a:p>
          <a:p>
            <a:endParaRPr lang="da-DK" sz="1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D177-5C6B-48A4-8651-689CF2AD92CA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3" r="26420"/>
          <a:stretch/>
        </p:blipFill>
        <p:spPr bwMode="auto">
          <a:xfrm>
            <a:off x="8100581" y="171550"/>
            <a:ext cx="3261797" cy="489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0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6286" y="453600"/>
            <a:ext cx="10483461" cy="1248208"/>
          </a:xfrm>
        </p:spPr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Faculty’s</a:t>
            </a:r>
            <a:r>
              <a:rPr lang="da-DK" dirty="0" smtClean="0"/>
              <a:t> </a:t>
            </a:r>
            <a:r>
              <a:rPr lang="da-DK" dirty="0" err="1" smtClean="0"/>
              <a:t>strategic</a:t>
            </a:r>
            <a:r>
              <a:rPr lang="da-DK" dirty="0" smtClean="0"/>
              <a:t> funds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95400" y="1743912"/>
            <a:ext cx="9938658" cy="3851200"/>
          </a:xfrm>
        </p:spPr>
        <p:txBody>
          <a:bodyPr/>
          <a:lstStyle/>
          <a:p>
            <a:pPr lvl="1"/>
            <a:r>
              <a:rPr lang="da-DK" dirty="0" smtClean="0"/>
              <a:t>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used</a:t>
            </a:r>
            <a:r>
              <a:rPr lang="da-DK" dirty="0" smtClean="0"/>
              <a:t> </a:t>
            </a:r>
            <a:r>
              <a:rPr lang="da-DK" dirty="0" err="1" smtClean="0"/>
              <a:t>only</a:t>
            </a:r>
            <a:r>
              <a:rPr lang="da-DK" dirty="0" smtClean="0"/>
              <a:t> for </a:t>
            </a:r>
            <a:r>
              <a:rPr lang="da-DK" dirty="0" err="1" smtClean="0"/>
              <a:t>initiatives</a:t>
            </a:r>
            <a:r>
              <a:rPr lang="da-DK" dirty="0" smtClean="0"/>
              <a:t> with </a:t>
            </a:r>
            <a:r>
              <a:rPr lang="da-DK" dirty="0" err="1" smtClean="0"/>
              <a:t>financing</a:t>
            </a:r>
            <a:r>
              <a:rPr lang="da-DK" dirty="0" smtClean="0"/>
              <a:t> </a:t>
            </a:r>
            <a:r>
              <a:rPr lang="da-DK" dirty="0" err="1" smtClean="0"/>
              <a:t>requirements</a:t>
            </a:r>
            <a:r>
              <a:rPr lang="da-DK" dirty="0" smtClean="0"/>
              <a:t> of at </a:t>
            </a:r>
            <a:r>
              <a:rPr lang="da-DK" dirty="0" err="1" smtClean="0"/>
              <a:t>least</a:t>
            </a:r>
            <a:r>
              <a:rPr lang="da-DK" dirty="0" smtClean="0"/>
              <a:t> 0.5 million DKK.</a:t>
            </a:r>
          </a:p>
          <a:p>
            <a:pPr lvl="1"/>
            <a:r>
              <a:rPr lang="da-DK" dirty="0" err="1" smtClean="0"/>
              <a:t>Initiatives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mainly</a:t>
            </a:r>
            <a:r>
              <a:rPr lang="da-DK" dirty="0" smtClean="0"/>
              <a:t> </a:t>
            </a:r>
            <a:r>
              <a:rPr lang="da-DK" dirty="0" err="1" smtClean="0"/>
              <a:t>benefit</a:t>
            </a:r>
            <a:r>
              <a:rPr lang="da-DK" dirty="0" smtClean="0"/>
              <a:t> a single </a:t>
            </a:r>
            <a:r>
              <a:rPr lang="da-DK" dirty="0" err="1" smtClean="0"/>
              <a:t>department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financed</a:t>
            </a:r>
            <a:r>
              <a:rPr lang="da-DK" dirty="0" smtClean="0"/>
              <a:t> 1:1 by the </a:t>
            </a:r>
            <a:r>
              <a:rPr lang="da-DK" dirty="0" err="1" smtClean="0"/>
              <a:t>department</a:t>
            </a:r>
            <a:r>
              <a:rPr lang="da-DK" dirty="0" smtClean="0"/>
              <a:t> </a:t>
            </a:r>
            <a:r>
              <a:rPr lang="da-DK" dirty="0" err="1" smtClean="0"/>
              <a:t>itself</a:t>
            </a:r>
            <a:r>
              <a:rPr lang="da-DK" dirty="0" smtClean="0"/>
              <a:t>.</a:t>
            </a:r>
          </a:p>
          <a:p>
            <a:pPr lvl="1"/>
            <a:r>
              <a:rPr lang="da-DK" dirty="0" err="1" smtClean="0"/>
              <a:t>Cannot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used</a:t>
            </a:r>
            <a:r>
              <a:rPr lang="da-DK" dirty="0" smtClean="0"/>
              <a:t> to </a:t>
            </a:r>
            <a:r>
              <a:rPr lang="da-DK" dirty="0" err="1" smtClean="0"/>
              <a:t>finance</a:t>
            </a:r>
            <a:r>
              <a:rPr lang="da-DK" dirty="0" smtClean="0"/>
              <a:t> </a:t>
            </a:r>
            <a:r>
              <a:rPr lang="da-DK" dirty="0" err="1" smtClean="0"/>
              <a:t>salaries</a:t>
            </a:r>
            <a:r>
              <a:rPr lang="da-DK" dirty="0" smtClean="0"/>
              <a:t> for permanent </a:t>
            </a:r>
            <a:r>
              <a:rPr lang="da-DK" dirty="0" err="1" smtClean="0"/>
              <a:t>employees</a:t>
            </a:r>
            <a:r>
              <a:rPr lang="da-DK" dirty="0" smtClean="0"/>
              <a:t> at the </a:t>
            </a:r>
            <a:r>
              <a:rPr lang="da-DK" dirty="0" err="1" smtClean="0"/>
              <a:t>departments</a:t>
            </a:r>
            <a:r>
              <a:rPr lang="da-DK" dirty="0" smtClean="0"/>
              <a:t>. </a:t>
            </a:r>
          </a:p>
          <a:p>
            <a:pPr lvl="1"/>
            <a:r>
              <a:rPr lang="da-DK" dirty="0" smtClean="0"/>
              <a:t>The </a:t>
            </a:r>
            <a:r>
              <a:rPr lang="da-DK" dirty="0" err="1" smtClean="0"/>
              <a:t>Faculty’s</a:t>
            </a:r>
            <a:r>
              <a:rPr lang="da-DK" dirty="0" smtClean="0"/>
              <a:t> </a:t>
            </a:r>
            <a:r>
              <a:rPr lang="da-DK" dirty="0" err="1" smtClean="0"/>
              <a:t>strategic</a:t>
            </a:r>
            <a:r>
              <a:rPr lang="da-DK" dirty="0" smtClean="0"/>
              <a:t> funds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primarily</a:t>
            </a:r>
            <a:r>
              <a:rPr lang="da-DK" dirty="0" smtClean="0"/>
              <a:t> for </a:t>
            </a:r>
            <a:r>
              <a:rPr lang="da-DK" dirty="0" err="1" smtClean="0"/>
              <a:t>contributing</a:t>
            </a:r>
            <a:r>
              <a:rPr lang="da-DK" dirty="0" smtClean="0"/>
              <a:t> to start-up </a:t>
            </a:r>
            <a:r>
              <a:rPr lang="da-DK" dirty="0" err="1" smtClean="0"/>
              <a:t>costs</a:t>
            </a:r>
            <a:r>
              <a:rPr lang="da-DK" dirty="0" smtClean="0"/>
              <a:t>, retention </a:t>
            </a:r>
            <a:r>
              <a:rPr lang="da-DK" dirty="0" err="1" smtClean="0"/>
              <a:t>costs</a:t>
            </a:r>
            <a:r>
              <a:rPr lang="da-DK" dirty="0" smtClean="0"/>
              <a:t>, research </a:t>
            </a:r>
            <a:r>
              <a:rPr lang="da-DK" dirty="0" err="1" smtClean="0"/>
              <a:t>infrastructure</a:t>
            </a:r>
            <a:r>
              <a:rPr lang="da-DK" dirty="0" smtClean="0"/>
              <a:t> and </a:t>
            </a:r>
            <a:r>
              <a:rPr lang="da-DK" dirty="0" err="1" smtClean="0"/>
              <a:t>larger</a:t>
            </a:r>
            <a:r>
              <a:rPr lang="da-DK" dirty="0" smtClean="0"/>
              <a:t> </a:t>
            </a:r>
            <a:r>
              <a:rPr lang="da-DK" dirty="0" err="1" smtClean="0"/>
              <a:t>teaching</a:t>
            </a:r>
            <a:r>
              <a:rPr lang="da-DK" dirty="0" smtClean="0"/>
              <a:t> and research </a:t>
            </a:r>
            <a:r>
              <a:rPr lang="da-DK" dirty="0" err="1" smtClean="0"/>
              <a:t>initiatives</a:t>
            </a:r>
            <a:r>
              <a:rPr lang="da-DK" dirty="0" smtClean="0"/>
              <a:t> </a:t>
            </a:r>
            <a:r>
              <a:rPr lang="da-DK" dirty="0" err="1" smtClean="0"/>
              <a:t>across</a:t>
            </a:r>
            <a:r>
              <a:rPr lang="da-DK" dirty="0" smtClean="0"/>
              <a:t> the </a:t>
            </a:r>
            <a:r>
              <a:rPr lang="da-DK" dirty="0" err="1"/>
              <a:t>F</a:t>
            </a:r>
            <a:r>
              <a:rPr lang="da-DK" dirty="0" err="1" smtClean="0"/>
              <a:t>aculty</a:t>
            </a:r>
            <a:r>
              <a:rPr lang="da-DK" dirty="0" smtClean="0"/>
              <a:t>.</a:t>
            </a:r>
          </a:p>
          <a:p>
            <a:pPr marL="0" lvl="1" indent="0">
              <a:buNone/>
            </a:pPr>
            <a:endParaRPr lang="da-DK" dirty="0"/>
          </a:p>
          <a:p>
            <a:pPr marL="0" lvl="1" indent="0">
              <a:buNone/>
            </a:pPr>
            <a:r>
              <a:rPr lang="da-DK" dirty="0" smtClean="0"/>
              <a:t>The </a:t>
            </a:r>
            <a:r>
              <a:rPr lang="da-DK" dirty="0" err="1" smtClean="0"/>
              <a:t>Faculty’s</a:t>
            </a:r>
            <a:r>
              <a:rPr lang="da-DK" dirty="0" smtClean="0"/>
              <a:t> </a:t>
            </a:r>
            <a:r>
              <a:rPr lang="da-DK" dirty="0" err="1" smtClean="0"/>
              <a:t>strategic</a:t>
            </a:r>
            <a:r>
              <a:rPr lang="da-DK" dirty="0" smtClean="0"/>
              <a:t> funds </a:t>
            </a:r>
            <a:r>
              <a:rPr lang="da-DK" dirty="0" err="1" smtClean="0"/>
              <a:t>are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reduced</a:t>
            </a:r>
            <a:r>
              <a:rPr lang="da-DK" dirty="0" smtClean="0"/>
              <a:t> to 5% (at present ca. 10% of the total </a:t>
            </a:r>
            <a:r>
              <a:rPr lang="da-DK" dirty="0" err="1" smtClean="0"/>
              <a:t>ordinary</a:t>
            </a:r>
            <a:r>
              <a:rPr lang="da-DK" dirty="0" smtClean="0"/>
              <a:t> </a:t>
            </a:r>
            <a:r>
              <a:rPr lang="da-DK" dirty="0" err="1" smtClean="0"/>
              <a:t>income</a:t>
            </a:r>
            <a:r>
              <a:rPr lang="da-DK" dirty="0" smtClean="0"/>
              <a:t>)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652-DAAB-4FEC-91E4-0E661B453FBC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89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514" y="453600"/>
            <a:ext cx="7079198" cy="1164888"/>
          </a:xfrm>
        </p:spPr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does</a:t>
            </a:r>
            <a:r>
              <a:rPr lang="da-DK" dirty="0" smtClean="0"/>
              <a:t> it </a:t>
            </a:r>
            <a:r>
              <a:rPr lang="da-DK" dirty="0" err="1" smtClean="0"/>
              <a:t>mean</a:t>
            </a:r>
            <a:r>
              <a:rPr lang="da-DK" dirty="0" smtClean="0"/>
              <a:t> for the </a:t>
            </a:r>
            <a:r>
              <a:rPr lang="da-DK" dirty="0" err="1" smtClean="0"/>
              <a:t>department’s</a:t>
            </a:r>
            <a:r>
              <a:rPr lang="da-DK" dirty="0" smtClean="0"/>
              <a:t> </a:t>
            </a:r>
            <a:r>
              <a:rPr lang="da-DK" dirty="0" err="1" smtClean="0"/>
              <a:t>economy</a:t>
            </a:r>
            <a:r>
              <a:rPr lang="da-DK" dirty="0" smtClean="0"/>
              <a:t> 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1332" y="1990800"/>
            <a:ext cx="7311380" cy="3861360"/>
          </a:xfrm>
        </p:spPr>
        <p:txBody>
          <a:bodyPr/>
          <a:lstStyle/>
          <a:p>
            <a:pPr lvl="1"/>
            <a:r>
              <a:rPr lang="da-DK" dirty="0" smtClean="0"/>
              <a:t>The budget for 2017-2020 </a:t>
            </a:r>
            <a:r>
              <a:rPr lang="da-DK" dirty="0" err="1" smtClean="0"/>
              <a:t>does</a:t>
            </a:r>
            <a:r>
              <a:rPr lang="da-DK" dirty="0" smtClean="0"/>
              <a:t> not </a:t>
            </a:r>
            <a:r>
              <a:rPr lang="da-DK" dirty="0" err="1" smtClean="0"/>
              <a:t>change</a:t>
            </a:r>
            <a:r>
              <a:rPr lang="da-DK" dirty="0" smtClean="0"/>
              <a:t> </a:t>
            </a:r>
            <a:r>
              <a:rPr lang="da-DK" dirty="0" err="1" smtClean="0"/>
              <a:t>because</a:t>
            </a:r>
            <a:r>
              <a:rPr lang="da-DK" dirty="0" smtClean="0"/>
              <a:t> of the offset grant</a:t>
            </a:r>
          </a:p>
          <a:p>
            <a:pPr lvl="1"/>
            <a:r>
              <a:rPr lang="da-DK" sz="2300" dirty="0" smtClean="0"/>
              <a:t>The </a:t>
            </a:r>
            <a:r>
              <a:rPr lang="da-DK" sz="2300" dirty="0" err="1" smtClean="0"/>
              <a:t>opportunity</a:t>
            </a:r>
            <a:r>
              <a:rPr lang="da-DK" sz="2300" dirty="0" smtClean="0"/>
              <a:t> to </a:t>
            </a:r>
            <a:r>
              <a:rPr lang="da-DK" sz="2300" dirty="0" err="1" smtClean="0"/>
              <a:t>increase</a:t>
            </a:r>
            <a:r>
              <a:rPr lang="da-DK" sz="2300" dirty="0" smtClean="0"/>
              <a:t> </a:t>
            </a:r>
            <a:r>
              <a:rPr lang="da-DK" sz="2300" dirty="0" err="1" smtClean="0"/>
              <a:t>income</a:t>
            </a:r>
            <a:r>
              <a:rPr lang="da-DK" sz="2300" dirty="0" smtClean="0"/>
              <a:t> via more </a:t>
            </a:r>
            <a:r>
              <a:rPr lang="da-DK" sz="2300" dirty="0" err="1" smtClean="0"/>
              <a:t>education</a:t>
            </a:r>
            <a:r>
              <a:rPr lang="da-DK" sz="2300" dirty="0" smtClean="0"/>
              <a:t> </a:t>
            </a:r>
            <a:r>
              <a:rPr lang="da-DK" sz="2300" dirty="0" err="1" smtClean="0"/>
              <a:t>income</a:t>
            </a:r>
            <a:r>
              <a:rPr lang="da-DK" sz="2300" dirty="0" smtClean="0"/>
              <a:t> or more </a:t>
            </a:r>
            <a:r>
              <a:rPr lang="da-DK" sz="2300" dirty="0" err="1" smtClean="0"/>
              <a:t>external</a:t>
            </a:r>
            <a:r>
              <a:rPr lang="da-DK" sz="2300" dirty="0" smtClean="0"/>
              <a:t> </a:t>
            </a:r>
            <a:r>
              <a:rPr lang="da-DK" sz="2300" dirty="0" err="1" smtClean="0"/>
              <a:t>funding</a:t>
            </a:r>
            <a:endParaRPr lang="da-DK" sz="2300" dirty="0"/>
          </a:p>
          <a:p>
            <a:pPr lvl="1"/>
            <a:r>
              <a:rPr lang="da-DK" dirty="0" err="1" smtClean="0"/>
              <a:t>Draft</a:t>
            </a:r>
            <a:r>
              <a:rPr lang="da-DK" dirty="0" smtClean="0"/>
              <a:t> budget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presented</a:t>
            </a:r>
            <a:r>
              <a:rPr lang="da-DK" dirty="0" smtClean="0"/>
              <a:t> in Nov./Dec.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08D2-1ADB-4A38-A1B8-D0C32EA86395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84" y="171550"/>
            <a:ext cx="3784291" cy="567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10972800" cy="585787"/>
          </a:xfrm>
        </p:spPr>
        <p:txBody>
          <a:bodyPr>
            <a:normAutofit/>
          </a:bodyPr>
          <a:lstStyle/>
          <a:p>
            <a:pPr algn="ctr"/>
            <a:r>
              <a:rPr lang="da-DK" sz="3200" dirty="0" smtClean="0"/>
              <a:t>Institutrådsmøde 15/9-2016</a:t>
            </a:r>
            <a:endParaRPr lang="da-DK" sz="32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36260"/>
              </p:ext>
            </p:extLst>
          </p:nvPr>
        </p:nvGraphicFramePr>
        <p:xfrm>
          <a:off x="1475619" y="860451"/>
          <a:ext cx="9325430" cy="520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kument" r:id="rId3" imgW="6896100" imgH="4000500" progId="Word.Document.12">
                  <p:embed/>
                </p:oleObj>
              </mc:Choice>
              <mc:Fallback>
                <p:oleObj name="Dokument" r:id="rId3" imgW="6896100" imgH="400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19" y="860451"/>
                        <a:ext cx="9325430" cy="5203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1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3224" y="453600"/>
            <a:ext cx="10666524" cy="1248208"/>
          </a:xfrm>
        </p:spPr>
        <p:txBody>
          <a:bodyPr/>
          <a:lstStyle/>
          <a:p>
            <a:r>
              <a:rPr lang="da-DK" dirty="0" smtClean="0"/>
              <a:t>Reorganisation of FKF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1123224" y="1823352"/>
            <a:ext cx="10025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solidFill>
                  <a:srgbClr val="008000"/>
                </a:solidFill>
              </a:rPr>
              <a:t>The </a:t>
            </a:r>
            <a:r>
              <a:rPr lang="da-DK" sz="2800" b="1" dirty="0" err="1" smtClean="0">
                <a:solidFill>
                  <a:srgbClr val="008000"/>
                </a:solidFill>
              </a:rPr>
              <a:t>department</a:t>
            </a:r>
            <a:r>
              <a:rPr lang="da-DK" sz="2800" b="1" dirty="0" smtClean="0">
                <a:solidFill>
                  <a:srgbClr val="008000"/>
                </a:solidFill>
              </a:rPr>
              <a:t> </a:t>
            </a:r>
            <a:r>
              <a:rPr lang="da-DK" sz="2800" b="1" dirty="0" err="1" smtClean="0">
                <a:solidFill>
                  <a:srgbClr val="008000"/>
                </a:solidFill>
              </a:rPr>
              <a:t>will</a:t>
            </a:r>
            <a:r>
              <a:rPr lang="da-DK" sz="2800" b="1" dirty="0" smtClean="0">
                <a:solidFill>
                  <a:srgbClr val="008000"/>
                </a:solidFill>
              </a:rPr>
              <a:t> </a:t>
            </a:r>
            <a:r>
              <a:rPr lang="da-DK" sz="2800" b="1" dirty="0" err="1" smtClean="0">
                <a:solidFill>
                  <a:srgbClr val="008000"/>
                </a:solidFill>
              </a:rPr>
              <a:t>be</a:t>
            </a:r>
            <a:r>
              <a:rPr lang="da-DK" sz="2800" b="1" dirty="0" smtClean="0">
                <a:solidFill>
                  <a:srgbClr val="008000"/>
                </a:solidFill>
              </a:rPr>
              <a:t> split </a:t>
            </a:r>
            <a:r>
              <a:rPr lang="da-DK" sz="2800" b="1" dirty="0" err="1" smtClean="0">
                <a:solidFill>
                  <a:srgbClr val="008000"/>
                </a:solidFill>
              </a:rPr>
              <a:t>into</a:t>
            </a:r>
            <a:r>
              <a:rPr lang="da-DK" sz="2800" b="1" dirty="0" smtClean="0">
                <a:solidFill>
                  <a:srgbClr val="008000"/>
                </a:solidFill>
              </a:rPr>
              <a:t> </a:t>
            </a:r>
            <a:r>
              <a:rPr lang="da-DK" sz="2800" b="1" dirty="0" err="1" smtClean="0">
                <a:solidFill>
                  <a:srgbClr val="008000"/>
                </a:solidFill>
              </a:rPr>
              <a:t>sections</a:t>
            </a:r>
            <a:r>
              <a:rPr lang="da-DK" sz="2800" b="1" dirty="0" smtClean="0">
                <a:solidFill>
                  <a:srgbClr val="008000"/>
                </a:solidFill>
              </a:rPr>
              <a:t> with </a:t>
            </a:r>
            <a:r>
              <a:rPr lang="da-DK" sz="2800" b="1" dirty="0" err="1" smtClean="0">
                <a:solidFill>
                  <a:srgbClr val="008000"/>
                </a:solidFill>
              </a:rPr>
              <a:t>partly</a:t>
            </a:r>
            <a:r>
              <a:rPr lang="da-DK" sz="2800" b="1" dirty="0" smtClean="0">
                <a:solidFill>
                  <a:srgbClr val="008000"/>
                </a:solidFill>
              </a:rPr>
              <a:t> </a:t>
            </a:r>
            <a:r>
              <a:rPr lang="da-DK" sz="2800" b="1" dirty="0" err="1" smtClean="0">
                <a:solidFill>
                  <a:srgbClr val="008000"/>
                </a:solidFill>
              </a:rPr>
              <a:t>responsibility</a:t>
            </a:r>
            <a:r>
              <a:rPr lang="da-DK" sz="2800" b="1" dirty="0" smtClean="0">
                <a:solidFill>
                  <a:srgbClr val="008000"/>
                </a:solidFill>
              </a:rPr>
              <a:t> of </a:t>
            </a:r>
            <a:r>
              <a:rPr lang="da-DK" sz="2800" b="1" dirty="0" err="1" smtClean="0">
                <a:solidFill>
                  <a:srgbClr val="008000"/>
                </a:solidFill>
              </a:rPr>
              <a:t>own</a:t>
            </a:r>
            <a:r>
              <a:rPr lang="da-DK" sz="2800" b="1" dirty="0" smtClean="0">
                <a:solidFill>
                  <a:srgbClr val="008000"/>
                </a:solidFill>
              </a:rPr>
              <a:t> </a:t>
            </a:r>
            <a:r>
              <a:rPr lang="da-DK" sz="2800" b="1" dirty="0" err="1" smtClean="0">
                <a:solidFill>
                  <a:srgbClr val="008000"/>
                </a:solidFill>
              </a:rPr>
              <a:t>economy</a:t>
            </a:r>
            <a:endParaRPr lang="da-DK" sz="2800" b="1" dirty="0">
              <a:solidFill>
                <a:srgbClr val="008000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704960" y="4137120"/>
            <a:ext cx="4459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600" dirty="0" err="1" smtClean="0">
                <a:solidFill>
                  <a:srgbClr val="FF0000"/>
                </a:solidFill>
              </a:rPr>
              <a:t>Why</a:t>
            </a:r>
            <a:r>
              <a:rPr lang="da-DK" sz="6600" dirty="0" smtClean="0">
                <a:solidFill>
                  <a:srgbClr val="FF0000"/>
                </a:solidFill>
              </a:rPr>
              <a:t>?</a:t>
            </a:r>
            <a:endParaRPr lang="da-DK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14400" y="2060849"/>
            <a:ext cx="10363200" cy="2232248"/>
          </a:xfrm>
        </p:spPr>
        <p:txBody>
          <a:bodyPr>
            <a:normAutofit fontScale="90000"/>
          </a:bodyPr>
          <a:lstStyle/>
          <a:p>
            <a:r>
              <a:rPr lang="da-DK" sz="4000" b="1" dirty="0"/>
              <a:t>RI-råd </a:t>
            </a:r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4000" b="1" dirty="0" smtClean="0"/>
              <a:t>SDU RIO</a:t>
            </a:r>
            <a:r>
              <a:rPr lang="da-DK" sz="4000" b="1" dirty="0"/>
              <a:t/>
            </a:r>
            <a:br>
              <a:rPr lang="da-DK" sz="4000" b="1" dirty="0"/>
            </a:br>
            <a:r>
              <a:rPr lang="da-DK" sz="4000" b="1" dirty="0" smtClean="0"/>
              <a:t>Fyrtårnsprojekter</a:t>
            </a:r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3200" b="1" dirty="0"/>
              <a:t/>
            </a:r>
            <a:br>
              <a:rPr lang="da-DK" sz="3200" b="1" dirty="0"/>
            </a:br>
            <a:r>
              <a:rPr lang="da-DK" sz="3200" b="1" dirty="0" smtClean="0"/>
              <a:t>Institutledermøde d. 14. september 2016</a:t>
            </a:r>
            <a:endParaRPr lang="da-DK" sz="32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6" y="4509120"/>
            <a:ext cx="115399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50066" y="453600"/>
            <a:ext cx="10539682" cy="124820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8000"/>
                </a:solidFill>
              </a:rPr>
              <a:t>Problems that needs to be solved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1030146" y="1417639"/>
            <a:ext cx="105522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Internal FKF budget model based upon a 10-20 year old reality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Large diversity among the research groups</a:t>
            </a:r>
          </a:p>
          <a:p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The unlucky funding situation with continuous cut downs. We need an old fashioned annum.</a:t>
            </a:r>
          </a:p>
          <a:p>
            <a:endParaRPr lang="en-GB" sz="2400" dirty="0" smtClean="0"/>
          </a:p>
          <a:p>
            <a:pPr marL="342900" indent="-342900">
              <a:buFontTx/>
              <a:buAutoNum type="arabicPeriod"/>
            </a:pPr>
            <a:r>
              <a:rPr lang="en-GB" sz="2400" dirty="0"/>
              <a:t>New budget model with </a:t>
            </a:r>
            <a:r>
              <a:rPr lang="en-GB" sz="2400" b="1" i="1" dirty="0">
                <a:solidFill>
                  <a:srgbClr val="008000"/>
                </a:solidFill>
              </a:rPr>
              <a:t>Performance oriented economy</a:t>
            </a:r>
          </a:p>
          <a:p>
            <a:endParaRPr lang="en-GB" sz="2400" dirty="0" smtClean="0"/>
          </a:p>
          <a:p>
            <a:pPr marL="342900" indent="-342900">
              <a:buAutoNum type="arabicPeriod"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5871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5422" y="453600"/>
            <a:ext cx="10794325" cy="713719"/>
          </a:xfrm>
        </p:spPr>
        <p:txBody>
          <a:bodyPr/>
          <a:lstStyle/>
          <a:p>
            <a:r>
              <a:rPr lang="da-DK" sz="3200" dirty="0" err="1" smtClean="0"/>
              <a:t>Example</a:t>
            </a:r>
            <a:r>
              <a:rPr lang="da-DK" sz="3200" dirty="0" smtClean="0"/>
              <a:t>: 	</a:t>
            </a:r>
            <a:r>
              <a:rPr lang="da-DK" sz="3200" dirty="0" err="1" smtClean="0"/>
              <a:t>FKFs</a:t>
            </a:r>
            <a:r>
              <a:rPr lang="da-DK" sz="3200" dirty="0" smtClean="0"/>
              <a:t> budget for </a:t>
            </a:r>
            <a:r>
              <a:rPr lang="da-DK" sz="3200" dirty="0" err="1" smtClean="0"/>
              <a:t>running</a:t>
            </a:r>
            <a:r>
              <a:rPr lang="da-DK" sz="3200" dirty="0" smtClean="0"/>
              <a:t> </a:t>
            </a:r>
            <a:r>
              <a:rPr lang="da-DK" sz="3200" dirty="0" err="1" smtClean="0"/>
              <a:t>expenses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06-3150-594A-B66A-5723CBF134EE}" type="datetimeFigureOut">
              <a:rPr lang="da-DK" smtClean="0"/>
              <a:t>20-09-2016</a:t>
            </a:fld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1088020" y="1516466"/>
            <a:ext cx="9109486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/>
              <a:t>Total budget </a:t>
            </a:r>
            <a:r>
              <a:rPr lang="da-DK" sz="2000" b="1" dirty="0" err="1" smtClean="0"/>
              <a:t>tilrådighed</a:t>
            </a:r>
            <a:r>
              <a:rPr lang="da-DK" sz="2000" b="1" dirty="0" smtClean="0"/>
              <a:t>:		Ca. 2.500.000 </a:t>
            </a:r>
            <a:r>
              <a:rPr lang="da-DK" sz="2000" b="1" dirty="0" err="1" smtClean="0"/>
              <a:t>kr</a:t>
            </a:r>
            <a:endParaRPr lang="da-DK" sz="2000" b="1" dirty="0" smtClean="0"/>
          </a:p>
          <a:p>
            <a:endParaRPr lang="da-DK" sz="2000" dirty="0"/>
          </a:p>
          <a:p>
            <a:r>
              <a:rPr lang="da-DK" sz="2000" b="1" dirty="0" smtClean="0"/>
              <a:t>Faste udgiftsposter:	</a:t>
            </a:r>
            <a:r>
              <a:rPr lang="da-DK" sz="2000" dirty="0" smtClean="0"/>
              <a:t>			</a:t>
            </a:r>
            <a:r>
              <a:rPr lang="da-DK" sz="2000" b="1" dirty="0" smtClean="0"/>
              <a:t>2015		2016</a:t>
            </a:r>
          </a:p>
          <a:p>
            <a:r>
              <a:rPr lang="da-DK" sz="2000" b="1" dirty="0"/>
              <a:t>	</a:t>
            </a:r>
            <a:r>
              <a:rPr lang="da-DK" sz="1600" dirty="0" smtClean="0"/>
              <a:t>Kompetence udvikling			215.000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200.000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</a:t>
            </a:r>
            <a:r>
              <a:rPr lang="da-DK" sz="1600" dirty="0" smtClean="0"/>
              <a:t>Kemikalier				191.000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175.000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</a:t>
            </a:r>
            <a:r>
              <a:rPr lang="da-DK" sz="1600" dirty="0" smtClean="0"/>
              <a:t>Glas					245.000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215.000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</a:t>
            </a:r>
            <a:r>
              <a:rPr lang="da-DK" sz="1600" dirty="0" smtClean="0"/>
              <a:t>Gas					315.000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435.000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</a:t>
            </a:r>
            <a:r>
              <a:rPr lang="da-DK" sz="1600" dirty="0" smtClean="0"/>
              <a:t>Lab. Artikler				215.000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275.000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</a:t>
            </a:r>
            <a:r>
              <a:rPr lang="da-DK" sz="1600" dirty="0" smtClean="0"/>
              <a:t>Værksted					  85.000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100.000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</a:t>
            </a:r>
            <a:r>
              <a:rPr lang="da-DK" sz="1600" dirty="0" smtClean="0"/>
              <a:t>IT 					146.000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200.000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R</a:t>
            </a:r>
            <a:r>
              <a:rPr lang="da-DK" sz="1600" dirty="0" smtClean="0"/>
              <a:t>ejser – Censorer				  23.000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  75.000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</a:t>
            </a:r>
            <a:r>
              <a:rPr lang="da-DK" sz="1600" dirty="0" smtClean="0"/>
              <a:t>Personalegoder				  52.000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  75.000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</a:t>
            </a:r>
            <a:r>
              <a:rPr lang="da-DK" sz="1600" dirty="0" smtClean="0"/>
              <a:t>Diverse (reparationer, licenser, møbler med mere)	561.000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500.000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</a:t>
            </a:r>
          </a:p>
          <a:p>
            <a:r>
              <a:rPr lang="da-DK" sz="1600" dirty="0"/>
              <a:t>	</a:t>
            </a:r>
            <a:r>
              <a:rPr lang="da-DK" sz="1600" dirty="0" smtClean="0"/>
              <a:t>Tjeneste rejser				156.000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  75.000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</a:t>
            </a:r>
            <a:r>
              <a:rPr lang="da-DK" sz="1600" dirty="0" smtClean="0"/>
              <a:t>Kontorhold				116.000 </a:t>
            </a:r>
            <a:r>
              <a:rPr lang="da-DK" sz="1600" dirty="0" err="1" smtClean="0"/>
              <a:t>kr</a:t>
            </a:r>
            <a:r>
              <a:rPr lang="da-DK" sz="1600" dirty="0" smtClean="0"/>
              <a:t>	110.000 </a:t>
            </a:r>
            <a:r>
              <a:rPr lang="da-DK" sz="1600" dirty="0" err="1" smtClean="0"/>
              <a:t>kr</a:t>
            </a:r>
            <a:endParaRPr lang="da-DK" sz="1600" dirty="0" smtClean="0"/>
          </a:p>
          <a:p>
            <a:r>
              <a:rPr lang="da-DK" sz="1600" dirty="0"/>
              <a:t>	</a:t>
            </a:r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>	I alt				             2.330.000 </a:t>
            </a:r>
            <a:r>
              <a:rPr lang="da-DK" sz="1600" dirty="0" err="1" smtClean="0"/>
              <a:t>kr</a:t>
            </a:r>
            <a:r>
              <a:rPr lang="da-DK" sz="1600" dirty="0"/>
              <a:t> </a:t>
            </a:r>
            <a:r>
              <a:rPr lang="da-DK" sz="1600" dirty="0" smtClean="0"/>
              <a:t>             2.435.00 </a:t>
            </a:r>
            <a:r>
              <a:rPr lang="da-DK" sz="1600" dirty="0" err="1" smtClean="0"/>
              <a:t>kr</a:t>
            </a:r>
            <a:endParaRPr lang="da-DK" sz="2000" dirty="0" smtClean="0"/>
          </a:p>
          <a:p>
            <a:r>
              <a:rPr lang="da-DK" sz="1600" dirty="0"/>
              <a:t>	</a:t>
            </a:r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12862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535" y="453600"/>
            <a:ext cx="10731212" cy="1248208"/>
          </a:xfrm>
        </p:spPr>
        <p:txBody>
          <a:bodyPr/>
          <a:lstStyle/>
          <a:p>
            <a:r>
              <a:rPr lang="da-DK" dirty="0" err="1" smtClean="0"/>
              <a:t>Process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1058535" y="1225688"/>
            <a:ext cx="10475941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Everybody</a:t>
            </a:r>
            <a:r>
              <a:rPr lang="da-DK" dirty="0" smtClean="0"/>
              <a:t> </a:t>
            </a:r>
            <a:r>
              <a:rPr lang="da-DK" dirty="0" err="1" smtClean="0"/>
              <a:t>goes</a:t>
            </a:r>
            <a:r>
              <a:rPr lang="da-DK" dirty="0" smtClean="0"/>
              <a:t> </a:t>
            </a:r>
            <a:r>
              <a:rPr lang="da-DK" dirty="0" err="1" smtClean="0"/>
              <a:t>home</a:t>
            </a:r>
            <a:r>
              <a:rPr lang="da-DK" dirty="0" smtClean="0"/>
              <a:t> and </a:t>
            </a:r>
            <a:r>
              <a:rPr lang="da-DK" dirty="0" err="1" smtClean="0"/>
              <a:t>diguest</a:t>
            </a:r>
            <a:r>
              <a:rPr lang="da-DK" dirty="0" smtClean="0"/>
              <a:t> the </a:t>
            </a:r>
            <a:r>
              <a:rPr lang="da-DK" dirty="0" err="1" smtClean="0"/>
              <a:t>idea</a:t>
            </a:r>
            <a:r>
              <a:rPr lang="da-DK" dirty="0" smtClean="0"/>
              <a:t> </a:t>
            </a:r>
            <a:r>
              <a:rPr lang="da-DK" dirty="0" err="1" smtClean="0"/>
              <a:t>embedded</a:t>
            </a:r>
            <a:r>
              <a:rPr lang="da-DK" dirty="0" smtClean="0"/>
              <a:t> in a </a:t>
            </a:r>
            <a:r>
              <a:rPr lang="da-DK" dirty="0" err="1" smtClean="0"/>
              <a:t>section</a:t>
            </a:r>
            <a:r>
              <a:rPr lang="da-DK" dirty="0" smtClean="0"/>
              <a:t> </a:t>
            </a:r>
            <a:r>
              <a:rPr lang="da-DK" dirty="0" err="1" smtClean="0"/>
              <a:t>structure</a:t>
            </a:r>
            <a:r>
              <a:rPr lang="da-DK" dirty="0" smtClean="0"/>
              <a:t> with </a:t>
            </a:r>
            <a:r>
              <a:rPr lang="da-DK" dirty="0" err="1" smtClean="0"/>
              <a:t>partly</a:t>
            </a:r>
            <a:r>
              <a:rPr lang="da-DK" dirty="0" smtClean="0"/>
              <a:t> </a:t>
            </a:r>
            <a:r>
              <a:rPr lang="da-DK" dirty="0" err="1" smtClean="0"/>
              <a:t>responsibility</a:t>
            </a:r>
            <a:r>
              <a:rPr lang="da-DK" dirty="0" smtClean="0"/>
              <a:t> for </a:t>
            </a:r>
            <a:r>
              <a:rPr lang="da-DK" dirty="0" err="1" smtClean="0"/>
              <a:t>own</a:t>
            </a:r>
            <a:r>
              <a:rPr lang="da-DK" dirty="0" smtClean="0"/>
              <a:t> </a:t>
            </a:r>
            <a:r>
              <a:rPr lang="da-DK" dirty="0" err="1" smtClean="0"/>
              <a:t>economy</a:t>
            </a:r>
            <a:r>
              <a:rPr lang="da-DK" dirty="0" smtClean="0"/>
              <a:t>:</a:t>
            </a:r>
          </a:p>
          <a:p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Can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our</a:t>
            </a:r>
            <a:r>
              <a:rPr lang="da-DK" dirty="0" smtClean="0"/>
              <a:t> bag of </a:t>
            </a:r>
            <a:r>
              <a:rPr lang="da-DK" dirty="0" err="1" smtClean="0"/>
              <a:t>money</a:t>
            </a:r>
            <a:r>
              <a:rPr lang="da-DK" dirty="0" smtClean="0"/>
              <a:t> </a:t>
            </a:r>
            <a:r>
              <a:rPr lang="da-DK" dirty="0" err="1" smtClean="0"/>
              <a:t>better</a:t>
            </a:r>
            <a:r>
              <a:rPr lang="da-DK" dirty="0" smtClean="0"/>
              <a:t> </a:t>
            </a:r>
            <a:r>
              <a:rPr lang="da-DK" dirty="0" err="1" smtClean="0"/>
              <a:t>than</a:t>
            </a:r>
            <a:r>
              <a:rPr lang="da-DK" dirty="0" smtClean="0"/>
              <a:t> </a:t>
            </a:r>
            <a:r>
              <a:rPr lang="da-DK" dirty="0" err="1" smtClean="0"/>
              <a:t>today</a:t>
            </a:r>
            <a:r>
              <a:rPr lang="da-DK" dirty="0" smtClean="0"/>
              <a:t>?</a:t>
            </a:r>
          </a:p>
          <a:p>
            <a:r>
              <a:rPr lang="da-DK" dirty="0"/>
              <a:t>	</a:t>
            </a:r>
            <a:r>
              <a:rPr lang="da-DK" dirty="0" smtClean="0"/>
              <a:t>How do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the performance </a:t>
            </a:r>
            <a:r>
              <a:rPr lang="da-DK" dirty="0" err="1" smtClean="0"/>
              <a:t>oriented</a:t>
            </a:r>
            <a:r>
              <a:rPr lang="da-DK" dirty="0" smtClean="0"/>
              <a:t> </a:t>
            </a:r>
            <a:r>
              <a:rPr lang="da-DK" dirty="0" err="1" smtClean="0"/>
              <a:t>economy</a:t>
            </a:r>
            <a:r>
              <a:rPr lang="da-DK" dirty="0" smtClean="0"/>
              <a:t> to </a:t>
            </a:r>
            <a:r>
              <a:rPr lang="da-DK" dirty="0" err="1" smtClean="0"/>
              <a:t>improve</a:t>
            </a:r>
            <a:r>
              <a:rPr lang="da-DK" dirty="0" smtClean="0"/>
              <a:t> </a:t>
            </a:r>
            <a:r>
              <a:rPr lang="da-DK" dirty="0" err="1" smtClean="0"/>
              <a:t>our</a:t>
            </a:r>
            <a:r>
              <a:rPr lang="da-DK" dirty="0" smtClean="0"/>
              <a:t> situation?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15/9: Meeting in Departmental </a:t>
            </a:r>
            <a:r>
              <a:rPr lang="da-DK" dirty="0" err="1" smtClean="0"/>
              <a:t>Council</a:t>
            </a:r>
            <a:endParaRPr lang="da-DK" dirty="0" smtClean="0"/>
          </a:p>
          <a:p>
            <a:r>
              <a:rPr lang="da-DK" dirty="0" smtClean="0"/>
              <a:t>		Start of the transformation </a:t>
            </a:r>
            <a:r>
              <a:rPr lang="da-DK" dirty="0" err="1" smtClean="0"/>
              <a:t>process</a:t>
            </a:r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	</a:t>
            </a:r>
            <a:r>
              <a:rPr lang="da-DK" dirty="0" err="1" smtClean="0"/>
              <a:t>What</a:t>
            </a:r>
            <a:r>
              <a:rPr lang="da-DK" dirty="0" smtClean="0"/>
              <a:t> is the </a:t>
            </a:r>
            <a:r>
              <a:rPr lang="da-DK" dirty="0" err="1" smtClean="0"/>
              <a:t>best</a:t>
            </a:r>
            <a:r>
              <a:rPr lang="da-DK" dirty="0" smtClean="0"/>
              <a:t> </a:t>
            </a:r>
            <a:r>
              <a:rPr lang="da-DK" dirty="0" err="1" smtClean="0"/>
              <a:t>way</a:t>
            </a:r>
            <a:r>
              <a:rPr lang="da-DK" dirty="0" smtClean="0"/>
              <a:t> of </a:t>
            </a:r>
            <a:r>
              <a:rPr lang="da-DK" dirty="0" err="1" smtClean="0"/>
              <a:t>doing</a:t>
            </a:r>
            <a:r>
              <a:rPr lang="da-DK" dirty="0" smtClean="0"/>
              <a:t> it?</a:t>
            </a:r>
          </a:p>
          <a:p>
            <a:r>
              <a:rPr lang="da-DK" dirty="0"/>
              <a:t>	</a:t>
            </a:r>
            <a:r>
              <a:rPr lang="da-DK" dirty="0" smtClean="0"/>
              <a:t>	How do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involve</a:t>
            </a:r>
            <a:r>
              <a:rPr lang="da-DK" dirty="0" smtClean="0"/>
              <a:t> the </a:t>
            </a:r>
            <a:r>
              <a:rPr lang="da-DK" dirty="0" err="1" smtClean="0"/>
              <a:t>departmental</a:t>
            </a:r>
            <a:r>
              <a:rPr lang="da-DK" dirty="0" smtClean="0"/>
              <a:t> </a:t>
            </a:r>
            <a:r>
              <a:rPr lang="da-DK" dirty="0" err="1" smtClean="0"/>
              <a:t>staff</a:t>
            </a:r>
            <a:r>
              <a:rPr lang="da-DK" dirty="0" smtClean="0"/>
              <a:t> in the </a:t>
            </a:r>
            <a:r>
              <a:rPr lang="da-DK" dirty="0" err="1" smtClean="0"/>
              <a:t>best</a:t>
            </a:r>
            <a:r>
              <a:rPr lang="da-DK" dirty="0" smtClean="0"/>
              <a:t> </a:t>
            </a:r>
            <a:r>
              <a:rPr lang="da-DK" dirty="0" err="1" smtClean="0"/>
              <a:t>way</a:t>
            </a:r>
            <a:r>
              <a:rPr lang="da-DK" dirty="0" smtClean="0"/>
              <a:t>?</a:t>
            </a:r>
          </a:p>
          <a:p>
            <a:endParaRPr lang="da-DK" dirty="0"/>
          </a:p>
          <a:p>
            <a:r>
              <a:rPr lang="da-DK" dirty="0" smtClean="0"/>
              <a:t>15/9-30/6 2017:</a:t>
            </a:r>
          </a:p>
          <a:p>
            <a:r>
              <a:rPr lang="da-DK" dirty="0"/>
              <a:t>	</a:t>
            </a:r>
            <a:r>
              <a:rPr lang="da-DK" dirty="0" smtClean="0"/>
              <a:t>	</a:t>
            </a:r>
            <a:r>
              <a:rPr lang="da-DK" dirty="0" err="1" smtClean="0"/>
              <a:t>Process</a:t>
            </a: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September 2017:</a:t>
            </a:r>
          </a:p>
          <a:p>
            <a:r>
              <a:rPr lang="da-DK" dirty="0"/>
              <a:t>	</a:t>
            </a:r>
            <a:r>
              <a:rPr lang="da-DK" dirty="0" err="1" smtClean="0"/>
              <a:t>Implementaion</a:t>
            </a:r>
            <a:r>
              <a:rPr lang="da-DK" dirty="0" smtClean="0"/>
              <a:t> in </a:t>
            </a:r>
            <a:r>
              <a:rPr lang="da-DK" dirty="0" err="1" smtClean="0"/>
              <a:t>connection</a:t>
            </a:r>
            <a:r>
              <a:rPr lang="da-DK" dirty="0" smtClean="0"/>
              <a:t> with budgetting 2018.</a:t>
            </a:r>
          </a:p>
          <a:p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	</a:t>
            </a:r>
          </a:p>
          <a:p>
            <a:r>
              <a:rPr lang="da-DK" dirty="0"/>
              <a:t>	</a:t>
            </a:r>
            <a:r>
              <a:rPr lang="da-DK" dirty="0" smtClean="0"/>
              <a:t>	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4840258" y="4876534"/>
            <a:ext cx="289822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1600" dirty="0" err="1" smtClean="0"/>
              <a:t>Defining</a:t>
            </a:r>
            <a:r>
              <a:rPr lang="da-DK" sz="1600" dirty="0" smtClean="0"/>
              <a:t> the </a:t>
            </a:r>
            <a:r>
              <a:rPr lang="da-DK" sz="1600" dirty="0" err="1" smtClean="0"/>
              <a:t>sections</a:t>
            </a:r>
            <a:endParaRPr lang="da-DK" sz="1600" dirty="0" smtClean="0"/>
          </a:p>
          <a:p>
            <a:pPr marL="342900" indent="-342900">
              <a:buAutoNum type="arabicPeriod"/>
            </a:pPr>
            <a:r>
              <a:rPr lang="da-DK" sz="1600" dirty="0" err="1" smtClean="0"/>
              <a:t>Autonomy</a:t>
            </a:r>
            <a:r>
              <a:rPr lang="da-DK" sz="1600" dirty="0" smtClean="0"/>
              <a:t> and </a:t>
            </a:r>
            <a:r>
              <a:rPr lang="da-DK" sz="1600" dirty="0" err="1" smtClean="0"/>
              <a:t>responsibility</a:t>
            </a:r>
            <a:endParaRPr lang="da-DK" sz="1600" dirty="0" smtClean="0"/>
          </a:p>
          <a:p>
            <a:pPr marL="342900" indent="-342900">
              <a:buAutoNum type="arabicPeriod"/>
            </a:pPr>
            <a:r>
              <a:rPr lang="da-DK" sz="1600" dirty="0" err="1" smtClean="0"/>
              <a:t>Economy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254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775520" y="188643"/>
            <a:ext cx="940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prstClr val="black"/>
                </a:solidFill>
                <a:latin typeface="Calibri"/>
              </a:rPr>
              <a:t> Organisationsdiagram FKF 2015</a:t>
            </a:r>
            <a:endParaRPr lang="da-DK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frundet rektangel 4"/>
          <p:cNvSpPr/>
          <p:nvPr/>
        </p:nvSpPr>
        <p:spPr>
          <a:xfrm>
            <a:off x="431373" y="764704"/>
            <a:ext cx="10922428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prstClr val="black"/>
                </a:solidFill>
                <a:latin typeface="Calibri"/>
              </a:rPr>
              <a:t>Institutleder </a:t>
            </a:r>
            <a:endParaRPr lang="da-DK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frundet rektangel 5"/>
          <p:cNvSpPr/>
          <p:nvPr/>
        </p:nvSpPr>
        <p:spPr>
          <a:xfrm>
            <a:off x="431371" y="1700811"/>
            <a:ext cx="1363840" cy="99295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FYSIK</a:t>
            </a:r>
            <a:endParaRPr lang="da-DK" sz="12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Lige forbindelse 58"/>
          <p:cNvCxnSpPr>
            <a:endCxn id="6" idx="0"/>
          </p:cNvCxnSpPr>
          <p:nvPr/>
        </p:nvCxnSpPr>
        <p:spPr>
          <a:xfrm>
            <a:off x="1113291" y="1325610"/>
            <a:ext cx="0" cy="375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ge forbindelse 60"/>
          <p:cNvCxnSpPr/>
          <p:nvPr/>
        </p:nvCxnSpPr>
        <p:spPr>
          <a:xfrm>
            <a:off x="2639616" y="1340768"/>
            <a:ext cx="0" cy="375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ge forbindelse 61"/>
          <p:cNvCxnSpPr/>
          <p:nvPr/>
        </p:nvCxnSpPr>
        <p:spPr>
          <a:xfrm>
            <a:off x="4053951" y="1340768"/>
            <a:ext cx="0" cy="375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ge forbindelse 62"/>
          <p:cNvCxnSpPr/>
          <p:nvPr/>
        </p:nvCxnSpPr>
        <p:spPr>
          <a:xfrm>
            <a:off x="5807968" y="1340768"/>
            <a:ext cx="0" cy="375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ge forbindelse 64"/>
          <p:cNvCxnSpPr/>
          <p:nvPr/>
        </p:nvCxnSpPr>
        <p:spPr>
          <a:xfrm>
            <a:off x="7440149" y="1340768"/>
            <a:ext cx="0" cy="375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ge forbindelse 66"/>
          <p:cNvCxnSpPr/>
          <p:nvPr/>
        </p:nvCxnSpPr>
        <p:spPr>
          <a:xfrm>
            <a:off x="9168341" y="1340768"/>
            <a:ext cx="0" cy="375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ge forbindelse 67"/>
          <p:cNvCxnSpPr/>
          <p:nvPr/>
        </p:nvCxnSpPr>
        <p:spPr>
          <a:xfrm>
            <a:off x="10800523" y="1340768"/>
            <a:ext cx="0" cy="3751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frundet rektangel 5"/>
          <p:cNvSpPr/>
          <p:nvPr/>
        </p:nvSpPr>
        <p:spPr>
          <a:xfrm>
            <a:off x="10128448" y="1700811"/>
            <a:ext cx="1344149" cy="99295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 err="1" smtClean="0">
                <a:solidFill>
                  <a:prstClr val="black"/>
                </a:solidFill>
                <a:latin typeface="Calibri"/>
              </a:rPr>
              <a:t>PhD</a:t>
            </a:r>
            <a:endParaRPr lang="da-DK" sz="12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Afrundet rektangel 5"/>
          <p:cNvSpPr/>
          <p:nvPr/>
        </p:nvSpPr>
        <p:spPr>
          <a:xfrm>
            <a:off x="8496267" y="1700811"/>
            <a:ext cx="1363840" cy="99295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LABORANT</a:t>
            </a:r>
            <a:endParaRPr lang="da-DK" sz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Afrundet rektangel 5"/>
          <p:cNvSpPr/>
          <p:nvPr/>
        </p:nvSpPr>
        <p:spPr>
          <a:xfrm>
            <a:off x="6864085" y="1700811"/>
            <a:ext cx="1363840" cy="99295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VÆRKSTED</a:t>
            </a:r>
            <a:endParaRPr lang="da-DK" sz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Afrundet rektangel 5"/>
          <p:cNvSpPr/>
          <p:nvPr/>
        </p:nvSpPr>
        <p:spPr>
          <a:xfrm>
            <a:off x="5039884" y="1700811"/>
            <a:ext cx="1632181" cy="99295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SEKRETARIAT</a:t>
            </a:r>
            <a:endParaRPr lang="da-DK" sz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Afrundet rektangel 5"/>
          <p:cNvSpPr/>
          <p:nvPr/>
        </p:nvSpPr>
        <p:spPr>
          <a:xfrm>
            <a:off x="3503712" y="1700811"/>
            <a:ext cx="1363840" cy="99295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FARMACI</a:t>
            </a:r>
            <a:endParaRPr lang="da-DK" sz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Afrundet rektangel 5"/>
          <p:cNvSpPr/>
          <p:nvPr/>
        </p:nvSpPr>
        <p:spPr>
          <a:xfrm>
            <a:off x="1967541" y="1700811"/>
            <a:ext cx="1363840" cy="99295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 smtClean="0">
                <a:solidFill>
                  <a:prstClr val="black"/>
                </a:solidFill>
                <a:latin typeface="Calibri"/>
              </a:rPr>
              <a:t>KEMI</a:t>
            </a:r>
            <a:endParaRPr lang="da-DK" sz="12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1" y="2780929"/>
            <a:ext cx="999224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10972800" cy="585787"/>
          </a:xfrm>
        </p:spPr>
        <p:txBody>
          <a:bodyPr>
            <a:normAutofit/>
          </a:bodyPr>
          <a:lstStyle/>
          <a:p>
            <a:pPr algn="ctr"/>
            <a:r>
              <a:rPr lang="da-DK" sz="3200" dirty="0" smtClean="0"/>
              <a:t>Institutrådsmøde 15/9-2016</a:t>
            </a:r>
            <a:endParaRPr lang="da-DK" sz="32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55025"/>
              </p:ext>
            </p:extLst>
          </p:nvPr>
        </p:nvGraphicFramePr>
        <p:xfrm>
          <a:off x="1475619" y="860451"/>
          <a:ext cx="9325430" cy="520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kument" r:id="rId3" imgW="6896100" imgH="4000500" progId="Word.Document.12">
                  <p:embed/>
                </p:oleObj>
              </mc:Choice>
              <mc:Fallback>
                <p:oleObj name="Dokument" r:id="rId3" imgW="6896100" imgH="400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19" y="860451"/>
                        <a:ext cx="9325430" cy="5203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4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9770"/>
            <a:ext cx="10972800" cy="641431"/>
          </a:xfrm>
        </p:spPr>
        <p:txBody>
          <a:bodyPr>
            <a:normAutofit/>
          </a:bodyPr>
          <a:lstStyle/>
          <a:p>
            <a:pPr algn="ctr"/>
            <a:r>
              <a:rPr lang="da-DK" sz="2800" dirty="0" smtClean="0"/>
              <a:t>Opgørelse af undervisningsindsats: Ny model</a:t>
            </a:r>
            <a:endParaRPr lang="da-DK" sz="2800" dirty="0"/>
          </a:p>
        </p:txBody>
      </p:sp>
      <p:pic>
        <p:nvPicPr>
          <p:cNvPr id="4" name="Billede 3" descr="Skærmbillede 2016-09-12 kl. 16.2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09" y="711200"/>
            <a:ext cx="7962122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53600"/>
            <a:ext cx="10875348" cy="1248208"/>
          </a:xfrm>
        </p:spPr>
        <p:txBody>
          <a:bodyPr>
            <a:normAutofit/>
          </a:bodyPr>
          <a:lstStyle/>
          <a:p>
            <a:r>
              <a:rPr lang="da-DK" b="1" dirty="0" smtClean="0"/>
              <a:t>Etablering af SDU RIO</a:t>
            </a:r>
            <a:br>
              <a:rPr lang="da-DK" b="1" dirty="0" smtClean="0"/>
            </a:br>
            <a:r>
              <a:rPr lang="da-DK" b="1" dirty="0" smtClean="0"/>
              <a:t>Enheder koblet til SDU RIO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37548" y="1600200"/>
            <a:ext cx="10644851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Følgende aktuelle enheder og funktioner indgår i SDU RIO:</a:t>
            </a:r>
          </a:p>
          <a:p>
            <a:pPr lvl="0"/>
            <a:r>
              <a:rPr lang="da-DK" sz="2400" dirty="0"/>
              <a:t>SDU Erhverv</a:t>
            </a:r>
          </a:p>
          <a:p>
            <a:pPr lvl="0"/>
            <a:r>
              <a:rPr lang="da-DK" sz="2400" dirty="0" smtClean="0"/>
              <a:t>SDU </a:t>
            </a:r>
            <a:r>
              <a:rPr lang="da-DK" sz="2400" dirty="0" err="1"/>
              <a:t>Grants</a:t>
            </a:r>
            <a:r>
              <a:rPr lang="da-DK" sz="2400" dirty="0"/>
              <a:t> Office</a:t>
            </a:r>
          </a:p>
          <a:p>
            <a:pPr lvl="0"/>
            <a:r>
              <a:rPr lang="da-DK" sz="2400" dirty="0" smtClean="0"/>
              <a:t>EU </a:t>
            </a:r>
            <a:r>
              <a:rPr lang="da-DK" sz="2400" dirty="0"/>
              <a:t>forskerstøtte herunder samarbejde via SDEO</a:t>
            </a:r>
          </a:p>
          <a:p>
            <a:pPr lvl="0"/>
            <a:r>
              <a:rPr lang="da-DK" sz="2400" dirty="0"/>
              <a:t>Erhvervs- / </a:t>
            </a:r>
            <a:r>
              <a:rPr lang="da-DK" sz="2400" dirty="0" err="1"/>
              <a:t>kontraktsjura</a:t>
            </a:r>
            <a:r>
              <a:rPr lang="da-DK" sz="2400" dirty="0"/>
              <a:t> i Rektorsekretariatet </a:t>
            </a:r>
          </a:p>
          <a:p>
            <a:pPr lvl="0"/>
            <a:r>
              <a:rPr lang="da-DK" sz="2400" dirty="0"/>
              <a:t>SDU </a:t>
            </a:r>
            <a:r>
              <a:rPr lang="da-DK" sz="2400" dirty="0" err="1"/>
              <a:t>Cortex</a:t>
            </a:r>
            <a:r>
              <a:rPr lang="da-DK" sz="2400" dirty="0"/>
              <a:t> Lab og lignende i campusbyerne</a:t>
            </a:r>
          </a:p>
          <a:p>
            <a:pPr lvl="0"/>
            <a:r>
              <a:rPr lang="da-DK" sz="2400" dirty="0"/>
              <a:t>Vækstlaboratorium Fyn (VLF), </a:t>
            </a:r>
            <a:r>
              <a:rPr lang="da-DK" sz="2400" dirty="0" err="1"/>
              <a:t>Demola</a:t>
            </a:r>
            <a:r>
              <a:rPr lang="da-DK" sz="2400" dirty="0"/>
              <a:t> og lignende indsatser</a:t>
            </a:r>
          </a:p>
          <a:p>
            <a:pPr lvl="0"/>
            <a:r>
              <a:rPr lang="da-DK" sz="2400" dirty="0"/>
              <a:t>Tværgående koordinering af </a:t>
            </a:r>
            <a:r>
              <a:rPr lang="da-DK" sz="2400" dirty="0" smtClean="0"/>
              <a:t>fyrtårnsprojekterne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da-DK" sz="2400" dirty="0" smtClean="0"/>
              <a:t>Særskilt proces</a:t>
            </a:r>
          </a:p>
          <a:p>
            <a:r>
              <a:rPr lang="da-DK" sz="2400" dirty="0" smtClean="0"/>
              <a:t>Fakulteternes forskerstøtteenheder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12C-4751-4B2E-A583-5CA821683FA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01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2832" y="44624"/>
            <a:ext cx="10519567" cy="1143000"/>
          </a:xfrm>
        </p:spPr>
        <p:txBody>
          <a:bodyPr>
            <a:normAutofit/>
          </a:bodyPr>
          <a:lstStyle/>
          <a:p>
            <a:r>
              <a:rPr lang="da-DK" b="1" dirty="0" smtClean="0"/>
              <a:t>Research &amp; </a:t>
            </a:r>
            <a:r>
              <a:rPr lang="da-DK" b="1" dirty="0"/>
              <a:t>Innovation</a:t>
            </a:r>
            <a:br>
              <a:rPr lang="da-DK" b="1" dirty="0"/>
            </a:br>
            <a:r>
              <a:rPr lang="da-DK" b="1" dirty="0"/>
              <a:t>Etablering af </a:t>
            </a:r>
            <a:r>
              <a:rPr lang="da-DK" b="1" dirty="0" smtClean="0"/>
              <a:t>RI-råd og SDU </a:t>
            </a:r>
            <a:r>
              <a:rPr lang="da-DK" b="1" dirty="0"/>
              <a:t>RIO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068290"/>
              </p:ext>
            </p:extLst>
          </p:nvPr>
        </p:nvGraphicFramePr>
        <p:xfrm>
          <a:off x="1089653" y="1412777"/>
          <a:ext cx="9806880" cy="348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ktangel 5"/>
          <p:cNvSpPr/>
          <p:nvPr/>
        </p:nvSpPr>
        <p:spPr>
          <a:xfrm>
            <a:off x="1103446" y="3140968"/>
            <a:ext cx="1344149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600" dirty="0" smtClean="0">
                <a:effectLst/>
                <a:ea typeface="Calibri"/>
                <a:cs typeface="Times New Roman"/>
              </a:rPr>
              <a:t>Fælles- </a:t>
            </a:r>
            <a:r>
              <a:rPr lang="da-DK" sz="1600" dirty="0" smtClean="0">
                <a:ea typeface="Calibri"/>
                <a:cs typeface="Times New Roman"/>
              </a:rPr>
              <a:t>området</a:t>
            </a:r>
            <a:endParaRPr lang="da-DK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7" name="Lige forbindelse 6"/>
          <p:cNvCxnSpPr/>
          <p:nvPr/>
        </p:nvCxnSpPr>
        <p:spPr>
          <a:xfrm>
            <a:off x="2159563" y="4005064"/>
            <a:ext cx="6720747" cy="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3119670" y="4499594"/>
            <a:ext cx="7718457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/>
          <p:cNvCxnSpPr>
            <a:stCxn id="6" idx="0"/>
          </p:cNvCxnSpPr>
          <p:nvPr/>
        </p:nvCxnSpPr>
        <p:spPr>
          <a:xfrm flipV="1">
            <a:off x="1775520" y="2204866"/>
            <a:ext cx="0" cy="936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/>
          <p:cNvCxnSpPr/>
          <p:nvPr/>
        </p:nvCxnSpPr>
        <p:spPr>
          <a:xfrm flipH="1" flipV="1">
            <a:off x="11327950" y="2996953"/>
            <a:ext cx="631" cy="1682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42"/>
          <p:cNvCxnSpPr/>
          <p:nvPr/>
        </p:nvCxnSpPr>
        <p:spPr>
          <a:xfrm flipV="1">
            <a:off x="1775520" y="2204865"/>
            <a:ext cx="307234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boks 48"/>
          <p:cNvSpPr txBox="1"/>
          <p:nvPr/>
        </p:nvSpPr>
        <p:spPr>
          <a:xfrm>
            <a:off x="6637093" y="5139770"/>
            <a:ext cx="378821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u="sng" dirty="0" smtClean="0"/>
              <a:t>Research &amp; Innovation – SDU 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Er direktionens ansvarsområde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Koblet til fakulteterne via RI-råd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Beslutter </a:t>
            </a:r>
            <a:r>
              <a:rPr lang="da-DK" sz="1400" dirty="0"/>
              <a:t>sagerne </a:t>
            </a:r>
            <a:r>
              <a:rPr lang="da-DK" sz="1400" dirty="0" smtClean="0"/>
              <a:t>på </a:t>
            </a:r>
            <a:r>
              <a:rPr lang="da-DK" sz="1400" dirty="0"/>
              <a:t>vegne af direktionen</a:t>
            </a:r>
            <a:endParaRPr lang="da-DK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Understøttes af sekretariat</a:t>
            </a:r>
            <a:endParaRPr lang="da-DK" sz="1400" dirty="0"/>
          </a:p>
        </p:txBody>
      </p:sp>
      <p:sp>
        <p:nvSpPr>
          <p:cNvPr id="11" name="Rektangel 10"/>
          <p:cNvSpPr/>
          <p:nvPr/>
        </p:nvSpPr>
        <p:spPr>
          <a:xfrm>
            <a:off x="9855116" y="4256135"/>
            <a:ext cx="1473465" cy="6130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1600" dirty="0" smtClean="0">
                <a:ea typeface="Calibri"/>
                <a:cs typeface="Times New Roman"/>
              </a:rPr>
              <a:t>SDU </a:t>
            </a:r>
            <a:r>
              <a:rPr lang="da-DK" sz="1600" dirty="0" smtClean="0">
                <a:effectLst/>
                <a:ea typeface="Calibri"/>
                <a:cs typeface="Times New Roman"/>
              </a:rPr>
              <a:t>RIO</a:t>
            </a:r>
            <a:endParaRPr lang="da-DK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15" name="Gruppe 14"/>
          <p:cNvGrpSpPr/>
          <p:nvPr/>
        </p:nvGrpSpPr>
        <p:grpSpPr>
          <a:xfrm>
            <a:off x="2831637" y="2564905"/>
            <a:ext cx="6336704" cy="406275"/>
            <a:chOff x="2779710" y="1155341"/>
            <a:chExt cx="812551" cy="406275"/>
          </a:xfrm>
        </p:grpSpPr>
        <p:sp>
          <p:nvSpPr>
            <p:cNvPr id="16" name="Rektangel 15"/>
            <p:cNvSpPr/>
            <p:nvPr/>
          </p:nvSpPr>
          <p:spPr>
            <a:xfrm>
              <a:off x="2779710" y="1155341"/>
              <a:ext cx="812551" cy="4062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ktangel 16"/>
            <p:cNvSpPr/>
            <p:nvPr/>
          </p:nvSpPr>
          <p:spPr>
            <a:xfrm>
              <a:off x="2779710" y="1155341"/>
              <a:ext cx="812551" cy="406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 smtClean="0">
                  <a:solidFill>
                    <a:schemeClr val="bg1"/>
                  </a:solidFill>
                </a:rPr>
                <a:t>Dekaner</a:t>
              </a:r>
              <a:endParaRPr lang="da-DK" sz="11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Rektangel 20"/>
          <p:cNvSpPr/>
          <p:nvPr/>
        </p:nvSpPr>
        <p:spPr>
          <a:xfrm>
            <a:off x="9840686" y="3355079"/>
            <a:ext cx="1487895" cy="6130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1600" dirty="0" smtClean="0">
                <a:effectLst/>
                <a:ea typeface="Calibri"/>
                <a:cs typeface="Times New Roman"/>
              </a:rPr>
              <a:t>RI-råd</a:t>
            </a:r>
            <a:endParaRPr lang="da-DK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62833" y="1200934"/>
            <a:ext cx="10265117" cy="1796019"/>
          </a:xfrm>
          <a:prstGeom prst="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/>
                </a:solidFill>
              </a:rPr>
              <a:t>Direktion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8570" y="453600"/>
            <a:ext cx="10701177" cy="1248208"/>
          </a:xfrm>
        </p:spPr>
        <p:txBody>
          <a:bodyPr>
            <a:normAutofit/>
          </a:bodyPr>
          <a:lstStyle/>
          <a:p>
            <a:r>
              <a:rPr lang="da-DK" b="1" dirty="0" smtClean="0"/>
              <a:t>SDU RIO </a:t>
            </a:r>
            <a:br>
              <a:rPr lang="da-DK" b="1" dirty="0" smtClean="0"/>
            </a:br>
            <a:r>
              <a:rPr lang="da-DK" b="1" dirty="0" smtClean="0"/>
              <a:t>Arbejdsgrupper</a:t>
            </a:r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248524"/>
              </p:ext>
            </p:extLst>
          </p:nvPr>
        </p:nvGraphicFramePr>
        <p:xfrm>
          <a:off x="1034143" y="1600200"/>
          <a:ext cx="10031254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133"/>
                <a:gridCol w="598112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Arbejdsgruppe</a:t>
                      </a:r>
                      <a:endParaRPr lang="da-DK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da-DK" sz="2000" dirty="0" smtClean="0"/>
                        <a:t>Formand</a:t>
                      </a:r>
                      <a:endParaRPr lang="da-DK" sz="20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RIO koordinationsgruppe 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Henrik Bindslev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Entreprenørskab</a:t>
                      </a:r>
                      <a:endParaRPr lang="da-DK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Kirsten Ohm Kyvik, SUND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Virksomhedskontakt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Kasper Hallenborg, TEK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Employability</a:t>
                      </a:r>
                      <a:endParaRPr lang="da-DK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Marianne Holmer, NAT</a:t>
                      </a:r>
                      <a:endParaRPr lang="da-DK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Forskningsbevillinger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Nina Legind, SAMF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Policy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Krogh Hansen, HUM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Den gode start på RIO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Steen Kærn, RS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Kommunikation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 Krogh Hansen, HUM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Videndelingssystem</a:t>
                      </a:r>
                      <a:endParaRPr lang="da-DK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Knyttes på eksisterende arbejde i </a:t>
                      </a:r>
                      <a:r>
                        <a:rPr lang="da-DK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IT-service</a:t>
                      </a:r>
                      <a:endParaRPr lang="da-DK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12C-4751-4B2E-A583-5CA821683FA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2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14400" y="2060849"/>
            <a:ext cx="10363200" cy="2232248"/>
          </a:xfrm>
        </p:spPr>
        <p:txBody>
          <a:bodyPr>
            <a:normAutofit/>
          </a:bodyPr>
          <a:lstStyle/>
          <a:p>
            <a:r>
              <a:rPr lang="da-DK" b="1" dirty="0" smtClean="0"/>
              <a:t>SDU’s samfundsengagement</a:t>
            </a:r>
            <a:br>
              <a:rPr lang="da-DK" b="1" dirty="0" smtClean="0"/>
            </a:br>
            <a:r>
              <a:rPr lang="da-DK" b="1" dirty="0" smtClean="0"/>
              <a:t>Fyrtårnsprojekter</a:t>
            </a:r>
            <a:br>
              <a:rPr lang="da-DK" b="1" dirty="0" smtClean="0"/>
            </a:br>
            <a:endParaRPr lang="da-DK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0" y="4509120"/>
            <a:ext cx="114473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lledresultat for parapl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08" y="2004251"/>
            <a:ext cx="2563237" cy="14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illedresultat for parapl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2004787"/>
            <a:ext cx="2563237" cy="14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ledresultat for parapl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988840"/>
            <a:ext cx="2563237" cy="14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lledresultat for parapl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-1755576"/>
            <a:ext cx="112182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B12C-4751-4B2E-A583-5CA821683FA3}" type="slidenum">
              <a:rPr lang="da-DK" smtClean="0"/>
              <a:t>7</a:t>
            </a:fld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972657" y="2849803"/>
            <a:ext cx="205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Droner </a:t>
            </a:r>
            <a:endParaRPr lang="da-DK" b="1" dirty="0"/>
          </a:p>
        </p:txBody>
      </p:sp>
      <p:sp>
        <p:nvSpPr>
          <p:cNvPr id="12" name="Tekstboks 11"/>
          <p:cNvSpPr txBox="1"/>
          <p:nvPr/>
        </p:nvSpPr>
        <p:spPr>
          <a:xfrm>
            <a:off x="8496267" y="284980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Velfærdsinnovation</a:t>
            </a:r>
            <a:endParaRPr lang="da-DK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827345" y="98072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/>
              <a:t>Tværdisciplinære, strategiske indsatsområder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5101116" y="2849803"/>
            <a:ext cx="205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Open data</a:t>
            </a:r>
            <a:endParaRPr lang="da-DK" b="1" dirty="0"/>
          </a:p>
        </p:txBody>
      </p:sp>
      <p:sp>
        <p:nvSpPr>
          <p:cNvPr id="5" name="Tekstboks 4"/>
          <p:cNvSpPr txBox="1"/>
          <p:nvPr/>
        </p:nvSpPr>
        <p:spPr>
          <a:xfrm>
            <a:off x="4751851" y="3501008"/>
            <a:ext cx="31683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Platform til kommerciel udnyttelse af data. </a:t>
            </a:r>
          </a:p>
          <a:p>
            <a:r>
              <a:rPr lang="da-DK" sz="1200" dirty="0" smtClean="0"/>
              <a:t>De første demonstrations- </a:t>
            </a:r>
            <a:r>
              <a:rPr lang="da-DK" sz="1200" dirty="0"/>
              <a:t>og </a:t>
            </a:r>
            <a:r>
              <a:rPr lang="da-DK" sz="1200" dirty="0" smtClean="0"/>
              <a:t>pilotprojekter er planlagt: </a:t>
            </a:r>
            <a:endParaRPr lang="da-DK" sz="1200" dirty="0"/>
          </a:p>
          <a:p>
            <a:pPr marL="228600" lvl="0" indent="-228600">
              <a:buFont typeface="+mj-lt"/>
              <a:buAutoNum type="arabicPeriod"/>
            </a:pPr>
            <a:r>
              <a:rPr lang="da-DK" sz="1200" dirty="0"/>
              <a:t>Smart City Odense og Odense Open Data (Odense Kommune og lokale virksomheder)</a:t>
            </a:r>
          </a:p>
          <a:p>
            <a:pPr marL="228600" lvl="0" indent="-228600">
              <a:buFont typeface="+mj-lt"/>
              <a:buAutoNum type="arabicPeriod"/>
            </a:pPr>
            <a:r>
              <a:rPr lang="da-DK" sz="1200" dirty="0"/>
              <a:t>Geo Fyns </a:t>
            </a:r>
            <a:r>
              <a:rPr lang="da-DK" sz="1200" dirty="0" err="1"/>
              <a:t>Databooster</a:t>
            </a:r>
            <a:r>
              <a:rPr lang="da-DK" sz="1200" dirty="0"/>
              <a:t> (</a:t>
            </a:r>
            <a:r>
              <a:rPr lang="da-DK" sz="1200" dirty="0" err="1"/>
              <a:t>GeoFyn</a:t>
            </a:r>
            <a:r>
              <a:rPr lang="da-DK" sz="1200" dirty="0"/>
              <a:t> A/S, ejet af alle Fynske kommuner og ansvarlig for alle geodata</a:t>
            </a:r>
            <a:r>
              <a:rPr lang="da-DK" sz="1200" dirty="0" smtClean="0"/>
              <a:t>)</a:t>
            </a:r>
            <a:endParaRPr lang="da-DK" sz="1200" dirty="0"/>
          </a:p>
        </p:txBody>
      </p:sp>
      <p:sp>
        <p:nvSpPr>
          <p:cNvPr id="9" name="Rektangel 8"/>
          <p:cNvSpPr/>
          <p:nvPr/>
        </p:nvSpPr>
        <p:spPr>
          <a:xfrm>
            <a:off x="8112224" y="3501008"/>
            <a:ext cx="39364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200" dirty="0" smtClean="0"/>
              <a:t>Delprojekter: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200" dirty="0" smtClean="0"/>
              <a:t>Narrativ </a:t>
            </a:r>
            <a:r>
              <a:rPr lang="da-DK" sz="1200" dirty="0"/>
              <a:t>medicin (projektledelse: HUM)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200" dirty="0" err="1"/>
              <a:t>Robo</a:t>
            </a:r>
            <a:r>
              <a:rPr lang="da-DK" sz="1200" dirty="0"/>
              <a:t> </a:t>
            </a:r>
            <a:r>
              <a:rPr lang="da-DK" sz="1200" dirty="0" err="1"/>
              <a:t>Trainer</a:t>
            </a:r>
            <a:r>
              <a:rPr lang="da-DK" sz="1200" dirty="0"/>
              <a:t> Light (projektledelse: TEK)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200" dirty="0"/>
              <a:t>Sundhedssystemet og </a:t>
            </a:r>
            <a:r>
              <a:rPr lang="da-DK" sz="1200" dirty="0" smtClean="0"/>
              <a:t>borgeren /</a:t>
            </a:r>
            <a:r>
              <a:rPr lang="da-DK" sz="1200" dirty="0"/>
              <a:t>forbrugeren/ samarbejdspartneren (projektledelse: SAMF)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200" dirty="0"/>
              <a:t>Velfærdsteknologi - klinisk beslutningsstøtte (projektledelse: TEK)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/>
              <a:t>Evaluation of risk for functional loss and disability in older citizens: screening platform &amp; </a:t>
            </a:r>
            <a:r>
              <a:rPr lang="en-US" sz="1200" dirty="0" smtClean="0"/>
              <a:t>screening toolbox</a:t>
            </a:r>
            <a:r>
              <a:rPr lang="en-US" sz="1200" dirty="0"/>
              <a:t> (</a:t>
            </a:r>
            <a:r>
              <a:rPr lang="en-US" sz="1200" dirty="0" err="1"/>
              <a:t>projektledelse</a:t>
            </a:r>
            <a:r>
              <a:rPr lang="en-US" sz="1200" dirty="0"/>
              <a:t>: SUND)</a:t>
            </a:r>
            <a:endParaRPr lang="da-DK" sz="1200" dirty="0"/>
          </a:p>
        </p:txBody>
      </p:sp>
      <p:sp>
        <p:nvSpPr>
          <p:cNvPr id="10" name="Rektangel 9"/>
          <p:cNvSpPr/>
          <p:nvPr/>
        </p:nvSpPr>
        <p:spPr>
          <a:xfrm>
            <a:off x="972657" y="3429000"/>
            <a:ext cx="37791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/>
              <a:t>I</a:t>
            </a:r>
            <a:r>
              <a:rPr lang="da-DK" sz="1200" dirty="0" smtClean="0"/>
              <a:t>nteresse-tilkendegivelser </a:t>
            </a:r>
            <a:r>
              <a:rPr lang="da-DK" sz="1200" dirty="0"/>
              <a:t>og </a:t>
            </a:r>
            <a:r>
              <a:rPr lang="da-DK" sz="1200" dirty="0" smtClean="0"/>
              <a:t>udarbejdede projektforslag: </a:t>
            </a:r>
            <a:endParaRPr lang="da-DK" sz="1200" dirty="0"/>
          </a:p>
          <a:p>
            <a:pPr marL="228600" lvl="0" indent="-228600">
              <a:buFont typeface="+mj-lt"/>
              <a:buAutoNum type="arabicPeriod"/>
            </a:pPr>
            <a:r>
              <a:rPr lang="da-DK" sz="1200" dirty="0"/>
              <a:t>Fra droneteknologi til </a:t>
            </a:r>
            <a:r>
              <a:rPr lang="da-DK" sz="1200" dirty="0" smtClean="0"/>
              <a:t>marked. Innovationsforløb </a:t>
            </a:r>
            <a:r>
              <a:rPr lang="da-DK" sz="1200" dirty="0"/>
              <a:t>med henblik på at identificere relevante anvendelsesområder og markeder for droneteknologien (TEK+SAMF)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Cultural Acceptance of Civilian UAVs - The Thrill of Drones WP1 (SAMF+HUM)</a:t>
            </a:r>
            <a:endParaRPr lang="da-DK" sz="120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Understanding and engaging in consumer market development concerning drones -The Thrill of Drones WP2 (SAMF+HUM)</a:t>
            </a:r>
            <a:endParaRPr lang="da-DK" sz="1200" dirty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International New Venturing in the vicinity of a drone test center -The Thrill of Drones WP3 (SAMF+HUM)</a:t>
            </a:r>
            <a:endParaRPr lang="da-DK" sz="1200" dirty="0"/>
          </a:p>
          <a:p>
            <a:pPr marL="228600" lvl="0" indent="-228600">
              <a:buFont typeface="+mj-lt"/>
              <a:buAutoNum type="arabicPeriod"/>
            </a:pPr>
            <a:r>
              <a:rPr lang="da-DK" sz="1200" dirty="0"/>
              <a:t>Hvordan ny teknologi, herunder droner, påvirker samfundet (NAT</a:t>
            </a:r>
            <a:r>
              <a:rPr lang="da-DK" sz="1200" dirty="0" smtClean="0"/>
              <a:t>)</a:t>
            </a:r>
            <a:endParaRPr lang="da-DK" sz="1200" dirty="0"/>
          </a:p>
          <a:p>
            <a:pPr marL="228600" lvl="0" indent="-228600">
              <a:buFont typeface="+mj-lt"/>
              <a:buAutoNum type="arabicPeriod"/>
            </a:pPr>
            <a:r>
              <a:rPr lang="da-DK" sz="1200" dirty="0"/>
              <a:t>Juridiske spørgsmål, herunder særligt regulativer, privatliv og forsikring (SAMF)</a:t>
            </a:r>
          </a:p>
        </p:txBody>
      </p:sp>
    </p:spTree>
    <p:extLst>
      <p:ext uri="{BB962C8B-B14F-4D97-AF65-F5344CB8AC3E}">
        <p14:creationId xmlns:p14="http://schemas.microsoft.com/office/powerpoint/2010/main" val="20360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10972800" cy="585787"/>
          </a:xfrm>
        </p:spPr>
        <p:txBody>
          <a:bodyPr>
            <a:normAutofit/>
          </a:bodyPr>
          <a:lstStyle/>
          <a:p>
            <a:pPr algn="ctr"/>
            <a:r>
              <a:rPr lang="da-DK" sz="3200" dirty="0" smtClean="0"/>
              <a:t>Institutrådsmøde 15/9-2016</a:t>
            </a:r>
            <a:endParaRPr lang="da-DK" sz="32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183811"/>
              </p:ext>
            </p:extLst>
          </p:nvPr>
        </p:nvGraphicFramePr>
        <p:xfrm>
          <a:off x="1475619" y="860451"/>
          <a:ext cx="9325430" cy="520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kument" r:id="rId3" imgW="6896100" imgH="4000500" progId="Word.Document.12">
                  <p:embed/>
                </p:oleObj>
              </mc:Choice>
              <mc:Fallback>
                <p:oleObj name="Dokument" r:id="rId3" imgW="6896100" imgH="400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19" y="860451"/>
                        <a:ext cx="9325430" cy="5203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Main features of the new budget model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7467" y="1405584"/>
            <a:ext cx="10624837" cy="3851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Education:</a:t>
            </a:r>
            <a:endParaRPr lang="da-DK" b="1" dirty="0"/>
          </a:p>
          <a:p>
            <a:pPr marL="800100" lvl="1" indent="-342900"/>
            <a:r>
              <a:rPr lang="da-DK" dirty="0" smtClean="0"/>
              <a:t>A </a:t>
            </a:r>
            <a:r>
              <a:rPr lang="da-DK" dirty="0" err="1" smtClean="0"/>
              <a:t>fixed</a:t>
            </a:r>
            <a:r>
              <a:rPr lang="da-DK" dirty="0" smtClean="0"/>
              <a:t> </a:t>
            </a:r>
            <a:r>
              <a:rPr lang="da-DK" dirty="0" err="1" smtClean="0"/>
              <a:t>percentage</a:t>
            </a:r>
            <a:r>
              <a:rPr lang="da-DK" dirty="0" smtClean="0"/>
              <a:t> of </a:t>
            </a:r>
            <a:r>
              <a:rPr lang="da-DK" dirty="0" err="1" smtClean="0"/>
              <a:t>education</a:t>
            </a:r>
            <a:r>
              <a:rPr lang="da-DK" dirty="0" smtClean="0"/>
              <a:t> taximeter </a:t>
            </a:r>
            <a:r>
              <a:rPr lang="da-DK" dirty="0" err="1" smtClean="0"/>
              <a:t>income</a:t>
            </a:r>
            <a:endParaRPr lang="da-DK" dirty="0"/>
          </a:p>
          <a:p>
            <a:pPr marL="800100" lvl="1" indent="-342900"/>
            <a:r>
              <a:rPr lang="da-DK" dirty="0" err="1" smtClean="0"/>
              <a:t>Income</a:t>
            </a:r>
            <a:r>
              <a:rPr lang="da-DK" dirty="0" smtClean="0"/>
              <a:t> from </a:t>
            </a:r>
            <a:r>
              <a:rPr lang="da-DK" dirty="0" err="1" smtClean="0"/>
              <a:t>four</a:t>
            </a:r>
            <a:r>
              <a:rPr lang="da-DK" dirty="0" smtClean="0"/>
              <a:t> new </a:t>
            </a:r>
            <a:r>
              <a:rPr lang="da-DK" dirty="0" err="1" smtClean="0"/>
              <a:t>incentive</a:t>
            </a:r>
            <a:r>
              <a:rPr lang="da-DK" dirty="0" smtClean="0"/>
              <a:t>-driven </a:t>
            </a:r>
            <a:r>
              <a:rPr lang="da-DK" dirty="0" err="1" smtClean="0"/>
              <a:t>study</a:t>
            </a:r>
            <a:r>
              <a:rPr lang="da-DK" dirty="0" smtClean="0"/>
              <a:t> programmes is sent </a:t>
            </a:r>
            <a:r>
              <a:rPr lang="da-DK" dirty="0" err="1" smtClean="0">
                <a:solidFill>
                  <a:srgbClr val="000000"/>
                </a:solidFill>
              </a:rPr>
              <a:t>directly</a:t>
            </a:r>
            <a:r>
              <a:rPr lang="da-DK" dirty="0" smtClean="0">
                <a:solidFill>
                  <a:srgbClr val="000000"/>
                </a:solidFill>
              </a:rPr>
              <a:t> on </a:t>
            </a:r>
            <a:endParaRPr lang="da-DK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Research:</a:t>
            </a:r>
            <a:endParaRPr lang="da-DK" b="1" dirty="0"/>
          </a:p>
          <a:p>
            <a:pPr marL="800100" lvl="1" indent="-342900"/>
            <a:r>
              <a:rPr lang="da-DK" dirty="0" smtClean="0"/>
              <a:t>BFI</a:t>
            </a:r>
            <a:r>
              <a:rPr lang="da-DK" dirty="0"/>
              <a:t> </a:t>
            </a:r>
            <a:r>
              <a:rPr lang="da-DK" dirty="0" err="1" smtClean="0"/>
              <a:t>income</a:t>
            </a:r>
            <a:r>
              <a:rPr lang="da-DK" dirty="0" smtClean="0"/>
              <a:t> is sent </a:t>
            </a:r>
            <a:r>
              <a:rPr lang="da-DK" dirty="0" err="1" smtClean="0"/>
              <a:t>directly</a:t>
            </a:r>
            <a:r>
              <a:rPr lang="da-DK" dirty="0" smtClean="0"/>
              <a:t> on</a:t>
            </a:r>
            <a:endParaRPr lang="da-DK" dirty="0"/>
          </a:p>
          <a:p>
            <a:pPr marL="800100" lvl="1" indent="-342900"/>
            <a:r>
              <a:rPr lang="da-DK" dirty="0" err="1" smtClean="0"/>
              <a:t>Ordinary</a:t>
            </a:r>
            <a:r>
              <a:rPr lang="da-DK" dirty="0" smtClean="0"/>
              <a:t> </a:t>
            </a:r>
            <a:r>
              <a:rPr lang="da-DK" dirty="0" err="1" smtClean="0"/>
              <a:t>income</a:t>
            </a:r>
            <a:r>
              <a:rPr lang="da-DK" dirty="0" smtClean="0"/>
              <a:t> </a:t>
            </a:r>
            <a:r>
              <a:rPr lang="da-DK" dirty="0" err="1" smtClean="0"/>
              <a:t>equivalent</a:t>
            </a:r>
            <a:r>
              <a:rPr lang="da-DK" dirty="0" smtClean="0"/>
              <a:t> to a </a:t>
            </a:r>
            <a:r>
              <a:rPr lang="da-DK" dirty="0" err="1" smtClean="0"/>
              <a:t>fixed</a:t>
            </a:r>
            <a:r>
              <a:rPr lang="da-DK" dirty="0" smtClean="0"/>
              <a:t> </a:t>
            </a:r>
            <a:r>
              <a:rPr lang="da-DK" dirty="0" err="1" smtClean="0"/>
              <a:t>percentage</a:t>
            </a:r>
            <a:r>
              <a:rPr lang="da-DK" dirty="0" smtClean="0"/>
              <a:t> of </a:t>
            </a:r>
            <a:r>
              <a:rPr lang="da-DK" dirty="0" err="1" smtClean="0"/>
              <a:t>external</a:t>
            </a:r>
            <a:r>
              <a:rPr lang="da-DK" dirty="0" smtClean="0"/>
              <a:t> </a:t>
            </a:r>
            <a:r>
              <a:rPr lang="da-DK" dirty="0" err="1" smtClean="0"/>
              <a:t>income</a:t>
            </a:r>
            <a:r>
              <a:rPr lang="da-DK" dirty="0" smtClean="0"/>
              <a:t> inc. </a:t>
            </a:r>
            <a:r>
              <a:rPr lang="da-DK" dirty="0"/>
              <a:t>o</a:t>
            </a:r>
            <a:r>
              <a:rPr lang="da-DK" dirty="0" smtClean="0"/>
              <a:t>verheads.</a:t>
            </a:r>
          </a:p>
          <a:p>
            <a:pPr marL="800100" lvl="1" indent="-342900"/>
            <a:r>
              <a:rPr lang="da-DK" dirty="0" smtClean="0"/>
              <a:t>Basic funds for research </a:t>
            </a:r>
            <a:r>
              <a:rPr lang="da-DK" dirty="0" err="1" smtClean="0"/>
              <a:t>coverage</a:t>
            </a:r>
            <a:r>
              <a:rPr lang="da-DK" dirty="0" smtClean="0"/>
              <a:t> of </a:t>
            </a:r>
            <a:r>
              <a:rPr lang="da-DK" dirty="0" err="1" smtClean="0"/>
              <a:t>teaching</a:t>
            </a:r>
            <a:r>
              <a:rPr lang="da-DK" dirty="0" smtClean="0"/>
              <a:t>. </a:t>
            </a:r>
            <a:endParaRPr lang="da-DK" dirty="0"/>
          </a:p>
          <a:p>
            <a:pPr marL="800100" lvl="1" indent="-342900"/>
            <a:r>
              <a:rPr lang="da-DK" dirty="0" smtClean="0"/>
              <a:t>Offset </a:t>
            </a:r>
            <a:r>
              <a:rPr lang="da-DK" dirty="0" err="1" smtClean="0"/>
              <a:t>funding</a:t>
            </a:r>
            <a:r>
              <a:rPr lang="da-DK" dirty="0" smtClean="0"/>
              <a:t> </a:t>
            </a:r>
            <a:r>
              <a:rPr lang="da-DK" dirty="0" err="1" smtClean="0"/>
              <a:t>based</a:t>
            </a:r>
            <a:r>
              <a:rPr lang="da-DK" dirty="0" smtClean="0"/>
              <a:t> on </a:t>
            </a:r>
            <a:r>
              <a:rPr lang="da-DK" dirty="0" err="1" smtClean="0"/>
              <a:t>Faculty’s</a:t>
            </a:r>
            <a:r>
              <a:rPr lang="da-DK" dirty="0" smtClean="0"/>
              <a:t> old model (to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phased</a:t>
            </a:r>
            <a:r>
              <a:rPr lang="da-DK" dirty="0" smtClean="0"/>
              <a:t> out). 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err="1" smtClean="0"/>
              <a:t>Faculty’s</a:t>
            </a:r>
            <a:r>
              <a:rPr lang="da-DK" b="1" dirty="0" smtClean="0"/>
              <a:t> </a:t>
            </a:r>
            <a:r>
              <a:rPr lang="da-DK" b="1" dirty="0" err="1" smtClean="0"/>
              <a:t>strategic</a:t>
            </a:r>
            <a:r>
              <a:rPr lang="da-DK" b="1" dirty="0" smtClean="0"/>
              <a:t> funds:</a:t>
            </a:r>
            <a:endParaRPr lang="da-DK" b="1" dirty="0"/>
          </a:p>
          <a:p>
            <a:pPr marL="800100" lvl="1" indent="-342900"/>
            <a:r>
              <a:rPr lang="da-DK" dirty="0" smtClean="0"/>
              <a:t>New principles for the </a:t>
            </a:r>
            <a:r>
              <a:rPr lang="da-DK" dirty="0" err="1" smtClean="0"/>
              <a:t>Faculty’s</a:t>
            </a:r>
            <a:r>
              <a:rPr lang="da-DK" dirty="0" smtClean="0"/>
              <a:t> </a:t>
            </a:r>
            <a:r>
              <a:rPr lang="da-DK" dirty="0" err="1" smtClean="0"/>
              <a:t>strategic</a:t>
            </a:r>
            <a:r>
              <a:rPr lang="da-DK" dirty="0" smtClean="0"/>
              <a:t> funds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7107-6135-4636-88E9-41B404A55289}" type="datetime1">
              <a:rPr lang="da-DK" smtClean="0"/>
              <a:t>20-09-2016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6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U">
  <a:themeElements>
    <a:clrScheme name="SDU">
      <a:dk1>
        <a:sysClr val="windowText" lastClr="000000"/>
      </a:dk1>
      <a:lt1>
        <a:sysClr val="window" lastClr="FFFFFF"/>
      </a:lt1>
      <a:dk2>
        <a:srgbClr val="473729"/>
      </a:dk2>
      <a:lt2>
        <a:srgbClr val="EFE5D1"/>
      </a:lt2>
      <a:accent1>
        <a:srgbClr val="4E5B31"/>
      </a:accent1>
      <a:accent2>
        <a:srgbClr val="789D4A"/>
      </a:accent2>
      <a:accent3>
        <a:srgbClr val="AEB862"/>
      </a:accent3>
      <a:accent4>
        <a:srgbClr val="862633"/>
      </a:accent4>
      <a:accent5>
        <a:srgbClr val="D05A57"/>
      </a:accent5>
      <a:accent6>
        <a:srgbClr val="D38235"/>
      </a:accent6>
      <a:hlink>
        <a:srgbClr val="0563C1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=""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</Words>
  <Application>Microsoft Office PowerPoint</Application>
  <PresentationFormat>Brugerdefineret</PresentationFormat>
  <Paragraphs>271</Paragraphs>
  <Slides>25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8" baseType="lpstr">
      <vt:lpstr>SDU</vt:lpstr>
      <vt:lpstr>Kontortema</vt:lpstr>
      <vt:lpstr>Dokument</vt:lpstr>
      <vt:lpstr>Institutrådsmøde 15/9-2016</vt:lpstr>
      <vt:lpstr>RI-råd  SDU RIO Fyrtårnsprojekter  Institutledermøde d. 14. september 2016</vt:lpstr>
      <vt:lpstr>Etablering af SDU RIO Enheder koblet til SDU RIO</vt:lpstr>
      <vt:lpstr>Research &amp; Innovation Etablering af RI-råd og SDU RIO</vt:lpstr>
      <vt:lpstr>SDU RIO  Arbejdsgrupper</vt:lpstr>
      <vt:lpstr>SDU’s samfundsengagement Fyrtårnsprojekter </vt:lpstr>
      <vt:lpstr>PowerPoint-præsentation</vt:lpstr>
      <vt:lpstr>Institutrådsmøde 15/9-2016</vt:lpstr>
      <vt:lpstr>Main features of the new budget model</vt:lpstr>
      <vt:lpstr>Performance based budgetting Basic FKF income to cover salaries and running expenses</vt:lpstr>
      <vt:lpstr>PowerPoint-præsentation</vt:lpstr>
      <vt:lpstr>PowerPoint-præsentation</vt:lpstr>
      <vt:lpstr>Example of education income</vt:lpstr>
      <vt:lpstr>Example of research income</vt:lpstr>
      <vt:lpstr>Research income and ordinary income</vt:lpstr>
      <vt:lpstr>The Faculty’s strategic funds</vt:lpstr>
      <vt:lpstr>What does it mean for the department’s economy ?</vt:lpstr>
      <vt:lpstr>Institutrådsmøde 15/9-2016</vt:lpstr>
      <vt:lpstr>Reorganisation of FKF</vt:lpstr>
      <vt:lpstr>Problems that needs to be solved</vt:lpstr>
      <vt:lpstr>Example:  FKFs budget for running expenses</vt:lpstr>
      <vt:lpstr>Process</vt:lpstr>
      <vt:lpstr>PowerPoint-præsentation</vt:lpstr>
      <vt:lpstr>Institutrådsmøde 15/9-2016</vt:lpstr>
      <vt:lpstr>Opgørelse af undervisningsindsats: Ny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2016-09-20T06:15:44Z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2016-04-20T10:58:19.1116824</vt:lpwstr>
  </property>
  <property fmtid="{D5CDD505-2E9C-101B-9397-08002B2CF9AE}" pid="3" name="PluginDependencies_0">
    <vt:lpwstr>{"635690283596553901:635949333201709347":[],"635690283596553901:635950090982861791":[],"635690283596553901:635950219794989669":[]}</vt:lpwstr>
  </property>
  <property fmtid="{D5CDD505-2E9C-101B-9397-08002B2CF9AE}" pid="4" name="CustomerId">
    <vt:lpwstr>sdu</vt:lpwstr>
  </property>
  <property fmtid="{D5CDD505-2E9C-101B-9397-08002B2CF9AE}" pid="5" name="TemplateId">
    <vt:lpwstr>636020171092827048</vt:lpwstr>
  </property>
  <property fmtid="{D5CDD505-2E9C-101B-9397-08002B2CF9AE}" pid="6" name="UserProfileId">
    <vt:lpwstr>636038324296998792</vt:lpwstr>
  </property>
</Properties>
</file>