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12"/>
  </p:sldMasterIdLst>
  <p:notesMasterIdLst>
    <p:notesMasterId r:id="rId20"/>
  </p:notesMasterIdLst>
  <p:handoutMasterIdLst>
    <p:handoutMasterId r:id="rId21"/>
  </p:handoutMasterIdLst>
  <p:sldIdLst>
    <p:sldId id="257" r:id="rId13"/>
    <p:sldId id="273" r:id="rId14"/>
    <p:sldId id="1590" r:id="rId15"/>
    <p:sldId id="1591" r:id="rId16"/>
    <p:sldId id="267" r:id="rId17"/>
    <p:sldId id="1592" r:id="rId18"/>
    <p:sldId id="15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D0A1A3-3996-43B0-A6FF-F7774C101808}" v="5" dt="2023-12-01T11:47:11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4" autoAdjust="0"/>
    <p:restoredTop sz="96302" autoAdjust="0"/>
  </p:normalViewPr>
  <p:slideViewPr>
    <p:cSldViewPr snapToGrid="0" showGuides="1">
      <p:cViewPr varScale="1">
        <p:scale>
          <a:sx n="82" d="100"/>
          <a:sy n="82" d="100"/>
        </p:scale>
        <p:origin x="662" y="62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8" d="100"/>
          <a:sy n="168" d="100"/>
        </p:scale>
        <p:origin x="6640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1E7B3E08-71BE-71C5-95FE-D22A2C1EF3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B89D1C5-9EA2-0E14-1FC3-F2AA2A9638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4DF8-9C22-BC47-B109-6675EF923D7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E204DED-BCA5-FDB6-8FE2-459578E5E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7DBF12B-3D84-4FF8-F37F-81E3114F09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0300-D87E-3146-9DAC-6872667F8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7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01/12/2023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mailto:business.school@sam.sdu.dk" TargetMode="External"/><Relationship Id="rId2" Type="http://schemas.openxmlformats.org/officeDocument/2006/relationships/hyperlink" Target="https://www.sdu.dk/da/business-school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6" name="text" descr="{&quot;templafy&quot;:{&quot;id&quot;:&quot;1ab1e133-12bd-45f7-b036-ee9d4dc944bc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6" name="text" descr="{&quot;templafy&quot;:{&quot;id&quot;:&quot;e9aee757-bd15-46cb-b376-2067eff9b460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d77edbc3-c102-4734-9496-59aff8c026cf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  <p:pic>
        <p:nvPicPr>
          <p:cNvPr id="23" name="Pladsholder til indhold 1">
            <a:extLst>
              <a:ext uri="{FF2B5EF4-FFF2-40B4-BE49-F238E27FC236}">
                <a16:creationId xmlns:a16="http://schemas.microsoft.com/office/drawing/2014/main" id="{2A0EF6DB-6CB5-8B0D-1EBC-B17DF45EA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70C46BBB-DFE8-5AEF-73F6-2A128B7CE5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4803" y="6089862"/>
            <a:ext cx="1367999" cy="376267"/>
          </a:xfrm>
          <a:prstGeom prst="rect">
            <a:avLst/>
          </a:prstGeom>
        </p:spPr>
      </p:pic>
      <p:sp>
        <p:nvSpPr>
          <p:cNvPr id="24" name="Rectangle 15">
            <a:extLst>
              <a:ext uri="{FF2B5EF4-FFF2-40B4-BE49-F238E27FC236}">
                <a16:creationId xmlns:a16="http://schemas.microsoft.com/office/drawing/2014/main" id="{5B2D3D72-31B0-0DE4-CBED-1557ED9950B5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61C1D807-47AA-ADFE-F7B3-30A0FB66209F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112edd1e-59d6-4086-abcb-1cae2fac9ab2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  <p:pic>
        <p:nvPicPr>
          <p:cNvPr id="25" name="Pladsholder til indhold 1">
            <a:extLst>
              <a:ext uri="{FF2B5EF4-FFF2-40B4-BE49-F238E27FC236}">
                <a16:creationId xmlns:a16="http://schemas.microsoft.com/office/drawing/2014/main" id="{EFD0E2BA-D4EF-AA06-A10E-1A13056C87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ACC6F4C7-20E4-66EB-B428-9687B5CAB9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400" y="6089862"/>
            <a:ext cx="1367999" cy="376267"/>
          </a:xfrm>
          <a:prstGeom prst="rect">
            <a:avLst/>
          </a:prstGeom>
        </p:spPr>
      </p:pic>
      <p:sp>
        <p:nvSpPr>
          <p:cNvPr id="26" name="Rectangle 15">
            <a:extLst>
              <a:ext uri="{FF2B5EF4-FFF2-40B4-BE49-F238E27FC236}">
                <a16:creationId xmlns:a16="http://schemas.microsoft.com/office/drawing/2014/main" id="{85B270C8-C826-374B-79A5-E781F82A886F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0AE6F5-8D86-5A3E-84C0-F7AEED43DB9D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8" name="text" descr="{&quot;templafy&quot;:{&quot;id&quot;:&quot;107d149d-451e-4865-8917-0f0a8a83f054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2" name="text" descr="{&quot;templafy&quot;:{&quot;id&quot;:&quot;be4d8fb4-605c-4d3d-a990-6fb625acb0e5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9" name="text" descr="{&quot;templafy&quot;:{&quot;id&quot;:&quot;aa63582b-2e48-4aba-90f4-c620931dd7ad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6" y="969632"/>
            <a:ext cx="11079741" cy="487236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9" name="text" descr="{&quot;templafy&quot;:{&quot;id&quot;:&quot;5ab64531-93ef-4f73-b8a6-5ec0fb25a84e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2632421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9A34DAB-68DD-0CA1-6679-FD1F6D31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FBE9260-B1A5-6810-892E-F9310C195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41B6FEB-C90C-B4B0-9A98-DB931A0EAB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11835" y="3386032"/>
            <a:ext cx="2673000" cy="419613"/>
          </a:xfrm>
        </p:spPr>
        <p:txBody>
          <a:bodyPr/>
          <a:lstStyle/>
          <a:p>
            <a:r>
              <a:rPr lang="da-DK" sz="9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sdu.dk/business-school </a:t>
            </a:r>
            <a:endParaRPr lang="da-DK" sz="900"/>
          </a:p>
          <a:p>
            <a:endParaRPr lang="en-GB" sz="90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977BBDB-1571-35B1-3825-D6A617F77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11835" y="2074219"/>
            <a:ext cx="5803490" cy="772609"/>
          </a:xfrm>
        </p:spPr>
        <p:txBody>
          <a:bodyPr/>
          <a:lstStyle/>
          <a:p>
            <a:r>
              <a:rPr lang="da-DK" sz="900">
                <a:solidFill>
                  <a:srgbClr val="3F3F3F"/>
                </a:solidFill>
                <a:effectLst/>
              </a:rPr>
              <a:t>Syddansk Universitet Business School:</a:t>
            </a:r>
          </a:p>
          <a:p>
            <a:r>
              <a:rPr lang="da-DK" sz="900" err="1">
                <a:solidFill>
                  <a:srgbClr val="3F3F3F"/>
                </a:solidFill>
                <a:effectLst/>
              </a:rPr>
              <a:t>linkedin.com</a:t>
            </a:r>
            <a:r>
              <a:rPr lang="da-DK" sz="900">
                <a:solidFill>
                  <a:srgbClr val="3F3F3F"/>
                </a:solidFill>
                <a:effectLst/>
              </a:rPr>
              <a:t>/</a:t>
            </a:r>
            <a:r>
              <a:rPr lang="da-DK" sz="900" err="1">
                <a:solidFill>
                  <a:srgbClr val="3F3F3F"/>
                </a:solidFill>
                <a:effectLst/>
              </a:rPr>
              <a:t>company</a:t>
            </a:r>
            <a:r>
              <a:rPr lang="da-DK" sz="900">
                <a:solidFill>
                  <a:srgbClr val="3F3F3F"/>
                </a:solidFill>
                <a:effectLst/>
              </a:rPr>
              <a:t>/syddansk-universitet-business-school-university-of-southern-denmark/</a:t>
            </a:r>
          </a:p>
          <a:p>
            <a:endParaRPr lang="da-DK" sz="900">
              <a:solidFill>
                <a:srgbClr val="3F3F3F"/>
              </a:solidFill>
              <a:effectLst/>
            </a:endParaRPr>
          </a:p>
          <a:p>
            <a:r>
              <a:rPr lang="da-DK" sz="900" err="1">
                <a:solidFill>
                  <a:srgbClr val="3F3F3F"/>
                </a:solidFill>
                <a:effectLst/>
              </a:rPr>
              <a:t>Alumni</a:t>
            </a:r>
            <a:r>
              <a:rPr lang="da-DK" sz="900">
                <a:solidFill>
                  <a:srgbClr val="3F3F3F"/>
                </a:solidFill>
                <a:effectLst/>
              </a:rPr>
              <a:t> Business and Social Sciences -University of Southern Denmark</a:t>
            </a:r>
          </a:p>
          <a:p>
            <a:r>
              <a:rPr lang="da-DK" sz="900" err="1">
                <a:solidFill>
                  <a:srgbClr val="3F3F3F"/>
                </a:solidFill>
                <a:effectLst/>
              </a:rPr>
              <a:t>linkedin.com</a:t>
            </a:r>
            <a:r>
              <a:rPr lang="da-DK" sz="900">
                <a:solidFill>
                  <a:srgbClr val="3F3F3F"/>
                </a:solidFill>
                <a:effectLst/>
              </a:rPr>
              <a:t>/</a:t>
            </a:r>
            <a:r>
              <a:rPr lang="da-DK" sz="900" err="1">
                <a:solidFill>
                  <a:srgbClr val="3F3F3F"/>
                </a:solidFill>
                <a:effectLst/>
              </a:rPr>
              <a:t>groups</a:t>
            </a:r>
            <a:r>
              <a:rPr lang="da-DK" sz="900">
                <a:solidFill>
                  <a:srgbClr val="3F3F3F"/>
                </a:solidFill>
                <a:effectLst/>
              </a:rPr>
              <a:t>/88169/</a:t>
            </a:r>
          </a:p>
          <a:p>
            <a:endParaRPr lang="en-GB" sz="900"/>
          </a:p>
        </p:txBody>
      </p:sp>
      <p:sp>
        <p:nvSpPr>
          <p:cNvPr id="8" name="Pladsholder til tekst 8">
            <a:extLst>
              <a:ext uri="{FF2B5EF4-FFF2-40B4-BE49-F238E27FC236}">
                <a16:creationId xmlns:a16="http://schemas.microsoft.com/office/drawing/2014/main" id="{B68D9085-CD9F-BF16-1E11-92D078B227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11835" y="4447916"/>
            <a:ext cx="2673000" cy="252308"/>
          </a:xfrm>
        </p:spPr>
        <p:txBody>
          <a:bodyPr/>
          <a:lstStyle/>
          <a:p>
            <a:r>
              <a:rPr lang="da-DK" sz="900" i="0" u="none" strike="noStrike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business.school@sam.sdu.dk</a:t>
            </a:r>
            <a:r>
              <a:rPr lang="da-DK" sz="900" i="0" u="none" strike="noStrike">
                <a:effectLst/>
              </a:rPr>
              <a:t>  </a:t>
            </a:r>
          </a:p>
          <a:p>
            <a:pPr>
              <a:buNone/>
            </a:pPr>
            <a:endParaRPr lang="en-GB" sz="9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E8A815-1983-FB29-3434-3023058019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50561" y="3089697"/>
            <a:ext cx="702000" cy="70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2DE4AE23-6FB5-AF39-8795-2B1B7E76C1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71395" y="2047568"/>
            <a:ext cx="681166" cy="67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ladsholder til indhold 25">
            <a:extLst>
              <a:ext uri="{FF2B5EF4-FFF2-40B4-BE49-F238E27FC236}">
                <a16:creationId xmlns:a16="http://schemas.microsoft.com/office/drawing/2014/main" id="{F3AD2CE6-E05E-43C4-D5F2-E63B8742581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0561" y="4152101"/>
            <a:ext cx="702000" cy="70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33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7CEFAAF-AE4E-1F96-D89E-921CEF5CD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01/12/2023</a:t>
            </a:fld>
            <a:endParaRPr lang="en-GB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6A82202-55D2-2EC9-C7DA-F05FF0ECB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D70DB19-0F26-4D29-7875-870CDD1F1D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753E7BAF-A7B4-EC5E-4BBD-F806CECBF7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401" y="2184400"/>
            <a:ext cx="7690556" cy="1913467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E40A399-F5F4-B685-3A53-9F66452484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68094" y="387458"/>
            <a:ext cx="913506" cy="244524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35D0C7B4-13B6-0FEE-93EE-1D122000EA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400" y="6089862"/>
            <a:ext cx="1367999" cy="376267"/>
          </a:xfrm>
          <a:prstGeom prst="rect">
            <a:avLst/>
          </a:prstGeom>
        </p:spPr>
      </p:pic>
      <p:sp>
        <p:nvSpPr>
          <p:cNvPr id="14" name="Rectangle 15">
            <a:extLst>
              <a:ext uri="{FF2B5EF4-FFF2-40B4-BE49-F238E27FC236}">
                <a16:creationId xmlns:a16="http://schemas.microsoft.com/office/drawing/2014/main" id="{784CFB34-EC04-EE96-CD4E-76D82CA67007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54CBBCD5-64AF-A895-2534-8ABFA854C1AC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29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90800"/>
            <a:ext cx="11376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53831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16. juni 2017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Studieservice</a:t>
            </a:r>
          </a:p>
        </p:txBody>
      </p:sp>
      <p:pic>
        <p:nvPicPr>
          <p:cNvPr id="9" name="Logo sor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228139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0cc58fbb-d3d4-49e6-a303-43bc83b8a397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Department of Business &amp; Management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E17A7EF-CD9B-6D20-5899-BCCAAB003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1152525"/>
            <a:ext cx="9359765" cy="46783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28DAF8C6-FB29-FFB6-C43D-71629E0AF9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92000" y="385200"/>
            <a:ext cx="1080000" cy="289094"/>
          </a:xfrm>
          <a:prstGeom prst="rect">
            <a:avLst/>
          </a:prstGeom>
        </p:spPr>
      </p:pic>
      <p:pic>
        <p:nvPicPr>
          <p:cNvPr id="22" name="Billede 15">
            <a:extLst>
              <a:ext uri="{FF2B5EF4-FFF2-40B4-BE49-F238E27FC236}">
                <a16:creationId xmlns:a16="http://schemas.microsoft.com/office/drawing/2014/main" id="{03C4AE5D-DCA2-2742-B6A8-446C78FE25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11746" y="6091200"/>
            <a:ext cx="1365308" cy="376266"/>
          </a:xfrm>
          <a:prstGeom prst="rect">
            <a:avLst/>
          </a:prstGeom>
        </p:spPr>
      </p:pic>
      <p:sp>
        <p:nvSpPr>
          <p:cNvPr id="24" name="Rectangle 15">
            <a:extLst>
              <a:ext uri="{FF2B5EF4-FFF2-40B4-BE49-F238E27FC236}">
                <a16:creationId xmlns:a16="http://schemas.microsoft.com/office/drawing/2014/main" id="{724305EE-F02D-59E6-9C74-F7087B5AAC07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CF5AF51-D2DB-F299-F402-DB7C28788F60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med 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c266875d-e10f-456d-a81a-05cdc201bb56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Department of Business &amp; Management</a:t>
            </a:r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397AF4D4-3BF9-4A6B-7312-4051CDEE44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0400" y="1145020"/>
            <a:ext cx="9359765" cy="3576062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901133C-896E-D133-F715-684BE0C421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164" y="4900613"/>
            <a:ext cx="9359002" cy="1046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4F186DEB-E2D7-9BA8-BEAD-E25DE5DD55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92000" y="385200"/>
            <a:ext cx="1080000" cy="289094"/>
          </a:xfrm>
          <a:prstGeom prst="rect">
            <a:avLst/>
          </a:prstGeom>
        </p:spPr>
      </p:pic>
      <p:pic>
        <p:nvPicPr>
          <p:cNvPr id="22" name="Billede 15">
            <a:extLst>
              <a:ext uri="{FF2B5EF4-FFF2-40B4-BE49-F238E27FC236}">
                <a16:creationId xmlns:a16="http://schemas.microsoft.com/office/drawing/2014/main" id="{690065B2-037E-02E1-67D7-42A8290F3B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11746" y="6091200"/>
            <a:ext cx="1365308" cy="376266"/>
          </a:xfrm>
          <a:prstGeom prst="rect">
            <a:avLst/>
          </a:prstGeom>
        </p:spPr>
      </p:pic>
      <p:sp>
        <p:nvSpPr>
          <p:cNvPr id="25" name="Rectangle 15">
            <a:extLst>
              <a:ext uri="{FF2B5EF4-FFF2-40B4-BE49-F238E27FC236}">
                <a16:creationId xmlns:a16="http://schemas.microsoft.com/office/drawing/2014/main" id="{CBD461C0-32C7-5392-E44F-6C9D49A797FA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D02C4BDB-825B-E4B0-312D-3C8962B8AAF3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51b16aa0-ba4e-489c-8f08-af3655aab5b0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  <p:pic>
        <p:nvPicPr>
          <p:cNvPr id="22" name="Pladsholder til indhold 1">
            <a:extLst>
              <a:ext uri="{FF2B5EF4-FFF2-40B4-BE49-F238E27FC236}">
                <a16:creationId xmlns:a16="http://schemas.microsoft.com/office/drawing/2014/main" id="{E3E8744B-D341-264E-D2AC-1DE111B764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B0311195-12D8-8E33-4B2E-2E2172A71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400" y="6089862"/>
            <a:ext cx="1367999" cy="376267"/>
          </a:xfrm>
          <a:prstGeom prst="rect">
            <a:avLst/>
          </a:prstGeom>
        </p:spPr>
      </p:pic>
      <p:sp>
        <p:nvSpPr>
          <p:cNvPr id="24" name="Rectangle 15">
            <a:extLst>
              <a:ext uri="{FF2B5EF4-FFF2-40B4-BE49-F238E27FC236}">
                <a16:creationId xmlns:a16="http://schemas.microsoft.com/office/drawing/2014/main" id="{53E1E360-E0CA-B4D6-9299-185046F6F38F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ED1F7DAE-6E1B-747F-218C-F09C3AB7A6F0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0" name="text" descr="{&quot;templafy&quot;:{&quot;id&quot;:&quot;495a5c9d-5200-4751-8c6b-c07b88325a89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9" name="text" descr="{&quot;templafy&quot;:{&quot;id&quot;:&quot;90cb82bc-8a22-42ea-8f4c-e954c8f1b831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9c865df8-1503-46e7-a489-a344affdde3e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text" descr="{&quot;templafy&quot;:{&quot;id&quot;:&quot;fe65de1f-461a-42fc-b40a-ee4c78fcab70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a43f81ba-4788-4c50-b94e-da9919f26ffc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  <p:pic>
        <p:nvPicPr>
          <p:cNvPr id="25" name="Pladsholder til indhold 1">
            <a:extLst>
              <a:ext uri="{FF2B5EF4-FFF2-40B4-BE49-F238E27FC236}">
                <a16:creationId xmlns:a16="http://schemas.microsoft.com/office/drawing/2014/main" id="{EF3AD354-62B1-3CC4-B9FF-388E60B3BE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6C91DD6C-1C2C-EA58-145C-144488938B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400" y="6089862"/>
            <a:ext cx="1367999" cy="376267"/>
          </a:xfrm>
          <a:prstGeom prst="rect">
            <a:avLst/>
          </a:prstGeom>
        </p:spPr>
      </p:pic>
      <p:sp>
        <p:nvSpPr>
          <p:cNvPr id="27" name="Rectangle 15">
            <a:extLst>
              <a:ext uri="{FF2B5EF4-FFF2-40B4-BE49-F238E27FC236}">
                <a16:creationId xmlns:a16="http://schemas.microsoft.com/office/drawing/2014/main" id="{6B56F020-C943-9B43-FC1D-29284755F67D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7107C3B5-4DA3-81EB-704B-D684FD2B2C11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01-12-2023</a:t>
            </a:fld>
            <a:endParaRPr lang="da-DK" dirty="0"/>
          </a:p>
        </p:txBody>
      </p:sp>
      <p:sp>
        <p:nvSpPr>
          <p:cNvPr id="14" name="Rectangle 3" descr="{&quot;templafy&quot;:{&quot;id&quot;:&quot;30dc00ea-6c0e-4b6d-ac37-60ed6fbcf824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farvepalette, Business Schools farver er sort, hvid og beige</a:t>
            </a:r>
            <a:endParaRPr lang="da-DK" dirty="0"/>
          </a:p>
        </p:txBody>
      </p:sp>
      <p:sp>
        <p:nvSpPr>
          <p:cNvPr id="17" name="text" descr="{&quot;templafy&quot;:{&quot;id&quot;:&quot;958575bc-d4d5-44c0-8c9c-b5d1b53071da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Business &amp; Management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A5DC30B3-1330-2CD4-BA4F-1C4C9763798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400" y="6089862"/>
            <a:ext cx="1367999" cy="376267"/>
          </a:xfrm>
          <a:prstGeom prst="rect">
            <a:avLst/>
          </a:prstGeom>
        </p:spPr>
      </p:pic>
      <p:pic>
        <p:nvPicPr>
          <p:cNvPr id="23" name="Pladsholder til indhold 1">
            <a:extLst>
              <a:ext uri="{FF2B5EF4-FFF2-40B4-BE49-F238E27FC236}">
                <a16:creationId xmlns:a16="http://schemas.microsoft.com/office/drawing/2014/main" id="{B71BD7A8-F0FC-2619-23BA-C5DF5C57839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sp>
        <p:nvSpPr>
          <p:cNvPr id="24" name="Rectangle 15">
            <a:extLst>
              <a:ext uri="{FF2B5EF4-FFF2-40B4-BE49-F238E27FC236}">
                <a16:creationId xmlns:a16="http://schemas.microsoft.com/office/drawing/2014/main" id="{982FD54F-2F6A-23E8-687D-7C2AA5F435A5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>
              <a:buFont typeface="Arial" panose="020B0604020202020204" pitchFamily="34" charset="0"/>
              <a:buNone/>
            </a:pP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sdu.dk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/business-school</a:t>
            </a: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576E43C5-A47F-5196-5D56-F62FE3DDF18C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709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10" r:id="rId17"/>
    <p:sldLayoutId id="2147483712" r:id="rId18"/>
    <p:sldLayoutId id="2147483713" r:id="rId19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billede 8">
            <a:extLst>
              <a:ext uri="{FF2B5EF4-FFF2-40B4-BE49-F238E27FC236}">
                <a16:creationId xmlns:a16="http://schemas.microsoft.com/office/drawing/2014/main" id="{C9DE647D-1149-4D9F-6963-9E2F44BAAC3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654" b="765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4" name="Titel 43">
            <a:extLst>
              <a:ext uri="{FF2B5EF4-FFF2-40B4-BE49-F238E27FC236}">
                <a16:creationId xmlns:a16="http://schemas.microsoft.com/office/drawing/2014/main" id="{4BA7F329-6360-0040-9627-586E3CBB5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irregularities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01-12-2023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74CBE4-260F-4C09-4790-814364D7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General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E519EB-AA90-297E-3656-2018258259E1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Exam irregularities (EU): not just plagiarism, but any way in which the exam deviated from the description in the course description (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collusion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AI, recording during the exam,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separate process from grading; do not punish EU with lower grades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 process stops examination/grading, can happen at any point, even after grades published. Afterwards, the exam continues as usual (no double punishment)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 process run by Legality Team at the faculty; examiners must not talk to student or make decision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Examiners task is to report and document suspicion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task for all examiners and censors as part of the grading (censors do need to write reports)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DE7DBEE-25AB-41F9-30B2-6DC395EBA4C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FA98286-3C79-2242-B559-73748C3CA707}" type="datetime1">
              <a:rPr lang="da-DK" smtClean="0"/>
              <a:t>01-12-2023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0E2E453-9501-4AF9-B23B-5A1650DF021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8566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9BA1-EB40-74AB-6B27-243F4213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	Your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5D7E-297D-5025-7EF8-2FA0D2247FC8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Report suspicion informally to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by email </a:t>
            </a:r>
            <a:r>
              <a:rPr lang="en-US" sz="1800" dirty="0"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avoid unnecessary work by examiner or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legalitet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asks examiner to write report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Parts of the report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Evidence: examiners task is to collect the evidence,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legalitet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acts on the evidence and does NOT look for additional instances of plagiarism. It is not enough to write: 1 page is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plagirised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there must be more, please go look for it.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Uoriginal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a tool for finding evidence – it is never perfect and cannot be relied on. False positives AND false negatives are common. Use your experience &amp; Google.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report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Uoriginal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creates can be sufficient in some cases, but in others it is not. Often, we ask you to highlight a PDF manually if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Uoriginal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not working properly.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Often, examiners need to look for sources (just google sentence parts) because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Uoriginal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does not find them / has no access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report can be short – it depends on the case. Be efficient, but assume that Legality will make a decision based on the report, not on an independent investigation of the whole exam text. (This is meant in practical terms, not in legal terms.)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Plagiarism reporting does not give extra norm hours, but is part of the grading work.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Again, do not communicate to students at all; but inform censor &amp; Caroline/Maria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0BBCF-56E3-E515-8439-04850BD4D30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9C7CA86-E087-431C-9D24-03489CE73586}" type="datetime1">
              <a:rPr lang="da-DK" smtClean="0"/>
              <a:t>01-12-2023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CEB7-9517-EBC2-4CE7-849798B01AC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45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C127-E621-518C-9A21-98776227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c) The </a:t>
            </a:r>
            <a:r>
              <a:rPr lang="de-DE" dirty="0" err="1"/>
              <a:t>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C43D9-B524-8CBE-C9E2-783DB94BFD76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SL </a:t>
            </a:r>
            <a:r>
              <a:rPr lang="de-DE" dirty="0" err="1"/>
              <a:t>asks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report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Report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err="1"/>
              <a:t>Grading</a:t>
            </a:r>
            <a:r>
              <a:rPr lang="de-DE" dirty="0"/>
              <a:t>/</a:t>
            </a:r>
            <a:r>
              <a:rPr lang="de-DE" dirty="0" err="1"/>
              <a:t>exam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stopped</a:t>
            </a:r>
            <a:r>
              <a:rPr lang="de-DE" dirty="0"/>
              <a:t>; „EU“ in </a:t>
            </a:r>
            <a:r>
              <a:rPr lang="de-DE" dirty="0" err="1"/>
              <a:t>digitalexam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Student </a:t>
            </a:r>
            <a:r>
              <a:rPr lang="de-DE" dirty="0" err="1"/>
              <a:t>informed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err="1"/>
              <a:t>Legalitet</a:t>
            </a:r>
            <a:r>
              <a:rPr lang="de-DE" dirty="0"/>
              <a:t> </a:t>
            </a:r>
            <a:r>
              <a:rPr lang="de-DE" dirty="0" err="1"/>
              <a:t>prepares</a:t>
            </a:r>
            <a:r>
              <a:rPr lang="de-DE" dirty="0"/>
              <a:t> material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Student </a:t>
            </a:r>
            <a:r>
              <a:rPr lang="de-DE" dirty="0" err="1"/>
              <a:t>get</a:t>
            </a:r>
            <a:r>
              <a:rPr lang="de-DE" dirty="0"/>
              <a:t> material &amp; </a:t>
            </a:r>
            <a:r>
              <a:rPr lang="de-DE" dirty="0" err="1"/>
              <a:t>invitation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hearing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Hearing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dean</a:t>
            </a:r>
            <a:endParaRPr lang="de-DE" dirty="0"/>
          </a:p>
          <a:p>
            <a:pPr marL="652050" lvl="1" indent="-400050">
              <a:buFont typeface="+mj-lt"/>
              <a:buAutoNum type="romanUcPeriod"/>
            </a:pPr>
            <a:r>
              <a:rPr lang="en-US" dirty="0"/>
              <a:t>No sanction</a:t>
            </a:r>
          </a:p>
          <a:p>
            <a:pPr marL="652050" lvl="1" indent="-400050">
              <a:buFont typeface="+mj-lt"/>
              <a:buAutoNum type="romanUcPeriod"/>
            </a:pPr>
            <a:r>
              <a:rPr lang="en-US" dirty="0"/>
              <a:t>Warning </a:t>
            </a:r>
            <a:r>
              <a:rPr lang="en-US" dirty="0">
                <a:sym typeface="Wingdings" panose="05000000000000000000" pitchFamily="2" charset="2"/>
              </a:rPr>
              <a:t> exam attempt lost</a:t>
            </a:r>
          </a:p>
          <a:p>
            <a:pPr marL="652050" lvl="1" indent="-400050">
              <a:buFont typeface="+mj-lt"/>
              <a:buAutoNum type="romanUcPeriod"/>
            </a:pPr>
            <a:r>
              <a:rPr lang="en-US" dirty="0">
                <a:sym typeface="Wingdings" panose="05000000000000000000" pitchFamily="2" charset="2"/>
              </a:rPr>
              <a:t>Temporary suspension</a:t>
            </a:r>
          </a:p>
          <a:p>
            <a:pPr marL="652050" lvl="1" indent="-400050">
              <a:buFont typeface="+mj-lt"/>
              <a:buAutoNum type="romanUcPeriod"/>
            </a:pPr>
            <a:r>
              <a:rPr lang="en-US" dirty="0">
                <a:sym typeface="Wingdings" panose="05000000000000000000" pitchFamily="2" charset="2"/>
              </a:rPr>
              <a:t>Permanent suspension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Next exam attempt (or continuation of current attempt)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6D02-655C-900D-910C-68090A2C0D59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F7CC275-19A1-45B6-B225-675B25D452F3}" type="datetime1">
              <a:rPr lang="da-DK" smtClean="0"/>
              <a:t>01-12-2023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8EA50-5306-5C27-5E7B-AB5DA6DCE56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957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E3601E-DCDF-479A-AB7A-1DC8E611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16. juni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BA1A060-3A4B-4F39-A33A-10D51CD3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BB5B74E-BCBF-4D90-BE0B-297DB9C296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D8728393-48CE-4566-8A38-CA9B31EE1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906" y="1008936"/>
            <a:ext cx="8485249" cy="5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2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A9C4-3F01-7A13-8F18-87D2B53F7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d) 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76B7B-A10C-289A-A838-8682497653AE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de-DE" dirty="0"/>
              <a:t>Forms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cheating</a:t>
            </a:r>
            <a:endParaRPr lang="de-DE" dirty="0"/>
          </a:p>
          <a:p>
            <a:pPr marL="400050" indent="-400050">
              <a:buFont typeface="+mj-lt"/>
              <a:buAutoNum type="romanUcPeriod"/>
            </a:pPr>
            <a:r>
              <a:rPr lang="de-DE" dirty="0" err="1"/>
              <a:t>Violating</a:t>
            </a:r>
            <a:r>
              <a:rPr lang="de-DE" dirty="0"/>
              <a:t> 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writing</a:t>
            </a:r>
            <a:r>
              <a:rPr lang="de-DE" dirty="0"/>
              <a:t> </a:t>
            </a:r>
            <a:r>
              <a:rPr lang="de-DE" dirty="0" err="1"/>
              <a:t>guidelines</a:t>
            </a:r>
            <a:endParaRPr lang="de-DE" dirty="0"/>
          </a:p>
          <a:p>
            <a:pPr marL="400050" indent="-400050">
              <a:buFont typeface="+mj-lt"/>
              <a:buAutoNum type="romanU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students do not demonstrate reaching learning goals 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F97C8-768A-7411-B16C-5659535782F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B0D7369-B87E-43C7-B959-998546D71D61}" type="datetime1">
              <a:rPr lang="da-DK" smtClean="0"/>
              <a:t>01-12-2023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CDBFD-2B42-58E3-2F48-B3A76BF2255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518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9A1A81D-02BA-B4C7-8B39-9A7C750B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B38B-A105-3C44-B9FA-8F640B11469F}" type="datetime1">
              <a:rPr lang="en-GB" smtClean="0"/>
              <a:t>01/12/2023</a:t>
            </a:fld>
            <a:endParaRPr lang="en-GB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8410095-74E3-E784-1892-2FF965FF29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9" name="Pladsholder til billede 8">
            <a:extLst>
              <a:ext uri="{FF2B5EF4-FFF2-40B4-BE49-F238E27FC236}">
                <a16:creationId xmlns:a16="http://schemas.microsoft.com/office/drawing/2014/main" id="{7986C8BF-F6EC-B0B4-FB69-621F3467B9F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/>
          <a:srcRect t="7654" b="7654"/>
          <a:stretch/>
        </p:blipFill>
        <p:spPr>
          <a:xfrm>
            <a:off x="0" y="0"/>
            <a:ext cx="12192000" cy="6858000"/>
          </a:xfr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E741A8B-6485-3FCA-BB37-D10A7CCA0B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358460728"/>
      </p:ext>
    </p:extLst>
  </p:cSld>
  <p:clrMapOvr>
    <a:masterClrMapping/>
  </p:clrMapOvr>
</p:sld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TemplateConfiguration><![CDATA[{"elementsMetadata":[{"type":"shape","id":"30dc00ea-6c0e-4b6d-ac37-60ed6fbcf824","elementConfiguration":{"binding":"{{FormatDateTime(Form.Date,Translate(\"Format_DateCustomA\"),DocumentLanguage)}}","type":"text","disableUpdates":false}},{"type":"shape","id":"958575bc-d4d5-44c0-8c9c-b5d1b53071da","elementConfiguration":{"binding":"{{UserProfile.Institut.Institute}}","type":"text","disableUpdates":false}},{"type":"shape","id":"fe65de1f-461a-42fc-b40a-ee4c78fcab70","elementConfiguration":{"binding":"{{UserProfile.Institut.Institute}}","type":"text","disableUpdates":false}},{"type":"shape","id":"107d149d-451e-4865-8917-0f0a8a83f054","elementConfiguration":{"binding":"{{UserProfile.Institut.Institute}}","type":"text","disableUpdates":false}},{"type":"shape","id":"1645d379-03d4-4c45-bb28-4eda44a7306a","elementConfiguration":{"binding":"{{UserProfile.Institut.Institute}}","type":"text","disableUpdates":false}},{"type":"shape","id":"c266875d-e10f-456d-a81a-05cdc201bb56","elementConfiguration":{"binding":"{{UserProfile.Institut.Institute}}","type":"text","disableUpdates":false}},{"type":"shape","id":"9c865df8-1503-46e7-a489-a344affdde3e","elementConfiguration":{"binding":"{{UserProfile.Institut.Institute}}","type":"text","disableUpdates":false}},{"type":"shape","id":"112edd1e-59d6-4086-abcb-1cae2fac9ab2","elementConfiguration":{"binding":"{{UserProfile.Institut.Institute}}","type":"text","disableUpdates":false}},{"type":"shape","id":"0cc58fbb-d3d4-49e6-a303-43bc83b8a397","elementConfiguration":{"binding":"{{UserProfile.Institut.Institute}}","type":"text","disableUpdates":false}},{"type":"shape","id":"5ab64531-93ef-4f73-b8a6-5ec0fb25a84e","elementConfiguration":{"binding":"{{UserProfile.Institut.Institute}}","type":"text","disableUpdates":false}},{"type":"shape","id":"1ab1e133-12bd-45f7-b036-ee9d4dc944bc","elementConfiguration":{"binding":"{{UserProfile.Institut.Institute}}","type":"text","disableUpdates":false}},{"type":"shape","id":"90cb82bc-8a22-42ea-8f4c-e954c8f1b831","elementConfiguration":{"binding":"{{UserProfile.Institut.Institute}}","type":"text","disableUpdates":false}},{"type":"shape","id":"d77edbc3-c102-4734-9496-59aff8c026cf","elementConfiguration":{"binding":"{{UserProfile.Institut.Institute}}","type":"text","disableUpdates":false}},{"type":"shape","id":"495a5c9d-5200-4751-8c6b-c07b88325a89","elementConfiguration":{"binding":"{{UserProfile.Institut.Institute}}","type":"text","disableUpdates":false}},{"type":"shape","id":"aa63582b-2e48-4aba-90f4-c620931dd7ad","elementConfiguration":{"binding":"{{UserProfile.Institut.Institute}}","type":"text","disableUpdates":false}},{"type":"shape","id":"e9aee757-bd15-46cb-b376-2067eff9b460","elementConfiguration":{"binding":"{{UserProfile.Institut.Institute}}","type":"text","disableUpdates":false}},{"type":"shape","id":"51b16aa0-ba4e-489c-8f08-af3655aab5b0","elementConfiguration":{"binding":"{{UserProfile.Institut.Institute}}","type":"text","disableUpdates":false}},{"type":"shape","id":"a43f81ba-4788-4c50-b94e-da9919f26ffc","elementConfiguration":{"binding":"{{UserProfile.Institut.Institute}}","type":"text","disableUpdates":false}},{"type":"shape","id":"be4d8fb4-605c-4d3d-a990-6fb625acb0e5","elementConfiguration":{"binding":"{{UserProfile.Institut.Institute}}","type":"text","disableUpdates":false}}],"transformationConfigurations":[],"templateName":"Business-school-template-UK","templateDescription":"Business School PP template. New visual identity 2023","enableDocumentContentUpdater":false,"version":"2.0"}]]></TemplafyTemplateConfiguration>
</file>

<file path=customXml/item10.xml><?xml version="1.0" encoding="utf-8"?>
<TemplafySlideTemplateConfiguration><![CDATA[{"slideVersion":1,"isValidatorEnabled":false,"isLocked":false,"elementsMetadata":[],"slideId":"638221542513192439","enableDocumentContentUpdater":false,"version":"2.0"}]]></TemplafySlideTemplateConfiguration>
</file>

<file path=customXml/item11.xml><?xml version="1.0" encoding="utf-8"?>
<TemplafySlideFormConfiguration><![CDATA[{"formFields":[],"formDataEntries":[]}]]></TemplafySlideForm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e034c3-338c-4a8f-9cae-7e5cca226d09" xsi:nil="true"/>
    <lcf76f155ced4ddcb4097134ff3c332f xmlns="fecd47c6-f99c-4e67-b20f-8e6bccd3d9cf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730D2D79480E44AF4CF1D5DC8426B6" ma:contentTypeVersion="13" ma:contentTypeDescription="Opret et nyt dokument." ma:contentTypeScope="" ma:versionID="1255ab1f9451a7f9a2f4961ee6e81fbb">
  <xsd:schema xmlns:xsd="http://www.w3.org/2001/XMLSchema" xmlns:xs="http://www.w3.org/2001/XMLSchema" xmlns:p="http://schemas.microsoft.com/office/2006/metadata/properties" xmlns:ns2="fecd47c6-f99c-4e67-b20f-8e6bccd3d9cf" xmlns:ns3="4ce034c3-338c-4a8f-9cae-7e5cca226d09" targetNamespace="http://schemas.microsoft.com/office/2006/metadata/properties" ma:root="true" ma:fieldsID="ac7e33fdeea48778c9ffe7fae4549ee8" ns2:_="" ns3:_="">
    <xsd:import namespace="fecd47c6-f99c-4e67-b20f-8e6bccd3d9cf"/>
    <xsd:import namespace="4ce034c3-338c-4a8f-9cae-7e5cca226d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d47c6-f99c-4e67-b20f-8e6bccd3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034c3-338c-4a8f-9cae-7e5cca226d0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fce264f-d98b-42d0-90b4-f5e026732e48}" ma:internalName="TaxCatchAll" ma:showField="CatchAllData" ma:web="4ce034c3-338c-4a8f-9cae-7e5cca226d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]}]]></TemplafyFormConfiguration>
</file>

<file path=customXml/item6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8221542512767575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8221542513131809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90DE47FB-CBD9-46EF-A4BB-64ED750A2AFD}">
  <ds:schemaRefs/>
</ds:datastoreItem>
</file>

<file path=customXml/itemProps10.xml><?xml version="1.0" encoding="utf-8"?>
<ds:datastoreItem xmlns:ds="http://schemas.openxmlformats.org/officeDocument/2006/customXml" ds:itemID="{19C6C776-4894-4BE2-B3B1-6E532C16F754}">
  <ds:schemaRefs/>
</ds:datastoreItem>
</file>

<file path=customXml/itemProps11.xml><?xml version="1.0" encoding="utf-8"?>
<ds:datastoreItem xmlns:ds="http://schemas.openxmlformats.org/officeDocument/2006/customXml" ds:itemID="{731D2B3E-03AE-43A8-8478-B5B5C424204B}">
  <ds:schemaRefs/>
</ds:datastoreItem>
</file>

<file path=customXml/itemProps2.xml><?xml version="1.0" encoding="utf-8"?>
<ds:datastoreItem xmlns:ds="http://schemas.openxmlformats.org/officeDocument/2006/customXml" ds:itemID="{9CE90119-0952-458F-A4B2-F152E2D1EC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BDE57E-8A36-4D6A-9BC1-895545489EE2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4ce034c3-338c-4a8f-9cae-7e5cca226d09"/>
    <ds:schemaRef ds:uri="http://schemas.microsoft.com/office/infopath/2007/PartnerControls"/>
    <ds:schemaRef ds:uri="http://schemas.openxmlformats.org/package/2006/metadata/core-properties"/>
    <ds:schemaRef ds:uri="fecd47c6-f99c-4e67-b20f-8e6bccd3d9cf"/>
  </ds:schemaRefs>
</ds:datastoreItem>
</file>

<file path=customXml/itemProps4.xml><?xml version="1.0" encoding="utf-8"?>
<ds:datastoreItem xmlns:ds="http://schemas.openxmlformats.org/officeDocument/2006/customXml" ds:itemID="{E6DC10DA-3794-466D-8CF2-9A17BC1E2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cd47c6-f99c-4e67-b20f-8e6bccd3d9cf"/>
    <ds:schemaRef ds:uri="4ce034c3-338c-4a8f-9cae-7e5cca226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58D0F7B-1F17-4E5D-BC63-2B0FB3F5A51A}">
  <ds:schemaRefs/>
</ds:datastoreItem>
</file>

<file path=customXml/itemProps6.xml><?xml version="1.0" encoding="utf-8"?>
<ds:datastoreItem xmlns:ds="http://schemas.openxmlformats.org/officeDocument/2006/customXml" ds:itemID="{FEB1901F-BF6C-471C-A3B9-C97FE7EC6A0F}">
  <ds:schemaRefs/>
</ds:datastoreItem>
</file>

<file path=customXml/itemProps7.xml><?xml version="1.0" encoding="utf-8"?>
<ds:datastoreItem xmlns:ds="http://schemas.openxmlformats.org/officeDocument/2006/customXml" ds:itemID="{BEB2B9B7-9C71-4451-AD27-ED26CCFBE3BC}">
  <ds:schemaRefs/>
</ds:datastoreItem>
</file>

<file path=customXml/itemProps8.xml><?xml version="1.0" encoding="utf-8"?>
<ds:datastoreItem xmlns:ds="http://schemas.openxmlformats.org/officeDocument/2006/customXml" ds:itemID="{5054D28C-1558-456C-B99E-A63815021E6B}">
  <ds:schemaRefs/>
</ds:datastoreItem>
</file>

<file path=customXml/itemProps9.xml><?xml version="1.0" encoding="utf-8"?>
<ds:datastoreItem xmlns:ds="http://schemas.openxmlformats.org/officeDocument/2006/customXml" ds:itemID="{D5EB6819-0336-4073-A541-B12D06D98E5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481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SDU</vt:lpstr>
      <vt:lpstr>Exam irregularities</vt:lpstr>
      <vt:lpstr>General </vt:lpstr>
      <vt:lpstr>b. Your tasks</vt:lpstr>
      <vt:lpstr>c) The process</vt:lpstr>
      <vt:lpstr>PowerPoint Presentation</vt:lpstr>
      <vt:lpstr>d) AI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2023-08-31T09:20:05Z</dcterms:created>
  <dcterms:modified xsi:type="dcterms:W3CDTF">2023-12-01T14:25:53Z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2023-06-12T08:10:51</vt:lpwstr>
  </property>
  <property fmtid="{D5CDD505-2E9C-101B-9397-08002B2CF9AE}" pid="3" name="ContentTypeId">
    <vt:lpwstr>0x01010025730D2D79480E44AF4CF1D5DC8426B6</vt:lpwstr>
  </property>
  <property fmtid="{D5CDD505-2E9C-101B-9397-08002B2CF9AE}" pid="4" name="MediaServiceImageTags">
    <vt:lpwstr/>
  </property>
  <property fmtid="{D5CDD505-2E9C-101B-9397-08002B2CF9AE}" pid="5" name="TemplafyTenantId">
    <vt:lpwstr>sdu</vt:lpwstr>
  </property>
  <property fmtid="{D5CDD505-2E9C-101B-9397-08002B2CF9AE}" pid="6" name="TemplafyTemplateId">
    <vt:lpwstr>638193197132106275</vt:lpwstr>
  </property>
  <property fmtid="{D5CDD505-2E9C-101B-9397-08002B2CF9AE}" pid="7" name="TemplafyUserProfileId">
    <vt:lpwstr>637830417522048479</vt:lpwstr>
  </property>
  <property fmtid="{D5CDD505-2E9C-101B-9397-08002B2CF9AE}" pid="8" name="TemplafyLanguageCode">
    <vt:lpwstr>en-GB</vt:lpwstr>
  </property>
  <property fmtid="{D5CDD505-2E9C-101B-9397-08002B2CF9AE}" pid="9" name="TemplafyFromBlank">
    <vt:bool>false</vt:bool>
  </property>
</Properties>
</file>