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3" r:id="rId6"/>
  </p:sldMasterIdLst>
  <p:notesMasterIdLst>
    <p:notesMasterId r:id="rId8"/>
  </p:notesMasterIdLst>
  <p:handoutMasterIdLst>
    <p:handoutMasterId r:id="rId9"/>
  </p:handoutMasterIdLst>
  <p:sldIdLst>
    <p:sldId id="304" r:id="rId7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E900B7-6937-459C-AABA-4379E7F28BE2}" v="23" dt="2024-07-04T10:27:10.6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55" autoAdjust="0"/>
    <p:restoredTop sz="86737" autoAdjust="0"/>
  </p:normalViewPr>
  <p:slideViewPr>
    <p:cSldViewPr snapToGrid="0" showGuides="1">
      <p:cViewPr varScale="1">
        <p:scale>
          <a:sx n="76" d="100"/>
          <a:sy n="76" d="100"/>
        </p:scale>
        <p:origin x="998" y="67"/>
      </p:cViewPr>
      <p:guideLst>
        <p:guide orient="horz" pos="64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491"/>
    </p:cViewPr>
  </p:sorterViewPr>
  <p:notesViewPr>
    <p:cSldViewPr snapToGrid="0">
      <p:cViewPr varScale="1">
        <p:scale>
          <a:sx n="168" d="100"/>
          <a:sy n="168" d="100"/>
        </p:scale>
        <p:origin x="6640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54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3" Type="http://schemas.microsoft.com/office/2015/10/relationships/revisionInfo" Target="revisionInfo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1E7B3E08-71BE-71C5-95FE-D22A2C1EF3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B89D1C5-9EA2-0E14-1FC3-F2AA2A9638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74DF8-9C22-BC47-B109-6675EF923D7D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E204DED-BCA5-FDB6-8FE2-459578E5E9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7DBF12B-3D84-4FF8-F37F-81E3114F09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C0300-D87E-3146-9DAC-6872667F8BE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974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11/10/2024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hyperlink" Target="mailto:business.school@sam.sdu.dk" TargetMode="External"/><Relationship Id="rId2" Type="http://schemas.openxmlformats.org/officeDocument/2006/relationships/hyperlink" Target="https://www.sdu.dk/da/business-school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5" name="Date Placeholder 14">
            <a:extLst>
              <a:ext uri="{FF2B5EF4-FFF2-40B4-BE49-F238E27FC236}">
                <a16:creationId xmlns:a16="http://schemas.microsoft.com/office/drawing/2014/main" id="{9A7AFB7C-7952-9A29-30B0-EEB3ABEAFE92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7144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re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9A67-E62D-400C-BC42-A3A96AAED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1" y="1028247"/>
            <a:ext cx="2502000" cy="432000"/>
          </a:xfrm>
        </p:spPr>
        <p:txBody>
          <a:bodyPr/>
          <a:lstStyle>
            <a:lvl1pPr>
              <a:lnSpc>
                <a:spcPct val="110000"/>
              </a:lnSpc>
              <a:defRPr sz="1200"/>
            </a:lvl1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60E8CAC-51BD-4862-8B6E-BD3E315677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5135A09-8F8A-4D87-8C43-B3A0A80BE2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73164" y="1028246"/>
            <a:ext cx="2502000" cy="432000"/>
          </a:xfrm>
        </p:spPr>
        <p:txBody>
          <a:bodyPr/>
          <a:lstStyle>
            <a:lvl1pPr marL="0" indent="0" algn="l">
              <a:buNone/>
              <a:defRPr sz="1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62D92C6-668E-491E-B394-72897FAB30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73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F1B1F1-CA40-4EA4-AB68-69DBBD61ED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35163" y="1028246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DBEE0FF-2C0E-499E-ACAF-B6F421AF13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35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091117C-5AED-4416-88BA-F1C88ACD7A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97162" y="1028247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66F31E1-769E-4E9A-9DCC-2C64321A89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997161" y="1475354"/>
            <a:ext cx="2501999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8" name="Date Placeholder 14">
            <a:extLst>
              <a:ext uri="{FF2B5EF4-FFF2-40B4-BE49-F238E27FC236}">
                <a16:creationId xmlns:a16="http://schemas.microsoft.com/office/drawing/2014/main" id="{1DCD95D8-07B6-42C0-8767-A640B7CA8534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88C40-671D-463C-8463-D77B96C28D8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93800-6F51-413B-BA21-0A9967FF33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DDE6B7B7-37A0-D480-07CB-15C7F591F93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6335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lede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9300" cy="6858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692401" y="1076109"/>
            <a:ext cx="4680000" cy="1822734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overskrift, maksimalt 3 linjer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692400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0" name="Date Placeholder 14">
            <a:extLst>
              <a:ext uri="{FF2B5EF4-FFF2-40B4-BE49-F238E27FC236}">
                <a16:creationId xmlns:a16="http://schemas.microsoft.com/office/drawing/2014/main" id="{2C4B35A0-F8F7-420F-9E06-CC0AAAA0B84F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cxnSp>
        <p:nvCxnSpPr>
          <p:cNvPr id="13" name="Straight Connector 17">
            <a:extLst>
              <a:ext uri="{FF2B5EF4-FFF2-40B4-BE49-F238E27FC236}">
                <a16:creationId xmlns:a16="http://schemas.microsoft.com/office/drawing/2014/main" id="{2D70E466-4F9E-BA11-0588-F68B5B9329FD}"/>
              </a:ext>
            </a:extLst>
          </p:cNvPr>
          <p:cNvCxnSpPr>
            <a:cxnSpLocks/>
          </p:cNvCxnSpPr>
          <p:nvPr userDrawn="1"/>
        </p:nvCxnSpPr>
        <p:spPr>
          <a:xfrm>
            <a:off x="6691637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6DCEF6B8-A3E2-5AB8-A83D-9167158BC775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17" name="Rectangle 12" descr="{&quot;templafy&quot;:{&quot;id&quot;:&quot;9a90e810-3e26-4e42-927a-6454770bea52&quot;}}">
            <a:extLst>
              <a:ext uri="{FF2B5EF4-FFF2-40B4-BE49-F238E27FC236}">
                <a16:creationId xmlns:a16="http://schemas.microsoft.com/office/drawing/2014/main" id="{F8211E73-6A96-70B2-3271-81CE8B599C5A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CA5063A4-8DAA-DF95-B099-AF0695E4FE0B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pic>
        <p:nvPicPr>
          <p:cNvPr id="19" name="Billede 18">
            <a:extLst>
              <a:ext uri="{FF2B5EF4-FFF2-40B4-BE49-F238E27FC236}">
                <a16:creationId xmlns:a16="http://schemas.microsoft.com/office/drawing/2014/main" id="{869EABEA-8D81-A021-6003-1BEC567E77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84803" y="6089862"/>
            <a:ext cx="1368000" cy="376267"/>
          </a:xfrm>
          <a:prstGeom prst="rect">
            <a:avLst/>
          </a:prstGeom>
        </p:spPr>
      </p:pic>
      <p:sp>
        <p:nvSpPr>
          <p:cNvPr id="14" name="Rectangle 15">
            <a:extLst>
              <a:ext uri="{FF2B5EF4-FFF2-40B4-BE49-F238E27FC236}">
                <a16:creationId xmlns:a16="http://schemas.microsoft.com/office/drawing/2014/main" id="{E96D1BD3-C365-85F3-BF6F-0A61D0B28210}"/>
              </a:ext>
            </a:extLst>
          </p:cNvPr>
          <p:cNvSpPr/>
          <p:nvPr userDrawn="1"/>
        </p:nvSpPr>
        <p:spPr>
          <a:xfrm rot="5400000">
            <a:off x="10963802" y="4154979"/>
            <a:ext cx="1948395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sdu.dk/business-school</a:t>
            </a:r>
            <a:endParaRPr lang="da-DK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ladsholder til indhold 1">
            <a:extLst>
              <a:ext uri="{FF2B5EF4-FFF2-40B4-BE49-F238E27FC236}">
                <a16:creationId xmlns:a16="http://schemas.microsoft.com/office/drawing/2014/main" id="{2A0EF6DB-6CB5-8B0D-1EBC-B17DF45EA95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18157" y="385913"/>
            <a:ext cx="1080000" cy="289091"/>
          </a:xfrm>
          <a:prstGeom prst="rect">
            <a:avLst/>
          </a:prstGeom>
        </p:spPr>
      </p:pic>
      <p:sp>
        <p:nvSpPr>
          <p:cNvPr id="21" name="Rectangle 16">
            <a:extLst>
              <a:ext uri="{FF2B5EF4-FFF2-40B4-BE49-F238E27FC236}">
                <a16:creationId xmlns:a16="http://schemas.microsoft.com/office/drawing/2014/main" id="{5751B5B1-4793-C8F2-9C27-511A7D6932D1}"/>
              </a:ext>
            </a:extLst>
          </p:cNvPr>
          <p:cNvSpPr/>
          <p:nvPr userDrawn="1"/>
        </p:nvSpPr>
        <p:spPr>
          <a:xfrm rot="5400000">
            <a:off x="11062229" y="5653741"/>
            <a:ext cx="1755526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da-DK" sz="11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businessbeyondtheobvious</a:t>
            </a:r>
            <a:endParaRPr lang="da-DK" sz="11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418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lede og tekst (C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6710399" y="1700213"/>
            <a:ext cx="4677070" cy="1436392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dirty="0"/>
              <a:t>Overskrift i </a:t>
            </a:r>
            <a:r>
              <a:rPr lang="da-DK" dirty="0" err="1"/>
              <a:t>maks</a:t>
            </a:r>
            <a:r>
              <a:rPr lang="da-DK" dirty="0"/>
              <a:t> 2 linjer</a:t>
            </a:r>
            <a:endParaRPr lang="da-DK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FAAEFF0-FCE4-48D6-A0D1-A458F3CD3E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21E6D3-406B-4DA0-9B5A-6A2F208BAF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10399" y="452437"/>
            <a:ext cx="4659277" cy="790493"/>
          </a:xfrm>
        </p:spPr>
        <p:txBody>
          <a:bodyPr anchor="b" anchorCtr="0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da-DK" dirty="0"/>
              <a:t>Klik for at indsætte tekst (f.eks. job titel)</a:t>
            </a:r>
            <a:endParaRPr lang="da-DK"/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411163" y="1016000"/>
            <a:ext cx="4043879" cy="4804038"/>
          </a:xfrm>
          <a:noFill/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4AC2696B-BD55-4932-A36E-BCC4318F22B0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1D0A-163E-46D9-B4AE-DA279145732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A9685AE-678B-466E-B97B-590BC795CF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DCF3C161-2674-A570-59C7-58B50E24D092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cxnSp>
        <p:nvCxnSpPr>
          <p:cNvPr id="19" name="Straight Connector 15">
            <a:extLst>
              <a:ext uri="{FF2B5EF4-FFF2-40B4-BE49-F238E27FC236}">
                <a16:creationId xmlns:a16="http://schemas.microsoft.com/office/drawing/2014/main" id="{75F2405D-DEFE-7B29-AA11-2983CDDF1747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9">
            <a:extLst>
              <a:ext uri="{FF2B5EF4-FFF2-40B4-BE49-F238E27FC236}">
                <a16:creationId xmlns:a16="http://schemas.microsoft.com/office/drawing/2014/main" id="{D99C4AF5-2E43-20C7-4F2D-1A72F864A331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pic>
        <p:nvPicPr>
          <p:cNvPr id="22" name="Billede 21">
            <a:extLst>
              <a:ext uri="{FF2B5EF4-FFF2-40B4-BE49-F238E27FC236}">
                <a16:creationId xmlns:a16="http://schemas.microsoft.com/office/drawing/2014/main" id="{72E7CE51-45A9-2C2D-AF2F-AF2BF0722B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0400" y="6089862"/>
            <a:ext cx="1368000" cy="376267"/>
          </a:xfrm>
          <a:prstGeom prst="rect">
            <a:avLst/>
          </a:prstGeom>
        </p:spPr>
      </p:pic>
      <p:sp>
        <p:nvSpPr>
          <p:cNvPr id="17" name="Rectangle 15">
            <a:extLst>
              <a:ext uri="{FF2B5EF4-FFF2-40B4-BE49-F238E27FC236}">
                <a16:creationId xmlns:a16="http://schemas.microsoft.com/office/drawing/2014/main" id="{A13F2C76-1C36-F859-BAFC-C4F1D4298D68}"/>
              </a:ext>
            </a:extLst>
          </p:cNvPr>
          <p:cNvSpPr/>
          <p:nvPr userDrawn="1"/>
        </p:nvSpPr>
        <p:spPr>
          <a:xfrm rot="5400000">
            <a:off x="10963802" y="4154979"/>
            <a:ext cx="1948395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sdu.dk/business-school</a:t>
            </a:r>
            <a:endParaRPr lang="da-DK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Pladsholder til indhold 1">
            <a:extLst>
              <a:ext uri="{FF2B5EF4-FFF2-40B4-BE49-F238E27FC236}">
                <a16:creationId xmlns:a16="http://schemas.microsoft.com/office/drawing/2014/main" id="{EFD0E2BA-D4EF-AA06-A10E-1A13056C870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18157" y="385913"/>
            <a:ext cx="1080000" cy="289091"/>
          </a:xfrm>
          <a:prstGeom prst="rect">
            <a:avLst/>
          </a:prstGeom>
        </p:spPr>
      </p:pic>
      <p:sp>
        <p:nvSpPr>
          <p:cNvPr id="20" name="Rectangle 16">
            <a:extLst>
              <a:ext uri="{FF2B5EF4-FFF2-40B4-BE49-F238E27FC236}">
                <a16:creationId xmlns:a16="http://schemas.microsoft.com/office/drawing/2014/main" id="{1CCCF40A-6462-355A-6578-F6D8752A722F}"/>
              </a:ext>
            </a:extLst>
          </p:cNvPr>
          <p:cNvSpPr/>
          <p:nvPr userDrawn="1"/>
        </p:nvSpPr>
        <p:spPr>
          <a:xfrm rot="5400000">
            <a:off x="11062229" y="5653741"/>
            <a:ext cx="1755526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da-DK" sz="11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businessbeyondtheobvious</a:t>
            </a:r>
            <a:endParaRPr lang="da-DK" sz="11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735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360EC57D-D72D-43A3-90BC-3ACC9F8BC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36B2A848-B2AD-472A-AC10-0002D162D52D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D6F82-73FC-4F13-BFEC-9200E77E15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73A00A9D-7213-5D3D-AFCA-2F7A4C0661DB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68217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re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A71C01-3350-42F9-9392-0F3379095A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932902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A09C85-3CCC-44AB-A808-AA96845B12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32902" y="2733129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1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F35B7FD-E0E2-4581-BAC7-8858E530AF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934000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C92166-E723-47D5-9A87-3354EB28C4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32112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252000" indent="0">
              <a:buNone/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E23DA26-37CC-4CA7-8253-FD9AB459D2E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474740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  <a:lvl2pPr marL="252000" indent="0">
              <a:buNone/>
              <a:defRPr sz="1000"/>
            </a:lvl2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2682726-03AB-4490-8664-993881FA0B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59663" y="273240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62625AB-198B-4F37-9382-C78FD9118D5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459663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8AE7F93-F2C6-4199-8D16-CFB4D977F6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73948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33E6A-A4F4-491B-846E-1DACC83D9BB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8E8B2-EC82-4BE1-85C6-8F272596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77170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F8A6A9-890A-4EA2-8FA4-EA834B1A12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Date Placeholder 14">
            <a:extLst>
              <a:ext uri="{FF2B5EF4-FFF2-40B4-BE49-F238E27FC236}">
                <a16:creationId xmlns:a16="http://schemas.microsoft.com/office/drawing/2014/main" id="{A30967DE-2972-4D89-E092-4DEECF158BA3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04722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F8A6A9-890A-4EA2-8FA4-EA834B1A12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696" y="969632"/>
            <a:ext cx="11079741" cy="487236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Date Placeholder 14">
            <a:extLst>
              <a:ext uri="{FF2B5EF4-FFF2-40B4-BE49-F238E27FC236}">
                <a16:creationId xmlns:a16="http://schemas.microsoft.com/office/drawing/2014/main" id="{A30967DE-2972-4D89-E092-4DEECF158BA3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324210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9A34DAB-68DD-0CA1-6679-FD1F6D31F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BFBE9260-B1A5-6810-892E-F9310C1952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41B6FEB-C90C-B4B0-9A98-DB931A0EAB7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711835" y="3386032"/>
            <a:ext cx="2673000" cy="419613"/>
          </a:xfrm>
        </p:spPr>
        <p:txBody>
          <a:bodyPr/>
          <a:lstStyle/>
          <a:p>
            <a:r>
              <a:rPr lang="da-DK" sz="90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sdu.dk/business-school </a:t>
            </a:r>
            <a:endParaRPr lang="da-DK" sz="900"/>
          </a:p>
          <a:p>
            <a:endParaRPr lang="en-GB" sz="900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0977BBDB-1571-35B1-3825-D6A617F770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711835" y="2074219"/>
            <a:ext cx="5803490" cy="772609"/>
          </a:xfrm>
        </p:spPr>
        <p:txBody>
          <a:bodyPr/>
          <a:lstStyle/>
          <a:p>
            <a:r>
              <a:rPr lang="da-DK" sz="900">
                <a:solidFill>
                  <a:srgbClr val="3F3F3F"/>
                </a:solidFill>
                <a:effectLst/>
              </a:rPr>
              <a:t>Syddansk Universitet Business School:</a:t>
            </a:r>
          </a:p>
          <a:p>
            <a:r>
              <a:rPr lang="da-DK" sz="900" err="1">
                <a:solidFill>
                  <a:srgbClr val="3F3F3F"/>
                </a:solidFill>
                <a:effectLst/>
              </a:rPr>
              <a:t>linkedin.com</a:t>
            </a:r>
            <a:r>
              <a:rPr lang="da-DK" sz="900">
                <a:solidFill>
                  <a:srgbClr val="3F3F3F"/>
                </a:solidFill>
                <a:effectLst/>
              </a:rPr>
              <a:t>/</a:t>
            </a:r>
            <a:r>
              <a:rPr lang="da-DK" sz="900" err="1">
                <a:solidFill>
                  <a:srgbClr val="3F3F3F"/>
                </a:solidFill>
                <a:effectLst/>
              </a:rPr>
              <a:t>company</a:t>
            </a:r>
            <a:r>
              <a:rPr lang="da-DK" sz="900">
                <a:solidFill>
                  <a:srgbClr val="3F3F3F"/>
                </a:solidFill>
                <a:effectLst/>
              </a:rPr>
              <a:t>/syddansk-universitet-business-school-university-of-southern-denmark/</a:t>
            </a:r>
          </a:p>
          <a:p>
            <a:endParaRPr lang="da-DK" sz="900">
              <a:solidFill>
                <a:srgbClr val="3F3F3F"/>
              </a:solidFill>
              <a:effectLst/>
            </a:endParaRPr>
          </a:p>
          <a:p>
            <a:r>
              <a:rPr lang="da-DK" sz="900" err="1">
                <a:solidFill>
                  <a:srgbClr val="3F3F3F"/>
                </a:solidFill>
                <a:effectLst/>
              </a:rPr>
              <a:t>Alumni</a:t>
            </a:r>
            <a:r>
              <a:rPr lang="da-DK" sz="900">
                <a:solidFill>
                  <a:srgbClr val="3F3F3F"/>
                </a:solidFill>
                <a:effectLst/>
              </a:rPr>
              <a:t> Business and Social Sciences -University of Southern Denmark</a:t>
            </a:r>
          </a:p>
          <a:p>
            <a:r>
              <a:rPr lang="da-DK" sz="900" err="1">
                <a:solidFill>
                  <a:srgbClr val="3F3F3F"/>
                </a:solidFill>
                <a:effectLst/>
              </a:rPr>
              <a:t>linkedin.com</a:t>
            </a:r>
            <a:r>
              <a:rPr lang="da-DK" sz="900">
                <a:solidFill>
                  <a:srgbClr val="3F3F3F"/>
                </a:solidFill>
                <a:effectLst/>
              </a:rPr>
              <a:t>/</a:t>
            </a:r>
            <a:r>
              <a:rPr lang="da-DK" sz="900" err="1">
                <a:solidFill>
                  <a:srgbClr val="3F3F3F"/>
                </a:solidFill>
                <a:effectLst/>
              </a:rPr>
              <a:t>groups</a:t>
            </a:r>
            <a:r>
              <a:rPr lang="da-DK" sz="900">
                <a:solidFill>
                  <a:srgbClr val="3F3F3F"/>
                </a:solidFill>
                <a:effectLst/>
              </a:rPr>
              <a:t>/88169/</a:t>
            </a:r>
          </a:p>
          <a:p>
            <a:endParaRPr lang="en-GB" sz="900"/>
          </a:p>
        </p:txBody>
      </p:sp>
      <p:sp>
        <p:nvSpPr>
          <p:cNvPr id="8" name="Pladsholder til tekst 8">
            <a:extLst>
              <a:ext uri="{FF2B5EF4-FFF2-40B4-BE49-F238E27FC236}">
                <a16:creationId xmlns:a16="http://schemas.microsoft.com/office/drawing/2014/main" id="{B68D9085-CD9F-BF16-1E11-92D078B2276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11835" y="4447916"/>
            <a:ext cx="2673000" cy="252308"/>
          </a:xfrm>
        </p:spPr>
        <p:txBody>
          <a:bodyPr/>
          <a:lstStyle/>
          <a:p>
            <a:r>
              <a:rPr lang="da-DK" sz="900" i="0" u="none" strike="noStrike"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business.school@sam.sdu.dk</a:t>
            </a:r>
            <a:r>
              <a:rPr lang="da-DK" sz="900" i="0" u="none" strike="noStrike">
                <a:effectLst/>
              </a:rPr>
              <a:t>  </a:t>
            </a:r>
          </a:p>
          <a:p>
            <a:pPr>
              <a:buNone/>
            </a:pPr>
            <a:endParaRPr lang="en-GB" sz="9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2E8A815-1983-FB29-3434-3023058019B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50561" y="3089697"/>
            <a:ext cx="702000" cy="70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>
            <a:extLst>
              <a:ext uri="{FF2B5EF4-FFF2-40B4-BE49-F238E27FC236}">
                <a16:creationId xmlns:a16="http://schemas.microsoft.com/office/drawing/2014/main" id="{2DE4AE23-6FB5-AF39-8795-2B1B7E76C1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71395" y="2047568"/>
            <a:ext cx="681166" cy="679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ladsholder til indhold 25">
            <a:extLst>
              <a:ext uri="{FF2B5EF4-FFF2-40B4-BE49-F238E27FC236}">
                <a16:creationId xmlns:a16="http://schemas.microsoft.com/office/drawing/2014/main" id="{F3AD2CE6-E05E-43C4-D5F2-E63B8742581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50561" y="4152101"/>
            <a:ext cx="702000" cy="700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7339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2E2B-A3BE-4CFF-A5D0-691B21BF6AE4}" type="datetimeFigureOut">
              <a:rPr lang="da-DK" smtClean="0"/>
              <a:t>11-10-2024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91EA-4F29-413D-A013-CAF35C448666}" type="slidenum">
              <a:rPr lang="da-DK" smtClean="0"/>
              <a:t>‹nr.›</a:t>
            </a:fld>
            <a:endParaRPr lang="da-DK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7670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3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r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BBCAF46D-9983-4AEE-9B8A-24654CDEDDB0}"/>
              </a:ext>
            </a:extLst>
          </p:cNvPr>
          <p:cNvSpPr/>
          <p:nvPr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7" name="Logo black">
            <a:extLst>
              <a:ext uri="{FF2B5EF4-FFF2-40B4-BE49-F238E27FC236}">
                <a16:creationId xmlns:a16="http://schemas.microsoft.com/office/drawing/2014/main" id="{E6E48129-FB3C-4F39-A5A1-63313B41D3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D4E1389B-CA3B-4709-956D-F396D960B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8A94F1C1-AE36-4BBA-B958-8FC614A9472A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8" name="Background">
            <a:extLst>
              <a:ext uri="{FF2B5EF4-FFF2-40B4-BE49-F238E27FC236}">
                <a16:creationId xmlns:a16="http://schemas.microsoft.com/office/drawing/2014/main" id="{F8185FA0-7011-91FB-4052-6043A23713A8}"/>
              </a:ext>
            </a:extLst>
          </p:cNvPr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cxnSp>
        <p:nvCxnSpPr>
          <p:cNvPr id="13" name="Straight Connector 11">
            <a:extLst>
              <a:ext uri="{FF2B5EF4-FFF2-40B4-BE49-F238E27FC236}">
                <a16:creationId xmlns:a16="http://schemas.microsoft.com/office/drawing/2014/main" id="{33FF5E2F-CC79-FAB2-67F4-3D96C895F83D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BE7A1B66-F625-FDDB-C3D9-E49C240D4359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17" name="Rectangle 12" descr="{&quot;templafy&quot;:{&quot;id&quot;:&quot;bc38619d-c2e2-4a88-8243-0589228e5727&quot;}}">
            <a:extLst>
              <a:ext uri="{FF2B5EF4-FFF2-40B4-BE49-F238E27FC236}">
                <a16:creationId xmlns:a16="http://schemas.microsoft.com/office/drawing/2014/main" id="{68DC1F35-862E-E2DC-03EA-20B788814B41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bg1"/>
              </a:solidFill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2B46EFE7-9915-7860-9FCC-0BD439F69CB5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pic>
        <p:nvPicPr>
          <p:cNvPr id="16" name="Billede 15">
            <a:extLst>
              <a:ext uri="{FF2B5EF4-FFF2-40B4-BE49-F238E27FC236}">
                <a16:creationId xmlns:a16="http://schemas.microsoft.com/office/drawing/2014/main" id="{027F477B-FCA4-8460-3EF4-CAA1CF20D81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0400" y="6091200"/>
            <a:ext cx="1368000" cy="376266"/>
          </a:xfrm>
          <a:prstGeom prst="rect">
            <a:avLst/>
          </a:prstGeom>
        </p:spPr>
      </p:pic>
      <p:sp>
        <p:nvSpPr>
          <p:cNvPr id="20" name="Rectangle 15">
            <a:extLst>
              <a:ext uri="{FF2B5EF4-FFF2-40B4-BE49-F238E27FC236}">
                <a16:creationId xmlns:a16="http://schemas.microsoft.com/office/drawing/2014/main" id="{EB1B36C1-22D6-39EA-0060-4254758D4C83}"/>
              </a:ext>
            </a:extLst>
          </p:cNvPr>
          <p:cNvSpPr/>
          <p:nvPr userDrawn="1"/>
        </p:nvSpPr>
        <p:spPr>
          <a:xfrm rot="5400000">
            <a:off x="10963802" y="4154979"/>
            <a:ext cx="1948395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0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sdu.dk/business-school</a:t>
            </a:r>
            <a:endParaRPr lang="da-DK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E17A7EF-CD9B-6D20-5899-BCCAAB003E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0400" y="1152525"/>
            <a:ext cx="9359765" cy="46783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pic>
        <p:nvPicPr>
          <p:cNvPr id="23" name="Billede 22">
            <a:extLst>
              <a:ext uri="{FF2B5EF4-FFF2-40B4-BE49-F238E27FC236}">
                <a16:creationId xmlns:a16="http://schemas.microsoft.com/office/drawing/2014/main" id="{28DAF8C6-FB29-FFB6-C43D-71629E0AF96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92000" y="385200"/>
            <a:ext cx="1080000" cy="289094"/>
          </a:xfrm>
          <a:prstGeom prst="rect">
            <a:avLst/>
          </a:prstGeom>
        </p:spPr>
      </p:pic>
      <p:sp>
        <p:nvSpPr>
          <p:cNvPr id="22" name="Rectangle 16">
            <a:extLst>
              <a:ext uri="{FF2B5EF4-FFF2-40B4-BE49-F238E27FC236}">
                <a16:creationId xmlns:a16="http://schemas.microsoft.com/office/drawing/2014/main" id="{5405AF4E-6A08-94A4-06DF-DA3E6E9D2D3A}"/>
              </a:ext>
            </a:extLst>
          </p:cNvPr>
          <p:cNvSpPr/>
          <p:nvPr userDrawn="1"/>
        </p:nvSpPr>
        <p:spPr>
          <a:xfrm rot="5400000">
            <a:off x="11062229" y="5653741"/>
            <a:ext cx="1755526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da-DK" sz="11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businessbeyondtheobvious</a:t>
            </a:r>
            <a:endParaRPr lang="da-DK" sz="11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3947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 indhold">
    <p:bg>
      <p:bgPr>
        <a:solidFill>
          <a:srgbClr val="D05A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4" y="1989138"/>
            <a:ext cx="55116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idx="13" hasCustomPrompt="1"/>
          </p:nvPr>
        </p:nvSpPr>
        <p:spPr>
          <a:xfrm>
            <a:off x="6274448" y="1989137"/>
            <a:ext cx="55116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2" y="6603565"/>
            <a:ext cx="4086495" cy="180085"/>
          </a:xfrm>
          <a:prstGeom prst="rect">
            <a:avLst/>
          </a:prstGeo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356714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2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rt med billed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BBCAF46D-9983-4AEE-9B8A-24654CDEDDB0}"/>
              </a:ext>
            </a:extLst>
          </p:cNvPr>
          <p:cNvSpPr/>
          <p:nvPr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7" name="Logo black">
            <a:extLst>
              <a:ext uri="{FF2B5EF4-FFF2-40B4-BE49-F238E27FC236}">
                <a16:creationId xmlns:a16="http://schemas.microsoft.com/office/drawing/2014/main" id="{E6E48129-FB3C-4F39-A5A1-63313B41D3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D4E1389B-CA3B-4709-956D-F396D960B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8A94F1C1-AE36-4BBA-B958-8FC614A9472A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8" name="Background">
            <a:extLst>
              <a:ext uri="{FF2B5EF4-FFF2-40B4-BE49-F238E27FC236}">
                <a16:creationId xmlns:a16="http://schemas.microsoft.com/office/drawing/2014/main" id="{F8185FA0-7011-91FB-4052-6043A23713A8}"/>
              </a:ext>
            </a:extLst>
          </p:cNvPr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cxnSp>
        <p:nvCxnSpPr>
          <p:cNvPr id="13" name="Straight Connector 11">
            <a:extLst>
              <a:ext uri="{FF2B5EF4-FFF2-40B4-BE49-F238E27FC236}">
                <a16:creationId xmlns:a16="http://schemas.microsoft.com/office/drawing/2014/main" id="{33FF5E2F-CC79-FAB2-67F4-3D96C895F83D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BE7A1B66-F625-FDDB-C3D9-E49C240D4359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17" name="Rectangle 12" descr="{&quot;templafy&quot;:{&quot;id&quot;:&quot;bc38619d-c2e2-4a88-8243-0589228e5727&quot;}}">
            <a:extLst>
              <a:ext uri="{FF2B5EF4-FFF2-40B4-BE49-F238E27FC236}">
                <a16:creationId xmlns:a16="http://schemas.microsoft.com/office/drawing/2014/main" id="{68DC1F35-862E-E2DC-03EA-20B788814B41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bg1"/>
              </a:solidFill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2B46EFE7-9915-7860-9FCC-0BD439F69CB5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pic>
        <p:nvPicPr>
          <p:cNvPr id="16" name="Billede 15">
            <a:extLst>
              <a:ext uri="{FF2B5EF4-FFF2-40B4-BE49-F238E27FC236}">
                <a16:creationId xmlns:a16="http://schemas.microsoft.com/office/drawing/2014/main" id="{027F477B-FCA4-8460-3EF4-CAA1CF20D81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0400" y="6091200"/>
            <a:ext cx="1368000" cy="376266"/>
          </a:xfrm>
          <a:prstGeom prst="rect">
            <a:avLst/>
          </a:prstGeom>
        </p:spPr>
      </p:pic>
      <p:sp>
        <p:nvSpPr>
          <p:cNvPr id="20" name="Rectangle 15">
            <a:extLst>
              <a:ext uri="{FF2B5EF4-FFF2-40B4-BE49-F238E27FC236}">
                <a16:creationId xmlns:a16="http://schemas.microsoft.com/office/drawing/2014/main" id="{EB1B36C1-22D6-39EA-0060-4254758D4C83}"/>
              </a:ext>
            </a:extLst>
          </p:cNvPr>
          <p:cNvSpPr/>
          <p:nvPr userDrawn="1"/>
        </p:nvSpPr>
        <p:spPr>
          <a:xfrm rot="5400000">
            <a:off x="10963802" y="4154979"/>
            <a:ext cx="1948395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0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sdu.dk/business-school</a:t>
            </a:r>
            <a:endParaRPr lang="da-DK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ladsholder til billede 5">
            <a:extLst>
              <a:ext uri="{FF2B5EF4-FFF2-40B4-BE49-F238E27FC236}">
                <a16:creationId xmlns:a16="http://schemas.microsoft.com/office/drawing/2014/main" id="{397AF4D4-3BF9-4A6B-7312-4051CDEE444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10400" y="1145020"/>
            <a:ext cx="9359765" cy="3576062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901133C-896E-D133-F715-684BE0C4211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1164" y="4900613"/>
            <a:ext cx="9359002" cy="10461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GB" dirty="0"/>
          </a:p>
        </p:txBody>
      </p:sp>
      <p:pic>
        <p:nvPicPr>
          <p:cNvPr id="23" name="Billede 22">
            <a:extLst>
              <a:ext uri="{FF2B5EF4-FFF2-40B4-BE49-F238E27FC236}">
                <a16:creationId xmlns:a16="http://schemas.microsoft.com/office/drawing/2014/main" id="{4F186DEB-E2D7-9BA8-BEAD-E25DE5DD559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92000" y="385200"/>
            <a:ext cx="1080000" cy="289094"/>
          </a:xfrm>
          <a:prstGeom prst="rect">
            <a:avLst/>
          </a:prstGeom>
        </p:spPr>
      </p:pic>
      <p:sp>
        <p:nvSpPr>
          <p:cNvPr id="22" name="Rectangle 16">
            <a:extLst>
              <a:ext uri="{FF2B5EF4-FFF2-40B4-BE49-F238E27FC236}">
                <a16:creationId xmlns:a16="http://schemas.microsoft.com/office/drawing/2014/main" id="{EC6091DE-1415-D9DF-CFCB-959D8DDB1870}"/>
              </a:ext>
            </a:extLst>
          </p:cNvPr>
          <p:cNvSpPr/>
          <p:nvPr userDrawn="1"/>
        </p:nvSpPr>
        <p:spPr>
          <a:xfrm rot="5400000">
            <a:off x="11062229" y="5653741"/>
            <a:ext cx="1755526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da-DK" sz="1100" b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businessbeyondtheobvious</a:t>
            </a:r>
            <a:endParaRPr lang="da-DK" sz="11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7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reak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D63CFED0-47FC-4852-81C1-6B705FD6417D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cxnSp>
        <p:nvCxnSpPr>
          <p:cNvPr id="9" name="Straight Connector 10">
            <a:extLst>
              <a:ext uri="{FF2B5EF4-FFF2-40B4-BE49-F238E27FC236}">
                <a16:creationId xmlns:a16="http://schemas.microsoft.com/office/drawing/2014/main" id="{B31848B1-69A2-4D22-297C-8460648C5AEF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46B8B693-1011-4CB7-8C2A-F9570E0FBBBC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16" name="Rectangle 11" descr="{&quot;templafy&quot;:{&quot;id&quot;:&quot;cf462d99-8273-47e2-bd82-1eb9550e164e&quot;}}">
            <a:extLst>
              <a:ext uri="{FF2B5EF4-FFF2-40B4-BE49-F238E27FC236}">
                <a16:creationId xmlns:a16="http://schemas.microsoft.com/office/drawing/2014/main" id="{FDA88BBF-9C13-F084-FCD6-49B8E87EFFE5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8F417A81-8CE1-67FD-14B6-47B4C1C0086A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pic>
        <p:nvPicPr>
          <p:cNvPr id="19" name="Billede 18">
            <a:extLst>
              <a:ext uri="{FF2B5EF4-FFF2-40B4-BE49-F238E27FC236}">
                <a16:creationId xmlns:a16="http://schemas.microsoft.com/office/drawing/2014/main" id="{2418121F-2FFE-3188-649C-E9A72ADA24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0400" y="6089862"/>
            <a:ext cx="1368000" cy="376267"/>
          </a:xfrm>
          <a:prstGeom prst="rect">
            <a:avLst/>
          </a:prstGeom>
        </p:spPr>
      </p:pic>
      <p:sp>
        <p:nvSpPr>
          <p:cNvPr id="13" name="Rectangle 15">
            <a:extLst>
              <a:ext uri="{FF2B5EF4-FFF2-40B4-BE49-F238E27FC236}">
                <a16:creationId xmlns:a16="http://schemas.microsoft.com/office/drawing/2014/main" id="{741E1D00-2D7B-3E94-F014-B70BD6DF8A46}"/>
              </a:ext>
            </a:extLst>
          </p:cNvPr>
          <p:cNvSpPr/>
          <p:nvPr userDrawn="1"/>
        </p:nvSpPr>
        <p:spPr>
          <a:xfrm rot="5400000">
            <a:off x="10963802" y="4154979"/>
            <a:ext cx="1948395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sdu.dk/business-school</a:t>
            </a:r>
            <a:endParaRPr lang="da-DK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ladsholder til indhold 1">
            <a:extLst>
              <a:ext uri="{FF2B5EF4-FFF2-40B4-BE49-F238E27FC236}">
                <a16:creationId xmlns:a16="http://schemas.microsoft.com/office/drawing/2014/main" id="{E3E8744B-D341-264E-D2AC-1DE111B764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18157" y="385913"/>
            <a:ext cx="1080000" cy="289091"/>
          </a:xfrm>
          <a:prstGeom prst="rect">
            <a:avLst/>
          </a:prstGeom>
        </p:spPr>
      </p:pic>
      <p:sp>
        <p:nvSpPr>
          <p:cNvPr id="21" name="Rectangle 16">
            <a:extLst>
              <a:ext uri="{FF2B5EF4-FFF2-40B4-BE49-F238E27FC236}">
                <a16:creationId xmlns:a16="http://schemas.microsoft.com/office/drawing/2014/main" id="{6165F844-2A39-7DEB-DF68-75D3C72186E0}"/>
              </a:ext>
            </a:extLst>
          </p:cNvPr>
          <p:cNvSpPr/>
          <p:nvPr userDrawn="1"/>
        </p:nvSpPr>
        <p:spPr>
          <a:xfrm rot="5400000">
            <a:off x="11062229" y="5653741"/>
            <a:ext cx="1755526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da-DK" sz="11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businessbeyondtheobvious</a:t>
            </a:r>
            <a:endParaRPr lang="da-DK" sz="11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42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FB068F22-0263-44BB-8333-C5643293F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2D08A2CA-4B19-4B39-B540-F97244C446A4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9" name="Date Placeholder 14">
            <a:extLst>
              <a:ext uri="{FF2B5EF4-FFF2-40B4-BE49-F238E27FC236}">
                <a16:creationId xmlns:a16="http://schemas.microsoft.com/office/drawing/2014/main" id="{69000381-7908-86E6-BE2A-0A71056DEED2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8140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73356" y="1700212"/>
            <a:ext cx="4693920" cy="4141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B3FAC068-07A2-0457-4011-93E33A66873C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8467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5366267" cy="1884283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56000" y="1028246"/>
            <a:ext cx="5216400" cy="48253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10" name="Straight Connector 20">
            <a:extLst>
              <a:ext uri="{FF2B5EF4-FFF2-40B4-BE49-F238E27FC236}">
                <a16:creationId xmlns:a16="http://schemas.microsoft.com/office/drawing/2014/main" id="{33C8483B-8A46-4E25-8707-E0291573395B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4" descr="{&quot;templafy&quot;:{&quot;id&quot;:&quot;e4c6a651-f54d-49c0-814e-e9c3034a2593&quot;}}">
            <a:extLst>
              <a:ext uri="{FF2B5EF4-FFF2-40B4-BE49-F238E27FC236}">
                <a16:creationId xmlns:a16="http://schemas.microsoft.com/office/drawing/2014/main" id="{7CDB81BE-F585-F1FB-5D0F-D7D819C32734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11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10962000" cy="67196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11163" y="1989138"/>
            <a:ext cx="10961237" cy="38644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98049963"/>
      </p:ext>
    </p:extLst>
  </p:cSld>
  <p:clrMapOvr>
    <a:masterClrMapping/>
  </p:clrMapOvr>
  <p:hf hdr="0"/>
  <p:extLst mod="1"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d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92202" y="1006605"/>
            <a:ext cx="4680000" cy="1938338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99C08-64C3-4ADA-9CD2-FBE2ED8551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A09FC7B4-885C-4F9D-BD71-AE2FBDB38698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FEE58-0FE9-4218-904C-188D46CD21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22432" y="1000443"/>
            <a:ext cx="5077365" cy="48531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F302217-B569-449A-8422-B6650C9BB0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58D7263E-B2E5-4CB9-9AAF-C0006E4A040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8344942-CCA5-C46F-EF5C-D9B351F0BA74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979054D1-DBEB-DD04-EB6D-B0E0EAA569FF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21" name="Rectangle 18" descr="{&quot;templafy&quot;:{&quot;id&quot;:&quot;fad16c46-197c-420c-8e8d-d189db098442&quot;}}">
            <a:extLst>
              <a:ext uri="{FF2B5EF4-FFF2-40B4-BE49-F238E27FC236}">
                <a16:creationId xmlns:a16="http://schemas.microsoft.com/office/drawing/2014/main" id="{2D1F5D18-2C87-0FD6-208D-CF2BB213B943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22" name="TextBox 9">
            <a:extLst>
              <a:ext uri="{FF2B5EF4-FFF2-40B4-BE49-F238E27FC236}">
                <a16:creationId xmlns:a16="http://schemas.microsoft.com/office/drawing/2014/main" id="{C5DE2490-AF4C-429F-A1C6-48B68AF6DCB5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7" name="text" descr="{&quot;templafy&quot;:{&quot;id&quot;:&quot;cd0847ad-d542-4fa0-9b8e-c7dbc0a7a46c&quot;}}" title="UserProfile.Institut.InstituteDCU_{{DocumentLanguage}}">
            <a:extLst>
              <a:ext uri="{FF2B5EF4-FFF2-40B4-BE49-F238E27FC236}">
                <a16:creationId xmlns:a16="http://schemas.microsoft.com/office/drawing/2014/main" id="{A5270570-9971-D098-6A3A-73ADF809AC56}"/>
              </a:ext>
            </a:extLst>
          </p:cNvPr>
          <p:cNvSpPr txBox="1">
            <a:spLocks/>
          </p:cNvSpPr>
          <p:nvPr userDrawn="1"/>
        </p:nvSpPr>
        <p:spPr>
          <a:xfrm>
            <a:off x="410400" y="153305"/>
            <a:ext cx="5064938" cy="478677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Department of Entrepreneurship and Relationship Management</a:t>
            </a:r>
          </a:p>
        </p:txBody>
      </p:sp>
      <p:pic>
        <p:nvPicPr>
          <p:cNvPr id="19" name="Billede 18">
            <a:extLst>
              <a:ext uri="{FF2B5EF4-FFF2-40B4-BE49-F238E27FC236}">
                <a16:creationId xmlns:a16="http://schemas.microsoft.com/office/drawing/2014/main" id="{4889F93A-0646-0B3D-F6A9-F7A9E6DB3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0400" y="6089862"/>
            <a:ext cx="1368000" cy="37626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9C97EB9-8B34-3CD8-7838-CCCBE87A3639}"/>
              </a:ext>
            </a:extLst>
          </p:cNvPr>
          <p:cNvSpPr/>
          <p:nvPr userDrawn="1"/>
        </p:nvSpPr>
        <p:spPr>
          <a:xfrm rot="5400000">
            <a:off x="10963802" y="4154979"/>
            <a:ext cx="1948395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sdu.dk/business-school</a:t>
            </a:r>
            <a:endParaRPr lang="da-DK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Pladsholder til indhold 1">
            <a:extLst>
              <a:ext uri="{FF2B5EF4-FFF2-40B4-BE49-F238E27FC236}">
                <a16:creationId xmlns:a16="http://schemas.microsoft.com/office/drawing/2014/main" id="{EF3AD354-62B1-3CC4-B9FF-388E60B3BEB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18157" y="385913"/>
            <a:ext cx="1080000" cy="289091"/>
          </a:xfrm>
          <a:prstGeom prst="rect">
            <a:avLst/>
          </a:prstGeom>
        </p:spPr>
      </p:pic>
      <p:sp>
        <p:nvSpPr>
          <p:cNvPr id="23" name="Rectangle 16">
            <a:extLst>
              <a:ext uri="{FF2B5EF4-FFF2-40B4-BE49-F238E27FC236}">
                <a16:creationId xmlns:a16="http://schemas.microsoft.com/office/drawing/2014/main" id="{66C355A7-4135-2DD9-8066-38C2EA47AF77}"/>
              </a:ext>
            </a:extLst>
          </p:cNvPr>
          <p:cNvSpPr/>
          <p:nvPr userDrawn="1"/>
        </p:nvSpPr>
        <p:spPr>
          <a:xfrm rot="5400000">
            <a:off x="11062229" y="5653741"/>
            <a:ext cx="1755526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da-DK" sz="11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businessbeyondtheobvious</a:t>
            </a:r>
            <a:endParaRPr lang="da-DK" sz="11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034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Første niveau, bullet 16 </a:t>
            </a:r>
            <a:r>
              <a:rPr lang="da-DK" dirty="0" err="1"/>
              <a:t>pkt</a:t>
            </a:r>
            <a:endParaRPr lang="da-DK" dirty="0"/>
          </a:p>
          <a:p>
            <a:pPr lvl="1"/>
            <a:r>
              <a:rPr lang="da-DK" dirty="0"/>
              <a:t>Andet niveau, bullet 14 </a:t>
            </a:r>
            <a:r>
              <a:rPr lang="da-DK" dirty="0" err="1"/>
              <a:t>pkt</a:t>
            </a:r>
            <a:endParaRPr lang="da-DK" dirty="0"/>
          </a:p>
          <a:p>
            <a:pPr lvl="2"/>
            <a:r>
              <a:rPr lang="da-DK" dirty="0"/>
              <a:t>Tredje niveau, bullet 12 </a:t>
            </a:r>
            <a:r>
              <a:rPr lang="da-DK" dirty="0" err="1"/>
              <a:t>pkt</a:t>
            </a:r>
            <a:endParaRPr lang="da-DK" dirty="0"/>
          </a:p>
          <a:p>
            <a:pPr lvl="3"/>
            <a:r>
              <a:rPr lang="da-DK" dirty="0"/>
              <a:t>Fjerde niveau, Header bold 16 </a:t>
            </a:r>
            <a:r>
              <a:rPr lang="da-DK" dirty="0" err="1"/>
              <a:t>pkt</a:t>
            </a:r>
            <a:endParaRPr lang="da-DK" dirty="0"/>
          </a:p>
          <a:p>
            <a:pPr lvl="4"/>
            <a:r>
              <a:rPr lang="da-DK" dirty="0"/>
              <a:t>Femte niveau, Body </a:t>
            </a:r>
            <a:r>
              <a:rPr lang="da-DK" dirty="0" err="1"/>
              <a:t>regular</a:t>
            </a:r>
            <a:r>
              <a:rPr lang="da-DK" dirty="0"/>
              <a:t> 16 </a:t>
            </a:r>
            <a:r>
              <a:rPr lang="da-DK" dirty="0" err="1"/>
              <a:t>pkt</a:t>
            </a:r>
            <a:endParaRPr lang="da-DK" dirty="0"/>
          </a:p>
          <a:p>
            <a:pPr lvl="5"/>
            <a:r>
              <a:rPr lang="da-DK" dirty="0"/>
              <a:t>Sjette niveau, bullet 12 </a:t>
            </a:r>
            <a:r>
              <a:rPr lang="da-DK" dirty="0" err="1"/>
              <a:t>pkt</a:t>
            </a:r>
            <a:endParaRPr lang="da-DK" dirty="0"/>
          </a:p>
          <a:p>
            <a:pPr lvl="6"/>
            <a:r>
              <a:rPr lang="da-DK" dirty="0"/>
              <a:t>Syvende niveau, bullet 12 </a:t>
            </a:r>
            <a:r>
              <a:rPr lang="da-DK" dirty="0" err="1"/>
              <a:t>pkt</a:t>
            </a:r>
            <a:r>
              <a:rPr lang="da-DK" dirty="0"/>
              <a:t> (indryk 1 gang)</a:t>
            </a:r>
          </a:p>
          <a:p>
            <a:pPr lvl="7"/>
            <a:r>
              <a:rPr lang="da-DK" dirty="0"/>
              <a:t>Ottende niveau, Header bold, 12 </a:t>
            </a:r>
            <a:r>
              <a:rPr lang="da-DK" dirty="0" err="1"/>
              <a:t>pkt</a:t>
            </a:r>
            <a:endParaRPr lang="da-DK" dirty="0"/>
          </a:p>
          <a:p>
            <a:pPr lvl="8"/>
            <a:r>
              <a:rPr lang="da-DK" dirty="0"/>
              <a:t>Niende niveau, Body </a:t>
            </a:r>
            <a:r>
              <a:rPr lang="da-DK" dirty="0" err="1"/>
              <a:t>regular</a:t>
            </a:r>
            <a:r>
              <a:rPr lang="da-DK" dirty="0"/>
              <a:t>, 12 </a:t>
            </a:r>
            <a:r>
              <a:rPr lang="da-DK" dirty="0" err="1"/>
              <a:t>pkt</a:t>
            </a:r>
            <a:endParaRPr lang="da-DK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cxnSp>
        <p:nvCxnSpPr>
          <p:cNvPr id="11" name="Straight Connector 26">
            <a:extLst>
              <a:ext uri="{FF2B5EF4-FFF2-40B4-BE49-F238E27FC236}">
                <a16:creationId xmlns:a16="http://schemas.microsoft.com/office/drawing/2014/main" id="{70C6C0EE-8FE3-6A9C-33B8-374802EF4C3C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4">
            <a:extLst>
              <a:ext uri="{FF2B5EF4-FFF2-40B4-BE49-F238E27FC236}">
                <a16:creationId xmlns:a16="http://schemas.microsoft.com/office/drawing/2014/main" id="{523BCE81-49FD-3EE2-35BF-BD057CE50D7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11-10-2024</a:t>
            </a:fld>
            <a:endParaRPr lang="da-DK" dirty="0"/>
          </a:p>
        </p:txBody>
      </p:sp>
      <p:sp>
        <p:nvSpPr>
          <p:cNvPr id="14" name="Rectangle 3" descr="{&quot;templafy&quot;:{&quot;id&quot;:&quot;fd7738be-4c53-4550-9c01-c26476148847&quot;}}">
            <a:extLst>
              <a:ext uri="{FF2B5EF4-FFF2-40B4-BE49-F238E27FC236}">
                <a16:creationId xmlns:a16="http://schemas.microsoft.com/office/drawing/2014/main" id="{424105E5-06C8-CF1E-C432-CFC01960EB23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050" dirty="0" err="1">
              <a:solidFill>
                <a:schemeClr val="tx1"/>
              </a:solidFill>
            </a:endParaRP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6C36CED4-D7EC-2F5A-64CA-838805A4F998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pic>
        <p:nvPicPr>
          <p:cNvPr id="19" name="Billede 18">
            <a:extLst>
              <a:ext uri="{FF2B5EF4-FFF2-40B4-BE49-F238E27FC236}">
                <a16:creationId xmlns:a16="http://schemas.microsoft.com/office/drawing/2014/main" id="{A5DC30B3-1330-2CD4-BA4F-1C4C97637988}"/>
              </a:ext>
            </a:extLst>
          </p:cNvPr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410400" y="6089862"/>
            <a:ext cx="1368000" cy="376267"/>
          </a:xfrm>
          <a:prstGeom prst="rect">
            <a:avLst/>
          </a:prstGeom>
        </p:spPr>
      </p:pic>
      <p:sp>
        <p:nvSpPr>
          <p:cNvPr id="20" name="Rectangle 15">
            <a:extLst>
              <a:ext uri="{FF2B5EF4-FFF2-40B4-BE49-F238E27FC236}">
                <a16:creationId xmlns:a16="http://schemas.microsoft.com/office/drawing/2014/main" id="{5A9684FD-A055-B8D5-739D-E50668658220}"/>
              </a:ext>
            </a:extLst>
          </p:cNvPr>
          <p:cNvSpPr/>
          <p:nvPr userDrawn="1"/>
        </p:nvSpPr>
        <p:spPr>
          <a:xfrm rot="5400000">
            <a:off x="10963802" y="4154979"/>
            <a:ext cx="1948395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0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sdu.dk/business-school</a:t>
            </a:r>
            <a:endParaRPr lang="da-DK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ladsholder til indhold 1">
            <a:extLst>
              <a:ext uri="{FF2B5EF4-FFF2-40B4-BE49-F238E27FC236}">
                <a16:creationId xmlns:a16="http://schemas.microsoft.com/office/drawing/2014/main" id="{B71BD7A8-F0FC-2619-23BA-C5DF5C578392}"/>
              </a:ext>
            </a:extLst>
          </p:cNvPr>
          <p:cNvPicPr>
            <a:picLocks noChangeAspect="1"/>
          </p:cNvPicPr>
          <p:nvPr userDrawn="1"/>
        </p:nvPicPr>
        <p:blipFill>
          <a:blip r:embed="rId24"/>
          <a:stretch>
            <a:fillRect/>
          </a:stretch>
        </p:blipFill>
        <p:spPr>
          <a:xfrm>
            <a:off x="10718157" y="385913"/>
            <a:ext cx="1080000" cy="289091"/>
          </a:xfrm>
          <a:prstGeom prst="rect">
            <a:avLst/>
          </a:prstGeom>
        </p:spPr>
      </p:pic>
      <p:sp>
        <p:nvSpPr>
          <p:cNvPr id="22" name="Rectangle 16">
            <a:extLst>
              <a:ext uri="{FF2B5EF4-FFF2-40B4-BE49-F238E27FC236}">
                <a16:creationId xmlns:a16="http://schemas.microsoft.com/office/drawing/2014/main" id="{4307DBC1-2656-2593-91A0-2AA27F952DEA}"/>
              </a:ext>
            </a:extLst>
          </p:cNvPr>
          <p:cNvSpPr/>
          <p:nvPr userDrawn="1"/>
        </p:nvSpPr>
        <p:spPr>
          <a:xfrm rot="5400000">
            <a:off x="11062229" y="5653741"/>
            <a:ext cx="1755526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da-DK" sz="11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businessbeyondtheobvious</a:t>
            </a:r>
            <a:endParaRPr lang="da-DK" sz="11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10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709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10" r:id="rId17"/>
    <p:sldLayoutId id="2147483714" r:id="rId18"/>
    <p:sldLayoutId id="2147483715" r:id="rId19"/>
    <p:sldLayoutId id="2147483721" r:id="rId20"/>
    <p:sldLayoutId id="2147483723" r:id="rId21"/>
  </p:sldLayoutIdLst>
  <p:hf hd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2" orient="horz" pos="285" userDrawn="1">
          <p15:clr>
            <a:srgbClr val="F26B43"/>
          </p15:clr>
        </p15:guide>
        <p15:guide id="13" orient="horz" pos="1071" userDrawn="1">
          <p15:clr>
            <a:srgbClr val="F26B43"/>
          </p15:clr>
        </p15:guide>
        <p15:guide id="14" pos="259" userDrawn="1">
          <p15:clr>
            <a:srgbClr val="F26B43"/>
          </p15:clr>
        </p15:guide>
        <p15:guide id="15" pos="7421" userDrawn="1">
          <p15:clr>
            <a:srgbClr val="F26B43"/>
          </p15:clr>
        </p15:guide>
        <p15:guide id="16" orient="horz" pos="1253" userDrawn="1">
          <p15:clr>
            <a:srgbClr val="F26B43"/>
          </p15:clr>
        </p15:guide>
        <p15:guide id="17" orient="horz" pos="3680" userDrawn="1">
          <p15:clr>
            <a:srgbClr val="F26B43"/>
          </p15:clr>
        </p15:guide>
        <p15:guide id="18" orient="horz" pos="3916" userDrawn="1">
          <p15:clr>
            <a:srgbClr val="F26B43"/>
          </p15:clr>
        </p15:guide>
        <p15:guide id="19" orient="horz" pos="4094" userDrawn="1">
          <p15:clr>
            <a:srgbClr val="F26B43"/>
          </p15:clr>
        </p15:guide>
        <p15:guide id="20" pos="5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10400" y="797133"/>
            <a:ext cx="10962000" cy="671967"/>
          </a:xfrm>
        </p:spPr>
        <p:txBody>
          <a:bodyPr/>
          <a:lstStyle/>
          <a:p>
            <a:r>
              <a:rPr lang="da-DK" dirty="0" smtClean="0"/>
              <a:t>Godt med forskellige platforme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9"/>
          </p:nvPr>
        </p:nvSpPr>
        <p:spPr>
          <a:xfrm>
            <a:off x="411163" y="1376625"/>
            <a:ext cx="11315263" cy="4833256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a-DK" b="1" dirty="0" smtClean="0"/>
              <a:t>Perplexity.ai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a-DK" sz="1600" b="1" dirty="0"/>
              <a:t>Styrker: </a:t>
            </a:r>
            <a:r>
              <a:rPr lang="da-DK" sz="1600" dirty="0"/>
              <a:t>Tilbyder realtids </a:t>
            </a:r>
            <a:r>
              <a:rPr lang="da-DK" sz="1600" dirty="0" err="1"/>
              <a:t>informationshentning</a:t>
            </a:r>
            <a:r>
              <a:rPr lang="da-DK" sz="1600" dirty="0"/>
              <a:t> ved dagligt at indeksere internettet og giver citationer for sine svar. Understøtter også multimodale svar, herunder billeder og videoer.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a-DK" sz="1600" b="1" dirty="0"/>
              <a:t>Begrænsninger: </a:t>
            </a:r>
            <a:r>
              <a:rPr lang="da-DK" sz="1600" dirty="0"/>
              <a:t>Grænsefladen kan opfattes som rodet sammenlignet med andre som </a:t>
            </a:r>
            <a:r>
              <a:rPr lang="da-DK" sz="1600" dirty="0" err="1"/>
              <a:t>ChatGPT</a:t>
            </a:r>
            <a:r>
              <a:rPr lang="da-DK" sz="16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b="1" dirty="0" err="1" smtClean="0"/>
              <a:t>ChatGPT</a:t>
            </a:r>
            <a:r>
              <a:rPr lang="da-DK" b="1" dirty="0" smtClean="0"/>
              <a:t>. </a:t>
            </a:r>
            <a:r>
              <a:rPr lang="da-DK" b="1" dirty="0" err="1" smtClean="0"/>
              <a:t>ai</a:t>
            </a:r>
            <a:endParaRPr lang="da-DK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da-DK" sz="1600" b="1" dirty="0"/>
              <a:t>Styrker: </a:t>
            </a:r>
            <a:r>
              <a:rPr lang="da-DK" sz="1600" dirty="0"/>
              <a:t>Kendt for sine stærke indholdsgenereringskapaciteter og brugervenlige grænseflade. Understøtter stemmeinteraktion i sin Plus-version og tillader tilpassede modeller skræddersyet til specifikke behov.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a-DK" sz="1600" b="1" dirty="0"/>
              <a:t>Begrænsninger: </a:t>
            </a:r>
            <a:r>
              <a:rPr lang="da-DK" sz="1600" dirty="0"/>
              <a:t>Mangler direkte internetadgang medmindre der bruges specifikke plugins; den gratis version har begrænsninger på forespørgsler</a:t>
            </a:r>
            <a:r>
              <a:rPr lang="da-DK" sz="16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b="1" dirty="0" smtClean="0"/>
              <a:t>Claude. </a:t>
            </a:r>
            <a:r>
              <a:rPr lang="da-DK" b="1" dirty="0" err="1" smtClean="0"/>
              <a:t>ai</a:t>
            </a:r>
            <a:endParaRPr lang="da-DK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da-DK" sz="1600" b="1" dirty="0"/>
              <a:t>Styrker: </a:t>
            </a:r>
            <a:r>
              <a:rPr lang="da-DK" sz="1600" dirty="0"/>
              <a:t>Udmærker sig ved at give klare svar og håndtere komplekse forespørgsler med fokus på sikkerhed og hjælpsomhed. Den anvender en unik konstitutionel AI-model, der understreger etiske svar.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a-DK" sz="1600" b="1" dirty="0"/>
              <a:t>Begrænsninger: </a:t>
            </a:r>
            <a:r>
              <a:rPr lang="da-DK" sz="1600" dirty="0"/>
              <a:t>Har ikke internetadgang, hvilket kan begrænse dens evne til at give realtidsinformation.</a:t>
            </a:r>
            <a:endParaRPr lang="da-DK" sz="1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a-DK" b="1" dirty="0" smtClean="0"/>
              <a:t>CoPilot.ai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a-DK" sz="1600" b="1" dirty="0"/>
              <a:t>Styrker: </a:t>
            </a:r>
            <a:r>
              <a:rPr lang="da-DK" sz="1600" dirty="0"/>
              <a:t>Integreres problemfrit med Microsoft Office-applikationer og forbedrer produktiviteten ved at give kontekstuel assistance direkte inden for disse værktøjer. Den bruger også Bing til internetsøgninger.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a-DK" sz="1600" b="1" dirty="0"/>
              <a:t>Begrænsninger: </a:t>
            </a:r>
            <a:r>
              <a:rPr lang="da-DK" sz="1600" dirty="0"/>
              <a:t>Baseret på en ældre version af GPT (</a:t>
            </a:r>
            <a:r>
              <a:rPr lang="da-DK" sz="1600" dirty="0" err="1"/>
              <a:t>Codex</a:t>
            </a:r>
            <a:r>
              <a:rPr lang="da-DK" sz="1600" dirty="0"/>
              <a:t>), hvilket kan påvirke ydeevnen i skrive- og analyseopgaver sammenlignet med nyere modeller som GPT-4.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4294967295"/>
          </p:nvPr>
        </p:nvSpPr>
        <p:spPr>
          <a:xfrm>
            <a:off x="0" y="6911975"/>
            <a:ext cx="0" cy="0"/>
          </a:xfrm>
        </p:spPr>
        <p:txBody>
          <a:bodyPr/>
          <a:lstStyle/>
          <a:p>
            <a:fld id="{45D37B1E-C366-494F-A587-962AD9AABC83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6682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U">
  <a:themeElements>
    <a:clrScheme name="SDU">
      <a:dk1>
        <a:srgbClr val="000000"/>
      </a:dk1>
      <a:lt1>
        <a:sysClr val="window" lastClr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" id="{F00653A6-EDC9-4A26-A101-22DCF11D94E2}" vid="{4BE6CC0C-BBC1-44D2-9F45-8500ECBE54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82ADC840-2FA6-41B4-BAA7-790B0243DECB}">
  <we:reference id="wa104380278" version="1.0.0.6" store="en-US" storeType="OMEX"/>
  <we:alternateReferences>
    <we:reference id="WA104380278" version="1.0.0.6" store="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23AB78C09F444982F2BC46A6A0D514" ma:contentTypeVersion="4" ma:contentTypeDescription="Create a new document." ma:contentTypeScope="" ma:versionID="8baee90f12ddcb642500997764437e50">
  <xsd:schema xmlns:xsd="http://www.w3.org/2001/XMLSchema" xmlns:xs="http://www.w3.org/2001/XMLSchema" xmlns:p="http://schemas.microsoft.com/office/2006/metadata/properties" xmlns:ns2="3e5b74d5-51c1-4209-97dc-f2863e3d8467" targetNamespace="http://schemas.microsoft.com/office/2006/metadata/properties" ma:root="true" ma:fieldsID="73bc2723bc565ada8dbda63fe9927dc9" ns2:_="">
    <xsd:import namespace="3e5b74d5-51c1-4209-97dc-f2863e3d84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5b74d5-51c1-4209-97dc-f2863e3d84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TemplafyFormConfiguration><![CDATA[{"formFields":[{"type":"instructions","name":"Vlgdato","label":"Vælg dato hvis der skal være dato på slideshowet / select date if you want dates in the slideshow"},{"required":false,"shareValue":false,"type":"datePicker","name":"Date","label":"Date"}],"formDataEntries":[]}]]></TemplafyFormConfiguration>
</file>

<file path=customXml/item3.xml><?xml version="1.0" encoding="utf-8"?>
<TemplafyTemplateConfiguration><![CDATA[{"elementsMetadata":[{"type":"shape","id":"fd7738be-4c53-4550-9c01-c26476148847","elementConfiguration":{"binding":"{{FormatDateTime(Form.Date,Translate(\"Format_DateCustomA\"),DocumentLanguage)}}","type":"text","disableUpdates":false}},{"type":"shape","id":"322c6086-905a-4eef-8131-4846437b27be","elementConfiguration":{"binding":"{{UserProfile.Institut.Institute}}","type":"text","disableUpdates":false}},{"type":"shape","id":"b2ccae74-693f-4030-bcee-908c2e345e9f","elementConfiguration":{"binding":"{{UserProfile.Institut.Institute}}","type":"text","disableUpdates":false}},{"type":"shape","id":"e50c39de-279e-4fa9-bdeb-6eec69ea3f51","elementConfiguration":{"binding":"{{UserProfile.Institut.Institute}}","type":"text","disableUpdates":false}},{"type":"shape","id":"f7433068-112a-4b96-ad17-552f0de5442b","elementConfiguration":{"binding":"{{UserProfile.Institut.Institute}}","type":"text","disableUpdates":false}},{"type":"shape","id":"5f8a7303-c2c5-4659-8b03-cd6b9dfdf616","elementConfiguration":{"binding":"{{UserProfile.Institut.Institute}}","type":"text","disableUpdates":false}},{"type":"shape","id":"70416b3e-305e-4682-a558-c71da1b6b5f3","elementConfiguration":{"binding":"{{UserProfile.Institut.Institute}}","type":"text","disableUpdates":false}},{"type":"shape","id":"044aa3fa-53ad-4641-a920-f885ee1037d9","elementConfiguration":{"binding":"{{UserProfile.Institut.Institute}}","type":"text","disableUpdates":false}},{"type":"shape","id":"007b9e51-a469-4528-905e-63ce014d4965","elementConfiguration":{"binding":"{{UserProfile.Institut.Institute}}","type":"text","disableUpdates":false}},{"type":"shape","id":"cab84715-d0ec-4bba-ab0f-54eb2b95c6ee","elementConfiguration":{"binding":"{{UserProfile.Institut.Institute}}","type":"text","disableUpdates":false}},{"type":"shape","id":"000ac0c5-8907-4528-8806-78f9c620088e","elementConfiguration":{"binding":"{{UserProfile.Institut.Institute}}","type":"text","disableUpdates":false}},{"type":"shape","id":"2ccc1b9e-f067-4ed9-a1fd-394a998f17e4","elementConfiguration":{"binding":"{{UserProfile.Institut.Institute}}","type":"text","disableUpdates":false}},{"type":"shape","id":"9bf7b454-7cdc-46fc-b04e-84efa92e7aa0","elementConfiguration":{"binding":"{{UserProfile.Institut.Institute}}","type":"text","disableUpdates":false}},{"type":"shape","id":"cfc3adad-cc9a-4364-a16d-b85a4ee11dd6","elementConfiguration":{"binding":"{{UserProfile.Institut.Institute}}","type":"text","disableUpdates":false}},{"type":"shape","id":"89ebc75e-e94e-426a-ada4-78b82c806867","elementConfiguration":{"binding":"{{UserProfile.Institut.Institute}}","type":"text","disableUpdates":false}},{"type":"shape","id":"5475bfb6-a768-42b2-b68a-3cab3bc6d4e0","elementConfiguration":{"binding":"{{UserProfile.Institut.Institute}}","type":"text","disableUpdates":false}},{"type":"shape","id":"4f26ae1a-0ea9-40e0-9e43-0a91110873f3","elementConfiguration":{"binding":"{{UserProfile.Institut.Institute}}","type":"text","disableUpdates":false}},{"type":"shape","id":"cd0847ad-d542-4fa0-9b8e-c7dbc0a7a46c","elementConfiguration":{"binding":"{{UserProfile.Institut.Institute}}","type":"text","disableUpdates":false}},{"type":"shape","id":"205e47e8-f0b2-450e-b16d-71040e874078","elementConfiguration":{"binding":"{{UserProfile.Institut.Institute}}","type":"text","disableUpdates":false}}],"transformationConfigurations":[],"templateName":"Business-school-skabelon","templateDescription":"Business School skabelon med ny grafisk identitet 2023","enableDocumentContentUpdater":false,"version":"2.0"}]]></TemplafyTemplateConfiguration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CE03A0C-1A8F-4DD4-BD59-67C021A85C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5b74d5-51c1-4209-97dc-f2863e3d84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58D0F7B-1F17-4E5D-BC63-2B0FB3F5A51A}">
  <ds:schemaRefs/>
</ds:datastoreItem>
</file>

<file path=customXml/itemProps3.xml><?xml version="1.0" encoding="utf-8"?>
<ds:datastoreItem xmlns:ds="http://schemas.openxmlformats.org/officeDocument/2006/customXml" ds:itemID="{90DE47FB-CBD9-46EF-A4BB-64ED750A2AFD}">
  <ds:schemaRefs/>
</ds:datastoreItem>
</file>

<file path=customXml/itemProps4.xml><?xml version="1.0" encoding="utf-8"?>
<ds:datastoreItem xmlns:ds="http://schemas.openxmlformats.org/officeDocument/2006/customXml" ds:itemID="{9CE90119-0952-458F-A4B2-F152E2D1EC88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1FBDE57E-8A36-4D6A-9BC1-895545489EE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e5b74d5-51c1-4209-97dc-f2863e3d846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SDU widescreen dateA</Template>
  <TotalTime>0</TotalTime>
  <Words>200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SDU</vt:lpstr>
      <vt:lpstr>Godt med forskellige platforme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 HD1   Tema 1: Strategi og mål  Voxted kapitel 2</dc:title>
  <dc:creator/>
  <cp:lastModifiedBy/>
  <cp:revision>2</cp:revision>
  <dcterms:created xsi:type="dcterms:W3CDTF">2023-08-16T06:37:51Z</dcterms:created>
  <dcterms:modified xsi:type="dcterms:W3CDTF">2024-10-11T12:10:38Z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2023-06-12T08:12:57</vt:lpwstr>
  </property>
  <property fmtid="{D5CDD505-2E9C-101B-9397-08002B2CF9AE}" pid="3" name="ContentTypeId">
    <vt:lpwstr>0x0101005D23AB78C09F444982F2BC46A6A0D514</vt:lpwstr>
  </property>
  <property fmtid="{D5CDD505-2E9C-101B-9397-08002B2CF9AE}" pid="4" name="MediaServiceImageTags">
    <vt:lpwstr/>
  </property>
  <property fmtid="{D5CDD505-2E9C-101B-9397-08002B2CF9AE}" pid="5" name="TemplafyTenantId">
    <vt:lpwstr>sdu</vt:lpwstr>
  </property>
  <property fmtid="{D5CDD505-2E9C-101B-9397-08002B2CF9AE}" pid="6" name="TemplafyTemplateId">
    <vt:lpwstr>638181944151970385</vt:lpwstr>
  </property>
  <property fmtid="{D5CDD505-2E9C-101B-9397-08002B2CF9AE}" pid="7" name="TemplafyUserProfileId">
    <vt:lpwstr>637830410386979267</vt:lpwstr>
  </property>
  <property fmtid="{D5CDD505-2E9C-101B-9397-08002B2CF9AE}" pid="8" name="TemplafyLanguageCode">
    <vt:lpwstr>en-GB</vt:lpwstr>
  </property>
  <property fmtid="{D5CDD505-2E9C-101B-9397-08002B2CF9AE}" pid="9" name="TemplafyFromBlank">
    <vt:bool>false</vt:bool>
  </property>
  <property fmtid="{D5CDD505-2E9C-101B-9397-08002B2CF9AE}" pid="10" name="MSIP_Label_a83b3134-1f5b-42f6-80c5-1ac2e994f195_Enabled">
    <vt:lpwstr>true</vt:lpwstr>
  </property>
  <property fmtid="{D5CDD505-2E9C-101B-9397-08002B2CF9AE}" pid="11" name="MSIP_Label_a83b3134-1f5b-42f6-80c5-1ac2e994f195_SetDate">
    <vt:lpwstr>2024-06-12T10:36:44Z</vt:lpwstr>
  </property>
  <property fmtid="{D5CDD505-2E9C-101B-9397-08002B2CF9AE}" pid="12" name="MSIP_Label_a83b3134-1f5b-42f6-80c5-1ac2e994f195_Method">
    <vt:lpwstr>Standard</vt:lpwstr>
  </property>
  <property fmtid="{D5CDD505-2E9C-101B-9397-08002B2CF9AE}" pid="13" name="MSIP_Label_a83b3134-1f5b-42f6-80c5-1ac2e994f195_Name">
    <vt:lpwstr>defa4170-0d19-0005-0004-bc88714345d2</vt:lpwstr>
  </property>
  <property fmtid="{D5CDD505-2E9C-101B-9397-08002B2CF9AE}" pid="14" name="MSIP_Label_a83b3134-1f5b-42f6-80c5-1ac2e994f195_SiteId">
    <vt:lpwstr>9a97c27d-b83e-4694-b353-54bdbf18ab5b</vt:lpwstr>
  </property>
  <property fmtid="{D5CDD505-2E9C-101B-9397-08002B2CF9AE}" pid="15" name="MSIP_Label_a83b3134-1f5b-42f6-80c5-1ac2e994f195_ActionId">
    <vt:lpwstr>2b4895e9-2e5e-4545-b5a3-c188fe19b67b</vt:lpwstr>
  </property>
  <property fmtid="{D5CDD505-2E9C-101B-9397-08002B2CF9AE}" pid="16" name="MSIP_Label_a83b3134-1f5b-42f6-80c5-1ac2e994f195_ContentBits">
    <vt:lpwstr>0</vt:lpwstr>
  </property>
</Properties>
</file>