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75" r:id="rId6"/>
    <p:sldId id="261" r:id="rId7"/>
    <p:sldId id="263" r:id="rId8"/>
    <p:sldId id="266" r:id="rId9"/>
    <p:sldId id="272" r:id="rId10"/>
    <p:sldId id="270" r:id="rId11"/>
    <p:sldId id="269" r:id="rId12"/>
    <p:sldId id="274" r:id="rId13"/>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DAE4"/>
    <a:srgbClr val="FFCC99"/>
    <a:srgbClr val="3ECA5F"/>
    <a:srgbClr val="2E5F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ynne\AppData\Local\Microsoft\Windows\INetCache\Content.Outlook\DAEF34T1\publikationer.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6">
                <a:lumMod val="60000"/>
                <a:lumOff val="40000"/>
              </a:schemeClr>
            </a:solidFill>
            <a:ln>
              <a:noFill/>
            </a:ln>
            <a:effectLst/>
          </c:spPr>
          <c:invertIfNegative val="0"/>
          <c:cat>
            <c:numRef>
              <c:f>'Ark1'!$B$8:$B$12</c:f>
              <c:numCache>
                <c:formatCode>General</c:formatCode>
                <c:ptCount val="5"/>
                <c:pt idx="0">
                  <c:v>2018</c:v>
                </c:pt>
                <c:pt idx="1">
                  <c:v>2019</c:v>
                </c:pt>
                <c:pt idx="2">
                  <c:v>2020</c:v>
                </c:pt>
                <c:pt idx="3">
                  <c:v>2021</c:v>
                </c:pt>
                <c:pt idx="4">
                  <c:v>2022</c:v>
                </c:pt>
              </c:numCache>
            </c:numRef>
          </c:cat>
          <c:val>
            <c:numRef>
              <c:f>'Ark1'!$C$8:$C$12</c:f>
              <c:numCache>
                <c:formatCode>General</c:formatCode>
                <c:ptCount val="5"/>
                <c:pt idx="0">
                  <c:v>732</c:v>
                </c:pt>
                <c:pt idx="1">
                  <c:v>671</c:v>
                </c:pt>
                <c:pt idx="2">
                  <c:v>639</c:v>
                </c:pt>
                <c:pt idx="3">
                  <c:v>771</c:v>
                </c:pt>
                <c:pt idx="4">
                  <c:v>244</c:v>
                </c:pt>
              </c:numCache>
            </c:numRef>
          </c:val>
          <c:extLst>
            <c:ext xmlns:c16="http://schemas.microsoft.com/office/drawing/2014/chart" uri="{C3380CC4-5D6E-409C-BE32-E72D297353CC}">
              <c16:uniqueId val="{00000000-33FD-48FE-96F6-2254AA8A1F6C}"/>
            </c:ext>
          </c:extLst>
        </c:ser>
        <c:dLbls>
          <c:showLegendKey val="0"/>
          <c:showVal val="0"/>
          <c:showCatName val="0"/>
          <c:showSerName val="0"/>
          <c:showPercent val="0"/>
          <c:showBubbleSize val="0"/>
        </c:dLbls>
        <c:gapWidth val="219"/>
        <c:overlap val="-27"/>
        <c:axId val="388981288"/>
        <c:axId val="388978992"/>
      </c:barChart>
      <c:catAx>
        <c:axId val="388981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Lato" panose="020F0502020204030203" pitchFamily="34" charset="0"/>
                <a:ea typeface="Lato" panose="020F0502020204030203" pitchFamily="34" charset="0"/>
                <a:cs typeface="Lato" panose="020F0502020204030203" pitchFamily="34" charset="0"/>
              </a:defRPr>
            </a:pPr>
            <a:endParaRPr lang="da-DK"/>
          </a:p>
        </c:txPr>
        <c:crossAx val="388978992"/>
        <c:crosses val="autoZero"/>
        <c:auto val="1"/>
        <c:lblAlgn val="ctr"/>
        <c:lblOffset val="100"/>
        <c:noMultiLvlLbl val="0"/>
      </c:catAx>
      <c:valAx>
        <c:axId val="388978992"/>
        <c:scaling>
          <c:orientation val="minMax"/>
          <c:max val="800"/>
        </c:scaling>
        <c:delete val="0"/>
        <c:axPos val="l"/>
        <c:majorGridlines>
          <c:spPr>
            <a:ln w="9525" cap="flat" cmpd="sng" algn="ctr">
              <a:solidFill>
                <a:schemeClr val="bg1">
                  <a:alpha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bg1"/>
                </a:solidFill>
                <a:latin typeface="Lato" panose="020F0502020204030203" pitchFamily="34" charset="0"/>
                <a:ea typeface="Lato" panose="020F0502020204030203" pitchFamily="34" charset="0"/>
                <a:cs typeface="Lato" panose="020F0502020204030203" pitchFamily="34" charset="0"/>
              </a:defRPr>
            </a:pPr>
            <a:endParaRPr lang="da-DK"/>
          </a:p>
        </c:txPr>
        <c:crossAx val="388981288"/>
        <c:crosses val="autoZero"/>
        <c:crossBetween val="between"/>
      </c:valAx>
      <c:spPr>
        <a:noFill/>
        <a:ln>
          <a:solidFill>
            <a:schemeClr val="bg1"/>
          </a:solid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16694-2D82-4C00-A74A-012D64118D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a-DK"/>
          </a:p>
        </p:txBody>
      </p:sp>
      <p:sp>
        <p:nvSpPr>
          <p:cNvPr id="3" name="Subtitle 2">
            <a:extLst>
              <a:ext uri="{FF2B5EF4-FFF2-40B4-BE49-F238E27FC236}">
                <a16:creationId xmlns:a16="http://schemas.microsoft.com/office/drawing/2014/main" id="{0D49EBFA-C8F0-482D-9F70-23FAC67724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a:p>
        </p:txBody>
      </p:sp>
      <p:sp>
        <p:nvSpPr>
          <p:cNvPr id="4" name="Date Placeholder 3">
            <a:extLst>
              <a:ext uri="{FF2B5EF4-FFF2-40B4-BE49-F238E27FC236}">
                <a16:creationId xmlns:a16="http://schemas.microsoft.com/office/drawing/2014/main" id="{D1556B61-3228-4170-A1A2-4D7AEDA24156}"/>
              </a:ext>
            </a:extLst>
          </p:cNvPr>
          <p:cNvSpPr>
            <a:spLocks noGrp="1"/>
          </p:cNvSpPr>
          <p:nvPr>
            <p:ph type="dt" sz="half" idx="10"/>
          </p:nvPr>
        </p:nvSpPr>
        <p:spPr/>
        <p:txBody>
          <a:bodyPr/>
          <a:lstStyle/>
          <a:p>
            <a:fld id="{5E29A3B8-7F0D-49E6-A18B-1AF7CBF0DE02}" type="datetimeFigureOut">
              <a:rPr lang="da-DK" smtClean="0"/>
              <a:t>16-05-2022</a:t>
            </a:fld>
            <a:endParaRPr lang="da-DK"/>
          </a:p>
        </p:txBody>
      </p:sp>
      <p:sp>
        <p:nvSpPr>
          <p:cNvPr id="5" name="Footer Placeholder 4">
            <a:extLst>
              <a:ext uri="{FF2B5EF4-FFF2-40B4-BE49-F238E27FC236}">
                <a16:creationId xmlns:a16="http://schemas.microsoft.com/office/drawing/2014/main" id="{BF2952D4-0CAA-41BB-9307-4AAE6B204F68}"/>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091DFC3A-B2A9-49F5-BCA9-0C60FC40D116}"/>
              </a:ext>
            </a:extLst>
          </p:cNvPr>
          <p:cNvSpPr>
            <a:spLocks noGrp="1"/>
          </p:cNvSpPr>
          <p:nvPr>
            <p:ph type="sldNum" sz="quarter" idx="12"/>
          </p:nvPr>
        </p:nvSpPr>
        <p:spPr/>
        <p:txBody>
          <a:bodyPr/>
          <a:lstStyle/>
          <a:p>
            <a:fld id="{5F2C1E17-994D-44E7-A708-FAC9C5B0394E}" type="slidenum">
              <a:rPr lang="da-DK" smtClean="0"/>
              <a:t>‹nr.›</a:t>
            </a:fld>
            <a:endParaRPr lang="da-DK"/>
          </a:p>
        </p:txBody>
      </p:sp>
    </p:spTree>
    <p:extLst>
      <p:ext uri="{BB962C8B-B14F-4D97-AF65-F5344CB8AC3E}">
        <p14:creationId xmlns:p14="http://schemas.microsoft.com/office/powerpoint/2010/main" val="3768399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0F0C0-5A23-48B9-B4F3-8CA31BF6D4EF}"/>
              </a:ext>
            </a:extLst>
          </p:cNvPr>
          <p:cNvSpPr>
            <a:spLocks noGrp="1"/>
          </p:cNvSpPr>
          <p:nvPr>
            <p:ph type="title"/>
          </p:nvPr>
        </p:nvSpPr>
        <p:spPr/>
        <p:txBody>
          <a:bodyPr/>
          <a:lstStyle/>
          <a:p>
            <a:r>
              <a:rPr lang="en-US"/>
              <a:t>Click to edit Master title style</a:t>
            </a:r>
            <a:endParaRPr lang="da-DK"/>
          </a:p>
        </p:txBody>
      </p:sp>
      <p:sp>
        <p:nvSpPr>
          <p:cNvPr id="3" name="Vertical Text Placeholder 2">
            <a:extLst>
              <a:ext uri="{FF2B5EF4-FFF2-40B4-BE49-F238E27FC236}">
                <a16:creationId xmlns:a16="http://schemas.microsoft.com/office/drawing/2014/main" id="{1ABD8DDF-1E5C-4C94-8F2B-116AA33031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F03C28B1-52DA-4034-A007-5A9227C650AE}"/>
              </a:ext>
            </a:extLst>
          </p:cNvPr>
          <p:cNvSpPr>
            <a:spLocks noGrp="1"/>
          </p:cNvSpPr>
          <p:nvPr>
            <p:ph type="dt" sz="half" idx="10"/>
          </p:nvPr>
        </p:nvSpPr>
        <p:spPr/>
        <p:txBody>
          <a:bodyPr/>
          <a:lstStyle/>
          <a:p>
            <a:fld id="{5E29A3B8-7F0D-49E6-A18B-1AF7CBF0DE02}" type="datetimeFigureOut">
              <a:rPr lang="da-DK" smtClean="0"/>
              <a:t>16-05-2022</a:t>
            </a:fld>
            <a:endParaRPr lang="da-DK"/>
          </a:p>
        </p:txBody>
      </p:sp>
      <p:sp>
        <p:nvSpPr>
          <p:cNvPr id="5" name="Footer Placeholder 4">
            <a:extLst>
              <a:ext uri="{FF2B5EF4-FFF2-40B4-BE49-F238E27FC236}">
                <a16:creationId xmlns:a16="http://schemas.microsoft.com/office/drawing/2014/main" id="{D70C3681-916F-4AE3-97C4-3592275F8B79}"/>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D22AC7B9-206F-4BF3-A198-D1325072D218}"/>
              </a:ext>
            </a:extLst>
          </p:cNvPr>
          <p:cNvSpPr>
            <a:spLocks noGrp="1"/>
          </p:cNvSpPr>
          <p:nvPr>
            <p:ph type="sldNum" sz="quarter" idx="12"/>
          </p:nvPr>
        </p:nvSpPr>
        <p:spPr/>
        <p:txBody>
          <a:bodyPr/>
          <a:lstStyle/>
          <a:p>
            <a:fld id="{5F2C1E17-994D-44E7-A708-FAC9C5B0394E}" type="slidenum">
              <a:rPr lang="da-DK" smtClean="0"/>
              <a:t>‹nr.›</a:t>
            </a:fld>
            <a:endParaRPr lang="da-DK"/>
          </a:p>
        </p:txBody>
      </p:sp>
    </p:spTree>
    <p:extLst>
      <p:ext uri="{BB962C8B-B14F-4D97-AF65-F5344CB8AC3E}">
        <p14:creationId xmlns:p14="http://schemas.microsoft.com/office/powerpoint/2010/main" val="254176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B552CF-B89F-48F7-88FF-AA700A1973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da-DK"/>
          </a:p>
        </p:txBody>
      </p:sp>
      <p:sp>
        <p:nvSpPr>
          <p:cNvPr id="3" name="Vertical Text Placeholder 2">
            <a:extLst>
              <a:ext uri="{FF2B5EF4-FFF2-40B4-BE49-F238E27FC236}">
                <a16:creationId xmlns:a16="http://schemas.microsoft.com/office/drawing/2014/main" id="{EE3239C5-A606-47F0-85FA-480B05AEF3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9DFEA492-1C48-4EBF-8158-63E178B52D87}"/>
              </a:ext>
            </a:extLst>
          </p:cNvPr>
          <p:cNvSpPr>
            <a:spLocks noGrp="1"/>
          </p:cNvSpPr>
          <p:nvPr>
            <p:ph type="dt" sz="half" idx="10"/>
          </p:nvPr>
        </p:nvSpPr>
        <p:spPr/>
        <p:txBody>
          <a:bodyPr/>
          <a:lstStyle/>
          <a:p>
            <a:fld id="{5E29A3B8-7F0D-49E6-A18B-1AF7CBF0DE02}" type="datetimeFigureOut">
              <a:rPr lang="da-DK" smtClean="0"/>
              <a:t>16-05-2022</a:t>
            </a:fld>
            <a:endParaRPr lang="da-DK"/>
          </a:p>
        </p:txBody>
      </p:sp>
      <p:sp>
        <p:nvSpPr>
          <p:cNvPr id="5" name="Footer Placeholder 4">
            <a:extLst>
              <a:ext uri="{FF2B5EF4-FFF2-40B4-BE49-F238E27FC236}">
                <a16:creationId xmlns:a16="http://schemas.microsoft.com/office/drawing/2014/main" id="{0D030646-4C74-4771-8146-2A0D4E40E910}"/>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E93FB434-708F-4EB0-B680-79376BD75BC0}"/>
              </a:ext>
            </a:extLst>
          </p:cNvPr>
          <p:cNvSpPr>
            <a:spLocks noGrp="1"/>
          </p:cNvSpPr>
          <p:nvPr>
            <p:ph type="sldNum" sz="quarter" idx="12"/>
          </p:nvPr>
        </p:nvSpPr>
        <p:spPr/>
        <p:txBody>
          <a:bodyPr/>
          <a:lstStyle/>
          <a:p>
            <a:fld id="{5F2C1E17-994D-44E7-A708-FAC9C5B0394E}" type="slidenum">
              <a:rPr lang="da-DK" smtClean="0"/>
              <a:t>‹nr.›</a:t>
            </a:fld>
            <a:endParaRPr lang="da-DK"/>
          </a:p>
        </p:txBody>
      </p:sp>
    </p:spTree>
    <p:extLst>
      <p:ext uri="{BB962C8B-B14F-4D97-AF65-F5344CB8AC3E}">
        <p14:creationId xmlns:p14="http://schemas.microsoft.com/office/powerpoint/2010/main" val="1635291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A0139-67CE-4C6D-B87F-61D027138352}"/>
              </a:ext>
            </a:extLst>
          </p:cNvPr>
          <p:cNvSpPr>
            <a:spLocks noGrp="1"/>
          </p:cNvSpPr>
          <p:nvPr>
            <p:ph type="title"/>
          </p:nvPr>
        </p:nvSpPr>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011A0C18-D0CA-413E-B90D-756565846F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5C7988C1-4297-41E5-A263-F740B81B6395}"/>
              </a:ext>
            </a:extLst>
          </p:cNvPr>
          <p:cNvSpPr>
            <a:spLocks noGrp="1"/>
          </p:cNvSpPr>
          <p:nvPr>
            <p:ph type="dt" sz="half" idx="10"/>
          </p:nvPr>
        </p:nvSpPr>
        <p:spPr/>
        <p:txBody>
          <a:bodyPr/>
          <a:lstStyle/>
          <a:p>
            <a:fld id="{5E29A3B8-7F0D-49E6-A18B-1AF7CBF0DE02}" type="datetimeFigureOut">
              <a:rPr lang="da-DK" smtClean="0"/>
              <a:t>16-05-2022</a:t>
            </a:fld>
            <a:endParaRPr lang="da-DK"/>
          </a:p>
        </p:txBody>
      </p:sp>
      <p:sp>
        <p:nvSpPr>
          <p:cNvPr id="5" name="Footer Placeholder 4">
            <a:extLst>
              <a:ext uri="{FF2B5EF4-FFF2-40B4-BE49-F238E27FC236}">
                <a16:creationId xmlns:a16="http://schemas.microsoft.com/office/drawing/2014/main" id="{9986ECD6-592B-4B97-A1AD-5A475F450706}"/>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7315A194-D5C8-4707-BE52-35BBCE51A259}"/>
              </a:ext>
            </a:extLst>
          </p:cNvPr>
          <p:cNvSpPr>
            <a:spLocks noGrp="1"/>
          </p:cNvSpPr>
          <p:nvPr>
            <p:ph type="sldNum" sz="quarter" idx="12"/>
          </p:nvPr>
        </p:nvSpPr>
        <p:spPr/>
        <p:txBody>
          <a:bodyPr/>
          <a:lstStyle/>
          <a:p>
            <a:fld id="{5F2C1E17-994D-44E7-A708-FAC9C5B0394E}" type="slidenum">
              <a:rPr lang="da-DK" smtClean="0"/>
              <a:t>‹nr.›</a:t>
            </a:fld>
            <a:endParaRPr lang="da-DK"/>
          </a:p>
        </p:txBody>
      </p:sp>
    </p:spTree>
    <p:extLst>
      <p:ext uri="{BB962C8B-B14F-4D97-AF65-F5344CB8AC3E}">
        <p14:creationId xmlns:p14="http://schemas.microsoft.com/office/powerpoint/2010/main" val="986403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7C677-9EAC-4FFD-B76D-E477ED2590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a-DK"/>
          </a:p>
        </p:txBody>
      </p:sp>
      <p:sp>
        <p:nvSpPr>
          <p:cNvPr id="3" name="Text Placeholder 2">
            <a:extLst>
              <a:ext uri="{FF2B5EF4-FFF2-40B4-BE49-F238E27FC236}">
                <a16:creationId xmlns:a16="http://schemas.microsoft.com/office/drawing/2014/main" id="{2A072BBE-989E-4F0C-9F90-1438DFCFEE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73529D-3DC8-4450-90C3-A42CFE690179}"/>
              </a:ext>
            </a:extLst>
          </p:cNvPr>
          <p:cNvSpPr>
            <a:spLocks noGrp="1"/>
          </p:cNvSpPr>
          <p:nvPr>
            <p:ph type="dt" sz="half" idx="10"/>
          </p:nvPr>
        </p:nvSpPr>
        <p:spPr/>
        <p:txBody>
          <a:bodyPr/>
          <a:lstStyle/>
          <a:p>
            <a:fld id="{5E29A3B8-7F0D-49E6-A18B-1AF7CBF0DE02}" type="datetimeFigureOut">
              <a:rPr lang="da-DK" smtClean="0"/>
              <a:t>16-05-2022</a:t>
            </a:fld>
            <a:endParaRPr lang="da-DK"/>
          </a:p>
        </p:txBody>
      </p:sp>
      <p:sp>
        <p:nvSpPr>
          <p:cNvPr id="5" name="Footer Placeholder 4">
            <a:extLst>
              <a:ext uri="{FF2B5EF4-FFF2-40B4-BE49-F238E27FC236}">
                <a16:creationId xmlns:a16="http://schemas.microsoft.com/office/drawing/2014/main" id="{C5F7E1BB-45BE-49AC-BC07-D7C5FB357452}"/>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66E5802D-2A56-455E-8B5C-C55EC385964B}"/>
              </a:ext>
            </a:extLst>
          </p:cNvPr>
          <p:cNvSpPr>
            <a:spLocks noGrp="1"/>
          </p:cNvSpPr>
          <p:nvPr>
            <p:ph type="sldNum" sz="quarter" idx="12"/>
          </p:nvPr>
        </p:nvSpPr>
        <p:spPr/>
        <p:txBody>
          <a:bodyPr/>
          <a:lstStyle/>
          <a:p>
            <a:fld id="{5F2C1E17-994D-44E7-A708-FAC9C5B0394E}" type="slidenum">
              <a:rPr lang="da-DK" smtClean="0"/>
              <a:t>‹nr.›</a:t>
            </a:fld>
            <a:endParaRPr lang="da-DK"/>
          </a:p>
        </p:txBody>
      </p:sp>
    </p:spTree>
    <p:extLst>
      <p:ext uri="{BB962C8B-B14F-4D97-AF65-F5344CB8AC3E}">
        <p14:creationId xmlns:p14="http://schemas.microsoft.com/office/powerpoint/2010/main" val="3838207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37EAC-6F55-48DA-B70D-A116D7322799}"/>
              </a:ext>
            </a:extLst>
          </p:cNvPr>
          <p:cNvSpPr>
            <a:spLocks noGrp="1"/>
          </p:cNvSpPr>
          <p:nvPr>
            <p:ph type="title"/>
          </p:nvPr>
        </p:nvSpPr>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CEE3960D-9840-4F18-BAB4-E99C19B37E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Content Placeholder 3">
            <a:extLst>
              <a:ext uri="{FF2B5EF4-FFF2-40B4-BE49-F238E27FC236}">
                <a16:creationId xmlns:a16="http://schemas.microsoft.com/office/drawing/2014/main" id="{9EA3880B-A35B-403F-9CB2-F35EEC8773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Date Placeholder 4">
            <a:extLst>
              <a:ext uri="{FF2B5EF4-FFF2-40B4-BE49-F238E27FC236}">
                <a16:creationId xmlns:a16="http://schemas.microsoft.com/office/drawing/2014/main" id="{C3CC9089-16EF-4701-8C58-D0F6AA356562}"/>
              </a:ext>
            </a:extLst>
          </p:cNvPr>
          <p:cNvSpPr>
            <a:spLocks noGrp="1"/>
          </p:cNvSpPr>
          <p:nvPr>
            <p:ph type="dt" sz="half" idx="10"/>
          </p:nvPr>
        </p:nvSpPr>
        <p:spPr/>
        <p:txBody>
          <a:bodyPr/>
          <a:lstStyle/>
          <a:p>
            <a:fld id="{5E29A3B8-7F0D-49E6-A18B-1AF7CBF0DE02}" type="datetimeFigureOut">
              <a:rPr lang="da-DK" smtClean="0"/>
              <a:t>16-05-2022</a:t>
            </a:fld>
            <a:endParaRPr lang="da-DK"/>
          </a:p>
        </p:txBody>
      </p:sp>
      <p:sp>
        <p:nvSpPr>
          <p:cNvPr id="6" name="Footer Placeholder 5">
            <a:extLst>
              <a:ext uri="{FF2B5EF4-FFF2-40B4-BE49-F238E27FC236}">
                <a16:creationId xmlns:a16="http://schemas.microsoft.com/office/drawing/2014/main" id="{98C62976-E9D2-4D08-8981-86B51BDC3BD8}"/>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CB45440B-BDFB-4F66-BFCB-8F1024C03FB0}"/>
              </a:ext>
            </a:extLst>
          </p:cNvPr>
          <p:cNvSpPr>
            <a:spLocks noGrp="1"/>
          </p:cNvSpPr>
          <p:nvPr>
            <p:ph type="sldNum" sz="quarter" idx="12"/>
          </p:nvPr>
        </p:nvSpPr>
        <p:spPr/>
        <p:txBody>
          <a:bodyPr/>
          <a:lstStyle/>
          <a:p>
            <a:fld id="{5F2C1E17-994D-44E7-A708-FAC9C5B0394E}" type="slidenum">
              <a:rPr lang="da-DK" smtClean="0"/>
              <a:t>‹nr.›</a:t>
            </a:fld>
            <a:endParaRPr lang="da-DK"/>
          </a:p>
        </p:txBody>
      </p:sp>
    </p:spTree>
    <p:extLst>
      <p:ext uri="{BB962C8B-B14F-4D97-AF65-F5344CB8AC3E}">
        <p14:creationId xmlns:p14="http://schemas.microsoft.com/office/powerpoint/2010/main" val="393304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DA732-01E7-4525-806F-592639BEC606}"/>
              </a:ext>
            </a:extLst>
          </p:cNvPr>
          <p:cNvSpPr>
            <a:spLocks noGrp="1"/>
          </p:cNvSpPr>
          <p:nvPr>
            <p:ph type="title"/>
          </p:nvPr>
        </p:nvSpPr>
        <p:spPr>
          <a:xfrm>
            <a:off x="839788" y="365125"/>
            <a:ext cx="10515600" cy="1325563"/>
          </a:xfrm>
        </p:spPr>
        <p:txBody>
          <a:bodyPr/>
          <a:lstStyle/>
          <a:p>
            <a:r>
              <a:rPr lang="en-US"/>
              <a:t>Click to edit Master title style</a:t>
            </a:r>
            <a:endParaRPr lang="da-DK"/>
          </a:p>
        </p:txBody>
      </p:sp>
      <p:sp>
        <p:nvSpPr>
          <p:cNvPr id="3" name="Text Placeholder 2">
            <a:extLst>
              <a:ext uri="{FF2B5EF4-FFF2-40B4-BE49-F238E27FC236}">
                <a16:creationId xmlns:a16="http://schemas.microsoft.com/office/drawing/2014/main" id="{32CEC881-85EB-4505-84B9-E88AF1F868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719F13-DAC9-415A-86B6-39E5C8FEFF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Text Placeholder 4">
            <a:extLst>
              <a:ext uri="{FF2B5EF4-FFF2-40B4-BE49-F238E27FC236}">
                <a16:creationId xmlns:a16="http://schemas.microsoft.com/office/drawing/2014/main" id="{D3E93EE4-2581-4B2A-BB18-3B89EFCF03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63E022-3896-40A6-8CEA-2F4773D787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7" name="Date Placeholder 6">
            <a:extLst>
              <a:ext uri="{FF2B5EF4-FFF2-40B4-BE49-F238E27FC236}">
                <a16:creationId xmlns:a16="http://schemas.microsoft.com/office/drawing/2014/main" id="{3164925F-FE27-46F1-BBE6-7DA41118708D}"/>
              </a:ext>
            </a:extLst>
          </p:cNvPr>
          <p:cNvSpPr>
            <a:spLocks noGrp="1"/>
          </p:cNvSpPr>
          <p:nvPr>
            <p:ph type="dt" sz="half" idx="10"/>
          </p:nvPr>
        </p:nvSpPr>
        <p:spPr/>
        <p:txBody>
          <a:bodyPr/>
          <a:lstStyle/>
          <a:p>
            <a:fld id="{5E29A3B8-7F0D-49E6-A18B-1AF7CBF0DE02}" type="datetimeFigureOut">
              <a:rPr lang="da-DK" smtClean="0"/>
              <a:t>16-05-2022</a:t>
            </a:fld>
            <a:endParaRPr lang="da-DK"/>
          </a:p>
        </p:txBody>
      </p:sp>
      <p:sp>
        <p:nvSpPr>
          <p:cNvPr id="8" name="Footer Placeholder 7">
            <a:extLst>
              <a:ext uri="{FF2B5EF4-FFF2-40B4-BE49-F238E27FC236}">
                <a16:creationId xmlns:a16="http://schemas.microsoft.com/office/drawing/2014/main" id="{56648B33-E1AA-4698-A471-A9C01CCE604F}"/>
              </a:ext>
            </a:extLst>
          </p:cNvPr>
          <p:cNvSpPr>
            <a:spLocks noGrp="1"/>
          </p:cNvSpPr>
          <p:nvPr>
            <p:ph type="ftr" sz="quarter" idx="11"/>
          </p:nvPr>
        </p:nvSpPr>
        <p:spPr/>
        <p:txBody>
          <a:bodyPr/>
          <a:lstStyle/>
          <a:p>
            <a:endParaRPr lang="da-DK"/>
          </a:p>
        </p:txBody>
      </p:sp>
      <p:sp>
        <p:nvSpPr>
          <p:cNvPr id="9" name="Slide Number Placeholder 8">
            <a:extLst>
              <a:ext uri="{FF2B5EF4-FFF2-40B4-BE49-F238E27FC236}">
                <a16:creationId xmlns:a16="http://schemas.microsoft.com/office/drawing/2014/main" id="{4E9DF647-D759-4249-A9E6-CCD4BB428F9E}"/>
              </a:ext>
            </a:extLst>
          </p:cNvPr>
          <p:cNvSpPr>
            <a:spLocks noGrp="1"/>
          </p:cNvSpPr>
          <p:nvPr>
            <p:ph type="sldNum" sz="quarter" idx="12"/>
          </p:nvPr>
        </p:nvSpPr>
        <p:spPr/>
        <p:txBody>
          <a:bodyPr/>
          <a:lstStyle/>
          <a:p>
            <a:fld id="{5F2C1E17-994D-44E7-A708-FAC9C5B0394E}" type="slidenum">
              <a:rPr lang="da-DK" smtClean="0"/>
              <a:t>‹nr.›</a:t>
            </a:fld>
            <a:endParaRPr lang="da-DK"/>
          </a:p>
        </p:txBody>
      </p:sp>
    </p:spTree>
    <p:extLst>
      <p:ext uri="{BB962C8B-B14F-4D97-AF65-F5344CB8AC3E}">
        <p14:creationId xmlns:p14="http://schemas.microsoft.com/office/powerpoint/2010/main" val="866884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BCA5B-27F5-4849-9937-32F4835EDDD6}"/>
              </a:ext>
            </a:extLst>
          </p:cNvPr>
          <p:cNvSpPr>
            <a:spLocks noGrp="1"/>
          </p:cNvSpPr>
          <p:nvPr>
            <p:ph type="title"/>
          </p:nvPr>
        </p:nvSpPr>
        <p:spPr/>
        <p:txBody>
          <a:bodyPr/>
          <a:lstStyle/>
          <a:p>
            <a:r>
              <a:rPr lang="en-US"/>
              <a:t>Click to edit Master title style</a:t>
            </a:r>
            <a:endParaRPr lang="da-DK"/>
          </a:p>
        </p:txBody>
      </p:sp>
      <p:sp>
        <p:nvSpPr>
          <p:cNvPr id="3" name="Date Placeholder 2">
            <a:extLst>
              <a:ext uri="{FF2B5EF4-FFF2-40B4-BE49-F238E27FC236}">
                <a16:creationId xmlns:a16="http://schemas.microsoft.com/office/drawing/2014/main" id="{511F7F30-4B45-4F45-ACA5-AFC0D3C4CB68}"/>
              </a:ext>
            </a:extLst>
          </p:cNvPr>
          <p:cNvSpPr>
            <a:spLocks noGrp="1"/>
          </p:cNvSpPr>
          <p:nvPr>
            <p:ph type="dt" sz="half" idx="10"/>
          </p:nvPr>
        </p:nvSpPr>
        <p:spPr/>
        <p:txBody>
          <a:bodyPr/>
          <a:lstStyle/>
          <a:p>
            <a:fld id="{5E29A3B8-7F0D-49E6-A18B-1AF7CBF0DE02}" type="datetimeFigureOut">
              <a:rPr lang="da-DK" smtClean="0"/>
              <a:t>16-05-2022</a:t>
            </a:fld>
            <a:endParaRPr lang="da-DK"/>
          </a:p>
        </p:txBody>
      </p:sp>
      <p:sp>
        <p:nvSpPr>
          <p:cNvPr id="4" name="Footer Placeholder 3">
            <a:extLst>
              <a:ext uri="{FF2B5EF4-FFF2-40B4-BE49-F238E27FC236}">
                <a16:creationId xmlns:a16="http://schemas.microsoft.com/office/drawing/2014/main" id="{225389AF-4AA9-475E-8108-3F1841495714}"/>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B5BCE80B-57FF-4FEE-9F04-DB986273C6C8}"/>
              </a:ext>
            </a:extLst>
          </p:cNvPr>
          <p:cNvSpPr>
            <a:spLocks noGrp="1"/>
          </p:cNvSpPr>
          <p:nvPr>
            <p:ph type="sldNum" sz="quarter" idx="12"/>
          </p:nvPr>
        </p:nvSpPr>
        <p:spPr/>
        <p:txBody>
          <a:bodyPr/>
          <a:lstStyle/>
          <a:p>
            <a:fld id="{5F2C1E17-994D-44E7-A708-FAC9C5B0394E}" type="slidenum">
              <a:rPr lang="da-DK" smtClean="0"/>
              <a:t>‹nr.›</a:t>
            </a:fld>
            <a:endParaRPr lang="da-DK"/>
          </a:p>
        </p:txBody>
      </p:sp>
    </p:spTree>
    <p:extLst>
      <p:ext uri="{BB962C8B-B14F-4D97-AF65-F5344CB8AC3E}">
        <p14:creationId xmlns:p14="http://schemas.microsoft.com/office/powerpoint/2010/main" val="4153069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29F5D0-67C5-4705-A2C6-8B6647084116}"/>
              </a:ext>
            </a:extLst>
          </p:cNvPr>
          <p:cNvSpPr>
            <a:spLocks noGrp="1"/>
          </p:cNvSpPr>
          <p:nvPr>
            <p:ph type="dt" sz="half" idx="10"/>
          </p:nvPr>
        </p:nvSpPr>
        <p:spPr/>
        <p:txBody>
          <a:bodyPr/>
          <a:lstStyle/>
          <a:p>
            <a:fld id="{5E29A3B8-7F0D-49E6-A18B-1AF7CBF0DE02}" type="datetimeFigureOut">
              <a:rPr lang="da-DK" smtClean="0"/>
              <a:t>16-05-2022</a:t>
            </a:fld>
            <a:endParaRPr lang="da-DK"/>
          </a:p>
        </p:txBody>
      </p:sp>
      <p:sp>
        <p:nvSpPr>
          <p:cNvPr id="3" name="Footer Placeholder 2">
            <a:extLst>
              <a:ext uri="{FF2B5EF4-FFF2-40B4-BE49-F238E27FC236}">
                <a16:creationId xmlns:a16="http://schemas.microsoft.com/office/drawing/2014/main" id="{BFD48469-066C-4523-B07E-362528152975}"/>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5FBB0CB5-2F31-4F22-955E-DFF814BE851D}"/>
              </a:ext>
            </a:extLst>
          </p:cNvPr>
          <p:cNvSpPr>
            <a:spLocks noGrp="1"/>
          </p:cNvSpPr>
          <p:nvPr>
            <p:ph type="sldNum" sz="quarter" idx="12"/>
          </p:nvPr>
        </p:nvSpPr>
        <p:spPr/>
        <p:txBody>
          <a:bodyPr/>
          <a:lstStyle/>
          <a:p>
            <a:fld id="{5F2C1E17-994D-44E7-A708-FAC9C5B0394E}" type="slidenum">
              <a:rPr lang="da-DK" smtClean="0"/>
              <a:t>‹nr.›</a:t>
            </a:fld>
            <a:endParaRPr lang="da-DK"/>
          </a:p>
        </p:txBody>
      </p:sp>
    </p:spTree>
    <p:extLst>
      <p:ext uri="{BB962C8B-B14F-4D97-AF65-F5344CB8AC3E}">
        <p14:creationId xmlns:p14="http://schemas.microsoft.com/office/powerpoint/2010/main" val="1122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1F292-27CD-4397-AD1B-F00C23DDF8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a-DK"/>
          </a:p>
        </p:txBody>
      </p:sp>
      <p:sp>
        <p:nvSpPr>
          <p:cNvPr id="3" name="Content Placeholder 2">
            <a:extLst>
              <a:ext uri="{FF2B5EF4-FFF2-40B4-BE49-F238E27FC236}">
                <a16:creationId xmlns:a16="http://schemas.microsoft.com/office/drawing/2014/main" id="{0696DEA3-F3DA-4349-82AA-1E659621C5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Text Placeholder 3">
            <a:extLst>
              <a:ext uri="{FF2B5EF4-FFF2-40B4-BE49-F238E27FC236}">
                <a16:creationId xmlns:a16="http://schemas.microsoft.com/office/drawing/2014/main" id="{7F92EFCB-F42B-42E9-ABD9-9459716277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9E220F-028A-45F9-85CF-781CC198C7B9}"/>
              </a:ext>
            </a:extLst>
          </p:cNvPr>
          <p:cNvSpPr>
            <a:spLocks noGrp="1"/>
          </p:cNvSpPr>
          <p:nvPr>
            <p:ph type="dt" sz="half" idx="10"/>
          </p:nvPr>
        </p:nvSpPr>
        <p:spPr/>
        <p:txBody>
          <a:bodyPr/>
          <a:lstStyle/>
          <a:p>
            <a:fld id="{5E29A3B8-7F0D-49E6-A18B-1AF7CBF0DE02}" type="datetimeFigureOut">
              <a:rPr lang="da-DK" smtClean="0"/>
              <a:t>16-05-2022</a:t>
            </a:fld>
            <a:endParaRPr lang="da-DK"/>
          </a:p>
        </p:txBody>
      </p:sp>
      <p:sp>
        <p:nvSpPr>
          <p:cNvPr id="6" name="Footer Placeholder 5">
            <a:extLst>
              <a:ext uri="{FF2B5EF4-FFF2-40B4-BE49-F238E27FC236}">
                <a16:creationId xmlns:a16="http://schemas.microsoft.com/office/drawing/2014/main" id="{9F13A2F9-AA0B-4151-8CCB-51B846133699}"/>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10531BDE-A005-4A48-9880-3E6CD19A73F8}"/>
              </a:ext>
            </a:extLst>
          </p:cNvPr>
          <p:cNvSpPr>
            <a:spLocks noGrp="1"/>
          </p:cNvSpPr>
          <p:nvPr>
            <p:ph type="sldNum" sz="quarter" idx="12"/>
          </p:nvPr>
        </p:nvSpPr>
        <p:spPr/>
        <p:txBody>
          <a:bodyPr/>
          <a:lstStyle/>
          <a:p>
            <a:fld id="{5F2C1E17-994D-44E7-A708-FAC9C5B0394E}" type="slidenum">
              <a:rPr lang="da-DK" smtClean="0"/>
              <a:t>‹nr.›</a:t>
            </a:fld>
            <a:endParaRPr lang="da-DK"/>
          </a:p>
        </p:txBody>
      </p:sp>
    </p:spTree>
    <p:extLst>
      <p:ext uri="{BB962C8B-B14F-4D97-AF65-F5344CB8AC3E}">
        <p14:creationId xmlns:p14="http://schemas.microsoft.com/office/powerpoint/2010/main" val="4170754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2B1E7-658E-40DD-A092-FA98D19A11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a-DK"/>
          </a:p>
        </p:txBody>
      </p:sp>
      <p:sp>
        <p:nvSpPr>
          <p:cNvPr id="3" name="Picture Placeholder 2">
            <a:extLst>
              <a:ext uri="{FF2B5EF4-FFF2-40B4-BE49-F238E27FC236}">
                <a16:creationId xmlns:a16="http://schemas.microsoft.com/office/drawing/2014/main" id="{1B4AC119-6C0F-4DBE-9FB9-CCC9CF0E51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a:extLst>
              <a:ext uri="{FF2B5EF4-FFF2-40B4-BE49-F238E27FC236}">
                <a16:creationId xmlns:a16="http://schemas.microsoft.com/office/drawing/2014/main" id="{8EDA793D-E804-43B3-93A3-9745EFDC7F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0F41B-D2C4-443D-83C0-3A53970341E4}"/>
              </a:ext>
            </a:extLst>
          </p:cNvPr>
          <p:cNvSpPr>
            <a:spLocks noGrp="1"/>
          </p:cNvSpPr>
          <p:nvPr>
            <p:ph type="dt" sz="half" idx="10"/>
          </p:nvPr>
        </p:nvSpPr>
        <p:spPr/>
        <p:txBody>
          <a:bodyPr/>
          <a:lstStyle/>
          <a:p>
            <a:fld id="{5E29A3B8-7F0D-49E6-A18B-1AF7CBF0DE02}" type="datetimeFigureOut">
              <a:rPr lang="da-DK" smtClean="0"/>
              <a:t>16-05-2022</a:t>
            </a:fld>
            <a:endParaRPr lang="da-DK"/>
          </a:p>
        </p:txBody>
      </p:sp>
      <p:sp>
        <p:nvSpPr>
          <p:cNvPr id="6" name="Footer Placeholder 5">
            <a:extLst>
              <a:ext uri="{FF2B5EF4-FFF2-40B4-BE49-F238E27FC236}">
                <a16:creationId xmlns:a16="http://schemas.microsoft.com/office/drawing/2014/main" id="{0FC4A541-5627-4A43-8098-7D016EA24C52}"/>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BAE7ECE5-54AC-4E10-9DA8-E3422E01A446}"/>
              </a:ext>
            </a:extLst>
          </p:cNvPr>
          <p:cNvSpPr>
            <a:spLocks noGrp="1"/>
          </p:cNvSpPr>
          <p:nvPr>
            <p:ph type="sldNum" sz="quarter" idx="12"/>
          </p:nvPr>
        </p:nvSpPr>
        <p:spPr/>
        <p:txBody>
          <a:bodyPr/>
          <a:lstStyle/>
          <a:p>
            <a:fld id="{5F2C1E17-994D-44E7-A708-FAC9C5B0394E}" type="slidenum">
              <a:rPr lang="da-DK" smtClean="0"/>
              <a:t>‹nr.›</a:t>
            </a:fld>
            <a:endParaRPr lang="da-DK"/>
          </a:p>
        </p:txBody>
      </p:sp>
    </p:spTree>
    <p:extLst>
      <p:ext uri="{BB962C8B-B14F-4D97-AF65-F5344CB8AC3E}">
        <p14:creationId xmlns:p14="http://schemas.microsoft.com/office/powerpoint/2010/main" val="2864510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E5F27"/>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8CD639-D0DA-490D-8810-2491155AFE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3" name="Text Placeholder 2">
            <a:extLst>
              <a:ext uri="{FF2B5EF4-FFF2-40B4-BE49-F238E27FC236}">
                <a16:creationId xmlns:a16="http://schemas.microsoft.com/office/drawing/2014/main" id="{CCE657D6-DCEB-4D95-AF76-E78FF31ED1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35A51B3E-0863-4E50-A407-E160CBBFAF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9A3B8-7F0D-49E6-A18B-1AF7CBF0DE02}" type="datetimeFigureOut">
              <a:rPr lang="da-DK" smtClean="0"/>
              <a:t>16-05-2022</a:t>
            </a:fld>
            <a:endParaRPr lang="da-DK"/>
          </a:p>
        </p:txBody>
      </p:sp>
      <p:sp>
        <p:nvSpPr>
          <p:cNvPr id="5" name="Footer Placeholder 4">
            <a:extLst>
              <a:ext uri="{FF2B5EF4-FFF2-40B4-BE49-F238E27FC236}">
                <a16:creationId xmlns:a16="http://schemas.microsoft.com/office/drawing/2014/main" id="{DBA1EA62-D765-4CB5-ADBB-291E878B68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a:extLst>
              <a:ext uri="{FF2B5EF4-FFF2-40B4-BE49-F238E27FC236}">
                <a16:creationId xmlns:a16="http://schemas.microsoft.com/office/drawing/2014/main" id="{70F49CC7-0F17-42EB-86AF-0B4076A939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2C1E17-994D-44E7-A708-FAC9C5B0394E}" type="slidenum">
              <a:rPr lang="da-DK" smtClean="0"/>
              <a:t>‹nr.›</a:t>
            </a:fld>
            <a:endParaRPr lang="da-DK"/>
          </a:p>
        </p:txBody>
      </p:sp>
    </p:spTree>
    <p:extLst>
      <p:ext uri="{BB962C8B-B14F-4D97-AF65-F5344CB8AC3E}">
        <p14:creationId xmlns:p14="http://schemas.microsoft.com/office/powerpoint/2010/main" val="4130603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AFCFE-7C4F-4A7F-98FB-7178CFB79EDD}"/>
              </a:ext>
            </a:extLst>
          </p:cNvPr>
          <p:cNvSpPr>
            <a:spLocks noGrp="1"/>
          </p:cNvSpPr>
          <p:nvPr>
            <p:ph type="ctrTitle"/>
          </p:nvPr>
        </p:nvSpPr>
        <p:spPr>
          <a:xfrm>
            <a:off x="1524000" y="1041400"/>
            <a:ext cx="9144000" cy="2387600"/>
          </a:xfrm>
        </p:spPr>
        <p:txBody>
          <a:bodyPr>
            <a:normAutofit/>
          </a:bodyPr>
          <a:lstStyle/>
          <a:p>
            <a:pPr algn="l"/>
            <a:r>
              <a:rPr lang="da-DK" sz="7000" b="1" dirty="0">
                <a:solidFill>
                  <a:schemeClr val="bg1"/>
                </a:solidFill>
                <a:latin typeface="Lato" panose="020B0604020202020204" pitchFamily="34" charset="0"/>
                <a:ea typeface="Lato" panose="020B0604020202020204" pitchFamily="34" charset="0"/>
                <a:cs typeface="Lato" panose="020B0604020202020204" pitchFamily="34" charset="0"/>
              </a:rPr>
              <a:t>Department Forum</a:t>
            </a:r>
          </a:p>
        </p:txBody>
      </p:sp>
      <p:sp>
        <p:nvSpPr>
          <p:cNvPr id="3" name="Subtitle 2">
            <a:extLst>
              <a:ext uri="{FF2B5EF4-FFF2-40B4-BE49-F238E27FC236}">
                <a16:creationId xmlns:a16="http://schemas.microsoft.com/office/drawing/2014/main" id="{02472A32-AD8C-4E4A-A9FA-5235C9C5F630}"/>
              </a:ext>
            </a:extLst>
          </p:cNvPr>
          <p:cNvSpPr>
            <a:spLocks noGrp="1"/>
          </p:cNvSpPr>
          <p:nvPr>
            <p:ph type="subTitle" idx="1"/>
          </p:nvPr>
        </p:nvSpPr>
        <p:spPr>
          <a:xfrm>
            <a:off x="1524000" y="3555385"/>
            <a:ext cx="9144000" cy="1655762"/>
          </a:xfrm>
        </p:spPr>
        <p:txBody>
          <a:bodyPr/>
          <a:lstStyle/>
          <a:p>
            <a:pPr algn="l"/>
            <a:r>
              <a:rPr lang="da-DK" sz="3600" dirty="0">
                <a:solidFill>
                  <a:schemeClr val="bg1"/>
                </a:solidFill>
              </a:rPr>
              <a:t>Department of Public Health (IST)</a:t>
            </a:r>
          </a:p>
          <a:p>
            <a:pPr algn="l"/>
            <a:r>
              <a:rPr lang="da-DK" dirty="0">
                <a:solidFill>
                  <a:schemeClr val="bg1"/>
                </a:solidFill>
              </a:rPr>
              <a:t>April 2022</a:t>
            </a:r>
          </a:p>
        </p:txBody>
      </p:sp>
      <p:pic>
        <p:nvPicPr>
          <p:cNvPr id="1026" name="Picture 2">
            <a:extLst>
              <a:ext uri="{FF2B5EF4-FFF2-40B4-BE49-F238E27FC236}">
                <a16:creationId xmlns:a16="http://schemas.microsoft.com/office/drawing/2014/main" id="{D4BEC607-A904-40B3-B991-A3C109872219}"/>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448924" y="185651"/>
            <a:ext cx="1535955" cy="41045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group of apples&#10;&#10;Description automatically generated with low confidence">
            <a:extLst>
              <a:ext uri="{FF2B5EF4-FFF2-40B4-BE49-F238E27FC236}">
                <a16:creationId xmlns:a16="http://schemas.microsoft.com/office/drawing/2014/main" id="{71B79223-C115-4C97-BB59-D4C38DFE227A}"/>
              </a:ext>
            </a:extLst>
          </p:cNvPr>
          <p:cNvPicPr>
            <a:picLocks noGrp="1" noRot="1" noChangeAspect="1" noMove="1" noResize="1" noEditPoints="1" noAdjustHandles="1" noChangeArrowheads="1" noChangeShapeType="1" noCrop="1"/>
          </p:cNvPicPr>
          <p:nvPr/>
        </p:nvPicPr>
        <p:blipFill rotWithShape="1">
          <a:blip r:embed="rId3">
            <a:alphaModFix amt="85000"/>
            <a:extLst>
              <a:ext uri="{28A0092B-C50C-407E-A947-70E740481C1C}">
                <a14:useLocalDpi xmlns:a14="http://schemas.microsoft.com/office/drawing/2010/main" val="0"/>
              </a:ext>
            </a:extLst>
          </a:blip>
          <a:srcRect b="42109"/>
          <a:stretch/>
        </p:blipFill>
        <p:spPr>
          <a:xfrm>
            <a:off x="6970283" y="4470400"/>
            <a:ext cx="5495925" cy="2387600"/>
          </a:xfrm>
          <a:prstGeom prst="rect">
            <a:avLst/>
          </a:prstGeom>
        </p:spPr>
      </p:pic>
    </p:spTree>
    <p:extLst>
      <p:ext uri="{BB962C8B-B14F-4D97-AF65-F5344CB8AC3E}">
        <p14:creationId xmlns:p14="http://schemas.microsoft.com/office/powerpoint/2010/main" val="1762779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apples&#10;&#10;Description automatically generated with low confidence">
            <a:extLst>
              <a:ext uri="{FF2B5EF4-FFF2-40B4-BE49-F238E27FC236}">
                <a16:creationId xmlns:a16="http://schemas.microsoft.com/office/drawing/2014/main" id="{0B688E16-7B01-49C9-953B-6408804B5756}"/>
              </a:ext>
            </a:extLst>
          </p:cNvPr>
          <p:cNvPicPr>
            <a:picLocks noGrp="1" noRot="1" noMove="1" noResize="1" noEditPoints="1" noAdjustHandles="1" noChangeArrowheads="1" noChangeShapeType="1" noCrop="1"/>
          </p:cNvPicPr>
          <p:nvPr/>
        </p:nvPicPr>
        <p:blipFill rotWithShape="1">
          <a:blip r:embed="rId2">
            <a:alphaModFix amt="85000"/>
            <a:extLst>
              <a:ext uri="{28A0092B-C50C-407E-A947-70E740481C1C}">
                <a14:useLocalDpi xmlns:a14="http://schemas.microsoft.com/office/drawing/2010/main" val="0"/>
              </a:ext>
            </a:extLst>
          </a:blip>
          <a:srcRect b="42109"/>
          <a:stretch/>
        </p:blipFill>
        <p:spPr>
          <a:xfrm>
            <a:off x="6970283" y="4470400"/>
            <a:ext cx="5495925" cy="2387600"/>
          </a:xfrm>
          <a:prstGeom prst="rect">
            <a:avLst/>
          </a:prstGeom>
        </p:spPr>
      </p:pic>
      <p:pic>
        <p:nvPicPr>
          <p:cNvPr id="5" name="Picture 2">
            <a:extLst>
              <a:ext uri="{FF2B5EF4-FFF2-40B4-BE49-F238E27FC236}">
                <a16:creationId xmlns:a16="http://schemas.microsoft.com/office/drawing/2014/main" id="{C6F597AE-2CDD-41FF-BC57-6D5192F6989F}"/>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448924" y="185651"/>
            <a:ext cx="1535955" cy="410455"/>
          </a:xfrm>
          <a:prstGeom prst="rect">
            <a:avLst/>
          </a:prstGeom>
          <a:noFill/>
          <a:extLst>
            <a:ext uri="{909E8E84-426E-40DD-AFC4-6F175D3DCCD1}">
              <a14:hiddenFill xmlns:a14="http://schemas.microsoft.com/office/drawing/2010/main">
                <a:solidFill>
                  <a:srgbClr val="FFFFFF"/>
                </a:solidFill>
              </a14:hiddenFill>
            </a:ext>
          </a:extLst>
        </p:spPr>
      </p:pic>
      <p:sp>
        <p:nvSpPr>
          <p:cNvPr id="13" name="USR_Name">
            <a:extLst>
              <a:ext uri="{FF2B5EF4-FFF2-40B4-BE49-F238E27FC236}">
                <a16:creationId xmlns:a16="http://schemas.microsoft.com/office/drawing/2014/main" id="{5D7A6B95-F8AE-4B0B-A3D6-5602DFE6EB01}"/>
              </a:ext>
            </a:extLst>
          </p:cNvPr>
          <p:cNvSpPr txBox="1">
            <a:spLocks/>
          </p:cNvSpPr>
          <p:nvPr/>
        </p:nvSpPr>
        <p:spPr>
          <a:xfrm>
            <a:off x="838200" y="6361350"/>
            <a:ext cx="3340800" cy="2630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rPr>
              <a:t>Department of Public Health</a:t>
            </a:r>
          </a:p>
          <a:p>
            <a:endPar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Title 1">
            <a:extLst>
              <a:ext uri="{FF2B5EF4-FFF2-40B4-BE49-F238E27FC236}">
                <a16:creationId xmlns:a16="http://schemas.microsoft.com/office/drawing/2014/main" id="{254C555D-14A4-45C7-91AD-D695B7419C94}"/>
              </a:ext>
            </a:extLst>
          </p:cNvPr>
          <p:cNvSpPr txBox="1">
            <a:spLocks/>
          </p:cNvSpPr>
          <p:nvPr/>
        </p:nvSpPr>
        <p:spPr>
          <a:xfrm>
            <a:off x="838200" y="714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b="1" dirty="0">
                <a:solidFill>
                  <a:schemeClr val="bg1"/>
                </a:solidFill>
                <a:latin typeface="Lato" panose="020F0502020204030203" pitchFamily="34" charset="0"/>
                <a:ea typeface="Lato" panose="020F0502020204030203" pitchFamily="34" charset="0"/>
                <a:cs typeface="Lato" panose="020F0502020204030203" pitchFamily="34" charset="0"/>
              </a:rPr>
              <a:t>Peer-</a:t>
            </a:r>
            <a:r>
              <a:rPr lang="da-DK" b="1" dirty="0" err="1">
                <a:solidFill>
                  <a:schemeClr val="bg1"/>
                </a:solidFill>
                <a:latin typeface="Lato" panose="020F0502020204030203" pitchFamily="34" charset="0"/>
                <a:ea typeface="Lato" panose="020F0502020204030203" pitchFamily="34" charset="0"/>
                <a:cs typeface="Lato" panose="020F0502020204030203" pitchFamily="34" charset="0"/>
              </a:rPr>
              <a:t>reviewed</a:t>
            </a:r>
            <a:r>
              <a:rPr lang="da-DK"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da-DK" b="1" dirty="0" err="1">
                <a:solidFill>
                  <a:schemeClr val="bg1"/>
                </a:solidFill>
                <a:latin typeface="Lato" panose="020F0502020204030203" pitchFamily="34" charset="0"/>
                <a:ea typeface="Lato" panose="020F0502020204030203" pitchFamily="34" charset="0"/>
                <a:cs typeface="Lato" panose="020F0502020204030203" pitchFamily="34" charset="0"/>
              </a:rPr>
              <a:t>publications</a:t>
            </a:r>
            <a:endParaRPr lang="da-DK"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aphicFrame>
        <p:nvGraphicFramePr>
          <p:cNvPr id="7" name="Chart 6">
            <a:extLst>
              <a:ext uri="{FF2B5EF4-FFF2-40B4-BE49-F238E27FC236}">
                <a16:creationId xmlns:a16="http://schemas.microsoft.com/office/drawing/2014/main" id="{277F1FC3-633D-4AA2-B65E-A984863C4214}"/>
              </a:ext>
            </a:extLst>
          </p:cNvPr>
          <p:cNvGraphicFramePr>
            <a:graphicFrameLocks/>
          </p:cNvGraphicFramePr>
          <p:nvPr>
            <p:extLst>
              <p:ext uri="{D42A27DB-BD31-4B8C-83A1-F6EECF244321}">
                <p14:modId xmlns:p14="http://schemas.microsoft.com/office/powerpoint/2010/main" val="2139253866"/>
              </p:ext>
            </p:extLst>
          </p:nvPr>
        </p:nvGraphicFramePr>
        <p:xfrm>
          <a:off x="838200" y="1190180"/>
          <a:ext cx="7484706" cy="44776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49479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apples&#10;&#10;Description automatically generated with low confidence">
            <a:extLst>
              <a:ext uri="{FF2B5EF4-FFF2-40B4-BE49-F238E27FC236}">
                <a16:creationId xmlns:a16="http://schemas.microsoft.com/office/drawing/2014/main" id="{0B688E16-7B01-49C9-953B-6408804B5756}"/>
              </a:ext>
            </a:extLst>
          </p:cNvPr>
          <p:cNvPicPr>
            <a:picLocks noGrp="1" noRot="1" noMove="1" noResize="1" noEditPoints="1" noAdjustHandles="1" noChangeArrowheads="1" noChangeShapeType="1" noCrop="1"/>
          </p:cNvPicPr>
          <p:nvPr/>
        </p:nvPicPr>
        <p:blipFill rotWithShape="1">
          <a:blip r:embed="rId2">
            <a:alphaModFix amt="85000"/>
            <a:extLst>
              <a:ext uri="{28A0092B-C50C-407E-A947-70E740481C1C}">
                <a14:useLocalDpi xmlns:a14="http://schemas.microsoft.com/office/drawing/2010/main" val="0"/>
              </a:ext>
            </a:extLst>
          </a:blip>
          <a:srcRect b="42109"/>
          <a:stretch/>
        </p:blipFill>
        <p:spPr>
          <a:xfrm>
            <a:off x="6970283" y="4470400"/>
            <a:ext cx="5495925" cy="2387600"/>
          </a:xfrm>
          <a:prstGeom prst="rect">
            <a:avLst/>
          </a:prstGeom>
        </p:spPr>
      </p:pic>
      <p:pic>
        <p:nvPicPr>
          <p:cNvPr id="5" name="Picture 2">
            <a:extLst>
              <a:ext uri="{FF2B5EF4-FFF2-40B4-BE49-F238E27FC236}">
                <a16:creationId xmlns:a16="http://schemas.microsoft.com/office/drawing/2014/main" id="{C6F597AE-2CDD-41FF-BC57-6D5192F6989F}"/>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448924" y="185651"/>
            <a:ext cx="1535955" cy="41045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B0ADA1B3-C5F0-4548-9542-E7977C6752A0}"/>
              </a:ext>
            </a:extLst>
          </p:cNvPr>
          <p:cNvSpPr txBox="1">
            <a:spLocks/>
          </p:cNvSpPr>
          <p:nvPr/>
        </p:nvSpPr>
        <p:spPr>
          <a:xfrm>
            <a:off x="838200" y="133270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Char char="-"/>
            </a:pPr>
            <a:r>
              <a:rPr lang="da-DK" sz="2600" dirty="0">
                <a:solidFill>
                  <a:schemeClr val="bg1"/>
                </a:solidFill>
                <a:latin typeface="Lato" panose="020F0502020204030203" pitchFamily="34" charset="0"/>
                <a:ea typeface="Lato" panose="020F0502020204030203" pitchFamily="34" charset="0"/>
                <a:cs typeface="Lato" panose="020F0502020204030203" pitchFamily="34" charset="0"/>
              </a:rPr>
              <a:t>Focus </a:t>
            </a:r>
            <a:r>
              <a:rPr lang="da-DK" sz="2600" dirty="0" err="1">
                <a:solidFill>
                  <a:schemeClr val="bg1"/>
                </a:solidFill>
                <a:latin typeface="Lato" panose="020F0502020204030203" pitchFamily="34" charset="0"/>
                <a:ea typeface="Lato" panose="020F0502020204030203" pitchFamily="34" charset="0"/>
                <a:cs typeface="Lato" panose="020F0502020204030203" pitchFamily="34" charset="0"/>
              </a:rPr>
              <a:t>areas</a:t>
            </a:r>
            <a:r>
              <a:rPr lang="da-DK" sz="2600" dirty="0">
                <a:solidFill>
                  <a:schemeClr val="bg1"/>
                </a:solidFill>
                <a:latin typeface="Lato" panose="020F0502020204030203" pitchFamily="34" charset="0"/>
                <a:ea typeface="Lato" panose="020F0502020204030203" pitchFamily="34" charset="0"/>
                <a:cs typeface="Lato" panose="020F0502020204030203" pitchFamily="34" charset="0"/>
              </a:rPr>
              <a:t> in 2022:</a:t>
            </a:r>
          </a:p>
          <a:p>
            <a:pPr>
              <a:buFontTx/>
              <a:buChar char="-"/>
            </a:pPr>
            <a:r>
              <a:rPr lang="da-DK" sz="2600" dirty="0" err="1">
                <a:solidFill>
                  <a:schemeClr val="bg1"/>
                </a:solidFill>
                <a:latin typeface="Lato" panose="020F0502020204030203" pitchFamily="34" charset="0"/>
                <a:ea typeface="Lato" panose="020F0502020204030203" pitchFamily="34" charset="0"/>
                <a:cs typeface="Lato" panose="020F0502020204030203" pitchFamily="34" charset="0"/>
              </a:rPr>
              <a:t>Finding</a:t>
            </a:r>
            <a:r>
              <a:rPr lang="da-DK" sz="2600" dirty="0">
                <a:solidFill>
                  <a:schemeClr val="bg1"/>
                </a:solidFill>
                <a:latin typeface="Lato" panose="020F0502020204030203" pitchFamily="34" charset="0"/>
                <a:ea typeface="Lato" panose="020F0502020204030203" pitchFamily="34" charset="0"/>
                <a:cs typeface="Lato" panose="020F0502020204030203" pitchFamily="34" charset="0"/>
              </a:rPr>
              <a:t> the </a:t>
            </a:r>
            <a:r>
              <a:rPr lang="da-DK" sz="2600" dirty="0" err="1">
                <a:solidFill>
                  <a:schemeClr val="bg1"/>
                </a:solidFill>
                <a:latin typeface="Lato" panose="020F0502020204030203" pitchFamily="34" charset="0"/>
                <a:ea typeface="Lato" panose="020F0502020204030203" pitchFamily="34" charset="0"/>
                <a:cs typeface="Lato" panose="020F0502020204030203" pitchFamily="34" charset="0"/>
              </a:rPr>
              <a:t>best</a:t>
            </a:r>
            <a:r>
              <a:rPr lang="da-DK" sz="2600" dirty="0">
                <a:solidFill>
                  <a:schemeClr val="bg1"/>
                </a:solidFill>
                <a:latin typeface="Lato" panose="020F0502020204030203" pitchFamily="34" charset="0"/>
                <a:ea typeface="Lato" panose="020F0502020204030203" pitchFamily="34" charset="0"/>
                <a:cs typeface="Lato" panose="020F0502020204030203" pitchFamily="34" charset="0"/>
              </a:rPr>
              <a:t> balance </a:t>
            </a:r>
            <a:r>
              <a:rPr lang="da-DK" sz="2600" dirty="0" err="1">
                <a:solidFill>
                  <a:schemeClr val="bg1"/>
                </a:solidFill>
                <a:latin typeface="Lato" panose="020F0502020204030203" pitchFamily="34" charset="0"/>
                <a:ea typeface="Lato" panose="020F0502020204030203" pitchFamily="34" charset="0"/>
                <a:cs typeface="Lato" panose="020F0502020204030203" pitchFamily="34" charset="0"/>
              </a:rPr>
              <a:t>between</a:t>
            </a:r>
            <a:r>
              <a:rPr lang="da-DK" sz="26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a-DK" sz="2600" dirty="0" err="1">
                <a:solidFill>
                  <a:schemeClr val="bg1"/>
                </a:solidFill>
                <a:latin typeface="Lato" panose="020F0502020204030203" pitchFamily="34" charset="0"/>
                <a:ea typeface="Lato" panose="020F0502020204030203" pitchFamily="34" charset="0"/>
                <a:cs typeface="Lato" panose="020F0502020204030203" pitchFamily="34" charset="0"/>
              </a:rPr>
              <a:t>working</a:t>
            </a:r>
            <a:r>
              <a:rPr lang="da-DK" sz="2600" dirty="0">
                <a:solidFill>
                  <a:schemeClr val="bg1"/>
                </a:solidFill>
                <a:latin typeface="Lato" panose="020F0502020204030203" pitchFamily="34" charset="0"/>
                <a:ea typeface="Lato" panose="020F0502020204030203" pitchFamily="34" charset="0"/>
                <a:cs typeface="Lato" panose="020F0502020204030203" pitchFamily="34" charset="0"/>
              </a:rPr>
              <a:t> from home and coming to SDU</a:t>
            </a:r>
          </a:p>
          <a:p>
            <a:pPr>
              <a:buFontTx/>
              <a:buChar char="-"/>
            </a:pPr>
            <a:r>
              <a:rPr lang="da-DK" sz="2600" dirty="0" err="1">
                <a:solidFill>
                  <a:schemeClr val="bg1"/>
                </a:solidFill>
                <a:latin typeface="Lato" panose="020F0502020204030203" pitchFamily="34" charset="0"/>
                <a:ea typeface="Lato" panose="020F0502020204030203" pitchFamily="34" charset="0"/>
                <a:cs typeface="Lato" panose="020F0502020204030203" pitchFamily="34" charset="0"/>
              </a:rPr>
              <a:t>Prepare</a:t>
            </a:r>
            <a:r>
              <a:rPr lang="da-DK" sz="2600" dirty="0">
                <a:solidFill>
                  <a:schemeClr val="bg1"/>
                </a:solidFill>
                <a:latin typeface="Lato" panose="020F0502020204030203" pitchFamily="34" charset="0"/>
                <a:ea typeface="Lato" panose="020F0502020204030203" pitchFamily="34" charset="0"/>
                <a:cs typeface="Lato" panose="020F0502020204030203" pitchFamily="34" charset="0"/>
              </a:rPr>
              <a:t> for </a:t>
            </a:r>
            <a:r>
              <a:rPr lang="da-DK" sz="2600" dirty="0" err="1">
                <a:solidFill>
                  <a:schemeClr val="bg1"/>
                </a:solidFill>
                <a:latin typeface="Lato" panose="020F0502020204030203" pitchFamily="34" charset="0"/>
                <a:ea typeface="Lato" panose="020F0502020204030203" pitchFamily="34" charset="0"/>
                <a:cs typeface="Lato" panose="020F0502020204030203" pitchFamily="34" charset="0"/>
              </a:rPr>
              <a:t>moving</a:t>
            </a:r>
            <a:r>
              <a:rPr lang="da-DK" sz="2600" dirty="0">
                <a:solidFill>
                  <a:schemeClr val="bg1"/>
                </a:solidFill>
                <a:latin typeface="Lato" panose="020F0502020204030203" pitchFamily="34" charset="0"/>
                <a:ea typeface="Lato" panose="020F0502020204030203" pitchFamily="34" charset="0"/>
                <a:cs typeface="Lato" panose="020F0502020204030203" pitchFamily="34" charset="0"/>
              </a:rPr>
              <a:t> to </a:t>
            </a:r>
            <a:r>
              <a:rPr lang="da-DK" sz="2600" dirty="0" err="1">
                <a:solidFill>
                  <a:schemeClr val="bg1"/>
                </a:solidFill>
                <a:latin typeface="Lato" panose="020F0502020204030203" pitchFamily="34" charset="0"/>
                <a:ea typeface="Lato" panose="020F0502020204030203" pitchFamily="34" charset="0"/>
                <a:cs typeface="Lato" panose="020F0502020204030203" pitchFamily="34" charset="0"/>
              </a:rPr>
              <a:t>NytSUND</a:t>
            </a:r>
            <a:endParaRPr lang="da-DK"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lvl="1">
              <a:buFontTx/>
              <a:buChar char="-"/>
            </a:pPr>
            <a:r>
              <a:rPr lang="da-DK" sz="2200" dirty="0">
                <a:solidFill>
                  <a:schemeClr val="bg1"/>
                </a:solidFill>
                <a:latin typeface="Lato" panose="020F0502020204030203" pitchFamily="34" charset="0"/>
                <a:ea typeface="Lato" panose="020F0502020204030203" pitchFamily="34" charset="0"/>
                <a:cs typeface="Lato" panose="020F0502020204030203" pitchFamily="34" charset="0"/>
              </a:rPr>
              <a:t>Planning to </a:t>
            </a:r>
            <a:r>
              <a:rPr lang="da-DK" sz="2200" dirty="0" err="1">
                <a:solidFill>
                  <a:schemeClr val="bg1"/>
                </a:solidFill>
                <a:latin typeface="Lato" panose="020F0502020204030203" pitchFamily="34" charset="0"/>
                <a:ea typeface="Lato" panose="020F0502020204030203" pitchFamily="34" charset="0"/>
                <a:cs typeface="Lato" panose="020F0502020204030203" pitchFamily="34" charset="0"/>
              </a:rPr>
              <a:t>minimize</a:t>
            </a:r>
            <a:r>
              <a:rPr lang="da-DK" sz="22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a-DK" sz="2200" dirty="0" err="1">
                <a:solidFill>
                  <a:schemeClr val="bg1"/>
                </a:solidFill>
                <a:latin typeface="Lato" panose="020F0502020204030203" pitchFamily="34" charset="0"/>
                <a:ea typeface="Lato" panose="020F0502020204030203" pitchFamily="34" charset="0"/>
                <a:cs typeface="Lato" panose="020F0502020204030203" pitchFamily="34" charset="0"/>
              </a:rPr>
              <a:t>transitional</a:t>
            </a:r>
            <a:r>
              <a:rPr lang="da-DK" sz="22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a-DK" sz="2200" dirty="0" err="1">
                <a:solidFill>
                  <a:schemeClr val="bg1"/>
                </a:solidFill>
                <a:latin typeface="Lato" panose="020F0502020204030203" pitchFamily="34" charset="0"/>
                <a:ea typeface="Lato" panose="020F0502020204030203" pitchFamily="34" charset="0"/>
                <a:cs typeface="Lato" panose="020F0502020204030203" pitchFamily="34" charset="0"/>
              </a:rPr>
              <a:t>costs</a:t>
            </a:r>
            <a:r>
              <a:rPr lang="da-DK" sz="2200" dirty="0">
                <a:solidFill>
                  <a:schemeClr val="bg1"/>
                </a:solidFill>
                <a:latin typeface="Lato" panose="020F0502020204030203" pitchFamily="34" charset="0"/>
                <a:ea typeface="Lato" panose="020F0502020204030203" pitchFamily="34" charset="0"/>
                <a:cs typeface="Lato" panose="020F0502020204030203" pitchFamily="34" charset="0"/>
              </a:rPr>
              <a:t> – laboratories, </a:t>
            </a:r>
            <a:r>
              <a:rPr lang="da-DK" sz="2200" dirty="0" err="1">
                <a:solidFill>
                  <a:schemeClr val="bg1"/>
                </a:solidFill>
                <a:latin typeface="Lato" panose="020F0502020204030203" pitchFamily="34" charset="0"/>
                <a:ea typeface="Lato" panose="020F0502020204030203" pitchFamily="34" charset="0"/>
                <a:cs typeface="Lato" panose="020F0502020204030203" pitchFamily="34" charset="0"/>
              </a:rPr>
              <a:t>funding</a:t>
            </a:r>
            <a:endParaRPr lang="da-DK" sz="2200" dirty="0">
              <a:solidFill>
                <a:schemeClr val="bg1"/>
              </a:solidFill>
              <a:latin typeface="Lato" panose="020F0502020204030203" pitchFamily="34" charset="0"/>
              <a:ea typeface="Lato" panose="020F0502020204030203" pitchFamily="34" charset="0"/>
              <a:cs typeface="Lato" panose="020F0502020204030203" pitchFamily="34" charset="0"/>
            </a:endParaRPr>
          </a:p>
          <a:p>
            <a:pPr lvl="1">
              <a:buFontTx/>
              <a:buChar char="-"/>
            </a:pPr>
            <a:r>
              <a:rPr lang="da-DK" sz="2200" dirty="0">
                <a:solidFill>
                  <a:schemeClr val="bg1"/>
                </a:solidFill>
                <a:latin typeface="Lato" panose="020F0502020204030203" pitchFamily="34" charset="0"/>
                <a:ea typeface="Lato" panose="020F0502020204030203" pitchFamily="34" charset="0"/>
                <a:cs typeface="Lato" panose="020F0502020204030203" pitchFamily="34" charset="0"/>
              </a:rPr>
              <a:t>How to </a:t>
            </a:r>
            <a:r>
              <a:rPr lang="da-DK" sz="2200" dirty="0" err="1">
                <a:solidFill>
                  <a:schemeClr val="bg1"/>
                </a:solidFill>
                <a:latin typeface="Lato" panose="020F0502020204030203" pitchFamily="34" charset="0"/>
                <a:ea typeface="Lato" panose="020F0502020204030203" pitchFamily="34" charset="0"/>
                <a:cs typeface="Lato" panose="020F0502020204030203" pitchFamily="34" charset="0"/>
              </a:rPr>
              <a:t>best</a:t>
            </a:r>
            <a:r>
              <a:rPr lang="da-DK" sz="22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a-DK" sz="2200" dirty="0" err="1">
                <a:solidFill>
                  <a:schemeClr val="bg1"/>
                </a:solidFill>
                <a:latin typeface="Lato" panose="020F0502020204030203" pitchFamily="34" charset="0"/>
                <a:ea typeface="Lato" panose="020F0502020204030203" pitchFamily="34" charset="0"/>
                <a:cs typeface="Lato" panose="020F0502020204030203" pitchFamily="34" charset="0"/>
              </a:rPr>
              <a:t>use</a:t>
            </a:r>
            <a:r>
              <a:rPr lang="da-DK" sz="2200" dirty="0">
                <a:solidFill>
                  <a:schemeClr val="bg1"/>
                </a:solidFill>
                <a:latin typeface="Lato" panose="020F0502020204030203" pitchFamily="34" charset="0"/>
                <a:ea typeface="Lato" panose="020F0502020204030203" pitchFamily="34" charset="0"/>
                <a:cs typeface="Lato" panose="020F0502020204030203" pitchFamily="34" charset="0"/>
              </a:rPr>
              <a:t> the </a:t>
            </a:r>
            <a:r>
              <a:rPr lang="da-DK" sz="2200" dirty="0" err="1">
                <a:solidFill>
                  <a:schemeClr val="bg1"/>
                </a:solidFill>
                <a:latin typeface="Lato" panose="020F0502020204030203" pitchFamily="34" charset="0"/>
                <a:ea typeface="Lato" panose="020F0502020204030203" pitchFamily="34" charset="0"/>
                <a:cs typeface="Lato" panose="020F0502020204030203" pitchFamily="34" charset="0"/>
              </a:rPr>
              <a:t>space</a:t>
            </a:r>
            <a:r>
              <a:rPr lang="da-DK" sz="22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a-DK" sz="2200" dirty="0" err="1">
                <a:solidFill>
                  <a:schemeClr val="bg1"/>
                </a:solidFill>
                <a:latin typeface="Lato" panose="020F0502020204030203" pitchFamily="34" charset="0"/>
                <a:ea typeface="Lato" panose="020F0502020204030203" pitchFamily="34" charset="0"/>
                <a:cs typeface="Lato" panose="020F0502020204030203" pitchFamily="34" charset="0"/>
              </a:rPr>
              <a:t>available</a:t>
            </a:r>
            <a:r>
              <a:rPr lang="da-DK" sz="2200" dirty="0">
                <a:solidFill>
                  <a:schemeClr val="bg1"/>
                </a:solidFill>
                <a:latin typeface="Lato" panose="020F0502020204030203" pitchFamily="34" charset="0"/>
                <a:ea typeface="Lato" panose="020F0502020204030203" pitchFamily="34" charset="0"/>
                <a:cs typeface="Lato" panose="020F0502020204030203" pitchFamily="34" charset="0"/>
              </a:rPr>
              <a:t> AND </a:t>
            </a:r>
            <a:r>
              <a:rPr lang="da-DK" sz="2200" dirty="0" err="1">
                <a:solidFill>
                  <a:schemeClr val="bg1"/>
                </a:solidFill>
                <a:latin typeface="Lato" panose="020F0502020204030203" pitchFamily="34" charset="0"/>
                <a:ea typeface="Lato" panose="020F0502020204030203" pitchFamily="34" charset="0"/>
                <a:cs typeface="Lato" panose="020F0502020204030203" pitchFamily="34" charset="0"/>
              </a:rPr>
              <a:t>alligned</a:t>
            </a:r>
            <a:r>
              <a:rPr lang="da-DK" sz="2200" dirty="0">
                <a:solidFill>
                  <a:schemeClr val="bg1"/>
                </a:solidFill>
                <a:latin typeface="Lato" panose="020F0502020204030203" pitchFamily="34" charset="0"/>
                <a:ea typeface="Lato" panose="020F0502020204030203" pitchFamily="34" charset="0"/>
                <a:cs typeface="Lato" panose="020F0502020204030203" pitchFamily="34" charset="0"/>
              </a:rPr>
              <a:t> with </a:t>
            </a:r>
            <a:r>
              <a:rPr lang="da-DK" sz="2200" dirty="0" err="1">
                <a:solidFill>
                  <a:schemeClr val="bg1"/>
                </a:solidFill>
                <a:latin typeface="Lato" panose="020F0502020204030203" pitchFamily="34" charset="0"/>
                <a:ea typeface="Lato" panose="020F0502020204030203" pitchFamily="34" charset="0"/>
                <a:cs typeface="Lato" panose="020F0502020204030203" pitchFamily="34" charset="0"/>
              </a:rPr>
              <a:t>rules</a:t>
            </a:r>
            <a:r>
              <a:rPr lang="da-DK" sz="2200" dirty="0">
                <a:solidFill>
                  <a:schemeClr val="bg1"/>
                </a:solidFill>
                <a:latin typeface="Lato" panose="020F0502020204030203" pitchFamily="34" charset="0"/>
                <a:ea typeface="Lato" panose="020F0502020204030203" pitchFamily="34" charset="0"/>
                <a:cs typeface="Lato" panose="020F0502020204030203" pitchFamily="34" charset="0"/>
              </a:rPr>
              <a:t> and </a:t>
            </a:r>
            <a:r>
              <a:rPr lang="da-DK" sz="2200" dirty="0" err="1">
                <a:solidFill>
                  <a:schemeClr val="bg1"/>
                </a:solidFill>
                <a:latin typeface="Lato" panose="020F0502020204030203" pitchFamily="34" charset="0"/>
                <a:ea typeface="Lato" panose="020F0502020204030203" pitchFamily="34" charset="0"/>
                <a:cs typeface="Lato" panose="020F0502020204030203" pitchFamily="34" charset="0"/>
              </a:rPr>
              <a:t>regulations</a:t>
            </a:r>
            <a:endParaRPr lang="da-DK" sz="2200" dirty="0">
              <a:solidFill>
                <a:schemeClr val="bg1"/>
              </a:solidFill>
              <a:latin typeface="Lato" panose="020F0502020204030203" pitchFamily="34" charset="0"/>
              <a:ea typeface="Lato" panose="020F0502020204030203" pitchFamily="34" charset="0"/>
              <a:cs typeface="Lato" panose="020F0502020204030203" pitchFamily="34" charset="0"/>
            </a:endParaRPr>
          </a:p>
          <a:p>
            <a:pPr lvl="1">
              <a:buFontTx/>
              <a:buChar char="-"/>
            </a:pPr>
            <a:r>
              <a:rPr lang="da-DK" sz="2200" dirty="0">
                <a:solidFill>
                  <a:schemeClr val="bg1"/>
                </a:solidFill>
                <a:latin typeface="Lato" panose="020F0502020204030203" pitchFamily="34" charset="0"/>
                <a:ea typeface="Lato" panose="020F0502020204030203" pitchFamily="34" charset="0"/>
                <a:cs typeface="Lato" panose="020F0502020204030203" pitchFamily="34" charset="0"/>
              </a:rPr>
              <a:t>Shared </a:t>
            </a:r>
            <a:r>
              <a:rPr lang="da-DK" sz="2200" dirty="0" err="1">
                <a:solidFill>
                  <a:schemeClr val="bg1"/>
                </a:solidFill>
                <a:latin typeface="Lato" panose="020F0502020204030203" pitchFamily="34" charset="0"/>
                <a:ea typeface="Lato" panose="020F0502020204030203" pitchFamily="34" charset="0"/>
                <a:cs typeface="Lato" panose="020F0502020204030203" pitchFamily="34" charset="0"/>
              </a:rPr>
              <a:t>offices</a:t>
            </a:r>
            <a:endParaRPr lang="da-DK" sz="2200" dirty="0">
              <a:solidFill>
                <a:schemeClr val="bg1"/>
              </a:solidFill>
              <a:latin typeface="Lato" panose="020F0502020204030203" pitchFamily="34" charset="0"/>
              <a:ea typeface="Lato" panose="020F0502020204030203" pitchFamily="34" charset="0"/>
              <a:cs typeface="Lato" panose="020F0502020204030203" pitchFamily="34" charset="0"/>
            </a:endParaRPr>
          </a:p>
          <a:p>
            <a:pPr lvl="2">
              <a:buFontTx/>
              <a:buChar char="-"/>
            </a:pPr>
            <a:r>
              <a:rPr lang="da-DK" sz="1800" dirty="0">
                <a:solidFill>
                  <a:schemeClr val="bg1"/>
                </a:solidFill>
                <a:latin typeface="Lato" panose="020F0502020204030203" pitchFamily="34" charset="0"/>
                <a:ea typeface="Lato" panose="020F0502020204030203" pitchFamily="34" charset="0"/>
                <a:cs typeface="Lato" panose="020F0502020204030203" pitchFamily="34" charset="0"/>
              </a:rPr>
              <a:t>The ‘GLP’ for </a:t>
            </a:r>
            <a:r>
              <a:rPr lang="da-DK" sz="1800" dirty="0" err="1">
                <a:solidFill>
                  <a:schemeClr val="bg1"/>
                </a:solidFill>
                <a:latin typeface="Lato" panose="020F0502020204030203" pitchFamily="34" charset="0"/>
                <a:ea typeface="Lato" panose="020F0502020204030203" pitchFamily="34" charset="0"/>
                <a:cs typeface="Lato" panose="020F0502020204030203" pitchFamily="34" charset="0"/>
              </a:rPr>
              <a:t>working</a:t>
            </a:r>
            <a:r>
              <a:rPr lang="da-DK" sz="1800" dirty="0">
                <a:solidFill>
                  <a:schemeClr val="bg1"/>
                </a:solidFill>
                <a:latin typeface="Lato" panose="020F0502020204030203" pitchFamily="34" charset="0"/>
                <a:ea typeface="Lato" panose="020F0502020204030203" pitchFamily="34" charset="0"/>
                <a:cs typeface="Lato" panose="020F0502020204030203" pitchFamily="34" charset="0"/>
              </a:rPr>
              <a:t> in </a:t>
            </a:r>
            <a:r>
              <a:rPr lang="da-DK" sz="1800" dirty="0" err="1">
                <a:solidFill>
                  <a:schemeClr val="bg1"/>
                </a:solidFill>
                <a:latin typeface="Lato" panose="020F0502020204030203" pitchFamily="34" charset="0"/>
                <a:ea typeface="Lato" panose="020F0502020204030203" pitchFamily="34" charset="0"/>
                <a:cs typeface="Lato" panose="020F0502020204030203" pitchFamily="34" charset="0"/>
              </a:rPr>
              <a:t>shared</a:t>
            </a:r>
            <a:r>
              <a:rPr lang="da-DK" sz="18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a-DK" sz="1800" dirty="0" err="1">
                <a:solidFill>
                  <a:schemeClr val="bg1"/>
                </a:solidFill>
                <a:latin typeface="Lato" panose="020F0502020204030203" pitchFamily="34" charset="0"/>
                <a:ea typeface="Lato" panose="020F0502020204030203" pitchFamily="34" charset="0"/>
                <a:cs typeface="Lato" panose="020F0502020204030203" pitchFamily="34" charset="0"/>
              </a:rPr>
              <a:t>offices</a:t>
            </a:r>
            <a:endParaRPr lang="da-DK" sz="1800" dirty="0">
              <a:solidFill>
                <a:schemeClr val="bg1"/>
              </a:solidFill>
              <a:latin typeface="Lato" panose="020F0502020204030203" pitchFamily="34" charset="0"/>
              <a:ea typeface="Lato" panose="020F0502020204030203" pitchFamily="34" charset="0"/>
              <a:cs typeface="Lato" panose="020F0502020204030203" pitchFamily="34" charset="0"/>
            </a:endParaRPr>
          </a:p>
          <a:p>
            <a:pPr lvl="2">
              <a:buFontTx/>
              <a:buChar char="-"/>
            </a:pPr>
            <a:r>
              <a:rPr lang="da-DK" sz="1800" dirty="0">
                <a:solidFill>
                  <a:schemeClr val="bg1"/>
                </a:solidFill>
                <a:latin typeface="Lato" panose="020F0502020204030203" pitchFamily="34" charset="0"/>
                <a:ea typeface="Lato" panose="020F0502020204030203" pitchFamily="34" charset="0"/>
                <a:cs typeface="Lato" panose="020F0502020204030203" pitchFamily="34" charset="0"/>
              </a:rPr>
              <a:t>Online meetings in </a:t>
            </a:r>
            <a:r>
              <a:rPr lang="da-DK" sz="1800" dirty="0" err="1">
                <a:solidFill>
                  <a:schemeClr val="bg1"/>
                </a:solidFill>
                <a:latin typeface="Lato" panose="020F0502020204030203" pitchFamily="34" charset="0"/>
                <a:ea typeface="Lato" panose="020F0502020204030203" pitchFamily="34" charset="0"/>
                <a:cs typeface="Lato" panose="020F0502020204030203" pitchFamily="34" charset="0"/>
              </a:rPr>
              <a:t>shared</a:t>
            </a:r>
            <a:r>
              <a:rPr lang="da-DK" sz="18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a-DK" sz="1800" dirty="0" err="1">
                <a:solidFill>
                  <a:schemeClr val="bg1"/>
                </a:solidFill>
                <a:latin typeface="Lato" panose="020F0502020204030203" pitchFamily="34" charset="0"/>
                <a:ea typeface="Lato" panose="020F0502020204030203" pitchFamily="34" charset="0"/>
                <a:cs typeface="Lato" panose="020F0502020204030203" pitchFamily="34" charset="0"/>
              </a:rPr>
              <a:t>offices</a:t>
            </a:r>
            <a:r>
              <a:rPr lang="da-DK" sz="1800" dirty="0">
                <a:solidFill>
                  <a:schemeClr val="bg1"/>
                </a:solidFill>
                <a:latin typeface="Lato" panose="020F0502020204030203" pitchFamily="34" charset="0"/>
                <a:ea typeface="Lato" panose="020F0502020204030203" pitchFamily="34" charset="0"/>
                <a:cs typeface="Lato" panose="020F0502020204030203" pitchFamily="34" charset="0"/>
              </a:rPr>
              <a:t>?</a:t>
            </a:r>
          </a:p>
        </p:txBody>
      </p:sp>
      <p:sp>
        <p:nvSpPr>
          <p:cNvPr id="13" name="USR_Name">
            <a:extLst>
              <a:ext uri="{FF2B5EF4-FFF2-40B4-BE49-F238E27FC236}">
                <a16:creationId xmlns:a16="http://schemas.microsoft.com/office/drawing/2014/main" id="{5D7A6B95-F8AE-4B0B-A3D6-5602DFE6EB01}"/>
              </a:ext>
            </a:extLst>
          </p:cNvPr>
          <p:cNvSpPr txBox="1">
            <a:spLocks/>
          </p:cNvSpPr>
          <p:nvPr/>
        </p:nvSpPr>
        <p:spPr>
          <a:xfrm>
            <a:off x="838200" y="6361350"/>
            <a:ext cx="3340800" cy="2630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rPr>
              <a:t>Department of Public Health</a:t>
            </a:r>
          </a:p>
          <a:p>
            <a:endPar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Title 1">
            <a:extLst>
              <a:ext uri="{FF2B5EF4-FFF2-40B4-BE49-F238E27FC236}">
                <a16:creationId xmlns:a16="http://schemas.microsoft.com/office/drawing/2014/main" id="{254C555D-14A4-45C7-91AD-D695B7419C94}"/>
              </a:ext>
            </a:extLst>
          </p:cNvPr>
          <p:cNvSpPr txBox="1">
            <a:spLocks/>
          </p:cNvSpPr>
          <p:nvPr/>
        </p:nvSpPr>
        <p:spPr>
          <a:xfrm>
            <a:off x="838200" y="714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b="1" dirty="0">
                <a:solidFill>
                  <a:schemeClr val="bg1"/>
                </a:solidFill>
                <a:latin typeface="Lato" panose="020F0502020204030203" pitchFamily="34" charset="0"/>
                <a:ea typeface="Lato" panose="020F0502020204030203" pitchFamily="34" charset="0"/>
                <a:cs typeface="Lato" panose="020F0502020204030203" pitchFamily="34" charset="0"/>
              </a:rPr>
              <a:t>Work </a:t>
            </a:r>
            <a:r>
              <a:rPr lang="da-DK" b="1" dirty="0" err="1">
                <a:solidFill>
                  <a:schemeClr val="bg1"/>
                </a:solidFill>
                <a:latin typeface="Lato" panose="020F0502020204030203" pitchFamily="34" charset="0"/>
                <a:ea typeface="Lato" panose="020F0502020204030203" pitchFamily="34" charset="0"/>
                <a:cs typeface="Lato" panose="020F0502020204030203" pitchFamily="34" charset="0"/>
              </a:rPr>
              <a:t>environment</a:t>
            </a:r>
            <a:endParaRPr lang="da-DK"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891076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0864EE0C-C5E6-4DE4-91C8-33F2AC7A61EE}"/>
              </a:ext>
            </a:extLst>
          </p:cNvPr>
          <p:cNvGraphicFramePr>
            <a:graphicFrameLocks noGrp="1"/>
          </p:cNvGraphicFramePr>
          <p:nvPr>
            <p:ph idx="1"/>
            <p:extLst>
              <p:ext uri="{D42A27DB-BD31-4B8C-83A1-F6EECF244321}">
                <p14:modId xmlns:p14="http://schemas.microsoft.com/office/powerpoint/2010/main" val="2672035351"/>
              </p:ext>
            </p:extLst>
          </p:nvPr>
        </p:nvGraphicFramePr>
        <p:xfrm>
          <a:off x="838200" y="1391778"/>
          <a:ext cx="10955694" cy="4328160"/>
        </p:xfrm>
        <a:graphic>
          <a:graphicData uri="http://schemas.openxmlformats.org/drawingml/2006/table">
            <a:tbl>
              <a:tblPr firstRow="1" bandRow="1">
                <a:tableStyleId>{5C22544A-7EE6-4342-B048-85BDC9FD1C3A}</a:tableStyleId>
              </a:tblPr>
              <a:tblGrid>
                <a:gridCol w="1587759">
                  <a:extLst>
                    <a:ext uri="{9D8B030D-6E8A-4147-A177-3AD203B41FA5}">
                      <a16:colId xmlns:a16="http://schemas.microsoft.com/office/drawing/2014/main" val="2072749419"/>
                    </a:ext>
                  </a:extLst>
                </a:gridCol>
                <a:gridCol w="9367935">
                  <a:extLst>
                    <a:ext uri="{9D8B030D-6E8A-4147-A177-3AD203B41FA5}">
                      <a16:colId xmlns:a16="http://schemas.microsoft.com/office/drawing/2014/main" val="2942601279"/>
                    </a:ext>
                  </a:extLst>
                </a:gridCol>
              </a:tblGrid>
              <a:tr h="370840">
                <a:tc>
                  <a:txBody>
                    <a:bodyPr/>
                    <a:lstStyle/>
                    <a:p>
                      <a:r>
                        <a:rPr lang="en-US" sz="2600" b="0" u="none"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12.45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b="0" u="none"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Welcome and state of the Department /Jesper Bo Nielsen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6865193"/>
                  </a:ext>
                </a:extLst>
              </a:tr>
              <a:tr h="370840">
                <a:tc>
                  <a:txBody>
                    <a:bodyPr/>
                    <a:lstStyle/>
                    <a:p>
                      <a:r>
                        <a:rPr lang="en-US" sz="2800" u="sng" noProof="0" dirty="0">
                          <a:solidFill>
                            <a:schemeClr val="bg1"/>
                          </a:solidFill>
                          <a:latin typeface="Lato" panose="020F0502020204030203" pitchFamily="34" charset="0"/>
                          <a:ea typeface="Lato" panose="020F0502020204030203" pitchFamily="34" charset="0"/>
                          <a:cs typeface="Lato" panose="020F0502020204030203" pitchFamily="34" charset="0"/>
                        </a:rPr>
                        <a:t>13.10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800" u="sng" noProof="0" dirty="0">
                          <a:solidFill>
                            <a:schemeClr val="bg1"/>
                          </a:solidFill>
                          <a:latin typeface="Lato" panose="020F0502020204030203" pitchFamily="34" charset="0"/>
                          <a:ea typeface="Lato" panose="020F0502020204030203" pitchFamily="34" charset="0"/>
                          <a:cs typeface="Lato" panose="020F0502020204030203" pitchFamily="34" charset="0"/>
                        </a:rPr>
                        <a:t>Visit from the new Rector at SDU /Jens </a:t>
                      </a:r>
                      <a:r>
                        <a:rPr lang="en-US" sz="2800" u="sng" noProof="0" dirty="0" err="1">
                          <a:solidFill>
                            <a:schemeClr val="bg1"/>
                          </a:solidFill>
                          <a:latin typeface="Lato" panose="020F0502020204030203" pitchFamily="34" charset="0"/>
                          <a:ea typeface="Lato" panose="020F0502020204030203" pitchFamily="34" charset="0"/>
                          <a:cs typeface="Lato" panose="020F0502020204030203" pitchFamily="34" charset="0"/>
                        </a:rPr>
                        <a:t>Ringsmose</a:t>
                      </a:r>
                      <a:endParaRPr lang="en-US" sz="2800" u="sng" noProof="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66277"/>
                  </a:ext>
                </a:extLst>
              </a:tr>
              <a:tr h="370840">
                <a:tc>
                  <a:txBody>
                    <a:bodyPr/>
                    <a:lstStyle/>
                    <a:p>
                      <a:r>
                        <a:rPr lang="en-US" sz="2600"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13.45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User involvement in research – from idea to dissemination /Astrid Janssens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3220593"/>
                  </a:ext>
                </a:extLst>
              </a:tr>
              <a:tr h="370840">
                <a:tc>
                  <a:txBody>
                    <a:bodyPr/>
                    <a:lstStyle/>
                    <a:p>
                      <a:r>
                        <a:rPr lang="en-US" sz="2600" i="1" noProof="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14.15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i="1"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Coffee break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3798578"/>
                  </a:ext>
                </a:extLst>
              </a:tr>
              <a:tr h="370840">
                <a:tc>
                  <a:txBody>
                    <a:bodyPr/>
                    <a:lstStyle/>
                    <a:p>
                      <a:r>
                        <a:rPr lang="en-US" sz="2600" noProof="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14.45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GDPR /Marie Kruse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1707071"/>
                  </a:ext>
                </a:extLst>
              </a:tr>
              <a:tr h="370840">
                <a:tc>
                  <a:txBody>
                    <a:bodyPr/>
                    <a:lstStyle/>
                    <a:p>
                      <a:r>
                        <a:rPr lang="en-US" sz="2600" noProof="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15.00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noProof="0" dirty="0" err="1">
                          <a:solidFill>
                            <a:schemeClr val="bg1">
                              <a:alpha val="80000"/>
                            </a:schemeClr>
                          </a:solidFill>
                          <a:latin typeface="Lato" panose="020F0502020204030203" pitchFamily="34" charset="0"/>
                          <a:ea typeface="Lato" panose="020F0502020204030203" pitchFamily="34" charset="0"/>
                          <a:cs typeface="Lato" panose="020F0502020204030203" pitchFamily="34" charset="0"/>
                        </a:rPr>
                        <a:t>NytSUND</a:t>
                      </a:r>
                      <a:r>
                        <a:rPr lang="en-US" sz="2600"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 /Jesper Bo Nielsen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645914"/>
                  </a:ext>
                </a:extLst>
              </a:tr>
              <a:tr h="370840">
                <a:tc>
                  <a:txBody>
                    <a:bodyPr/>
                    <a:lstStyle/>
                    <a:p>
                      <a:r>
                        <a:rPr lang="en-US" sz="2600" noProof="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16.00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Thank you for today!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4622409"/>
                  </a:ext>
                </a:extLst>
              </a:tr>
              <a:tr h="370840">
                <a:tc>
                  <a:txBody>
                    <a:bodyPr/>
                    <a:lstStyle/>
                    <a:p>
                      <a:r>
                        <a:rPr lang="en-US" sz="2600" noProof="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16.15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Bus departure towards Odense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2083805"/>
                  </a:ext>
                </a:extLst>
              </a:tr>
            </a:tbl>
          </a:graphicData>
        </a:graphic>
      </p:graphicFrame>
      <p:pic>
        <p:nvPicPr>
          <p:cNvPr id="4" name="Picture 3" descr="A group of apples&#10;&#10;Description automatically generated with low confidence">
            <a:extLst>
              <a:ext uri="{FF2B5EF4-FFF2-40B4-BE49-F238E27FC236}">
                <a16:creationId xmlns:a16="http://schemas.microsoft.com/office/drawing/2014/main" id="{D451BAB8-5A7E-4088-9895-77F3CFCDE586}"/>
              </a:ext>
            </a:extLst>
          </p:cNvPr>
          <p:cNvPicPr>
            <a:picLocks noGrp="1" noRot="1" noChangeAspect="1" noMove="1" noResize="1" noEditPoints="1" noAdjustHandles="1" noChangeArrowheads="1" noChangeShapeType="1" noCrop="1"/>
          </p:cNvPicPr>
          <p:nvPr/>
        </p:nvPicPr>
        <p:blipFill rotWithShape="1">
          <a:blip r:embed="rId2">
            <a:alphaModFix amt="85000"/>
            <a:extLst>
              <a:ext uri="{28A0092B-C50C-407E-A947-70E740481C1C}">
                <a14:useLocalDpi xmlns:a14="http://schemas.microsoft.com/office/drawing/2010/main" val="0"/>
              </a:ext>
            </a:extLst>
          </a:blip>
          <a:srcRect b="42109"/>
          <a:stretch/>
        </p:blipFill>
        <p:spPr>
          <a:xfrm>
            <a:off x="6970283" y="4470400"/>
            <a:ext cx="5495925" cy="2387600"/>
          </a:xfrm>
          <a:prstGeom prst="rect">
            <a:avLst/>
          </a:prstGeom>
        </p:spPr>
      </p:pic>
      <p:pic>
        <p:nvPicPr>
          <p:cNvPr id="5" name="Picture 2">
            <a:extLst>
              <a:ext uri="{FF2B5EF4-FFF2-40B4-BE49-F238E27FC236}">
                <a16:creationId xmlns:a16="http://schemas.microsoft.com/office/drawing/2014/main" id="{FF47CFE6-1036-4719-BF85-43CE6D43892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448924" y="185651"/>
            <a:ext cx="1535955" cy="410455"/>
          </a:xfrm>
          <a:prstGeom prst="rect">
            <a:avLst/>
          </a:prstGeom>
          <a:noFill/>
          <a:extLst>
            <a:ext uri="{909E8E84-426E-40DD-AFC4-6F175D3DCCD1}">
              <a14:hiddenFill xmlns:a14="http://schemas.microsoft.com/office/drawing/2010/main">
                <a:solidFill>
                  <a:srgbClr val="FFFFFF"/>
                </a:solidFill>
              </a14:hiddenFill>
            </a:ext>
          </a:extLst>
        </p:spPr>
      </p:pic>
      <p:sp>
        <p:nvSpPr>
          <p:cNvPr id="9" name="USR_Name">
            <a:extLst>
              <a:ext uri="{FF2B5EF4-FFF2-40B4-BE49-F238E27FC236}">
                <a16:creationId xmlns:a16="http://schemas.microsoft.com/office/drawing/2014/main" id="{5A7C96F4-FC2F-48B9-AFD7-256A89FF6137}"/>
              </a:ext>
            </a:extLst>
          </p:cNvPr>
          <p:cNvSpPr txBox="1">
            <a:spLocks/>
          </p:cNvSpPr>
          <p:nvPr/>
        </p:nvSpPr>
        <p:spPr>
          <a:xfrm>
            <a:off x="838200" y="6361350"/>
            <a:ext cx="3340800" cy="2630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rPr>
              <a:t>Department of Public Health</a:t>
            </a:r>
          </a:p>
          <a:p>
            <a:endPar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Title 1">
            <a:extLst>
              <a:ext uri="{FF2B5EF4-FFF2-40B4-BE49-F238E27FC236}">
                <a16:creationId xmlns:a16="http://schemas.microsoft.com/office/drawing/2014/main" id="{A6F880A2-7F7C-4BE3-9DDA-A136F617E0A5}"/>
              </a:ext>
            </a:extLst>
          </p:cNvPr>
          <p:cNvSpPr>
            <a:spLocks noGrp="1"/>
          </p:cNvSpPr>
          <p:nvPr>
            <p:ph type="title"/>
          </p:nvPr>
        </p:nvSpPr>
        <p:spPr>
          <a:xfrm>
            <a:off x="838200" y="7142"/>
            <a:ext cx="10515600" cy="1325563"/>
          </a:xfrm>
        </p:spPr>
        <p:txBody>
          <a:bodyPr/>
          <a:lstStyle/>
          <a:p>
            <a:r>
              <a:rPr lang="da-DK" b="1" dirty="0" err="1">
                <a:solidFill>
                  <a:schemeClr val="bg1"/>
                </a:solidFill>
                <a:latin typeface="Lato" panose="020F0502020204030203" pitchFamily="34" charset="0"/>
                <a:ea typeface="Lato" panose="020F0502020204030203" pitchFamily="34" charset="0"/>
                <a:cs typeface="Lato" panose="020F0502020204030203" pitchFamily="34" charset="0"/>
              </a:rPr>
              <a:t>Welcome</a:t>
            </a:r>
            <a:r>
              <a:rPr lang="da-DK" b="1" dirty="0">
                <a:solidFill>
                  <a:schemeClr val="bg1"/>
                </a:solidFill>
                <a:latin typeface="Lato" panose="020F0502020204030203" pitchFamily="34" charset="0"/>
                <a:ea typeface="Lato" panose="020F0502020204030203" pitchFamily="34" charset="0"/>
                <a:cs typeface="Lato" panose="020F0502020204030203" pitchFamily="34" charset="0"/>
              </a:rPr>
              <a:t> back!</a:t>
            </a:r>
          </a:p>
        </p:txBody>
      </p:sp>
    </p:spTree>
    <p:extLst>
      <p:ext uri="{BB962C8B-B14F-4D97-AF65-F5344CB8AC3E}">
        <p14:creationId xmlns:p14="http://schemas.microsoft.com/office/powerpoint/2010/main" val="3353381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0864EE0C-C5E6-4DE4-91C8-33F2AC7A61EE}"/>
              </a:ext>
            </a:extLst>
          </p:cNvPr>
          <p:cNvGraphicFramePr>
            <a:graphicFrameLocks noGrp="1"/>
          </p:cNvGraphicFramePr>
          <p:nvPr>
            <p:ph idx="1"/>
            <p:extLst>
              <p:ext uri="{D42A27DB-BD31-4B8C-83A1-F6EECF244321}">
                <p14:modId xmlns:p14="http://schemas.microsoft.com/office/powerpoint/2010/main" val="491964708"/>
              </p:ext>
            </p:extLst>
          </p:nvPr>
        </p:nvGraphicFramePr>
        <p:xfrm>
          <a:off x="838200" y="1391778"/>
          <a:ext cx="10955694" cy="4328160"/>
        </p:xfrm>
        <a:graphic>
          <a:graphicData uri="http://schemas.openxmlformats.org/drawingml/2006/table">
            <a:tbl>
              <a:tblPr firstRow="1" bandRow="1">
                <a:tableStyleId>{5C22544A-7EE6-4342-B048-85BDC9FD1C3A}</a:tableStyleId>
              </a:tblPr>
              <a:tblGrid>
                <a:gridCol w="1587759">
                  <a:extLst>
                    <a:ext uri="{9D8B030D-6E8A-4147-A177-3AD203B41FA5}">
                      <a16:colId xmlns:a16="http://schemas.microsoft.com/office/drawing/2014/main" val="2072749419"/>
                    </a:ext>
                  </a:extLst>
                </a:gridCol>
                <a:gridCol w="9367935">
                  <a:extLst>
                    <a:ext uri="{9D8B030D-6E8A-4147-A177-3AD203B41FA5}">
                      <a16:colId xmlns:a16="http://schemas.microsoft.com/office/drawing/2014/main" val="2942601279"/>
                    </a:ext>
                  </a:extLst>
                </a:gridCol>
              </a:tblGrid>
              <a:tr h="370840">
                <a:tc>
                  <a:txBody>
                    <a:bodyPr/>
                    <a:lstStyle/>
                    <a:p>
                      <a:r>
                        <a:rPr lang="en-US" sz="2800" b="1" u="sng" noProof="0" dirty="0">
                          <a:solidFill>
                            <a:schemeClr val="bg1"/>
                          </a:solidFill>
                          <a:latin typeface="Lato" panose="020F0502020204030203" pitchFamily="34" charset="0"/>
                          <a:ea typeface="Lato" panose="020F0502020204030203" pitchFamily="34" charset="0"/>
                          <a:cs typeface="Lato" panose="020F0502020204030203" pitchFamily="34" charset="0"/>
                        </a:rPr>
                        <a:t>12.45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800" b="1" u="sng" noProof="0" dirty="0">
                          <a:solidFill>
                            <a:schemeClr val="bg1"/>
                          </a:solidFill>
                          <a:latin typeface="Lato" panose="020F0502020204030203" pitchFamily="34" charset="0"/>
                          <a:ea typeface="Lato" panose="020F0502020204030203" pitchFamily="34" charset="0"/>
                          <a:cs typeface="Lato" panose="020F0502020204030203" pitchFamily="34" charset="0"/>
                        </a:rPr>
                        <a:t>Welcome and state of the Department /Jesper Bo Nielsen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6865193"/>
                  </a:ext>
                </a:extLst>
              </a:tr>
              <a:tr h="370840">
                <a:tc>
                  <a:txBody>
                    <a:bodyPr/>
                    <a:lstStyle/>
                    <a:p>
                      <a:r>
                        <a:rPr lang="en-US" sz="2600"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13.10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Visit from the new Rector at SDU /Jens </a:t>
                      </a:r>
                      <a:r>
                        <a:rPr lang="en-US" sz="2600" noProof="0" dirty="0" err="1">
                          <a:solidFill>
                            <a:schemeClr val="bg1">
                              <a:alpha val="80000"/>
                            </a:schemeClr>
                          </a:solidFill>
                          <a:latin typeface="Lato" panose="020F0502020204030203" pitchFamily="34" charset="0"/>
                          <a:ea typeface="Lato" panose="020F0502020204030203" pitchFamily="34" charset="0"/>
                          <a:cs typeface="Lato" panose="020F0502020204030203" pitchFamily="34" charset="0"/>
                        </a:rPr>
                        <a:t>Ringsmose</a:t>
                      </a:r>
                      <a:endParaRPr lang="en-US" sz="2600"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66277"/>
                  </a:ext>
                </a:extLst>
              </a:tr>
              <a:tr h="370840">
                <a:tc>
                  <a:txBody>
                    <a:bodyPr/>
                    <a:lstStyle/>
                    <a:p>
                      <a:r>
                        <a:rPr lang="en-US" sz="2600"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13.45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User involvement in research – from idea to dissemination /Astrid Janssens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3220593"/>
                  </a:ext>
                </a:extLst>
              </a:tr>
              <a:tr h="370840">
                <a:tc>
                  <a:txBody>
                    <a:bodyPr/>
                    <a:lstStyle/>
                    <a:p>
                      <a:r>
                        <a:rPr lang="en-US" sz="2600" i="1" noProof="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14.15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i="1"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Coffee break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3798578"/>
                  </a:ext>
                </a:extLst>
              </a:tr>
              <a:tr h="370840">
                <a:tc>
                  <a:txBody>
                    <a:bodyPr/>
                    <a:lstStyle/>
                    <a:p>
                      <a:r>
                        <a:rPr lang="en-US" sz="2600" noProof="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14.45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GDPR /Marie Kruse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1707071"/>
                  </a:ext>
                </a:extLst>
              </a:tr>
              <a:tr h="370840">
                <a:tc>
                  <a:txBody>
                    <a:bodyPr/>
                    <a:lstStyle/>
                    <a:p>
                      <a:r>
                        <a:rPr lang="en-US" sz="2600" noProof="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15.00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noProof="0" dirty="0" err="1">
                          <a:solidFill>
                            <a:schemeClr val="bg1">
                              <a:alpha val="80000"/>
                            </a:schemeClr>
                          </a:solidFill>
                          <a:latin typeface="Lato" panose="020F0502020204030203" pitchFamily="34" charset="0"/>
                          <a:ea typeface="Lato" panose="020F0502020204030203" pitchFamily="34" charset="0"/>
                          <a:cs typeface="Lato" panose="020F0502020204030203" pitchFamily="34" charset="0"/>
                        </a:rPr>
                        <a:t>NytSUND</a:t>
                      </a:r>
                      <a:r>
                        <a:rPr lang="en-US" sz="2600"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 /Jesper Bo Nielsen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645914"/>
                  </a:ext>
                </a:extLst>
              </a:tr>
              <a:tr h="370840">
                <a:tc>
                  <a:txBody>
                    <a:bodyPr/>
                    <a:lstStyle/>
                    <a:p>
                      <a:r>
                        <a:rPr lang="en-US" sz="2600" noProof="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16.00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Thank you for today!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4622409"/>
                  </a:ext>
                </a:extLst>
              </a:tr>
              <a:tr h="370840">
                <a:tc>
                  <a:txBody>
                    <a:bodyPr/>
                    <a:lstStyle/>
                    <a:p>
                      <a:r>
                        <a:rPr lang="en-US" sz="2600" noProof="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16.15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noProof="0" dirty="0">
                          <a:solidFill>
                            <a:schemeClr val="bg1">
                              <a:alpha val="80000"/>
                            </a:schemeClr>
                          </a:solidFill>
                          <a:latin typeface="Lato" panose="020F0502020204030203" pitchFamily="34" charset="0"/>
                          <a:ea typeface="Lato" panose="020F0502020204030203" pitchFamily="34" charset="0"/>
                          <a:cs typeface="Lato" panose="020F0502020204030203" pitchFamily="34" charset="0"/>
                        </a:rPr>
                        <a:t>Bus departure towards Odense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2083805"/>
                  </a:ext>
                </a:extLst>
              </a:tr>
            </a:tbl>
          </a:graphicData>
        </a:graphic>
      </p:graphicFrame>
      <p:pic>
        <p:nvPicPr>
          <p:cNvPr id="4" name="Picture 3" descr="A group of apples&#10;&#10;Description automatically generated with low confidence">
            <a:extLst>
              <a:ext uri="{FF2B5EF4-FFF2-40B4-BE49-F238E27FC236}">
                <a16:creationId xmlns:a16="http://schemas.microsoft.com/office/drawing/2014/main" id="{D451BAB8-5A7E-4088-9895-77F3CFCDE586}"/>
              </a:ext>
            </a:extLst>
          </p:cNvPr>
          <p:cNvPicPr>
            <a:picLocks noGrp="1" noRot="1" noChangeAspect="1" noMove="1" noResize="1" noEditPoints="1" noAdjustHandles="1" noChangeArrowheads="1" noChangeShapeType="1" noCrop="1"/>
          </p:cNvPicPr>
          <p:nvPr/>
        </p:nvPicPr>
        <p:blipFill rotWithShape="1">
          <a:blip r:embed="rId2">
            <a:alphaModFix amt="85000"/>
            <a:extLst>
              <a:ext uri="{28A0092B-C50C-407E-A947-70E740481C1C}">
                <a14:useLocalDpi xmlns:a14="http://schemas.microsoft.com/office/drawing/2010/main" val="0"/>
              </a:ext>
            </a:extLst>
          </a:blip>
          <a:srcRect b="42109"/>
          <a:stretch/>
        </p:blipFill>
        <p:spPr>
          <a:xfrm>
            <a:off x="6970283" y="4470400"/>
            <a:ext cx="5495925" cy="2387600"/>
          </a:xfrm>
          <a:prstGeom prst="rect">
            <a:avLst/>
          </a:prstGeom>
        </p:spPr>
      </p:pic>
      <p:pic>
        <p:nvPicPr>
          <p:cNvPr id="5" name="Picture 2">
            <a:extLst>
              <a:ext uri="{FF2B5EF4-FFF2-40B4-BE49-F238E27FC236}">
                <a16:creationId xmlns:a16="http://schemas.microsoft.com/office/drawing/2014/main" id="{FF47CFE6-1036-4719-BF85-43CE6D43892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448924" y="185651"/>
            <a:ext cx="1535955" cy="410455"/>
          </a:xfrm>
          <a:prstGeom prst="rect">
            <a:avLst/>
          </a:prstGeom>
          <a:noFill/>
          <a:extLst>
            <a:ext uri="{909E8E84-426E-40DD-AFC4-6F175D3DCCD1}">
              <a14:hiddenFill xmlns:a14="http://schemas.microsoft.com/office/drawing/2010/main">
                <a:solidFill>
                  <a:srgbClr val="FFFFFF"/>
                </a:solidFill>
              </a14:hiddenFill>
            </a:ext>
          </a:extLst>
        </p:spPr>
      </p:pic>
      <p:sp>
        <p:nvSpPr>
          <p:cNvPr id="9" name="USR_Name">
            <a:extLst>
              <a:ext uri="{FF2B5EF4-FFF2-40B4-BE49-F238E27FC236}">
                <a16:creationId xmlns:a16="http://schemas.microsoft.com/office/drawing/2014/main" id="{5A7C96F4-FC2F-48B9-AFD7-256A89FF6137}"/>
              </a:ext>
            </a:extLst>
          </p:cNvPr>
          <p:cNvSpPr txBox="1">
            <a:spLocks/>
          </p:cNvSpPr>
          <p:nvPr/>
        </p:nvSpPr>
        <p:spPr>
          <a:xfrm>
            <a:off x="838200" y="6361350"/>
            <a:ext cx="3340800" cy="2630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rPr>
              <a:t>Department of Public Health</a:t>
            </a:r>
          </a:p>
          <a:p>
            <a:endPar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Title 1">
            <a:extLst>
              <a:ext uri="{FF2B5EF4-FFF2-40B4-BE49-F238E27FC236}">
                <a16:creationId xmlns:a16="http://schemas.microsoft.com/office/drawing/2014/main" id="{A6F880A2-7F7C-4BE3-9DDA-A136F617E0A5}"/>
              </a:ext>
            </a:extLst>
          </p:cNvPr>
          <p:cNvSpPr>
            <a:spLocks noGrp="1"/>
          </p:cNvSpPr>
          <p:nvPr>
            <p:ph type="title"/>
          </p:nvPr>
        </p:nvSpPr>
        <p:spPr>
          <a:xfrm>
            <a:off x="838200" y="7142"/>
            <a:ext cx="10515600" cy="1325563"/>
          </a:xfrm>
        </p:spPr>
        <p:txBody>
          <a:bodyPr/>
          <a:lstStyle/>
          <a:p>
            <a:r>
              <a:rPr lang="da-DK" b="1" dirty="0" err="1">
                <a:solidFill>
                  <a:schemeClr val="bg1"/>
                </a:solidFill>
                <a:latin typeface="Lato" panose="020F0502020204030203" pitchFamily="34" charset="0"/>
                <a:ea typeface="Lato" panose="020F0502020204030203" pitchFamily="34" charset="0"/>
                <a:cs typeface="Lato" panose="020F0502020204030203" pitchFamily="34" charset="0"/>
              </a:rPr>
              <a:t>Welcome</a:t>
            </a:r>
            <a:r>
              <a:rPr lang="da-DK" b="1" dirty="0">
                <a:solidFill>
                  <a:schemeClr val="bg1"/>
                </a:solidFill>
                <a:latin typeface="Lato" panose="020F0502020204030203" pitchFamily="34" charset="0"/>
                <a:ea typeface="Lato" panose="020F0502020204030203" pitchFamily="34" charset="0"/>
                <a:cs typeface="Lato" panose="020F0502020204030203" pitchFamily="34" charset="0"/>
              </a:rPr>
              <a:t> back!</a:t>
            </a:r>
          </a:p>
        </p:txBody>
      </p:sp>
    </p:spTree>
    <p:extLst>
      <p:ext uri="{BB962C8B-B14F-4D97-AF65-F5344CB8AC3E}">
        <p14:creationId xmlns:p14="http://schemas.microsoft.com/office/powerpoint/2010/main" val="3876859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C3A43-9192-4444-97A8-99EB65D00EF1}"/>
              </a:ext>
            </a:extLst>
          </p:cNvPr>
          <p:cNvSpPr>
            <a:spLocks noGrp="1"/>
          </p:cNvSpPr>
          <p:nvPr>
            <p:ph type="title"/>
          </p:nvPr>
        </p:nvSpPr>
        <p:spPr>
          <a:xfrm>
            <a:off x="838200" y="7142"/>
            <a:ext cx="10515600" cy="1325563"/>
          </a:xfrm>
        </p:spPr>
        <p:txBody>
          <a:bodyPr/>
          <a:lstStyle/>
          <a:p>
            <a:r>
              <a:rPr lang="da-DK" b="1" dirty="0">
                <a:solidFill>
                  <a:schemeClr val="bg1"/>
                </a:solidFill>
                <a:latin typeface="Lato" panose="020F0502020204030203" pitchFamily="34" charset="0"/>
                <a:ea typeface="Lato" panose="020F0502020204030203" pitchFamily="34" charset="0"/>
                <a:cs typeface="Lato" panose="020F0502020204030203" pitchFamily="34" charset="0"/>
              </a:rPr>
              <a:t>Vision for IST</a:t>
            </a:r>
          </a:p>
        </p:txBody>
      </p:sp>
      <p:pic>
        <p:nvPicPr>
          <p:cNvPr id="4" name="Picture 3" descr="A group of apples&#10;&#10;Description automatically generated with low confidence">
            <a:extLst>
              <a:ext uri="{FF2B5EF4-FFF2-40B4-BE49-F238E27FC236}">
                <a16:creationId xmlns:a16="http://schemas.microsoft.com/office/drawing/2014/main" id="{0B688E16-7B01-49C9-953B-6408804B5756}"/>
              </a:ext>
            </a:extLst>
          </p:cNvPr>
          <p:cNvPicPr>
            <a:picLocks noGrp="1" noRot="1" noMove="1" noResize="1" noEditPoints="1" noAdjustHandles="1" noChangeArrowheads="1" noChangeShapeType="1" noCrop="1"/>
          </p:cNvPicPr>
          <p:nvPr/>
        </p:nvPicPr>
        <p:blipFill rotWithShape="1">
          <a:blip r:embed="rId2">
            <a:alphaModFix amt="85000"/>
            <a:extLst>
              <a:ext uri="{28A0092B-C50C-407E-A947-70E740481C1C}">
                <a14:useLocalDpi xmlns:a14="http://schemas.microsoft.com/office/drawing/2010/main" val="0"/>
              </a:ext>
            </a:extLst>
          </a:blip>
          <a:srcRect b="42109"/>
          <a:stretch/>
        </p:blipFill>
        <p:spPr>
          <a:xfrm>
            <a:off x="6970283" y="4470400"/>
            <a:ext cx="5495925" cy="2387600"/>
          </a:xfrm>
          <a:prstGeom prst="rect">
            <a:avLst/>
          </a:prstGeom>
        </p:spPr>
      </p:pic>
      <p:pic>
        <p:nvPicPr>
          <p:cNvPr id="5" name="Picture 2">
            <a:extLst>
              <a:ext uri="{FF2B5EF4-FFF2-40B4-BE49-F238E27FC236}">
                <a16:creationId xmlns:a16="http://schemas.microsoft.com/office/drawing/2014/main" id="{C6F597AE-2CDD-41FF-BC57-6D5192F6989F}"/>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448924" y="185651"/>
            <a:ext cx="1535955" cy="41045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B0ADA1B3-C5F0-4548-9542-E7977C6752A0}"/>
              </a:ext>
            </a:extLst>
          </p:cNvPr>
          <p:cNvSpPr txBox="1">
            <a:spLocks/>
          </p:cNvSpPr>
          <p:nvPr/>
        </p:nvSpPr>
        <p:spPr>
          <a:xfrm>
            <a:off x="838200" y="1008063"/>
            <a:ext cx="10515600" cy="51800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dirty="0">
                <a:solidFill>
                  <a:schemeClr val="bg1"/>
                </a:solidFill>
                <a:latin typeface="Lato" panose="020F0502020204030203" pitchFamily="34" charset="0"/>
                <a:ea typeface="Lato" panose="020F0502020204030203" pitchFamily="34" charset="0"/>
                <a:cs typeface="Lato" panose="020F0502020204030203" pitchFamily="34" charset="0"/>
              </a:rPr>
              <a:t>It is our vision to contribute to the improvement of human health through research, education and communication at the highest level.</a:t>
            </a:r>
          </a:p>
          <a:p>
            <a:pPr marL="0" indent="0">
              <a:buNone/>
            </a:pPr>
            <a:r>
              <a:rPr lang="en-GB" altLang="en-US" sz="1600" dirty="0">
                <a:solidFill>
                  <a:schemeClr val="bg1"/>
                </a:solidFill>
                <a:latin typeface="Lato" panose="020F0502020204030203" pitchFamily="34" charset="0"/>
                <a:ea typeface="Lato" panose="020F0502020204030203" pitchFamily="34" charset="0"/>
                <a:cs typeface="Lato" panose="020F0502020204030203" pitchFamily="34" charset="0"/>
              </a:rPr>
              <a:t>We will </a:t>
            </a:r>
          </a:p>
          <a:p>
            <a:pPr marL="742950" lvl="1" indent="-285750">
              <a:buFont typeface="Arial" panose="020B0604020202020204" pitchFamily="34" charset="0"/>
              <a:buChar char="•"/>
            </a:pPr>
            <a:r>
              <a:rPr lang="en-GB" sz="1600" dirty="0">
                <a:solidFill>
                  <a:schemeClr val="bg1"/>
                </a:solidFill>
                <a:latin typeface="Lato" panose="020F0502020204030203" pitchFamily="34" charset="0"/>
                <a:ea typeface="Lato" panose="020F0502020204030203" pitchFamily="34" charset="0"/>
                <a:cs typeface="Lato" panose="020F0502020204030203" pitchFamily="34" charset="0"/>
              </a:rPr>
              <a:t>maintain the department's position as leading in international research in relation to analyses of sickness and health over time and at further developing this position through strategic cooperation.</a:t>
            </a:r>
          </a:p>
          <a:p>
            <a:pPr marL="742950" lvl="1" indent="-285750">
              <a:buFont typeface="Arial" panose="020B0604020202020204" pitchFamily="34" charset="0"/>
              <a:buChar char="•"/>
            </a:pPr>
            <a:r>
              <a:rPr lang="en-GB" sz="1600" dirty="0">
                <a:solidFill>
                  <a:schemeClr val="bg1"/>
                </a:solidFill>
                <a:latin typeface="Lato" panose="020F0502020204030203" pitchFamily="34" charset="0"/>
                <a:ea typeface="Lato" panose="020F0502020204030203" pitchFamily="34" charset="0"/>
                <a:cs typeface="Lato" panose="020F0502020204030203" pitchFamily="34" charset="0"/>
              </a:rPr>
              <a:t>internationally and nationally aim at being of interest to both scientists and students whether in cooperation or as place of work.</a:t>
            </a:r>
          </a:p>
          <a:p>
            <a:pPr marL="742950" lvl="1" indent="-285750">
              <a:buFont typeface="Arial" panose="020B0604020202020204" pitchFamily="34" charset="0"/>
              <a:buChar char="•"/>
            </a:pPr>
            <a:r>
              <a:rPr lang="en-GB" altLang="en-US" sz="1600" dirty="0">
                <a:solidFill>
                  <a:schemeClr val="bg1"/>
                </a:solidFill>
                <a:latin typeface="Lato" panose="020F0502020204030203" pitchFamily="34" charset="0"/>
                <a:ea typeface="Lato" panose="020F0502020204030203" pitchFamily="34" charset="0"/>
                <a:cs typeface="Lato" panose="020F0502020204030203" pitchFamily="34" charset="0"/>
              </a:rPr>
              <a:t>through strategic collaborations maintain and develop the Department as an internationally visible leading research department within analyses of health and disease over time and under the influence of societal constraints and policy</a:t>
            </a:r>
          </a:p>
          <a:p>
            <a:pPr marL="742950" lvl="1" indent="-285750">
              <a:buFont typeface="Arial" panose="020B0604020202020204" pitchFamily="34" charset="0"/>
              <a:buChar char="•"/>
            </a:pPr>
            <a:r>
              <a:rPr lang="en-GB" altLang="en-US" sz="1600" dirty="0">
                <a:solidFill>
                  <a:schemeClr val="bg1"/>
                </a:solidFill>
                <a:latin typeface="Lato" panose="020F0502020204030203" pitchFamily="34" charset="0"/>
                <a:ea typeface="Lato" panose="020F0502020204030203" pitchFamily="34" charset="0"/>
                <a:cs typeface="Lato" panose="020F0502020204030203" pitchFamily="34" charset="0"/>
              </a:rPr>
              <a:t>strive for our efforts to be relevant and influential on health policies and thereby on human health at large</a:t>
            </a:r>
          </a:p>
          <a:p>
            <a:pPr marL="0" indent="0">
              <a:buNone/>
            </a:pPr>
            <a:r>
              <a:rPr lang="en-GB" altLang="en-US" sz="1600" dirty="0">
                <a:solidFill>
                  <a:schemeClr val="bg1"/>
                </a:solidFill>
                <a:latin typeface="Lato" panose="020F0502020204030203" pitchFamily="34" charset="0"/>
                <a:ea typeface="Lato" panose="020F0502020204030203" pitchFamily="34" charset="0"/>
                <a:cs typeface="Lato" panose="020F0502020204030203" pitchFamily="34" charset="0"/>
              </a:rPr>
              <a:t>Our strengths are knowledge and skills in research-based </a:t>
            </a:r>
            <a:r>
              <a:rPr lang="en-US" sz="1600" dirty="0">
                <a:solidFill>
                  <a:schemeClr val="bg1"/>
                </a:solidFill>
                <a:latin typeface="Lato" panose="020F0502020204030203" pitchFamily="34" charset="0"/>
                <a:ea typeface="Lato" panose="020F0502020204030203" pitchFamily="34" charset="0"/>
                <a:cs typeface="Lato" panose="020F0502020204030203" pitchFamily="34" charset="0"/>
              </a:rPr>
              <a:t>analyses of sickness and health both in relation to individuals, the public and the overall society </a:t>
            </a:r>
            <a:r>
              <a:rPr lang="en-GB" altLang="en-US" sz="1600" dirty="0">
                <a:solidFill>
                  <a:schemeClr val="bg1"/>
                </a:solidFill>
                <a:latin typeface="Lato" panose="020F0502020204030203" pitchFamily="34" charset="0"/>
                <a:ea typeface="Lato" panose="020F0502020204030203" pitchFamily="34" charset="0"/>
                <a:cs typeface="Lato" panose="020F0502020204030203" pitchFamily="34" charset="0"/>
              </a:rPr>
              <a:t>based upon these examples </a:t>
            </a:r>
          </a:p>
          <a:p>
            <a:pPr marL="0" indent="0">
              <a:buNone/>
            </a:pPr>
            <a:endParaRPr lang="da-DK"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582650E-877B-46E8-B6D1-B9781C0A1F48}"/>
              </a:ext>
            </a:extLst>
          </p:cNvPr>
          <p:cNvSpPr txBox="1"/>
          <p:nvPr/>
        </p:nvSpPr>
        <p:spPr>
          <a:xfrm>
            <a:off x="838200" y="4396624"/>
            <a:ext cx="7070558" cy="1815882"/>
          </a:xfrm>
          <a:prstGeom prst="rect">
            <a:avLst/>
          </a:prstGeom>
          <a:noFill/>
        </p:spPr>
        <p:txBody>
          <a:bodyPr wrap="square">
            <a:spAutoFit/>
          </a:bodyPr>
          <a:lstStyle/>
          <a:p>
            <a:pPr marL="742950" lvl="1" indent="-285750">
              <a:buFont typeface="Arial" panose="020B0604020202020204" pitchFamily="34" charset="0"/>
              <a:buChar char="•"/>
            </a:pPr>
            <a:r>
              <a:rPr lang="en-GB" altLang="en-US" sz="1600" dirty="0">
                <a:solidFill>
                  <a:schemeClr val="bg1"/>
                </a:solidFill>
                <a:latin typeface="Lato" panose="020F0502020204030203" pitchFamily="34" charset="0"/>
                <a:ea typeface="Lato" panose="020F0502020204030203" pitchFamily="34" charset="0"/>
                <a:cs typeface="Lato" panose="020F0502020204030203" pitchFamily="34" charset="0"/>
              </a:rPr>
              <a:t>Research based on public and private registers and databases </a:t>
            </a:r>
          </a:p>
          <a:p>
            <a:pPr marL="742950" lvl="1" indent="-285750">
              <a:buFont typeface="Arial" panose="020B0604020202020204" pitchFamily="34" charset="0"/>
              <a:buChar char="•"/>
            </a:pPr>
            <a:r>
              <a:rPr lang="en-GB" altLang="en-US" sz="1600" dirty="0">
                <a:solidFill>
                  <a:schemeClr val="bg1"/>
                </a:solidFill>
                <a:latin typeface="Lato" panose="020F0502020204030203" pitchFamily="34" charset="0"/>
                <a:ea typeface="Lato" panose="020F0502020204030203" pitchFamily="34" charset="0"/>
                <a:cs typeface="Lato" panose="020F0502020204030203" pitchFamily="34" charset="0"/>
              </a:rPr>
              <a:t>Studies on effects and mechanisms of action of pharmaceuticals and other chemicals with a human exposure potential </a:t>
            </a:r>
          </a:p>
          <a:p>
            <a:pPr marL="742950" lvl="1" indent="-285750">
              <a:buFont typeface="Arial" panose="020B0604020202020204" pitchFamily="34" charset="0"/>
              <a:buChar char="•"/>
            </a:pPr>
            <a:r>
              <a:rPr lang="en-GB" altLang="en-US" sz="1600" dirty="0">
                <a:solidFill>
                  <a:schemeClr val="bg1"/>
                </a:solidFill>
                <a:latin typeface="Lato" panose="020F0502020204030203" pitchFamily="34" charset="0"/>
                <a:ea typeface="Lato" panose="020F0502020204030203" pitchFamily="34" charset="0"/>
                <a:cs typeface="Lato" panose="020F0502020204030203" pitchFamily="34" charset="0"/>
              </a:rPr>
              <a:t>Studies on the interphase between citizen, patient and our health care system </a:t>
            </a:r>
          </a:p>
          <a:p>
            <a:pPr marL="742950" lvl="1" indent="-285750">
              <a:buFont typeface="Arial" panose="020B0604020202020204" pitchFamily="34" charset="0"/>
              <a:buChar char="•"/>
            </a:pPr>
            <a:r>
              <a:rPr lang="en-GB" altLang="en-US" sz="1600" dirty="0">
                <a:solidFill>
                  <a:schemeClr val="bg1"/>
                </a:solidFill>
                <a:latin typeface="Lato" panose="020F0502020204030203" pitchFamily="34" charset="0"/>
                <a:ea typeface="Lato" panose="020F0502020204030203" pitchFamily="34" charset="0"/>
                <a:cs typeface="Lato" panose="020F0502020204030203" pitchFamily="34" charset="0"/>
              </a:rPr>
              <a:t>Analyses on resource allocation, quality assurance and intervention strategies</a:t>
            </a:r>
          </a:p>
        </p:txBody>
      </p:sp>
      <p:sp>
        <p:nvSpPr>
          <p:cNvPr id="11" name="USR_Name">
            <a:extLst>
              <a:ext uri="{FF2B5EF4-FFF2-40B4-BE49-F238E27FC236}">
                <a16:creationId xmlns:a16="http://schemas.microsoft.com/office/drawing/2014/main" id="{2ED8A6CE-78B4-4552-8BA9-26ABB050C39F}"/>
              </a:ext>
            </a:extLst>
          </p:cNvPr>
          <p:cNvSpPr txBox="1">
            <a:spLocks/>
          </p:cNvSpPr>
          <p:nvPr/>
        </p:nvSpPr>
        <p:spPr>
          <a:xfrm>
            <a:off x="838200" y="6361350"/>
            <a:ext cx="3340800" cy="2630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rPr>
              <a:t>Department of Public Health</a:t>
            </a:r>
          </a:p>
          <a:p>
            <a:endPar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440765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apples&#10;&#10;Description automatically generated with low confidence">
            <a:extLst>
              <a:ext uri="{FF2B5EF4-FFF2-40B4-BE49-F238E27FC236}">
                <a16:creationId xmlns:a16="http://schemas.microsoft.com/office/drawing/2014/main" id="{0B688E16-7B01-49C9-953B-6408804B5756}"/>
              </a:ext>
            </a:extLst>
          </p:cNvPr>
          <p:cNvPicPr>
            <a:picLocks noGrp="1" noRot="1" noMove="1" noResize="1" noEditPoints="1" noAdjustHandles="1" noChangeArrowheads="1" noChangeShapeType="1" noCrop="1"/>
          </p:cNvPicPr>
          <p:nvPr/>
        </p:nvPicPr>
        <p:blipFill rotWithShape="1">
          <a:blip r:embed="rId2">
            <a:alphaModFix amt="85000"/>
            <a:extLst>
              <a:ext uri="{28A0092B-C50C-407E-A947-70E740481C1C}">
                <a14:useLocalDpi xmlns:a14="http://schemas.microsoft.com/office/drawing/2010/main" val="0"/>
              </a:ext>
            </a:extLst>
          </a:blip>
          <a:srcRect b="42109"/>
          <a:stretch/>
        </p:blipFill>
        <p:spPr>
          <a:xfrm>
            <a:off x="6970283" y="4470400"/>
            <a:ext cx="5495925" cy="2387600"/>
          </a:xfrm>
          <a:prstGeom prst="rect">
            <a:avLst/>
          </a:prstGeom>
        </p:spPr>
      </p:pic>
      <p:pic>
        <p:nvPicPr>
          <p:cNvPr id="5" name="Picture 2">
            <a:extLst>
              <a:ext uri="{FF2B5EF4-FFF2-40B4-BE49-F238E27FC236}">
                <a16:creationId xmlns:a16="http://schemas.microsoft.com/office/drawing/2014/main" id="{C6F597AE-2CDD-41FF-BC57-6D5192F6989F}"/>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448924" y="185651"/>
            <a:ext cx="1535955" cy="41045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B0ADA1B3-C5F0-4548-9542-E7977C6752A0}"/>
              </a:ext>
            </a:extLst>
          </p:cNvPr>
          <p:cNvSpPr txBox="1">
            <a:spLocks/>
          </p:cNvSpPr>
          <p:nvPr/>
        </p:nvSpPr>
        <p:spPr>
          <a:xfrm>
            <a:off x="838200" y="1245778"/>
            <a:ext cx="11353800" cy="54909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000"/>
              </a:spcAft>
            </a:pPr>
            <a:r>
              <a:rPr lang="en-US" sz="2400" dirty="0">
                <a:solidFill>
                  <a:schemeClr val="bg1"/>
                </a:solidFill>
                <a:latin typeface="Lato" panose="020F0502020204030203" pitchFamily="34" charset="0"/>
                <a:ea typeface="Lato" panose="020F0502020204030203" pitchFamily="34" charset="0"/>
                <a:cs typeface="Lato" panose="020F0502020204030203" pitchFamily="34" charset="0"/>
              </a:rPr>
              <a:t>Around 250 employees + 100 guest researchers, student assistants and external teachers</a:t>
            </a:r>
          </a:p>
          <a:p>
            <a:pPr>
              <a:spcAft>
                <a:spcPts val="1000"/>
              </a:spcAft>
            </a:pPr>
            <a:r>
              <a:rPr lang="en-US" sz="2400" dirty="0">
                <a:solidFill>
                  <a:schemeClr val="bg1"/>
                </a:solidFill>
                <a:latin typeface="Lato" panose="020F0502020204030203" pitchFamily="34" charset="0"/>
                <a:ea typeface="Lato" panose="020F0502020204030203" pitchFamily="34" charset="0"/>
                <a:cs typeface="Lato" panose="020F0502020204030203" pitchFamily="34" charset="0"/>
              </a:rPr>
              <a:t>Annual budget is DKK 109 </a:t>
            </a:r>
            <a:r>
              <a:rPr lang="en-US" sz="2400" dirty="0" err="1">
                <a:solidFill>
                  <a:schemeClr val="bg1"/>
                </a:solidFill>
                <a:latin typeface="Lato" panose="020F0502020204030203" pitchFamily="34" charset="0"/>
                <a:ea typeface="Lato" panose="020F0502020204030203" pitchFamily="34" charset="0"/>
                <a:cs typeface="Lato" panose="020F0502020204030203" pitchFamily="34" charset="0"/>
              </a:rPr>
              <a:t>mio</a:t>
            </a:r>
            <a:r>
              <a:rPr lang="en-US" sz="2400" dirty="0">
                <a:solidFill>
                  <a:schemeClr val="bg1"/>
                </a:solidFill>
                <a:latin typeface="Lato" panose="020F0502020204030203" pitchFamily="34" charset="0"/>
                <a:ea typeface="Lato" panose="020F0502020204030203" pitchFamily="34" charset="0"/>
                <a:cs typeface="Lato" panose="020F0502020204030203" pitchFamily="34" charset="0"/>
              </a:rPr>
              <a:t>. in 2022</a:t>
            </a:r>
          </a:p>
          <a:p>
            <a:pPr>
              <a:spcAft>
                <a:spcPts val="1000"/>
              </a:spcAft>
            </a:pPr>
            <a:r>
              <a:rPr lang="en-US" sz="2400" dirty="0">
                <a:solidFill>
                  <a:schemeClr val="bg1"/>
                </a:solidFill>
                <a:latin typeface="Lato" panose="020F0502020204030203" pitchFamily="34" charset="0"/>
                <a:ea typeface="Lato" panose="020F0502020204030203" pitchFamily="34" charset="0"/>
                <a:cs typeface="Lato" panose="020F0502020204030203" pitchFamily="34" charset="0"/>
              </a:rPr>
              <a:t>External money account for DKK 60 </a:t>
            </a:r>
            <a:r>
              <a:rPr lang="en-US" sz="2400" dirty="0" err="1">
                <a:solidFill>
                  <a:schemeClr val="bg1"/>
                </a:solidFill>
                <a:latin typeface="Lato" panose="020F0502020204030203" pitchFamily="34" charset="0"/>
                <a:ea typeface="Lato" panose="020F0502020204030203" pitchFamily="34" charset="0"/>
                <a:cs typeface="Lato" panose="020F0502020204030203" pitchFamily="34" charset="0"/>
              </a:rPr>
              <a:t>mio</a:t>
            </a:r>
            <a:r>
              <a:rPr lang="en-US" sz="2400" dirty="0">
                <a:solidFill>
                  <a:schemeClr val="bg1"/>
                </a:solidFill>
                <a:latin typeface="Lato" panose="020F0502020204030203" pitchFamily="34" charset="0"/>
                <a:ea typeface="Lato" panose="020F0502020204030203" pitchFamily="34" charset="0"/>
                <a:cs typeface="Lato" panose="020F0502020204030203" pitchFamily="34" charset="0"/>
              </a:rPr>
              <a:t>. in 2022</a:t>
            </a:r>
          </a:p>
          <a:p>
            <a:pPr>
              <a:spcAft>
                <a:spcPts val="1000"/>
              </a:spcAft>
            </a:pPr>
            <a:r>
              <a:rPr lang="en-US" sz="2400" dirty="0">
                <a:solidFill>
                  <a:schemeClr val="bg1"/>
                </a:solidFill>
                <a:latin typeface="Lato" panose="020F0502020204030203" pitchFamily="34" charset="0"/>
                <a:ea typeface="Lato" panose="020F0502020204030203" pitchFamily="34" charset="0"/>
                <a:cs typeface="Lato" panose="020F0502020204030203" pitchFamily="34" charset="0"/>
              </a:rPr>
              <a:t>Teaching on a number of bachelor and master programs</a:t>
            </a:r>
          </a:p>
          <a:p>
            <a:pPr>
              <a:spcAft>
                <a:spcPts val="1000"/>
              </a:spcAft>
            </a:pPr>
            <a:r>
              <a:rPr lang="en-US" sz="2400" dirty="0">
                <a:solidFill>
                  <a:schemeClr val="bg1"/>
                </a:solidFill>
                <a:latin typeface="Lato" panose="020F0502020204030203" pitchFamily="34" charset="0"/>
                <a:ea typeface="Lato" panose="020F0502020204030203" pitchFamily="34" charset="0"/>
                <a:cs typeface="Lato" panose="020F0502020204030203" pitchFamily="34" charset="0"/>
              </a:rPr>
              <a:t>Teaching on different postgraduate courses in Denmark and other countries </a:t>
            </a:r>
          </a:p>
          <a:p>
            <a:pPr>
              <a:spcAft>
                <a:spcPts val="1000"/>
              </a:spcAft>
            </a:pPr>
            <a:r>
              <a:rPr lang="en-GB" sz="2400" dirty="0">
                <a:solidFill>
                  <a:schemeClr val="accent2">
                    <a:lumMod val="20000"/>
                    <a:lumOff val="80000"/>
                  </a:schemeClr>
                </a:solidFill>
                <a:latin typeface="Lato" panose="020F0502020204030203" pitchFamily="34" charset="0"/>
                <a:ea typeface="Lato" panose="020F0502020204030203" pitchFamily="34" charset="0"/>
                <a:cs typeface="Lato" panose="020F0502020204030203" pitchFamily="34" charset="0"/>
              </a:rPr>
              <a:t>Shared positions with the other faculties, the regions, OUH</a:t>
            </a:r>
            <a:r>
              <a:rPr lang="da-DK" sz="2400" dirty="0">
                <a:solidFill>
                  <a:schemeClr val="accent2">
                    <a:lumMod val="20000"/>
                    <a:lumOff val="80000"/>
                  </a:schemeClr>
                </a:solidFill>
                <a:latin typeface="Lato" panose="020F0502020204030203" pitchFamily="34" charset="0"/>
                <a:ea typeface="Lato" panose="020F0502020204030203" pitchFamily="34" charset="0"/>
                <a:cs typeface="Lato" panose="020F0502020204030203" pitchFamily="34" charset="0"/>
              </a:rPr>
              <a:t> and UC</a:t>
            </a:r>
            <a:endParaRPr lang="en-US" sz="2400" dirty="0">
              <a:solidFill>
                <a:schemeClr val="bg1"/>
              </a:solidFill>
              <a:latin typeface="Lato" panose="020F0502020204030203" pitchFamily="34" charset="0"/>
              <a:ea typeface="Lato" panose="020F0502020204030203" pitchFamily="34" charset="0"/>
              <a:cs typeface="Lato" panose="020F0502020204030203" pitchFamily="34" charset="0"/>
            </a:endParaRPr>
          </a:p>
          <a:p>
            <a:endParaRPr lang="da-DK" sz="2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0" name="USR_Name">
            <a:extLst>
              <a:ext uri="{FF2B5EF4-FFF2-40B4-BE49-F238E27FC236}">
                <a16:creationId xmlns:a16="http://schemas.microsoft.com/office/drawing/2014/main" id="{6D40E85F-B53E-4EC7-A52C-109DCE985490}"/>
              </a:ext>
            </a:extLst>
          </p:cNvPr>
          <p:cNvSpPr txBox="1">
            <a:spLocks/>
          </p:cNvSpPr>
          <p:nvPr/>
        </p:nvSpPr>
        <p:spPr>
          <a:xfrm>
            <a:off x="838200" y="6361350"/>
            <a:ext cx="3340800" cy="2630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rPr>
              <a:t>Department of Public Health</a:t>
            </a:r>
          </a:p>
          <a:p>
            <a:endPar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Title 1">
            <a:extLst>
              <a:ext uri="{FF2B5EF4-FFF2-40B4-BE49-F238E27FC236}">
                <a16:creationId xmlns:a16="http://schemas.microsoft.com/office/drawing/2014/main" id="{4914D9C1-9A0E-461D-A14C-BD79BEA0D173}"/>
              </a:ext>
            </a:extLst>
          </p:cNvPr>
          <p:cNvSpPr>
            <a:spLocks noGrp="1"/>
          </p:cNvSpPr>
          <p:nvPr>
            <p:ph type="title"/>
          </p:nvPr>
        </p:nvSpPr>
        <p:spPr>
          <a:xfrm>
            <a:off x="838200" y="7142"/>
            <a:ext cx="10515600" cy="1325563"/>
          </a:xfrm>
        </p:spPr>
        <p:txBody>
          <a:bodyPr/>
          <a:lstStyle/>
          <a:p>
            <a:r>
              <a:rPr lang="da-DK" b="1" dirty="0">
                <a:solidFill>
                  <a:schemeClr val="bg1"/>
                </a:solidFill>
                <a:latin typeface="Lato" panose="020F0502020204030203" pitchFamily="34" charset="0"/>
                <a:ea typeface="Lato" panose="020F0502020204030203" pitchFamily="34" charset="0"/>
                <a:cs typeface="Lato" panose="020F0502020204030203" pitchFamily="34" charset="0"/>
              </a:rPr>
              <a:t>IST - 2022</a:t>
            </a:r>
          </a:p>
        </p:txBody>
      </p:sp>
    </p:spTree>
    <p:extLst>
      <p:ext uri="{BB962C8B-B14F-4D97-AF65-F5344CB8AC3E}">
        <p14:creationId xmlns:p14="http://schemas.microsoft.com/office/powerpoint/2010/main" val="1229235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9BFE7E68-7BB9-4A1F-9A5C-356CB8189FE8}"/>
              </a:ext>
            </a:extLst>
          </p:cNvPr>
          <p:cNvSpPr/>
          <p:nvPr/>
        </p:nvSpPr>
        <p:spPr>
          <a:xfrm>
            <a:off x="3515897" y="1950056"/>
            <a:ext cx="5186265" cy="3380720"/>
          </a:xfrm>
          <a:prstGeom prst="ellipse">
            <a:avLst/>
          </a:prstGeom>
          <a:solidFill>
            <a:srgbClr val="3ECA5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5000" b="1" dirty="0">
                <a:solidFill>
                  <a:schemeClr val="lt1">
                    <a:alpha val="50000"/>
                  </a:schemeClr>
                </a:solidFill>
                <a:latin typeface="Lato" panose="020F0502020204030203" pitchFamily="34" charset="0"/>
                <a:ea typeface="Lato" panose="020F0502020204030203" pitchFamily="34" charset="0"/>
                <a:cs typeface="Lato" panose="020F0502020204030203" pitchFamily="34" charset="0"/>
              </a:rPr>
              <a:t>IST</a:t>
            </a:r>
          </a:p>
        </p:txBody>
      </p:sp>
      <p:sp>
        <p:nvSpPr>
          <p:cNvPr id="18" name="Oval 17">
            <a:extLst>
              <a:ext uri="{FF2B5EF4-FFF2-40B4-BE49-F238E27FC236}">
                <a16:creationId xmlns:a16="http://schemas.microsoft.com/office/drawing/2014/main" id="{9BF11B0A-8D46-48CF-A83E-5E0C696854D2}"/>
              </a:ext>
            </a:extLst>
          </p:cNvPr>
          <p:cNvSpPr/>
          <p:nvPr/>
        </p:nvSpPr>
        <p:spPr>
          <a:xfrm>
            <a:off x="2813220" y="871797"/>
            <a:ext cx="2520000" cy="2520000"/>
          </a:xfrm>
          <a:prstGeom prst="ellipse">
            <a:avLst/>
          </a:prstGeom>
          <a:solidFill>
            <a:schemeClr val="accent1">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000" b="1" dirty="0">
                <a:solidFill>
                  <a:schemeClr val="lt1">
                    <a:alpha val="50000"/>
                  </a:schemeClr>
                </a:solidFill>
                <a:latin typeface="Lato" panose="020F0502020204030203" pitchFamily="34" charset="0"/>
                <a:ea typeface="Lato" panose="020F0502020204030203" pitchFamily="34" charset="0"/>
                <a:cs typeface="Lato" panose="020F0502020204030203" pitchFamily="34" charset="0"/>
              </a:rPr>
              <a:t>OUH</a:t>
            </a:r>
          </a:p>
        </p:txBody>
      </p:sp>
      <p:pic>
        <p:nvPicPr>
          <p:cNvPr id="4" name="Picture 3" descr="A group of apples&#10;&#10;Description automatically generated with low confidence">
            <a:extLst>
              <a:ext uri="{FF2B5EF4-FFF2-40B4-BE49-F238E27FC236}">
                <a16:creationId xmlns:a16="http://schemas.microsoft.com/office/drawing/2014/main" id="{0B688E16-7B01-49C9-953B-6408804B5756}"/>
              </a:ext>
            </a:extLst>
          </p:cNvPr>
          <p:cNvPicPr>
            <a:picLocks noGrp="1" noRot="1" noMove="1" noResize="1" noEditPoints="1" noAdjustHandles="1" noChangeArrowheads="1" noChangeShapeType="1" noCrop="1"/>
          </p:cNvPicPr>
          <p:nvPr/>
        </p:nvPicPr>
        <p:blipFill rotWithShape="1">
          <a:blip r:embed="rId2">
            <a:alphaModFix amt="85000"/>
            <a:extLst>
              <a:ext uri="{28A0092B-C50C-407E-A947-70E740481C1C}">
                <a14:useLocalDpi xmlns:a14="http://schemas.microsoft.com/office/drawing/2010/main" val="0"/>
              </a:ext>
            </a:extLst>
          </a:blip>
          <a:srcRect b="42109"/>
          <a:stretch/>
        </p:blipFill>
        <p:spPr>
          <a:xfrm>
            <a:off x="6970283" y="4470400"/>
            <a:ext cx="5495925" cy="2387600"/>
          </a:xfrm>
          <a:prstGeom prst="rect">
            <a:avLst/>
          </a:prstGeom>
        </p:spPr>
      </p:pic>
      <p:pic>
        <p:nvPicPr>
          <p:cNvPr id="5" name="Picture 2">
            <a:extLst>
              <a:ext uri="{FF2B5EF4-FFF2-40B4-BE49-F238E27FC236}">
                <a16:creationId xmlns:a16="http://schemas.microsoft.com/office/drawing/2014/main" id="{C6F597AE-2CDD-41FF-BC57-6D5192F6989F}"/>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448924" y="185651"/>
            <a:ext cx="1535955" cy="410455"/>
          </a:xfrm>
          <a:prstGeom prst="rect">
            <a:avLst/>
          </a:prstGeom>
          <a:noFill/>
          <a:extLst>
            <a:ext uri="{909E8E84-426E-40DD-AFC4-6F175D3DCCD1}">
              <a14:hiddenFill xmlns:a14="http://schemas.microsoft.com/office/drawing/2010/main">
                <a:solidFill>
                  <a:srgbClr val="FFFFFF"/>
                </a:solidFill>
              </a14:hiddenFill>
            </a:ext>
          </a:extLst>
        </p:spPr>
      </p:pic>
      <p:sp>
        <p:nvSpPr>
          <p:cNvPr id="13" name="USR_Name">
            <a:extLst>
              <a:ext uri="{FF2B5EF4-FFF2-40B4-BE49-F238E27FC236}">
                <a16:creationId xmlns:a16="http://schemas.microsoft.com/office/drawing/2014/main" id="{5D7A6B95-F8AE-4B0B-A3D6-5602DFE6EB01}"/>
              </a:ext>
            </a:extLst>
          </p:cNvPr>
          <p:cNvSpPr txBox="1">
            <a:spLocks/>
          </p:cNvSpPr>
          <p:nvPr/>
        </p:nvSpPr>
        <p:spPr>
          <a:xfrm>
            <a:off x="838200" y="6361350"/>
            <a:ext cx="3340800" cy="2630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rPr>
              <a:t>Department of Public Health</a:t>
            </a:r>
          </a:p>
          <a:p>
            <a:endPar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Title 1">
            <a:extLst>
              <a:ext uri="{FF2B5EF4-FFF2-40B4-BE49-F238E27FC236}">
                <a16:creationId xmlns:a16="http://schemas.microsoft.com/office/drawing/2014/main" id="{254C555D-14A4-45C7-91AD-D695B7419C94}"/>
              </a:ext>
            </a:extLst>
          </p:cNvPr>
          <p:cNvSpPr txBox="1">
            <a:spLocks/>
          </p:cNvSpPr>
          <p:nvPr/>
        </p:nvSpPr>
        <p:spPr>
          <a:xfrm>
            <a:off x="838200" y="714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b="1" dirty="0">
                <a:solidFill>
                  <a:schemeClr val="bg1"/>
                </a:solidFill>
                <a:latin typeface="Lato" panose="020F0502020204030203" pitchFamily="34" charset="0"/>
                <a:ea typeface="Lato" panose="020F0502020204030203" pitchFamily="34" charset="0"/>
                <a:cs typeface="Lato" panose="020F0502020204030203" pitchFamily="34" charset="0"/>
              </a:rPr>
              <a:t>The body of IST</a:t>
            </a:r>
          </a:p>
        </p:txBody>
      </p:sp>
      <p:sp>
        <p:nvSpPr>
          <p:cNvPr id="2" name="TextBox 1">
            <a:extLst>
              <a:ext uri="{FF2B5EF4-FFF2-40B4-BE49-F238E27FC236}">
                <a16:creationId xmlns:a16="http://schemas.microsoft.com/office/drawing/2014/main" id="{9B3F3766-60BA-4721-A1A8-FE4B083F4049}"/>
              </a:ext>
            </a:extLst>
          </p:cNvPr>
          <p:cNvSpPr txBox="1"/>
          <p:nvPr/>
        </p:nvSpPr>
        <p:spPr>
          <a:xfrm>
            <a:off x="4654418" y="973539"/>
            <a:ext cx="2715208" cy="307777"/>
          </a:xfrm>
          <a:prstGeom prst="rect">
            <a:avLst/>
          </a:prstGeom>
          <a:solidFill>
            <a:srgbClr val="FFCC99"/>
          </a:solidFill>
        </p:spPr>
        <p:txBody>
          <a:bodyPr wrap="square" rtlCol="0">
            <a:spAutoFit/>
          </a:bodyPr>
          <a:lstStyle/>
          <a:p>
            <a:pPr algn="ctr"/>
            <a:r>
              <a:rPr lang="da-DK" sz="1400" dirty="0">
                <a:latin typeface="Lato" panose="020F0502020204030203" pitchFamily="34" charset="0"/>
                <a:ea typeface="Lato" panose="020F0502020204030203" pitchFamily="34" charset="0"/>
                <a:cs typeface="Lato" panose="020F0502020204030203" pitchFamily="34" charset="0"/>
              </a:rPr>
              <a:t>Danish </a:t>
            </a:r>
            <a:r>
              <a:rPr lang="da-DK" sz="1400" dirty="0" err="1">
                <a:latin typeface="Lato" panose="020F0502020204030203" pitchFamily="34" charset="0"/>
                <a:ea typeface="Lato" panose="020F0502020204030203" pitchFamily="34" charset="0"/>
                <a:cs typeface="Lato" panose="020F0502020204030203" pitchFamily="34" charset="0"/>
              </a:rPr>
              <a:t>Twin</a:t>
            </a:r>
            <a:r>
              <a:rPr lang="da-DK" sz="1400" dirty="0">
                <a:latin typeface="Lato" panose="020F0502020204030203" pitchFamily="34" charset="0"/>
                <a:ea typeface="Lato" panose="020F0502020204030203" pitchFamily="34" charset="0"/>
                <a:cs typeface="Lato" panose="020F0502020204030203" pitchFamily="34" charset="0"/>
              </a:rPr>
              <a:t> Registry</a:t>
            </a:r>
          </a:p>
        </p:txBody>
      </p:sp>
      <p:cxnSp>
        <p:nvCxnSpPr>
          <p:cNvPr id="28" name="Straight Connector 27">
            <a:extLst>
              <a:ext uri="{FF2B5EF4-FFF2-40B4-BE49-F238E27FC236}">
                <a16:creationId xmlns:a16="http://schemas.microsoft.com/office/drawing/2014/main" id="{C9754649-8907-4312-9FA6-30BD25879616}"/>
              </a:ext>
            </a:extLst>
          </p:cNvPr>
          <p:cNvCxnSpPr>
            <a:cxnSpLocks/>
            <a:stCxn id="17" idx="1"/>
            <a:endCxn id="21" idx="3"/>
          </p:cNvCxnSpPr>
          <p:nvPr/>
        </p:nvCxnSpPr>
        <p:spPr>
          <a:xfrm>
            <a:off x="3284688" y="4884307"/>
            <a:ext cx="2181663" cy="759869"/>
          </a:xfrm>
          <a:prstGeom prst="line">
            <a:avLst/>
          </a:prstGeom>
          <a:ln w="28575">
            <a:solidFill>
              <a:srgbClr val="FFCC99"/>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CAF6964B-A8E1-48A4-9D30-8AFE5078F7F5}"/>
              </a:ext>
            </a:extLst>
          </p:cNvPr>
          <p:cNvSpPr/>
          <p:nvPr/>
        </p:nvSpPr>
        <p:spPr>
          <a:xfrm>
            <a:off x="3777454" y="3926219"/>
            <a:ext cx="4894589" cy="2520000"/>
          </a:xfrm>
          <a:prstGeom prst="ellipse">
            <a:avLst/>
          </a:prstGeom>
          <a:solidFill>
            <a:schemeClr val="accent4">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000" b="1" dirty="0">
                <a:solidFill>
                  <a:schemeClr val="lt1">
                    <a:alpha val="50000"/>
                  </a:schemeClr>
                </a:solidFill>
                <a:latin typeface="Lato" panose="020F0502020204030203" pitchFamily="34" charset="0"/>
                <a:ea typeface="Lato" panose="020F0502020204030203" pitchFamily="34" charset="0"/>
                <a:cs typeface="Lato" panose="020F0502020204030203" pitchFamily="34" charset="0"/>
              </a:rPr>
              <a:t>Regions &amp; </a:t>
            </a:r>
            <a:r>
              <a:rPr lang="da-DK" b="1" dirty="0" err="1">
                <a:solidFill>
                  <a:schemeClr val="lt1">
                    <a:alpha val="50000"/>
                  </a:schemeClr>
                </a:solidFill>
                <a:latin typeface="Lato" panose="020F0502020204030203" pitchFamily="34" charset="0"/>
                <a:ea typeface="Lato" panose="020F0502020204030203" pitchFamily="34" charset="0"/>
                <a:cs typeface="Lato" panose="020F0502020204030203" pitchFamily="34" charset="0"/>
              </a:rPr>
              <a:t>Municipalities</a:t>
            </a:r>
            <a:endParaRPr lang="da-DK" b="1" dirty="0">
              <a:solidFill>
                <a:schemeClr val="lt1">
                  <a:alpha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9" name="TextBox 8">
            <a:extLst>
              <a:ext uri="{FF2B5EF4-FFF2-40B4-BE49-F238E27FC236}">
                <a16:creationId xmlns:a16="http://schemas.microsoft.com/office/drawing/2014/main" id="{9C7AFC36-C1DE-4715-A188-6F9F4122E379}"/>
              </a:ext>
            </a:extLst>
          </p:cNvPr>
          <p:cNvSpPr txBox="1"/>
          <p:nvPr/>
        </p:nvSpPr>
        <p:spPr>
          <a:xfrm>
            <a:off x="4807596" y="1596917"/>
            <a:ext cx="2408854" cy="523220"/>
          </a:xfrm>
          <a:prstGeom prst="rect">
            <a:avLst/>
          </a:prstGeom>
          <a:solidFill>
            <a:schemeClr val="bg2">
              <a:lumMod val="90000"/>
            </a:schemeClr>
          </a:solidFill>
        </p:spPr>
        <p:txBody>
          <a:bodyPr wrap="square" rtlCol="0">
            <a:spAutoFit/>
          </a:bodyPr>
          <a:lstStyle/>
          <a:p>
            <a:pPr algn="ctr"/>
            <a:r>
              <a:rPr lang="da-DK" sz="1400" dirty="0" err="1">
                <a:latin typeface="Lato" panose="020F0502020204030203" pitchFamily="34" charset="0"/>
                <a:ea typeface="Lato" panose="020F0502020204030203" pitchFamily="34" charset="0"/>
                <a:cs typeface="Lato" panose="020F0502020204030203" pitchFamily="34" charset="0"/>
              </a:rPr>
              <a:t>Epidemiology</a:t>
            </a:r>
            <a:r>
              <a:rPr lang="da-DK" sz="1400" dirty="0">
                <a:latin typeface="Lato" panose="020F0502020204030203" pitchFamily="34" charset="0"/>
                <a:ea typeface="Lato" panose="020F0502020204030203" pitchFamily="34" charset="0"/>
                <a:cs typeface="Lato" panose="020F0502020204030203" pitchFamily="34" charset="0"/>
              </a:rPr>
              <a:t>, </a:t>
            </a:r>
            <a:r>
              <a:rPr lang="da-DK" sz="1400" dirty="0" err="1">
                <a:latin typeface="Lato" panose="020F0502020204030203" pitchFamily="34" charset="0"/>
                <a:ea typeface="Lato" panose="020F0502020204030203" pitchFamily="34" charset="0"/>
                <a:cs typeface="Lato" panose="020F0502020204030203" pitchFamily="34" charset="0"/>
              </a:rPr>
              <a:t>Biostatistics</a:t>
            </a:r>
            <a:r>
              <a:rPr lang="da-DK" sz="1400" dirty="0">
                <a:latin typeface="Lato" panose="020F0502020204030203" pitchFamily="34" charset="0"/>
                <a:ea typeface="Lato" panose="020F0502020204030203" pitchFamily="34" charset="0"/>
                <a:cs typeface="Lato" panose="020F0502020204030203" pitchFamily="34" charset="0"/>
              </a:rPr>
              <a:t> and </a:t>
            </a:r>
            <a:r>
              <a:rPr lang="da-DK" sz="1400" dirty="0" err="1">
                <a:latin typeface="Lato" panose="020F0502020204030203" pitchFamily="34" charset="0"/>
                <a:ea typeface="Lato" panose="020F0502020204030203" pitchFamily="34" charset="0"/>
                <a:cs typeface="Lato" panose="020F0502020204030203" pitchFamily="34" charset="0"/>
              </a:rPr>
              <a:t>Biodemography</a:t>
            </a:r>
            <a:endParaRPr lang="da-DK" sz="1400" dirty="0">
              <a:latin typeface="Lato" panose="020F0502020204030203" pitchFamily="34" charset="0"/>
              <a:ea typeface="Lato" panose="020F0502020204030203" pitchFamily="34" charset="0"/>
              <a:cs typeface="Lato" panose="020F0502020204030203" pitchFamily="34" charset="0"/>
            </a:endParaRPr>
          </a:p>
        </p:txBody>
      </p:sp>
      <p:sp>
        <p:nvSpPr>
          <p:cNvPr id="10" name="TextBox 9">
            <a:extLst>
              <a:ext uri="{FF2B5EF4-FFF2-40B4-BE49-F238E27FC236}">
                <a16:creationId xmlns:a16="http://schemas.microsoft.com/office/drawing/2014/main" id="{D718F13A-B5D3-4D43-97A4-A27F02E5D3B3}"/>
              </a:ext>
            </a:extLst>
          </p:cNvPr>
          <p:cNvSpPr txBox="1"/>
          <p:nvPr/>
        </p:nvSpPr>
        <p:spPr>
          <a:xfrm>
            <a:off x="2194185" y="2391111"/>
            <a:ext cx="2828732" cy="523220"/>
          </a:xfrm>
          <a:prstGeom prst="rect">
            <a:avLst/>
          </a:prstGeom>
          <a:solidFill>
            <a:schemeClr val="bg2">
              <a:lumMod val="90000"/>
            </a:schemeClr>
          </a:solidFill>
        </p:spPr>
        <p:txBody>
          <a:bodyPr wrap="square" rtlCol="0">
            <a:spAutoFit/>
          </a:bodyPr>
          <a:lstStyle/>
          <a:p>
            <a:pPr algn="ctr"/>
            <a:r>
              <a:rPr lang="da-DK" sz="1400" dirty="0" err="1">
                <a:latin typeface="Lato" panose="020F0502020204030203" pitchFamily="34" charset="0"/>
                <a:ea typeface="Lato" panose="020F0502020204030203" pitchFamily="34" charset="0"/>
                <a:cs typeface="Lato" panose="020F0502020204030203" pitchFamily="34" charset="0"/>
              </a:rPr>
              <a:t>Clinical</a:t>
            </a:r>
            <a:r>
              <a:rPr lang="da-DK" sz="1400" dirty="0">
                <a:latin typeface="Lato" panose="020F0502020204030203" pitchFamily="34" charset="0"/>
                <a:ea typeface="Lato" panose="020F0502020204030203" pitchFamily="34" charset="0"/>
                <a:cs typeface="Lato" panose="020F0502020204030203" pitchFamily="34" charset="0"/>
              </a:rPr>
              <a:t> </a:t>
            </a:r>
            <a:r>
              <a:rPr lang="da-DK" sz="1400" dirty="0" err="1">
                <a:latin typeface="Lato" panose="020F0502020204030203" pitchFamily="34" charset="0"/>
                <a:ea typeface="Lato" panose="020F0502020204030203" pitchFamily="34" charset="0"/>
                <a:cs typeface="Lato" panose="020F0502020204030203" pitchFamily="34" charset="0"/>
              </a:rPr>
              <a:t>Pharmacology</a:t>
            </a:r>
            <a:r>
              <a:rPr lang="da-DK" sz="1400" dirty="0">
                <a:latin typeface="Lato" panose="020F0502020204030203" pitchFamily="34" charset="0"/>
                <a:ea typeface="Lato" panose="020F0502020204030203" pitchFamily="34" charset="0"/>
                <a:cs typeface="Lato" panose="020F0502020204030203" pitchFamily="34" charset="0"/>
              </a:rPr>
              <a:t>, </a:t>
            </a:r>
            <a:r>
              <a:rPr lang="da-DK" sz="1400" dirty="0" err="1">
                <a:latin typeface="Lato" panose="020F0502020204030203" pitchFamily="34" charset="0"/>
                <a:ea typeface="Lato" panose="020F0502020204030203" pitchFamily="34" charset="0"/>
                <a:cs typeface="Lato" panose="020F0502020204030203" pitchFamily="34" charset="0"/>
              </a:rPr>
              <a:t>Pharmacy</a:t>
            </a:r>
            <a:r>
              <a:rPr lang="da-DK" sz="1400" dirty="0">
                <a:latin typeface="Lato" panose="020F0502020204030203" pitchFamily="34" charset="0"/>
                <a:ea typeface="Lato" panose="020F0502020204030203" pitchFamily="34" charset="0"/>
                <a:cs typeface="Lato" panose="020F0502020204030203" pitchFamily="34" charset="0"/>
              </a:rPr>
              <a:t> &amp; </a:t>
            </a:r>
            <a:r>
              <a:rPr lang="da-DK" sz="1400" dirty="0" err="1">
                <a:latin typeface="Lato" panose="020F0502020204030203" pitchFamily="34" charset="0"/>
                <a:ea typeface="Lato" panose="020F0502020204030203" pitchFamily="34" charset="0"/>
                <a:cs typeface="Lato" panose="020F0502020204030203" pitchFamily="34" charset="0"/>
              </a:rPr>
              <a:t>Environmental</a:t>
            </a:r>
            <a:r>
              <a:rPr lang="da-DK" sz="1400" dirty="0">
                <a:latin typeface="Lato" panose="020F0502020204030203" pitchFamily="34" charset="0"/>
                <a:ea typeface="Lato" panose="020F0502020204030203" pitchFamily="34" charset="0"/>
                <a:cs typeface="Lato" panose="020F0502020204030203" pitchFamily="34" charset="0"/>
              </a:rPr>
              <a:t> </a:t>
            </a:r>
            <a:r>
              <a:rPr lang="da-DK" sz="1400" dirty="0" err="1">
                <a:latin typeface="Lato" panose="020F0502020204030203" pitchFamily="34" charset="0"/>
                <a:ea typeface="Lato" panose="020F0502020204030203" pitchFamily="34" charset="0"/>
                <a:cs typeface="Lato" panose="020F0502020204030203" pitchFamily="34" charset="0"/>
              </a:rPr>
              <a:t>Medicine</a:t>
            </a:r>
            <a:endParaRPr lang="da-DK" sz="1400" dirty="0">
              <a:latin typeface="Lato" panose="020F0502020204030203" pitchFamily="34" charset="0"/>
              <a:ea typeface="Lato" panose="020F0502020204030203" pitchFamily="34" charset="0"/>
              <a:cs typeface="Lato" panose="020F0502020204030203" pitchFamily="34" charset="0"/>
            </a:endParaRPr>
          </a:p>
        </p:txBody>
      </p:sp>
      <p:sp>
        <p:nvSpPr>
          <p:cNvPr id="12" name="TextBox 11">
            <a:extLst>
              <a:ext uri="{FF2B5EF4-FFF2-40B4-BE49-F238E27FC236}">
                <a16:creationId xmlns:a16="http://schemas.microsoft.com/office/drawing/2014/main" id="{994ED92F-53EA-4C5F-85B8-5AFB266D91F1}"/>
              </a:ext>
            </a:extLst>
          </p:cNvPr>
          <p:cNvSpPr txBox="1"/>
          <p:nvPr/>
        </p:nvSpPr>
        <p:spPr>
          <a:xfrm>
            <a:off x="7308240" y="2465049"/>
            <a:ext cx="2203583" cy="523220"/>
          </a:xfrm>
          <a:prstGeom prst="rect">
            <a:avLst/>
          </a:prstGeom>
          <a:solidFill>
            <a:schemeClr val="bg2">
              <a:lumMod val="90000"/>
            </a:schemeClr>
          </a:solidFill>
        </p:spPr>
        <p:txBody>
          <a:bodyPr wrap="square" rtlCol="0">
            <a:spAutoFit/>
          </a:bodyPr>
          <a:lstStyle/>
          <a:p>
            <a:pPr algn="ctr"/>
            <a:r>
              <a:rPr lang="da-DK" sz="1400" dirty="0">
                <a:latin typeface="Lato" panose="020F0502020204030203" pitchFamily="34" charset="0"/>
                <a:ea typeface="Lato" panose="020F0502020204030203" pitchFamily="34" charset="0"/>
                <a:cs typeface="Lato" panose="020F0502020204030203" pitchFamily="34" charset="0"/>
              </a:rPr>
              <a:t>Center for Maritime Health and Society</a:t>
            </a:r>
          </a:p>
        </p:txBody>
      </p:sp>
      <p:sp>
        <p:nvSpPr>
          <p:cNvPr id="15" name="TextBox 14">
            <a:extLst>
              <a:ext uri="{FF2B5EF4-FFF2-40B4-BE49-F238E27FC236}">
                <a16:creationId xmlns:a16="http://schemas.microsoft.com/office/drawing/2014/main" id="{533A22B0-41C5-4E23-835F-F45F615400F9}"/>
              </a:ext>
            </a:extLst>
          </p:cNvPr>
          <p:cNvSpPr txBox="1"/>
          <p:nvPr/>
        </p:nvSpPr>
        <p:spPr>
          <a:xfrm>
            <a:off x="7535643" y="4162623"/>
            <a:ext cx="1727721" cy="307777"/>
          </a:xfrm>
          <a:prstGeom prst="rect">
            <a:avLst/>
          </a:prstGeom>
          <a:solidFill>
            <a:schemeClr val="bg2">
              <a:lumMod val="90000"/>
            </a:schemeClr>
          </a:solidFill>
        </p:spPr>
        <p:txBody>
          <a:bodyPr wrap="square" rtlCol="0">
            <a:spAutoFit/>
          </a:bodyPr>
          <a:lstStyle/>
          <a:p>
            <a:pPr algn="ctr"/>
            <a:r>
              <a:rPr lang="da-DK" sz="1400" dirty="0">
                <a:latin typeface="Lato" panose="020F0502020204030203" pitchFamily="34" charset="0"/>
                <a:ea typeface="Lato" panose="020F0502020204030203" pitchFamily="34" charset="0"/>
                <a:cs typeface="Lato" panose="020F0502020204030203" pitchFamily="34" charset="0"/>
              </a:rPr>
              <a:t>Health Promotion</a:t>
            </a:r>
          </a:p>
        </p:txBody>
      </p:sp>
      <p:sp>
        <p:nvSpPr>
          <p:cNvPr id="16" name="TextBox 15">
            <a:extLst>
              <a:ext uri="{FF2B5EF4-FFF2-40B4-BE49-F238E27FC236}">
                <a16:creationId xmlns:a16="http://schemas.microsoft.com/office/drawing/2014/main" id="{2CF9B7AD-3639-4041-A051-248B56A615F8}"/>
              </a:ext>
            </a:extLst>
          </p:cNvPr>
          <p:cNvSpPr txBox="1"/>
          <p:nvPr/>
        </p:nvSpPr>
        <p:spPr>
          <a:xfrm>
            <a:off x="7341377" y="4688278"/>
            <a:ext cx="1727721" cy="307777"/>
          </a:xfrm>
          <a:prstGeom prst="rect">
            <a:avLst/>
          </a:prstGeom>
          <a:solidFill>
            <a:schemeClr val="bg2">
              <a:lumMod val="90000"/>
            </a:schemeClr>
          </a:solidFill>
        </p:spPr>
        <p:txBody>
          <a:bodyPr wrap="square" rtlCol="0">
            <a:spAutoFit/>
          </a:bodyPr>
          <a:lstStyle/>
          <a:p>
            <a:pPr algn="ctr"/>
            <a:r>
              <a:rPr lang="da-DK" sz="1400" dirty="0">
                <a:latin typeface="Lato" panose="020F0502020204030203" pitchFamily="34" charset="0"/>
                <a:ea typeface="Lato" panose="020F0502020204030203" pitchFamily="34" charset="0"/>
                <a:cs typeface="Lato" panose="020F0502020204030203" pitchFamily="34" charset="0"/>
              </a:rPr>
              <a:t>User </a:t>
            </a:r>
            <a:r>
              <a:rPr lang="da-DK" sz="1400" dirty="0" err="1">
                <a:latin typeface="Lato" panose="020F0502020204030203" pitchFamily="34" charset="0"/>
                <a:ea typeface="Lato" panose="020F0502020204030203" pitchFamily="34" charset="0"/>
                <a:cs typeface="Lato" panose="020F0502020204030203" pitchFamily="34" charset="0"/>
              </a:rPr>
              <a:t>perspectives</a:t>
            </a:r>
            <a:endParaRPr lang="da-DK" sz="1400" dirty="0">
              <a:latin typeface="Lato" panose="020F0502020204030203" pitchFamily="34" charset="0"/>
              <a:ea typeface="Lato" panose="020F0502020204030203" pitchFamily="34" charset="0"/>
              <a:cs typeface="Lato" panose="020F0502020204030203" pitchFamily="34" charset="0"/>
            </a:endParaRPr>
          </a:p>
        </p:txBody>
      </p:sp>
      <p:sp>
        <p:nvSpPr>
          <p:cNvPr id="17" name="TextBox 16">
            <a:extLst>
              <a:ext uri="{FF2B5EF4-FFF2-40B4-BE49-F238E27FC236}">
                <a16:creationId xmlns:a16="http://schemas.microsoft.com/office/drawing/2014/main" id="{369F6B29-A0BF-43CD-A1FB-7A25F585CD3D}"/>
              </a:ext>
            </a:extLst>
          </p:cNvPr>
          <p:cNvSpPr txBox="1"/>
          <p:nvPr/>
        </p:nvSpPr>
        <p:spPr>
          <a:xfrm>
            <a:off x="3284688" y="4730418"/>
            <a:ext cx="1727721" cy="307777"/>
          </a:xfrm>
          <a:prstGeom prst="rect">
            <a:avLst/>
          </a:prstGeom>
          <a:solidFill>
            <a:schemeClr val="bg2">
              <a:lumMod val="90000"/>
            </a:schemeClr>
          </a:solidFill>
        </p:spPr>
        <p:txBody>
          <a:bodyPr wrap="square" rtlCol="0">
            <a:spAutoFit/>
          </a:bodyPr>
          <a:lstStyle/>
          <a:p>
            <a:pPr algn="ctr"/>
            <a:r>
              <a:rPr lang="da-DK" sz="1400" dirty="0">
                <a:latin typeface="Lato" panose="020F0502020204030203" pitchFamily="34" charset="0"/>
                <a:ea typeface="Lato" panose="020F0502020204030203" pitchFamily="34" charset="0"/>
                <a:cs typeface="Lato" panose="020F0502020204030203" pitchFamily="34" charset="0"/>
              </a:rPr>
              <a:t>General Practice</a:t>
            </a:r>
          </a:p>
        </p:txBody>
      </p:sp>
      <p:sp>
        <p:nvSpPr>
          <p:cNvPr id="19" name="TextBox 18">
            <a:extLst>
              <a:ext uri="{FF2B5EF4-FFF2-40B4-BE49-F238E27FC236}">
                <a16:creationId xmlns:a16="http://schemas.microsoft.com/office/drawing/2014/main" id="{E9B82695-159A-43AA-A842-C87A1FB88877}"/>
              </a:ext>
            </a:extLst>
          </p:cNvPr>
          <p:cNvSpPr txBox="1"/>
          <p:nvPr/>
        </p:nvSpPr>
        <p:spPr>
          <a:xfrm>
            <a:off x="2760264" y="3966807"/>
            <a:ext cx="2408856" cy="307777"/>
          </a:xfrm>
          <a:prstGeom prst="rect">
            <a:avLst/>
          </a:prstGeom>
          <a:solidFill>
            <a:schemeClr val="bg2">
              <a:lumMod val="90000"/>
            </a:schemeClr>
          </a:solidFill>
        </p:spPr>
        <p:txBody>
          <a:bodyPr wrap="square" rtlCol="0">
            <a:spAutoFit/>
          </a:bodyPr>
          <a:lstStyle/>
          <a:p>
            <a:pPr algn="ctr"/>
            <a:r>
              <a:rPr lang="da-DK" sz="1400" dirty="0">
                <a:latin typeface="Lato" panose="020F0502020204030203" pitchFamily="34" charset="0"/>
                <a:ea typeface="Lato" panose="020F0502020204030203" pitchFamily="34" charset="0"/>
                <a:cs typeface="Lato" panose="020F0502020204030203" pitchFamily="34" charset="0"/>
              </a:rPr>
              <a:t>Health </a:t>
            </a:r>
            <a:r>
              <a:rPr lang="da-DK" sz="1400" dirty="0" err="1">
                <a:latin typeface="Lato" panose="020F0502020204030203" pitchFamily="34" charset="0"/>
                <a:ea typeface="Lato" panose="020F0502020204030203" pitchFamily="34" charset="0"/>
                <a:cs typeface="Lato" panose="020F0502020204030203" pitchFamily="34" charset="0"/>
              </a:rPr>
              <a:t>Economics</a:t>
            </a:r>
            <a:r>
              <a:rPr lang="da-DK" sz="1400" dirty="0">
                <a:latin typeface="Lato" panose="020F0502020204030203" pitchFamily="34" charset="0"/>
                <a:ea typeface="Lato" panose="020F0502020204030203" pitchFamily="34" charset="0"/>
                <a:cs typeface="Lato" panose="020F0502020204030203" pitchFamily="34" charset="0"/>
              </a:rPr>
              <a:t>, </a:t>
            </a:r>
            <a:r>
              <a:rPr lang="da-DK" sz="1400" dirty="0" err="1">
                <a:latin typeface="Lato" panose="020F0502020204030203" pitchFamily="34" charset="0"/>
                <a:ea typeface="Lato" panose="020F0502020204030203" pitchFamily="34" charset="0"/>
                <a:cs typeface="Lato" panose="020F0502020204030203" pitchFamily="34" charset="0"/>
              </a:rPr>
              <a:t>DaCHE</a:t>
            </a:r>
            <a:endParaRPr lang="da-DK" sz="1400" dirty="0">
              <a:latin typeface="Lato" panose="020F0502020204030203" pitchFamily="34" charset="0"/>
              <a:ea typeface="Lato" panose="020F0502020204030203" pitchFamily="34" charset="0"/>
              <a:cs typeface="Lato" panose="020F0502020204030203" pitchFamily="34" charset="0"/>
            </a:endParaRPr>
          </a:p>
        </p:txBody>
      </p:sp>
      <p:sp>
        <p:nvSpPr>
          <p:cNvPr id="21" name="TextBox 20">
            <a:extLst>
              <a:ext uri="{FF2B5EF4-FFF2-40B4-BE49-F238E27FC236}">
                <a16:creationId xmlns:a16="http://schemas.microsoft.com/office/drawing/2014/main" id="{9AAC5C8A-DB29-4282-BCD3-0D3CF0A9635C}"/>
              </a:ext>
            </a:extLst>
          </p:cNvPr>
          <p:cNvSpPr txBox="1"/>
          <p:nvPr/>
        </p:nvSpPr>
        <p:spPr>
          <a:xfrm>
            <a:off x="4179000" y="5382566"/>
            <a:ext cx="1287351" cy="523220"/>
          </a:xfrm>
          <a:prstGeom prst="rect">
            <a:avLst/>
          </a:prstGeom>
          <a:solidFill>
            <a:srgbClr val="FFCC99"/>
          </a:solidFill>
        </p:spPr>
        <p:txBody>
          <a:bodyPr wrap="square" rtlCol="0">
            <a:spAutoFit/>
          </a:bodyPr>
          <a:lstStyle/>
          <a:p>
            <a:pPr algn="ctr"/>
            <a:r>
              <a:rPr lang="da-DK" sz="1400" dirty="0">
                <a:latin typeface="Lato" panose="020F0502020204030203" pitchFamily="34" charset="0"/>
                <a:ea typeface="Lato" panose="020F0502020204030203" pitchFamily="34" charset="0"/>
                <a:cs typeface="Lato" panose="020F0502020204030203" pitchFamily="34" charset="0"/>
              </a:rPr>
              <a:t>FEA</a:t>
            </a:r>
          </a:p>
          <a:p>
            <a:pPr algn="ctr"/>
            <a:r>
              <a:rPr lang="da-DK" sz="1400" dirty="0">
                <a:latin typeface="Lato" panose="020F0502020204030203" pitchFamily="34" charset="0"/>
                <a:ea typeface="Lato" panose="020F0502020204030203" pitchFamily="34" charset="0"/>
                <a:cs typeface="Lato" panose="020F0502020204030203" pitchFamily="34" charset="0"/>
              </a:rPr>
              <a:t>APO</a:t>
            </a:r>
          </a:p>
        </p:txBody>
      </p:sp>
      <p:sp>
        <p:nvSpPr>
          <p:cNvPr id="23" name="Rectangle: Rounded Corners 22">
            <a:extLst>
              <a:ext uri="{FF2B5EF4-FFF2-40B4-BE49-F238E27FC236}">
                <a16:creationId xmlns:a16="http://schemas.microsoft.com/office/drawing/2014/main" id="{852FF4F2-19EF-4A4F-A586-1C8637D7FAC5}"/>
              </a:ext>
            </a:extLst>
          </p:cNvPr>
          <p:cNvSpPr/>
          <p:nvPr/>
        </p:nvSpPr>
        <p:spPr>
          <a:xfrm>
            <a:off x="9457795" y="3213753"/>
            <a:ext cx="1896005" cy="608582"/>
          </a:xfrm>
          <a:prstGeom prst="roundRect">
            <a:avLst/>
          </a:prstGeom>
          <a:solidFill>
            <a:srgbClr val="94D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Lato" panose="020F0502020204030203" pitchFamily="34" charset="0"/>
                <a:ea typeface="Lato" panose="020F0502020204030203" pitchFamily="34" charset="0"/>
                <a:cs typeface="Lato" panose="020F0502020204030203" pitchFamily="34" charset="0"/>
              </a:rPr>
              <a:t>Aalborg University</a:t>
            </a:r>
          </a:p>
          <a:p>
            <a:pPr algn="ctr"/>
            <a:r>
              <a:rPr lang="da-DK" sz="1200" dirty="0">
                <a:solidFill>
                  <a:schemeClr val="tx1"/>
                </a:solidFill>
                <a:latin typeface="Lato" panose="020F0502020204030203" pitchFamily="34" charset="0"/>
                <a:ea typeface="Lato" panose="020F0502020204030203" pitchFamily="34" charset="0"/>
                <a:cs typeface="Lato" panose="020F0502020204030203" pitchFamily="34" charset="0"/>
              </a:rPr>
              <a:t>(Denmark)</a:t>
            </a:r>
          </a:p>
        </p:txBody>
      </p:sp>
      <p:sp>
        <p:nvSpPr>
          <p:cNvPr id="24" name="Rectangle: Rounded Corners 23">
            <a:extLst>
              <a:ext uri="{FF2B5EF4-FFF2-40B4-BE49-F238E27FC236}">
                <a16:creationId xmlns:a16="http://schemas.microsoft.com/office/drawing/2014/main" id="{FEACF7E8-61D5-44AC-B84D-73D53F6291C7}"/>
              </a:ext>
            </a:extLst>
          </p:cNvPr>
          <p:cNvSpPr/>
          <p:nvPr/>
        </p:nvSpPr>
        <p:spPr>
          <a:xfrm>
            <a:off x="9726949" y="1422571"/>
            <a:ext cx="1896005" cy="37640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latin typeface="Lato" panose="020F0502020204030203" pitchFamily="34" charset="0"/>
                <a:ea typeface="Lato" panose="020F0502020204030203" pitchFamily="34" charset="0"/>
                <a:cs typeface="Lato" panose="020F0502020204030203" pitchFamily="34" charset="0"/>
              </a:rPr>
              <a:t>Danish shipping Industry</a:t>
            </a:r>
          </a:p>
        </p:txBody>
      </p:sp>
      <p:sp>
        <p:nvSpPr>
          <p:cNvPr id="25" name="Rectangle: Rounded Corners 24">
            <a:extLst>
              <a:ext uri="{FF2B5EF4-FFF2-40B4-BE49-F238E27FC236}">
                <a16:creationId xmlns:a16="http://schemas.microsoft.com/office/drawing/2014/main" id="{A5731667-62E8-41F2-ADCD-93C58DAB4A2B}"/>
              </a:ext>
            </a:extLst>
          </p:cNvPr>
          <p:cNvSpPr/>
          <p:nvPr/>
        </p:nvSpPr>
        <p:spPr>
          <a:xfrm>
            <a:off x="9748535" y="1872403"/>
            <a:ext cx="1896005" cy="37640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err="1">
                <a:solidFill>
                  <a:schemeClr val="tx1"/>
                </a:solidFill>
                <a:latin typeface="Lato" panose="020F0502020204030203" pitchFamily="34" charset="0"/>
                <a:ea typeface="Lato" panose="020F0502020204030203" pitchFamily="34" charset="0"/>
                <a:cs typeface="Lato" panose="020F0502020204030203" pitchFamily="34" charset="0"/>
              </a:rPr>
              <a:t>Off-shore</a:t>
            </a:r>
            <a:r>
              <a:rPr lang="da-DK" sz="1200" dirty="0">
                <a:solidFill>
                  <a:schemeClr val="tx1"/>
                </a:solidFill>
                <a:latin typeface="Lato" panose="020F0502020204030203" pitchFamily="34" charset="0"/>
                <a:ea typeface="Lato" panose="020F0502020204030203" pitchFamily="34" charset="0"/>
                <a:cs typeface="Lato" panose="020F0502020204030203" pitchFamily="34" charset="0"/>
              </a:rPr>
              <a:t> Industry</a:t>
            </a:r>
          </a:p>
        </p:txBody>
      </p:sp>
      <p:sp>
        <p:nvSpPr>
          <p:cNvPr id="26" name="Rectangle: Rounded Corners 25">
            <a:extLst>
              <a:ext uri="{FF2B5EF4-FFF2-40B4-BE49-F238E27FC236}">
                <a16:creationId xmlns:a16="http://schemas.microsoft.com/office/drawing/2014/main" id="{7400C534-67C2-4128-86FE-05C0D4D64195}"/>
              </a:ext>
            </a:extLst>
          </p:cNvPr>
          <p:cNvSpPr/>
          <p:nvPr/>
        </p:nvSpPr>
        <p:spPr>
          <a:xfrm>
            <a:off x="9748535" y="2292361"/>
            <a:ext cx="1896005" cy="37640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latin typeface="Lato" panose="020F0502020204030203" pitchFamily="34" charset="0"/>
                <a:ea typeface="Lato" panose="020F0502020204030203" pitchFamily="34" charset="0"/>
                <a:cs typeface="Lato" panose="020F0502020204030203" pitchFamily="34" charset="0"/>
              </a:rPr>
              <a:t>Fishing Trades</a:t>
            </a:r>
          </a:p>
        </p:txBody>
      </p:sp>
      <p:sp>
        <p:nvSpPr>
          <p:cNvPr id="27" name="Rectangle: Rounded Corners 26">
            <a:extLst>
              <a:ext uri="{FF2B5EF4-FFF2-40B4-BE49-F238E27FC236}">
                <a16:creationId xmlns:a16="http://schemas.microsoft.com/office/drawing/2014/main" id="{C400F8E9-0790-4C1B-869A-5C4E30F172F0}"/>
              </a:ext>
            </a:extLst>
          </p:cNvPr>
          <p:cNvSpPr/>
          <p:nvPr/>
        </p:nvSpPr>
        <p:spPr>
          <a:xfrm>
            <a:off x="9748535" y="2726659"/>
            <a:ext cx="1896005" cy="37640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latin typeface="Lato" panose="020F0502020204030203" pitchFamily="34" charset="0"/>
                <a:ea typeface="Lato" panose="020F0502020204030203" pitchFamily="34" charset="0"/>
                <a:cs typeface="Lato" panose="020F0502020204030203" pitchFamily="34" charset="0"/>
              </a:rPr>
              <a:t>Danish Maritime Authority</a:t>
            </a:r>
          </a:p>
        </p:txBody>
      </p:sp>
      <p:cxnSp>
        <p:nvCxnSpPr>
          <p:cNvPr id="34" name="Straight Connector 33">
            <a:extLst>
              <a:ext uri="{FF2B5EF4-FFF2-40B4-BE49-F238E27FC236}">
                <a16:creationId xmlns:a16="http://schemas.microsoft.com/office/drawing/2014/main" id="{A00A23E5-8C1A-42BF-97E5-59EE02A24F95}"/>
              </a:ext>
            </a:extLst>
          </p:cNvPr>
          <p:cNvCxnSpPr>
            <a:stCxn id="9" idx="0"/>
            <a:endCxn id="2" idx="2"/>
          </p:cNvCxnSpPr>
          <p:nvPr/>
        </p:nvCxnSpPr>
        <p:spPr>
          <a:xfrm flipH="1" flipV="1">
            <a:off x="6012022" y="1281316"/>
            <a:ext cx="1" cy="315601"/>
          </a:xfrm>
          <a:prstGeom prst="line">
            <a:avLst/>
          </a:prstGeom>
          <a:ln w="28575">
            <a:solidFill>
              <a:srgbClr val="FFCC99"/>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3DC3952-F97A-47F1-ADC4-08068AD5EDF8}"/>
              </a:ext>
            </a:extLst>
          </p:cNvPr>
          <p:cNvCxnSpPr>
            <a:cxnSpLocks/>
          </p:cNvCxnSpPr>
          <p:nvPr/>
        </p:nvCxnSpPr>
        <p:spPr>
          <a:xfrm>
            <a:off x="8782027" y="3006259"/>
            <a:ext cx="767776" cy="268797"/>
          </a:xfrm>
          <a:prstGeom prst="line">
            <a:avLst/>
          </a:prstGeom>
          <a:ln w="28575">
            <a:solidFill>
              <a:srgbClr val="94DAE4"/>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B0D7CD1-CBD2-40D1-B103-678ABF93745F}"/>
              </a:ext>
            </a:extLst>
          </p:cNvPr>
          <p:cNvCxnSpPr>
            <a:stCxn id="12" idx="3"/>
            <a:endCxn id="24" idx="1"/>
          </p:cNvCxnSpPr>
          <p:nvPr/>
        </p:nvCxnSpPr>
        <p:spPr>
          <a:xfrm flipV="1">
            <a:off x="9511823" y="1610773"/>
            <a:ext cx="215126" cy="1115886"/>
          </a:xfrm>
          <a:prstGeom prst="line">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F47074E-7FD0-4A06-8072-1DE0AE18F847}"/>
              </a:ext>
            </a:extLst>
          </p:cNvPr>
          <p:cNvCxnSpPr>
            <a:cxnSpLocks/>
            <a:stCxn id="12" idx="3"/>
            <a:endCxn id="25" idx="1"/>
          </p:cNvCxnSpPr>
          <p:nvPr/>
        </p:nvCxnSpPr>
        <p:spPr>
          <a:xfrm flipV="1">
            <a:off x="9511823" y="2060605"/>
            <a:ext cx="236712" cy="666054"/>
          </a:xfrm>
          <a:prstGeom prst="line">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B4CCC4-6A03-483D-89DB-3B4AF9BD24BC}"/>
              </a:ext>
            </a:extLst>
          </p:cNvPr>
          <p:cNvCxnSpPr>
            <a:cxnSpLocks/>
            <a:stCxn id="12" idx="3"/>
            <a:endCxn id="26" idx="1"/>
          </p:cNvCxnSpPr>
          <p:nvPr/>
        </p:nvCxnSpPr>
        <p:spPr>
          <a:xfrm flipV="1">
            <a:off x="9511823" y="2480563"/>
            <a:ext cx="236712" cy="246096"/>
          </a:xfrm>
          <a:prstGeom prst="line">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6CCBDF-4771-423F-8565-61441F3FA0A2}"/>
              </a:ext>
            </a:extLst>
          </p:cNvPr>
          <p:cNvCxnSpPr>
            <a:cxnSpLocks/>
            <a:stCxn id="12" idx="3"/>
            <a:endCxn id="27" idx="1"/>
          </p:cNvCxnSpPr>
          <p:nvPr/>
        </p:nvCxnSpPr>
        <p:spPr>
          <a:xfrm>
            <a:off x="9511823" y="2726659"/>
            <a:ext cx="236712" cy="188202"/>
          </a:xfrm>
          <a:prstGeom prst="line">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1C904F5-F612-4BF4-A29C-A16D1D804F4E}"/>
              </a:ext>
            </a:extLst>
          </p:cNvPr>
          <p:cNvCxnSpPr>
            <a:cxnSpLocks/>
          </p:cNvCxnSpPr>
          <p:nvPr/>
        </p:nvCxnSpPr>
        <p:spPr>
          <a:xfrm flipV="1">
            <a:off x="9237403" y="3822335"/>
            <a:ext cx="587164" cy="361278"/>
          </a:xfrm>
          <a:prstGeom prst="line">
            <a:avLst/>
          </a:prstGeom>
          <a:ln w="28575">
            <a:solidFill>
              <a:srgbClr val="94DAE4"/>
            </a:solidFill>
          </a:ln>
        </p:spPr>
        <p:style>
          <a:lnRef idx="1">
            <a:schemeClr val="accent1"/>
          </a:lnRef>
          <a:fillRef idx="0">
            <a:schemeClr val="accent1"/>
          </a:fillRef>
          <a:effectRef idx="0">
            <a:schemeClr val="accent1"/>
          </a:effectRef>
          <a:fontRef idx="minor">
            <a:schemeClr val="tx1"/>
          </a:fontRef>
        </p:style>
      </p:cxnSp>
      <p:sp>
        <p:nvSpPr>
          <p:cNvPr id="57" name="Rectangle: Rounded Corners 56">
            <a:extLst>
              <a:ext uri="{FF2B5EF4-FFF2-40B4-BE49-F238E27FC236}">
                <a16:creationId xmlns:a16="http://schemas.microsoft.com/office/drawing/2014/main" id="{6A467489-3CFC-48E3-BC31-8406825C0DC2}"/>
              </a:ext>
            </a:extLst>
          </p:cNvPr>
          <p:cNvSpPr/>
          <p:nvPr/>
        </p:nvSpPr>
        <p:spPr>
          <a:xfrm rot="10800000" flipH="1" flipV="1">
            <a:off x="9784206" y="4473635"/>
            <a:ext cx="1135327" cy="4729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UC-Syd</a:t>
            </a:r>
          </a:p>
        </p:txBody>
      </p:sp>
      <p:cxnSp>
        <p:nvCxnSpPr>
          <p:cNvPr id="58" name="Straight Connector 57">
            <a:extLst>
              <a:ext uri="{FF2B5EF4-FFF2-40B4-BE49-F238E27FC236}">
                <a16:creationId xmlns:a16="http://schemas.microsoft.com/office/drawing/2014/main" id="{6C9DC757-27C8-4222-9F38-5B2D4D394255}"/>
              </a:ext>
            </a:extLst>
          </p:cNvPr>
          <p:cNvCxnSpPr>
            <a:cxnSpLocks/>
            <a:stCxn id="15" idx="3"/>
          </p:cNvCxnSpPr>
          <p:nvPr/>
        </p:nvCxnSpPr>
        <p:spPr>
          <a:xfrm>
            <a:off x="9263364" y="4316512"/>
            <a:ext cx="786158" cy="207389"/>
          </a:xfrm>
          <a:prstGeom prst="line">
            <a:avLst/>
          </a:prstGeom>
          <a:ln w="28575">
            <a:solidFill>
              <a:srgbClr val="94DAE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7188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apples&#10;&#10;Description automatically generated with low confidence">
            <a:extLst>
              <a:ext uri="{FF2B5EF4-FFF2-40B4-BE49-F238E27FC236}">
                <a16:creationId xmlns:a16="http://schemas.microsoft.com/office/drawing/2014/main" id="{0B688E16-7B01-49C9-953B-6408804B5756}"/>
              </a:ext>
            </a:extLst>
          </p:cNvPr>
          <p:cNvPicPr>
            <a:picLocks noGrp="1" noRot="1" noMove="1" noResize="1" noEditPoints="1" noAdjustHandles="1" noChangeArrowheads="1" noChangeShapeType="1" noCrop="1"/>
          </p:cNvPicPr>
          <p:nvPr/>
        </p:nvPicPr>
        <p:blipFill rotWithShape="1">
          <a:blip r:embed="rId2">
            <a:alphaModFix amt="85000"/>
            <a:extLst>
              <a:ext uri="{28A0092B-C50C-407E-A947-70E740481C1C}">
                <a14:useLocalDpi xmlns:a14="http://schemas.microsoft.com/office/drawing/2010/main" val="0"/>
              </a:ext>
            </a:extLst>
          </a:blip>
          <a:srcRect b="42109"/>
          <a:stretch/>
        </p:blipFill>
        <p:spPr>
          <a:xfrm>
            <a:off x="6970283" y="4470400"/>
            <a:ext cx="5495925" cy="2387600"/>
          </a:xfrm>
          <a:prstGeom prst="rect">
            <a:avLst/>
          </a:prstGeom>
        </p:spPr>
      </p:pic>
      <p:pic>
        <p:nvPicPr>
          <p:cNvPr id="5" name="Picture 2">
            <a:extLst>
              <a:ext uri="{FF2B5EF4-FFF2-40B4-BE49-F238E27FC236}">
                <a16:creationId xmlns:a16="http://schemas.microsoft.com/office/drawing/2014/main" id="{C6F597AE-2CDD-41FF-BC57-6D5192F6989F}"/>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448924" y="185651"/>
            <a:ext cx="1535955" cy="41045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B0ADA1B3-C5F0-4548-9542-E7977C6752A0}"/>
              </a:ext>
            </a:extLst>
          </p:cNvPr>
          <p:cNvSpPr txBox="1">
            <a:spLocks/>
          </p:cNvSpPr>
          <p:nvPr/>
        </p:nvSpPr>
        <p:spPr>
          <a:xfrm>
            <a:off x="838200" y="1122350"/>
            <a:ext cx="7456714" cy="52389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a-DK" sz="2400" b="1" dirty="0">
                <a:solidFill>
                  <a:schemeClr val="bg1"/>
                </a:solidFill>
                <a:latin typeface="Lato" panose="020F0502020204030203" pitchFamily="34" charset="0"/>
                <a:ea typeface="Lato" panose="020F0502020204030203" pitchFamily="34" charset="0"/>
                <a:cs typeface="Lato" panose="020F0502020204030203" pitchFamily="34" charset="0"/>
              </a:rPr>
              <a:t>Esbjerg</a:t>
            </a:r>
          </a:p>
          <a:p>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Health promotion (Pernille Tanggaard Andersen)</a:t>
            </a:r>
          </a:p>
          <a:p>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Center for Maritime Health and Society (Lisa L. Froholdt )  </a:t>
            </a:r>
          </a:p>
          <a:p>
            <a:endParaRPr lang="da-DK" sz="20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0" indent="0">
              <a:buNone/>
            </a:pPr>
            <a:endParaRPr lang="da-DK" sz="20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0" indent="0">
              <a:buNone/>
            </a:pPr>
            <a:r>
              <a:rPr lang="da-DK" sz="2400" b="1" dirty="0">
                <a:solidFill>
                  <a:schemeClr val="bg1"/>
                </a:solidFill>
                <a:latin typeface="Lato" panose="020F0502020204030203" pitchFamily="34" charset="0"/>
                <a:ea typeface="Lato" panose="020F0502020204030203" pitchFamily="34" charset="0"/>
                <a:cs typeface="Lato" panose="020F0502020204030203" pitchFamily="34" charset="0"/>
              </a:rPr>
              <a:t>Odense</a:t>
            </a:r>
          </a:p>
          <a:p>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a-DK" sz="2000" dirty="0" err="1">
                <a:solidFill>
                  <a:schemeClr val="bg1"/>
                </a:solidFill>
                <a:latin typeface="Lato" panose="020F0502020204030203" pitchFamily="34" charset="0"/>
                <a:ea typeface="Lato" panose="020F0502020204030203" pitchFamily="34" charset="0"/>
                <a:cs typeface="Lato" panose="020F0502020204030203" pitchFamily="34" charset="0"/>
              </a:rPr>
              <a:t>Clinical</a:t>
            </a:r>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a-DK" sz="2000" dirty="0" err="1">
                <a:solidFill>
                  <a:schemeClr val="bg1"/>
                </a:solidFill>
                <a:latin typeface="Lato" panose="020F0502020204030203" pitchFamily="34" charset="0"/>
                <a:ea typeface="Lato" panose="020F0502020204030203" pitchFamily="34" charset="0"/>
                <a:cs typeface="Lato" panose="020F0502020204030203" pitchFamily="34" charset="0"/>
              </a:rPr>
              <a:t>Pharmacology</a:t>
            </a:r>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a-DK" sz="2000" dirty="0" err="1">
                <a:solidFill>
                  <a:schemeClr val="bg1"/>
                </a:solidFill>
                <a:latin typeface="Lato" panose="020F0502020204030203" pitchFamily="34" charset="0"/>
                <a:ea typeface="Lato" panose="020F0502020204030203" pitchFamily="34" charset="0"/>
                <a:cs typeface="Lato" panose="020F0502020204030203" pitchFamily="34" charset="0"/>
              </a:rPr>
              <a:t>Pharmacy</a:t>
            </a:r>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&amp; </a:t>
            </a:r>
            <a:r>
              <a:rPr lang="da-DK" sz="2000" dirty="0" err="1">
                <a:solidFill>
                  <a:schemeClr val="bg1"/>
                </a:solidFill>
                <a:latin typeface="Lato" panose="020F0502020204030203" pitchFamily="34" charset="0"/>
                <a:ea typeface="Lato" panose="020F0502020204030203" pitchFamily="34" charset="0"/>
                <a:cs typeface="Lato" panose="020F0502020204030203" pitchFamily="34" charset="0"/>
              </a:rPr>
              <a:t>Environmental</a:t>
            </a:r>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a-DK" sz="2000" dirty="0" err="1">
                <a:solidFill>
                  <a:schemeClr val="bg1"/>
                </a:solidFill>
                <a:latin typeface="Lato" panose="020F0502020204030203" pitchFamily="34" charset="0"/>
                <a:ea typeface="Lato" panose="020F0502020204030203" pitchFamily="34" charset="0"/>
                <a:cs typeface="Lato" panose="020F0502020204030203" pitchFamily="34" charset="0"/>
              </a:rPr>
              <a:t>Medicine</a:t>
            </a:r>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(Kim Brøsen)</a:t>
            </a:r>
          </a:p>
          <a:p>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a:t>
            </a:r>
            <a:r>
              <a:rPr lang="da-DK" sz="2000" dirty="0" err="1">
                <a:solidFill>
                  <a:schemeClr val="bg1"/>
                </a:solidFill>
                <a:latin typeface="Lato" panose="020F0502020204030203" pitchFamily="34" charset="0"/>
                <a:ea typeface="Lato" panose="020F0502020204030203" pitchFamily="34" charset="0"/>
                <a:cs typeface="Lato" panose="020F0502020204030203" pitchFamily="34" charset="0"/>
              </a:rPr>
              <a:t>Epidemiology</a:t>
            </a:r>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a-DK" sz="2000" dirty="0" err="1">
                <a:solidFill>
                  <a:schemeClr val="bg1"/>
                </a:solidFill>
                <a:latin typeface="Lato" panose="020F0502020204030203" pitchFamily="34" charset="0"/>
                <a:ea typeface="Lato" panose="020F0502020204030203" pitchFamily="34" charset="0"/>
                <a:cs typeface="Lato" panose="020F0502020204030203" pitchFamily="34" charset="0"/>
              </a:rPr>
              <a:t>Biostatistics</a:t>
            </a:r>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and </a:t>
            </a:r>
            <a:r>
              <a:rPr lang="da-DK" sz="2000" dirty="0" err="1">
                <a:solidFill>
                  <a:schemeClr val="bg1"/>
                </a:solidFill>
                <a:latin typeface="Lato" panose="020F0502020204030203" pitchFamily="34" charset="0"/>
                <a:ea typeface="Lato" panose="020F0502020204030203" pitchFamily="34" charset="0"/>
                <a:cs typeface="Lato" panose="020F0502020204030203" pitchFamily="34" charset="0"/>
              </a:rPr>
              <a:t>Biodemography</a:t>
            </a:r>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a:t>
            </a:r>
            <a:b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br>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(Kaare Christensen)</a:t>
            </a:r>
          </a:p>
          <a:p>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General Practice (Jens Søndergaard)</a:t>
            </a:r>
          </a:p>
          <a:p>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Health </a:t>
            </a:r>
            <a:r>
              <a:rPr lang="da-DK" sz="2000" dirty="0" err="1">
                <a:solidFill>
                  <a:schemeClr val="bg1"/>
                </a:solidFill>
                <a:latin typeface="Lato" panose="020F0502020204030203" pitchFamily="34" charset="0"/>
                <a:ea typeface="Lato" panose="020F0502020204030203" pitchFamily="34" charset="0"/>
                <a:cs typeface="Lato" panose="020F0502020204030203" pitchFamily="34" charset="0"/>
              </a:rPr>
              <a:t>Economics</a:t>
            </a:r>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da-DK" sz="2000" dirty="0" err="1">
                <a:solidFill>
                  <a:schemeClr val="bg1"/>
                </a:solidFill>
                <a:latin typeface="Lato" panose="020F0502020204030203" pitchFamily="34" charset="0"/>
                <a:ea typeface="Lato" panose="020F0502020204030203" pitchFamily="34" charset="0"/>
                <a:cs typeface="Lato" panose="020F0502020204030203" pitchFamily="34" charset="0"/>
              </a:rPr>
              <a:t>DaCHE</a:t>
            </a:r>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(Dorte Gyrd-Hansen)</a:t>
            </a:r>
          </a:p>
          <a:p>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User </a:t>
            </a:r>
            <a:r>
              <a:rPr lang="da-DK" sz="2000" dirty="0" err="1">
                <a:solidFill>
                  <a:schemeClr val="bg1"/>
                </a:solidFill>
                <a:latin typeface="Lato" panose="020F0502020204030203" pitchFamily="34" charset="0"/>
                <a:ea typeface="Lato" panose="020F0502020204030203" pitchFamily="34" charset="0"/>
                <a:cs typeface="Lato" panose="020F0502020204030203" pitchFamily="34" charset="0"/>
              </a:rPr>
              <a:t>Perspectives</a:t>
            </a:r>
            <a:r>
              <a:rPr lang="da-DK" sz="2000" dirty="0">
                <a:solidFill>
                  <a:schemeClr val="bg1"/>
                </a:solidFill>
                <a:latin typeface="Lato" panose="020F0502020204030203" pitchFamily="34" charset="0"/>
                <a:ea typeface="Lato" panose="020F0502020204030203" pitchFamily="34" charset="0"/>
                <a:cs typeface="Lato" panose="020F0502020204030203" pitchFamily="34" charset="0"/>
              </a:rPr>
              <a:t> (Birgitte Nørgaard)</a:t>
            </a:r>
          </a:p>
          <a:p>
            <a:endParaRPr lang="da-DK" sz="2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3" name="USR_Name">
            <a:extLst>
              <a:ext uri="{FF2B5EF4-FFF2-40B4-BE49-F238E27FC236}">
                <a16:creationId xmlns:a16="http://schemas.microsoft.com/office/drawing/2014/main" id="{5D7A6B95-F8AE-4B0B-A3D6-5602DFE6EB01}"/>
              </a:ext>
            </a:extLst>
          </p:cNvPr>
          <p:cNvSpPr txBox="1">
            <a:spLocks/>
          </p:cNvSpPr>
          <p:nvPr/>
        </p:nvSpPr>
        <p:spPr>
          <a:xfrm>
            <a:off x="838200" y="6361350"/>
            <a:ext cx="3340800" cy="2630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rPr>
              <a:t>Department of Public Health</a:t>
            </a:r>
          </a:p>
          <a:p>
            <a:endPar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Title 1">
            <a:extLst>
              <a:ext uri="{FF2B5EF4-FFF2-40B4-BE49-F238E27FC236}">
                <a16:creationId xmlns:a16="http://schemas.microsoft.com/office/drawing/2014/main" id="{254C555D-14A4-45C7-91AD-D695B7419C94}"/>
              </a:ext>
            </a:extLst>
          </p:cNvPr>
          <p:cNvSpPr txBox="1">
            <a:spLocks/>
          </p:cNvSpPr>
          <p:nvPr/>
        </p:nvSpPr>
        <p:spPr>
          <a:xfrm>
            <a:off x="838200" y="714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b="1" dirty="0">
                <a:solidFill>
                  <a:schemeClr val="bg1"/>
                </a:solidFill>
                <a:latin typeface="Lato" panose="020F0502020204030203" pitchFamily="34" charset="0"/>
                <a:ea typeface="Lato" panose="020F0502020204030203" pitchFamily="34" charset="0"/>
                <a:cs typeface="Lato" panose="020F0502020204030203" pitchFamily="34" charset="0"/>
              </a:rPr>
              <a:t>7 research units at IST</a:t>
            </a:r>
          </a:p>
        </p:txBody>
      </p:sp>
      <p:pic>
        <p:nvPicPr>
          <p:cNvPr id="11" name="Picture 2" descr="D:\KAR2-J B Winsløwsvej 9.JPG">
            <a:extLst>
              <a:ext uri="{FF2B5EF4-FFF2-40B4-BE49-F238E27FC236}">
                <a16:creationId xmlns:a16="http://schemas.microsoft.com/office/drawing/2014/main" id="{DB927D22-993C-4711-A921-A9EAE863AC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4914" y="3457379"/>
            <a:ext cx="3454479" cy="202691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9" name="Picture 2">
            <a:extLst>
              <a:ext uri="{FF2B5EF4-FFF2-40B4-BE49-F238E27FC236}">
                <a16:creationId xmlns:a16="http://schemas.microsoft.com/office/drawing/2014/main" id="{BB3111BB-16AE-493E-84D2-6969656F3A1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17904"/>
          <a:stretch/>
        </p:blipFill>
        <p:spPr bwMode="auto">
          <a:xfrm>
            <a:off x="8294154" y="1122349"/>
            <a:ext cx="3456000" cy="2026919"/>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278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apples&#10;&#10;Description automatically generated with low confidence">
            <a:extLst>
              <a:ext uri="{FF2B5EF4-FFF2-40B4-BE49-F238E27FC236}">
                <a16:creationId xmlns:a16="http://schemas.microsoft.com/office/drawing/2014/main" id="{0B688E16-7B01-49C9-953B-6408804B5756}"/>
              </a:ext>
            </a:extLst>
          </p:cNvPr>
          <p:cNvPicPr>
            <a:picLocks noGrp="1" noRot="1" noMove="1" noResize="1" noEditPoints="1" noAdjustHandles="1" noChangeArrowheads="1" noChangeShapeType="1" noCrop="1"/>
          </p:cNvPicPr>
          <p:nvPr/>
        </p:nvPicPr>
        <p:blipFill rotWithShape="1">
          <a:blip r:embed="rId2">
            <a:alphaModFix amt="85000"/>
            <a:extLst>
              <a:ext uri="{28A0092B-C50C-407E-A947-70E740481C1C}">
                <a14:useLocalDpi xmlns:a14="http://schemas.microsoft.com/office/drawing/2010/main" val="0"/>
              </a:ext>
            </a:extLst>
          </a:blip>
          <a:srcRect b="42109"/>
          <a:stretch/>
        </p:blipFill>
        <p:spPr>
          <a:xfrm>
            <a:off x="6970283" y="4470400"/>
            <a:ext cx="5495925" cy="2387600"/>
          </a:xfrm>
          <a:prstGeom prst="rect">
            <a:avLst/>
          </a:prstGeom>
        </p:spPr>
      </p:pic>
      <p:pic>
        <p:nvPicPr>
          <p:cNvPr id="5" name="Picture 2">
            <a:extLst>
              <a:ext uri="{FF2B5EF4-FFF2-40B4-BE49-F238E27FC236}">
                <a16:creationId xmlns:a16="http://schemas.microsoft.com/office/drawing/2014/main" id="{C6F597AE-2CDD-41FF-BC57-6D5192F6989F}"/>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448924" y="185651"/>
            <a:ext cx="1535955" cy="41045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B0ADA1B3-C5F0-4548-9542-E7977C6752A0}"/>
              </a:ext>
            </a:extLst>
          </p:cNvPr>
          <p:cNvSpPr txBox="1">
            <a:spLocks/>
          </p:cNvSpPr>
          <p:nvPr/>
        </p:nvSpPr>
        <p:spPr>
          <a:xfrm>
            <a:off x="838200" y="112235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a-DK" sz="2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3" name="USR_Name">
            <a:extLst>
              <a:ext uri="{FF2B5EF4-FFF2-40B4-BE49-F238E27FC236}">
                <a16:creationId xmlns:a16="http://schemas.microsoft.com/office/drawing/2014/main" id="{5D7A6B95-F8AE-4B0B-A3D6-5602DFE6EB01}"/>
              </a:ext>
            </a:extLst>
          </p:cNvPr>
          <p:cNvSpPr txBox="1">
            <a:spLocks/>
          </p:cNvSpPr>
          <p:nvPr/>
        </p:nvSpPr>
        <p:spPr>
          <a:xfrm>
            <a:off x="838200" y="6361350"/>
            <a:ext cx="3340800" cy="2630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rPr>
              <a:t>Department of Public Health</a:t>
            </a:r>
          </a:p>
          <a:p>
            <a:endPar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Title 1">
            <a:extLst>
              <a:ext uri="{FF2B5EF4-FFF2-40B4-BE49-F238E27FC236}">
                <a16:creationId xmlns:a16="http://schemas.microsoft.com/office/drawing/2014/main" id="{254C555D-14A4-45C7-91AD-D695B7419C94}"/>
              </a:ext>
            </a:extLst>
          </p:cNvPr>
          <p:cNvSpPr txBox="1">
            <a:spLocks/>
          </p:cNvSpPr>
          <p:nvPr/>
        </p:nvSpPr>
        <p:spPr>
          <a:xfrm>
            <a:off x="838200" y="714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b="1" dirty="0" err="1">
                <a:solidFill>
                  <a:schemeClr val="bg1"/>
                </a:solidFill>
                <a:latin typeface="Lato" panose="020F0502020204030203" pitchFamily="34" charset="0"/>
                <a:ea typeface="Lato" panose="020F0502020204030203" pitchFamily="34" charset="0"/>
                <a:cs typeface="Lato" panose="020F0502020204030203" pitchFamily="34" charset="0"/>
              </a:rPr>
              <a:t>Employees</a:t>
            </a:r>
            <a:r>
              <a:rPr lang="da-DK" b="1" dirty="0">
                <a:solidFill>
                  <a:schemeClr val="bg1"/>
                </a:solidFill>
                <a:latin typeface="Lato" panose="020F0502020204030203" pitchFamily="34" charset="0"/>
                <a:ea typeface="Lato" panose="020F0502020204030203" pitchFamily="34" charset="0"/>
                <a:cs typeface="Lato" panose="020F0502020204030203" pitchFamily="34" charset="0"/>
              </a:rPr>
              <a:t> at IST</a:t>
            </a:r>
          </a:p>
        </p:txBody>
      </p:sp>
      <p:graphicFrame>
        <p:nvGraphicFramePr>
          <p:cNvPr id="2" name="Table 1">
            <a:extLst>
              <a:ext uri="{FF2B5EF4-FFF2-40B4-BE49-F238E27FC236}">
                <a16:creationId xmlns:a16="http://schemas.microsoft.com/office/drawing/2014/main" id="{690DD95C-765A-43F7-971A-6314ED4432A3}"/>
              </a:ext>
            </a:extLst>
          </p:cNvPr>
          <p:cNvGraphicFramePr>
            <a:graphicFrameLocks noGrp="1"/>
          </p:cNvGraphicFramePr>
          <p:nvPr>
            <p:extLst>
              <p:ext uri="{D42A27DB-BD31-4B8C-83A1-F6EECF244321}">
                <p14:modId xmlns:p14="http://schemas.microsoft.com/office/powerpoint/2010/main" val="758049840"/>
              </p:ext>
            </p:extLst>
          </p:nvPr>
        </p:nvGraphicFramePr>
        <p:xfrm>
          <a:off x="833198" y="1668379"/>
          <a:ext cx="6691604" cy="3615887"/>
        </p:xfrm>
        <a:graphic>
          <a:graphicData uri="http://schemas.openxmlformats.org/drawingml/2006/table">
            <a:tbl>
              <a:tblPr firstRow="1" bandRow="1">
                <a:tableStyleId>{93296810-A885-4BE3-A3E7-6D5BEEA58F35}</a:tableStyleId>
              </a:tblPr>
              <a:tblGrid>
                <a:gridCol w="2946891">
                  <a:extLst>
                    <a:ext uri="{9D8B030D-6E8A-4147-A177-3AD203B41FA5}">
                      <a16:colId xmlns:a16="http://schemas.microsoft.com/office/drawing/2014/main" val="419953132"/>
                    </a:ext>
                  </a:extLst>
                </a:gridCol>
                <a:gridCol w="3744713">
                  <a:extLst>
                    <a:ext uri="{9D8B030D-6E8A-4147-A177-3AD203B41FA5}">
                      <a16:colId xmlns:a16="http://schemas.microsoft.com/office/drawing/2014/main" val="1941793472"/>
                    </a:ext>
                  </a:extLst>
                </a:gridCol>
              </a:tblGrid>
              <a:tr h="614019">
                <a:tc gridSpan="2">
                  <a:txBody>
                    <a:bodyPr/>
                    <a:lstStyle/>
                    <a:p>
                      <a:r>
                        <a:rPr lang="da-DK" sz="3000" dirty="0" err="1">
                          <a:latin typeface="Lato" panose="020F0502020204030203" pitchFamily="34" charset="0"/>
                          <a:ea typeface="Lato" panose="020F0502020204030203" pitchFamily="34" charset="0"/>
                          <a:cs typeface="Lato" panose="020F0502020204030203" pitchFamily="34" charset="0"/>
                        </a:rPr>
                        <a:t>Employees</a:t>
                      </a:r>
                      <a:r>
                        <a:rPr lang="da-DK" sz="3000" dirty="0">
                          <a:latin typeface="Lato" panose="020F0502020204030203" pitchFamily="34" charset="0"/>
                          <a:ea typeface="Lato" panose="020F0502020204030203" pitchFamily="34" charset="0"/>
                          <a:cs typeface="Lato" panose="020F0502020204030203" pitchFamily="34" charset="0"/>
                        </a:rPr>
                        <a:t> at IST per April 2022</a:t>
                      </a:r>
                    </a:p>
                  </a:txBody>
                  <a:tcPr>
                    <a:solidFill>
                      <a:schemeClr val="accent6">
                        <a:alpha val="50000"/>
                      </a:schemeClr>
                    </a:solidFill>
                  </a:tcPr>
                </a:tc>
                <a:tc hMerge="1">
                  <a:txBody>
                    <a:bodyPr/>
                    <a:lstStyle/>
                    <a:p>
                      <a:endParaRPr lang="da-DK" dirty="0"/>
                    </a:p>
                  </a:txBody>
                  <a:tcPr/>
                </a:tc>
                <a:extLst>
                  <a:ext uri="{0D108BD9-81ED-4DB2-BD59-A6C34878D82A}">
                    <a16:rowId xmlns:a16="http://schemas.microsoft.com/office/drawing/2014/main" val="2699907057"/>
                  </a:ext>
                </a:extLst>
              </a:tr>
              <a:tr h="545794">
                <a:tc>
                  <a:txBody>
                    <a:bodyPr/>
                    <a:lstStyle/>
                    <a:p>
                      <a:r>
                        <a:rPr lang="da-DK" sz="2600" dirty="0">
                          <a:solidFill>
                            <a:schemeClr val="bg1"/>
                          </a:solidFill>
                          <a:latin typeface="Lato" panose="020F0502020204030203" pitchFamily="34" charset="0"/>
                          <a:ea typeface="Lato" panose="020F0502020204030203" pitchFamily="34" charset="0"/>
                          <a:cs typeface="Lato" panose="020F0502020204030203" pitchFamily="34" charset="0"/>
                        </a:rPr>
                        <a:t>VIP</a:t>
                      </a:r>
                    </a:p>
                  </a:txBody>
                  <a:tcPr>
                    <a:solidFill>
                      <a:schemeClr val="accent6">
                        <a:tint val="40000"/>
                        <a:alpha val="20000"/>
                      </a:schemeClr>
                    </a:solidFill>
                  </a:tcPr>
                </a:tc>
                <a:tc>
                  <a:txBody>
                    <a:bodyPr/>
                    <a:lstStyle/>
                    <a:p>
                      <a:pPr algn="ctr"/>
                      <a:r>
                        <a:rPr lang="da-DK" sz="2600" dirty="0">
                          <a:solidFill>
                            <a:schemeClr val="bg1"/>
                          </a:solidFill>
                          <a:latin typeface="Lato" panose="020F0502020204030203" pitchFamily="34" charset="0"/>
                          <a:ea typeface="Lato" panose="020F0502020204030203" pitchFamily="34" charset="0"/>
                          <a:cs typeface="Lato" panose="020F0502020204030203" pitchFamily="34" charset="0"/>
                        </a:rPr>
                        <a:t>163</a:t>
                      </a:r>
                    </a:p>
                  </a:txBody>
                  <a:tcPr>
                    <a:solidFill>
                      <a:schemeClr val="accent6">
                        <a:tint val="40000"/>
                        <a:alpha val="20000"/>
                      </a:schemeClr>
                    </a:solidFill>
                  </a:tcPr>
                </a:tc>
                <a:extLst>
                  <a:ext uri="{0D108BD9-81ED-4DB2-BD59-A6C34878D82A}">
                    <a16:rowId xmlns:a16="http://schemas.microsoft.com/office/drawing/2014/main" val="1704210457"/>
                  </a:ext>
                </a:extLst>
              </a:tr>
              <a:tr h="545794">
                <a:tc>
                  <a:txBody>
                    <a:bodyPr/>
                    <a:lstStyle/>
                    <a:p>
                      <a:r>
                        <a:rPr lang="da-DK" sz="2600" dirty="0" err="1">
                          <a:solidFill>
                            <a:schemeClr val="bg1"/>
                          </a:solidFill>
                          <a:latin typeface="Lato" panose="020F0502020204030203" pitchFamily="34" charset="0"/>
                          <a:ea typeface="Lato" panose="020F0502020204030203" pitchFamily="34" charset="0"/>
                          <a:cs typeface="Lato" panose="020F0502020204030203" pitchFamily="34" charset="0"/>
                        </a:rPr>
                        <a:t>PhD</a:t>
                      </a:r>
                      <a:r>
                        <a:rPr lang="da-DK" sz="2600" dirty="0">
                          <a:solidFill>
                            <a:schemeClr val="bg1"/>
                          </a:solidFill>
                          <a:latin typeface="Lato" panose="020F0502020204030203" pitchFamily="34" charset="0"/>
                          <a:ea typeface="Lato" panose="020F0502020204030203" pitchFamily="34" charset="0"/>
                          <a:cs typeface="Lato" panose="020F0502020204030203" pitchFamily="34" charset="0"/>
                        </a:rPr>
                        <a:t>-students</a:t>
                      </a:r>
                    </a:p>
                  </a:txBody>
                  <a:tcPr>
                    <a:solidFill>
                      <a:schemeClr val="accent6">
                        <a:tint val="40000"/>
                        <a:alpha val="20000"/>
                      </a:schemeClr>
                    </a:solidFill>
                  </a:tcPr>
                </a:tc>
                <a:tc>
                  <a:txBody>
                    <a:bodyPr/>
                    <a:lstStyle/>
                    <a:p>
                      <a:pPr algn="ctr"/>
                      <a:r>
                        <a:rPr lang="da-DK" sz="2600" dirty="0">
                          <a:solidFill>
                            <a:schemeClr val="bg1"/>
                          </a:solidFill>
                          <a:latin typeface="Lato" panose="020F0502020204030203" pitchFamily="34" charset="0"/>
                          <a:ea typeface="Lato" panose="020F0502020204030203" pitchFamily="34" charset="0"/>
                          <a:cs typeface="Lato" panose="020F0502020204030203" pitchFamily="34" charset="0"/>
                        </a:rPr>
                        <a:t>43</a:t>
                      </a:r>
                    </a:p>
                  </a:txBody>
                  <a:tcPr>
                    <a:solidFill>
                      <a:schemeClr val="accent6">
                        <a:tint val="40000"/>
                        <a:alpha val="20000"/>
                      </a:schemeClr>
                    </a:solidFill>
                  </a:tcPr>
                </a:tc>
                <a:extLst>
                  <a:ext uri="{0D108BD9-81ED-4DB2-BD59-A6C34878D82A}">
                    <a16:rowId xmlns:a16="http://schemas.microsoft.com/office/drawing/2014/main" val="1183595736"/>
                  </a:ext>
                </a:extLst>
              </a:tr>
              <a:tr h="545794">
                <a:tc>
                  <a:txBody>
                    <a:bodyPr/>
                    <a:lstStyle/>
                    <a:p>
                      <a:r>
                        <a:rPr lang="da-DK" sz="2600" dirty="0">
                          <a:solidFill>
                            <a:schemeClr val="bg1"/>
                          </a:solidFill>
                          <a:latin typeface="Lato" panose="020F0502020204030203" pitchFamily="34" charset="0"/>
                          <a:ea typeface="Lato" panose="020F0502020204030203" pitchFamily="34" charset="0"/>
                          <a:cs typeface="Lato" panose="020F0502020204030203" pitchFamily="34" charset="0"/>
                        </a:rPr>
                        <a:t>TAP</a:t>
                      </a:r>
                    </a:p>
                  </a:txBody>
                  <a:tcPr>
                    <a:solidFill>
                      <a:schemeClr val="accent6">
                        <a:tint val="20000"/>
                        <a:alpha val="20000"/>
                      </a:schemeClr>
                    </a:solidFill>
                  </a:tcPr>
                </a:tc>
                <a:tc>
                  <a:txBody>
                    <a:bodyPr/>
                    <a:lstStyle/>
                    <a:p>
                      <a:pPr algn="ctr"/>
                      <a:r>
                        <a:rPr lang="da-DK" sz="2600" dirty="0">
                          <a:solidFill>
                            <a:schemeClr val="bg1"/>
                          </a:solidFill>
                          <a:latin typeface="Lato" panose="020F0502020204030203" pitchFamily="34" charset="0"/>
                          <a:ea typeface="Lato" panose="020F0502020204030203" pitchFamily="34" charset="0"/>
                          <a:cs typeface="Lato" panose="020F0502020204030203" pitchFamily="34" charset="0"/>
                        </a:rPr>
                        <a:t>43</a:t>
                      </a:r>
                    </a:p>
                  </a:txBody>
                  <a:tcPr>
                    <a:solidFill>
                      <a:schemeClr val="accent6">
                        <a:tint val="20000"/>
                        <a:alpha val="20000"/>
                      </a:schemeClr>
                    </a:solidFill>
                  </a:tcPr>
                </a:tc>
                <a:extLst>
                  <a:ext uri="{0D108BD9-81ED-4DB2-BD59-A6C34878D82A}">
                    <a16:rowId xmlns:a16="http://schemas.microsoft.com/office/drawing/2014/main" val="2982829975"/>
                  </a:ext>
                </a:extLst>
              </a:tr>
              <a:tr h="545794">
                <a:tc>
                  <a:txBody>
                    <a:bodyPr/>
                    <a:lstStyle/>
                    <a:p>
                      <a:r>
                        <a:rPr lang="da-DK" sz="2600" b="1" dirty="0">
                          <a:solidFill>
                            <a:schemeClr val="bg1"/>
                          </a:solidFill>
                          <a:latin typeface="Lato" panose="020F0502020204030203" pitchFamily="34" charset="0"/>
                          <a:ea typeface="Lato" panose="020F0502020204030203" pitchFamily="34" charset="0"/>
                          <a:cs typeface="Lato" panose="020F0502020204030203" pitchFamily="34" charset="0"/>
                        </a:rPr>
                        <a:t>Total</a:t>
                      </a:r>
                    </a:p>
                  </a:txBody>
                  <a:tcPr>
                    <a:lnB w="12700" cap="flat" cmpd="sng" algn="ctr">
                      <a:solidFill>
                        <a:schemeClr val="bg1"/>
                      </a:solidFill>
                      <a:prstDash val="solid"/>
                      <a:round/>
                      <a:headEnd type="none" w="med" len="med"/>
                      <a:tailEnd type="none" w="med" len="med"/>
                    </a:lnB>
                    <a:solidFill>
                      <a:schemeClr val="accent6">
                        <a:tint val="40000"/>
                        <a:alpha val="20000"/>
                      </a:schemeClr>
                    </a:solidFill>
                  </a:tcPr>
                </a:tc>
                <a:tc>
                  <a:txBody>
                    <a:bodyPr/>
                    <a:lstStyle/>
                    <a:p>
                      <a:pPr algn="ctr"/>
                      <a:r>
                        <a:rPr lang="da-DK" sz="2600" b="1" dirty="0">
                          <a:solidFill>
                            <a:schemeClr val="bg1"/>
                          </a:solidFill>
                          <a:latin typeface="Lato" panose="020F0502020204030203" pitchFamily="34" charset="0"/>
                          <a:ea typeface="Lato" panose="020F0502020204030203" pitchFamily="34" charset="0"/>
                          <a:cs typeface="Lato" panose="020F0502020204030203" pitchFamily="34" charset="0"/>
                        </a:rPr>
                        <a:t>249</a:t>
                      </a:r>
                    </a:p>
                  </a:txBody>
                  <a:tcPr>
                    <a:lnB w="12700" cap="flat" cmpd="sng" algn="ctr">
                      <a:solidFill>
                        <a:schemeClr val="bg1"/>
                      </a:solidFill>
                      <a:prstDash val="solid"/>
                      <a:round/>
                      <a:headEnd type="none" w="med" len="med"/>
                      <a:tailEnd type="none" w="med" len="med"/>
                    </a:lnB>
                    <a:solidFill>
                      <a:schemeClr val="accent6">
                        <a:tint val="40000"/>
                        <a:alpha val="20000"/>
                      </a:schemeClr>
                    </a:solidFill>
                  </a:tcPr>
                </a:tc>
                <a:extLst>
                  <a:ext uri="{0D108BD9-81ED-4DB2-BD59-A6C34878D82A}">
                    <a16:rowId xmlns:a16="http://schemas.microsoft.com/office/drawing/2014/main" val="1847159345"/>
                  </a:ext>
                </a:extLst>
              </a:tr>
              <a:tr h="272898">
                <a:tc>
                  <a:txBody>
                    <a:bodyPr/>
                    <a:lstStyle/>
                    <a:p>
                      <a:endParaRPr lang="da-DK" sz="100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tint val="40000"/>
                        <a:alpha val="20000"/>
                      </a:schemeClr>
                    </a:solidFill>
                  </a:tcPr>
                </a:tc>
                <a:tc>
                  <a:txBody>
                    <a:bodyPr/>
                    <a:lstStyle/>
                    <a:p>
                      <a:pPr algn="ctr"/>
                      <a:endParaRPr lang="da-DK" sz="100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tint val="40000"/>
                        <a:alpha val="20000"/>
                      </a:schemeClr>
                    </a:solidFill>
                  </a:tcPr>
                </a:tc>
                <a:extLst>
                  <a:ext uri="{0D108BD9-81ED-4DB2-BD59-A6C34878D82A}">
                    <a16:rowId xmlns:a16="http://schemas.microsoft.com/office/drawing/2014/main" val="1996426163"/>
                  </a:ext>
                </a:extLst>
              </a:tr>
              <a:tr h="545794">
                <a:tc>
                  <a:txBody>
                    <a:bodyPr/>
                    <a:lstStyle/>
                    <a:p>
                      <a:r>
                        <a:rPr lang="da-DK" sz="2600" dirty="0">
                          <a:solidFill>
                            <a:schemeClr val="bg1"/>
                          </a:solidFill>
                          <a:latin typeface="Lato" panose="020F0502020204030203" pitchFamily="34" charset="0"/>
                          <a:ea typeface="Lato" panose="020F0502020204030203" pitchFamily="34" charset="0"/>
                          <a:cs typeface="Lato" panose="020F0502020204030203" pitchFamily="34" charset="0"/>
                        </a:rPr>
                        <a:t>Guest researchers</a:t>
                      </a:r>
                    </a:p>
                  </a:txBody>
                  <a:tcPr>
                    <a:lnT w="12700" cap="flat" cmpd="sng" algn="ctr">
                      <a:solidFill>
                        <a:schemeClr val="bg1"/>
                      </a:solidFill>
                      <a:prstDash val="solid"/>
                      <a:round/>
                      <a:headEnd type="none" w="med" len="med"/>
                      <a:tailEnd type="none" w="med" len="med"/>
                    </a:lnT>
                    <a:solidFill>
                      <a:schemeClr val="accent6">
                        <a:tint val="40000"/>
                        <a:alpha val="20000"/>
                      </a:schemeClr>
                    </a:solidFill>
                  </a:tcPr>
                </a:tc>
                <a:tc>
                  <a:txBody>
                    <a:bodyPr/>
                    <a:lstStyle/>
                    <a:p>
                      <a:pPr algn="ctr"/>
                      <a:r>
                        <a:rPr lang="da-DK" sz="2600" dirty="0">
                          <a:solidFill>
                            <a:schemeClr val="bg1"/>
                          </a:solidFill>
                          <a:latin typeface="Lato" panose="020F0502020204030203" pitchFamily="34" charset="0"/>
                          <a:ea typeface="Lato" panose="020F0502020204030203" pitchFamily="34" charset="0"/>
                          <a:cs typeface="Lato" panose="020F0502020204030203" pitchFamily="34" charset="0"/>
                        </a:rPr>
                        <a:t>100</a:t>
                      </a:r>
                    </a:p>
                  </a:txBody>
                  <a:tcPr>
                    <a:lnT w="12700" cap="flat" cmpd="sng" algn="ctr">
                      <a:solidFill>
                        <a:schemeClr val="bg1"/>
                      </a:solidFill>
                      <a:prstDash val="solid"/>
                      <a:round/>
                      <a:headEnd type="none" w="med" len="med"/>
                      <a:tailEnd type="none" w="med" len="med"/>
                    </a:lnT>
                    <a:solidFill>
                      <a:schemeClr val="accent6">
                        <a:tint val="40000"/>
                        <a:alpha val="20000"/>
                      </a:schemeClr>
                    </a:solidFill>
                  </a:tcPr>
                </a:tc>
                <a:extLst>
                  <a:ext uri="{0D108BD9-81ED-4DB2-BD59-A6C34878D82A}">
                    <a16:rowId xmlns:a16="http://schemas.microsoft.com/office/drawing/2014/main" val="1186464941"/>
                  </a:ext>
                </a:extLst>
              </a:tr>
            </a:tbl>
          </a:graphicData>
        </a:graphic>
      </p:graphicFrame>
    </p:spTree>
    <p:extLst>
      <p:ext uri="{BB962C8B-B14F-4D97-AF65-F5344CB8AC3E}">
        <p14:creationId xmlns:p14="http://schemas.microsoft.com/office/powerpoint/2010/main" val="2903972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apples&#10;&#10;Description automatically generated with low confidence">
            <a:extLst>
              <a:ext uri="{FF2B5EF4-FFF2-40B4-BE49-F238E27FC236}">
                <a16:creationId xmlns:a16="http://schemas.microsoft.com/office/drawing/2014/main" id="{0B688E16-7B01-49C9-953B-6408804B5756}"/>
              </a:ext>
            </a:extLst>
          </p:cNvPr>
          <p:cNvPicPr>
            <a:picLocks noGrp="1" noRot="1" noMove="1" noResize="1" noEditPoints="1" noAdjustHandles="1" noChangeArrowheads="1" noChangeShapeType="1" noCrop="1"/>
          </p:cNvPicPr>
          <p:nvPr/>
        </p:nvPicPr>
        <p:blipFill rotWithShape="1">
          <a:blip r:embed="rId2">
            <a:alphaModFix amt="85000"/>
            <a:extLst>
              <a:ext uri="{28A0092B-C50C-407E-A947-70E740481C1C}">
                <a14:useLocalDpi xmlns:a14="http://schemas.microsoft.com/office/drawing/2010/main" val="0"/>
              </a:ext>
            </a:extLst>
          </a:blip>
          <a:srcRect b="42109"/>
          <a:stretch/>
        </p:blipFill>
        <p:spPr>
          <a:xfrm>
            <a:off x="6970283" y="4470400"/>
            <a:ext cx="5495925" cy="2387600"/>
          </a:xfrm>
          <a:prstGeom prst="rect">
            <a:avLst/>
          </a:prstGeom>
        </p:spPr>
      </p:pic>
      <p:pic>
        <p:nvPicPr>
          <p:cNvPr id="5" name="Picture 2">
            <a:extLst>
              <a:ext uri="{FF2B5EF4-FFF2-40B4-BE49-F238E27FC236}">
                <a16:creationId xmlns:a16="http://schemas.microsoft.com/office/drawing/2014/main" id="{C6F597AE-2CDD-41FF-BC57-6D5192F6989F}"/>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448924" y="185651"/>
            <a:ext cx="1535955" cy="41045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B0ADA1B3-C5F0-4548-9542-E7977C6752A0}"/>
              </a:ext>
            </a:extLst>
          </p:cNvPr>
          <p:cNvSpPr txBox="1">
            <a:spLocks/>
          </p:cNvSpPr>
          <p:nvPr/>
        </p:nvSpPr>
        <p:spPr>
          <a:xfrm>
            <a:off x="838200" y="1122351"/>
            <a:ext cx="10515600" cy="4351338"/>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a:solidFill>
                  <a:schemeClr val="bg1"/>
                </a:solidFill>
                <a:latin typeface="Lato" panose="020F0502020204030203" pitchFamily="34" charset="0"/>
                <a:ea typeface="Lato" panose="020F0502020204030203" pitchFamily="34" charset="0"/>
                <a:cs typeface="Lato" panose="020F0502020204030203" pitchFamily="34" charset="0"/>
              </a:rPr>
              <a:t>It is an important part of IST’s strategy to increase our income based on successful applications to private funds, regional funding sources and international institutional funders. </a:t>
            </a:r>
          </a:p>
          <a:p>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0" indent="0">
              <a:buNone/>
            </a:pPr>
            <a:r>
              <a:rPr lang="en-US" sz="2600" dirty="0">
                <a:solidFill>
                  <a:schemeClr val="bg1"/>
                </a:solidFill>
                <a:latin typeface="Lato" panose="020F0502020204030203" pitchFamily="34" charset="0"/>
                <a:ea typeface="Lato" panose="020F0502020204030203" pitchFamily="34" charset="0"/>
                <a:cs typeface="Lato" panose="020F0502020204030203" pitchFamily="34" charset="0"/>
              </a:rPr>
              <a:t>Individual researchers or smaller groups will continue to apply for research funding, but IST will also aim for larger research initiatives with the potential for larger and long-term funding from external sources. </a:t>
            </a:r>
          </a:p>
          <a:p>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0" indent="0">
              <a:buNone/>
            </a:pPr>
            <a:r>
              <a:rPr lang="en-US" sz="2600" dirty="0">
                <a:solidFill>
                  <a:schemeClr val="bg1"/>
                </a:solidFill>
                <a:latin typeface="Lato" panose="020F0502020204030203" pitchFamily="34" charset="0"/>
                <a:ea typeface="Lato" panose="020F0502020204030203" pitchFamily="34" charset="0"/>
                <a:cs typeface="Lato" panose="020F0502020204030203" pitchFamily="34" charset="0"/>
              </a:rPr>
              <a:t>We will strive for more longer reaching collaborations including semi-permanent funding of researchers placed at IST but paid by an external source. </a:t>
            </a:r>
          </a:p>
          <a:p>
            <a:endParaRPr lang="da-DK" sz="2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3" name="USR_Name">
            <a:extLst>
              <a:ext uri="{FF2B5EF4-FFF2-40B4-BE49-F238E27FC236}">
                <a16:creationId xmlns:a16="http://schemas.microsoft.com/office/drawing/2014/main" id="{5D7A6B95-F8AE-4B0B-A3D6-5602DFE6EB01}"/>
              </a:ext>
            </a:extLst>
          </p:cNvPr>
          <p:cNvSpPr txBox="1">
            <a:spLocks/>
          </p:cNvSpPr>
          <p:nvPr/>
        </p:nvSpPr>
        <p:spPr>
          <a:xfrm>
            <a:off x="838200" y="6361350"/>
            <a:ext cx="3340800" cy="2630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rPr>
              <a:t>Department of Public Health</a:t>
            </a:r>
          </a:p>
          <a:p>
            <a:endPar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Title 1">
            <a:extLst>
              <a:ext uri="{FF2B5EF4-FFF2-40B4-BE49-F238E27FC236}">
                <a16:creationId xmlns:a16="http://schemas.microsoft.com/office/drawing/2014/main" id="{254C555D-14A4-45C7-91AD-D695B7419C94}"/>
              </a:ext>
            </a:extLst>
          </p:cNvPr>
          <p:cNvSpPr txBox="1">
            <a:spLocks/>
          </p:cNvSpPr>
          <p:nvPr/>
        </p:nvSpPr>
        <p:spPr>
          <a:xfrm>
            <a:off x="838200" y="714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b="1" dirty="0" err="1">
                <a:solidFill>
                  <a:schemeClr val="bg1"/>
                </a:solidFill>
                <a:latin typeface="Lato" panose="020F0502020204030203" pitchFamily="34" charset="0"/>
                <a:ea typeface="Lato" panose="020F0502020204030203" pitchFamily="34" charset="0"/>
                <a:cs typeface="Lato" panose="020F0502020204030203" pitchFamily="34" charset="0"/>
              </a:rPr>
              <a:t>Strategy</a:t>
            </a:r>
            <a:r>
              <a:rPr lang="da-DK" b="1" dirty="0">
                <a:solidFill>
                  <a:schemeClr val="bg1"/>
                </a:solidFill>
                <a:latin typeface="Lato" panose="020F0502020204030203" pitchFamily="34" charset="0"/>
                <a:ea typeface="Lato" panose="020F0502020204030203" pitchFamily="34" charset="0"/>
                <a:cs typeface="Lato" panose="020F0502020204030203" pitchFamily="34" charset="0"/>
              </a:rPr>
              <a:t> for </a:t>
            </a:r>
            <a:r>
              <a:rPr lang="da-DK" b="1" dirty="0" err="1">
                <a:solidFill>
                  <a:schemeClr val="bg1"/>
                </a:solidFill>
                <a:latin typeface="Lato" panose="020F0502020204030203" pitchFamily="34" charset="0"/>
                <a:ea typeface="Lato" panose="020F0502020204030203" pitchFamily="34" charset="0"/>
                <a:cs typeface="Lato" panose="020F0502020204030203" pitchFamily="34" charset="0"/>
              </a:rPr>
              <a:t>funding</a:t>
            </a:r>
            <a:endParaRPr lang="da-DK"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241727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apples&#10;&#10;Description automatically generated with low confidence">
            <a:extLst>
              <a:ext uri="{FF2B5EF4-FFF2-40B4-BE49-F238E27FC236}">
                <a16:creationId xmlns:a16="http://schemas.microsoft.com/office/drawing/2014/main" id="{0B688E16-7B01-49C9-953B-6408804B5756}"/>
              </a:ext>
            </a:extLst>
          </p:cNvPr>
          <p:cNvPicPr>
            <a:picLocks noGrp="1" noRot="1" noMove="1" noResize="1" noEditPoints="1" noAdjustHandles="1" noChangeArrowheads="1" noChangeShapeType="1" noCrop="1"/>
          </p:cNvPicPr>
          <p:nvPr/>
        </p:nvPicPr>
        <p:blipFill rotWithShape="1">
          <a:blip r:embed="rId2">
            <a:alphaModFix amt="85000"/>
            <a:extLst>
              <a:ext uri="{28A0092B-C50C-407E-A947-70E740481C1C}">
                <a14:useLocalDpi xmlns:a14="http://schemas.microsoft.com/office/drawing/2010/main" val="0"/>
              </a:ext>
            </a:extLst>
          </a:blip>
          <a:srcRect b="42109"/>
          <a:stretch/>
        </p:blipFill>
        <p:spPr>
          <a:xfrm>
            <a:off x="6970283" y="4470400"/>
            <a:ext cx="5495925" cy="2387600"/>
          </a:xfrm>
          <a:prstGeom prst="rect">
            <a:avLst/>
          </a:prstGeom>
        </p:spPr>
      </p:pic>
      <p:pic>
        <p:nvPicPr>
          <p:cNvPr id="5" name="Picture 2">
            <a:extLst>
              <a:ext uri="{FF2B5EF4-FFF2-40B4-BE49-F238E27FC236}">
                <a16:creationId xmlns:a16="http://schemas.microsoft.com/office/drawing/2014/main" id="{C6F597AE-2CDD-41FF-BC57-6D5192F6989F}"/>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448924" y="185651"/>
            <a:ext cx="1535955" cy="41045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B0ADA1B3-C5F0-4548-9542-E7977C6752A0}"/>
              </a:ext>
            </a:extLst>
          </p:cNvPr>
          <p:cNvSpPr txBox="1">
            <a:spLocks/>
          </p:cNvSpPr>
          <p:nvPr/>
        </p:nvSpPr>
        <p:spPr>
          <a:xfrm>
            <a:off x="838200" y="112235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r>
              <a:rPr lang="en-US" sz="2600" dirty="0">
                <a:solidFill>
                  <a:schemeClr val="bg1"/>
                </a:solidFill>
                <a:latin typeface="Lato" panose="020F0502020204030203" pitchFamily="34" charset="0"/>
                <a:ea typeface="Lato" panose="020F0502020204030203" pitchFamily="34" charset="0"/>
                <a:cs typeface="Lato" panose="020F0502020204030203" pitchFamily="34" charset="0"/>
              </a:rPr>
              <a:t>External funding has been and will remain the dominant funding source.</a:t>
            </a:r>
          </a:p>
          <a:p>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r>
              <a:rPr lang="en-US" sz="2600" dirty="0">
                <a:solidFill>
                  <a:schemeClr val="bg1"/>
                </a:solidFill>
                <a:latin typeface="Lato" panose="020F0502020204030203" pitchFamily="34" charset="0"/>
                <a:ea typeface="Lato" panose="020F0502020204030203" pitchFamily="34" charset="0"/>
                <a:cs typeface="Lato" panose="020F0502020204030203" pitchFamily="34" charset="0"/>
              </a:rPr>
              <a:t>Remember to check whether funding from our Region is an option.</a:t>
            </a:r>
          </a:p>
          <a:p>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r>
              <a:rPr lang="en-US" sz="2600" dirty="0">
                <a:solidFill>
                  <a:schemeClr val="bg1"/>
                </a:solidFill>
                <a:latin typeface="Lato" panose="020F0502020204030203" pitchFamily="34" charset="0"/>
                <a:ea typeface="Lato" panose="020F0502020204030203" pitchFamily="34" charset="0"/>
                <a:cs typeface="Lato" panose="020F0502020204030203" pitchFamily="34" charset="0"/>
              </a:rPr>
              <a:t>The department receives 13 1-year stipends in 2022 to be matched with other funding.</a:t>
            </a:r>
          </a:p>
          <a:p>
            <a:endParaRPr lang="da-DK" sz="2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3" name="USR_Name">
            <a:extLst>
              <a:ext uri="{FF2B5EF4-FFF2-40B4-BE49-F238E27FC236}">
                <a16:creationId xmlns:a16="http://schemas.microsoft.com/office/drawing/2014/main" id="{5D7A6B95-F8AE-4B0B-A3D6-5602DFE6EB01}"/>
              </a:ext>
            </a:extLst>
          </p:cNvPr>
          <p:cNvSpPr txBox="1">
            <a:spLocks/>
          </p:cNvSpPr>
          <p:nvPr/>
        </p:nvSpPr>
        <p:spPr>
          <a:xfrm>
            <a:off x="838200" y="6361350"/>
            <a:ext cx="3340800" cy="2630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rPr>
              <a:t>Department of Public Health</a:t>
            </a:r>
          </a:p>
          <a:p>
            <a:endParaRPr lang="en-GB" sz="1400" dirty="0">
              <a:solidFill>
                <a:schemeClr val="bg1">
                  <a:alpha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Title 1">
            <a:extLst>
              <a:ext uri="{FF2B5EF4-FFF2-40B4-BE49-F238E27FC236}">
                <a16:creationId xmlns:a16="http://schemas.microsoft.com/office/drawing/2014/main" id="{254C555D-14A4-45C7-91AD-D695B7419C94}"/>
              </a:ext>
            </a:extLst>
          </p:cNvPr>
          <p:cNvSpPr txBox="1">
            <a:spLocks/>
          </p:cNvSpPr>
          <p:nvPr/>
        </p:nvSpPr>
        <p:spPr>
          <a:xfrm>
            <a:off x="838200" y="714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b="1" dirty="0" err="1">
                <a:solidFill>
                  <a:schemeClr val="bg1"/>
                </a:solidFill>
                <a:latin typeface="Lato" panose="020F0502020204030203" pitchFamily="34" charset="0"/>
                <a:ea typeface="Lato" panose="020F0502020204030203" pitchFamily="34" charset="0"/>
                <a:cs typeface="Lato" panose="020F0502020204030203" pitchFamily="34" charset="0"/>
              </a:rPr>
              <a:t>PhD</a:t>
            </a:r>
            <a:r>
              <a:rPr lang="da-DK"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da-DK" b="1" dirty="0" err="1">
                <a:solidFill>
                  <a:schemeClr val="bg1"/>
                </a:solidFill>
                <a:latin typeface="Lato" panose="020F0502020204030203" pitchFamily="34" charset="0"/>
                <a:ea typeface="Lato" panose="020F0502020204030203" pitchFamily="34" charset="0"/>
                <a:cs typeface="Lato" panose="020F0502020204030203" pitchFamily="34" charset="0"/>
              </a:rPr>
              <a:t>funding</a:t>
            </a:r>
            <a:endParaRPr lang="da-DK"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237500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1432</TotalTime>
  <Words>802</Words>
  <Application>Microsoft Office PowerPoint</Application>
  <PresentationFormat>Widescreen</PresentationFormat>
  <Paragraphs>135</Paragraphs>
  <Slides>12</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12</vt:i4>
      </vt:variant>
    </vt:vector>
  </HeadingPairs>
  <TitlesOfParts>
    <vt:vector size="17" baseType="lpstr">
      <vt:lpstr>Arial</vt:lpstr>
      <vt:lpstr>Calibri</vt:lpstr>
      <vt:lpstr>Calibri Light</vt:lpstr>
      <vt:lpstr>Lato</vt:lpstr>
      <vt:lpstr>Office Theme</vt:lpstr>
      <vt:lpstr>Department Forum</vt:lpstr>
      <vt:lpstr>Welcome back!</vt:lpstr>
      <vt:lpstr>Vision for IST</vt:lpstr>
      <vt:lpstr>IST - 2022</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Welcome 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Forum</dc:title>
  <dc:creator>Nynne Ehrnberg Ustrup</dc:creator>
  <cp:lastModifiedBy>Ngaio Ustrup</cp:lastModifiedBy>
  <cp:revision>14</cp:revision>
  <dcterms:created xsi:type="dcterms:W3CDTF">2022-04-25T07:27:06Z</dcterms:created>
  <dcterms:modified xsi:type="dcterms:W3CDTF">2022-05-16T07:47:51Z</dcterms:modified>
</cp:coreProperties>
</file>