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6" r:id="rId2"/>
    <p:sldId id="276" r:id="rId3"/>
    <p:sldId id="300" r:id="rId4"/>
    <p:sldId id="299" r:id="rId5"/>
    <p:sldId id="260" r:id="rId6"/>
    <p:sldId id="301" r:id="rId7"/>
    <p:sldId id="306" r:id="rId8"/>
    <p:sldId id="302" r:id="rId9"/>
    <p:sldId id="304" r:id="rId10"/>
    <p:sldId id="303" r:id="rId11"/>
    <p:sldId id="305" r:id="rId12"/>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5F9DAC"/>
    <a:srgbClr val="5DB18E"/>
    <a:srgbClr val="626EA7"/>
    <a:srgbClr val="708DC2"/>
    <a:srgbClr val="879FCC"/>
    <a:srgbClr val="6780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llemlayout 1 - Markerin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04" autoAdjust="0"/>
    <p:restoredTop sz="71304" autoAdjust="0"/>
  </p:normalViewPr>
  <p:slideViewPr>
    <p:cSldViewPr>
      <p:cViewPr varScale="1">
        <p:scale>
          <a:sx n="78" d="100"/>
          <a:sy n="78" d="100"/>
        </p:scale>
        <p:origin x="2316" y="84"/>
      </p:cViewPr>
      <p:guideLst>
        <p:guide orient="horz" pos="2160"/>
        <p:guide pos="2880"/>
      </p:guideLst>
    </p:cSldViewPr>
  </p:slideViewPr>
  <p:notesTextViewPr>
    <p:cViewPr>
      <p:scale>
        <a:sx n="1" d="1"/>
        <a:sy n="1" d="1"/>
      </p:scale>
      <p:origin x="0" y="0"/>
    </p:cViewPr>
  </p:notesTextViewPr>
  <p:sorterViewPr>
    <p:cViewPr>
      <p:scale>
        <a:sx n="100" d="100"/>
        <a:sy n="100" d="100"/>
      </p:scale>
      <p:origin x="0" y="2262"/>
    </p:cViewPr>
  </p:sorterViewPr>
  <p:notesViewPr>
    <p:cSldViewPr>
      <p:cViewPr varScale="1">
        <p:scale>
          <a:sx n="76" d="100"/>
          <a:sy n="76" d="100"/>
        </p:scale>
        <p:origin x="-3282" y="-90"/>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50849D0-1EE1-4DF2-BF4D-9EBE1EAF83A1}" type="datetimeFigureOut">
              <a:rPr lang="da-DK" smtClean="0"/>
              <a:pPr/>
              <a:t>10-09-2018</a:t>
            </a:fld>
            <a:endParaRPr lang="da-DK"/>
          </a:p>
        </p:txBody>
      </p:sp>
      <p:sp>
        <p:nvSpPr>
          <p:cNvPr id="4" name="Pladsholder til sidefod 3"/>
          <p:cNvSpPr>
            <a:spLocks noGrp="1"/>
          </p:cNvSpPr>
          <p:nvPr>
            <p:ph type="ftr" sz="quarter" idx="2"/>
          </p:nvPr>
        </p:nvSpPr>
        <p:spPr>
          <a:xfrm>
            <a:off x="0" y="9428584"/>
            <a:ext cx="2945659" cy="496332"/>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0443" y="9428584"/>
            <a:ext cx="2945659" cy="496332"/>
          </a:xfrm>
          <a:prstGeom prst="rect">
            <a:avLst/>
          </a:prstGeom>
        </p:spPr>
        <p:txBody>
          <a:bodyPr vert="horz" lIns="91440" tIns="45720" rIns="91440" bIns="45720" rtlCol="0" anchor="b"/>
          <a:lstStyle>
            <a:lvl1pPr algn="r">
              <a:defRPr sz="1200"/>
            </a:lvl1pPr>
          </a:lstStyle>
          <a:p>
            <a:fld id="{BC2D0776-E323-472E-8E4D-D0C5100F798C}" type="slidenum">
              <a:rPr lang="da-DK" smtClean="0"/>
              <a:pPr/>
              <a:t>‹nr.›</a:t>
            </a:fld>
            <a:endParaRPr lang="da-DK"/>
          </a:p>
        </p:txBody>
      </p:sp>
    </p:spTree>
    <p:extLst>
      <p:ext uri="{BB962C8B-B14F-4D97-AF65-F5344CB8AC3E}">
        <p14:creationId xmlns:p14="http://schemas.microsoft.com/office/powerpoint/2010/main" val="202382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825CB66-361E-47FB-9C85-43F333DC5F07}" type="datetimeFigureOut">
              <a:rPr lang="da-DK" smtClean="0"/>
              <a:pPr/>
              <a:t>10-09-2018</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4"/>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4"/>
            <a:ext cx="2945659" cy="496332"/>
          </a:xfrm>
          <a:prstGeom prst="rect">
            <a:avLst/>
          </a:prstGeom>
        </p:spPr>
        <p:txBody>
          <a:bodyPr vert="horz" lIns="91440" tIns="45720" rIns="91440" bIns="45720" rtlCol="0" anchor="b"/>
          <a:lstStyle>
            <a:lvl1pPr algn="r">
              <a:defRPr sz="1200"/>
            </a:lvl1pPr>
          </a:lstStyle>
          <a:p>
            <a:fld id="{A04BFFC9-8BD2-45D2-B6C9-D25E4D83ACEC}" type="slidenum">
              <a:rPr lang="da-DK" smtClean="0"/>
              <a:pPr/>
              <a:t>‹nr.›</a:t>
            </a:fld>
            <a:endParaRPr lang="da-DK"/>
          </a:p>
        </p:txBody>
      </p:sp>
    </p:spTree>
    <p:extLst>
      <p:ext uri="{BB962C8B-B14F-4D97-AF65-F5344CB8AC3E}">
        <p14:creationId xmlns:p14="http://schemas.microsoft.com/office/powerpoint/2010/main" val="2946980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da-DK" baseline="0" dirty="0"/>
          </a:p>
        </p:txBody>
      </p:sp>
      <p:sp>
        <p:nvSpPr>
          <p:cNvPr id="4" name="Slide Number Placeholder 3"/>
          <p:cNvSpPr>
            <a:spLocks noGrp="1"/>
          </p:cNvSpPr>
          <p:nvPr>
            <p:ph type="sldNum" sz="quarter" idx="10"/>
          </p:nvPr>
        </p:nvSpPr>
        <p:spPr/>
        <p:txBody>
          <a:bodyPr/>
          <a:lstStyle/>
          <a:p>
            <a:fld id="{A04BFFC9-8BD2-45D2-B6C9-D25E4D83ACEC}" type="slidenum">
              <a:rPr lang="da-DK" smtClean="0"/>
              <a:pPr/>
              <a:t>1</a:t>
            </a:fld>
            <a:endParaRPr lang="da-DK"/>
          </a:p>
        </p:txBody>
      </p:sp>
    </p:spTree>
    <p:extLst>
      <p:ext uri="{BB962C8B-B14F-4D97-AF65-F5344CB8AC3E}">
        <p14:creationId xmlns:p14="http://schemas.microsoft.com/office/powerpoint/2010/main" val="1604230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a:solidFill>
                  <a:schemeClr val="tx1"/>
                </a:solidFill>
                <a:effectLst/>
                <a:latin typeface="+mn-lt"/>
                <a:ea typeface="+mn-ea"/>
                <a:cs typeface="+mn-cs"/>
              </a:rPr>
              <a:t>Arbejdsmiljøgrupperne tilrettelægger et forløb, der sikrer at medarbejderne bidrager til at nuancere besvarelserne, foreslå prioriteringer og udtænke løsningsmuligheder.</a:t>
            </a:r>
          </a:p>
          <a:p>
            <a:r>
              <a:rPr lang="da-DK" sz="1200" kern="1200" dirty="0">
                <a:solidFill>
                  <a:schemeClr val="tx1"/>
                </a:solidFill>
                <a:effectLst/>
                <a:latin typeface="+mn-lt"/>
                <a:ea typeface="+mn-ea"/>
                <a:cs typeface="+mn-cs"/>
              </a:rPr>
              <a:t>Nogle problemstillinger kan fx kræve yderligere undersøgelser eller nedsættelse af en arbejdsgruppe, som kigger nærmere på forholdene. Men det kan også være mere afgrænsede problemstillinger, som har en enkel og logisk løsning tilknyttet.</a:t>
            </a:r>
          </a:p>
          <a:p>
            <a:r>
              <a:rPr lang="da-DK" sz="1200" kern="1200" dirty="0">
                <a:solidFill>
                  <a:schemeClr val="tx1"/>
                </a:solidFill>
                <a:effectLst/>
                <a:latin typeface="+mn-lt"/>
                <a:ea typeface="+mn-ea"/>
                <a:cs typeface="+mn-cs"/>
              </a:rPr>
              <a:t>Under alle omstændigheder er det væsentligt at se på hvordan problemstillingerne kan løses eller gode forhold blive endnu bedre ved at sikre at de bliver forankret i organisationen.</a:t>
            </a:r>
          </a:p>
          <a:p>
            <a:endParaRPr lang="da-DK" sz="1200" kern="1200" dirty="0">
              <a:solidFill>
                <a:schemeClr val="tx1"/>
              </a:solidFill>
              <a:effectLst/>
              <a:latin typeface="+mn-lt"/>
              <a:ea typeface="+mn-ea"/>
              <a:cs typeface="+mn-cs"/>
            </a:endParaRPr>
          </a:p>
          <a:p>
            <a:r>
              <a:rPr lang="da-DK" sz="1200" kern="1200" dirty="0">
                <a:solidFill>
                  <a:schemeClr val="tx1"/>
                </a:solidFill>
                <a:effectLst/>
                <a:latin typeface="+mn-lt"/>
                <a:ea typeface="+mn-ea"/>
                <a:cs typeface="+mn-cs"/>
              </a:rPr>
              <a:t>Arbejdsmiljøgrupperne informerer fakultets samarbejdsudvalg om hvilke fokusområder man har udvalgt i enheden og herefter skal den endelige tids- og handlingsplan ligge endelig klar.</a:t>
            </a:r>
          </a:p>
          <a:p>
            <a:r>
              <a:rPr lang="da-DK" sz="1200" kern="1200" dirty="0">
                <a:solidFill>
                  <a:schemeClr val="tx1"/>
                </a:solidFill>
                <a:effectLst/>
                <a:latin typeface="+mn-lt"/>
                <a:ea typeface="+mn-ea"/>
                <a:cs typeface="+mn-cs"/>
              </a:rPr>
              <a:t>Alle medarbejdere skal være bekendte med tids- og handlingsplanen.</a:t>
            </a:r>
          </a:p>
        </p:txBody>
      </p:sp>
      <p:sp>
        <p:nvSpPr>
          <p:cNvPr id="4" name="Pladsholder til diasnummer 3"/>
          <p:cNvSpPr>
            <a:spLocks noGrp="1"/>
          </p:cNvSpPr>
          <p:nvPr>
            <p:ph type="sldNum" sz="quarter" idx="10"/>
          </p:nvPr>
        </p:nvSpPr>
        <p:spPr/>
        <p:txBody>
          <a:bodyPr/>
          <a:lstStyle/>
          <a:p>
            <a:fld id="{A04BFFC9-8BD2-45D2-B6C9-D25E4D83ACEC}" type="slidenum">
              <a:rPr lang="da-DK" smtClean="0"/>
              <a:pPr/>
              <a:t>10</a:t>
            </a:fld>
            <a:endParaRPr lang="da-DK"/>
          </a:p>
        </p:txBody>
      </p:sp>
    </p:spTree>
    <p:extLst>
      <p:ext uri="{BB962C8B-B14F-4D97-AF65-F5344CB8AC3E}">
        <p14:creationId xmlns:p14="http://schemas.microsoft.com/office/powerpoint/2010/main" val="2174757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wrap="square" numCol="1" anchor="t" anchorCtr="0" compatLnSpc="1">
            <a:prstTxWarp prst="textNoShape">
              <a:avLst/>
            </a:prstTxWarp>
          </a:bodyPr>
          <a:lstStyle/>
          <a:p>
            <a:r>
              <a:rPr lang="da-DK" sz="1100" kern="1200" baseline="0" dirty="0">
                <a:solidFill>
                  <a:schemeClr val="tx1"/>
                </a:solidFill>
                <a:latin typeface="+mn-lt"/>
                <a:ea typeface="+mn-ea"/>
                <a:cs typeface="+mn-cs"/>
              </a:rPr>
              <a:t>APV kravene er forankret i EU som krav om risikovurdering af arbejdsmiljøet, men det er en dansk praksis at gennemføre spørgeskemaundersøgelse blandt alle medarbejdere og en dansk model at have arbejdsmiljørepræsentanter og samarbejdsaftale.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wrap="square" numCol="1" anchor="t" anchorCtr="0" compatLnSpc="1">
            <a:prstTxWarp prst="textNoShape">
              <a:avLst/>
            </a:prstTxWarp>
          </a:bodyPr>
          <a:lstStyle/>
          <a:p>
            <a:r>
              <a:rPr lang="da-DK" sz="1100" kern="1200" baseline="0" dirty="0">
                <a:solidFill>
                  <a:schemeClr val="tx1"/>
                </a:solidFill>
                <a:latin typeface="+mn-lt"/>
                <a:ea typeface="+mn-ea"/>
                <a:cs typeface="+mn-cs"/>
              </a:rPr>
              <a:t>Undersøgelsen foregår som en fælles undersøgelse på hele SDU og administreres som sådan af en styregruppe, der er nedsat under Hovedsamarbejdsudvalget og Hovedarbejdsmiljøudvalget. Sekretariatet for denne fælles undersøgelse varetages af Arbejdsmiljøkontoret i samarbejde med HR-udvikling.</a:t>
            </a:r>
          </a:p>
          <a:p>
            <a:endParaRPr lang="da-DK" sz="1100" kern="1200" baseline="0" dirty="0">
              <a:solidFill>
                <a:schemeClr val="tx1"/>
              </a:solidFill>
              <a:latin typeface="+mn-lt"/>
              <a:ea typeface="+mn-ea"/>
              <a:cs typeface="+mn-cs"/>
            </a:endParaRPr>
          </a:p>
          <a:p>
            <a:r>
              <a:rPr lang="da-DK" sz="1100" kern="1200" baseline="0" dirty="0">
                <a:solidFill>
                  <a:schemeClr val="tx1"/>
                </a:solidFill>
                <a:latin typeface="+mn-lt"/>
                <a:ea typeface="+mn-ea"/>
                <a:cs typeface="+mn-cs"/>
              </a:rPr>
              <a:t>Ligeså snart svarene er præsenteret er det de enkelte enheder (institutter og fællesadministrationens serviceområder), der tager over og sørger for fornøden dialog om resultaterne i enheden og udarbejdelse af enhedens tids- og handlingsplan.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41-44</a:t>
            </a:r>
            <a:r>
              <a:rPr lang="da-DK" dirty="0"/>
              <a:t>: Der er afsat 3 uger henover efterårsferien til at svare på spørgeskemaundersøgelsen.</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De, der ikke har svaret eller fuldført deres besvarelse med det samme modtager en automatisk genereret påmindelsesmail. Det er et </a:t>
            </a:r>
            <a:r>
              <a:rPr lang="da-DK" dirty="0" err="1"/>
              <a:t>remindersystem</a:t>
            </a:r>
            <a:r>
              <a:rPr lang="da-DK" dirty="0"/>
              <a:t>, der automatisk aktiveres af Rambøll i </a:t>
            </a:r>
            <a:r>
              <a:rPr lang="da-DK" dirty="0" err="1"/>
              <a:t>SurveyXact</a:t>
            </a:r>
            <a:r>
              <a:rPr lang="da-DK"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44-46</a:t>
            </a:r>
            <a:r>
              <a:rPr lang="da-DK" dirty="0"/>
              <a:t>: Rambøll behandler de indkomne besvarelser og fremsender resultaterne i anonymiseret form til SDU.</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Fra den 19. november bliver enhedens resultater tilgængelige på </a:t>
            </a:r>
            <a:r>
              <a:rPr lang="da-DK" dirty="0" err="1"/>
              <a:t>SDUnet</a:t>
            </a:r>
            <a:r>
              <a:rPr lang="da-DK" dirty="0"/>
              <a:t> i form af anonymiserede rapporter.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47-18: </a:t>
            </a:r>
            <a:r>
              <a:rPr lang="da-DK" dirty="0"/>
              <a:t>Herefter tager enheden arbejdstøjet på for at handle på resultaterne.</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Før jul: I enheden samles medarbejdere og ledelse med arbejdsmiljøgruppen og TR før jul for at drøfte resultaterne, ønsker til prioriteringer, muligt fortolkningsrum og mulige løsningsveje.</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Første kvartal: De fokuspunkter, som enheden ønsker at arbejde videre med rapporteres til hovedområdets arbejdsmiljø og samarbejdsudvalg.</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Inden 1. maj skal der foreligge en konkret tids- og handlingsplan for opfølgende aktiviteter.</a:t>
            </a:r>
          </a:p>
        </p:txBody>
      </p:sp>
      <p:sp>
        <p:nvSpPr>
          <p:cNvPr id="4" name="Pladsholder til diasnummer 3"/>
          <p:cNvSpPr>
            <a:spLocks noGrp="1"/>
          </p:cNvSpPr>
          <p:nvPr>
            <p:ph type="sldNum" sz="quarter" idx="10"/>
          </p:nvPr>
        </p:nvSpPr>
        <p:spPr/>
        <p:txBody>
          <a:bodyPr/>
          <a:lstStyle/>
          <a:p>
            <a:fld id="{A04BFFC9-8BD2-45D2-B6C9-D25E4D83ACEC}" type="slidenum">
              <a:rPr lang="da-DK" smtClean="0"/>
              <a:pPr/>
              <a:t>4</a:t>
            </a:fld>
            <a:endParaRPr lang="da-DK"/>
          </a:p>
        </p:txBody>
      </p:sp>
    </p:spTree>
    <p:extLst>
      <p:ext uri="{BB962C8B-B14F-4D97-AF65-F5344CB8AC3E}">
        <p14:creationId xmlns:p14="http://schemas.microsoft.com/office/powerpoint/2010/main" val="3959659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da-DK" u="sng" dirty="0"/>
              <a:t>Respondenter</a:t>
            </a:r>
            <a:r>
              <a:rPr lang="da-DK" dirty="0"/>
              <a:t>:</a:t>
            </a:r>
            <a:r>
              <a:rPr lang="da-DK" baseline="0" dirty="0"/>
              <a:t> </a:t>
            </a:r>
            <a:r>
              <a:rPr lang="da-DK" dirty="0"/>
              <a:t>I denne undersøgelse</a:t>
            </a:r>
            <a:r>
              <a:rPr lang="da-DK" baseline="0" dirty="0"/>
              <a:t> fravælges personale, som betragtes så løst tilknyttet universitetet, at de næppe indgår i det daglige arbejdsmiljø og trivsel. En inddragelse af deres besvarelser anses blot at ville resultere i en vanskeliggørelse i fortolkning af resultaterne. Hvor det er relevant gennemfører enheden selv opfølgende APV for disse medarbejdere.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da-DK" baseline="0" dirty="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da-DK" u="sng" baseline="0" dirty="0"/>
              <a:t>Baggrundsinformation</a:t>
            </a:r>
            <a:r>
              <a:rPr lang="da-DK" baseline="0" dirty="0"/>
              <a:t> bruges til følgende formål:</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da-DK" baseline="0" dirty="0"/>
              <a:t>Tilhørsforhold: Resultaterne </a:t>
            </a:r>
            <a:r>
              <a:rPr lang="da-DK" baseline="0" dirty="0" err="1"/>
              <a:t>pdeles</a:t>
            </a:r>
            <a:r>
              <a:rPr lang="da-DK" baseline="0" dirty="0"/>
              <a:t> på hovedområde og enhedsniveau og for den fysiske </a:t>
            </a:r>
            <a:r>
              <a:rPr lang="da-DK" baseline="0" dirty="0" err="1"/>
              <a:t>APV’s</a:t>
            </a:r>
            <a:r>
              <a:rPr lang="da-DK" baseline="0" dirty="0"/>
              <a:t> vedkommende også på en overordnet geografisk fordeling.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da-DK" baseline="0" dirty="0"/>
              <a:t>Til alle rapport-niveauer for den psykisk APV/trivsel tilføjes 3 appendikser, hvor alle resultaterne opgøres på 1) køn, 2) stillingskategori samt 3) det valgte sprog.</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da-DK" baseline="0" dirty="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da-DK" baseline="0" dirty="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da-DK" baseline="0" dirty="0"/>
          </a:p>
        </p:txBody>
      </p:sp>
      <p:sp>
        <p:nvSpPr>
          <p:cNvPr id="4" name="Pladsholder til diasnummer 3"/>
          <p:cNvSpPr>
            <a:spLocks noGrp="1"/>
          </p:cNvSpPr>
          <p:nvPr>
            <p:ph type="sldNum" sz="quarter" idx="10"/>
          </p:nvPr>
        </p:nvSpPr>
        <p:spPr/>
        <p:txBody>
          <a:bodyPr/>
          <a:lstStyle/>
          <a:p>
            <a:fld id="{A04BFFC9-8BD2-45D2-B6C9-D25E4D83ACEC}" type="slidenum">
              <a:rPr lang="da-DK" smtClean="0"/>
              <a:pPr/>
              <a:t>5</a:t>
            </a:fld>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u="sng" dirty="0"/>
              <a:t>Den psykiske</a:t>
            </a:r>
            <a:r>
              <a:rPr lang="da-DK" u="sng" baseline="0" dirty="0"/>
              <a:t> AVP/Trivselsmåling </a:t>
            </a:r>
            <a:r>
              <a:rPr lang="da-DK" baseline="0" dirty="0"/>
              <a:t>består af 33 spørgsmål som det anslås at tage 4-5 minutter at besvare. </a:t>
            </a:r>
          </a:p>
          <a:p>
            <a:r>
              <a:rPr lang="da-DK" dirty="0"/>
              <a:t>Spørgsmålene stilles inden for de nævnte kategorier, der hver indledes med et hovedspørgsmål og dertil et</a:t>
            </a:r>
            <a:r>
              <a:rPr lang="da-DK" baseline="0" dirty="0"/>
              <a:t> antal underspørgsmål.</a:t>
            </a:r>
          </a:p>
          <a:p>
            <a:r>
              <a:rPr lang="da-DK" baseline="0" dirty="0"/>
              <a:t>Afslutningsvis finder du et fritekstfelt, som du kan bruge, hvis spørgsmålene i den psykiske APV/Trivselsmåling ikke er dækkende for det, du gerne vil bemærke.</a:t>
            </a:r>
          </a:p>
          <a:p>
            <a:endParaRPr lang="da-DK"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a:t>Antallet af spørgsmål i </a:t>
            </a:r>
            <a:r>
              <a:rPr lang="da-DK" u="sng" baseline="0" dirty="0"/>
              <a:t>den fysiske APV </a:t>
            </a:r>
            <a:r>
              <a:rPr lang="da-DK" baseline="0" dirty="0"/>
              <a:t>varierer afhængig af hvilke arbejdsfunktioner man har. Hvis man krydser af i ét eller flere af arbejdsfunktionerne (arbejde ved PC, undervisning, laboratorium, værksted) tilføjes der passende spørgsmål hertil.</a:t>
            </a:r>
            <a:r>
              <a:rPr lang="da-DK" dirty="0"/>
              <a:t> </a:t>
            </a:r>
            <a:r>
              <a:rPr lang="da-DK" baseline="0" dirty="0"/>
              <a:t>Der stilles ét overordnet spørgsmål i hvert tema, dvs. mindst 5 spørgsmål og maksimalt 11 spørgsmål.</a:t>
            </a:r>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a:t>Finder man at forholdet ikke er i orden, skal man uddybe problemstillingen. </a:t>
            </a:r>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a:t>Svartiden for den fysiske APV afhænger således af, hvad man arbejder med, og hvor mange problemstillinger i det fysiske arbejdsmiljø man har. Den fysiske APV kan gennemføres på 3-4 minutter, hvis man ikke har nogle kommentarer og markerer, at alt er i orden. Tiden for gennemførelse stiger med 1-2,5 minut pr. område man markerer som ”ikke i orden”. </a:t>
            </a:r>
            <a:endParaRPr lang="da-DK" dirty="0"/>
          </a:p>
          <a:p>
            <a:endParaRPr lang="da-DK" dirty="0"/>
          </a:p>
        </p:txBody>
      </p:sp>
      <p:sp>
        <p:nvSpPr>
          <p:cNvPr id="4" name="Pladsholder til diasnummer 3"/>
          <p:cNvSpPr>
            <a:spLocks noGrp="1"/>
          </p:cNvSpPr>
          <p:nvPr>
            <p:ph type="sldNum" sz="quarter" idx="10"/>
          </p:nvPr>
        </p:nvSpPr>
        <p:spPr/>
        <p:txBody>
          <a:bodyPr/>
          <a:lstStyle/>
          <a:p>
            <a:fld id="{A04BFFC9-8BD2-45D2-B6C9-D25E4D83ACEC}" type="slidenum">
              <a:rPr lang="da-DK" smtClean="0"/>
              <a:pPr/>
              <a:t>6</a:t>
            </a:fld>
            <a:endParaRPr lang="da-DK"/>
          </a:p>
        </p:txBody>
      </p:sp>
    </p:spTree>
    <p:extLst>
      <p:ext uri="{BB962C8B-B14F-4D97-AF65-F5344CB8AC3E}">
        <p14:creationId xmlns:p14="http://schemas.microsoft.com/office/powerpoint/2010/main" val="282280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baseline="0" dirty="0">
                <a:solidFill>
                  <a:schemeClr val="tx1"/>
                </a:solidFill>
                <a:latin typeface="+mn-lt"/>
                <a:ea typeface="+mn-ea"/>
                <a:cs typeface="+mn-cs"/>
              </a:rPr>
              <a:t>Styregruppen for denne undersøgelse har fravalgt at gennemføre en egentlig lederevaluering samtidig med måling af arbejdsmiljø og trivsel.</a:t>
            </a:r>
          </a:p>
          <a:p>
            <a:pPr marL="0" marR="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baseline="0" dirty="0">
                <a:solidFill>
                  <a:schemeClr val="tx1"/>
                </a:solidFill>
                <a:latin typeface="+mn-lt"/>
                <a:ea typeface="+mn-ea"/>
                <a:cs typeface="+mn-cs"/>
              </a:rPr>
              <a:t>Det vil sige: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i="0" u="none" strike="noStrike" kern="1200" baseline="0" dirty="0">
                <a:solidFill>
                  <a:schemeClr val="tx1"/>
                </a:solidFill>
                <a:latin typeface="+mn-lt"/>
                <a:ea typeface="+mn-ea"/>
                <a:cs typeface="+mn-cs"/>
              </a:rPr>
              <a:t>Man skal </a:t>
            </a:r>
            <a:r>
              <a:rPr lang="da-DK" sz="1200" b="0" i="0" u="sng" strike="noStrike" kern="1200" baseline="0" dirty="0">
                <a:solidFill>
                  <a:schemeClr val="tx1"/>
                </a:solidFill>
                <a:latin typeface="+mn-lt"/>
                <a:ea typeface="+mn-ea"/>
                <a:cs typeface="+mn-cs"/>
              </a:rPr>
              <a:t>ikke</a:t>
            </a:r>
            <a:r>
              <a:rPr lang="da-DK" sz="1200" b="0" i="0" u="none" strike="noStrike" kern="1200" baseline="0" dirty="0">
                <a:solidFill>
                  <a:schemeClr val="tx1"/>
                </a:solidFill>
                <a:latin typeface="+mn-lt"/>
                <a:ea typeface="+mn-ea"/>
                <a:cs typeface="+mn-cs"/>
              </a:rPr>
              <a:t> evaluere den navngivne leder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i="0" u="none" strike="noStrike" kern="1200" baseline="0" dirty="0">
                <a:solidFill>
                  <a:schemeClr val="tx1"/>
                </a:solidFill>
                <a:latin typeface="+mn-lt"/>
                <a:ea typeface="+mn-ea"/>
                <a:cs typeface="+mn-cs"/>
              </a:rPr>
              <a:t>Man skal evaluere, om man modtager den fornødne ledelsesmæssige hjælp og støtte - uanset fra hvilken leder den kommer.</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baseline="0" dirty="0">
                <a:solidFill>
                  <a:schemeClr val="tx1"/>
                </a:solidFill>
                <a:latin typeface="+mn-lt"/>
                <a:ea typeface="+mn-ea"/>
                <a:cs typeface="+mn-cs"/>
              </a:rPr>
              <a:t>Undersøgelsen er lagt op som en screening af, hvordan medarbejderen oplever  udførelsen af den daglige ledelse: Altså mere med fokus på om ledelsesfunktionen bliver udøvet, end hvem der tilfældigvis har ledelseskasketten på. Det er denne betragtning, som respondenterne skal anlægge, når de udfylder spørgsmål vedrørende nærmeste ledelse.</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baseline="0" dirty="0">
                <a:solidFill>
                  <a:schemeClr val="tx1"/>
                </a:solidFill>
                <a:latin typeface="+mn-lt"/>
                <a:ea typeface="+mn-ea"/>
                <a:cs typeface="+mn-cs"/>
              </a:rPr>
              <a:t>Det ikke muligt at give en præcis og fælles SDU-definition af hvem ‘nærmeste ledelse’ er som ledelsesperson fordi:</a:t>
            </a:r>
          </a:p>
          <a:p>
            <a:pPr marL="171450" indent="-171450" rtl="0">
              <a:buFont typeface="Arial" panose="020B0604020202020204" pitchFamily="34" charset="0"/>
              <a:buChar char="•"/>
            </a:pPr>
            <a:r>
              <a:rPr lang="da-DK" sz="1200" b="0" i="0" u="none" strike="noStrike" kern="1200" baseline="0" dirty="0">
                <a:solidFill>
                  <a:schemeClr val="tx1"/>
                </a:solidFill>
                <a:latin typeface="+mn-lt"/>
                <a:ea typeface="+mn-ea"/>
                <a:cs typeface="+mn-cs"/>
              </a:rPr>
              <a:t>Referencen til nærmeste leder er ikke registreret på personalesagen</a:t>
            </a:r>
          </a:p>
          <a:p>
            <a:pPr marL="171450" indent="-171450" rtl="0">
              <a:buFont typeface="Arial" panose="020B0604020202020204" pitchFamily="34" charset="0"/>
              <a:buChar char="•"/>
            </a:pPr>
            <a:r>
              <a:rPr lang="da-DK" sz="1200" b="0" i="0" u="none" strike="noStrike" kern="1200" baseline="0" dirty="0">
                <a:solidFill>
                  <a:schemeClr val="tx1"/>
                </a:solidFill>
                <a:latin typeface="+mn-lt"/>
                <a:ea typeface="+mn-ea"/>
                <a:cs typeface="+mn-cs"/>
              </a:rPr>
              <a:t>Ledelse udøves meget forskelligt enhederne og hovedområderne imellem</a:t>
            </a:r>
          </a:p>
          <a:p>
            <a:pPr marL="171450" indent="-171450" rtl="0">
              <a:buFont typeface="Arial" panose="020B0604020202020204" pitchFamily="34" charset="0"/>
              <a:buChar char="•"/>
            </a:pPr>
            <a:r>
              <a:rPr lang="da-DK" sz="1200" b="0" i="0" u="none" strike="noStrike" kern="1200" baseline="0" dirty="0">
                <a:solidFill>
                  <a:schemeClr val="tx1"/>
                </a:solidFill>
                <a:latin typeface="+mn-lt"/>
                <a:ea typeface="+mn-ea"/>
                <a:cs typeface="+mn-cs"/>
              </a:rPr>
              <a:t>Ledelsesudøvelsen er ofte placeres hos flere ledere, der deler ledelsesopgaverne imellem sig.</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baseline="0" dirty="0">
                <a:solidFill>
                  <a:schemeClr val="tx1"/>
                </a:solidFill>
                <a:latin typeface="+mn-lt"/>
                <a:ea typeface="+mn-ea"/>
                <a:cs typeface="+mn-cs"/>
              </a:rPr>
              <a:t>Derfor opfordres enheden til at tage en snak om, hvad man forstår ved nærmeste ledelse i enheden.</a:t>
            </a:r>
          </a:p>
        </p:txBody>
      </p:sp>
      <p:sp>
        <p:nvSpPr>
          <p:cNvPr id="4" name="Pladsholder til diasnummer 3"/>
          <p:cNvSpPr>
            <a:spLocks noGrp="1"/>
          </p:cNvSpPr>
          <p:nvPr>
            <p:ph type="sldNum" sz="quarter" idx="10"/>
          </p:nvPr>
        </p:nvSpPr>
        <p:spPr/>
        <p:txBody>
          <a:bodyPr/>
          <a:lstStyle/>
          <a:p>
            <a:fld id="{A04BFFC9-8BD2-45D2-B6C9-D25E4D83ACEC}" type="slidenum">
              <a:rPr lang="da-DK" smtClean="0"/>
              <a:pPr/>
              <a:t>7</a:t>
            </a:fld>
            <a:endParaRPr lang="da-DK"/>
          </a:p>
        </p:txBody>
      </p:sp>
    </p:spTree>
    <p:extLst>
      <p:ext uri="{BB962C8B-B14F-4D97-AF65-F5344CB8AC3E}">
        <p14:creationId xmlns:p14="http://schemas.microsoft.com/office/powerpoint/2010/main" val="282280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0" kern="1200" dirty="0">
                <a:solidFill>
                  <a:schemeClr val="tx1"/>
                </a:solidFill>
                <a:effectLst/>
                <a:latin typeface="+mn-lt"/>
                <a:ea typeface="+mn-ea"/>
                <a:cs typeface="+mn-cs"/>
              </a:rPr>
              <a:t>Undersøgelsen gennemføres teknisk set som én</a:t>
            </a:r>
            <a:r>
              <a:rPr lang="da-DK" sz="1200" b="0" kern="1200" baseline="0" dirty="0">
                <a:solidFill>
                  <a:schemeClr val="tx1"/>
                </a:solidFill>
                <a:effectLst/>
                <a:latin typeface="+mn-lt"/>
                <a:ea typeface="+mn-ea"/>
                <a:cs typeface="+mn-cs"/>
              </a:rPr>
              <a:t> samlet måling, men i 2 dele. I første halvdel er respondenten anonym. I anden halvdel er respondenten ikke anonym over for arbejdsmiljøgruppen. Man får tydelig besked undervejs.</a:t>
            </a:r>
          </a:p>
          <a:p>
            <a:endParaRPr lang="da-DK" sz="1200" b="0" kern="1200" dirty="0">
              <a:solidFill>
                <a:schemeClr val="tx1"/>
              </a:solidFill>
              <a:effectLst/>
              <a:latin typeface="+mn-lt"/>
              <a:ea typeface="+mn-ea"/>
              <a:cs typeface="+mn-cs"/>
            </a:endParaRPr>
          </a:p>
          <a:p>
            <a:r>
              <a:rPr lang="da-DK" sz="1200" b="0" u="sng" kern="1200" dirty="0">
                <a:solidFill>
                  <a:schemeClr val="tx1"/>
                </a:solidFill>
                <a:effectLst/>
                <a:latin typeface="+mn-lt"/>
                <a:ea typeface="+mn-ea"/>
                <a:cs typeface="+mn-cs"/>
              </a:rPr>
              <a:t>Garanti af anonymitet i den psykiske APV/trivselsmåling</a:t>
            </a:r>
          </a:p>
          <a:p>
            <a:pPr marL="0" marR="0" indent="0" algn="l" defTabSz="914400" rtl="0" eaLnBrk="1" fontAlgn="auto" latinLnBrk="0" hangingPunct="1">
              <a:lnSpc>
                <a:spcPct val="100000"/>
              </a:lnSpc>
              <a:spcBef>
                <a:spcPts val="0"/>
              </a:spcBef>
              <a:spcAft>
                <a:spcPts val="0"/>
              </a:spcAft>
              <a:buClrTx/>
              <a:buSzTx/>
              <a:buFontTx/>
              <a:buNone/>
              <a:tabLst/>
              <a:defRPr/>
            </a:pPr>
            <a:r>
              <a:rPr lang="da-DK" sz="1200" kern="1200" dirty="0">
                <a:solidFill>
                  <a:schemeClr val="tx1"/>
                </a:solidFill>
                <a:effectLst/>
                <a:latin typeface="+mn-lt"/>
                <a:ea typeface="+mn-ea"/>
                <a:cs typeface="+mn-cs"/>
              </a:rPr>
              <a:t>Rambøll indsamler som dataleverandør besvarelser via e-mail. </a:t>
            </a:r>
            <a:r>
              <a:rPr lang="da-DK" baseline="0" dirty="0"/>
              <a:t>Rambøll knytter en unik respondentnøgle til den enkelte e-mail adresse, således at spørgeskema og påmindelsesmails kan fremsendes.</a:t>
            </a:r>
            <a:endParaRPr lang="da-DK" dirty="0"/>
          </a:p>
          <a:p>
            <a:r>
              <a:rPr lang="da-DK" sz="1200" kern="1200" dirty="0">
                <a:solidFill>
                  <a:schemeClr val="tx1"/>
                </a:solidFill>
                <a:effectLst/>
                <a:latin typeface="+mn-lt"/>
                <a:ea typeface="+mn-ea"/>
                <a:cs typeface="+mn-cs"/>
              </a:rPr>
              <a:t>Efter endt dataindsamling anonymiseres data, som vedrører den psykiske APV, således at kontaktdata, dvs. navn og e-mail, ikke vises sammen med den indsamlede besvarelse. </a:t>
            </a:r>
          </a:p>
          <a:p>
            <a:r>
              <a:rPr lang="da-DK" sz="1200" kern="1200" dirty="0">
                <a:solidFill>
                  <a:schemeClr val="tx1"/>
                </a:solidFill>
                <a:effectLst/>
                <a:latin typeface="+mn-lt"/>
                <a:ea typeface="+mn-ea"/>
                <a:cs typeface="+mn-cs"/>
              </a:rPr>
              <a:t>SDU har </a:t>
            </a:r>
            <a:r>
              <a:rPr lang="da-DK" sz="1200" u="sng" kern="1200" dirty="0">
                <a:solidFill>
                  <a:schemeClr val="tx1"/>
                </a:solidFill>
                <a:effectLst/>
                <a:latin typeface="+mn-lt"/>
                <a:ea typeface="+mn-ea"/>
                <a:cs typeface="+mn-cs"/>
              </a:rPr>
              <a:t>ikke</a:t>
            </a:r>
            <a:r>
              <a:rPr lang="da-DK" sz="1200" kern="1200" dirty="0">
                <a:solidFill>
                  <a:schemeClr val="tx1"/>
                </a:solidFill>
                <a:effectLst/>
                <a:latin typeface="+mn-lt"/>
                <a:ea typeface="+mn-ea"/>
                <a:cs typeface="+mn-cs"/>
              </a:rPr>
              <a:t> adgang til de enkelte besvarelser.</a:t>
            </a:r>
          </a:p>
        </p:txBody>
      </p:sp>
      <p:sp>
        <p:nvSpPr>
          <p:cNvPr id="4" name="Pladsholder til diasnummer 3"/>
          <p:cNvSpPr>
            <a:spLocks noGrp="1"/>
          </p:cNvSpPr>
          <p:nvPr>
            <p:ph type="sldNum" sz="quarter" idx="10"/>
          </p:nvPr>
        </p:nvSpPr>
        <p:spPr/>
        <p:txBody>
          <a:bodyPr/>
          <a:lstStyle/>
          <a:p>
            <a:fld id="{A04BFFC9-8BD2-45D2-B6C9-D25E4D83ACEC}" type="slidenum">
              <a:rPr lang="da-DK" smtClean="0"/>
              <a:pPr/>
              <a:t>8</a:t>
            </a:fld>
            <a:endParaRPr lang="da-DK"/>
          </a:p>
        </p:txBody>
      </p:sp>
    </p:spTree>
    <p:extLst>
      <p:ext uri="{BB962C8B-B14F-4D97-AF65-F5344CB8AC3E}">
        <p14:creationId xmlns:p14="http://schemas.microsoft.com/office/powerpoint/2010/main" val="2174757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a:solidFill>
                  <a:schemeClr val="tx1"/>
                </a:solidFill>
                <a:effectLst/>
                <a:latin typeface="+mn-lt"/>
                <a:ea typeface="+mn-ea"/>
                <a:cs typeface="+mn-cs"/>
              </a:rPr>
              <a:t>Rapportstrukturen</a:t>
            </a:r>
          </a:p>
          <a:p>
            <a:endParaRPr lang="da-DK" sz="1200" kern="1200" dirty="0">
              <a:solidFill>
                <a:schemeClr val="tx1"/>
              </a:solidFill>
              <a:effectLst/>
              <a:latin typeface="+mn-lt"/>
              <a:ea typeface="+mn-ea"/>
              <a:cs typeface="+mn-cs"/>
            </a:endParaRPr>
          </a:p>
          <a:p>
            <a:r>
              <a:rPr lang="da-DK" sz="1200" kern="1200" dirty="0">
                <a:solidFill>
                  <a:schemeClr val="tx1"/>
                </a:solidFill>
                <a:effectLst/>
                <a:latin typeface="+mn-lt"/>
                <a:ea typeface="+mn-ea"/>
                <a:cs typeface="+mn-cs"/>
              </a:rPr>
              <a:t>Til alle rapporter i den psykiske</a:t>
            </a:r>
            <a:r>
              <a:rPr lang="da-DK" sz="1200" kern="1200" baseline="0" dirty="0">
                <a:solidFill>
                  <a:schemeClr val="tx1"/>
                </a:solidFill>
                <a:effectLst/>
                <a:latin typeface="+mn-lt"/>
                <a:ea typeface="+mn-ea"/>
                <a:cs typeface="+mn-cs"/>
              </a:rPr>
              <a:t> APV/Trivselsmåling leveres 3 </a:t>
            </a:r>
            <a:r>
              <a:rPr lang="da-DK" sz="1200" kern="1200" baseline="0" dirty="0" err="1">
                <a:solidFill>
                  <a:schemeClr val="tx1"/>
                </a:solidFill>
                <a:effectLst/>
                <a:latin typeface="+mn-lt"/>
                <a:ea typeface="+mn-ea"/>
                <a:cs typeface="+mn-cs"/>
              </a:rPr>
              <a:t>appendix</a:t>
            </a:r>
            <a:r>
              <a:rPr lang="da-DK" sz="1200" kern="1200" baseline="0" dirty="0">
                <a:solidFill>
                  <a:schemeClr val="tx1"/>
                </a:solidFill>
                <a:effectLst/>
                <a:latin typeface="+mn-lt"/>
                <a:ea typeface="+mn-ea"/>
                <a:cs typeface="+mn-cs"/>
              </a:rPr>
              <a:t> opgjort på baggrundsvariable. Stillingskategori opgøres dog på forskelligt detaljeringsniveau. På enhedsniveau opgøres på VIP/TAP, på hovedområdeniveau opgøres på </a:t>
            </a:r>
            <a:r>
              <a:rPr lang="da-DK" sz="1200" kern="1200" baseline="0" dirty="0" err="1">
                <a:solidFill>
                  <a:schemeClr val="tx1"/>
                </a:solidFill>
                <a:effectLst/>
                <a:latin typeface="+mn-lt"/>
                <a:ea typeface="+mn-ea"/>
                <a:cs typeface="+mn-cs"/>
              </a:rPr>
              <a:t>Ph.D.</a:t>
            </a:r>
            <a:r>
              <a:rPr lang="da-DK" sz="1200" kern="1200" baseline="0" dirty="0">
                <a:solidFill>
                  <a:schemeClr val="tx1"/>
                </a:solidFill>
                <a:effectLst/>
                <a:latin typeface="+mn-lt"/>
                <a:ea typeface="+mn-ea"/>
                <a:cs typeface="+mn-cs"/>
              </a:rPr>
              <a:t>, Øvrig VIP samt TAP. På SDU-niveau opgøres på 8 stillingskategorier: Professor, Lektor, Adjunkt, Post Doc., </a:t>
            </a:r>
            <a:r>
              <a:rPr lang="da-DK" sz="1200" kern="1200" baseline="0" dirty="0" err="1">
                <a:solidFill>
                  <a:schemeClr val="tx1"/>
                </a:solidFill>
                <a:effectLst/>
                <a:latin typeface="+mn-lt"/>
                <a:ea typeface="+mn-ea"/>
                <a:cs typeface="+mn-cs"/>
              </a:rPr>
              <a:t>Ph.D.</a:t>
            </a:r>
            <a:r>
              <a:rPr lang="da-DK" sz="1200" kern="1200" baseline="0" dirty="0">
                <a:solidFill>
                  <a:schemeClr val="tx1"/>
                </a:solidFill>
                <a:effectLst/>
                <a:latin typeface="+mn-lt"/>
                <a:ea typeface="+mn-ea"/>
                <a:cs typeface="+mn-cs"/>
              </a:rPr>
              <a:t> samt AC-TAP, Teknisk personale og Administrativt personale.</a:t>
            </a:r>
          </a:p>
          <a:p>
            <a:endParaRPr lang="da-DK" sz="1200" kern="1200" baseline="0" dirty="0">
              <a:solidFill>
                <a:schemeClr val="tx1"/>
              </a:solidFill>
              <a:effectLst/>
              <a:latin typeface="+mn-lt"/>
              <a:ea typeface="+mn-ea"/>
              <a:cs typeface="+mn-cs"/>
            </a:endParaRPr>
          </a:p>
          <a:p>
            <a:endParaRPr lang="da-DK" sz="1200" kern="1200" baseline="0" dirty="0">
              <a:solidFill>
                <a:schemeClr val="tx1"/>
              </a:solidFill>
              <a:effectLst/>
              <a:latin typeface="+mn-lt"/>
              <a:ea typeface="+mn-ea"/>
              <a:cs typeface="+mn-cs"/>
            </a:endParaRPr>
          </a:p>
          <a:p>
            <a:r>
              <a:rPr lang="da-DK" sz="1200" kern="1200" baseline="0" dirty="0">
                <a:solidFill>
                  <a:schemeClr val="tx1"/>
                </a:solidFill>
                <a:effectLst/>
                <a:latin typeface="+mn-lt"/>
                <a:ea typeface="+mn-ea"/>
                <a:cs typeface="+mn-cs"/>
              </a:rPr>
              <a:t>For de enheder, der har ønsket tillægsspørgsmål eller oprettet delenheder, tilgår der også rapport om dette.</a:t>
            </a:r>
            <a:endParaRPr lang="da-DK" sz="1200" kern="1200" dirty="0">
              <a:solidFill>
                <a:schemeClr val="tx1"/>
              </a:solidFill>
              <a:effectLst/>
              <a:latin typeface="+mn-lt"/>
              <a:ea typeface="+mn-ea"/>
              <a:cs typeface="+mn-cs"/>
            </a:endParaRPr>
          </a:p>
        </p:txBody>
      </p:sp>
      <p:sp>
        <p:nvSpPr>
          <p:cNvPr id="4" name="Pladsholder til diasnummer 3"/>
          <p:cNvSpPr>
            <a:spLocks noGrp="1"/>
          </p:cNvSpPr>
          <p:nvPr>
            <p:ph type="sldNum" sz="quarter" idx="10"/>
          </p:nvPr>
        </p:nvSpPr>
        <p:spPr/>
        <p:txBody>
          <a:bodyPr/>
          <a:lstStyle/>
          <a:p>
            <a:fld id="{A04BFFC9-8BD2-45D2-B6C9-D25E4D83ACEC}" type="slidenum">
              <a:rPr lang="da-DK" smtClean="0"/>
              <a:pPr/>
              <a:t>9</a:t>
            </a:fld>
            <a:endParaRPr lang="da-DK"/>
          </a:p>
        </p:txBody>
      </p:sp>
    </p:spTree>
    <p:extLst>
      <p:ext uri="{BB962C8B-B14F-4D97-AF65-F5344CB8AC3E}">
        <p14:creationId xmlns:p14="http://schemas.microsoft.com/office/powerpoint/2010/main" val="2174757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Click to edit Master title style</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da-DK"/>
          </a:p>
        </p:txBody>
      </p:sp>
      <p:sp>
        <p:nvSpPr>
          <p:cNvPr id="4"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a-DK"/>
          </a:p>
        </p:txBody>
      </p:sp>
      <p:sp>
        <p:nvSpPr>
          <p:cNvPr id="3" name="Pladsholder til indhold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a-DK" dirty="0"/>
          </a:p>
        </p:txBody>
      </p:sp>
      <p:sp>
        <p:nvSpPr>
          <p:cNvPr id="3" name="Pladsholder til indhold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Pladsholder til indhold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5"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6" name="Pladsholder til sidefod 4"/>
          <p:cNvSpPr>
            <a:spLocks noGrp="1"/>
          </p:cNvSpPr>
          <p:nvPr>
            <p:ph type="ftr" sz="quarter" idx="11"/>
          </p:nvPr>
        </p:nvSpPr>
        <p:spPr/>
        <p:txBody>
          <a:bodyPr/>
          <a:lstStyle>
            <a:lvl1pPr>
              <a:defRPr/>
            </a:lvl1pPr>
          </a:lstStyle>
          <a:p>
            <a:endParaRPr lang="da-DK"/>
          </a:p>
        </p:txBody>
      </p:sp>
      <p:sp>
        <p:nvSpPr>
          <p:cNvPr id="7"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a:t>Click to edit Master title style</a:t>
            </a:r>
            <a:endParaRPr lang="da-DK" dirty="0"/>
          </a:p>
        </p:txBody>
      </p:sp>
      <p:sp>
        <p:nvSpPr>
          <p:cNvPr id="3" name="Pladsholder til tekst 2"/>
          <p:cNvSpPr>
            <a:spLocks noGrp="1"/>
          </p:cNvSpPr>
          <p:nvPr>
            <p:ph type="body" idx="1"/>
          </p:nvPr>
        </p:nvSpPr>
        <p:spPr>
          <a:xfrm>
            <a:off x="457200" y="164623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Pladsholder til indhold 3"/>
          <p:cNvSpPr>
            <a:spLocks noGrp="1"/>
          </p:cNvSpPr>
          <p:nvPr>
            <p:ph sz="half" idx="2"/>
          </p:nvPr>
        </p:nvSpPr>
        <p:spPr>
          <a:xfrm>
            <a:off x="457200" y="2357431"/>
            <a:ext cx="4040188" cy="37687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5" name="Pladsholder til tekst 4"/>
          <p:cNvSpPr>
            <a:spLocks noGrp="1"/>
          </p:cNvSpPr>
          <p:nvPr>
            <p:ph type="body" sz="quarter" idx="3"/>
          </p:nvPr>
        </p:nvSpPr>
        <p:spPr>
          <a:xfrm>
            <a:off x="4645025" y="164623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Pladsholder til indhold 5"/>
          <p:cNvSpPr>
            <a:spLocks noGrp="1"/>
          </p:cNvSpPr>
          <p:nvPr>
            <p:ph sz="quarter" idx="4"/>
          </p:nvPr>
        </p:nvSpPr>
        <p:spPr>
          <a:xfrm>
            <a:off x="4645025" y="2357429"/>
            <a:ext cx="4041775" cy="37687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7"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8" name="Pladsholder til sidefod 4"/>
          <p:cNvSpPr>
            <a:spLocks noGrp="1"/>
          </p:cNvSpPr>
          <p:nvPr>
            <p:ph type="ftr" sz="quarter" idx="11"/>
          </p:nvPr>
        </p:nvSpPr>
        <p:spPr/>
        <p:txBody>
          <a:bodyPr/>
          <a:lstStyle>
            <a:lvl1pPr>
              <a:defRPr/>
            </a:lvl1pPr>
          </a:lstStyle>
          <a:p>
            <a:endParaRPr lang="da-DK"/>
          </a:p>
        </p:txBody>
      </p:sp>
      <p:sp>
        <p:nvSpPr>
          <p:cNvPr id="9"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sz="2800"/>
            </a:lvl1pPr>
          </a:lstStyle>
          <a:p>
            <a:r>
              <a:rPr lang="en-US" dirty="0"/>
              <a:t>Click to edit Master title style</a:t>
            </a:r>
            <a:br>
              <a:rPr lang="en-US" dirty="0"/>
            </a:br>
            <a:r>
              <a:rPr lang="en-US" dirty="0"/>
              <a:t>- </a:t>
            </a:r>
            <a:endParaRPr lang="da-DK" dirty="0"/>
          </a:p>
        </p:txBody>
      </p:sp>
      <p:sp>
        <p:nvSpPr>
          <p:cNvPr id="3"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4" name="Pladsholder til sidefod 4"/>
          <p:cNvSpPr>
            <a:spLocks noGrp="1"/>
          </p:cNvSpPr>
          <p:nvPr>
            <p:ph type="ftr" sz="quarter" idx="11"/>
          </p:nvPr>
        </p:nvSpPr>
        <p:spPr/>
        <p:txBody>
          <a:bodyPr/>
          <a:lstStyle>
            <a:lvl1pPr>
              <a:defRPr/>
            </a:lvl1pPr>
          </a:lstStyle>
          <a:p>
            <a:endParaRPr lang="da-DK"/>
          </a:p>
        </p:txBody>
      </p:sp>
      <p:sp>
        <p:nvSpPr>
          <p:cNvPr id="5"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3" name="Pladsholder til sidefod 4"/>
          <p:cNvSpPr>
            <a:spLocks noGrp="1"/>
          </p:cNvSpPr>
          <p:nvPr>
            <p:ph type="ftr" sz="quarter" idx="11"/>
          </p:nvPr>
        </p:nvSpPr>
        <p:spPr/>
        <p:txBody>
          <a:bodyPr/>
          <a:lstStyle>
            <a:lvl1pPr>
              <a:defRPr/>
            </a:lvl1pPr>
          </a:lstStyle>
          <a:p>
            <a:endParaRPr lang="da-DK"/>
          </a:p>
        </p:txBody>
      </p:sp>
      <p:sp>
        <p:nvSpPr>
          <p:cNvPr id="4"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2257412" cy="1162050"/>
          </a:xfrm>
        </p:spPr>
        <p:txBody>
          <a:bodyPr anchor="b"/>
          <a:lstStyle>
            <a:lvl1pPr algn="l">
              <a:defRPr sz="2000" b="1"/>
            </a:lvl1pPr>
          </a:lstStyle>
          <a:p>
            <a:r>
              <a:rPr lang="en-US"/>
              <a:t>Click to edit Master title style</a:t>
            </a:r>
            <a:endParaRPr lang="da-DK" dirty="0"/>
          </a:p>
        </p:txBody>
      </p:sp>
      <p:sp>
        <p:nvSpPr>
          <p:cNvPr id="3" name="Pladsholder til indhold 2"/>
          <p:cNvSpPr>
            <a:spLocks noGrp="1"/>
          </p:cNvSpPr>
          <p:nvPr>
            <p:ph idx="1"/>
          </p:nvPr>
        </p:nvSpPr>
        <p:spPr>
          <a:xfrm>
            <a:off x="3000364" y="273050"/>
            <a:ext cx="5686436" cy="5853113"/>
          </a:xfrm>
        </p:spPr>
        <p:txBody>
          <a:bodyPr/>
          <a:lstStyle>
            <a:lvl1pPr>
              <a:defRPr sz="2400"/>
            </a:lvl1pPr>
            <a:lvl2pPr>
              <a:defRPr sz="2400"/>
            </a:lvl2pPr>
            <a:lvl3pPr>
              <a:defRPr sz="2000"/>
            </a:lvl3pPr>
            <a:lvl4pPr>
              <a:defRPr sz="20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Pladsholder til tekst 3"/>
          <p:cNvSpPr>
            <a:spLocks noGrp="1"/>
          </p:cNvSpPr>
          <p:nvPr>
            <p:ph type="body" sz="half" idx="2"/>
          </p:nvPr>
        </p:nvSpPr>
        <p:spPr>
          <a:xfrm>
            <a:off x="457201" y="1435100"/>
            <a:ext cx="225741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6" name="Pladsholder til sidefod 4"/>
          <p:cNvSpPr>
            <a:spLocks noGrp="1"/>
          </p:cNvSpPr>
          <p:nvPr>
            <p:ph type="ftr" sz="quarter" idx="11"/>
          </p:nvPr>
        </p:nvSpPr>
        <p:spPr/>
        <p:txBody>
          <a:bodyPr/>
          <a:lstStyle>
            <a:lvl1pPr>
              <a:defRPr/>
            </a:lvl1pPr>
          </a:lstStyle>
          <a:p>
            <a:endParaRPr lang="da-DK"/>
          </a:p>
        </p:txBody>
      </p:sp>
      <p:sp>
        <p:nvSpPr>
          <p:cNvPr id="7"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85918" y="5000636"/>
            <a:ext cx="5486400" cy="566738"/>
          </a:xfrm>
        </p:spPr>
        <p:txBody>
          <a:bodyPr anchor="b"/>
          <a:lstStyle>
            <a:lvl1pPr algn="l">
              <a:defRPr sz="2000" b="1"/>
            </a:lvl1pPr>
          </a:lstStyle>
          <a:p>
            <a:r>
              <a:rPr lang="en-US"/>
              <a:t>Click to edit Master title style</a:t>
            </a:r>
            <a:endParaRPr lang="da-DK" dirty="0"/>
          </a:p>
        </p:txBody>
      </p:sp>
      <p:sp>
        <p:nvSpPr>
          <p:cNvPr id="3" name="Pladsholder til billede 2"/>
          <p:cNvSpPr>
            <a:spLocks noGrp="1"/>
          </p:cNvSpPr>
          <p:nvPr>
            <p:ph type="pic" idx="1"/>
          </p:nvPr>
        </p:nvSpPr>
        <p:spPr>
          <a:xfrm>
            <a:off x="357158" y="357166"/>
            <a:ext cx="8429684" cy="464347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da-DK" noProof="0"/>
          </a:p>
        </p:txBody>
      </p:sp>
      <p:sp>
        <p:nvSpPr>
          <p:cNvPr id="4" name="Pladsholder til tekst 3"/>
          <p:cNvSpPr>
            <a:spLocks noGrp="1"/>
          </p:cNvSpPr>
          <p:nvPr>
            <p:ph type="body" sz="half" idx="2"/>
          </p:nvPr>
        </p:nvSpPr>
        <p:spPr>
          <a:xfrm>
            <a:off x="1785918" y="5567374"/>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6" name="Pladsholder til sidefod 4"/>
          <p:cNvSpPr>
            <a:spLocks noGrp="1"/>
          </p:cNvSpPr>
          <p:nvPr>
            <p:ph type="ftr" sz="quarter" idx="11"/>
          </p:nvPr>
        </p:nvSpPr>
        <p:spPr/>
        <p:txBody>
          <a:bodyPr/>
          <a:lstStyle>
            <a:lvl1pPr>
              <a:defRPr/>
            </a:lvl1pPr>
          </a:lstStyle>
          <a:p>
            <a:endParaRPr lang="da-DK"/>
          </a:p>
        </p:txBody>
      </p:sp>
      <p:sp>
        <p:nvSpPr>
          <p:cNvPr id="7"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11" cstate="print"/>
          <a:srcRect/>
          <a:stretch>
            <a:fillRect/>
          </a:stretch>
        </p:blipFill>
        <p:spPr bwMode="auto">
          <a:xfrm>
            <a:off x="0" y="6534150"/>
            <a:ext cx="9144000" cy="323850"/>
          </a:xfrm>
          <a:prstGeom prst="rect">
            <a:avLst/>
          </a:prstGeom>
          <a:noFill/>
          <a:ln w="9525">
            <a:noFill/>
            <a:miter lim="800000"/>
            <a:headEnd/>
            <a:tailEnd/>
          </a:ln>
        </p:spPr>
      </p:pic>
      <p:sp>
        <p:nvSpPr>
          <p:cNvPr id="1027"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a:t>Klik for at redigere titeltypografi i masteren</a:t>
            </a:r>
          </a:p>
        </p:txBody>
      </p:sp>
      <p:sp>
        <p:nvSpPr>
          <p:cNvPr id="1028"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357188" y="6572250"/>
            <a:ext cx="857250" cy="285750"/>
          </a:xfrm>
          <a:prstGeom prst="rect">
            <a:avLst/>
          </a:prstGeom>
        </p:spPr>
        <p:txBody>
          <a:bodyPr vert="horz" wrap="square" lIns="91440" tIns="45720" rIns="91440" bIns="45720" numCol="1" anchor="ctr" anchorCtr="0" compatLnSpc="1">
            <a:prstTxWarp prst="textNoShape">
              <a:avLst/>
            </a:prstTxWarp>
          </a:bodyPr>
          <a:lstStyle>
            <a:lvl1pPr>
              <a:defRPr sz="1000" smtClean="0">
                <a:solidFill>
                  <a:srgbClr val="898989"/>
                </a:solidFill>
                <a:latin typeface="Gill Sans MT" pitchFamily="34" charset="0"/>
              </a:defRPr>
            </a:lvl1pPr>
          </a:lstStyle>
          <a:p>
            <a:fld id="{BF226A14-B634-451F-8761-1B6DF2983CA2}" type="datetimeFigureOut">
              <a:rPr lang="da-DK" smtClean="0"/>
              <a:pPr/>
              <a:t>10-09-2018</a:t>
            </a:fld>
            <a:endParaRPr lang="da-DK"/>
          </a:p>
        </p:txBody>
      </p:sp>
      <p:sp>
        <p:nvSpPr>
          <p:cNvPr id="5" name="Pladsholder til sidefod 4"/>
          <p:cNvSpPr>
            <a:spLocks noGrp="1"/>
          </p:cNvSpPr>
          <p:nvPr>
            <p:ph type="ftr" sz="quarter" idx="3"/>
          </p:nvPr>
        </p:nvSpPr>
        <p:spPr>
          <a:xfrm>
            <a:off x="1143000" y="6572250"/>
            <a:ext cx="2895600" cy="285750"/>
          </a:xfrm>
          <a:prstGeom prst="rect">
            <a:avLst/>
          </a:prstGeom>
        </p:spPr>
        <p:txBody>
          <a:bodyPr vert="horz" wrap="square" lIns="91440" tIns="45720" rIns="91440" bIns="45720" numCol="1" anchor="ctr" anchorCtr="0" compatLnSpc="1">
            <a:prstTxWarp prst="textNoShape">
              <a:avLst/>
            </a:prstTxWarp>
          </a:bodyPr>
          <a:lstStyle>
            <a:lvl1pPr>
              <a:defRPr sz="1000" smtClean="0">
                <a:solidFill>
                  <a:srgbClr val="898989"/>
                </a:solidFill>
                <a:latin typeface="Gill Sans MT" pitchFamily="34" charset="0"/>
              </a:defRPr>
            </a:lvl1pPr>
          </a:lstStyle>
          <a:p>
            <a:endParaRPr lang="da-DK"/>
          </a:p>
        </p:txBody>
      </p:sp>
      <p:sp>
        <p:nvSpPr>
          <p:cNvPr id="6" name="Pladsholder til diasnummer 5"/>
          <p:cNvSpPr>
            <a:spLocks noGrp="1"/>
          </p:cNvSpPr>
          <p:nvPr>
            <p:ph type="sldNum" sz="quarter" idx="4"/>
          </p:nvPr>
        </p:nvSpPr>
        <p:spPr>
          <a:xfrm>
            <a:off x="0" y="6572250"/>
            <a:ext cx="428625" cy="285750"/>
          </a:xfrm>
          <a:prstGeom prst="rect">
            <a:avLst/>
          </a:prstGeom>
        </p:spPr>
        <p:txBody>
          <a:bodyPr vert="horz" wrap="square" lIns="91440" tIns="45720" rIns="91440" bIns="45720" numCol="1" anchor="ctr" anchorCtr="0" compatLnSpc="1">
            <a:prstTxWarp prst="textNoShape">
              <a:avLst/>
            </a:prstTxWarp>
          </a:bodyPr>
          <a:lstStyle>
            <a:lvl1pPr>
              <a:defRPr sz="1000" smtClean="0">
                <a:solidFill>
                  <a:srgbClr val="898989"/>
                </a:solidFill>
                <a:latin typeface="Gill Sans MT" pitchFamily="34" charset="0"/>
              </a:defRPr>
            </a:lvl1pPr>
          </a:lstStyle>
          <a:p>
            <a:fld id="{447A3DB1-EB12-4882-B656-BC127F3625BB}"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ctr" rtl="0" eaLnBrk="1" fontAlgn="base" hangingPunct="1">
        <a:spcBef>
          <a:spcPct val="0"/>
        </a:spcBef>
        <a:spcAft>
          <a:spcPct val="0"/>
        </a:spcAft>
        <a:defRPr sz="3600" b="1" kern="1200">
          <a:solidFill>
            <a:schemeClr val="tx1"/>
          </a:solidFill>
          <a:latin typeface="+mj-lt"/>
          <a:ea typeface="ＭＳ Ｐゴシック" pitchFamily="-106" charset="-128"/>
          <a:cs typeface="ＭＳ Ｐゴシック" pitchFamily="-106" charset="-128"/>
        </a:defRPr>
      </a:lvl1pPr>
      <a:lvl2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2pPr>
      <a:lvl3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3pPr>
      <a:lvl4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4pPr>
      <a:lvl5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5pPr>
      <a:lvl6pPr marL="457200" algn="ctr" rtl="0" eaLnBrk="1" fontAlgn="base" hangingPunct="1">
        <a:spcBef>
          <a:spcPct val="0"/>
        </a:spcBef>
        <a:spcAft>
          <a:spcPct val="0"/>
        </a:spcAft>
        <a:defRPr sz="3600" b="1">
          <a:solidFill>
            <a:schemeClr val="tx1"/>
          </a:solidFill>
          <a:latin typeface="Gill Sans MT" pitchFamily="-106" charset="-18"/>
        </a:defRPr>
      </a:lvl6pPr>
      <a:lvl7pPr marL="914400" algn="ctr" rtl="0" eaLnBrk="1" fontAlgn="base" hangingPunct="1">
        <a:spcBef>
          <a:spcPct val="0"/>
        </a:spcBef>
        <a:spcAft>
          <a:spcPct val="0"/>
        </a:spcAft>
        <a:defRPr sz="3600" b="1">
          <a:solidFill>
            <a:schemeClr val="tx1"/>
          </a:solidFill>
          <a:latin typeface="Gill Sans MT" pitchFamily="-106" charset="-18"/>
        </a:defRPr>
      </a:lvl7pPr>
      <a:lvl8pPr marL="1371600" algn="ctr" rtl="0" eaLnBrk="1" fontAlgn="base" hangingPunct="1">
        <a:spcBef>
          <a:spcPct val="0"/>
        </a:spcBef>
        <a:spcAft>
          <a:spcPct val="0"/>
        </a:spcAft>
        <a:defRPr sz="3600" b="1">
          <a:solidFill>
            <a:schemeClr val="tx1"/>
          </a:solidFill>
          <a:latin typeface="Gill Sans MT" pitchFamily="-106" charset="-18"/>
        </a:defRPr>
      </a:lvl8pPr>
      <a:lvl9pPr marL="1828800" algn="ctr" rtl="0" eaLnBrk="1" fontAlgn="base" hangingPunct="1">
        <a:spcBef>
          <a:spcPct val="0"/>
        </a:spcBef>
        <a:spcAft>
          <a:spcPct val="0"/>
        </a:spcAft>
        <a:defRPr sz="3600" b="1">
          <a:solidFill>
            <a:schemeClr val="tx1"/>
          </a:solidFill>
          <a:latin typeface="Gill Sans MT" pitchFamily="-106" charset="-18"/>
        </a:defRPr>
      </a:lvl9pPr>
    </p:titleStyle>
    <p:body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pitchFamily="-106" charset="-128"/>
        </a:defRPr>
      </a:lvl1pPr>
      <a:lvl2pPr marL="742950" indent="-28575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a:defRPr>
      </a:lvl2pPr>
      <a:lvl3pPr marL="11430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3pPr>
      <a:lvl4pPr marL="16002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4pPr>
      <a:lvl5pPr marL="2057400" indent="-228600" algn="l" rtl="0" eaLnBrk="1" fontAlgn="base" hangingPunct="1">
        <a:spcBef>
          <a:spcPct val="20000"/>
        </a:spcBef>
        <a:spcAft>
          <a:spcPct val="0"/>
        </a:spcAft>
        <a:buClr>
          <a:srgbClr val="7F7F7F"/>
        </a:buClr>
        <a:buFont typeface="Wingdings" pitchFamily="2" charset="2"/>
        <a:buChar char="§"/>
        <a:defRPr kern="1200">
          <a:solidFill>
            <a:schemeClr val="tx1"/>
          </a:solidFill>
          <a:latin typeface="+mn-lt"/>
          <a:ea typeface="ＭＳ Ｐゴシック" pitchFamily="-106"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SDUnet.dk/apvtrivse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l"/>
            <a:br>
              <a:rPr lang="da-DK" dirty="0"/>
            </a:br>
            <a:br>
              <a:rPr lang="da-DK" dirty="0"/>
            </a:br>
            <a:r>
              <a:rPr lang="da-DK" dirty="0"/>
              <a:t>Information om</a:t>
            </a:r>
            <a:br>
              <a:rPr lang="da-DK" dirty="0"/>
            </a:br>
            <a:r>
              <a:rPr lang="da-DK" dirty="0"/>
              <a:t>APV og Trivselsmåling</a:t>
            </a:r>
            <a:br>
              <a:rPr lang="da-DK" dirty="0"/>
            </a:br>
            <a:r>
              <a:rPr lang="da-DK" dirty="0"/>
              <a:t>på SDU 2018</a:t>
            </a:r>
            <a:br>
              <a:rPr lang="da-DK" dirty="0"/>
            </a:br>
            <a:br>
              <a:rPr lang="da-DK" sz="2400" dirty="0"/>
            </a:br>
            <a:br>
              <a:rPr lang="da-DK" sz="2400" dirty="0"/>
            </a:br>
            <a:r>
              <a:rPr lang="da-DK" sz="2400" dirty="0"/>
              <a:t>September 2018</a:t>
            </a:r>
            <a:endParaRPr lang="da-DK" sz="2400" b="0" dirty="0"/>
          </a:p>
        </p:txBody>
      </p:sp>
    </p:spTree>
    <p:extLst>
      <p:ext uri="{BB962C8B-B14F-4D97-AF65-F5344CB8AC3E}">
        <p14:creationId xmlns:p14="http://schemas.microsoft.com/office/powerpoint/2010/main" val="1266973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4104456" cy="1143000"/>
          </a:xfrm>
          <a:solidFill>
            <a:srgbClr val="626EA7"/>
          </a:solidFill>
        </p:spPr>
        <p:txBody>
          <a:bodyPr/>
          <a:lstStyle/>
          <a:p>
            <a:r>
              <a:rPr lang="da-DK" dirty="0">
                <a:solidFill>
                  <a:schemeClr val="bg1"/>
                </a:solidFill>
              </a:rPr>
              <a:t>Analyse</a:t>
            </a:r>
          </a:p>
        </p:txBody>
      </p:sp>
      <p:sp>
        <p:nvSpPr>
          <p:cNvPr id="3" name="Pladsholder til indhold 2"/>
          <p:cNvSpPr>
            <a:spLocks noGrp="1"/>
          </p:cNvSpPr>
          <p:nvPr>
            <p:ph idx="1"/>
          </p:nvPr>
        </p:nvSpPr>
        <p:spPr>
          <a:xfrm>
            <a:off x="457200" y="1600201"/>
            <a:ext cx="8229600" cy="3124943"/>
          </a:xfrm>
          <a:solidFill>
            <a:srgbClr val="626EA7">
              <a:alpha val="25098"/>
            </a:srgbClr>
          </a:solidFill>
        </p:spPr>
        <p:txBody>
          <a:bodyPr/>
          <a:lstStyle/>
          <a:p>
            <a:pPr>
              <a:buClr>
                <a:srgbClr val="626EA7"/>
              </a:buClr>
              <a:buFont typeface="Wingdings" panose="05000000000000000000" pitchFamily="2" charset="2"/>
              <a:buChar char="l"/>
            </a:pPr>
            <a:r>
              <a:rPr lang="da-DK" sz="2200" dirty="0"/>
              <a:t>Enhedens leder, arbejdsmiljøgruppe og medarbejdere drøfter:</a:t>
            </a:r>
          </a:p>
          <a:p>
            <a:pPr lvl="1">
              <a:buClr>
                <a:srgbClr val="626EA7"/>
              </a:buClr>
              <a:buFont typeface="Arial" panose="020B0604020202020204" pitchFamily="34" charset="0"/>
              <a:buChar char="•"/>
            </a:pPr>
            <a:r>
              <a:rPr lang="da-DK" sz="2000" dirty="0"/>
              <a:t>Resultaterne</a:t>
            </a:r>
          </a:p>
          <a:p>
            <a:pPr lvl="1">
              <a:buClr>
                <a:srgbClr val="626EA7"/>
              </a:buClr>
              <a:buFont typeface="Arial" panose="020B0604020202020204" pitchFamily="34" charset="0"/>
              <a:buChar char="•"/>
            </a:pPr>
            <a:r>
              <a:rPr lang="da-DK" sz="2000" dirty="0"/>
              <a:t>Mulige indsatsområder</a:t>
            </a:r>
          </a:p>
          <a:p>
            <a:pPr lvl="1">
              <a:buClr>
                <a:srgbClr val="626EA7"/>
              </a:buClr>
              <a:buFont typeface="Arial" panose="020B0604020202020204" pitchFamily="34" charset="0"/>
              <a:buChar char="•"/>
            </a:pPr>
            <a:r>
              <a:rPr lang="da-DK" sz="2000" dirty="0"/>
              <a:t>Den forestående proces og medarbejdernes rolle heri</a:t>
            </a:r>
          </a:p>
          <a:p>
            <a:pPr>
              <a:buClr>
                <a:srgbClr val="626EA7"/>
              </a:buClr>
              <a:buFont typeface="Wingdings" panose="05000000000000000000" pitchFamily="2" charset="2"/>
              <a:buChar char="l"/>
            </a:pPr>
            <a:endParaRPr lang="da-DK" sz="2200" dirty="0"/>
          </a:p>
          <a:p>
            <a:pPr>
              <a:buClr>
                <a:srgbClr val="626EA7"/>
              </a:buClr>
              <a:buFont typeface="Wingdings" panose="05000000000000000000" pitchFamily="2" charset="2"/>
              <a:buChar char="l"/>
            </a:pPr>
            <a:r>
              <a:rPr lang="da-DK" sz="2200" dirty="0"/>
              <a:t>Senest den 31. marts udpeger enheden fokusområder over for hovedområdets samarbejdsudvalg og arbejdsmiljøudvalg</a:t>
            </a:r>
          </a:p>
        </p:txBody>
      </p:sp>
      <p:sp>
        <p:nvSpPr>
          <p:cNvPr id="14" name="Ellipse 13"/>
          <p:cNvSpPr/>
          <p:nvPr/>
        </p:nvSpPr>
        <p:spPr>
          <a:xfrm>
            <a:off x="751718" y="620688"/>
            <a:ext cx="435906" cy="435906"/>
          </a:xfrm>
          <a:prstGeom prst="ellipse">
            <a:avLst/>
          </a:prstGeom>
          <a:solidFill>
            <a:srgbClr val="626EA7"/>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
        <p:nvSpPr>
          <p:cNvPr id="15" name="Pladsholder til indhold 2"/>
          <p:cNvSpPr txBox="1">
            <a:spLocks/>
          </p:cNvSpPr>
          <p:nvPr/>
        </p:nvSpPr>
        <p:spPr bwMode="auto">
          <a:xfrm>
            <a:off x="446856" y="5157192"/>
            <a:ext cx="8229600" cy="1008112"/>
          </a:xfrm>
          <a:prstGeom prst="rect">
            <a:avLst/>
          </a:prstGeom>
          <a:solidFill>
            <a:srgbClr val="8064A2">
              <a:alpha val="25098"/>
            </a:srgb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pitchFamily="-106" charset="-128"/>
              </a:defRPr>
            </a:lvl1pPr>
            <a:lvl2pPr marL="742950" indent="-28575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a:defRPr>
            </a:lvl2pPr>
            <a:lvl3pPr marL="11430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3pPr>
            <a:lvl4pPr marL="16002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4pPr>
            <a:lvl5pPr marL="2057400" indent="-228600" algn="l" rtl="0" eaLnBrk="1" fontAlgn="base" hangingPunct="1">
              <a:spcBef>
                <a:spcPct val="20000"/>
              </a:spcBef>
              <a:spcAft>
                <a:spcPct val="0"/>
              </a:spcAft>
              <a:buClr>
                <a:srgbClr val="7F7F7F"/>
              </a:buClr>
              <a:buFont typeface="Wingdings" pitchFamily="2" charset="2"/>
              <a:buChar char="§"/>
              <a:defRPr kern="1200">
                <a:solidFill>
                  <a:schemeClr val="tx1"/>
                </a:solidFill>
                <a:latin typeface="+mn-lt"/>
                <a:ea typeface="ＭＳ Ｐゴシック" pitchFamily="-106"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8064A2"/>
              </a:buClr>
              <a:buFont typeface="Wingdings" pitchFamily="2" charset="2"/>
              <a:buChar char="l"/>
            </a:pPr>
            <a:r>
              <a:rPr lang="da-DK" sz="2200" dirty="0"/>
              <a:t>Senest den 30. april foreligger enhedens tids- og handlingsplan for opfølgning på undersøgelsen</a:t>
            </a:r>
          </a:p>
        </p:txBody>
      </p:sp>
      <p:sp>
        <p:nvSpPr>
          <p:cNvPr id="17" name="Titel 1"/>
          <p:cNvSpPr txBox="1">
            <a:spLocks/>
          </p:cNvSpPr>
          <p:nvPr/>
        </p:nvSpPr>
        <p:spPr bwMode="auto">
          <a:xfrm>
            <a:off x="4561656" y="274638"/>
            <a:ext cx="4110349" cy="1143000"/>
          </a:xfrm>
          <a:prstGeom prst="rect">
            <a:avLst/>
          </a:prstGeom>
          <a:solidFill>
            <a:srgbClr val="8064A2"/>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b="1" kern="1200">
                <a:solidFill>
                  <a:schemeClr val="tx1"/>
                </a:solidFill>
                <a:latin typeface="+mj-lt"/>
                <a:ea typeface="ＭＳ Ｐゴシック" pitchFamily="-106" charset="-128"/>
                <a:cs typeface="ＭＳ Ｐゴシック" pitchFamily="-106" charset="-128"/>
              </a:defRPr>
            </a:lvl1pPr>
            <a:lvl2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2pPr>
            <a:lvl3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3pPr>
            <a:lvl4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4pPr>
            <a:lvl5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5pPr>
            <a:lvl6pPr marL="457200" algn="ctr" rtl="0" eaLnBrk="1" fontAlgn="base" hangingPunct="1">
              <a:spcBef>
                <a:spcPct val="0"/>
              </a:spcBef>
              <a:spcAft>
                <a:spcPct val="0"/>
              </a:spcAft>
              <a:defRPr sz="3600" b="1">
                <a:solidFill>
                  <a:schemeClr val="tx1"/>
                </a:solidFill>
                <a:latin typeface="Gill Sans MT" pitchFamily="-106" charset="-18"/>
              </a:defRPr>
            </a:lvl6pPr>
            <a:lvl7pPr marL="914400" algn="ctr" rtl="0" eaLnBrk="1" fontAlgn="base" hangingPunct="1">
              <a:spcBef>
                <a:spcPct val="0"/>
              </a:spcBef>
              <a:spcAft>
                <a:spcPct val="0"/>
              </a:spcAft>
              <a:defRPr sz="3600" b="1">
                <a:solidFill>
                  <a:schemeClr val="tx1"/>
                </a:solidFill>
                <a:latin typeface="Gill Sans MT" pitchFamily="-106" charset="-18"/>
              </a:defRPr>
            </a:lvl7pPr>
            <a:lvl8pPr marL="1371600" algn="ctr" rtl="0" eaLnBrk="1" fontAlgn="base" hangingPunct="1">
              <a:spcBef>
                <a:spcPct val="0"/>
              </a:spcBef>
              <a:spcAft>
                <a:spcPct val="0"/>
              </a:spcAft>
              <a:defRPr sz="3600" b="1">
                <a:solidFill>
                  <a:schemeClr val="tx1"/>
                </a:solidFill>
                <a:latin typeface="Gill Sans MT" pitchFamily="-106" charset="-18"/>
              </a:defRPr>
            </a:lvl8pPr>
            <a:lvl9pPr marL="1828800" algn="ctr" rtl="0" eaLnBrk="1" fontAlgn="base" hangingPunct="1">
              <a:spcBef>
                <a:spcPct val="0"/>
              </a:spcBef>
              <a:spcAft>
                <a:spcPct val="0"/>
              </a:spcAft>
              <a:defRPr sz="3600" b="1">
                <a:solidFill>
                  <a:schemeClr val="tx1"/>
                </a:solidFill>
                <a:latin typeface="Gill Sans MT" pitchFamily="-106" charset="-18"/>
              </a:defRPr>
            </a:lvl9pPr>
          </a:lstStyle>
          <a:p>
            <a:pPr marL="173038" indent="-173038" algn="l"/>
            <a:r>
              <a:rPr lang="da-DK" dirty="0">
                <a:solidFill>
                  <a:schemeClr val="bg1"/>
                </a:solidFill>
              </a:rPr>
              <a:t>	Handlingsplan</a:t>
            </a:r>
          </a:p>
        </p:txBody>
      </p:sp>
      <p:sp>
        <p:nvSpPr>
          <p:cNvPr id="16" name="Ellipse 15"/>
          <p:cNvSpPr/>
          <p:nvPr/>
        </p:nvSpPr>
        <p:spPr>
          <a:xfrm>
            <a:off x="8024526" y="620688"/>
            <a:ext cx="435906" cy="435906"/>
          </a:xfrm>
          <a:prstGeom prst="ellipse">
            <a:avLst/>
          </a:prstGeom>
          <a:solidFill>
            <a:srgbClr val="8064A2"/>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665600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a-DK" sz="3200" dirty="0"/>
              <a:t>APV </a:t>
            </a:r>
            <a:r>
              <a:rPr lang="da-DK" sz="3200"/>
              <a:t>og Trivselsmåling</a:t>
            </a:r>
            <a:br>
              <a:rPr lang="da-DK" dirty="0"/>
            </a:br>
            <a:r>
              <a:rPr lang="da-DK" sz="2800" dirty="0"/>
              <a:t>- yderligere?</a:t>
            </a:r>
          </a:p>
        </p:txBody>
      </p:sp>
      <p:sp>
        <p:nvSpPr>
          <p:cNvPr id="3" name="Pladsholder til indhold 2"/>
          <p:cNvSpPr>
            <a:spLocks noGrp="1"/>
          </p:cNvSpPr>
          <p:nvPr>
            <p:ph idx="1"/>
          </p:nvPr>
        </p:nvSpPr>
        <p:spPr/>
        <p:txBody>
          <a:bodyPr/>
          <a:lstStyle/>
          <a:p>
            <a:pPr marL="0" indent="0">
              <a:buNone/>
            </a:pPr>
            <a:endParaRPr lang="da-DK" dirty="0"/>
          </a:p>
          <a:p>
            <a:pPr marL="0" indent="0" algn="ctr">
              <a:buNone/>
            </a:pPr>
            <a:r>
              <a:rPr lang="da-DK" dirty="0"/>
              <a:t>Vil du vide mere?</a:t>
            </a:r>
          </a:p>
          <a:p>
            <a:pPr marL="0" indent="0" algn="ctr">
              <a:buNone/>
            </a:pPr>
            <a:r>
              <a:rPr lang="da-DK" dirty="0"/>
              <a:t>Se: </a:t>
            </a:r>
            <a:r>
              <a:rPr lang="da-DK" dirty="0">
                <a:hlinkClick r:id="rId2" action="ppaction://hlinkfile"/>
              </a:rPr>
              <a:t>SDUnet.dk/</a:t>
            </a:r>
            <a:r>
              <a:rPr lang="da-DK" dirty="0" err="1">
                <a:hlinkClick r:id="rId2" action="ppaction://hlinkfile"/>
              </a:rPr>
              <a:t>apvtrivsel</a:t>
            </a:r>
            <a:endParaRPr lang="da-DK" dirty="0"/>
          </a:p>
          <a:p>
            <a:pPr marL="0" indent="0" algn="ctr">
              <a:buNone/>
            </a:pPr>
            <a:r>
              <a:rPr lang="da-DK" dirty="0"/>
              <a:t>Eller kontakt din arbejdsmiljøgruppe.</a:t>
            </a:r>
          </a:p>
          <a:p>
            <a:pPr marL="0" indent="0" algn="ctr">
              <a:buNone/>
            </a:pPr>
            <a:endParaRPr lang="da-DK" dirty="0"/>
          </a:p>
          <a:p>
            <a:pPr marL="0" indent="0" algn="ctr">
              <a:buNone/>
            </a:pPr>
            <a:endParaRPr lang="da-DK" dirty="0"/>
          </a:p>
          <a:p>
            <a:pPr marL="0" indent="0" algn="ctr">
              <a:buNone/>
            </a:pPr>
            <a:r>
              <a:rPr lang="da-DK" dirty="0"/>
              <a:t>Vi har brug for din besvarelse</a:t>
            </a:r>
          </a:p>
          <a:p>
            <a:pPr marL="0" indent="0" algn="ctr">
              <a:buNone/>
            </a:pPr>
            <a:r>
              <a:rPr lang="da-DK" dirty="0"/>
              <a:t>fra den 9. oktober.</a:t>
            </a:r>
          </a:p>
        </p:txBody>
      </p:sp>
      <p:cxnSp>
        <p:nvCxnSpPr>
          <p:cNvPr id="4" name="Lige forbindelse 3"/>
          <p:cNvCxnSpPr/>
          <p:nvPr/>
        </p:nvCxnSpPr>
        <p:spPr>
          <a:xfrm>
            <a:off x="467544" y="1412776"/>
            <a:ext cx="8208912" cy="0"/>
          </a:xfrm>
          <a:prstGeom prst="line">
            <a:avLst/>
          </a:prstGeom>
          <a:ln w="47625" cmpd="thinThick">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623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title"/>
          </p:nvPr>
        </p:nvSpPr>
        <p:spPr/>
        <p:txBody>
          <a:bodyPr/>
          <a:lstStyle/>
          <a:p>
            <a:pPr algn="l"/>
            <a:r>
              <a:rPr lang="da-DK" sz="3200" dirty="0"/>
              <a:t>APV og Trivselsmåling</a:t>
            </a:r>
            <a:br>
              <a:rPr lang="da-DK" sz="3200" dirty="0"/>
            </a:br>
            <a:r>
              <a:rPr lang="da-DK" sz="2800"/>
              <a:t>- Formål</a:t>
            </a:r>
            <a:endParaRPr lang="da-DK" sz="2800" dirty="0"/>
          </a:p>
        </p:txBody>
      </p:sp>
      <p:sp>
        <p:nvSpPr>
          <p:cNvPr id="17410" name="Rectangle 5"/>
          <p:cNvSpPr>
            <a:spLocks noGrp="1" noChangeArrowheads="1"/>
          </p:cNvSpPr>
          <p:nvPr>
            <p:ph idx="1"/>
          </p:nvPr>
        </p:nvSpPr>
        <p:spPr>
          <a:xfrm>
            <a:off x="971600" y="1600200"/>
            <a:ext cx="6984776" cy="4525963"/>
          </a:xfrm>
        </p:spPr>
        <p:txBody>
          <a:bodyPr/>
          <a:lstStyle/>
          <a:p>
            <a:pPr marL="0" indent="0">
              <a:buNone/>
            </a:pPr>
            <a:r>
              <a:rPr lang="da-DK" sz="1800" dirty="0"/>
              <a:t>SDU gennemfører hvert 3. år en måling af det fysiske arbejdsmiljø, det psykiske arbejdsmiljø og trivslen.</a:t>
            </a:r>
          </a:p>
          <a:p>
            <a:pPr marL="0" indent="0">
              <a:buNone/>
            </a:pPr>
            <a:endParaRPr lang="da-DK" sz="1800" dirty="0"/>
          </a:p>
          <a:p>
            <a:pPr marL="0" indent="0">
              <a:buNone/>
            </a:pPr>
            <a:r>
              <a:rPr lang="da-DK" sz="1800" dirty="0"/>
              <a:t>Undersøgelsen har til formål at undersøge:</a:t>
            </a:r>
          </a:p>
          <a:p>
            <a:pPr>
              <a:buClrTx/>
              <a:buFont typeface="Wingdings" panose="05000000000000000000" pitchFamily="2" charset="2"/>
              <a:buChar char="l"/>
            </a:pPr>
            <a:r>
              <a:rPr lang="da-DK" sz="1800" dirty="0"/>
              <a:t>om der er problemer med arbejdsmiljøet eller trivslen</a:t>
            </a:r>
          </a:p>
          <a:p>
            <a:pPr>
              <a:buClrTx/>
              <a:buFont typeface="Wingdings" panose="05000000000000000000" pitchFamily="2" charset="2"/>
              <a:buChar char="l"/>
            </a:pPr>
            <a:r>
              <a:rPr lang="da-DK" sz="1800" dirty="0"/>
              <a:t>hvor de optræder</a:t>
            </a:r>
          </a:p>
          <a:p>
            <a:pPr>
              <a:buClrTx/>
              <a:buFont typeface="Wingdings" panose="05000000000000000000" pitchFamily="2" charset="2"/>
              <a:buChar char="l"/>
            </a:pPr>
            <a:r>
              <a:rPr lang="da-DK" sz="1800" dirty="0"/>
              <a:t>hvordan de løses </a:t>
            </a:r>
          </a:p>
          <a:p>
            <a:pPr marL="0" indent="0">
              <a:buNone/>
            </a:pPr>
            <a:endParaRPr lang="da-DK" sz="1800" dirty="0"/>
          </a:p>
          <a:p>
            <a:pPr marL="0" indent="0">
              <a:buNone/>
            </a:pPr>
            <a:r>
              <a:rPr lang="da-DK" sz="1800" dirty="0"/>
              <a:t>Undersøgelsen foregår i et konstruktivt samarbejde mellem ledelse og medarbejdere og med aktiv inddragelse af arbejdsmiljøgruppen.</a:t>
            </a:r>
          </a:p>
          <a:p>
            <a:pPr marL="0" indent="0">
              <a:buNone/>
            </a:pPr>
            <a:endParaRPr lang="da-DK" sz="1800" dirty="0"/>
          </a:p>
          <a:p>
            <a:pPr marL="0" indent="0">
              <a:buNone/>
            </a:pPr>
            <a:r>
              <a:rPr lang="da-DK" sz="1800" dirty="0"/>
              <a:t>Undersøgelsen gennemføres i overensstemmelse med bestemmelserne i den danske arbejdsmiljølovgivning om arbejdspladsvurdering og i henhold til statens samarbejdsaftale om trivselsmåling.</a:t>
            </a:r>
          </a:p>
        </p:txBody>
      </p:sp>
      <p:cxnSp>
        <p:nvCxnSpPr>
          <p:cNvPr id="4" name="Lige forbindelse 3"/>
          <p:cNvCxnSpPr/>
          <p:nvPr/>
        </p:nvCxnSpPr>
        <p:spPr>
          <a:xfrm>
            <a:off x="467544" y="1412776"/>
            <a:ext cx="8208912" cy="0"/>
          </a:xfrm>
          <a:prstGeom prst="line">
            <a:avLst/>
          </a:prstGeom>
          <a:ln w="47625" cmpd="thinThick">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481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title"/>
          </p:nvPr>
        </p:nvSpPr>
        <p:spPr/>
        <p:txBody>
          <a:bodyPr/>
          <a:lstStyle/>
          <a:p>
            <a:pPr algn="l"/>
            <a:r>
              <a:rPr lang="da-DK" sz="3200" dirty="0"/>
              <a:t>APV og Trivselsmåling</a:t>
            </a:r>
            <a:br>
              <a:rPr lang="da-DK" sz="3200" dirty="0"/>
            </a:br>
            <a:r>
              <a:rPr lang="da-DK" sz="2800" dirty="0"/>
              <a:t>- Fremgangsmåde</a:t>
            </a:r>
            <a:endParaRPr lang="da-DK" sz="3200" dirty="0"/>
          </a:p>
        </p:txBody>
      </p:sp>
      <p:sp>
        <p:nvSpPr>
          <p:cNvPr id="17410" name="Rectangle 5"/>
          <p:cNvSpPr>
            <a:spLocks noGrp="1" noChangeArrowheads="1"/>
          </p:cNvSpPr>
          <p:nvPr>
            <p:ph idx="1"/>
          </p:nvPr>
        </p:nvSpPr>
        <p:spPr>
          <a:xfrm>
            <a:off x="971600" y="1600200"/>
            <a:ext cx="6984776" cy="4525963"/>
          </a:xfrm>
          <a:ln w="28575"/>
        </p:spPr>
        <p:txBody>
          <a:bodyPr/>
          <a:lstStyle/>
          <a:p>
            <a:pPr marL="0" indent="0">
              <a:buNone/>
            </a:pPr>
            <a:r>
              <a:rPr lang="da-DK" sz="1800" dirty="0"/>
              <a:t>Undersøgelsen gennemføres som en fælles måling.</a:t>
            </a:r>
          </a:p>
          <a:p>
            <a:pPr marL="0" indent="0">
              <a:buNone/>
            </a:pPr>
            <a:r>
              <a:rPr lang="da-DK" sz="1800" dirty="0"/>
              <a:t>De enkelte institutter og afdelinger følger op på den.</a:t>
            </a:r>
          </a:p>
          <a:p>
            <a:pPr marL="0" indent="0">
              <a:buNone/>
            </a:pPr>
            <a:endParaRPr lang="da-DK" sz="800" dirty="0"/>
          </a:p>
          <a:p>
            <a:pPr marL="0" indent="0">
              <a:buNone/>
            </a:pPr>
            <a:r>
              <a:rPr lang="da-DK" sz="1800" dirty="0"/>
              <a:t>Undersøgelsen består af følgende aktiviteter:</a:t>
            </a:r>
          </a:p>
          <a:p>
            <a:pPr marL="0" indent="0">
              <a:buNone/>
            </a:pPr>
            <a:endParaRPr lang="da-DK" sz="800" dirty="0"/>
          </a:p>
          <a:p>
            <a:pPr marL="447675" indent="-266700">
              <a:buClr>
                <a:srgbClr val="5DB18E"/>
              </a:buClr>
              <a:buFont typeface="Wingdings" panose="05000000000000000000" pitchFamily="2" charset="2"/>
              <a:buChar char="l"/>
            </a:pPr>
            <a:r>
              <a:rPr lang="da-DK" sz="1800" dirty="0"/>
              <a:t>Kortlægning af arbejdsmiljø og trivsel</a:t>
            </a:r>
          </a:p>
          <a:p>
            <a:pPr marL="628650" lvl="1" indent="-180975">
              <a:buClr>
                <a:srgbClr val="5DB18E"/>
              </a:buClr>
              <a:buFont typeface="Arial" panose="020B0604020202020204" pitchFamily="34" charset="0"/>
              <a:buChar char="•"/>
            </a:pPr>
            <a:r>
              <a:rPr lang="da-DK" sz="1600" dirty="0"/>
              <a:t>Medarbejderne besvarer en elektronisk spørgeskemaundersøgelse</a:t>
            </a:r>
          </a:p>
          <a:p>
            <a:pPr marL="0" indent="0">
              <a:buClr>
                <a:srgbClr val="5DB18E"/>
              </a:buClr>
              <a:buNone/>
              <a:tabLst>
                <a:tab pos="1790700" algn="r"/>
              </a:tabLst>
            </a:pPr>
            <a:r>
              <a:rPr lang="da-DK" sz="1000" dirty="0"/>
              <a:t>	</a:t>
            </a:r>
          </a:p>
          <a:p>
            <a:pPr marL="447675" indent="-266700">
              <a:buClr>
                <a:srgbClr val="5F9DAC"/>
              </a:buClr>
              <a:buFont typeface="Wingdings" panose="05000000000000000000" pitchFamily="2" charset="2"/>
              <a:buChar char="l"/>
            </a:pPr>
            <a:r>
              <a:rPr lang="da-DK" sz="1800" dirty="0"/>
              <a:t>Præsentation af resultater</a:t>
            </a:r>
          </a:p>
          <a:p>
            <a:pPr marL="628650" lvl="1" indent="-180975">
              <a:buClr>
                <a:srgbClr val="5F9DAC"/>
              </a:buClr>
              <a:buFont typeface="Arial" panose="020B0604020202020204" pitchFamily="34" charset="0"/>
              <a:buChar char="•"/>
            </a:pPr>
            <a:r>
              <a:rPr lang="da-DK" sz="1600" dirty="0"/>
              <a:t>Rambøll Management udarbejder svar-rapporter til SDU</a:t>
            </a:r>
          </a:p>
          <a:p>
            <a:pPr lvl="1">
              <a:buClr>
                <a:srgbClr val="5F9DAC"/>
              </a:buClr>
              <a:buFont typeface="Arial" panose="020B0604020202020204" pitchFamily="34" charset="0"/>
              <a:buChar char="•"/>
            </a:pPr>
            <a:endParaRPr lang="da-DK" sz="1000" dirty="0"/>
          </a:p>
          <a:p>
            <a:pPr marL="447675" indent="-266700">
              <a:buClr>
                <a:srgbClr val="626EA7"/>
              </a:buClr>
              <a:buFont typeface="Wingdings" panose="05000000000000000000" pitchFamily="2" charset="2"/>
              <a:buChar char="l"/>
            </a:pPr>
            <a:r>
              <a:rPr lang="da-DK" sz="1800" dirty="0"/>
              <a:t>Analyse og risikovurdering af resultater</a:t>
            </a:r>
          </a:p>
          <a:p>
            <a:pPr marL="628650" lvl="1" indent="-180975">
              <a:buClr>
                <a:srgbClr val="626EA7"/>
              </a:buClr>
              <a:buFont typeface="Arial" panose="020B0604020202020204" pitchFamily="34" charset="0"/>
              <a:buChar char="•"/>
            </a:pPr>
            <a:r>
              <a:rPr lang="da-DK" sz="1600" dirty="0"/>
              <a:t>Institutter/afdelinger drøfter og behandler resultaterne</a:t>
            </a:r>
          </a:p>
          <a:p>
            <a:pPr lvl="1">
              <a:buClr>
                <a:srgbClr val="626EA7"/>
              </a:buClr>
              <a:buFont typeface="Arial" panose="020B0604020202020204" pitchFamily="34" charset="0"/>
              <a:buChar char="•"/>
            </a:pPr>
            <a:endParaRPr lang="da-DK" sz="1000" dirty="0"/>
          </a:p>
          <a:p>
            <a:pPr marL="447675" indent="-266700">
              <a:buClr>
                <a:srgbClr val="8064A2"/>
              </a:buClr>
              <a:buFont typeface="Wingdings" panose="05000000000000000000" pitchFamily="2" charset="2"/>
              <a:buChar char="l"/>
            </a:pPr>
            <a:r>
              <a:rPr lang="da-DK" sz="1800" dirty="0"/>
              <a:t>Udarbejdelse af tids- og handlingsplan for forbedringer</a:t>
            </a:r>
          </a:p>
          <a:p>
            <a:pPr marL="628650" lvl="1" indent="-180975">
              <a:buClr>
                <a:srgbClr val="8064A2"/>
              </a:buClr>
              <a:buFont typeface="Arial" panose="020B0604020202020204" pitchFamily="34" charset="0"/>
              <a:buChar char="•"/>
            </a:pPr>
            <a:r>
              <a:rPr lang="da-DK" sz="1600" dirty="0"/>
              <a:t>Institutter/afdelinger prioriterer og fastlægger indsatsområder i konkret handlingsplan</a:t>
            </a:r>
          </a:p>
        </p:txBody>
      </p:sp>
      <p:cxnSp>
        <p:nvCxnSpPr>
          <p:cNvPr id="4" name="Lige forbindelse 3"/>
          <p:cNvCxnSpPr/>
          <p:nvPr/>
        </p:nvCxnSpPr>
        <p:spPr>
          <a:xfrm>
            <a:off x="467544" y="1412776"/>
            <a:ext cx="8208912" cy="0"/>
          </a:xfrm>
          <a:prstGeom prst="line">
            <a:avLst/>
          </a:prstGeom>
          <a:ln w="47625" cmpd="thinThick">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Lige forbindelse 2"/>
          <p:cNvCxnSpPr/>
          <p:nvPr/>
        </p:nvCxnSpPr>
        <p:spPr>
          <a:xfrm>
            <a:off x="1119758" y="2924944"/>
            <a:ext cx="0" cy="799200"/>
          </a:xfrm>
          <a:prstGeom prst="line">
            <a:avLst/>
          </a:prstGeom>
          <a:ln w="57150" cmpd="thinThick">
            <a:solidFill>
              <a:srgbClr val="5DB18E"/>
            </a:solidFill>
          </a:ln>
        </p:spPr>
        <p:style>
          <a:lnRef idx="1">
            <a:schemeClr val="accent1"/>
          </a:lnRef>
          <a:fillRef idx="0">
            <a:schemeClr val="accent1"/>
          </a:fillRef>
          <a:effectRef idx="0">
            <a:schemeClr val="accent1"/>
          </a:effectRef>
          <a:fontRef idx="minor">
            <a:schemeClr val="tx1"/>
          </a:fontRef>
        </p:style>
      </p:cxnSp>
      <p:cxnSp>
        <p:nvCxnSpPr>
          <p:cNvPr id="7" name="Lige forbindelse 6"/>
          <p:cNvCxnSpPr/>
          <p:nvPr/>
        </p:nvCxnSpPr>
        <p:spPr>
          <a:xfrm>
            <a:off x="1119758" y="3724144"/>
            <a:ext cx="0" cy="799200"/>
          </a:xfrm>
          <a:prstGeom prst="line">
            <a:avLst/>
          </a:prstGeom>
          <a:ln w="57150" cmpd="thinThick">
            <a:solidFill>
              <a:srgbClr val="5F9DAC"/>
            </a:solidFill>
          </a:ln>
        </p:spPr>
        <p:style>
          <a:lnRef idx="1">
            <a:schemeClr val="accent1"/>
          </a:lnRef>
          <a:fillRef idx="0">
            <a:schemeClr val="accent1"/>
          </a:fillRef>
          <a:effectRef idx="0">
            <a:schemeClr val="accent1"/>
          </a:effectRef>
          <a:fontRef idx="minor">
            <a:schemeClr val="tx1"/>
          </a:fontRef>
        </p:style>
      </p:cxnSp>
      <p:cxnSp>
        <p:nvCxnSpPr>
          <p:cNvPr id="8" name="Lige forbindelse 7"/>
          <p:cNvCxnSpPr/>
          <p:nvPr/>
        </p:nvCxnSpPr>
        <p:spPr>
          <a:xfrm>
            <a:off x="1119758" y="4523344"/>
            <a:ext cx="0" cy="799200"/>
          </a:xfrm>
          <a:prstGeom prst="line">
            <a:avLst/>
          </a:prstGeom>
          <a:ln w="57150" cmpd="thinThick">
            <a:solidFill>
              <a:srgbClr val="626EA7"/>
            </a:solidFill>
          </a:ln>
        </p:spPr>
        <p:style>
          <a:lnRef idx="1">
            <a:schemeClr val="accent1"/>
          </a:lnRef>
          <a:fillRef idx="0">
            <a:schemeClr val="accent1"/>
          </a:fillRef>
          <a:effectRef idx="0">
            <a:schemeClr val="accent1"/>
          </a:effectRef>
          <a:fontRef idx="minor">
            <a:schemeClr val="tx1"/>
          </a:fontRef>
        </p:style>
      </p:cxnSp>
      <p:cxnSp>
        <p:nvCxnSpPr>
          <p:cNvPr id="9" name="Lige forbindelse 8"/>
          <p:cNvCxnSpPr/>
          <p:nvPr/>
        </p:nvCxnSpPr>
        <p:spPr>
          <a:xfrm>
            <a:off x="1119758" y="5322544"/>
            <a:ext cx="0" cy="799200"/>
          </a:xfrm>
          <a:prstGeom prst="line">
            <a:avLst/>
          </a:prstGeom>
          <a:ln w="57150" cmpd="thinThick">
            <a:solidFill>
              <a:srgbClr val="8064A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3844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a-DK" sz="3200" dirty="0"/>
              <a:t>APV og Trivselsmåling</a:t>
            </a:r>
            <a:br>
              <a:rPr lang="da-DK" sz="3200" dirty="0"/>
            </a:br>
            <a:r>
              <a:rPr lang="da-DK" sz="2800" dirty="0"/>
              <a:t>- Tidsplan</a:t>
            </a:r>
          </a:p>
        </p:txBody>
      </p:sp>
      <p:cxnSp>
        <p:nvCxnSpPr>
          <p:cNvPr id="40" name="Lige forbindelse 39"/>
          <p:cNvCxnSpPr/>
          <p:nvPr/>
        </p:nvCxnSpPr>
        <p:spPr>
          <a:xfrm>
            <a:off x="467544" y="1412776"/>
            <a:ext cx="8208912" cy="0"/>
          </a:xfrm>
          <a:prstGeom prst="line">
            <a:avLst/>
          </a:prstGeom>
          <a:ln w="47625" cmpd="thinThick">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1" name="Gruppe 30"/>
          <p:cNvGrpSpPr/>
          <p:nvPr/>
        </p:nvGrpSpPr>
        <p:grpSpPr>
          <a:xfrm>
            <a:off x="263837" y="1628800"/>
            <a:ext cx="8432218" cy="4464496"/>
            <a:chOff x="1634990" y="2852936"/>
            <a:chExt cx="6393394" cy="3071124"/>
          </a:xfrm>
        </p:grpSpPr>
        <p:grpSp>
          <p:nvGrpSpPr>
            <p:cNvPr id="34" name="Gruppe 33">
              <a:extLst/>
            </p:cNvPr>
            <p:cNvGrpSpPr/>
            <p:nvPr/>
          </p:nvGrpSpPr>
          <p:grpSpPr>
            <a:xfrm>
              <a:off x="1979712" y="2852936"/>
              <a:ext cx="5760640" cy="2169518"/>
              <a:chOff x="1403648" y="2132856"/>
              <a:chExt cx="5760640" cy="2169518"/>
            </a:xfrm>
          </p:grpSpPr>
          <p:sp>
            <p:nvSpPr>
              <p:cNvPr id="50" name="Rektangel 49">
                <a:extLst/>
              </p:cNvPr>
              <p:cNvSpPr/>
              <p:nvPr/>
            </p:nvSpPr>
            <p:spPr>
              <a:xfrm>
                <a:off x="1403648" y="2140419"/>
                <a:ext cx="1440160" cy="2161955"/>
              </a:xfrm>
              <a:prstGeom prst="rect">
                <a:avLst/>
              </a:prstGeom>
              <a:solidFill>
                <a:srgbClr val="5DB18E">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1" name="Rektangel 50">
                <a:extLst/>
              </p:cNvPr>
              <p:cNvSpPr/>
              <p:nvPr/>
            </p:nvSpPr>
            <p:spPr>
              <a:xfrm>
                <a:off x="2843808" y="2140419"/>
                <a:ext cx="1440160" cy="2161955"/>
              </a:xfrm>
              <a:prstGeom prst="rect">
                <a:avLst/>
              </a:prstGeom>
              <a:solidFill>
                <a:srgbClr val="5F9DAC">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2" name="Rektangel 51">
                <a:extLst/>
              </p:cNvPr>
              <p:cNvSpPr/>
              <p:nvPr/>
            </p:nvSpPr>
            <p:spPr>
              <a:xfrm>
                <a:off x="4283968" y="2132856"/>
                <a:ext cx="1440160" cy="2161955"/>
              </a:xfrm>
              <a:prstGeom prst="rect">
                <a:avLst/>
              </a:prstGeom>
              <a:solidFill>
                <a:srgbClr val="626EA7">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3" name="Rektangel 52">
                <a:extLst/>
              </p:cNvPr>
              <p:cNvSpPr/>
              <p:nvPr/>
            </p:nvSpPr>
            <p:spPr>
              <a:xfrm>
                <a:off x="1409168" y="2428451"/>
                <a:ext cx="1440160" cy="216024"/>
              </a:xfrm>
              <a:prstGeom prst="rect">
                <a:avLst/>
              </a:prstGeom>
              <a:solidFill>
                <a:srgbClr val="5DB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Uge 41 - 44</a:t>
                </a:r>
              </a:p>
            </p:txBody>
          </p:sp>
          <p:sp>
            <p:nvSpPr>
              <p:cNvPr id="54" name="Rektangel 53">
                <a:extLst/>
              </p:cNvPr>
              <p:cNvSpPr/>
              <p:nvPr/>
            </p:nvSpPr>
            <p:spPr>
              <a:xfrm>
                <a:off x="2853543" y="2428451"/>
                <a:ext cx="1440160" cy="216024"/>
              </a:xfrm>
              <a:prstGeom prst="rect">
                <a:avLst/>
              </a:prstGeom>
              <a:solidFill>
                <a:srgbClr val="5F9D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Uge 44 - 46</a:t>
                </a:r>
              </a:p>
            </p:txBody>
          </p:sp>
          <p:sp>
            <p:nvSpPr>
              <p:cNvPr id="55" name="Rektangel 54">
                <a:extLst/>
              </p:cNvPr>
              <p:cNvSpPr/>
              <p:nvPr/>
            </p:nvSpPr>
            <p:spPr>
              <a:xfrm>
                <a:off x="4283968" y="2428451"/>
                <a:ext cx="1440160" cy="216024"/>
              </a:xfrm>
              <a:prstGeom prst="rect">
                <a:avLst/>
              </a:prstGeom>
              <a:solidFill>
                <a:srgbClr val="626E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Uge 47 - 13</a:t>
                </a:r>
              </a:p>
            </p:txBody>
          </p:sp>
          <p:sp>
            <p:nvSpPr>
              <p:cNvPr id="56" name="Rektangel 55">
                <a:extLst/>
              </p:cNvPr>
              <p:cNvSpPr/>
              <p:nvPr/>
            </p:nvSpPr>
            <p:spPr>
              <a:xfrm>
                <a:off x="5724128" y="2132856"/>
                <a:ext cx="1440160" cy="2161955"/>
              </a:xfrm>
              <a:prstGeom prst="rect">
                <a:avLst/>
              </a:prstGeom>
              <a:solidFill>
                <a:srgbClr val="8064A2">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7" name="Rektangel 56">
                <a:extLst/>
              </p:cNvPr>
              <p:cNvSpPr/>
              <p:nvPr/>
            </p:nvSpPr>
            <p:spPr>
              <a:xfrm>
                <a:off x="5724128" y="2428451"/>
                <a:ext cx="1440160" cy="216024"/>
              </a:xfrm>
              <a:prstGeom prst="rect">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Uge 47 - 18</a:t>
                </a:r>
              </a:p>
            </p:txBody>
          </p:sp>
          <p:sp>
            <p:nvSpPr>
              <p:cNvPr id="58" name="Ellipse 57">
                <a:extLst/>
              </p:cNvPr>
              <p:cNvSpPr/>
              <p:nvPr/>
            </p:nvSpPr>
            <p:spPr>
              <a:xfrm>
                <a:off x="1943708" y="3660603"/>
                <a:ext cx="360040" cy="360040"/>
              </a:xfrm>
              <a:prstGeom prst="ellipse">
                <a:avLst/>
              </a:prstGeom>
              <a:solidFill>
                <a:srgbClr val="5DB18E"/>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
            <p:nvSpPr>
              <p:cNvPr id="59" name="Ellipse 58">
                <a:extLst/>
              </p:cNvPr>
              <p:cNvSpPr/>
              <p:nvPr/>
            </p:nvSpPr>
            <p:spPr>
              <a:xfrm>
                <a:off x="3382740" y="3652587"/>
                <a:ext cx="360040" cy="360040"/>
              </a:xfrm>
              <a:prstGeom prst="ellipse">
                <a:avLst/>
              </a:prstGeom>
              <a:solidFill>
                <a:srgbClr val="5F9DAC"/>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dirty="0"/>
              </a:p>
            </p:txBody>
          </p:sp>
          <p:sp>
            <p:nvSpPr>
              <p:cNvPr id="60" name="Ellipse 59">
                <a:extLst/>
              </p:cNvPr>
              <p:cNvSpPr/>
              <p:nvPr/>
            </p:nvSpPr>
            <p:spPr>
              <a:xfrm>
                <a:off x="4824028" y="3652587"/>
                <a:ext cx="360040" cy="360040"/>
              </a:xfrm>
              <a:prstGeom prst="ellipse">
                <a:avLst/>
              </a:prstGeom>
              <a:solidFill>
                <a:srgbClr val="626EA7"/>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
            <p:nvSpPr>
              <p:cNvPr id="61" name="Ellipse 60">
                <a:extLst/>
              </p:cNvPr>
              <p:cNvSpPr/>
              <p:nvPr/>
            </p:nvSpPr>
            <p:spPr>
              <a:xfrm>
                <a:off x="6263060" y="3661304"/>
                <a:ext cx="360040" cy="360040"/>
              </a:xfrm>
              <a:prstGeom prst="ellipse">
                <a:avLst/>
              </a:prstGeom>
              <a:solidFill>
                <a:srgbClr val="8064A2"/>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
            <p:nvSpPr>
              <p:cNvPr id="62" name="Tekstboks 34">
                <a:extLst/>
              </p:cNvPr>
              <p:cNvSpPr txBox="1"/>
              <p:nvPr/>
            </p:nvSpPr>
            <p:spPr>
              <a:xfrm>
                <a:off x="1493506" y="2860499"/>
                <a:ext cx="1296144" cy="664064"/>
              </a:xfrm>
              <a:prstGeom prst="rect">
                <a:avLst/>
              </a:prstGeom>
              <a:noFill/>
            </p:spPr>
            <p:txBody>
              <a:bodyPr wrap="square" rtlCol="0">
                <a:spAutoFit/>
              </a:bodyPr>
              <a:lstStyle/>
              <a:p>
                <a:pPr algn="ctr"/>
                <a:r>
                  <a:rPr lang="da-DK" b="1" dirty="0">
                    <a:solidFill>
                      <a:schemeClr val="accent1">
                        <a:lumMod val="75000"/>
                      </a:schemeClr>
                    </a:solidFill>
                  </a:rPr>
                  <a:t>Spørgeskema undersøgelsen besvares</a:t>
                </a:r>
              </a:p>
            </p:txBody>
          </p:sp>
          <p:sp>
            <p:nvSpPr>
              <p:cNvPr id="63" name="Tekstboks 35">
                <a:extLst/>
              </p:cNvPr>
              <p:cNvSpPr txBox="1"/>
              <p:nvPr/>
            </p:nvSpPr>
            <p:spPr>
              <a:xfrm>
                <a:off x="2933666" y="2860499"/>
                <a:ext cx="1296144" cy="464845"/>
              </a:xfrm>
              <a:prstGeom prst="rect">
                <a:avLst/>
              </a:prstGeom>
              <a:noFill/>
            </p:spPr>
            <p:txBody>
              <a:bodyPr wrap="square" rtlCol="0">
                <a:spAutoFit/>
              </a:bodyPr>
              <a:lstStyle/>
              <a:p>
                <a:pPr algn="ctr"/>
                <a:r>
                  <a:rPr lang="da-DK" b="1" dirty="0">
                    <a:solidFill>
                      <a:schemeClr val="accent1">
                        <a:lumMod val="75000"/>
                      </a:schemeClr>
                    </a:solidFill>
                  </a:rPr>
                  <a:t>Rapporterne genereres</a:t>
                </a:r>
              </a:p>
            </p:txBody>
          </p:sp>
          <p:sp>
            <p:nvSpPr>
              <p:cNvPr id="64" name="Tekstboks 36">
                <a:extLst/>
              </p:cNvPr>
              <p:cNvSpPr txBox="1"/>
              <p:nvPr/>
            </p:nvSpPr>
            <p:spPr>
              <a:xfrm>
                <a:off x="4373826" y="2860499"/>
                <a:ext cx="1296144" cy="664064"/>
              </a:xfrm>
              <a:prstGeom prst="rect">
                <a:avLst/>
              </a:prstGeom>
              <a:noFill/>
            </p:spPr>
            <p:txBody>
              <a:bodyPr wrap="square" rtlCol="0">
                <a:spAutoFit/>
              </a:bodyPr>
              <a:lstStyle/>
              <a:p>
                <a:pPr algn="ctr"/>
                <a:r>
                  <a:rPr lang="da-DK" b="1" dirty="0">
                    <a:solidFill>
                      <a:schemeClr val="accent1">
                        <a:lumMod val="75000"/>
                      </a:schemeClr>
                    </a:solidFill>
                  </a:rPr>
                  <a:t>Enheden behandler data</a:t>
                </a:r>
              </a:p>
            </p:txBody>
          </p:sp>
          <p:sp>
            <p:nvSpPr>
              <p:cNvPr id="65" name="Tekstboks 37">
                <a:extLst/>
              </p:cNvPr>
              <p:cNvSpPr txBox="1"/>
              <p:nvPr/>
            </p:nvSpPr>
            <p:spPr>
              <a:xfrm>
                <a:off x="5796136" y="2860499"/>
                <a:ext cx="1296144" cy="664064"/>
              </a:xfrm>
              <a:prstGeom prst="rect">
                <a:avLst/>
              </a:prstGeom>
              <a:noFill/>
            </p:spPr>
            <p:txBody>
              <a:bodyPr wrap="square" rtlCol="0">
                <a:spAutoFit/>
              </a:bodyPr>
              <a:lstStyle/>
              <a:p>
                <a:pPr algn="ctr"/>
                <a:r>
                  <a:rPr lang="da-DK" b="1" dirty="0">
                    <a:solidFill>
                      <a:schemeClr val="accent1">
                        <a:lumMod val="75000"/>
                      </a:schemeClr>
                    </a:solidFill>
                  </a:rPr>
                  <a:t>Enheden udarbejder handlingsplan</a:t>
                </a:r>
              </a:p>
            </p:txBody>
          </p:sp>
          <p:sp>
            <p:nvSpPr>
              <p:cNvPr id="66" name="Rektangel 65">
                <a:extLst/>
              </p:cNvPr>
              <p:cNvSpPr/>
              <p:nvPr/>
            </p:nvSpPr>
            <p:spPr>
              <a:xfrm>
                <a:off x="1403648" y="2132856"/>
                <a:ext cx="5760640" cy="2167803"/>
              </a:xfrm>
              <a:prstGeom prst="rect">
                <a:avLst/>
              </a:prstGeom>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grpSp>
        <p:sp>
          <p:nvSpPr>
            <p:cNvPr id="39" name="Pil: nedad 38">
              <a:extLst/>
            </p:cNvPr>
            <p:cNvSpPr/>
            <p:nvPr/>
          </p:nvSpPr>
          <p:spPr>
            <a:xfrm>
              <a:off x="1944015" y="5157192"/>
              <a:ext cx="179714" cy="504056"/>
            </a:xfrm>
            <a:prstGeom prst="downArrow">
              <a:avLst/>
            </a:prstGeom>
            <a:solidFill>
              <a:srgbClr val="5DB18E"/>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
          <p:nvSpPr>
            <p:cNvPr id="41" name="Pil: nedad 40">
              <a:extLst/>
            </p:cNvPr>
            <p:cNvSpPr/>
            <p:nvPr/>
          </p:nvSpPr>
          <p:spPr>
            <a:xfrm>
              <a:off x="3312166" y="5157192"/>
              <a:ext cx="179714" cy="504056"/>
            </a:xfrm>
            <a:prstGeom prst="downArrow">
              <a:avLst/>
            </a:prstGeom>
            <a:solidFill>
              <a:srgbClr val="5F9DAC"/>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
          <p:nvSpPr>
            <p:cNvPr id="42" name="Pil: nedad 41">
              <a:extLst/>
            </p:cNvPr>
            <p:cNvSpPr/>
            <p:nvPr/>
          </p:nvSpPr>
          <p:spPr>
            <a:xfrm>
              <a:off x="4770175" y="5157192"/>
              <a:ext cx="179714" cy="504056"/>
            </a:xfrm>
            <a:prstGeom prst="downArrow">
              <a:avLst/>
            </a:prstGeom>
            <a:solidFill>
              <a:srgbClr val="626EA7"/>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
          <p:nvSpPr>
            <p:cNvPr id="43" name="Pil: nedad 42">
              <a:extLst/>
            </p:cNvPr>
            <p:cNvSpPr/>
            <p:nvPr/>
          </p:nvSpPr>
          <p:spPr>
            <a:xfrm>
              <a:off x="6138327" y="5157192"/>
              <a:ext cx="179714" cy="504056"/>
            </a:xfrm>
            <a:prstGeom prst="downArrow">
              <a:avLst/>
            </a:prstGeom>
            <a:solidFill>
              <a:srgbClr val="8064A2"/>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
          <p:nvSpPr>
            <p:cNvPr id="44" name="Pil: nedad 43">
              <a:extLst/>
            </p:cNvPr>
            <p:cNvSpPr/>
            <p:nvPr/>
          </p:nvSpPr>
          <p:spPr>
            <a:xfrm>
              <a:off x="7650495" y="5157192"/>
              <a:ext cx="179714" cy="504056"/>
            </a:xfrm>
            <a:prstGeom prst="downArrow">
              <a:avLst/>
            </a:prstGeom>
            <a:solidFill>
              <a:srgbClr val="8064A2"/>
            </a:solidFill>
            <a:ln w="19050"/>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sp>
          <p:nvSpPr>
            <p:cNvPr id="45" name="Tekstfelt 44">
              <a:extLst/>
            </p:cNvPr>
            <p:cNvSpPr txBox="1"/>
            <p:nvPr/>
          </p:nvSpPr>
          <p:spPr>
            <a:xfrm>
              <a:off x="1634990" y="5680570"/>
              <a:ext cx="917973" cy="243490"/>
            </a:xfrm>
            <a:prstGeom prst="rect">
              <a:avLst/>
            </a:prstGeom>
            <a:noFill/>
          </p:spPr>
          <p:txBody>
            <a:bodyPr wrap="none" rtlCol="0">
              <a:spAutoFit/>
            </a:bodyPr>
            <a:lstStyle/>
            <a:p>
              <a:r>
                <a:rPr lang="da-DK" sz="1600" b="1" dirty="0">
                  <a:solidFill>
                    <a:srgbClr val="5CB565"/>
                  </a:solidFill>
                </a:rPr>
                <a:t>9. oktober</a:t>
              </a:r>
            </a:p>
          </p:txBody>
        </p:sp>
        <p:sp>
          <p:nvSpPr>
            <p:cNvPr id="46" name="Tekstfelt 45">
              <a:extLst/>
            </p:cNvPr>
            <p:cNvSpPr txBox="1"/>
            <p:nvPr/>
          </p:nvSpPr>
          <p:spPr>
            <a:xfrm>
              <a:off x="2985971" y="5680570"/>
              <a:ext cx="1008195" cy="243490"/>
            </a:xfrm>
            <a:prstGeom prst="rect">
              <a:avLst/>
            </a:prstGeom>
            <a:noFill/>
          </p:spPr>
          <p:txBody>
            <a:bodyPr wrap="none" rtlCol="0">
              <a:spAutoFit/>
            </a:bodyPr>
            <a:lstStyle/>
            <a:p>
              <a:r>
                <a:rPr lang="da-DK" sz="1600" b="1" dirty="0">
                  <a:solidFill>
                    <a:srgbClr val="5F9DAC"/>
                  </a:solidFill>
                </a:rPr>
                <a:t>30. oktober</a:t>
              </a:r>
            </a:p>
          </p:txBody>
        </p:sp>
        <p:sp>
          <p:nvSpPr>
            <p:cNvPr id="47" name="Tekstfelt 46">
              <a:extLst/>
            </p:cNvPr>
            <p:cNvSpPr txBox="1"/>
            <p:nvPr/>
          </p:nvSpPr>
          <p:spPr>
            <a:xfrm>
              <a:off x="4375854" y="5680570"/>
              <a:ext cx="1169984" cy="243490"/>
            </a:xfrm>
            <a:prstGeom prst="rect">
              <a:avLst/>
            </a:prstGeom>
            <a:noFill/>
          </p:spPr>
          <p:txBody>
            <a:bodyPr wrap="none" rtlCol="0">
              <a:spAutoFit/>
            </a:bodyPr>
            <a:lstStyle/>
            <a:p>
              <a:r>
                <a:rPr lang="da-DK" sz="1600" b="1" dirty="0">
                  <a:solidFill>
                    <a:srgbClr val="626EA7"/>
                  </a:solidFill>
                </a:rPr>
                <a:t>19. november</a:t>
              </a:r>
            </a:p>
          </p:txBody>
        </p:sp>
        <p:sp>
          <p:nvSpPr>
            <p:cNvPr id="48" name="Tekstfelt 47">
              <a:extLst/>
            </p:cNvPr>
            <p:cNvSpPr txBox="1"/>
            <p:nvPr/>
          </p:nvSpPr>
          <p:spPr>
            <a:xfrm>
              <a:off x="5873849" y="5680570"/>
              <a:ext cx="855148" cy="243490"/>
            </a:xfrm>
            <a:prstGeom prst="rect">
              <a:avLst/>
            </a:prstGeom>
            <a:noFill/>
          </p:spPr>
          <p:txBody>
            <a:bodyPr wrap="none" rtlCol="0">
              <a:spAutoFit/>
            </a:bodyPr>
            <a:lstStyle/>
            <a:p>
              <a:r>
                <a:rPr lang="da-DK" sz="1600" b="1" dirty="0">
                  <a:solidFill>
                    <a:srgbClr val="8064A2"/>
                  </a:solidFill>
                </a:rPr>
                <a:t>31. marts</a:t>
              </a:r>
            </a:p>
          </p:txBody>
        </p:sp>
        <p:sp>
          <p:nvSpPr>
            <p:cNvPr id="49" name="Tekstfelt 48">
              <a:extLst/>
            </p:cNvPr>
            <p:cNvSpPr txBox="1"/>
            <p:nvPr/>
          </p:nvSpPr>
          <p:spPr>
            <a:xfrm>
              <a:off x="7318388" y="5680570"/>
              <a:ext cx="709996" cy="232891"/>
            </a:xfrm>
            <a:prstGeom prst="rect">
              <a:avLst/>
            </a:prstGeom>
            <a:noFill/>
          </p:spPr>
          <p:txBody>
            <a:bodyPr wrap="none" rtlCol="0">
              <a:spAutoFit/>
            </a:bodyPr>
            <a:lstStyle/>
            <a:p>
              <a:pPr algn="r"/>
              <a:r>
                <a:rPr lang="da-DK" sz="1600" b="1" dirty="0">
                  <a:solidFill>
                    <a:srgbClr val="8064A2"/>
                  </a:solidFill>
                </a:rPr>
                <a:t>30. april</a:t>
              </a:r>
            </a:p>
          </p:txBody>
        </p:sp>
      </p:grpSp>
    </p:spTree>
    <p:extLst>
      <p:ext uri="{BB962C8B-B14F-4D97-AF65-F5344CB8AC3E}">
        <p14:creationId xmlns:p14="http://schemas.microsoft.com/office/powerpoint/2010/main" val="76991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a-DK" sz="3200" dirty="0"/>
              <a:t>APV og Trivselsmåling</a:t>
            </a:r>
            <a:br>
              <a:rPr lang="da-DK" sz="3200" dirty="0"/>
            </a:br>
            <a:r>
              <a:rPr lang="da-DK" sz="2800" dirty="0"/>
              <a:t>- Deltagerne</a:t>
            </a:r>
          </a:p>
        </p:txBody>
      </p:sp>
      <p:sp>
        <p:nvSpPr>
          <p:cNvPr id="3" name="Pladsholder til indhold 2"/>
          <p:cNvSpPr>
            <a:spLocks noGrp="1"/>
          </p:cNvSpPr>
          <p:nvPr>
            <p:ph sz="half" idx="1"/>
          </p:nvPr>
        </p:nvSpPr>
        <p:spPr>
          <a:xfrm>
            <a:off x="971600" y="1600200"/>
            <a:ext cx="3744416" cy="4525963"/>
          </a:xfrm>
        </p:spPr>
        <p:txBody>
          <a:bodyPr/>
          <a:lstStyle/>
          <a:p>
            <a:pPr marL="0" indent="0">
              <a:buNone/>
            </a:pPr>
            <a:r>
              <a:rPr lang="da-DK" sz="2000" b="1" dirty="0"/>
              <a:t>Hvem</a:t>
            </a:r>
          </a:p>
          <a:p>
            <a:pPr marL="0" indent="0">
              <a:buNone/>
            </a:pPr>
            <a:r>
              <a:rPr lang="da-DK" sz="1800" dirty="0"/>
              <a:t>Undersøgelsen gennemføres for alle medarbejdere på SDU med rimelig tilknytning til det daglige arbejdsmiljø:</a:t>
            </a:r>
          </a:p>
          <a:p>
            <a:pPr marL="0" indent="0">
              <a:buNone/>
            </a:pPr>
            <a:endParaRPr lang="da-DK" sz="1800" dirty="0"/>
          </a:p>
          <a:p>
            <a:pPr marL="360363" indent="-276225">
              <a:buClrTx/>
              <a:buFont typeface="Wingdings" panose="05000000000000000000" pitchFamily="2" charset="2"/>
              <a:buChar char="l"/>
            </a:pPr>
            <a:r>
              <a:rPr lang="da-DK" sz="1600" dirty="0"/>
              <a:t>Ansættelse mere end 1 dag om ugen</a:t>
            </a:r>
          </a:p>
          <a:p>
            <a:pPr marL="444500" indent="-263525">
              <a:buClrTx/>
              <a:buFont typeface="Wingdings" panose="05000000000000000000" pitchFamily="2" charset="2"/>
              <a:buChar char="l"/>
            </a:pPr>
            <a:endParaRPr lang="da-DK" sz="800" dirty="0"/>
          </a:p>
          <a:p>
            <a:pPr marL="360363" indent="-276225">
              <a:buClrTx/>
              <a:buFont typeface="Wingdings" panose="05000000000000000000" pitchFamily="2" charset="2"/>
              <a:buChar char="l"/>
            </a:pPr>
            <a:r>
              <a:rPr lang="da-DK" sz="1600" dirty="0"/>
              <a:t>Anciennitet over 3 måneder</a:t>
            </a:r>
          </a:p>
          <a:p>
            <a:pPr marL="0" indent="0">
              <a:buClrTx/>
              <a:buNone/>
            </a:pPr>
            <a:endParaRPr lang="da-DK" sz="1600" dirty="0"/>
          </a:p>
          <a:p>
            <a:pPr marL="0" indent="0">
              <a:buClrTx/>
              <a:buNone/>
            </a:pPr>
            <a:r>
              <a:rPr lang="da-DK" sz="1600" dirty="0"/>
              <a:t>Følgende stillingsbetegnelser er </a:t>
            </a:r>
            <a:r>
              <a:rPr lang="da-DK" sz="1600" u="sng" dirty="0"/>
              <a:t>undtaget</a:t>
            </a:r>
            <a:r>
              <a:rPr lang="da-DK" sz="1600" dirty="0"/>
              <a:t>: Bedømmer, Censor, Eksamensleder, Eksamensvagt, ekstern lektor, faglig vejleder, gæsteforelæser, gæstelærer, gæsteprofessor, </a:t>
            </a:r>
            <a:r>
              <a:rPr lang="da-DK" sz="1600" dirty="0" err="1"/>
              <a:t>hon</a:t>
            </a:r>
            <a:r>
              <a:rPr lang="da-DK" sz="1600" dirty="0"/>
              <a:t>. lønnet u. titel, instruktor, klinisk lærer, piccoline, piccolo, </a:t>
            </a:r>
            <a:r>
              <a:rPr lang="da-DK" sz="1600" dirty="0" err="1"/>
              <a:t>præparator</a:t>
            </a:r>
            <a:r>
              <a:rPr lang="da-DK" sz="1600" dirty="0"/>
              <a:t>, studerende/­undervisningsassistent</a:t>
            </a:r>
          </a:p>
        </p:txBody>
      </p:sp>
      <p:sp>
        <p:nvSpPr>
          <p:cNvPr id="4" name="Pladsholder til indhold 3"/>
          <p:cNvSpPr>
            <a:spLocks noGrp="1"/>
          </p:cNvSpPr>
          <p:nvPr>
            <p:ph sz="half" idx="2"/>
          </p:nvPr>
        </p:nvSpPr>
        <p:spPr>
          <a:xfrm>
            <a:off x="5368280" y="1988840"/>
            <a:ext cx="3308176" cy="4104456"/>
          </a:xfrm>
          <a:solidFill>
            <a:schemeClr val="bg1">
              <a:lumMod val="95000"/>
            </a:schemeClr>
          </a:solidFill>
          <a:ln w="41275" cmpd="thickThin">
            <a:noFill/>
          </a:ln>
        </p:spPr>
        <p:txBody>
          <a:bodyPr/>
          <a:lstStyle/>
          <a:p>
            <a:pPr marL="0" indent="0">
              <a:buNone/>
            </a:pPr>
            <a:r>
              <a:rPr lang="da-DK" sz="1800" b="1" dirty="0"/>
              <a:t>Baggrundsinformation</a:t>
            </a:r>
          </a:p>
          <a:p>
            <a:pPr marL="180975" indent="-180975">
              <a:buClrTx/>
              <a:buFont typeface="Arial" panose="020B0604020202020204" pitchFamily="34" charset="0"/>
              <a:buChar char="•"/>
            </a:pPr>
            <a:endParaRPr lang="da-DK" sz="700" dirty="0"/>
          </a:p>
          <a:p>
            <a:pPr marL="180975" indent="-180975">
              <a:buClrTx/>
              <a:buFont typeface="Arial" panose="020B0604020202020204" pitchFamily="34" charset="0"/>
              <a:buChar char="•"/>
            </a:pPr>
            <a:r>
              <a:rPr lang="da-DK" sz="1600" dirty="0"/>
              <a:t>Organisatorisk placering</a:t>
            </a:r>
          </a:p>
          <a:p>
            <a:pPr marL="0" indent="0">
              <a:buClrTx/>
              <a:buNone/>
            </a:pPr>
            <a:endParaRPr lang="da-DK" sz="300" dirty="0"/>
          </a:p>
          <a:p>
            <a:pPr marL="180975" indent="-180975">
              <a:buClrTx/>
              <a:buFont typeface="Arial" panose="020B0604020202020204" pitchFamily="34" charset="0"/>
              <a:buChar char="•"/>
            </a:pPr>
            <a:r>
              <a:rPr lang="da-DK" sz="1600" dirty="0"/>
              <a:t>Geografisk placering</a:t>
            </a:r>
          </a:p>
          <a:p>
            <a:pPr marL="0" indent="0">
              <a:buClrTx/>
              <a:buNone/>
            </a:pPr>
            <a:endParaRPr lang="da-DK" sz="300" dirty="0"/>
          </a:p>
          <a:p>
            <a:pPr marL="180975" indent="-180975">
              <a:buClrTx/>
              <a:buFont typeface="Arial" panose="020B0604020202020204" pitchFamily="34" charset="0"/>
              <a:buChar char="•"/>
            </a:pPr>
            <a:r>
              <a:rPr lang="da-DK" sz="1600" dirty="0"/>
              <a:t>Køn</a:t>
            </a:r>
          </a:p>
          <a:p>
            <a:pPr marL="0" indent="0">
              <a:buClrTx/>
              <a:buNone/>
            </a:pPr>
            <a:endParaRPr lang="da-DK" sz="300" dirty="0"/>
          </a:p>
          <a:p>
            <a:pPr marL="180975" indent="-180975">
              <a:buClrTx/>
              <a:buFont typeface="Arial" panose="020B0604020202020204" pitchFamily="34" charset="0"/>
              <a:buChar char="•"/>
            </a:pPr>
            <a:r>
              <a:rPr lang="da-DK" sz="1600" dirty="0"/>
              <a:t>Stillingskategori</a:t>
            </a:r>
          </a:p>
          <a:p>
            <a:pPr marL="180975" lvl="1" indent="0">
              <a:buClrTx/>
              <a:buNone/>
            </a:pPr>
            <a:r>
              <a:rPr lang="da-DK" sz="1600" dirty="0"/>
              <a:t>VIP: Professor, Lektor, Adjunkt, Post </a:t>
            </a:r>
            <a:r>
              <a:rPr lang="da-DK" sz="1600" dirty="0" err="1"/>
              <a:t>doc</a:t>
            </a:r>
            <a:r>
              <a:rPr lang="da-DK" sz="1600" dirty="0"/>
              <a:t>., </a:t>
            </a:r>
            <a:r>
              <a:rPr lang="da-DK" sz="1600" dirty="0" err="1"/>
              <a:t>Ph.D.</a:t>
            </a:r>
            <a:r>
              <a:rPr lang="da-DK" sz="1600" dirty="0"/>
              <a:t> og</a:t>
            </a:r>
          </a:p>
          <a:p>
            <a:pPr marL="180975" lvl="1" indent="0">
              <a:buClrTx/>
              <a:buNone/>
            </a:pPr>
            <a:r>
              <a:rPr lang="da-DK" sz="1600" dirty="0"/>
              <a:t>TAP:  AC-TAP,  Teknisk personale og Administrativt personale</a:t>
            </a:r>
          </a:p>
          <a:p>
            <a:pPr marL="0" indent="0">
              <a:buClrTx/>
              <a:buNone/>
            </a:pPr>
            <a:endParaRPr lang="da-DK" sz="300" dirty="0"/>
          </a:p>
          <a:p>
            <a:pPr marL="0" indent="0">
              <a:buClrTx/>
              <a:buNone/>
            </a:pPr>
            <a:r>
              <a:rPr lang="da-DK" sz="1600" dirty="0"/>
              <a:t>Endvidere registreres :</a:t>
            </a:r>
          </a:p>
          <a:p>
            <a:pPr marL="176213" indent="-176213">
              <a:buClrTx/>
              <a:buFont typeface="Arial" panose="020B0604020202020204" pitchFamily="34" charset="0"/>
              <a:buChar char="•"/>
            </a:pPr>
            <a:r>
              <a:rPr lang="da-DK" sz="1600" dirty="0"/>
              <a:t>Det valgte sprog</a:t>
            </a:r>
          </a:p>
          <a:p>
            <a:pPr marL="0" indent="0">
              <a:buClrTx/>
              <a:buNone/>
            </a:pPr>
            <a:endParaRPr lang="da-DK" sz="300" dirty="0"/>
          </a:p>
          <a:p>
            <a:pPr marL="176213" indent="-176213">
              <a:buClrTx/>
              <a:buFont typeface="Arial" panose="020B0604020202020204" pitchFamily="34" charset="0"/>
              <a:buChar char="•"/>
            </a:pPr>
            <a:r>
              <a:rPr lang="da-DK" sz="1600" dirty="0"/>
              <a:t>Det oplyste navn - </a:t>
            </a:r>
            <a:r>
              <a:rPr lang="da-DK" sz="1600" u="sng" dirty="0"/>
              <a:t>kun</a:t>
            </a:r>
            <a:r>
              <a:rPr lang="da-DK" sz="1600" dirty="0"/>
              <a:t> den fysiske APV.</a:t>
            </a:r>
          </a:p>
        </p:txBody>
      </p:sp>
      <p:cxnSp>
        <p:nvCxnSpPr>
          <p:cNvPr id="8" name="Lige forbindelse 7"/>
          <p:cNvCxnSpPr/>
          <p:nvPr/>
        </p:nvCxnSpPr>
        <p:spPr>
          <a:xfrm>
            <a:off x="467544" y="1412776"/>
            <a:ext cx="8208912" cy="0"/>
          </a:xfrm>
          <a:prstGeom prst="line">
            <a:avLst/>
          </a:prstGeom>
          <a:ln w="47625" cmpd="thinThick">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Lige forbindelse 5"/>
          <p:cNvCxnSpPr/>
          <p:nvPr/>
        </p:nvCxnSpPr>
        <p:spPr>
          <a:xfrm>
            <a:off x="1043608" y="3140968"/>
            <a:ext cx="0" cy="799200"/>
          </a:xfrm>
          <a:prstGeom prst="line">
            <a:avLst/>
          </a:prstGeom>
          <a:ln w="57150" cmpd="thinThick">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7855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5DB18E"/>
          </a:solidFill>
        </p:spPr>
        <p:txBody>
          <a:bodyPr/>
          <a:lstStyle/>
          <a:p>
            <a:r>
              <a:rPr lang="da-DK" dirty="0">
                <a:solidFill>
                  <a:schemeClr val="bg1"/>
                </a:solidFill>
              </a:rPr>
              <a:t>Temaer i undersøgelsen</a:t>
            </a:r>
          </a:p>
        </p:txBody>
      </p:sp>
      <p:sp>
        <p:nvSpPr>
          <p:cNvPr id="5" name="Pladsholder til indhold 4"/>
          <p:cNvSpPr>
            <a:spLocks noGrp="1"/>
          </p:cNvSpPr>
          <p:nvPr>
            <p:ph sz="half" idx="1"/>
          </p:nvPr>
        </p:nvSpPr>
        <p:spPr>
          <a:solidFill>
            <a:srgbClr val="5DB18E">
              <a:alpha val="25098"/>
            </a:srgbClr>
          </a:solidFill>
        </p:spPr>
        <p:txBody>
          <a:bodyPr/>
          <a:lstStyle/>
          <a:p>
            <a:pPr marL="0" indent="0">
              <a:buNone/>
            </a:pPr>
            <a:r>
              <a:rPr lang="da-DK" sz="2000" b="1" dirty="0"/>
              <a:t>Psykisk APV/Trivselsmåling</a:t>
            </a:r>
          </a:p>
          <a:p>
            <a:pPr lvl="0">
              <a:buClrTx/>
              <a:buFont typeface="Arial" panose="020B0604020202020204" pitchFamily="34" charset="0"/>
              <a:buChar char="•"/>
            </a:pPr>
            <a:r>
              <a:rPr lang="da-DK" sz="1600" dirty="0"/>
              <a:t>Trivsel</a:t>
            </a:r>
          </a:p>
          <a:p>
            <a:pPr lvl="0">
              <a:buClrTx/>
              <a:buFont typeface="Arial" panose="020B0604020202020204" pitchFamily="34" charset="0"/>
              <a:buChar char="•"/>
            </a:pPr>
            <a:r>
              <a:rPr lang="da-DK" sz="1600" dirty="0"/>
              <a:t>Arbejdsopgaver</a:t>
            </a:r>
          </a:p>
          <a:p>
            <a:pPr lvl="0">
              <a:buClrTx/>
              <a:buFont typeface="Arial" panose="020B0604020202020204" pitchFamily="34" charset="0"/>
              <a:buChar char="•"/>
            </a:pPr>
            <a:r>
              <a:rPr lang="da-DK" sz="1600" dirty="0"/>
              <a:t>Samarbejde</a:t>
            </a:r>
          </a:p>
          <a:p>
            <a:pPr lvl="0">
              <a:buClrTx/>
              <a:buFont typeface="Arial" panose="020B0604020202020204" pitchFamily="34" charset="0"/>
              <a:buChar char="•"/>
            </a:pPr>
            <a:r>
              <a:rPr lang="da-DK" sz="1600" dirty="0"/>
              <a:t>Nærmeste ledelse</a:t>
            </a:r>
          </a:p>
          <a:p>
            <a:pPr lvl="0">
              <a:buClrTx/>
              <a:buFont typeface="Arial" panose="020B0604020202020204" pitchFamily="34" charset="0"/>
              <a:buChar char="•"/>
            </a:pPr>
            <a:r>
              <a:rPr lang="da-DK" sz="1600" dirty="0"/>
              <a:t>Relation til nærmeste ledelse</a:t>
            </a:r>
          </a:p>
          <a:p>
            <a:pPr lvl="0">
              <a:buClrTx/>
              <a:buFont typeface="Arial" panose="020B0604020202020204" pitchFamily="34" charset="0"/>
              <a:buChar char="•"/>
            </a:pPr>
            <a:r>
              <a:rPr lang="da-DK" sz="1600" dirty="0"/>
              <a:t>Velbefindende</a:t>
            </a:r>
          </a:p>
          <a:p>
            <a:pPr>
              <a:buClrTx/>
              <a:buFont typeface="Arial" panose="020B0604020202020204" pitchFamily="34" charset="0"/>
              <a:buChar char="•"/>
            </a:pPr>
            <a:r>
              <a:rPr lang="da-DK" sz="1600" dirty="0"/>
              <a:t>Krænkende adfærd</a:t>
            </a:r>
          </a:p>
          <a:p>
            <a:pPr>
              <a:buClrTx/>
              <a:buFont typeface="Arial" panose="020B0604020202020204" pitchFamily="34" charset="0"/>
              <a:buChar char="•"/>
            </a:pPr>
            <a:r>
              <a:rPr lang="da-DK" sz="1600" dirty="0"/>
              <a:t>Fritekstfelt</a:t>
            </a:r>
          </a:p>
        </p:txBody>
      </p:sp>
      <p:sp>
        <p:nvSpPr>
          <p:cNvPr id="6" name="Pladsholder til indhold 5"/>
          <p:cNvSpPr>
            <a:spLocks noGrp="1"/>
          </p:cNvSpPr>
          <p:nvPr>
            <p:ph sz="half" idx="2"/>
          </p:nvPr>
        </p:nvSpPr>
        <p:spPr>
          <a:solidFill>
            <a:srgbClr val="5DB18E">
              <a:alpha val="25098"/>
            </a:srgbClr>
          </a:solidFill>
        </p:spPr>
        <p:txBody>
          <a:bodyPr/>
          <a:lstStyle/>
          <a:p>
            <a:pPr marL="0" indent="0">
              <a:buNone/>
            </a:pPr>
            <a:r>
              <a:rPr lang="da-DK" sz="2000" b="1" dirty="0"/>
              <a:t>Fysisk APV</a:t>
            </a:r>
          </a:p>
          <a:p>
            <a:pPr marL="176213" indent="-176213">
              <a:buClrTx/>
              <a:buFont typeface="Arial" panose="020B0604020202020204" pitchFamily="34" charset="0"/>
              <a:buChar char="•"/>
            </a:pPr>
            <a:r>
              <a:rPr lang="da-DK" sz="1600" b="1" dirty="0"/>
              <a:t>Indretning af din arbejdsplads*</a:t>
            </a:r>
          </a:p>
          <a:p>
            <a:pPr marL="176213" indent="-176213">
              <a:buClrTx/>
              <a:buFont typeface="Arial" panose="020B0604020202020204" pitchFamily="34" charset="0"/>
              <a:buChar char="•"/>
            </a:pPr>
            <a:r>
              <a:rPr lang="da-DK" sz="1600" dirty="0"/>
              <a:t>Indretning af skærmarbejdsplads</a:t>
            </a:r>
          </a:p>
          <a:p>
            <a:pPr marL="176213" indent="-176213">
              <a:buClrTx/>
              <a:buFont typeface="Arial" panose="020B0604020202020204" pitchFamily="34" charset="0"/>
              <a:buChar char="•"/>
            </a:pPr>
            <a:r>
              <a:rPr lang="da-DK" sz="1600" dirty="0"/>
              <a:t>Indretning af undervisningslokale</a:t>
            </a:r>
          </a:p>
          <a:p>
            <a:pPr marL="176213" indent="-176213">
              <a:buClrTx/>
              <a:buFont typeface="Arial" panose="020B0604020202020204" pitchFamily="34" charset="0"/>
              <a:buChar char="•"/>
            </a:pPr>
            <a:r>
              <a:rPr lang="da-DK" sz="1600" b="1" dirty="0"/>
              <a:t>Arbejdspladsens indeklima*</a:t>
            </a:r>
          </a:p>
          <a:p>
            <a:pPr marL="176213" indent="-176213">
              <a:buClrTx/>
              <a:buFont typeface="Arial" panose="020B0604020202020204" pitchFamily="34" charset="0"/>
              <a:buChar char="•"/>
            </a:pPr>
            <a:r>
              <a:rPr lang="da-DK" sz="1600" b="1" dirty="0"/>
              <a:t>Ergonomiske forhold*</a:t>
            </a:r>
          </a:p>
          <a:p>
            <a:pPr marL="176213" indent="-176213">
              <a:buClrTx/>
              <a:buFont typeface="Arial" panose="020B0604020202020204" pitchFamily="34" charset="0"/>
              <a:buChar char="•"/>
            </a:pPr>
            <a:r>
              <a:rPr lang="da-DK" sz="1600" dirty="0"/>
              <a:t>Kemiske forhold</a:t>
            </a:r>
          </a:p>
          <a:p>
            <a:pPr marL="176213" indent="-176213">
              <a:buClrTx/>
              <a:buFont typeface="Arial" panose="020B0604020202020204" pitchFamily="34" charset="0"/>
              <a:buChar char="•"/>
            </a:pPr>
            <a:r>
              <a:rPr lang="da-DK" sz="1600" dirty="0"/>
              <a:t>Biologiske forhold på laboratorier</a:t>
            </a:r>
          </a:p>
          <a:p>
            <a:pPr marL="176213" indent="-176213">
              <a:buClrTx/>
              <a:buFont typeface="Arial" panose="020B0604020202020204" pitchFamily="34" charset="0"/>
              <a:buChar char="•"/>
            </a:pPr>
            <a:r>
              <a:rPr lang="da-DK" sz="1600" dirty="0"/>
              <a:t>Arbejde med forsøgsdyr</a:t>
            </a:r>
          </a:p>
          <a:p>
            <a:pPr marL="176213" indent="-176213">
              <a:buClrTx/>
              <a:buFont typeface="Arial" panose="020B0604020202020204" pitchFamily="34" charset="0"/>
              <a:buChar char="•"/>
            </a:pPr>
            <a:r>
              <a:rPr lang="da-DK" sz="1600" dirty="0"/>
              <a:t>Stråling eller kraftige magnetfelter </a:t>
            </a:r>
          </a:p>
          <a:p>
            <a:pPr marL="176213" indent="-176213">
              <a:buClrTx/>
              <a:buFont typeface="Arial" panose="020B0604020202020204" pitchFamily="34" charset="0"/>
              <a:buChar char="•"/>
            </a:pPr>
            <a:r>
              <a:rPr lang="da-DK" sz="1600" b="1" dirty="0"/>
              <a:t>Maskiner, værktøj og udstyr*</a:t>
            </a:r>
          </a:p>
          <a:p>
            <a:pPr marL="176213" indent="-176213">
              <a:buClrTx/>
              <a:buFont typeface="Arial" panose="020B0604020202020204" pitchFamily="34" charset="0"/>
              <a:buChar char="•"/>
            </a:pPr>
            <a:r>
              <a:rPr lang="da-DK" sz="1600" b="1" dirty="0"/>
              <a:t>Arbejdsrelateret sygefravær, ulykker &amp; nødberedskab*</a:t>
            </a:r>
          </a:p>
          <a:p>
            <a:pPr marL="0" indent="0">
              <a:buNone/>
            </a:pPr>
            <a:endParaRPr lang="da-DK" sz="1600" dirty="0"/>
          </a:p>
          <a:p>
            <a:pPr marL="0" indent="0">
              <a:buNone/>
            </a:pPr>
            <a:r>
              <a:rPr lang="da-DK" sz="1600" dirty="0"/>
              <a:t>*Besvares af alle</a:t>
            </a:r>
          </a:p>
          <a:p>
            <a:pPr marL="0" indent="0">
              <a:buNone/>
            </a:pPr>
            <a:endParaRPr lang="da-DK" sz="1800" dirty="0"/>
          </a:p>
        </p:txBody>
      </p:sp>
      <p:sp>
        <p:nvSpPr>
          <p:cNvPr id="9" name="Ellipse 8"/>
          <p:cNvSpPr/>
          <p:nvPr/>
        </p:nvSpPr>
        <p:spPr>
          <a:xfrm>
            <a:off x="751718" y="620688"/>
            <a:ext cx="435906" cy="435906"/>
          </a:xfrm>
          <a:prstGeom prst="ellipse">
            <a:avLst/>
          </a:prstGeom>
          <a:solidFill>
            <a:srgbClr val="5DB18E"/>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793833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5DB18E"/>
          </a:solidFill>
        </p:spPr>
        <p:txBody>
          <a:bodyPr/>
          <a:lstStyle/>
          <a:p>
            <a:r>
              <a:rPr lang="da-DK" dirty="0">
                <a:solidFill>
                  <a:schemeClr val="bg1"/>
                </a:solidFill>
              </a:rPr>
              <a:t>Nærmeste ledelse</a:t>
            </a:r>
          </a:p>
        </p:txBody>
      </p:sp>
      <p:sp>
        <p:nvSpPr>
          <p:cNvPr id="3" name="Pladsholder til indhold 2"/>
          <p:cNvSpPr>
            <a:spLocks noGrp="1"/>
          </p:cNvSpPr>
          <p:nvPr>
            <p:ph idx="1"/>
          </p:nvPr>
        </p:nvSpPr>
        <p:spPr>
          <a:xfrm>
            <a:off x="457200" y="1600201"/>
            <a:ext cx="8229600" cy="3340967"/>
          </a:xfrm>
          <a:solidFill>
            <a:srgbClr val="5DB18E">
              <a:alpha val="25098"/>
            </a:srgbClr>
          </a:solidFill>
        </p:spPr>
        <p:txBody>
          <a:bodyPr/>
          <a:lstStyle/>
          <a:p>
            <a:pPr marL="0" indent="0">
              <a:buNone/>
            </a:pPr>
            <a:r>
              <a:rPr lang="da-DK" sz="2000" dirty="0"/>
              <a:t>Den psykiske APV/Trivselsmåling behandler spørgsmål inden for ‘Nærmeste ledelse’ og  ‘Relation til nærmeste ledelse’.</a:t>
            </a:r>
          </a:p>
          <a:p>
            <a:pPr marL="0" indent="0">
              <a:buNone/>
            </a:pPr>
            <a:endParaRPr lang="da-DK" sz="2000" dirty="0"/>
          </a:p>
          <a:p>
            <a:pPr marL="0" indent="0">
              <a:buNone/>
            </a:pPr>
            <a:r>
              <a:rPr lang="da-DK" sz="2000" dirty="0"/>
              <a:t>Det er ledelsesudøvelsen, der evalueres, ikke den enkelte leder:</a:t>
            </a:r>
          </a:p>
          <a:p>
            <a:pPr>
              <a:buClr>
                <a:srgbClr val="5DB18E"/>
              </a:buClr>
              <a:buFont typeface="Arial" panose="020B0604020202020204" pitchFamily="34" charset="0"/>
              <a:buChar char="•"/>
            </a:pPr>
            <a:r>
              <a:rPr lang="da-DK" sz="2000" dirty="0"/>
              <a:t>Bliver de ledelsesmæssige opgaver løftet i dagligdagen?</a:t>
            </a:r>
          </a:p>
          <a:p>
            <a:pPr>
              <a:buClr>
                <a:srgbClr val="5DB18E"/>
              </a:buClr>
              <a:buFont typeface="Arial" panose="020B0604020202020204" pitchFamily="34" charset="0"/>
              <a:buChar char="•"/>
            </a:pPr>
            <a:r>
              <a:rPr lang="da-DK" sz="2000" dirty="0"/>
              <a:t>Får du den fornødne ledelsesmæssige hjælp og støtte?</a:t>
            </a:r>
          </a:p>
          <a:p>
            <a:pPr marL="0" indent="0">
              <a:buNone/>
            </a:pPr>
            <a:endParaRPr lang="da-DK" sz="2000" dirty="0"/>
          </a:p>
          <a:p>
            <a:pPr marL="0" indent="0">
              <a:buNone/>
            </a:pPr>
            <a:r>
              <a:rPr lang="da-DK" sz="2000" dirty="0"/>
              <a:t>For nogle er nærmeste leder den, man holder MUS med, for andre en forskningsleder, sekretariatsleder. </a:t>
            </a:r>
          </a:p>
        </p:txBody>
      </p:sp>
      <p:sp>
        <p:nvSpPr>
          <p:cNvPr id="8" name="Pladsholder til indhold 2"/>
          <p:cNvSpPr txBox="1">
            <a:spLocks/>
          </p:cNvSpPr>
          <p:nvPr/>
        </p:nvSpPr>
        <p:spPr bwMode="auto">
          <a:xfrm>
            <a:off x="445213" y="5157192"/>
            <a:ext cx="8229600" cy="664915"/>
          </a:xfrm>
          <a:prstGeom prst="rect">
            <a:avLst/>
          </a:prstGeom>
          <a:noFill/>
          <a:ln w="9525">
            <a:solidFill>
              <a:srgbClr val="5DB18E"/>
            </a:solid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pitchFamily="-106" charset="-128"/>
              </a:defRPr>
            </a:lvl1pPr>
            <a:lvl2pPr marL="742950" indent="-28575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a:defRPr>
            </a:lvl2pPr>
            <a:lvl3pPr marL="11430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3pPr>
            <a:lvl4pPr marL="16002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4pPr>
            <a:lvl5pPr marL="2057400" indent="-228600" algn="l" rtl="0" eaLnBrk="1" fontAlgn="base" hangingPunct="1">
              <a:spcBef>
                <a:spcPct val="20000"/>
              </a:spcBef>
              <a:spcAft>
                <a:spcPct val="0"/>
              </a:spcAft>
              <a:buClr>
                <a:srgbClr val="7F7F7F"/>
              </a:buClr>
              <a:buFont typeface="Wingdings" pitchFamily="2" charset="2"/>
              <a:buChar char="§"/>
              <a:defRPr kern="1200">
                <a:solidFill>
                  <a:schemeClr val="tx1"/>
                </a:solidFill>
                <a:latin typeface="+mn-lt"/>
                <a:ea typeface="ＭＳ Ｐゴシック" pitchFamily="-106"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pitchFamily="2" charset="2"/>
              <a:buNone/>
            </a:pPr>
            <a:r>
              <a:rPr lang="da-DK" sz="2000" b="1" dirty="0">
                <a:solidFill>
                  <a:srgbClr val="5DB18E"/>
                </a:solidFill>
              </a:rPr>
              <a:t>Hvem varetager ‘nærmeste ledelse’ hos os?</a:t>
            </a:r>
          </a:p>
        </p:txBody>
      </p:sp>
      <p:sp>
        <p:nvSpPr>
          <p:cNvPr id="9" name="Ellipse 8"/>
          <p:cNvSpPr/>
          <p:nvPr/>
        </p:nvSpPr>
        <p:spPr>
          <a:xfrm>
            <a:off x="751718" y="620688"/>
            <a:ext cx="435906" cy="435906"/>
          </a:xfrm>
          <a:prstGeom prst="ellipse">
            <a:avLst/>
          </a:prstGeom>
          <a:solidFill>
            <a:srgbClr val="5DB18E"/>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199046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5F9DAC"/>
          </a:solidFill>
        </p:spPr>
        <p:txBody>
          <a:bodyPr/>
          <a:lstStyle/>
          <a:p>
            <a:r>
              <a:rPr lang="da-DK" dirty="0">
                <a:solidFill>
                  <a:schemeClr val="bg1"/>
                </a:solidFill>
              </a:rPr>
              <a:t>Håndtering af svar</a:t>
            </a:r>
          </a:p>
        </p:txBody>
      </p:sp>
      <p:sp>
        <p:nvSpPr>
          <p:cNvPr id="6" name="Pladsholder til tekst 5"/>
          <p:cNvSpPr>
            <a:spLocks noGrp="1"/>
          </p:cNvSpPr>
          <p:nvPr>
            <p:ph type="body" idx="1"/>
          </p:nvPr>
        </p:nvSpPr>
        <p:spPr>
          <a:solidFill>
            <a:srgbClr val="5F9DAC">
              <a:alpha val="25098"/>
            </a:srgbClr>
          </a:solidFill>
        </p:spPr>
        <p:txBody>
          <a:bodyPr anchor="ctr"/>
          <a:lstStyle/>
          <a:p>
            <a:pPr algn="ctr"/>
            <a:r>
              <a:rPr lang="da-DK" sz="2000" dirty="0"/>
              <a:t>Psykisk APV/Trivselsmåling</a:t>
            </a:r>
          </a:p>
        </p:txBody>
      </p:sp>
      <p:sp>
        <p:nvSpPr>
          <p:cNvPr id="7" name="Pladsholder til indhold 6"/>
          <p:cNvSpPr>
            <a:spLocks noGrp="1"/>
          </p:cNvSpPr>
          <p:nvPr>
            <p:ph sz="half" idx="2"/>
          </p:nvPr>
        </p:nvSpPr>
        <p:spPr>
          <a:xfrm>
            <a:off x="457200" y="2852937"/>
            <a:ext cx="4040188" cy="3201219"/>
          </a:xfrm>
        </p:spPr>
        <p:txBody>
          <a:bodyPr/>
          <a:lstStyle/>
          <a:p>
            <a:pPr marL="0" indent="0">
              <a:buNone/>
            </a:pPr>
            <a:r>
              <a:rPr lang="da-DK" sz="1600" dirty="0"/>
              <a:t>Rambøll Management garanterer anonymitet.</a:t>
            </a:r>
          </a:p>
          <a:p>
            <a:pPr marL="180975" indent="-180975">
              <a:buClr>
                <a:srgbClr val="5F9DAC"/>
              </a:buClr>
              <a:buFont typeface="Arial" panose="020B0604020202020204" pitchFamily="34" charset="0"/>
              <a:buChar char="•"/>
            </a:pPr>
            <a:r>
              <a:rPr lang="da-DK" sz="1600" dirty="0"/>
              <a:t>SDU modtager rapporter uden personoplysninger.</a:t>
            </a:r>
          </a:p>
          <a:p>
            <a:pPr marL="180975" indent="-180975">
              <a:buClr>
                <a:srgbClr val="5F9DAC"/>
              </a:buClr>
              <a:buFont typeface="Arial" panose="020B0604020202020204" pitchFamily="34" charset="0"/>
              <a:buChar char="•"/>
            </a:pPr>
            <a:r>
              <a:rPr lang="da-DK" sz="1600" dirty="0"/>
              <a:t>Resultater genereres kun, når der minimum er 5 besvarelser (klyngestørrelse),</a:t>
            </a:r>
          </a:p>
          <a:p>
            <a:pPr marL="180975" indent="-180975">
              <a:buClr>
                <a:srgbClr val="5F9DAC"/>
              </a:buClr>
              <a:buFont typeface="Arial" panose="020B0604020202020204" pitchFamily="34" charset="0"/>
              <a:buChar char="•"/>
            </a:pPr>
            <a:r>
              <a:rPr lang="da-DK" sz="1600" dirty="0"/>
              <a:t>Det sikres, at man ikke kan isolere den enkeltes besvarelse, hvis man lægger flere rapporter sammen (differenceregel).</a:t>
            </a:r>
          </a:p>
          <a:p>
            <a:pPr marL="180975" indent="-180975">
              <a:buClr>
                <a:srgbClr val="5F9DAC"/>
              </a:buClr>
              <a:buFont typeface="Arial" panose="020B0604020202020204" pitchFamily="34" charset="0"/>
              <a:buChar char="•"/>
            </a:pPr>
            <a:r>
              <a:rPr lang="da-DK" sz="1600" dirty="0"/>
              <a:t>Krænkende adfærd rapporteres ikke på delenheds-niveau. Der skal være 40 svar før krænkende adfærd rapporteres.</a:t>
            </a:r>
          </a:p>
          <a:p>
            <a:pPr marL="180975" indent="-180975">
              <a:buClr>
                <a:srgbClr val="5F9DAC"/>
              </a:buClr>
              <a:buFont typeface="Arial" panose="020B0604020202020204" pitchFamily="34" charset="0"/>
              <a:buChar char="•"/>
            </a:pPr>
            <a:r>
              <a:rPr lang="da-DK" sz="1600" dirty="0"/>
              <a:t>Afsluttende fritekstbesvarelse fremsendes anonymiseret til arbejdsmiljøgruppens interne behandling</a:t>
            </a:r>
          </a:p>
        </p:txBody>
      </p:sp>
      <p:sp>
        <p:nvSpPr>
          <p:cNvPr id="8" name="Pladsholder til tekst 7"/>
          <p:cNvSpPr>
            <a:spLocks noGrp="1"/>
          </p:cNvSpPr>
          <p:nvPr>
            <p:ph type="body" sz="quarter" idx="3"/>
          </p:nvPr>
        </p:nvSpPr>
        <p:spPr>
          <a:solidFill>
            <a:srgbClr val="5F9DAC">
              <a:alpha val="25098"/>
            </a:srgbClr>
          </a:solidFill>
        </p:spPr>
        <p:txBody>
          <a:bodyPr anchor="ctr"/>
          <a:lstStyle/>
          <a:p>
            <a:pPr algn="ctr"/>
            <a:r>
              <a:rPr lang="da-DK" sz="2000" dirty="0"/>
              <a:t>Fysisk APV</a:t>
            </a:r>
          </a:p>
        </p:txBody>
      </p:sp>
      <p:sp>
        <p:nvSpPr>
          <p:cNvPr id="9" name="Pladsholder til indhold 8"/>
          <p:cNvSpPr>
            <a:spLocks noGrp="1"/>
          </p:cNvSpPr>
          <p:nvPr>
            <p:ph sz="quarter" idx="4"/>
          </p:nvPr>
        </p:nvSpPr>
        <p:spPr>
          <a:xfrm>
            <a:off x="4645025" y="2852936"/>
            <a:ext cx="4041775" cy="3201220"/>
          </a:xfrm>
        </p:spPr>
        <p:txBody>
          <a:bodyPr/>
          <a:lstStyle/>
          <a:p>
            <a:pPr marL="0" indent="0">
              <a:buNone/>
            </a:pPr>
            <a:r>
              <a:rPr lang="da-DK" sz="1600" dirty="0"/>
              <a:t>Rambøll Management modtager besvarelserne.</a:t>
            </a:r>
          </a:p>
          <a:p>
            <a:pPr marL="180975" indent="-180975">
              <a:buClr>
                <a:srgbClr val="5F9DAC"/>
              </a:buClr>
              <a:buFont typeface="Arial" panose="020B0604020202020204" pitchFamily="34" charset="0"/>
              <a:buChar char="•"/>
            </a:pPr>
            <a:r>
              <a:rPr lang="da-DK" sz="1600" dirty="0"/>
              <a:t>Der leveres anonymiserede rapporter, som viser den kvantitative fordeling af besvarelser.</a:t>
            </a:r>
          </a:p>
          <a:p>
            <a:pPr marL="180975" indent="-180975">
              <a:buClr>
                <a:srgbClr val="5F9DAC"/>
              </a:buClr>
              <a:buFont typeface="Arial" panose="020B0604020202020204" pitchFamily="34" charset="0"/>
              <a:buChar char="•"/>
            </a:pPr>
            <a:r>
              <a:rPr lang="da-DK" sz="1600" dirty="0"/>
              <a:t>Enhedens arbejdsmiljøgruppe modtager navn på respondenterne samtidig med besvarelsen, så problemer i det fysiske arbejdsmiljø kan lokaliseres.</a:t>
            </a:r>
          </a:p>
          <a:p>
            <a:pPr marL="180975" indent="-180975">
              <a:buClr>
                <a:srgbClr val="5F9DAC"/>
              </a:buClr>
              <a:buFont typeface="Arial" panose="020B0604020202020204" pitchFamily="34" charset="0"/>
              <a:buChar char="•"/>
            </a:pPr>
            <a:r>
              <a:rPr lang="da-DK" sz="1600" dirty="0"/>
              <a:t>Fritekstbesvarelser behandles med diskretion af arbejdsmiljøgruppen</a:t>
            </a:r>
          </a:p>
          <a:p>
            <a:pPr marL="180975" indent="-180975">
              <a:buClr>
                <a:srgbClr val="5F9DAC"/>
              </a:buClr>
              <a:buFont typeface="Arial" panose="020B0604020202020204" pitchFamily="34" charset="0"/>
              <a:buChar char="•"/>
            </a:pPr>
            <a:endParaRPr lang="da-DK" sz="1600" dirty="0"/>
          </a:p>
          <a:p>
            <a:pPr marL="0" indent="0">
              <a:buNone/>
            </a:pPr>
            <a:endParaRPr lang="da-DK" sz="1600" dirty="0"/>
          </a:p>
          <a:p>
            <a:endParaRPr lang="da-DK" sz="1600" dirty="0"/>
          </a:p>
        </p:txBody>
      </p:sp>
      <p:sp>
        <p:nvSpPr>
          <p:cNvPr id="10" name="Nedadgående pil 9"/>
          <p:cNvSpPr/>
          <p:nvPr/>
        </p:nvSpPr>
        <p:spPr>
          <a:xfrm flipV="1">
            <a:off x="2377359" y="2126977"/>
            <a:ext cx="178417" cy="395461"/>
          </a:xfrm>
          <a:prstGeom prst="downArrow">
            <a:avLst/>
          </a:prstGeom>
          <a:solidFill>
            <a:srgbClr val="5F9DAC"/>
          </a:solidFill>
          <a:ln w="34925"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Nedadgående pil 10"/>
          <p:cNvSpPr/>
          <p:nvPr/>
        </p:nvSpPr>
        <p:spPr>
          <a:xfrm flipV="1">
            <a:off x="6553823" y="2126977"/>
            <a:ext cx="178417" cy="395461"/>
          </a:xfrm>
          <a:prstGeom prst="downArrow">
            <a:avLst/>
          </a:prstGeom>
          <a:solidFill>
            <a:srgbClr val="5F9DAC"/>
          </a:solidFill>
          <a:ln w="34925"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Tekstboks 11"/>
          <p:cNvSpPr txBox="1"/>
          <p:nvPr/>
        </p:nvSpPr>
        <p:spPr>
          <a:xfrm>
            <a:off x="1331640" y="2492896"/>
            <a:ext cx="2280176" cy="369332"/>
          </a:xfrm>
          <a:prstGeom prst="rect">
            <a:avLst/>
          </a:prstGeom>
          <a:noFill/>
        </p:spPr>
        <p:txBody>
          <a:bodyPr wrap="none" rtlCol="0">
            <a:spAutoFit/>
          </a:bodyPr>
          <a:lstStyle/>
          <a:p>
            <a:r>
              <a:rPr lang="da-DK" b="1" dirty="0">
                <a:solidFill>
                  <a:srgbClr val="5F9DAC"/>
                </a:solidFill>
              </a:rPr>
              <a:t>Anonym besvarelse</a:t>
            </a:r>
          </a:p>
        </p:txBody>
      </p:sp>
      <p:sp>
        <p:nvSpPr>
          <p:cNvPr id="13" name="Tekstboks 12"/>
          <p:cNvSpPr txBox="1"/>
          <p:nvPr/>
        </p:nvSpPr>
        <p:spPr>
          <a:xfrm>
            <a:off x="5312762" y="2492896"/>
            <a:ext cx="2736583" cy="369332"/>
          </a:xfrm>
          <a:prstGeom prst="rect">
            <a:avLst/>
          </a:prstGeom>
          <a:noFill/>
        </p:spPr>
        <p:txBody>
          <a:bodyPr wrap="none" rtlCol="0">
            <a:spAutoFit/>
          </a:bodyPr>
          <a:lstStyle/>
          <a:p>
            <a:r>
              <a:rPr lang="da-DK" b="1" dirty="0">
                <a:solidFill>
                  <a:srgbClr val="5F9DAC"/>
                </a:solidFill>
              </a:rPr>
              <a:t>Ikke anonym besvarelse</a:t>
            </a:r>
          </a:p>
        </p:txBody>
      </p:sp>
      <p:sp>
        <p:nvSpPr>
          <p:cNvPr id="14" name="Ellipse 13"/>
          <p:cNvSpPr/>
          <p:nvPr/>
        </p:nvSpPr>
        <p:spPr>
          <a:xfrm>
            <a:off x="751718" y="620688"/>
            <a:ext cx="435906" cy="435906"/>
          </a:xfrm>
          <a:prstGeom prst="ellipse">
            <a:avLst/>
          </a:prstGeom>
          <a:solidFill>
            <a:srgbClr val="5F9DAC"/>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764302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5F9DAC"/>
          </a:solidFill>
        </p:spPr>
        <p:txBody>
          <a:bodyPr/>
          <a:lstStyle/>
          <a:p>
            <a:r>
              <a:rPr lang="da-DK" dirty="0">
                <a:solidFill>
                  <a:schemeClr val="bg1"/>
                </a:solidFill>
              </a:rPr>
              <a:t>Rapporter</a:t>
            </a:r>
          </a:p>
        </p:txBody>
      </p:sp>
      <p:sp>
        <p:nvSpPr>
          <p:cNvPr id="6" name="Pladsholder til tekst 5"/>
          <p:cNvSpPr>
            <a:spLocks noGrp="1"/>
          </p:cNvSpPr>
          <p:nvPr>
            <p:ph type="body" idx="1"/>
          </p:nvPr>
        </p:nvSpPr>
        <p:spPr>
          <a:solidFill>
            <a:srgbClr val="5F9DAC">
              <a:alpha val="25098"/>
            </a:srgbClr>
          </a:solidFill>
        </p:spPr>
        <p:txBody>
          <a:bodyPr anchor="ctr"/>
          <a:lstStyle/>
          <a:p>
            <a:pPr algn="ctr"/>
            <a:r>
              <a:rPr lang="da-DK" sz="2000" dirty="0"/>
              <a:t>Psykisk APV/Trivselsmåling</a:t>
            </a:r>
          </a:p>
        </p:txBody>
      </p:sp>
      <p:sp>
        <p:nvSpPr>
          <p:cNvPr id="7" name="Pladsholder til indhold 6"/>
          <p:cNvSpPr>
            <a:spLocks noGrp="1"/>
          </p:cNvSpPr>
          <p:nvPr>
            <p:ph sz="half" idx="2"/>
          </p:nvPr>
        </p:nvSpPr>
        <p:spPr>
          <a:xfrm>
            <a:off x="457200" y="2357430"/>
            <a:ext cx="4040188" cy="3807873"/>
          </a:xfrm>
        </p:spPr>
        <p:txBody>
          <a:bodyPr/>
          <a:lstStyle/>
          <a:p>
            <a:pPr marL="0" indent="0">
              <a:buNone/>
            </a:pPr>
            <a:r>
              <a:rPr lang="da-DK" sz="1800" b="1" dirty="0">
                <a:solidFill>
                  <a:srgbClr val="5F9DAC"/>
                </a:solidFill>
              </a:rPr>
              <a:t>Til enheden</a:t>
            </a:r>
          </a:p>
          <a:p>
            <a:pPr marL="185738" indent="-185738">
              <a:buClr>
                <a:srgbClr val="5F9DAC"/>
              </a:buClr>
              <a:buFont typeface="Arial" panose="020B0604020202020204" pitchFamily="34" charset="0"/>
              <a:buChar char="•"/>
            </a:pPr>
            <a:r>
              <a:rPr lang="da-DK" sz="1600" dirty="0"/>
              <a:t>Rapport</a:t>
            </a:r>
          </a:p>
          <a:p>
            <a:pPr marL="185738" indent="-185738">
              <a:buClr>
                <a:srgbClr val="5F9DAC"/>
              </a:buClr>
              <a:buFont typeface="Arial" panose="020B0604020202020204" pitchFamily="34" charset="0"/>
              <a:buChar char="•"/>
            </a:pPr>
            <a:r>
              <a:rPr lang="da-DK" sz="1600" dirty="0" err="1"/>
              <a:t>Appendix</a:t>
            </a:r>
            <a:r>
              <a:rPr lang="da-DK" sz="1600" dirty="0"/>
              <a:t>: Gennemsnitssvar opdelt på køn, valgt sprog og stillingskategori (VIP/TAP)</a:t>
            </a:r>
          </a:p>
          <a:p>
            <a:pPr marL="185738" indent="-185738">
              <a:buClr>
                <a:srgbClr val="5F9DAC"/>
              </a:buClr>
              <a:buFont typeface="Arial" panose="020B0604020202020204" pitchFamily="34" charset="0"/>
              <a:buChar char="•"/>
            </a:pPr>
            <a:r>
              <a:rPr lang="da-DK" sz="1600" dirty="0"/>
              <a:t>Eventuel rapport til delenhed</a:t>
            </a:r>
          </a:p>
          <a:p>
            <a:pPr marL="185738" indent="-185738">
              <a:buClr>
                <a:srgbClr val="5F9DAC"/>
              </a:buClr>
              <a:buFont typeface="Arial" panose="020B0604020202020204" pitchFamily="34" charset="0"/>
              <a:buChar char="•"/>
            </a:pPr>
            <a:r>
              <a:rPr lang="da-DK" sz="1600" dirty="0"/>
              <a:t>Fritekstbesvarelse</a:t>
            </a:r>
          </a:p>
          <a:p>
            <a:pPr marL="0" indent="0">
              <a:buNone/>
            </a:pPr>
            <a:endParaRPr lang="da-DK" sz="1800" b="1" dirty="0">
              <a:solidFill>
                <a:srgbClr val="5F9DAC"/>
              </a:solidFill>
            </a:endParaRPr>
          </a:p>
          <a:p>
            <a:pPr marL="0" indent="0">
              <a:buNone/>
            </a:pPr>
            <a:r>
              <a:rPr lang="da-DK" sz="1800" b="1" dirty="0">
                <a:solidFill>
                  <a:srgbClr val="5F9DAC"/>
                </a:solidFill>
              </a:rPr>
              <a:t>Til hovedområdet og SDU</a:t>
            </a:r>
          </a:p>
          <a:p>
            <a:r>
              <a:rPr lang="da-DK" sz="1600" dirty="0"/>
              <a:t>Rapport på begge niveauer</a:t>
            </a:r>
          </a:p>
          <a:p>
            <a:r>
              <a:rPr lang="da-DK" sz="1600" dirty="0" err="1"/>
              <a:t>Appendix</a:t>
            </a:r>
            <a:r>
              <a:rPr lang="da-DK" sz="1600" dirty="0"/>
              <a:t>: Svar opdelt på hovedområde, køn, valgt sprog og stillingskategori</a:t>
            </a:r>
          </a:p>
          <a:p>
            <a:r>
              <a:rPr lang="da-DK" sz="1600" dirty="0"/>
              <a:t>Specialrapport: Svar opdelt på køn og stillingskategori</a:t>
            </a:r>
          </a:p>
        </p:txBody>
      </p:sp>
      <p:sp>
        <p:nvSpPr>
          <p:cNvPr id="8" name="Pladsholder til tekst 7"/>
          <p:cNvSpPr>
            <a:spLocks noGrp="1"/>
          </p:cNvSpPr>
          <p:nvPr>
            <p:ph type="body" sz="quarter" idx="3"/>
          </p:nvPr>
        </p:nvSpPr>
        <p:spPr>
          <a:solidFill>
            <a:srgbClr val="5F9DAC">
              <a:alpha val="25098"/>
            </a:srgbClr>
          </a:solidFill>
        </p:spPr>
        <p:txBody>
          <a:bodyPr anchor="ctr"/>
          <a:lstStyle/>
          <a:p>
            <a:pPr algn="ctr"/>
            <a:r>
              <a:rPr lang="da-DK" sz="2000" dirty="0"/>
              <a:t>Fysisk APV</a:t>
            </a:r>
          </a:p>
        </p:txBody>
      </p:sp>
      <p:sp>
        <p:nvSpPr>
          <p:cNvPr id="9" name="Pladsholder til indhold 8"/>
          <p:cNvSpPr>
            <a:spLocks noGrp="1"/>
          </p:cNvSpPr>
          <p:nvPr>
            <p:ph sz="quarter" idx="4"/>
          </p:nvPr>
        </p:nvSpPr>
        <p:spPr/>
        <p:txBody>
          <a:bodyPr/>
          <a:lstStyle/>
          <a:p>
            <a:pPr marL="0" indent="0">
              <a:buNone/>
            </a:pPr>
            <a:r>
              <a:rPr lang="da-DK" sz="1800" b="1" dirty="0">
                <a:solidFill>
                  <a:srgbClr val="5F9DAC"/>
                </a:solidFill>
              </a:rPr>
              <a:t>Til enheden</a:t>
            </a:r>
          </a:p>
          <a:p>
            <a:pPr marL="185738" indent="-185738">
              <a:buClr>
                <a:srgbClr val="5F9DAC"/>
              </a:buClr>
              <a:buFont typeface="Arial" panose="020B0604020202020204" pitchFamily="34" charset="0"/>
              <a:buChar char="•"/>
            </a:pPr>
            <a:r>
              <a:rPr lang="da-DK" sz="1600" dirty="0"/>
              <a:t>Rapport</a:t>
            </a:r>
          </a:p>
          <a:p>
            <a:pPr marL="185738" indent="-185738">
              <a:buClr>
                <a:srgbClr val="5F9DAC"/>
              </a:buClr>
              <a:buFont typeface="Arial" panose="020B0604020202020204" pitchFamily="34" charset="0"/>
              <a:buChar char="•"/>
            </a:pPr>
            <a:r>
              <a:rPr lang="da-DK" sz="1600" dirty="0"/>
              <a:t>Fritekstbesvarelse</a:t>
            </a:r>
          </a:p>
          <a:p>
            <a:pPr marL="0" indent="0">
              <a:buNone/>
            </a:pPr>
            <a:endParaRPr lang="da-DK" sz="1800" b="1" dirty="0">
              <a:solidFill>
                <a:srgbClr val="5F9DAC"/>
              </a:solidFill>
            </a:endParaRPr>
          </a:p>
          <a:p>
            <a:pPr marL="0" indent="0">
              <a:buNone/>
            </a:pPr>
            <a:r>
              <a:rPr lang="da-DK" sz="1800" b="1" dirty="0">
                <a:solidFill>
                  <a:srgbClr val="5F9DAC"/>
                </a:solidFill>
              </a:rPr>
              <a:t>Til hovedområdet og SDU</a:t>
            </a:r>
          </a:p>
          <a:p>
            <a:r>
              <a:rPr lang="da-DK" sz="1600" dirty="0"/>
              <a:t>Rapport</a:t>
            </a:r>
          </a:p>
          <a:p>
            <a:r>
              <a:rPr lang="da-DK" sz="1600" dirty="0" err="1"/>
              <a:t>Appendix</a:t>
            </a:r>
            <a:r>
              <a:rPr lang="da-DK" sz="1600" dirty="0"/>
              <a:t>: Svar opdelt på campus</a:t>
            </a:r>
          </a:p>
          <a:p>
            <a:pPr marL="0" indent="0">
              <a:buNone/>
            </a:pPr>
            <a:endParaRPr lang="da-DK" sz="1600" dirty="0"/>
          </a:p>
          <a:p>
            <a:endParaRPr lang="da-DK" sz="1800" dirty="0"/>
          </a:p>
        </p:txBody>
      </p:sp>
      <p:sp>
        <p:nvSpPr>
          <p:cNvPr id="14" name="Ellipse 13"/>
          <p:cNvSpPr/>
          <p:nvPr/>
        </p:nvSpPr>
        <p:spPr>
          <a:xfrm>
            <a:off x="751718" y="620688"/>
            <a:ext cx="435906" cy="435906"/>
          </a:xfrm>
          <a:prstGeom prst="ellipse">
            <a:avLst/>
          </a:prstGeom>
          <a:solidFill>
            <a:srgbClr val="5F9DAC"/>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
        <p:nvSpPr>
          <p:cNvPr id="15" name="Pladsholder til tekst 7"/>
          <p:cNvSpPr txBox="1">
            <a:spLocks/>
          </p:cNvSpPr>
          <p:nvPr/>
        </p:nvSpPr>
        <p:spPr bwMode="auto">
          <a:xfrm>
            <a:off x="4645025" y="5229200"/>
            <a:ext cx="4041775" cy="999802"/>
          </a:xfrm>
          <a:prstGeom prst="rect">
            <a:avLst/>
          </a:prstGeom>
          <a:solidFill>
            <a:srgbClr val="5F9DAC">
              <a:alpha val="25098"/>
            </a:srgbClr>
          </a:solidFill>
          <a:ln w="76200" cmpd="thickThin">
            <a:solidFill>
              <a:srgbClr val="5F9DAC"/>
            </a:solidFill>
            <a:miter lim="800000"/>
            <a:headEnd/>
            <a:tailEnd/>
          </a:ln>
        </p:spPr>
        <p:txBody>
          <a:bodyPr vert="horz" wrap="square" lIns="91440" tIns="45720" rIns="91440" bIns="45720" numCol="1" anchor="ctr" anchorCtr="0" compatLnSpc="1">
            <a:prstTxWarp prst="textNoShape">
              <a:avLst/>
            </a:prstTxWarp>
          </a:bodyPr>
          <a:lstStyle>
            <a:lvl1pPr marL="0" indent="0" algn="l" rtl="0" eaLnBrk="1" fontAlgn="base" hangingPunct="1">
              <a:spcBef>
                <a:spcPct val="20000"/>
              </a:spcBef>
              <a:spcAft>
                <a:spcPct val="0"/>
              </a:spcAft>
              <a:buClr>
                <a:srgbClr val="7F7F7F"/>
              </a:buClr>
              <a:buFont typeface="Wingdings" pitchFamily="2" charset="2"/>
              <a:buNone/>
              <a:defRPr sz="2400" b="1" kern="1200">
                <a:solidFill>
                  <a:schemeClr val="tx1"/>
                </a:solidFill>
                <a:latin typeface="+mn-lt"/>
                <a:ea typeface="ＭＳ Ｐゴシック" pitchFamily="-106" charset="-128"/>
                <a:cs typeface="ＭＳ Ｐゴシック" pitchFamily="-106" charset="-128"/>
              </a:defRPr>
            </a:lvl1pPr>
            <a:lvl2pPr marL="457200" indent="0" algn="l" rtl="0" eaLnBrk="1" fontAlgn="base" hangingPunct="1">
              <a:spcBef>
                <a:spcPct val="20000"/>
              </a:spcBef>
              <a:spcAft>
                <a:spcPct val="0"/>
              </a:spcAft>
              <a:buClr>
                <a:srgbClr val="7F7F7F"/>
              </a:buClr>
              <a:buFont typeface="Wingdings" pitchFamily="2" charset="2"/>
              <a:buNone/>
              <a:defRPr sz="2000" b="1" kern="1200">
                <a:solidFill>
                  <a:schemeClr val="tx1"/>
                </a:solidFill>
                <a:latin typeface="+mn-lt"/>
                <a:ea typeface="ＭＳ Ｐゴシック" pitchFamily="-106" charset="-128"/>
                <a:cs typeface="ＭＳ Ｐゴシック"/>
              </a:defRPr>
            </a:lvl2pPr>
            <a:lvl3pPr marL="914400" indent="0" algn="l" rtl="0" eaLnBrk="1" fontAlgn="base" hangingPunct="1">
              <a:spcBef>
                <a:spcPct val="20000"/>
              </a:spcBef>
              <a:spcAft>
                <a:spcPct val="0"/>
              </a:spcAft>
              <a:buClr>
                <a:srgbClr val="7F7F7F"/>
              </a:buClr>
              <a:buFont typeface="Wingdings" pitchFamily="2" charset="2"/>
              <a:buNone/>
              <a:defRPr sz="1800" b="1" kern="1200">
                <a:solidFill>
                  <a:schemeClr val="tx1"/>
                </a:solidFill>
                <a:latin typeface="+mn-lt"/>
                <a:ea typeface="ＭＳ Ｐゴシック" pitchFamily="-106" charset="-128"/>
                <a:cs typeface="ＭＳ Ｐゴシック"/>
              </a:defRPr>
            </a:lvl3pPr>
            <a:lvl4pPr marL="1371600" indent="0" algn="l" rtl="0" eaLnBrk="1" fontAlgn="base" hangingPunct="1">
              <a:spcBef>
                <a:spcPct val="20000"/>
              </a:spcBef>
              <a:spcAft>
                <a:spcPct val="0"/>
              </a:spcAft>
              <a:buClr>
                <a:srgbClr val="7F7F7F"/>
              </a:buClr>
              <a:buFont typeface="Wingdings" pitchFamily="2" charset="2"/>
              <a:buNone/>
              <a:defRPr sz="1600" b="1" kern="1200">
                <a:solidFill>
                  <a:schemeClr val="tx1"/>
                </a:solidFill>
                <a:latin typeface="+mn-lt"/>
                <a:ea typeface="ＭＳ Ｐゴシック" pitchFamily="-106" charset="-128"/>
                <a:cs typeface="ＭＳ Ｐゴシック"/>
              </a:defRPr>
            </a:lvl4pPr>
            <a:lvl5pPr marL="1828800" indent="0" algn="l" rtl="0" eaLnBrk="1" fontAlgn="base" hangingPunct="1">
              <a:spcBef>
                <a:spcPct val="20000"/>
              </a:spcBef>
              <a:spcAft>
                <a:spcPct val="0"/>
              </a:spcAft>
              <a:buClr>
                <a:srgbClr val="7F7F7F"/>
              </a:buClr>
              <a:buFont typeface="Wingdings" pitchFamily="2" charset="2"/>
              <a:buNone/>
              <a:defRPr sz="1600" b="1" kern="1200">
                <a:solidFill>
                  <a:schemeClr val="tx1"/>
                </a:solidFill>
                <a:latin typeface="+mn-lt"/>
                <a:ea typeface="ＭＳ Ｐゴシック" pitchFamily="-106" charset="-128"/>
                <a:cs typeface="ＭＳ Ｐゴシック"/>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da-DK" sz="2000" dirty="0">
                <a:solidFill>
                  <a:srgbClr val="5F9DAC"/>
                </a:solidFill>
              </a:rPr>
              <a:t>Rapporterne er klar</a:t>
            </a:r>
          </a:p>
          <a:p>
            <a:pPr algn="ctr"/>
            <a:r>
              <a:rPr lang="da-DK" sz="2000" dirty="0">
                <a:solidFill>
                  <a:srgbClr val="5F9DAC"/>
                </a:solidFill>
              </a:rPr>
              <a:t>den 19. november</a:t>
            </a:r>
          </a:p>
        </p:txBody>
      </p:sp>
    </p:spTree>
    <p:extLst>
      <p:ext uri="{BB962C8B-B14F-4D97-AF65-F5344CB8AC3E}">
        <p14:creationId xmlns:p14="http://schemas.microsoft.com/office/powerpoint/2010/main" val="2319448781"/>
      </p:ext>
    </p:extLst>
  </p:cSld>
  <p:clrMapOvr>
    <a:masterClrMapping/>
  </p:clrMapOvr>
</p:sld>
</file>

<file path=ppt/theme/theme1.xml><?xml version="1.0" encoding="utf-8"?>
<a:theme xmlns:a="http://schemas.openxmlformats.org/drawingml/2006/main" name="Ny SDU skabelon - bla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mbusfletværk">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Rektors præsentation 20120626</Template>
  <TotalTime>4558</TotalTime>
  <Words>1806</Words>
  <Application>Microsoft Office PowerPoint</Application>
  <PresentationFormat>Skærmshow (4:3)</PresentationFormat>
  <Paragraphs>223</Paragraphs>
  <Slides>11</Slides>
  <Notes>10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11</vt:i4>
      </vt:variant>
    </vt:vector>
  </HeadingPairs>
  <TitlesOfParts>
    <vt:vector size="17" baseType="lpstr">
      <vt:lpstr>ＭＳ Ｐゴシック</vt:lpstr>
      <vt:lpstr>Arial</vt:lpstr>
      <vt:lpstr>Calibri</vt:lpstr>
      <vt:lpstr>Gill Sans MT</vt:lpstr>
      <vt:lpstr>Wingdings</vt:lpstr>
      <vt:lpstr>Ny SDU skabelon - blaa</vt:lpstr>
      <vt:lpstr>  Information om APV og Trivselsmåling på SDU 2018   September 2018</vt:lpstr>
      <vt:lpstr>APV og Trivselsmåling - Formål</vt:lpstr>
      <vt:lpstr>APV og Trivselsmåling - Fremgangsmåde</vt:lpstr>
      <vt:lpstr>APV og Trivselsmåling - Tidsplan</vt:lpstr>
      <vt:lpstr>APV og Trivselsmåling - Deltagerne</vt:lpstr>
      <vt:lpstr>Temaer i undersøgelsen</vt:lpstr>
      <vt:lpstr>Nærmeste ledelse</vt:lpstr>
      <vt:lpstr>Håndtering af svar</vt:lpstr>
      <vt:lpstr>Rapporter</vt:lpstr>
      <vt:lpstr>Analyse</vt:lpstr>
      <vt:lpstr>APV og Trivselsmåling - yderligere?</vt:lpstr>
    </vt:vector>
  </TitlesOfParts>
  <Company>Syddansk Unversitet - University of Southern Denmark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Fælles APV og trivselsmåling på SDU  - Oplæg på stormøde den 26. juni 2012</dc:title>
  <dc:creator>Merete Skov Habermann</dc:creator>
  <cp:lastModifiedBy>Luise Thuesen Marling</cp:lastModifiedBy>
  <cp:revision>411</cp:revision>
  <cp:lastPrinted>2015-08-26T14:56:58Z</cp:lastPrinted>
  <dcterms:created xsi:type="dcterms:W3CDTF">2012-06-15T11:25:11Z</dcterms:created>
  <dcterms:modified xsi:type="dcterms:W3CDTF">2018-09-10T15:08:27Z</dcterms:modified>
</cp:coreProperties>
</file>