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76" r:id="rId3"/>
    <p:sldId id="300" r:id="rId4"/>
    <p:sldId id="299" r:id="rId5"/>
    <p:sldId id="260" r:id="rId6"/>
    <p:sldId id="301" r:id="rId7"/>
    <p:sldId id="306" r:id="rId8"/>
    <p:sldId id="302" r:id="rId9"/>
    <p:sldId id="304" r:id="rId10"/>
    <p:sldId id="303" r:id="rId11"/>
    <p:sldId id="305" r:id="rId12"/>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Mason" initials="" lastIdx="14" clrIdx="0"/>
  <p:cmAuthor id="1" name="Luise Thuesen Christensen" initials="LT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5F9DAC"/>
    <a:srgbClr val="5DB18E"/>
    <a:srgbClr val="626EA7"/>
    <a:srgbClr val="708DC2"/>
    <a:srgbClr val="879FCC"/>
    <a:srgbClr val="678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emlayout 1 - Marker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06" autoAdjust="0"/>
  </p:normalViewPr>
  <p:slideViewPr>
    <p:cSldViewPr>
      <p:cViewPr varScale="1">
        <p:scale>
          <a:sx n="78" d="100"/>
          <a:sy n="78" d="100"/>
        </p:scale>
        <p:origin x="2496" y="90"/>
      </p:cViewPr>
      <p:guideLst>
        <p:guide orient="horz" pos="2160"/>
        <p:guide pos="2880"/>
      </p:guideLst>
    </p:cSldViewPr>
  </p:slideViewPr>
  <p:notesTextViewPr>
    <p:cViewPr>
      <p:scale>
        <a:sx n="1" d="1"/>
        <a:sy n="1" d="1"/>
      </p:scale>
      <p:origin x="0" y="-108"/>
    </p:cViewPr>
  </p:notesTextViewPr>
  <p:sorterViewPr>
    <p:cViewPr>
      <p:scale>
        <a:sx n="100" d="100"/>
        <a:sy n="100" d="100"/>
      </p:scale>
      <p:origin x="0" y="2262"/>
    </p:cViewPr>
  </p:sorterViewPr>
  <p:notesViewPr>
    <p:cSldViewPr>
      <p:cViewPr varScale="1">
        <p:scale>
          <a:sx n="76" d="100"/>
          <a:sy n="76" d="100"/>
        </p:scale>
        <p:origin x="-3282" y="-90"/>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50849D0-1EE1-4DF2-BF4D-9EBE1EAF83A1}" type="datetimeFigureOut">
              <a:rPr lang="da-DK" smtClean="0"/>
              <a:pPr/>
              <a:t>10-09-2018</a:t>
            </a:fld>
            <a:endParaRPr lang="da-DK"/>
          </a:p>
        </p:txBody>
      </p:sp>
      <p:sp>
        <p:nvSpPr>
          <p:cNvPr id="4" name="Pladsholder til sidefod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BC2D0776-E323-472E-8E4D-D0C5100F798C}" type="slidenum">
              <a:rPr lang="da-DK" smtClean="0"/>
              <a:pPr/>
              <a:t>‹nr.›</a:t>
            </a:fld>
            <a:endParaRPr lang="da-DK"/>
          </a:p>
        </p:txBody>
      </p:sp>
    </p:spTree>
    <p:extLst>
      <p:ext uri="{BB962C8B-B14F-4D97-AF65-F5344CB8AC3E}">
        <p14:creationId xmlns:p14="http://schemas.microsoft.com/office/powerpoint/2010/main" val="202382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825CB66-361E-47FB-9C85-43F333DC5F07}" type="datetimeFigureOut">
              <a:rPr lang="da-DK" smtClean="0"/>
              <a:pPr/>
              <a:t>10-09-2018</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A04BFFC9-8BD2-45D2-B6C9-D25E4D83ACEC}" type="slidenum">
              <a:rPr lang="da-DK" smtClean="0"/>
              <a:pPr/>
              <a:t>‹nr.›</a:t>
            </a:fld>
            <a:endParaRPr lang="da-DK"/>
          </a:p>
        </p:txBody>
      </p:sp>
    </p:spTree>
    <p:extLst>
      <p:ext uri="{BB962C8B-B14F-4D97-AF65-F5344CB8AC3E}">
        <p14:creationId xmlns:p14="http://schemas.microsoft.com/office/powerpoint/2010/main" val="2946980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da-DK" baseline="0" dirty="0"/>
              <a:t>APV er den danske betegnelse. På Engelsk hedder det </a:t>
            </a:r>
            <a:r>
              <a:rPr lang="da-DK" dirty="0" err="1"/>
              <a:t>workplace</a:t>
            </a:r>
            <a:r>
              <a:rPr lang="da-DK" dirty="0"/>
              <a:t> </a:t>
            </a:r>
            <a:r>
              <a:rPr lang="da-DK" dirty="0" err="1"/>
              <a:t>assessment</a:t>
            </a:r>
            <a:r>
              <a:rPr lang="da-DK" dirty="0"/>
              <a:t> </a:t>
            </a:r>
            <a:endParaRPr lang="da-DK" baseline="0" dirty="0"/>
          </a:p>
        </p:txBody>
      </p:sp>
      <p:sp>
        <p:nvSpPr>
          <p:cNvPr id="4" name="Slide Number Placeholder 3"/>
          <p:cNvSpPr>
            <a:spLocks noGrp="1"/>
          </p:cNvSpPr>
          <p:nvPr>
            <p:ph type="sldNum" sz="quarter" idx="10"/>
          </p:nvPr>
        </p:nvSpPr>
        <p:spPr/>
        <p:txBody>
          <a:bodyPr/>
          <a:lstStyle/>
          <a:p>
            <a:fld id="{A04BFFC9-8BD2-45D2-B6C9-D25E4D83ACEC}" type="slidenum">
              <a:rPr lang="da-DK" smtClean="0"/>
              <a:pPr/>
              <a:t>1</a:t>
            </a:fld>
            <a:endParaRPr lang="da-DK"/>
          </a:p>
        </p:txBody>
      </p:sp>
    </p:spTree>
    <p:extLst>
      <p:ext uri="{BB962C8B-B14F-4D97-AF65-F5344CB8AC3E}">
        <p14:creationId xmlns:p14="http://schemas.microsoft.com/office/powerpoint/2010/main" val="1604230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a:solidFill>
                  <a:schemeClr val="tx1"/>
                </a:solidFill>
                <a:effectLst/>
                <a:latin typeface="+mn-lt"/>
                <a:ea typeface="+mn-ea"/>
                <a:cs typeface="+mn-cs"/>
              </a:rPr>
              <a:t>Arbejdsmiljøgrupperne</a:t>
            </a:r>
            <a:r>
              <a:rPr lang="da-DK" sz="1200" kern="1200" baseline="0" dirty="0">
                <a:solidFill>
                  <a:schemeClr val="tx1"/>
                </a:solidFill>
                <a:effectLst/>
                <a:latin typeface="+mn-lt"/>
                <a:ea typeface="+mn-ea"/>
                <a:cs typeface="+mn-cs"/>
              </a:rPr>
              <a:t> tilrettelægger et forløb, der sikrer at medarbejderne bidrager til at nuancere besvarelserne, foreslå prioriteringer og udtænke løsningsmuligheder.</a:t>
            </a:r>
          </a:p>
          <a:p>
            <a:r>
              <a:rPr lang="da-DK" sz="1200" kern="1200" baseline="0" dirty="0">
                <a:solidFill>
                  <a:schemeClr val="tx1"/>
                </a:solidFill>
                <a:effectLst/>
                <a:latin typeface="+mn-lt"/>
                <a:ea typeface="+mn-ea"/>
                <a:cs typeface="+mn-cs"/>
              </a:rPr>
              <a:t>Nogle problemstillinger kan fx kræve yderligere undersøgelser eller nedsættelse af en arbejdsgruppe, som kigger nærmere på forholdene. Men det kan også være mere afgrænsede problemstillinger, som har en enkel og logisk løsning tilknyttet.</a:t>
            </a:r>
          </a:p>
          <a:p>
            <a:r>
              <a:rPr lang="da-DK" sz="1200" kern="1200" baseline="0" dirty="0">
                <a:solidFill>
                  <a:schemeClr val="tx1"/>
                </a:solidFill>
                <a:effectLst/>
                <a:latin typeface="+mn-lt"/>
                <a:ea typeface="+mn-ea"/>
                <a:cs typeface="+mn-cs"/>
              </a:rPr>
              <a:t>Under alle omstændigheder er det væsentligt at se på hvordan problemstillingerne kan løses eller gode forhold blive endnu bedre ved at sikre at de bliver forankret i organisationen.</a:t>
            </a:r>
          </a:p>
          <a:p>
            <a:endParaRPr lang="da-DK" sz="1200" kern="1200" baseline="0" dirty="0">
              <a:solidFill>
                <a:schemeClr val="tx1"/>
              </a:solidFill>
              <a:effectLst/>
              <a:latin typeface="+mn-lt"/>
              <a:ea typeface="+mn-ea"/>
              <a:cs typeface="+mn-cs"/>
            </a:endParaRPr>
          </a:p>
          <a:p>
            <a:r>
              <a:rPr lang="da-DK" sz="1200" kern="1200" baseline="0" dirty="0">
                <a:solidFill>
                  <a:schemeClr val="tx1"/>
                </a:solidFill>
                <a:effectLst/>
                <a:latin typeface="+mn-lt"/>
                <a:ea typeface="+mn-ea"/>
                <a:cs typeface="+mn-cs"/>
              </a:rPr>
              <a:t>Arbejdsmiljøgrupperne informerer fakultets samarbejdsudvalg om hvilke fokusområder man har udvalgt i enheden og herefter skal den endelige tids- og handlingsplan ligge endelig klar.</a:t>
            </a:r>
          </a:p>
          <a:p>
            <a:r>
              <a:rPr lang="da-DK" sz="1200" kern="1200" baseline="0" dirty="0">
                <a:solidFill>
                  <a:schemeClr val="tx1"/>
                </a:solidFill>
                <a:effectLst/>
                <a:latin typeface="+mn-lt"/>
                <a:ea typeface="+mn-ea"/>
                <a:cs typeface="+mn-cs"/>
              </a:rPr>
              <a:t>Alle medarbejdere skal være bekendte med tids- og handlingsplanen.</a:t>
            </a:r>
            <a:endParaRPr lang="da-DK" sz="1200" kern="1200" dirty="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A04BFFC9-8BD2-45D2-B6C9-D25E4D83ACEC}" type="slidenum">
              <a:rPr lang="da-DK" smtClean="0"/>
              <a:pPr/>
              <a:t>10</a:t>
            </a:fld>
            <a:endParaRPr lang="da-DK"/>
          </a:p>
        </p:txBody>
      </p:sp>
    </p:spTree>
    <p:extLst>
      <p:ext uri="{BB962C8B-B14F-4D97-AF65-F5344CB8AC3E}">
        <p14:creationId xmlns:p14="http://schemas.microsoft.com/office/powerpoint/2010/main" val="2174757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r>
              <a:rPr lang="da-DK" sz="1100" kern="1200" baseline="0" dirty="0">
                <a:solidFill>
                  <a:schemeClr val="tx1"/>
                </a:solidFill>
                <a:latin typeface="+mn-lt"/>
                <a:ea typeface="+mn-ea"/>
                <a:cs typeface="+mn-cs"/>
              </a:rPr>
              <a:t>APV kravene er forankret i EU som krav om risikovurdering af arbejdsmiljøet, men det er en dansk praksis at gennemføre spørgeskemaundersøgelse blandt alle medarbejdere og en dansk model at have arbejdsmiljørepræsentanter og samarbejdsaftale.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r>
              <a:rPr lang="da-DK" sz="1100" kern="1200" baseline="0" dirty="0">
                <a:solidFill>
                  <a:schemeClr val="tx1"/>
                </a:solidFill>
                <a:latin typeface="+mn-lt"/>
                <a:ea typeface="+mn-ea"/>
                <a:cs typeface="+mn-cs"/>
              </a:rPr>
              <a:t>Undersøgelsen foregår som en fælles undersøgelse på hele SDU og administreres som sådan af en styregruppe, der er nedsat under Hovedsamarbejdsudvalget og Hovedarbejdsmiljøudvalget. Sekretariatet for denne fælles undersøgelse varetages af Arbejdsmiljøkontoret i samarbejde med HR-udvikling.</a:t>
            </a:r>
          </a:p>
          <a:p>
            <a:endParaRPr lang="da-DK" sz="1100" kern="1200" baseline="0" dirty="0">
              <a:solidFill>
                <a:schemeClr val="tx1"/>
              </a:solidFill>
              <a:latin typeface="+mn-lt"/>
              <a:ea typeface="+mn-ea"/>
              <a:cs typeface="+mn-cs"/>
            </a:endParaRPr>
          </a:p>
          <a:p>
            <a:r>
              <a:rPr lang="da-DK" sz="1100" kern="1200" baseline="0" dirty="0">
                <a:solidFill>
                  <a:schemeClr val="tx1"/>
                </a:solidFill>
                <a:latin typeface="+mn-lt"/>
                <a:ea typeface="+mn-ea"/>
                <a:cs typeface="+mn-cs"/>
              </a:rPr>
              <a:t>Ligeså snart svarene er præsenteret er det de enkelte enheder (institutter og fællesadministrationens serviceområder), der tager over og sørger for fornøden dialog om resultaterne i enheden og udarbejdelse af enhedens tids- og handlingsplan.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a:t>41-44</a:t>
            </a:r>
            <a:r>
              <a:rPr lang="da-DK" dirty="0"/>
              <a:t>: Der</a:t>
            </a:r>
            <a:r>
              <a:rPr lang="da-DK" baseline="0" dirty="0"/>
              <a:t> er afsat 3 uger henover efterårsferien til at svare på spørgeskemaundersøgelsen.</a:t>
            </a:r>
          </a:p>
          <a:p>
            <a:r>
              <a:rPr lang="da-DK" baseline="0" dirty="0"/>
              <a:t>De, der ikke har svaret eller fuldført deres besvarelse med det samme modtager en automatisk genereret påmindelsesmail. Det er et </a:t>
            </a:r>
            <a:r>
              <a:rPr lang="da-DK" baseline="0" dirty="0" err="1"/>
              <a:t>remindersystem</a:t>
            </a:r>
            <a:r>
              <a:rPr lang="da-DK" baseline="0" dirty="0"/>
              <a:t>, der automatisk aktiveres af Rambøll i </a:t>
            </a:r>
            <a:r>
              <a:rPr lang="da-DK" baseline="0" dirty="0" err="1"/>
              <a:t>SurveyXact</a:t>
            </a:r>
            <a:r>
              <a:rPr lang="da-DK" baseline="0" dirty="0"/>
              <a:t>.’</a:t>
            </a:r>
          </a:p>
          <a:p>
            <a:endParaRPr lang="da-DK" baseline="0" dirty="0"/>
          </a:p>
          <a:p>
            <a:r>
              <a:rPr lang="da-DK" b="1" baseline="0" dirty="0"/>
              <a:t>44-46</a:t>
            </a:r>
            <a:r>
              <a:rPr lang="da-DK" baseline="0" dirty="0"/>
              <a:t>: Rambøll behandler de indkomne besvarelser og fremsender resultaterne i anonymiseret form til SDU.</a:t>
            </a:r>
          </a:p>
          <a:p>
            <a:r>
              <a:rPr lang="da-DK" dirty="0"/>
              <a:t>Fra</a:t>
            </a:r>
            <a:r>
              <a:rPr lang="da-DK" baseline="0" dirty="0"/>
              <a:t> den 19. november bliver enhedens resultater tilgængelige på </a:t>
            </a:r>
            <a:r>
              <a:rPr lang="da-DK" baseline="0" dirty="0" err="1"/>
              <a:t>SDUnet</a:t>
            </a:r>
            <a:r>
              <a:rPr lang="da-DK" baseline="0" dirty="0"/>
              <a:t> i form af anonymiserede rapporter.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t>47-18</a:t>
            </a:r>
            <a:r>
              <a:rPr lang="da-DK" dirty="0"/>
              <a:t>: Herefter</a:t>
            </a:r>
            <a:r>
              <a:rPr lang="da-DK" baseline="0" dirty="0"/>
              <a:t> tager enheden arbejdstøjet på for at handle på resultaterne.</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Før jul: I</a:t>
            </a:r>
            <a:r>
              <a:rPr lang="da-DK" baseline="0" dirty="0"/>
              <a:t> enheden samles medarbejdere og ledelse med arbejdsmiljøgruppen og TR før jul for at drøfte resultaterne, ønsker til prioriteringer, muligt fortolkningsrum og mulige løsningsveje.</a:t>
            </a:r>
          </a:p>
          <a:p>
            <a:pPr marL="0" marR="0" lvl="0" indent="0" algn="l" defTabSz="914400" rtl="0" eaLnBrk="1" fontAlgn="auto" latinLnBrk="0" hangingPunct="1">
              <a:lnSpc>
                <a:spcPct val="100000"/>
              </a:lnSpc>
              <a:spcBef>
                <a:spcPts val="0"/>
              </a:spcBef>
              <a:spcAft>
                <a:spcPts val="0"/>
              </a:spcAft>
              <a:buClrTx/>
              <a:buSzTx/>
              <a:buFontTx/>
              <a:buNone/>
              <a:tabLst/>
              <a:defRPr/>
            </a:pPr>
            <a:r>
              <a:rPr lang="da-DK" baseline="0" dirty="0"/>
              <a:t>Første kvartal: De fokuspunkter, som enheden ønsker at arbejde videre med rapporteres til hovedområdets arbejdsmiljø og samarbejdsudvalg.</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Inden første maj skal der foreligge</a:t>
            </a:r>
            <a:r>
              <a:rPr lang="da-DK" baseline="0" dirty="0"/>
              <a:t> en konkret tids- og </a:t>
            </a:r>
            <a:r>
              <a:rPr lang="da-DK" baseline="0" dirty="0" err="1"/>
              <a:t>handslingsplan</a:t>
            </a:r>
            <a:r>
              <a:rPr lang="da-DK" baseline="0" dirty="0"/>
              <a:t> for opfølgende aktiviteter.</a:t>
            </a:r>
            <a:endParaRPr lang="da-DK" dirty="0"/>
          </a:p>
        </p:txBody>
      </p:sp>
      <p:sp>
        <p:nvSpPr>
          <p:cNvPr id="4" name="Pladsholder til diasnummer 3"/>
          <p:cNvSpPr>
            <a:spLocks noGrp="1"/>
          </p:cNvSpPr>
          <p:nvPr>
            <p:ph type="sldNum" sz="quarter" idx="10"/>
          </p:nvPr>
        </p:nvSpPr>
        <p:spPr/>
        <p:txBody>
          <a:bodyPr/>
          <a:lstStyle/>
          <a:p>
            <a:fld id="{A04BFFC9-8BD2-45D2-B6C9-D25E4D83ACEC}" type="slidenum">
              <a:rPr lang="da-DK" smtClean="0"/>
              <a:pPr/>
              <a:t>4</a:t>
            </a:fld>
            <a:endParaRPr lang="da-DK"/>
          </a:p>
        </p:txBody>
      </p:sp>
    </p:spTree>
    <p:extLst>
      <p:ext uri="{BB962C8B-B14F-4D97-AF65-F5344CB8AC3E}">
        <p14:creationId xmlns:p14="http://schemas.microsoft.com/office/powerpoint/2010/main" val="3959659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u="sng" dirty="0"/>
              <a:t>Respondenter</a:t>
            </a:r>
            <a:r>
              <a:rPr lang="da-DK" dirty="0"/>
              <a:t>:</a:t>
            </a:r>
            <a:r>
              <a:rPr lang="da-DK" baseline="0" dirty="0"/>
              <a:t> </a:t>
            </a:r>
            <a:r>
              <a:rPr lang="da-DK" dirty="0"/>
              <a:t>I denne undersøgelse</a:t>
            </a:r>
            <a:r>
              <a:rPr lang="da-DK" baseline="0" dirty="0"/>
              <a:t> fravælges personale, som betragtes så løst tilknyttet universitetet, at de næppe indgår i det daglige arbejdsmiljø og trivsel. En inddragelse af deres besvarelser anses blot at ville resultere i en vanskeliggørelse i fortolkning af resultaterne. Hvor det er relevant gennemfører enheden selv opfølgende APV for disse medarbejdere.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da-DK" u="sng" baseline="0" dirty="0"/>
              <a:t>Baggrundsinformation</a:t>
            </a:r>
            <a:r>
              <a:rPr lang="da-DK" baseline="0" dirty="0"/>
              <a:t> bruges til følgende formål:</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da-DK" baseline="0" dirty="0"/>
              <a:t>Tilhørsforhold: Resultaterne opdeles på hovedområde og enhedsniveau og for den fysiske </a:t>
            </a:r>
            <a:r>
              <a:rPr lang="da-DK" baseline="0" dirty="0" err="1"/>
              <a:t>APV’s</a:t>
            </a:r>
            <a:r>
              <a:rPr lang="da-DK" baseline="0" dirty="0"/>
              <a:t> vedkommende også på en overordnet geografisk fordeling.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da-DK" baseline="0" dirty="0"/>
              <a:t>Til alle rapport-niveauer for den psykisk APV/trivsel tilføjes 3 appendikser, hvor alle resultaterne opgøres på 1) køn, 2) stillingskategori samt 3) det valgte sprog.</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da-DK" baseline="0" dirty="0"/>
          </a:p>
        </p:txBody>
      </p:sp>
      <p:sp>
        <p:nvSpPr>
          <p:cNvPr id="4" name="Pladsholder til diasnummer 3"/>
          <p:cNvSpPr>
            <a:spLocks noGrp="1"/>
          </p:cNvSpPr>
          <p:nvPr>
            <p:ph type="sldNum" sz="quarter" idx="10"/>
          </p:nvPr>
        </p:nvSpPr>
        <p:spPr/>
        <p:txBody>
          <a:bodyPr/>
          <a:lstStyle/>
          <a:p>
            <a:fld id="{A04BFFC9-8BD2-45D2-B6C9-D25E4D83ACEC}" type="slidenum">
              <a:rPr lang="da-DK" smtClean="0"/>
              <a:pPr/>
              <a:t>5</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sng" dirty="0"/>
              <a:t>Den psykiske</a:t>
            </a:r>
            <a:r>
              <a:rPr lang="da-DK" u="sng" baseline="0" dirty="0"/>
              <a:t> AVP/Trivselsmåling </a:t>
            </a:r>
            <a:r>
              <a:rPr lang="da-DK" baseline="0" dirty="0"/>
              <a:t>består af 33 spørgsmål som det anslås at tage 4-5 minutter at besvare. </a:t>
            </a:r>
          </a:p>
          <a:p>
            <a:r>
              <a:rPr lang="da-DK" dirty="0"/>
              <a:t>Spørgsmålene stilles inden for de nævnte kategorier, der hver indledes med et hovedspørgsmål og dertil et</a:t>
            </a:r>
            <a:r>
              <a:rPr lang="da-DK" baseline="0" dirty="0"/>
              <a:t> antal underspørgsmål.</a:t>
            </a:r>
          </a:p>
          <a:p>
            <a:r>
              <a:rPr lang="da-DK" baseline="0" dirty="0"/>
              <a:t>Afslutningsvis finder du et fritekstfelt, som du kan bruge, hvis spørgsmålene i den psykiske APV/Trivselsmåling ikke er dækkende for det, du gerne vil bemærke.</a:t>
            </a:r>
          </a:p>
          <a:p>
            <a:endParaRPr lang="da-DK"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Antallet af spørgsmål i </a:t>
            </a:r>
            <a:r>
              <a:rPr lang="da-DK" u="sng" baseline="0" dirty="0"/>
              <a:t>den fysiske APV </a:t>
            </a:r>
            <a:r>
              <a:rPr lang="da-DK" baseline="0" dirty="0"/>
              <a:t>varierer afhængig af hvilke arbejdsfunktioner man har. Hvis man krydser af i ét eller flere af arbejdsfunktionerne (arbejde ved PC, undervisning, laboratorium, værksted) tilføjes der passende spørgsmål hertil.</a:t>
            </a:r>
            <a:r>
              <a:rPr lang="da-DK" dirty="0"/>
              <a:t> </a:t>
            </a:r>
            <a:r>
              <a:rPr lang="da-DK" baseline="0" dirty="0"/>
              <a:t>Der stilles ét overordnet spørgsmål i hvert tema, </a:t>
            </a:r>
            <a:r>
              <a:rPr lang="da-DK" baseline="0" dirty="0" err="1"/>
              <a:t>dvs</a:t>
            </a:r>
            <a:r>
              <a:rPr lang="da-DK" baseline="0" dirty="0"/>
              <a:t> mindst 5 spørgsmål og maksimalt 11 spørgsmål.</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Finder man at forholdet ikke er i orden skal man uddybe problemstillingen. </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Svartiden for den fysiske APV afhænger således af hvad man arbejder med og hvor mange problemstillinger i det fysiske arbejdsmiljø man har. Den fysiske APV kan gennemføres på 3-4 minutter, hvis man ikke har nogle kommentarer og markerer, at alt er i orden. Tiden for gennemførelse stiger med 1-2,5 minut pr. område man markerer som ”ikke i orden”. </a:t>
            </a:r>
            <a:endParaRPr lang="da-DK" dirty="0"/>
          </a:p>
          <a:p>
            <a:endParaRPr lang="da-DK" dirty="0"/>
          </a:p>
        </p:txBody>
      </p:sp>
      <p:sp>
        <p:nvSpPr>
          <p:cNvPr id="4" name="Pladsholder til diasnummer 3"/>
          <p:cNvSpPr>
            <a:spLocks noGrp="1"/>
          </p:cNvSpPr>
          <p:nvPr>
            <p:ph type="sldNum" sz="quarter" idx="10"/>
          </p:nvPr>
        </p:nvSpPr>
        <p:spPr/>
        <p:txBody>
          <a:bodyPr/>
          <a:lstStyle/>
          <a:p>
            <a:fld id="{A04BFFC9-8BD2-45D2-B6C9-D25E4D83ACEC}" type="slidenum">
              <a:rPr lang="da-DK" smtClean="0"/>
              <a:pPr/>
              <a:t>6</a:t>
            </a:fld>
            <a:endParaRPr lang="da-DK"/>
          </a:p>
        </p:txBody>
      </p:sp>
    </p:spTree>
    <p:extLst>
      <p:ext uri="{BB962C8B-B14F-4D97-AF65-F5344CB8AC3E}">
        <p14:creationId xmlns:p14="http://schemas.microsoft.com/office/powerpoint/2010/main" val="282280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Styregruppen for denne undersøgelse har fravalgt at gennemføre en egentlig lederevaluering samtidig med måling af arbejdsmiljø og trivsel.</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Det vil sige: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i="0" u="none" strike="noStrike" kern="1200" baseline="0" dirty="0">
                <a:solidFill>
                  <a:schemeClr val="tx1"/>
                </a:solidFill>
                <a:latin typeface="+mn-lt"/>
                <a:ea typeface="+mn-ea"/>
                <a:cs typeface="+mn-cs"/>
              </a:rPr>
              <a:t>Man skal </a:t>
            </a:r>
            <a:r>
              <a:rPr lang="da-DK" sz="1200" b="0" i="0" u="sng" strike="noStrike" kern="1200" baseline="0" dirty="0">
                <a:solidFill>
                  <a:schemeClr val="tx1"/>
                </a:solidFill>
                <a:latin typeface="+mn-lt"/>
                <a:ea typeface="+mn-ea"/>
                <a:cs typeface="+mn-cs"/>
              </a:rPr>
              <a:t>ikke</a:t>
            </a:r>
            <a:r>
              <a:rPr lang="da-DK" sz="1200" b="0" i="0" u="none" strike="noStrike" kern="1200" baseline="0" dirty="0">
                <a:solidFill>
                  <a:schemeClr val="tx1"/>
                </a:solidFill>
                <a:latin typeface="+mn-lt"/>
                <a:ea typeface="+mn-ea"/>
                <a:cs typeface="+mn-cs"/>
              </a:rPr>
              <a:t> evaluere en navngiven leder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i="0" u="none" strike="noStrike" kern="1200" baseline="0" dirty="0">
                <a:solidFill>
                  <a:schemeClr val="tx1"/>
                </a:solidFill>
                <a:latin typeface="+mn-lt"/>
                <a:ea typeface="+mn-ea"/>
                <a:cs typeface="+mn-cs"/>
              </a:rPr>
              <a:t>Man skal evaluere om man modtager den fornødne ledelsesmæssige hjælp og støtte - uanset fra hvilken leder den kommer fra.</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Undersøgelsen er lagt op som en screening af hvordan medarbejderen oplever udførelsen af den daglige ledelse: Altså mere med fokus på om ledelsesfunktionen bliver udført end om hvem der tilfældigvis har ledelseskasketten på. Det er denne betragtning, som respondenterne skal anlægge, når de udfylder spørgsmål vedrørende nærmeste ledelse.</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Det ikke muligt at give en præcis og fælles SDU-definition af hvem ‘nærmeste ledelse’ er som ledelsesperson fordi:</a:t>
            </a:r>
          </a:p>
          <a:p>
            <a:pPr marL="171450" indent="-171450" rtl="0">
              <a:buFont typeface="Arial" panose="020B0604020202020204" pitchFamily="34" charset="0"/>
              <a:buChar char="•"/>
            </a:pPr>
            <a:r>
              <a:rPr lang="da-DK" sz="1200" b="0" i="0" u="none" strike="noStrike" kern="1200" baseline="0" dirty="0">
                <a:solidFill>
                  <a:schemeClr val="tx1"/>
                </a:solidFill>
                <a:latin typeface="+mn-lt"/>
                <a:ea typeface="+mn-ea"/>
                <a:cs typeface="+mn-cs"/>
              </a:rPr>
              <a:t>Referencen til nærmeste leder er ikke registreret på personalesagen</a:t>
            </a:r>
          </a:p>
          <a:p>
            <a:pPr marL="171450" indent="-171450" rtl="0">
              <a:buFont typeface="Arial" panose="020B0604020202020204" pitchFamily="34" charset="0"/>
              <a:buChar char="•"/>
            </a:pPr>
            <a:r>
              <a:rPr lang="da-DK" sz="1200" b="0" i="0" u="none" strike="noStrike" kern="1200" baseline="0" dirty="0">
                <a:solidFill>
                  <a:schemeClr val="tx1"/>
                </a:solidFill>
                <a:latin typeface="+mn-lt"/>
                <a:ea typeface="+mn-ea"/>
                <a:cs typeface="+mn-cs"/>
              </a:rPr>
              <a:t>Ledelse udøves meget forskelligt enhederne og hovedområderne imellem</a:t>
            </a:r>
          </a:p>
          <a:p>
            <a:pPr marL="171450" indent="-171450" rtl="0">
              <a:buFont typeface="Arial" panose="020B0604020202020204" pitchFamily="34" charset="0"/>
              <a:buChar char="•"/>
            </a:pPr>
            <a:r>
              <a:rPr lang="da-DK" sz="1200" b="0" i="0" u="none" strike="noStrike" kern="1200" baseline="0" dirty="0">
                <a:solidFill>
                  <a:schemeClr val="tx1"/>
                </a:solidFill>
                <a:latin typeface="+mn-lt"/>
                <a:ea typeface="+mn-ea"/>
                <a:cs typeface="+mn-cs"/>
              </a:rPr>
              <a:t>Ledelsesudførelsen er ofte placeres hos flere ledere, der deler de enkelte ledelsesopgaver imellem sig.</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baseline="0" dirty="0">
                <a:solidFill>
                  <a:schemeClr val="tx1"/>
                </a:solidFill>
                <a:latin typeface="+mn-lt"/>
                <a:ea typeface="+mn-ea"/>
                <a:cs typeface="+mn-cs"/>
              </a:rPr>
              <a:t>Derfor opfordres enheden til at tage en snak om hvad man forstår ved nærmeste ledelse i enheden.</a:t>
            </a:r>
          </a:p>
        </p:txBody>
      </p:sp>
      <p:sp>
        <p:nvSpPr>
          <p:cNvPr id="4" name="Pladsholder til diasnummer 3"/>
          <p:cNvSpPr>
            <a:spLocks noGrp="1"/>
          </p:cNvSpPr>
          <p:nvPr>
            <p:ph type="sldNum" sz="quarter" idx="10"/>
          </p:nvPr>
        </p:nvSpPr>
        <p:spPr/>
        <p:txBody>
          <a:bodyPr/>
          <a:lstStyle/>
          <a:p>
            <a:fld id="{A04BFFC9-8BD2-45D2-B6C9-D25E4D83ACEC}" type="slidenum">
              <a:rPr lang="da-DK" smtClean="0"/>
              <a:pPr/>
              <a:t>7</a:t>
            </a:fld>
            <a:endParaRPr lang="da-DK"/>
          </a:p>
        </p:txBody>
      </p:sp>
    </p:spTree>
    <p:extLst>
      <p:ext uri="{BB962C8B-B14F-4D97-AF65-F5344CB8AC3E}">
        <p14:creationId xmlns:p14="http://schemas.microsoft.com/office/powerpoint/2010/main" val="282280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kern="1200" dirty="0">
                <a:solidFill>
                  <a:schemeClr val="tx1"/>
                </a:solidFill>
                <a:effectLst/>
                <a:latin typeface="+mn-lt"/>
                <a:ea typeface="+mn-ea"/>
                <a:cs typeface="+mn-cs"/>
              </a:rPr>
              <a:t>Undersøgelsen gennemføres teknisk set som en</a:t>
            </a:r>
            <a:r>
              <a:rPr lang="da-DK" sz="1200" b="0" kern="1200" baseline="0" dirty="0">
                <a:solidFill>
                  <a:schemeClr val="tx1"/>
                </a:solidFill>
                <a:effectLst/>
                <a:latin typeface="+mn-lt"/>
                <a:ea typeface="+mn-ea"/>
                <a:cs typeface="+mn-cs"/>
              </a:rPr>
              <a:t> samlet måling men i 2 dele. I første halvdel er respondenten anonym. I anden halvdel er respondenten ikke anonym overfor arbejdsmiljøgruppen. Man får tydelig besked undervejs.</a:t>
            </a:r>
          </a:p>
          <a:p>
            <a:endParaRPr lang="da-DK" sz="1200" b="0" kern="1200" dirty="0">
              <a:solidFill>
                <a:schemeClr val="tx1"/>
              </a:solidFill>
              <a:effectLst/>
              <a:latin typeface="+mn-lt"/>
              <a:ea typeface="+mn-ea"/>
              <a:cs typeface="+mn-cs"/>
            </a:endParaRPr>
          </a:p>
          <a:p>
            <a:r>
              <a:rPr lang="da-DK" sz="1200" b="0" u="sng" kern="1200" dirty="0">
                <a:solidFill>
                  <a:schemeClr val="tx1"/>
                </a:solidFill>
                <a:effectLst/>
                <a:latin typeface="+mn-lt"/>
                <a:ea typeface="+mn-ea"/>
                <a:cs typeface="+mn-cs"/>
              </a:rPr>
              <a:t>Garanti af anonymitet i den psykiske APV/trivselsmåling</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a:solidFill>
                  <a:schemeClr val="tx1"/>
                </a:solidFill>
                <a:effectLst/>
                <a:latin typeface="+mn-lt"/>
                <a:ea typeface="+mn-ea"/>
                <a:cs typeface="+mn-cs"/>
              </a:rPr>
              <a:t>Rambøll indsamler som dataleverandør besvarelser via e-mail. </a:t>
            </a:r>
            <a:r>
              <a:rPr lang="da-DK" baseline="0" dirty="0"/>
              <a:t>Rambøll knytter en unik respondentnøgle til den enkelte e-mail adresse således at spørgeskema og påmindelsesmails kan fremsendes.</a:t>
            </a:r>
            <a:endParaRPr lang="da-DK" dirty="0"/>
          </a:p>
          <a:p>
            <a:r>
              <a:rPr lang="da-DK" sz="1200" kern="1200" dirty="0">
                <a:solidFill>
                  <a:schemeClr val="tx1"/>
                </a:solidFill>
                <a:effectLst/>
                <a:latin typeface="+mn-lt"/>
                <a:ea typeface="+mn-ea"/>
                <a:cs typeface="+mn-cs"/>
              </a:rPr>
              <a:t>Efter endt dataindsamling anonymiseres data som vedrører den psykiske APV således, at kontaktdata, dvs. navn og e-mail, ikke vises sammen med den indsamlede besvarelse. </a:t>
            </a:r>
          </a:p>
          <a:p>
            <a:r>
              <a:rPr lang="da-DK" sz="1200" kern="1200" dirty="0">
                <a:solidFill>
                  <a:schemeClr val="tx1"/>
                </a:solidFill>
                <a:effectLst/>
                <a:latin typeface="+mn-lt"/>
                <a:ea typeface="+mn-ea"/>
                <a:cs typeface="+mn-cs"/>
              </a:rPr>
              <a:t>SDU har </a:t>
            </a:r>
            <a:r>
              <a:rPr lang="da-DK" sz="1200" u="sng" kern="1200" dirty="0">
                <a:solidFill>
                  <a:schemeClr val="tx1"/>
                </a:solidFill>
                <a:effectLst/>
                <a:latin typeface="+mn-lt"/>
                <a:ea typeface="+mn-ea"/>
                <a:cs typeface="+mn-cs"/>
              </a:rPr>
              <a:t>ikke</a:t>
            </a:r>
            <a:r>
              <a:rPr lang="da-DK" sz="1200" kern="1200" dirty="0">
                <a:solidFill>
                  <a:schemeClr val="tx1"/>
                </a:solidFill>
                <a:effectLst/>
                <a:latin typeface="+mn-lt"/>
                <a:ea typeface="+mn-ea"/>
                <a:cs typeface="+mn-cs"/>
              </a:rPr>
              <a:t> adgang til de enkelte besvarelser.</a:t>
            </a:r>
          </a:p>
        </p:txBody>
      </p:sp>
      <p:sp>
        <p:nvSpPr>
          <p:cNvPr id="4" name="Pladsholder til diasnummer 3"/>
          <p:cNvSpPr>
            <a:spLocks noGrp="1"/>
          </p:cNvSpPr>
          <p:nvPr>
            <p:ph type="sldNum" sz="quarter" idx="10"/>
          </p:nvPr>
        </p:nvSpPr>
        <p:spPr/>
        <p:txBody>
          <a:bodyPr/>
          <a:lstStyle/>
          <a:p>
            <a:fld id="{A04BFFC9-8BD2-45D2-B6C9-D25E4D83ACEC}" type="slidenum">
              <a:rPr lang="da-DK" smtClean="0"/>
              <a:pPr/>
              <a:t>8</a:t>
            </a:fld>
            <a:endParaRPr lang="da-DK"/>
          </a:p>
        </p:txBody>
      </p:sp>
    </p:spTree>
    <p:extLst>
      <p:ext uri="{BB962C8B-B14F-4D97-AF65-F5344CB8AC3E}">
        <p14:creationId xmlns:p14="http://schemas.microsoft.com/office/powerpoint/2010/main" val="2174757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kern="1200" dirty="0">
                <a:solidFill>
                  <a:schemeClr val="tx1"/>
                </a:solidFill>
                <a:effectLst/>
                <a:latin typeface="+mn-lt"/>
                <a:ea typeface="+mn-ea"/>
                <a:cs typeface="+mn-cs"/>
              </a:rPr>
              <a:t>Rapportstrukturen</a:t>
            </a:r>
          </a:p>
          <a:p>
            <a:endParaRPr lang="da-DK" sz="1200" kern="1200" dirty="0">
              <a:solidFill>
                <a:schemeClr val="tx1"/>
              </a:solidFill>
              <a:effectLst/>
              <a:latin typeface="+mn-lt"/>
              <a:ea typeface="+mn-ea"/>
              <a:cs typeface="+mn-cs"/>
            </a:endParaRPr>
          </a:p>
          <a:p>
            <a:r>
              <a:rPr lang="da-DK" sz="1200" kern="1200" dirty="0">
                <a:solidFill>
                  <a:schemeClr val="tx1"/>
                </a:solidFill>
                <a:effectLst/>
                <a:latin typeface="+mn-lt"/>
                <a:ea typeface="+mn-ea"/>
                <a:cs typeface="+mn-cs"/>
              </a:rPr>
              <a:t>Til alle rapporter i den psykiske</a:t>
            </a:r>
            <a:r>
              <a:rPr lang="da-DK" sz="1200" kern="1200" baseline="0" dirty="0">
                <a:solidFill>
                  <a:schemeClr val="tx1"/>
                </a:solidFill>
                <a:effectLst/>
                <a:latin typeface="+mn-lt"/>
                <a:ea typeface="+mn-ea"/>
                <a:cs typeface="+mn-cs"/>
              </a:rPr>
              <a:t> APV/Trivselsmåling leveres 3 </a:t>
            </a:r>
            <a:r>
              <a:rPr lang="da-DK" sz="1200" kern="1200" baseline="0" dirty="0" err="1">
                <a:solidFill>
                  <a:schemeClr val="tx1"/>
                </a:solidFill>
                <a:effectLst/>
                <a:latin typeface="+mn-lt"/>
                <a:ea typeface="+mn-ea"/>
                <a:cs typeface="+mn-cs"/>
              </a:rPr>
              <a:t>appendix</a:t>
            </a:r>
            <a:r>
              <a:rPr lang="da-DK" sz="1200" kern="1200" baseline="0" dirty="0">
                <a:solidFill>
                  <a:schemeClr val="tx1"/>
                </a:solidFill>
                <a:effectLst/>
                <a:latin typeface="+mn-lt"/>
                <a:ea typeface="+mn-ea"/>
                <a:cs typeface="+mn-cs"/>
              </a:rPr>
              <a:t> opgjort på baggrundsvariable. Stillingskategori opgøres dog på forskelligt detaljeringsniveau. På enhedsniveau opgøres på VIP/TAP, på hovedområdeniveau opgøres på </a:t>
            </a:r>
            <a:r>
              <a:rPr lang="da-DK" sz="1200" kern="1200" baseline="0" dirty="0" err="1">
                <a:solidFill>
                  <a:schemeClr val="tx1"/>
                </a:solidFill>
                <a:effectLst/>
                <a:latin typeface="+mn-lt"/>
                <a:ea typeface="+mn-ea"/>
                <a:cs typeface="+mn-cs"/>
              </a:rPr>
              <a:t>Ph.D.</a:t>
            </a:r>
            <a:r>
              <a:rPr lang="da-DK" sz="1200" kern="1200" baseline="0" dirty="0">
                <a:solidFill>
                  <a:schemeClr val="tx1"/>
                </a:solidFill>
                <a:effectLst/>
                <a:latin typeface="+mn-lt"/>
                <a:ea typeface="+mn-ea"/>
                <a:cs typeface="+mn-cs"/>
              </a:rPr>
              <a:t>, Øvrig VIP samt TAP. På SDU-niveau opgøres der på 8 stillingskategorier: Professor, Lektor, Adjunkt, Post. Doc., </a:t>
            </a:r>
            <a:r>
              <a:rPr lang="da-DK" sz="1200" kern="1200" baseline="0" dirty="0" err="1">
                <a:solidFill>
                  <a:schemeClr val="tx1"/>
                </a:solidFill>
                <a:effectLst/>
                <a:latin typeface="+mn-lt"/>
                <a:ea typeface="+mn-ea"/>
                <a:cs typeface="+mn-cs"/>
              </a:rPr>
              <a:t>Ph.D.</a:t>
            </a:r>
            <a:r>
              <a:rPr lang="da-DK" sz="1200" kern="1200" baseline="0" dirty="0">
                <a:solidFill>
                  <a:schemeClr val="tx1"/>
                </a:solidFill>
                <a:effectLst/>
                <a:latin typeface="+mn-lt"/>
                <a:ea typeface="+mn-ea"/>
                <a:cs typeface="+mn-cs"/>
              </a:rPr>
              <a:t> samt AC-TAP, Teknisk personale og Administrativt personale.</a:t>
            </a:r>
          </a:p>
          <a:p>
            <a:endParaRPr lang="da-DK" sz="1200" kern="1200" baseline="0" dirty="0">
              <a:solidFill>
                <a:schemeClr val="tx1"/>
              </a:solidFill>
              <a:effectLst/>
              <a:latin typeface="+mn-lt"/>
              <a:ea typeface="+mn-ea"/>
              <a:cs typeface="+mn-cs"/>
            </a:endParaRPr>
          </a:p>
          <a:p>
            <a:endParaRPr lang="da-DK" sz="1200" kern="1200" baseline="0" dirty="0">
              <a:solidFill>
                <a:schemeClr val="tx1"/>
              </a:solidFill>
              <a:effectLst/>
              <a:latin typeface="+mn-lt"/>
              <a:ea typeface="+mn-ea"/>
              <a:cs typeface="+mn-cs"/>
            </a:endParaRPr>
          </a:p>
          <a:p>
            <a:r>
              <a:rPr lang="da-DK" sz="1200" kern="1200" baseline="0" dirty="0">
                <a:solidFill>
                  <a:schemeClr val="tx1"/>
                </a:solidFill>
                <a:effectLst/>
                <a:latin typeface="+mn-lt"/>
                <a:ea typeface="+mn-ea"/>
                <a:cs typeface="+mn-cs"/>
              </a:rPr>
              <a:t>For de enheder, der har ønsket tillægsspørgsmål eller oprettet delenheder tilgår der også rapport om dette.</a:t>
            </a:r>
            <a:endParaRPr lang="da-DK" sz="1200" kern="1200" dirty="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A04BFFC9-8BD2-45D2-B6C9-D25E4D83ACEC}" type="slidenum">
              <a:rPr lang="da-DK" smtClean="0"/>
              <a:pPr/>
              <a:t>9</a:t>
            </a:fld>
            <a:endParaRPr lang="da-DK"/>
          </a:p>
        </p:txBody>
      </p:sp>
    </p:spTree>
    <p:extLst>
      <p:ext uri="{BB962C8B-B14F-4D97-AF65-F5344CB8AC3E}">
        <p14:creationId xmlns:p14="http://schemas.microsoft.com/office/powerpoint/2010/main" val="2174757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Click to edit Master title style</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a-DK"/>
          </a:p>
        </p:txBody>
      </p:sp>
      <p:sp>
        <p:nvSpPr>
          <p:cNvPr id="4"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a-DK"/>
          </a:p>
        </p:txBody>
      </p:sp>
      <p:sp>
        <p:nvSpPr>
          <p:cNvPr id="3" name="Pladsholder til indhold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5" name="Pladsholder til sidefod 4"/>
          <p:cNvSpPr>
            <a:spLocks noGrp="1"/>
          </p:cNvSpPr>
          <p:nvPr>
            <p:ph type="ftr" sz="quarter" idx="11"/>
          </p:nvPr>
        </p:nvSpPr>
        <p:spPr/>
        <p:txBody>
          <a:bodyPr/>
          <a:lstStyle>
            <a:lvl1pPr>
              <a:defRPr/>
            </a:lvl1pPr>
          </a:lstStyle>
          <a:p>
            <a:endParaRPr lang="da-DK"/>
          </a:p>
        </p:txBody>
      </p:sp>
      <p:sp>
        <p:nvSpPr>
          <p:cNvPr id="6"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6" name="Pladsholder til sidefod 4"/>
          <p:cNvSpPr>
            <a:spLocks noGrp="1"/>
          </p:cNvSpPr>
          <p:nvPr>
            <p:ph type="ftr" sz="quarter" idx="11"/>
          </p:nvPr>
        </p:nvSpPr>
        <p:spPr/>
        <p:txBody>
          <a:bodyPr/>
          <a:lstStyle>
            <a:lvl1pPr>
              <a:defRPr/>
            </a:lvl1pPr>
          </a:lstStyle>
          <a:p>
            <a:endParaRPr lang="da-DK"/>
          </a:p>
        </p:txBody>
      </p:sp>
      <p:sp>
        <p:nvSpPr>
          <p:cNvPr id="7"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a:t>Click to edit Master title style</a:t>
            </a:r>
            <a:endParaRPr lang="da-DK" dirty="0"/>
          </a:p>
        </p:txBody>
      </p:sp>
      <p:sp>
        <p:nvSpPr>
          <p:cNvPr id="3" name="Pladsholder til tekst 2"/>
          <p:cNvSpPr>
            <a:spLocks noGrp="1"/>
          </p:cNvSpPr>
          <p:nvPr>
            <p:ph type="body" idx="1"/>
          </p:nvPr>
        </p:nvSpPr>
        <p:spPr>
          <a:xfrm>
            <a:off x="457200" y="164623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Pladsholder til indhold 3"/>
          <p:cNvSpPr>
            <a:spLocks noGrp="1"/>
          </p:cNvSpPr>
          <p:nvPr>
            <p:ph sz="half" idx="2"/>
          </p:nvPr>
        </p:nvSpPr>
        <p:spPr>
          <a:xfrm>
            <a:off x="457200" y="2357431"/>
            <a:ext cx="4040188"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tekst 4"/>
          <p:cNvSpPr>
            <a:spLocks noGrp="1"/>
          </p:cNvSpPr>
          <p:nvPr>
            <p:ph type="body" sz="quarter" idx="3"/>
          </p:nvPr>
        </p:nvSpPr>
        <p:spPr>
          <a:xfrm>
            <a:off x="4645025" y="164623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Pladsholder til indhold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7"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8" name="Pladsholder til sidefod 4"/>
          <p:cNvSpPr>
            <a:spLocks noGrp="1"/>
          </p:cNvSpPr>
          <p:nvPr>
            <p:ph type="ftr" sz="quarter" idx="11"/>
          </p:nvPr>
        </p:nvSpPr>
        <p:spPr/>
        <p:txBody>
          <a:bodyPr/>
          <a:lstStyle>
            <a:lvl1pPr>
              <a:defRPr/>
            </a:lvl1pPr>
          </a:lstStyle>
          <a:p>
            <a:endParaRPr lang="da-DK"/>
          </a:p>
        </p:txBody>
      </p:sp>
      <p:sp>
        <p:nvSpPr>
          <p:cNvPr id="9"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lgn="l">
              <a:defRPr sz="2800"/>
            </a:lvl1pPr>
          </a:lstStyle>
          <a:p>
            <a:r>
              <a:rPr lang="en-US" dirty="0"/>
              <a:t>Click to edit Master title style</a:t>
            </a:r>
            <a:br>
              <a:rPr lang="en-US" dirty="0"/>
            </a:br>
            <a:r>
              <a:rPr lang="en-US" dirty="0"/>
              <a:t>- </a:t>
            </a:r>
            <a:endParaRPr lang="da-DK" dirty="0"/>
          </a:p>
        </p:txBody>
      </p:sp>
      <p:sp>
        <p:nvSpPr>
          <p:cNvPr id="3"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4" name="Pladsholder til sidefod 4"/>
          <p:cNvSpPr>
            <a:spLocks noGrp="1"/>
          </p:cNvSpPr>
          <p:nvPr>
            <p:ph type="ftr" sz="quarter" idx="11"/>
          </p:nvPr>
        </p:nvSpPr>
        <p:spPr/>
        <p:txBody>
          <a:bodyPr/>
          <a:lstStyle>
            <a:lvl1pPr>
              <a:defRPr/>
            </a:lvl1pPr>
          </a:lstStyle>
          <a:p>
            <a:endParaRPr lang="da-DK"/>
          </a:p>
        </p:txBody>
      </p:sp>
      <p:sp>
        <p:nvSpPr>
          <p:cNvPr id="5"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3" name="Pladsholder til sidefod 4"/>
          <p:cNvSpPr>
            <a:spLocks noGrp="1"/>
          </p:cNvSpPr>
          <p:nvPr>
            <p:ph type="ftr" sz="quarter" idx="11"/>
          </p:nvPr>
        </p:nvSpPr>
        <p:spPr/>
        <p:txBody>
          <a:bodyPr/>
          <a:lstStyle>
            <a:lvl1pPr>
              <a:defRPr/>
            </a:lvl1pPr>
          </a:lstStyle>
          <a:p>
            <a:endParaRPr lang="da-DK"/>
          </a:p>
        </p:txBody>
      </p:sp>
      <p:sp>
        <p:nvSpPr>
          <p:cNvPr id="4"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2257412" cy="1162050"/>
          </a:xfrm>
        </p:spPr>
        <p:txBody>
          <a:bodyPr anchor="b"/>
          <a:lstStyle>
            <a:lvl1pPr algn="l">
              <a:defRPr sz="2000" b="1"/>
            </a:lvl1pPr>
          </a:lstStyle>
          <a:p>
            <a:r>
              <a:rPr lang="en-US"/>
              <a:t>Click to edit Master title style</a:t>
            </a:r>
            <a:endParaRPr lang="da-DK" dirty="0"/>
          </a:p>
        </p:txBody>
      </p:sp>
      <p:sp>
        <p:nvSpPr>
          <p:cNvPr id="3" name="Pladsholder til indhold 2"/>
          <p:cNvSpPr>
            <a:spLocks noGrp="1"/>
          </p:cNvSpPr>
          <p:nvPr>
            <p:ph idx="1"/>
          </p:nvPr>
        </p:nvSpPr>
        <p:spPr>
          <a:xfrm>
            <a:off x="3000364" y="273050"/>
            <a:ext cx="5686436" cy="5853113"/>
          </a:xfrm>
        </p:spPr>
        <p:txBody>
          <a:bodyPr/>
          <a:lstStyle>
            <a:lvl1pPr>
              <a:defRPr sz="2400"/>
            </a:lvl1pPr>
            <a:lvl2pPr>
              <a:defRPr sz="2400"/>
            </a:lvl2pPr>
            <a:lvl3pPr>
              <a:defRPr sz="2000"/>
            </a:lvl3pPr>
            <a:lvl4pPr>
              <a:defRPr sz="20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tekst 3"/>
          <p:cNvSpPr>
            <a:spLocks noGrp="1"/>
          </p:cNvSpPr>
          <p:nvPr>
            <p:ph type="body" sz="half" idx="2"/>
          </p:nvPr>
        </p:nvSpPr>
        <p:spPr>
          <a:xfrm>
            <a:off x="457201" y="1435100"/>
            <a:ext cx="225741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6" name="Pladsholder til sidefod 4"/>
          <p:cNvSpPr>
            <a:spLocks noGrp="1"/>
          </p:cNvSpPr>
          <p:nvPr>
            <p:ph type="ftr" sz="quarter" idx="11"/>
          </p:nvPr>
        </p:nvSpPr>
        <p:spPr/>
        <p:txBody>
          <a:bodyPr/>
          <a:lstStyle>
            <a:lvl1pPr>
              <a:defRPr/>
            </a:lvl1pPr>
          </a:lstStyle>
          <a:p>
            <a:endParaRPr lang="da-DK"/>
          </a:p>
        </p:txBody>
      </p:sp>
      <p:sp>
        <p:nvSpPr>
          <p:cNvPr id="7"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85918" y="5000636"/>
            <a:ext cx="5486400" cy="566738"/>
          </a:xfrm>
        </p:spPr>
        <p:txBody>
          <a:bodyPr anchor="b"/>
          <a:lstStyle>
            <a:lvl1pPr algn="l">
              <a:defRPr sz="2000" b="1"/>
            </a:lvl1pPr>
          </a:lstStyle>
          <a:p>
            <a:r>
              <a:rPr lang="en-US"/>
              <a:t>Click to edit Master title style</a:t>
            </a:r>
            <a:endParaRPr lang="da-DK" dirty="0"/>
          </a:p>
        </p:txBody>
      </p:sp>
      <p:sp>
        <p:nvSpPr>
          <p:cNvPr id="3" name="Pladsholder til billede 2"/>
          <p:cNvSpPr>
            <a:spLocks noGrp="1"/>
          </p:cNvSpPr>
          <p:nvPr>
            <p:ph type="pic" idx="1"/>
          </p:nvPr>
        </p:nvSpPr>
        <p:spPr>
          <a:xfrm>
            <a:off x="357158" y="357166"/>
            <a:ext cx="8429684" cy="464347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da-DK" noProof="0"/>
          </a:p>
        </p:txBody>
      </p:sp>
      <p:sp>
        <p:nvSpPr>
          <p:cNvPr id="4" name="Pladsholder til tekst 3"/>
          <p:cNvSpPr>
            <a:spLocks noGrp="1"/>
          </p:cNvSpPr>
          <p:nvPr>
            <p:ph type="body" sz="half" idx="2"/>
          </p:nvPr>
        </p:nvSpPr>
        <p:spPr>
          <a:xfrm>
            <a:off x="1785918" y="556737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p:txBody>
          <a:bodyPr/>
          <a:lstStyle>
            <a:lvl1pPr>
              <a:defRPr/>
            </a:lvl1pPr>
          </a:lstStyle>
          <a:p>
            <a:fld id="{BF226A14-B634-451F-8761-1B6DF2983CA2}" type="datetimeFigureOut">
              <a:rPr lang="da-DK" smtClean="0"/>
              <a:pPr/>
              <a:t>10-09-2018</a:t>
            </a:fld>
            <a:endParaRPr lang="da-DK"/>
          </a:p>
        </p:txBody>
      </p:sp>
      <p:sp>
        <p:nvSpPr>
          <p:cNvPr id="6" name="Pladsholder til sidefod 4"/>
          <p:cNvSpPr>
            <a:spLocks noGrp="1"/>
          </p:cNvSpPr>
          <p:nvPr>
            <p:ph type="ftr" sz="quarter" idx="11"/>
          </p:nvPr>
        </p:nvSpPr>
        <p:spPr/>
        <p:txBody>
          <a:bodyPr/>
          <a:lstStyle>
            <a:lvl1pPr>
              <a:defRPr/>
            </a:lvl1pPr>
          </a:lstStyle>
          <a:p>
            <a:endParaRPr lang="da-DK"/>
          </a:p>
        </p:txBody>
      </p:sp>
      <p:sp>
        <p:nvSpPr>
          <p:cNvPr id="7" name="Pladsholder til diasnummer 5"/>
          <p:cNvSpPr>
            <a:spLocks noGrp="1"/>
          </p:cNvSpPr>
          <p:nvPr>
            <p:ph type="sldNum" sz="quarter" idx="12"/>
          </p:nvPr>
        </p:nvSpPr>
        <p:spPr/>
        <p:txBody>
          <a:bodyPr/>
          <a:lstStyle>
            <a:lvl1pPr>
              <a:defRPr/>
            </a:lvl1pPr>
          </a:lstStyle>
          <a:p>
            <a:fld id="{447A3DB1-EB12-4882-B656-BC127F3625BB}"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11" cstate="print"/>
          <a:srcRect/>
          <a:stretch>
            <a:fillRect/>
          </a:stretch>
        </p:blipFill>
        <p:spPr bwMode="auto">
          <a:xfrm>
            <a:off x="0" y="6534150"/>
            <a:ext cx="9144000" cy="323850"/>
          </a:xfrm>
          <a:prstGeom prst="rect">
            <a:avLst/>
          </a:prstGeom>
          <a:noFill/>
          <a:ln w="9525">
            <a:noFill/>
            <a:miter lim="800000"/>
            <a:headEnd/>
            <a:tailEnd/>
          </a:ln>
        </p:spPr>
      </p:pic>
      <p:sp>
        <p:nvSpPr>
          <p:cNvPr id="1027"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dirty="0"/>
              <a:t>Klik for at redigere titeltypografi i masteren</a:t>
            </a:r>
          </a:p>
        </p:txBody>
      </p:sp>
      <p:sp>
        <p:nvSpPr>
          <p:cNvPr id="1028"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357188" y="6572250"/>
            <a:ext cx="857250" cy="285750"/>
          </a:xfrm>
          <a:prstGeom prst="rect">
            <a:avLst/>
          </a:prstGeom>
        </p:spPr>
        <p:txBody>
          <a:bodyPr vert="horz" wrap="square" lIns="91440" tIns="45720" rIns="91440" bIns="45720" numCol="1" anchor="ctr" anchorCtr="0" compatLnSpc="1">
            <a:prstTxWarp prst="textNoShape">
              <a:avLst/>
            </a:prstTxWarp>
          </a:bodyPr>
          <a:lstStyle>
            <a:lvl1pPr>
              <a:defRPr sz="1000" smtClean="0">
                <a:solidFill>
                  <a:srgbClr val="898989"/>
                </a:solidFill>
                <a:latin typeface="Gill Sans MT" pitchFamily="34" charset="0"/>
              </a:defRPr>
            </a:lvl1pPr>
          </a:lstStyle>
          <a:p>
            <a:fld id="{BF226A14-B634-451F-8761-1B6DF2983CA2}" type="datetimeFigureOut">
              <a:rPr lang="da-DK" smtClean="0"/>
              <a:pPr/>
              <a:t>10-09-2018</a:t>
            </a:fld>
            <a:endParaRPr lang="da-DK"/>
          </a:p>
        </p:txBody>
      </p:sp>
      <p:sp>
        <p:nvSpPr>
          <p:cNvPr id="5" name="Pladsholder til sidefod 4"/>
          <p:cNvSpPr>
            <a:spLocks noGrp="1"/>
          </p:cNvSpPr>
          <p:nvPr>
            <p:ph type="ftr" sz="quarter" idx="3"/>
          </p:nvPr>
        </p:nvSpPr>
        <p:spPr>
          <a:xfrm>
            <a:off x="1143000" y="6572250"/>
            <a:ext cx="2895600" cy="285750"/>
          </a:xfrm>
          <a:prstGeom prst="rect">
            <a:avLst/>
          </a:prstGeom>
        </p:spPr>
        <p:txBody>
          <a:bodyPr vert="horz" wrap="square" lIns="91440" tIns="45720" rIns="91440" bIns="45720" numCol="1" anchor="ctr" anchorCtr="0" compatLnSpc="1">
            <a:prstTxWarp prst="textNoShape">
              <a:avLst/>
            </a:prstTxWarp>
          </a:bodyPr>
          <a:lstStyle>
            <a:lvl1pPr>
              <a:defRPr sz="1000" smtClean="0">
                <a:solidFill>
                  <a:srgbClr val="898989"/>
                </a:solidFill>
                <a:latin typeface="Gill Sans MT" pitchFamily="34" charset="0"/>
              </a:defRPr>
            </a:lvl1pPr>
          </a:lstStyle>
          <a:p>
            <a:endParaRPr lang="da-DK"/>
          </a:p>
        </p:txBody>
      </p:sp>
      <p:sp>
        <p:nvSpPr>
          <p:cNvPr id="6" name="Pladsholder til diasnummer 5"/>
          <p:cNvSpPr>
            <a:spLocks noGrp="1"/>
          </p:cNvSpPr>
          <p:nvPr>
            <p:ph type="sldNum" sz="quarter" idx="4"/>
          </p:nvPr>
        </p:nvSpPr>
        <p:spPr>
          <a:xfrm>
            <a:off x="0" y="6572250"/>
            <a:ext cx="428625" cy="285750"/>
          </a:xfrm>
          <a:prstGeom prst="rect">
            <a:avLst/>
          </a:prstGeom>
        </p:spPr>
        <p:txBody>
          <a:bodyPr vert="horz" wrap="square" lIns="91440" tIns="45720" rIns="91440" bIns="45720" numCol="1" anchor="ctr" anchorCtr="0" compatLnSpc="1">
            <a:prstTxWarp prst="textNoShape">
              <a:avLst/>
            </a:prstTxWarp>
          </a:bodyPr>
          <a:lstStyle>
            <a:lvl1pPr>
              <a:defRPr sz="1000" smtClean="0">
                <a:solidFill>
                  <a:srgbClr val="898989"/>
                </a:solidFill>
                <a:latin typeface="Gill Sans MT" pitchFamily="34" charset="0"/>
              </a:defRPr>
            </a:lvl1pPr>
          </a:lstStyle>
          <a:p>
            <a:fld id="{447A3DB1-EB12-4882-B656-BC127F3625BB}"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rtl="0" eaLnBrk="1" fontAlgn="base" hangingPunct="1">
        <a:spcBef>
          <a:spcPct val="0"/>
        </a:spcBef>
        <a:spcAft>
          <a:spcPct val="0"/>
        </a:spcAft>
        <a:defRPr sz="3600" b="1" kern="1200">
          <a:solidFill>
            <a:schemeClr val="tx1"/>
          </a:solidFill>
          <a:latin typeface="+mj-lt"/>
          <a:ea typeface="ＭＳ Ｐゴシック" pitchFamily="-106" charset="-128"/>
          <a:cs typeface="ＭＳ Ｐゴシック" pitchFamily="-106" charset="-128"/>
        </a:defRPr>
      </a:lvl1pPr>
      <a:lvl2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2pPr>
      <a:lvl3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3pPr>
      <a:lvl4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4pPr>
      <a:lvl5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5pPr>
      <a:lvl6pPr marL="457200" algn="ctr" rtl="0" eaLnBrk="1" fontAlgn="base" hangingPunct="1">
        <a:spcBef>
          <a:spcPct val="0"/>
        </a:spcBef>
        <a:spcAft>
          <a:spcPct val="0"/>
        </a:spcAft>
        <a:defRPr sz="3600" b="1">
          <a:solidFill>
            <a:schemeClr val="tx1"/>
          </a:solidFill>
          <a:latin typeface="Gill Sans MT" pitchFamily="-106" charset="-18"/>
        </a:defRPr>
      </a:lvl6pPr>
      <a:lvl7pPr marL="914400" algn="ctr" rtl="0" eaLnBrk="1" fontAlgn="base" hangingPunct="1">
        <a:spcBef>
          <a:spcPct val="0"/>
        </a:spcBef>
        <a:spcAft>
          <a:spcPct val="0"/>
        </a:spcAft>
        <a:defRPr sz="3600" b="1">
          <a:solidFill>
            <a:schemeClr val="tx1"/>
          </a:solidFill>
          <a:latin typeface="Gill Sans MT" pitchFamily="-106" charset="-18"/>
        </a:defRPr>
      </a:lvl7pPr>
      <a:lvl8pPr marL="1371600" algn="ctr" rtl="0" eaLnBrk="1" fontAlgn="base" hangingPunct="1">
        <a:spcBef>
          <a:spcPct val="0"/>
        </a:spcBef>
        <a:spcAft>
          <a:spcPct val="0"/>
        </a:spcAft>
        <a:defRPr sz="3600" b="1">
          <a:solidFill>
            <a:schemeClr val="tx1"/>
          </a:solidFill>
          <a:latin typeface="Gill Sans MT" pitchFamily="-106" charset="-18"/>
        </a:defRPr>
      </a:lvl8pPr>
      <a:lvl9pPr marL="1828800" algn="ctr" rtl="0" eaLnBrk="1" fontAlgn="base" hangingPunct="1">
        <a:spcBef>
          <a:spcPct val="0"/>
        </a:spcBef>
        <a:spcAft>
          <a:spcPct val="0"/>
        </a:spcAft>
        <a:defRPr sz="3600" b="1">
          <a:solidFill>
            <a:schemeClr val="tx1"/>
          </a:solidFill>
          <a:latin typeface="Gill Sans MT" pitchFamily="-106" charset="-18"/>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SDUnet.dk/apvtrivs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br>
              <a:rPr lang="da-DK" dirty="0"/>
            </a:br>
            <a:br>
              <a:rPr lang="da-DK" dirty="0"/>
            </a:br>
            <a:r>
              <a:rPr lang="da-DK" dirty="0"/>
              <a:t>Information </a:t>
            </a:r>
            <a:r>
              <a:rPr lang="da-DK" dirty="0" err="1"/>
              <a:t>about</a:t>
            </a:r>
            <a:r>
              <a:rPr lang="da-DK" dirty="0"/>
              <a:t> </a:t>
            </a:r>
            <a:br>
              <a:rPr lang="da-DK" dirty="0"/>
            </a:br>
            <a:r>
              <a:rPr lang="da-DK" dirty="0"/>
              <a:t>APV and </a:t>
            </a:r>
            <a:r>
              <a:rPr lang="da-DK" dirty="0" err="1"/>
              <a:t>Well-being</a:t>
            </a:r>
            <a:r>
              <a:rPr lang="da-DK" dirty="0"/>
              <a:t> </a:t>
            </a:r>
            <a:r>
              <a:rPr lang="da-DK" dirty="0" err="1"/>
              <a:t>survey</a:t>
            </a:r>
            <a:br>
              <a:rPr lang="da-DK" dirty="0"/>
            </a:br>
            <a:r>
              <a:rPr lang="da-DK" dirty="0"/>
              <a:t>at SDU 2018</a:t>
            </a:r>
            <a:br>
              <a:rPr lang="da-DK" dirty="0"/>
            </a:br>
            <a:br>
              <a:rPr lang="da-DK" sz="2400" dirty="0"/>
            </a:br>
            <a:br>
              <a:rPr lang="da-DK" sz="2400" dirty="0"/>
            </a:br>
            <a:r>
              <a:rPr lang="da-DK" sz="2400" dirty="0"/>
              <a:t>September 2018</a:t>
            </a:r>
            <a:endParaRPr lang="da-DK" sz="2400" b="0" dirty="0"/>
          </a:p>
        </p:txBody>
      </p:sp>
    </p:spTree>
    <p:extLst>
      <p:ext uri="{BB962C8B-B14F-4D97-AF65-F5344CB8AC3E}">
        <p14:creationId xmlns:p14="http://schemas.microsoft.com/office/powerpoint/2010/main" val="1266973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4104456" cy="1143000"/>
          </a:xfrm>
          <a:solidFill>
            <a:srgbClr val="626EA7"/>
          </a:solidFill>
        </p:spPr>
        <p:txBody>
          <a:bodyPr/>
          <a:lstStyle/>
          <a:p>
            <a:r>
              <a:rPr lang="da-DK" dirty="0">
                <a:solidFill>
                  <a:schemeClr val="bg1"/>
                </a:solidFill>
              </a:rPr>
              <a:t>Analysis</a:t>
            </a:r>
          </a:p>
        </p:txBody>
      </p:sp>
      <p:sp>
        <p:nvSpPr>
          <p:cNvPr id="3" name="Pladsholder til indhold 2"/>
          <p:cNvSpPr>
            <a:spLocks noGrp="1"/>
          </p:cNvSpPr>
          <p:nvPr>
            <p:ph idx="1"/>
          </p:nvPr>
        </p:nvSpPr>
        <p:spPr>
          <a:xfrm>
            <a:off x="457200" y="1600201"/>
            <a:ext cx="8229600" cy="3268959"/>
          </a:xfrm>
          <a:solidFill>
            <a:srgbClr val="626EA7">
              <a:alpha val="25098"/>
            </a:srgbClr>
          </a:solidFill>
        </p:spPr>
        <p:txBody>
          <a:bodyPr/>
          <a:lstStyle/>
          <a:p>
            <a:pPr>
              <a:buClr>
                <a:srgbClr val="626EA7"/>
              </a:buClr>
              <a:buFont typeface="Wingdings" panose="05000000000000000000" pitchFamily="2" charset="2"/>
              <a:buChar char="l"/>
            </a:pPr>
            <a:r>
              <a:rPr lang="en-GB" sz="2200" dirty="0"/>
              <a:t>The head of the unit, the workplace environment group and staff discuss: </a:t>
            </a:r>
          </a:p>
          <a:p>
            <a:pPr lvl="1">
              <a:buClr>
                <a:srgbClr val="626EA7"/>
              </a:buClr>
              <a:buFont typeface="Arial"/>
              <a:buChar char="•"/>
            </a:pPr>
            <a:r>
              <a:rPr lang="en-GB" sz="2000" dirty="0"/>
              <a:t>Results</a:t>
            </a:r>
          </a:p>
          <a:p>
            <a:pPr lvl="1">
              <a:buClr>
                <a:srgbClr val="626EA7"/>
              </a:buClr>
              <a:buFont typeface="Arial" panose="020B0604020202020204" pitchFamily="34" charset="0"/>
              <a:buChar char="•"/>
            </a:pPr>
            <a:r>
              <a:rPr lang="en-GB" sz="2000" dirty="0"/>
              <a:t>Possible areas for action</a:t>
            </a:r>
          </a:p>
          <a:p>
            <a:pPr lvl="1">
              <a:buClr>
                <a:srgbClr val="626EA7"/>
              </a:buClr>
              <a:buFont typeface="Arial" panose="020B0604020202020204" pitchFamily="34" charset="0"/>
              <a:buChar char="•"/>
            </a:pPr>
            <a:r>
              <a:rPr lang="en-GB" sz="2000" dirty="0"/>
              <a:t>The process ahead and the role of staff in it</a:t>
            </a:r>
          </a:p>
          <a:p>
            <a:pPr lvl="1">
              <a:buClr>
                <a:srgbClr val="626EA7"/>
              </a:buClr>
              <a:buFont typeface="Arial" panose="020B0604020202020204" pitchFamily="34" charset="0"/>
              <a:buChar char="•"/>
            </a:pPr>
            <a:endParaRPr lang="en-GB" sz="2000" dirty="0"/>
          </a:p>
          <a:p>
            <a:pPr>
              <a:buClr>
                <a:srgbClr val="626EA7"/>
              </a:buClr>
              <a:buFont typeface="Wingdings" panose="05000000000000000000" pitchFamily="2" charset="2"/>
              <a:buChar char="l"/>
            </a:pPr>
            <a:r>
              <a:rPr lang="en-GB" sz="2200" dirty="0"/>
              <a:t>By 31st March at the latest the unit indicates focus areas to the main area’s cooperation committee and workplace environment committee</a:t>
            </a:r>
          </a:p>
        </p:txBody>
      </p:sp>
      <p:sp>
        <p:nvSpPr>
          <p:cNvPr id="14" name="Ellipse 13"/>
          <p:cNvSpPr/>
          <p:nvPr/>
        </p:nvSpPr>
        <p:spPr>
          <a:xfrm>
            <a:off x="751718" y="620688"/>
            <a:ext cx="435906" cy="435906"/>
          </a:xfrm>
          <a:prstGeom prst="ellipse">
            <a:avLst/>
          </a:prstGeom>
          <a:solidFill>
            <a:srgbClr val="626EA7"/>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15" name="Pladsholder til indhold 2"/>
          <p:cNvSpPr txBox="1">
            <a:spLocks/>
          </p:cNvSpPr>
          <p:nvPr/>
        </p:nvSpPr>
        <p:spPr bwMode="auto">
          <a:xfrm>
            <a:off x="446856" y="5157192"/>
            <a:ext cx="8229600" cy="1008112"/>
          </a:xfrm>
          <a:prstGeom prst="rect">
            <a:avLst/>
          </a:prstGeom>
          <a:solidFill>
            <a:srgbClr val="8064A2">
              <a:alpha val="25098"/>
            </a:srgb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8064A2"/>
              </a:buClr>
              <a:buFont typeface="Wingdings" pitchFamily="2" charset="2"/>
              <a:buChar char="l"/>
            </a:pPr>
            <a:r>
              <a:rPr lang="en-GB" sz="2200" dirty="0"/>
              <a:t>By 30th April at the latest the unit’s schedule and action plan for following up the survey are completed</a:t>
            </a:r>
          </a:p>
        </p:txBody>
      </p:sp>
      <p:sp>
        <p:nvSpPr>
          <p:cNvPr id="17" name="Titel 1"/>
          <p:cNvSpPr txBox="1">
            <a:spLocks/>
          </p:cNvSpPr>
          <p:nvPr/>
        </p:nvSpPr>
        <p:spPr bwMode="auto">
          <a:xfrm>
            <a:off x="4561656" y="274638"/>
            <a:ext cx="4110349" cy="1143000"/>
          </a:xfrm>
          <a:prstGeom prst="rect">
            <a:avLst/>
          </a:prstGeom>
          <a:solidFill>
            <a:srgbClr val="8064A2"/>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b="1" kern="1200">
                <a:solidFill>
                  <a:schemeClr val="tx1"/>
                </a:solidFill>
                <a:latin typeface="+mj-lt"/>
                <a:ea typeface="ＭＳ Ｐゴシック" pitchFamily="-106" charset="-128"/>
                <a:cs typeface="ＭＳ Ｐゴシック" pitchFamily="-106" charset="-128"/>
              </a:defRPr>
            </a:lvl1pPr>
            <a:lvl2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2pPr>
            <a:lvl3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3pPr>
            <a:lvl4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4pPr>
            <a:lvl5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5pPr>
            <a:lvl6pPr marL="457200" algn="ctr" rtl="0" eaLnBrk="1" fontAlgn="base" hangingPunct="1">
              <a:spcBef>
                <a:spcPct val="0"/>
              </a:spcBef>
              <a:spcAft>
                <a:spcPct val="0"/>
              </a:spcAft>
              <a:defRPr sz="3600" b="1">
                <a:solidFill>
                  <a:schemeClr val="tx1"/>
                </a:solidFill>
                <a:latin typeface="Gill Sans MT" pitchFamily="-106" charset="-18"/>
              </a:defRPr>
            </a:lvl6pPr>
            <a:lvl7pPr marL="914400" algn="ctr" rtl="0" eaLnBrk="1" fontAlgn="base" hangingPunct="1">
              <a:spcBef>
                <a:spcPct val="0"/>
              </a:spcBef>
              <a:spcAft>
                <a:spcPct val="0"/>
              </a:spcAft>
              <a:defRPr sz="3600" b="1">
                <a:solidFill>
                  <a:schemeClr val="tx1"/>
                </a:solidFill>
                <a:latin typeface="Gill Sans MT" pitchFamily="-106" charset="-18"/>
              </a:defRPr>
            </a:lvl7pPr>
            <a:lvl8pPr marL="1371600" algn="ctr" rtl="0" eaLnBrk="1" fontAlgn="base" hangingPunct="1">
              <a:spcBef>
                <a:spcPct val="0"/>
              </a:spcBef>
              <a:spcAft>
                <a:spcPct val="0"/>
              </a:spcAft>
              <a:defRPr sz="3600" b="1">
                <a:solidFill>
                  <a:schemeClr val="tx1"/>
                </a:solidFill>
                <a:latin typeface="Gill Sans MT" pitchFamily="-106" charset="-18"/>
              </a:defRPr>
            </a:lvl8pPr>
            <a:lvl9pPr marL="1828800" algn="ctr" rtl="0" eaLnBrk="1" fontAlgn="base" hangingPunct="1">
              <a:spcBef>
                <a:spcPct val="0"/>
              </a:spcBef>
              <a:spcAft>
                <a:spcPct val="0"/>
              </a:spcAft>
              <a:defRPr sz="3600" b="1">
                <a:solidFill>
                  <a:schemeClr val="tx1"/>
                </a:solidFill>
                <a:latin typeface="Gill Sans MT" pitchFamily="-106" charset="-18"/>
              </a:defRPr>
            </a:lvl9pPr>
          </a:lstStyle>
          <a:p>
            <a:pPr marL="173038" indent="-173038" algn="l"/>
            <a:r>
              <a:rPr lang="en-GB" dirty="0">
                <a:solidFill>
                  <a:schemeClr val="bg1"/>
                </a:solidFill>
              </a:rPr>
              <a:t>	Action plan</a:t>
            </a:r>
          </a:p>
        </p:txBody>
      </p:sp>
      <p:sp>
        <p:nvSpPr>
          <p:cNvPr id="16" name="Ellipse 15"/>
          <p:cNvSpPr/>
          <p:nvPr/>
        </p:nvSpPr>
        <p:spPr>
          <a:xfrm>
            <a:off x="8024526" y="620688"/>
            <a:ext cx="435906" cy="435906"/>
          </a:xfrm>
          <a:prstGeom prst="ellipse">
            <a:avLst/>
          </a:prstGeom>
          <a:solidFill>
            <a:srgbClr val="8064A2"/>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665600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sz="3200" dirty="0"/>
              <a:t>WBA and </a:t>
            </a:r>
            <a:r>
              <a:rPr lang="da-DK" sz="3200" dirty="0" err="1"/>
              <a:t>Well-being</a:t>
            </a:r>
            <a:r>
              <a:rPr lang="da-DK" sz="3200" dirty="0"/>
              <a:t> </a:t>
            </a:r>
            <a:r>
              <a:rPr lang="da-DK" sz="3200" dirty="0" err="1"/>
              <a:t>Survey</a:t>
            </a:r>
            <a:br>
              <a:rPr lang="da-DK" sz="3200" dirty="0"/>
            </a:br>
            <a:r>
              <a:rPr lang="da-DK" sz="3200" dirty="0"/>
              <a:t>- </a:t>
            </a:r>
            <a:r>
              <a:rPr lang="da-DK" sz="3200" dirty="0" err="1"/>
              <a:t>further</a:t>
            </a:r>
            <a:r>
              <a:rPr lang="da-DK" sz="3200" dirty="0"/>
              <a:t> information? </a:t>
            </a:r>
            <a:endParaRPr lang="da-DK" sz="2800" dirty="0"/>
          </a:p>
        </p:txBody>
      </p:sp>
      <p:sp>
        <p:nvSpPr>
          <p:cNvPr id="3" name="Pladsholder til indhold 2"/>
          <p:cNvSpPr>
            <a:spLocks noGrp="1"/>
          </p:cNvSpPr>
          <p:nvPr>
            <p:ph idx="1"/>
          </p:nvPr>
        </p:nvSpPr>
        <p:spPr/>
        <p:txBody>
          <a:bodyPr/>
          <a:lstStyle/>
          <a:p>
            <a:pPr marL="0" indent="0">
              <a:buNone/>
            </a:pPr>
            <a:endParaRPr lang="da-DK" dirty="0"/>
          </a:p>
          <a:p>
            <a:pPr marL="0" indent="0" algn="ctr">
              <a:buNone/>
            </a:pPr>
            <a:r>
              <a:rPr lang="da-DK" dirty="0"/>
              <a:t>Do </a:t>
            </a:r>
            <a:r>
              <a:rPr lang="da-DK" dirty="0" err="1"/>
              <a:t>you</a:t>
            </a:r>
            <a:r>
              <a:rPr lang="da-DK" dirty="0"/>
              <a:t> </a:t>
            </a:r>
            <a:r>
              <a:rPr lang="da-DK" dirty="0" err="1"/>
              <a:t>want</a:t>
            </a:r>
            <a:r>
              <a:rPr lang="da-DK" dirty="0"/>
              <a:t> to </a:t>
            </a:r>
            <a:r>
              <a:rPr lang="da-DK" dirty="0" err="1"/>
              <a:t>know</a:t>
            </a:r>
            <a:r>
              <a:rPr lang="da-DK" dirty="0"/>
              <a:t> more? </a:t>
            </a:r>
          </a:p>
          <a:p>
            <a:pPr marL="0" indent="0" algn="ctr">
              <a:buNone/>
            </a:pPr>
            <a:r>
              <a:rPr lang="da-DK" dirty="0"/>
              <a:t>See: </a:t>
            </a:r>
            <a:r>
              <a:rPr lang="da-DK" dirty="0">
                <a:hlinkClick r:id="rId2" action="ppaction://hlinkfile"/>
              </a:rPr>
              <a:t>SDUnet.dk/apvtrivsel</a:t>
            </a:r>
            <a:endParaRPr lang="da-DK" dirty="0"/>
          </a:p>
          <a:p>
            <a:pPr marL="0" indent="0" algn="ctr">
              <a:buNone/>
            </a:pPr>
            <a:r>
              <a:rPr lang="da-DK" dirty="0"/>
              <a:t>Or </a:t>
            </a:r>
            <a:r>
              <a:rPr lang="da-DK" dirty="0" err="1"/>
              <a:t>contact</a:t>
            </a:r>
            <a:r>
              <a:rPr lang="da-DK" dirty="0"/>
              <a:t> </a:t>
            </a:r>
            <a:r>
              <a:rPr lang="da-DK" dirty="0" err="1"/>
              <a:t>your</a:t>
            </a:r>
            <a:r>
              <a:rPr lang="da-DK" dirty="0"/>
              <a:t> </a:t>
            </a:r>
            <a:r>
              <a:rPr lang="da-DK" dirty="0" err="1"/>
              <a:t>workplace</a:t>
            </a:r>
            <a:r>
              <a:rPr lang="da-DK" dirty="0"/>
              <a:t> </a:t>
            </a:r>
            <a:r>
              <a:rPr lang="da-DK" dirty="0" err="1"/>
              <a:t>environment</a:t>
            </a:r>
            <a:r>
              <a:rPr lang="da-DK" dirty="0"/>
              <a:t> </a:t>
            </a:r>
            <a:r>
              <a:rPr lang="da-DK" dirty="0" err="1"/>
              <a:t>group</a:t>
            </a:r>
            <a:endParaRPr lang="da-DK" dirty="0"/>
          </a:p>
          <a:p>
            <a:pPr marL="0" indent="0" algn="ctr">
              <a:buNone/>
            </a:pPr>
            <a:endParaRPr lang="da-DK" dirty="0"/>
          </a:p>
          <a:p>
            <a:pPr marL="0" indent="0" algn="ctr">
              <a:buNone/>
            </a:pPr>
            <a:r>
              <a:rPr lang="da-DK" dirty="0" err="1"/>
              <a:t>We</a:t>
            </a:r>
            <a:r>
              <a:rPr lang="da-DK" dirty="0"/>
              <a:t> </a:t>
            </a:r>
            <a:r>
              <a:rPr lang="da-DK" dirty="0" err="1"/>
              <a:t>need</a:t>
            </a:r>
            <a:r>
              <a:rPr lang="da-DK" dirty="0"/>
              <a:t> to </a:t>
            </a:r>
            <a:r>
              <a:rPr lang="da-DK" dirty="0" err="1"/>
              <a:t>receive</a:t>
            </a:r>
            <a:r>
              <a:rPr lang="da-DK" dirty="0"/>
              <a:t> </a:t>
            </a:r>
            <a:r>
              <a:rPr lang="da-DK" dirty="0" err="1"/>
              <a:t>your</a:t>
            </a:r>
            <a:r>
              <a:rPr lang="da-DK" dirty="0"/>
              <a:t> </a:t>
            </a:r>
            <a:r>
              <a:rPr lang="da-DK" dirty="0" err="1"/>
              <a:t>response</a:t>
            </a:r>
            <a:r>
              <a:rPr lang="da-DK" dirty="0"/>
              <a:t> </a:t>
            </a:r>
          </a:p>
          <a:p>
            <a:pPr marL="0" indent="0" algn="ctr">
              <a:buNone/>
            </a:pPr>
            <a:r>
              <a:rPr lang="da-DK" dirty="0"/>
              <a:t>from the 20th </a:t>
            </a:r>
            <a:r>
              <a:rPr lang="da-DK" dirty="0" err="1"/>
              <a:t>October</a:t>
            </a:r>
            <a:endParaRPr lang="da-DK" dirty="0"/>
          </a:p>
        </p:txBody>
      </p:sp>
      <p:cxnSp>
        <p:nvCxnSpPr>
          <p:cNvPr id="4" name="Lige forbindelse 3"/>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62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p:nvPr>
        </p:nvSpPr>
        <p:spPr/>
        <p:txBody>
          <a:bodyPr/>
          <a:lstStyle/>
          <a:p>
            <a:pPr algn="l"/>
            <a:r>
              <a:rPr lang="en-GB" sz="3200" dirty="0"/>
              <a:t>APV and Well-being Survey</a:t>
            </a:r>
            <a:br>
              <a:rPr lang="en-GB" sz="3200" dirty="0"/>
            </a:br>
            <a:r>
              <a:rPr lang="en-GB" sz="3200" dirty="0"/>
              <a:t>Aims</a:t>
            </a:r>
            <a:endParaRPr lang="en-GB" sz="2800" dirty="0"/>
          </a:p>
        </p:txBody>
      </p:sp>
      <p:sp>
        <p:nvSpPr>
          <p:cNvPr id="17410" name="Rectangle 5"/>
          <p:cNvSpPr>
            <a:spLocks noGrp="1" noChangeArrowheads="1"/>
          </p:cNvSpPr>
          <p:nvPr>
            <p:ph idx="1"/>
          </p:nvPr>
        </p:nvSpPr>
        <p:spPr>
          <a:xfrm>
            <a:off x="971600" y="1600200"/>
            <a:ext cx="7488832" cy="4525963"/>
          </a:xfrm>
        </p:spPr>
        <p:txBody>
          <a:bodyPr/>
          <a:lstStyle/>
          <a:p>
            <a:pPr marL="0" indent="0">
              <a:buNone/>
            </a:pPr>
            <a:r>
              <a:rPr lang="en-GB" sz="1800" dirty="0"/>
              <a:t>Every three years SDU conducts an assessment of its physical workplace environment, its psychological workplace environment and of staff well-being.</a:t>
            </a:r>
          </a:p>
          <a:p>
            <a:pPr marL="0" indent="0">
              <a:buNone/>
            </a:pPr>
            <a:endParaRPr lang="en-GB" sz="1800" dirty="0"/>
          </a:p>
          <a:p>
            <a:pPr marL="0" indent="0">
              <a:buNone/>
            </a:pPr>
            <a:r>
              <a:rPr lang="en-GB" sz="1800" dirty="0"/>
              <a:t>The aims of the study are to examine:</a:t>
            </a:r>
          </a:p>
          <a:p>
            <a:pPr>
              <a:buClrTx/>
              <a:buFont typeface="Wingdings" panose="05000000000000000000" pitchFamily="2" charset="2"/>
              <a:buChar char="l"/>
            </a:pPr>
            <a:r>
              <a:rPr lang="en-GB" sz="1600" dirty="0"/>
              <a:t>whether there are problems with the workplace environment or well-being </a:t>
            </a:r>
          </a:p>
          <a:p>
            <a:pPr>
              <a:buClrTx/>
              <a:buFont typeface="Wingdings" panose="05000000000000000000" pitchFamily="2" charset="2"/>
              <a:buChar char="l"/>
            </a:pPr>
            <a:r>
              <a:rPr lang="en-GB" sz="1600" dirty="0"/>
              <a:t>where these make themselves felt and</a:t>
            </a:r>
          </a:p>
          <a:p>
            <a:pPr>
              <a:buClrTx/>
              <a:buFont typeface="Wingdings" panose="05000000000000000000" pitchFamily="2" charset="2"/>
              <a:buChar char="l"/>
            </a:pPr>
            <a:r>
              <a:rPr lang="en-GB" sz="1600" dirty="0"/>
              <a:t>how they can be resolved</a:t>
            </a:r>
          </a:p>
          <a:p>
            <a:pPr marL="0" indent="0">
              <a:buClrTx/>
              <a:buNone/>
            </a:pPr>
            <a:endParaRPr lang="en-GB" sz="1800" dirty="0"/>
          </a:p>
          <a:p>
            <a:pPr marL="0" indent="0">
              <a:buNone/>
            </a:pPr>
            <a:r>
              <a:rPr lang="en-GB" sz="1800" dirty="0"/>
              <a:t>The survey takes place as a constructive collaboration between management and staff and with the active participation of the working environment group.</a:t>
            </a:r>
          </a:p>
          <a:p>
            <a:pPr marL="0" indent="0">
              <a:buNone/>
            </a:pPr>
            <a:r>
              <a:rPr lang="en-GB" sz="1800" dirty="0"/>
              <a:t> </a:t>
            </a:r>
          </a:p>
          <a:p>
            <a:pPr marL="0" indent="0">
              <a:buNone/>
            </a:pPr>
            <a:r>
              <a:rPr lang="en-GB" sz="1800" dirty="0"/>
              <a:t>The survey is conducted in accordance with provisions of Danish workplace environment legislation on workplace assessment and in respect of government agreement on well-being assessment.</a:t>
            </a:r>
          </a:p>
        </p:txBody>
      </p:sp>
      <p:cxnSp>
        <p:nvCxnSpPr>
          <p:cNvPr id="4" name="Lige forbindelse 3"/>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48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p:nvPr>
        </p:nvSpPr>
        <p:spPr/>
        <p:txBody>
          <a:bodyPr/>
          <a:lstStyle/>
          <a:p>
            <a:pPr algn="l"/>
            <a:r>
              <a:rPr lang="da-DK" sz="3200" dirty="0"/>
              <a:t>APV and </a:t>
            </a:r>
            <a:r>
              <a:rPr lang="da-DK" sz="3200" dirty="0" err="1"/>
              <a:t>Well-being</a:t>
            </a:r>
            <a:r>
              <a:rPr lang="da-DK" sz="3200" dirty="0"/>
              <a:t> </a:t>
            </a:r>
            <a:r>
              <a:rPr lang="da-DK" sz="3200" dirty="0" err="1"/>
              <a:t>Survey</a:t>
            </a:r>
            <a:br>
              <a:rPr lang="da-DK" sz="3200" dirty="0"/>
            </a:br>
            <a:r>
              <a:rPr lang="da-DK" sz="3200" dirty="0"/>
              <a:t>Procedure</a:t>
            </a:r>
          </a:p>
        </p:txBody>
      </p:sp>
      <p:sp>
        <p:nvSpPr>
          <p:cNvPr id="17410" name="Rectangle 5"/>
          <p:cNvSpPr>
            <a:spLocks noGrp="1" noChangeArrowheads="1"/>
          </p:cNvSpPr>
          <p:nvPr>
            <p:ph idx="1"/>
          </p:nvPr>
        </p:nvSpPr>
        <p:spPr>
          <a:xfrm>
            <a:off x="971600" y="1600200"/>
            <a:ext cx="7488832" cy="4525963"/>
          </a:xfrm>
          <a:ln w="28575"/>
        </p:spPr>
        <p:txBody>
          <a:bodyPr/>
          <a:lstStyle/>
          <a:p>
            <a:pPr marL="0" indent="0">
              <a:buNone/>
            </a:pPr>
            <a:r>
              <a:rPr lang="en-GB" sz="1800" dirty="0"/>
              <a:t>The survey is conducted as an assessment across the whole university.</a:t>
            </a:r>
          </a:p>
          <a:p>
            <a:pPr marL="0" indent="0">
              <a:buNone/>
            </a:pPr>
            <a:r>
              <a:rPr lang="en-GB" sz="1800" dirty="0"/>
              <a:t>It is followed up in individual institutes and sections.</a:t>
            </a:r>
          </a:p>
          <a:p>
            <a:pPr marL="0" indent="0">
              <a:buNone/>
            </a:pPr>
            <a:endParaRPr lang="en-GB" sz="800" dirty="0"/>
          </a:p>
          <a:p>
            <a:pPr marL="0" indent="0">
              <a:buNone/>
            </a:pPr>
            <a:r>
              <a:rPr lang="en-GB" sz="1800" dirty="0"/>
              <a:t>The survey consists of the following activities:</a:t>
            </a:r>
          </a:p>
          <a:p>
            <a:pPr marL="0" indent="0">
              <a:buNone/>
            </a:pPr>
            <a:endParaRPr lang="en-GB" sz="900" dirty="0"/>
          </a:p>
          <a:p>
            <a:pPr marL="466725" indent="-285750">
              <a:buClr>
                <a:srgbClr val="5DB18E"/>
              </a:buClr>
              <a:buFont typeface="Wingdings" panose="05000000000000000000" pitchFamily="2" charset="2"/>
              <a:buChar char=""/>
            </a:pPr>
            <a:r>
              <a:rPr lang="en-GB" sz="1800" dirty="0"/>
              <a:t>Survey of workplace environment and well-being </a:t>
            </a:r>
          </a:p>
          <a:p>
            <a:pPr marL="866775" lvl="1">
              <a:buClr>
                <a:srgbClr val="5DB18E"/>
              </a:buClr>
              <a:buFont typeface="Arial"/>
              <a:buChar char="•"/>
            </a:pPr>
            <a:r>
              <a:rPr lang="en-GB" sz="1600" dirty="0"/>
              <a:t>questionnaire survey </a:t>
            </a:r>
            <a:r>
              <a:rPr lang="en-GB" sz="600" dirty="0"/>
              <a:t>	</a:t>
            </a:r>
          </a:p>
          <a:p>
            <a:pPr marL="523875">
              <a:lnSpc>
                <a:spcPct val="150000"/>
              </a:lnSpc>
              <a:buClr>
                <a:srgbClr val="5F9DAC"/>
              </a:buClr>
              <a:buFont typeface="Wingdings" panose="05000000000000000000" pitchFamily="2" charset="2"/>
              <a:buChar char=""/>
            </a:pPr>
            <a:r>
              <a:rPr lang="en-GB" sz="1800" dirty="0"/>
              <a:t>Presentation of results</a:t>
            </a:r>
          </a:p>
          <a:p>
            <a:pPr marL="866775" lvl="1">
              <a:buClr>
                <a:srgbClr val="5F9DAC"/>
              </a:buClr>
              <a:buFont typeface="Arial"/>
              <a:buChar char="•"/>
            </a:pPr>
            <a:r>
              <a:rPr lang="en-GB" sz="1600" dirty="0" err="1"/>
              <a:t>Rambøll</a:t>
            </a:r>
            <a:r>
              <a:rPr lang="en-GB" sz="1600" dirty="0"/>
              <a:t> Management prepares reports on responses for SDU</a:t>
            </a:r>
            <a:endParaRPr lang="en-GB" sz="1000" dirty="0"/>
          </a:p>
          <a:p>
            <a:pPr marL="523875">
              <a:lnSpc>
                <a:spcPct val="150000"/>
              </a:lnSpc>
              <a:buClr>
                <a:srgbClr val="626EA7"/>
              </a:buClr>
              <a:buFont typeface="Wingdings" panose="05000000000000000000" pitchFamily="2" charset="2"/>
              <a:buChar char=""/>
            </a:pPr>
            <a:r>
              <a:rPr lang="en-GB" sz="1800" dirty="0"/>
              <a:t>Analysis and risk assessment of results  </a:t>
            </a:r>
          </a:p>
          <a:p>
            <a:pPr marL="866775" lvl="1">
              <a:buClr>
                <a:srgbClr val="626EA7"/>
              </a:buClr>
              <a:buFont typeface="Arial"/>
              <a:buChar char="•"/>
            </a:pPr>
            <a:r>
              <a:rPr lang="en-GB" sz="1600" dirty="0"/>
              <a:t>Institutes/sections discuss and process the results</a:t>
            </a:r>
            <a:endParaRPr lang="en-GB" sz="1000" dirty="0"/>
          </a:p>
          <a:p>
            <a:pPr marL="523875">
              <a:lnSpc>
                <a:spcPct val="150000"/>
              </a:lnSpc>
              <a:buClr>
                <a:srgbClr val="8064A2"/>
              </a:buClr>
              <a:buFont typeface="Wingdings" panose="05000000000000000000" pitchFamily="2" charset="2"/>
              <a:buChar char="l"/>
            </a:pPr>
            <a:r>
              <a:rPr lang="en-GB" sz="1800" dirty="0"/>
              <a:t>Preparation of schedule and action plan for improvements</a:t>
            </a:r>
          </a:p>
          <a:p>
            <a:pPr marL="866775" lvl="1">
              <a:buClr>
                <a:srgbClr val="8064A2"/>
              </a:buClr>
              <a:buFont typeface="Arial"/>
              <a:buChar char="•"/>
            </a:pPr>
            <a:r>
              <a:rPr lang="en-GB" sz="1600" dirty="0"/>
              <a:t>Institutes/sections prioritise and determine areas for action in specific action plans</a:t>
            </a:r>
          </a:p>
        </p:txBody>
      </p:sp>
      <p:cxnSp>
        <p:nvCxnSpPr>
          <p:cNvPr id="4" name="Lige forbindelse 3"/>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Lige forbindelse 2"/>
          <p:cNvCxnSpPr/>
          <p:nvPr/>
        </p:nvCxnSpPr>
        <p:spPr>
          <a:xfrm>
            <a:off x="1119758" y="2824488"/>
            <a:ext cx="0" cy="799200"/>
          </a:xfrm>
          <a:prstGeom prst="line">
            <a:avLst/>
          </a:prstGeom>
          <a:ln w="57150" cmpd="thinThick">
            <a:solidFill>
              <a:srgbClr val="5DB18E"/>
            </a:solidFill>
          </a:ln>
        </p:spPr>
        <p:style>
          <a:lnRef idx="1">
            <a:schemeClr val="accent1"/>
          </a:lnRef>
          <a:fillRef idx="0">
            <a:schemeClr val="accent1"/>
          </a:fillRef>
          <a:effectRef idx="0">
            <a:schemeClr val="accent1"/>
          </a:effectRef>
          <a:fontRef idx="minor">
            <a:schemeClr val="tx1"/>
          </a:fontRef>
        </p:style>
      </p:cxnSp>
      <p:cxnSp>
        <p:nvCxnSpPr>
          <p:cNvPr id="7" name="Lige forbindelse 6"/>
          <p:cNvCxnSpPr/>
          <p:nvPr/>
        </p:nvCxnSpPr>
        <p:spPr>
          <a:xfrm>
            <a:off x="1119758" y="3623688"/>
            <a:ext cx="0" cy="799200"/>
          </a:xfrm>
          <a:prstGeom prst="line">
            <a:avLst/>
          </a:prstGeom>
          <a:ln w="57150" cmpd="thinThick">
            <a:solidFill>
              <a:srgbClr val="5F9DAC"/>
            </a:solidFill>
          </a:ln>
        </p:spPr>
        <p:style>
          <a:lnRef idx="1">
            <a:schemeClr val="accent1"/>
          </a:lnRef>
          <a:fillRef idx="0">
            <a:schemeClr val="accent1"/>
          </a:fillRef>
          <a:effectRef idx="0">
            <a:schemeClr val="accent1"/>
          </a:effectRef>
          <a:fontRef idx="minor">
            <a:schemeClr val="tx1"/>
          </a:fontRef>
        </p:style>
      </p:cxnSp>
      <p:cxnSp>
        <p:nvCxnSpPr>
          <p:cNvPr id="8" name="Lige forbindelse 7"/>
          <p:cNvCxnSpPr/>
          <p:nvPr/>
        </p:nvCxnSpPr>
        <p:spPr>
          <a:xfrm>
            <a:off x="1119758" y="4422888"/>
            <a:ext cx="0" cy="799200"/>
          </a:xfrm>
          <a:prstGeom prst="line">
            <a:avLst/>
          </a:prstGeom>
          <a:ln w="57150" cmpd="thinThick">
            <a:solidFill>
              <a:srgbClr val="626EA7"/>
            </a:solidFill>
          </a:ln>
        </p:spPr>
        <p:style>
          <a:lnRef idx="1">
            <a:schemeClr val="accent1"/>
          </a:lnRef>
          <a:fillRef idx="0">
            <a:schemeClr val="accent1"/>
          </a:fillRef>
          <a:effectRef idx="0">
            <a:schemeClr val="accent1"/>
          </a:effectRef>
          <a:fontRef idx="minor">
            <a:schemeClr val="tx1"/>
          </a:fontRef>
        </p:style>
      </p:cxnSp>
      <p:cxnSp>
        <p:nvCxnSpPr>
          <p:cNvPr id="9" name="Lige forbindelse 8"/>
          <p:cNvCxnSpPr/>
          <p:nvPr/>
        </p:nvCxnSpPr>
        <p:spPr>
          <a:xfrm>
            <a:off x="1119758" y="5222088"/>
            <a:ext cx="0" cy="799200"/>
          </a:xfrm>
          <a:prstGeom prst="line">
            <a:avLst/>
          </a:prstGeom>
          <a:ln w="57150" cmpd="thinThick">
            <a:solidFill>
              <a:srgbClr val="8064A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384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sz="3200" dirty="0"/>
              <a:t>APV and Well-being  survey</a:t>
            </a:r>
            <a:br>
              <a:rPr lang="en-GB" sz="3200" dirty="0"/>
            </a:br>
            <a:r>
              <a:rPr lang="en-GB" sz="2800" dirty="0"/>
              <a:t>- </a:t>
            </a:r>
            <a:r>
              <a:rPr lang="en-GB" dirty="0"/>
              <a:t>Schedule</a:t>
            </a:r>
            <a:endParaRPr lang="en-GB" sz="2800" dirty="0"/>
          </a:p>
        </p:txBody>
      </p:sp>
      <p:cxnSp>
        <p:nvCxnSpPr>
          <p:cNvPr id="40" name="Lige forbindelse 39"/>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7" name="Gruppe 66"/>
          <p:cNvGrpSpPr/>
          <p:nvPr/>
        </p:nvGrpSpPr>
        <p:grpSpPr>
          <a:xfrm>
            <a:off x="35496" y="1628800"/>
            <a:ext cx="8956545" cy="4300906"/>
            <a:chOff x="1619672" y="2845373"/>
            <a:chExt cx="6408712" cy="3077444"/>
          </a:xfrm>
        </p:grpSpPr>
        <p:grpSp>
          <p:nvGrpSpPr>
            <p:cNvPr id="68" name="Gruppe 67"/>
            <p:cNvGrpSpPr/>
            <p:nvPr/>
          </p:nvGrpSpPr>
          <p:grpSpPr>
            <a:xfrm>
              <a:off x="2014972" y="2845373"/>
              <a:ext cx="5760640" cy="2188175"/>
              <a:chOff x="1403648" y="2114199"/>
              <a:chExt cx="5760640" cy="2188175"/>
            </a:xfrm>
          </p:grpSpPr>
          <p:sp>
            <p:nvSpPr>
              <p:cNvPr id="79" name="Rektangel 78"/>
              <p:cNvSpPr/>
              <p:nvPr/>
            </p:nvSpPr>
            <p:spPr>
              <a:xfrm>
                <a:off x="1403648" y="2140419"/>
                <a:ext cx="1440160" cy="2161955"/>
              </a:xfrm>
              <a:prstGeom prst="rect">
                <a:avLst/>
              </a:prstGeom>
              <a:solidFill>
                <a:srgbClr val="5DB18E">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80" name="Rektangel 79"/>
              <p:cNvSpPr/>
              <p:nvPr/>
            </p:nvSpPr>
            <p:spPr>
              <a:xfrm>
                <a:off x="2843808" y="2140419"/>
                <a:ext cx="1440160" cy="2161955"/>
              </a:xfrm>
              <a:prstGeom prst="rect">
                <a:avLst/>
              </a:prstGeom>
              <a:solidFill>
                <a:srgbClr val="5F9DAC">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81" name="Rektangel 80"/>
              <p:cNvSpPr/>
              <p:nvPr/>
            </p:nvSpPr>
            <p:spPr>
              <a:xfrm>
                <a:off x="4283968" y="2132856"/>
                <a:ext cx="1440160" cy="2161955"/>
              </a:xfrm>
              <a:prstGeom prst="rect">
                <a:avLst/>
              </a:prstGeom>
              <a:solidFill>
                <a:srgbClr val="626EA7">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82" name="Rektangel 81"/>
              <p:cNvSpPr/>
              <p:nvPr/>
            </p:nvSpPr>
            <p:spPr>
              <a:xfrm>
                <a:off x="1409168" y="2428451"/>
                <a:ext cx="1440160" cy="216024"/>
              </a:xfrm>
              <a:prstGeom prst="rect">
                <a:avLst/>
              </a:prstGeom>
              <a:solidFill>
                <a:srgbClr val="5DB1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600" dirty="0"/>
                  <a:t>Week 41 - 44</a:t>
                </a:r>
              </a:p>
            </p:txBody>
          </p:sp>
          <p:sp>
            <p:nvSpPr>
              <p:cNvPr id="83" name="Rektangel 82"/>
              <p:cNvSpPr/>
              <p:nvPr/>
            </p:nvSpPr>
            <p:spPr>
              <a:xfrm>
                <a:off x="2853543" y="2428451"/>
                <a:ext cx="1440160" cy="216024"/>
              </a:xfrm>
              <a:prstGeom prst="rect">
                <a:avLst/>
              </a:prstGeom>
              <a:solidFill>
                <a:srgbClr val="5F9D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600" dirty="0"/>
                  <a:t>Week 44 - 46</a:t>
                </a:r>
              </a:p>
            </p:txBody>
          </p:sp>
          <p:sp>
            <p:nvSpPr>
              <p:cNvPr id="84" name="Rektangel 83"/>
              <p:cNvSpPr/>
              <p:nvPr/>
            </p:nvSpPr>
            <p:spPr>
              <a:xfrm>
                <a:off x="4283968" y="2428451"/>
                <a:ext cx="1440160" cy="216024"/>
              </a:xfrm>
              <a:prstGeom prst="rect">
                <a:avLst/>
              </a:prstGeom>
              <a:solidFill>
                <a:srgbClr val="626E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600" dirty="0"/>
                  <a:t>Week 47 - 13</a:t>
                </a:r>
              </a:p>
            </p:txBody>
          </p:sp>
          <p:sp>
            <p:nvSpPr>
              <p:cNvPr id="85" name="Rektangel 84"/>
              <p:cNvSpPr/>
              <p:nvPr/>
            </p:nvSpPr>
            <p:spPr>
              <a:xfrm>
                <a:off x="5724128" y="2114199"/>
                <a:ext cx="1440160" cy="2161955"/>
              </a:xfrm>
              <a:prstGeom prst="rect">
                <a:avLst/>
              </a:prstGeom>
              <a:solidFill>
                <a:srgbClr val="8064A2">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86" name="Rektangel 85"/>
              <p:cNvSpPr/>
              <p:nvPr/>
            </p:nvSpPr>
            <p:spPr>
              <a:xfrm>
                <a:off x="5724128" y="2428451"/>
                <a:ext cx="1440160" cy="216024"/>
              </a:xfrm>
              <a:prstGeom prst="rect">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600" dirty="0"/>
                  <a:t>8Week 47 - 18</a:t>
                </a:r>
              </a:p>
            </p:txBody>
          </p:sp>
          <p:sp>
            <p:nvSpPr>
              <p:cNvPr id="87" name="Ellipse 86"/>
              <p:cNvSpPr/>
              <p:nvPr/>
            </p:nvSpPr>
            <p:spPr>
              <a:xfrm>
                <a:off x="1943708" y="3660603"/>
                <a:ext cx="360040" cy="360040"/>
              </a:xfrm>
              <a:prstGeom prst="ellipse">
                <a:avLst/>
              </a:prstGeom>
              <a:solidFill>
                <a:srgbClr val="5DB18E"/>
              </a:solidFill>
              <a:ln w="19050"/>
            </p:spPr>
            <p:style>
              <a:lnRef idx="3">
                <a:schemeClr val="lt1"/>
              </a:lnRef>
              <a:fillRef idx="1">
                <a:schemeClr val="accent1"/>
              </a:fillRef>
              <a:effectRef idx="1">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88" name="Ellipse 87"/>
              <p:cNvSpPr/>
              <p:nvPr/>
            </p:nvSpPr>
            <p:spPr>
              <a:xfrm>
                <a:off x="3382740" y="3652587"/>
                <a:ext cx="360040" cy="360040"/>
              </a:xfrm>
              <a:prstGeom prst="ellipse">
                <a:avLst/>
              </a:prstGeom>
              <a:solidFill>
                <a:srgbClr val="5F9DAC"/>
              </a:solidFill>
              <a:ln w="19050"/>
            </p:spPr>
            <p:style>
              <a:lnRef idx="3">
                <a:schemeClr val="lt1"/>
              </a:lnRef>
              <a:fillRef idx="1">
                <a:schemeClr val="accent1"/>
              </a:fillRef>
              <a:effectRef idx="1">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89" name="Ellipse 88"/>
              <p:cNvSpPr/>
              <p:nvPr/>
            </p:nvSpPr>
            <p:spPr>
              <a:xfrm>
                <a:off x="4824028" y="3652587"/>
                <a:ext cx="360040" cy="360040"/>
              </a:xfrm>
              <a:prstGeom prst="ellipse">
                <a:avLst/>
              </a:prstGeom>
              <a:solidFill>
                <a:srgbClr val="626EA7"/>
              </a:solidFill>
              <a:ln w="19050"/>
            </p:spPr>
            <p:style>
              <a:lnRef idx="3">
                <a:schemeClr val="lt1"/>
              </a:lnRef>
              <a:fillRef idx="1">
                <a:schemeClr val="accent1"/>
              </a:fillRef>
              <a:effectRef idx="1">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90" name="Ellipse 89"/>
              <p:cNvSpPr/>
              <p:nvPr/>
            </p:nvSpPr>
            <p:spPr>
              <a:xfrm>
                <a:off x="6263060" y="3661304"/>
                <a:ext cx="360040" cy="360040"/>
              </a:xfrm>
              <a:prstGeom prst="ellipse">
                <a:avLst/>
              </a:prstGeom>
              <a:solidFill>
                <a:srgbClr val="8064A2"/>
              </a:solidFill>
              <a:ln w="19050"/>
            </p:spPr>
            <p:style>
              <a:lnRef idx="3">
                <a:schemeClr val="lt1"/>
              </a:lnRef>
              <a:fillRef idx="1">
                <a:schemeClr val="accent1"/>
              </a:fillRef>
              <a:effectRef idx="1">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sp>
            <p:nvSpPr>
              <p:cNvPr id="91" name="Tekstboks 34"/>
              <p:cNvSpPr txBox="1"/>
              <p:nvPr/>
            </p:nvSpPr>
            <p:spPr>
              <a:xfrm>
                <a:off x="1513708" y="2860499"/>
                <a:ext cx="1296144" cy="66067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dirty="0">
                    <a:solidFill>
                      <a:schemeClr val="accent1">
                        <a:lumMod val="75000"/>
                      </a:schemeClr>
                    </a:solidFill>
                  </a:rPr>
                  <a:t>The questionnaire is completed </a:t>
                </a:r>
              </a:p>
            </p:txBody>
          </p:sp>
          <p:sp>
            <p:nvSpPr>
              <p:cNvPr id="92" name="Tekstboks 35"/>
              <p:cNvSpPr txBox="1"/>
              <p:nvPr/>
            </p:nvSpPr>
            <p:spPr>
              <a:xfrm>
                <a:off x="2953868" y="2860499"/>
                <a:ext cx="1296144" cy="462472"/>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dirty="0">
                    <a:solidFill>
                      <a:schemeClr val="accent1">
                        <a:lumMod val="75000"/>
                      </a:schemeClr>
                    </a:solidFill>
                  </a:rPr>
                  <a:t>The reports are generated</a:t>
                </a:r>
              </a:p>
            </p:txBody>
          </p:sp>
          <p:sp>
            <p:nvSpPr>
              <p:cNvPr id="93" name="Tekstboks 36"/>
              <p:cNvSpPr txBox="1"/>
              <p:nvPr/>
            </p:nvSpPr>
            <p:spPr>
              <a:xfrm>
                <a:off x="4394028" y="2860499"/>
                <a:ext cx="1296144" cy="66067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dirty="0">
                    <a:solidFill>
                      <a:schemeClr val="accent1">
                        <a:lumMod val="75000"/>
                      </a:schemeClr>
                    </a:solidFill>
                  </a:rPr>
                  <a:t>The unit processes the data </a:t>
                </a:r>
              </a:p>
            </p:txBody>
          </p:sp>
          <p:sp>
            <p:nvSpPr>
              <p:cNvPr id="94" name="Tekstboks 37"/>
              <p:cNvSpPr txBox="1"/>
              <p:nvPr/>
            </p:nvSpPr>
            <p:spPr>
              <a:xfrm>
                <a:off x="5796136" y="2860499"/>
                <a:ext cx="1296144" cy="66067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b="1" dirty="0">
                    <a:solidFill>
                      <a:schemeClr val="accent1">
                        <a:lumMod val="75000"/>
                      </a:schemeClr>
                    </a:solidFill>
                  </a:rPr>
                  <a:t>The unit prepares its action plan </a:t>
                </a:r>
              </a:p>
            </p:txBody>
          </p:sp>
          <p:sp>
            <p:nvSpPr>
              <p:cNvPr id="95" name="Rektangel 94"/>
              <p:cNvSpPr/>
              <p:nvPr/>
            </p:nvSpPr>
            <p:spPr>
              <a:xfrm>
                <a:off x="1403648" y="2132856"/>
                <a:ext cx="5760640" cy="2167803"/>
              </a:xfrm>
              <a:prstGeom prst="rect">
                <a:avLst/>
              </a:prstGeom>
              <a:noFill/>
              <a:ln/>
            </p:spPr>
            <p:style>
              <a:lnRef idx="3">
                <a:schemeClr val="lt1"/>
              </a:lnRef>
              <a:fillRef idx="1">
                <a:schemeClr val="accent1"/>
              </a:fillRef>
              <a:effectRef idx="1">
                <a:schemeClr val="accent1"/>
              </a:effectRef>
              <a:fontRef idx="minor">
                <a:schemeClr val="lt1"/>
              </a:fontRef>
            </p:style>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grpSp>
        <p:sp>
          <p:nvSpPr>
            <p:cNvPr id="69" name="Pil: nedad 68">
              <a:extLst/>
            </p:cNvPr>
            <p:cNvSpPr/>
            <p:nvPr/>
          </p:nvSpPr>
          <p:spPr>
            <a:xfrm>
              <a:off x="1944015" y="5157192"/>
              <a:ext cx="179714" cy="504056"/>
            </a:xfrm>
            <a:prstGeom prst="downArrow">
              <a:avLst/>
            </a:prstGeom>
            <a:solidFill>
              <a:srgbClr val="5DB18E"/>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en-GB" dirty="0"/>
            </a:p>
          </p:txBody>
        </p:sp>
        <p:sp>
          <p:nvSpPr>
            <p:cNvPr id="70" name="Pil: nedad 69">
              <a:extLst/>
            </p:cNvPr>
            <p:cNvSpPr/>
            <p:nvPr/>
          </p:nvSpPr>
          <p:spPr>
            <a:xfrm>
              <a:off x="3312166" y="5157192"/>
              <a:ext cx="179714" cy="504056"/>
            </a:xfrm>
            <a:prstGeom prst="downArrow">
              <a:avLst/>
            </a:prstGeom>
            <a:solidFill>
              <a:srgbClr val="5F9DAC"/>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en-GB" dirty="0"/>
            </a:p>
          </p:txBody>
        </p:sp>
        <p:sp>
          <p:nvSpPr>
            <p:cNvPr id="71" name="Pil: nedad 70">
              <a:extLst/>
            </p:cNvPr>
            <p:cNvSpPr/>
            <p:nvPr/>
          </p:nvSpPr>
          <p:spPr>
            <a:xfrm>
              <a:off x="4770175" y="5157192"/>
              <a:ext cx="179714" cy="504056"/>
            </a:xfrm>
            <a:prstGeom prst="downArrow">
              <a:avLst/>
            </a:prstGeom>
            <a:solidFill>
              <a:srgbClr val="626EA7"/>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en-GB" dirty="0"/>
            </a:p>
          </p:txBody>
        </p:sp>
        <p:sp>
          <p:nvSpPr>
            <p:cNvPr id="72" name="Pil: nedad 71">
              <a:extLst/>
            </p:cNvPr>
            <p:cNvSpPr/>
            <p:nvPr/>
          </p:nvSpPr>
          <p:spPr>
            <a:xfrm>
              <a:off x="6215629" y="5157192"/>
              <a:ext cx="179714" cy="504056"/>
            </a:xfrm>
            <a:prstGeom prst="downArrow">
              <a:avLst/>
            </a:prstGeom>
            <a:solidFill>
              <a:srgbClr val="8064A2"/>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en-GB" dirty="0"/>
            </a:p>
          </p:txBody>
        </p:sp>
        <p:sp>
          <p:nvSpPr>
            <p:cNvPr id="73" name="Pil: nedad 72">
              <a:extLst/>
            </p:cNvPr>
            <p:cNvSpPr/>
            <p:nvPr/>
          </p:nvSpPr>
          <p:spPr>
            <a:xfrm>
              <a:off x="7650495" y="5157192"/>
              <a:ext cx="179714" cy="504056"/>
            </a:xfrm>
            <a:prstGeom prst="downArrow">
              <a:avLst/>
            </a:prstGeom>
            <a:solidFill>
              <a:srgbClr val="8064A2"/>
            </a:solidFill>
            <a:ln w="19050"/>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74" name="Tekstfelt 73">
              <a:extLst/>
            </p:cNvPr>
            <p:cNvSpPr txBox="1"/>
            <p:nvPr/>
          </p:nvSpPr>
          <p:spPr>
            <a:xfrm>
              <a:off x="1619672" y="5680570"/>
              <a:ext cx="982065" cy="242247"/>
            </a:xfrm>
            <a:prstGeom prst="rect">
              <a:avLst/>
            </a:prstGeom>
            <a:noFill/>
          </p:spPr>
          <p:txBody>
            <a:bodyPr wrap="none" rtlCol="0">
              <a:spAutoFit/>
            </a:bodyPr>
            <a:lstStyle/>
            <a:p>
              <a:r>
                <a:rPr lang="en-GB" sz="1600" b="1" dirty="0">
                  <a:solidFill>
                    <a:srgbClr val="5CB565"/>
                  </a:solidFill>
                </a:rPr>
                <a:t>9th October</a:t>
              </a:r>
            </a:p>
          </p:txBody>
        </p:sp>
        <p:sp>
          <p:nvSpPr>
            <p:cNvPr id="75" name="Tekstfelt 74">
              <a:extLst/>
            </p:cNvPr>
            <p:cNvSpPr txBox="1"/>
            <p:nvPr/>
          </p:nvSpPr>
          <p:spPr>
            <a:xfrm>
              <a:off x="2970654" y="5680570"/>
              <a:ext cx="1063501" cy="242247"/>
            </a:xfrm>
            <a:prstGeom prst="rect">
              <a:avLst/>
            </a:prstGeom>
            <a:noFill/>
          </p:spPr>
          <p:txBody>
            <a:bodyPr wrap="none" rtlCol="0">
              <a:spAutoFit/>
            </a:bodyPr>
            <a:lstStyle/>
            <a:p>
              <a:r>
                <a:rPr lang="en-GB" sz="1600" b="1" dirty="0">
                  <a:solidFill>
                    <a:srgbClr val="5F9DAC"/>
                  </a:solidFill>
                </a:rPr>
                <a:t>30th October</a:t>
              </a:r>
            </a:p>
          </p:txBody>
        </p:sp>
        <p:sp>
          <p:nvSpPr>
            <p:cNvPr id="76" name="Tekstfelt 75">
              <a:extLst/>
            </p:cNvPr>
            <p:cNvSpPr txBox="1"/>
            <p:nvPr/>
          </p:nvSpPr>
          <p:spPr>
            <a:xfrm>
              <a:off x="4360536" y="5680570"/>
              <a:ext cx="1214126" cy="242247"/>
            </a:xfrm>
            <a:prstGeom prst="rect">
              <a:avLst/>
            </a:prstGeom>
            <a:noFill/>
          </p:spPr>
          <p:txBody>
            <a:bodyPr wrap="none" rtlCol="0">
              <a:spAutoFit/>
            </a:bodyPr>
            <a:lstStyle/>
            <a:p>
              <a:r>
                <a:rPr lang="en-GB" sz="1600" b="1" dirty="0">
                  <a:solidFill>
                    <a:srgbClr val="626EA7"/>
                  </a:solidFill>
                </a:rPr>
                <a:t>19th November</a:t>
              </a:r>
            </a:p>
          </p:txBody>
        </p:sp>
        <p:sp>
          <p:nvSpPr>
            <p:cNvPr id="77" name="Tekstfelt 76">
              <a:extLst/>
            </p:cNvPr>
            <p:cNvSpPr txBox="1"/>
            <p:nvPr/>
          </p:nvSpPr>
          <p:spPr>
            <a:xfrm>
              <a:off x="5935833" y="5680570"/>
              <a:ext cx="887780" cy="242247"/>
            </a:xfrm>
            <a:prstGeom prst="rect">
              <a:avLst/>
            </a:prstGeom>
            <a:noFill/>
          </p:spPr>
          <p:txBody>
            <a:bodyPr wrap="none" rtlCol="0">
              <a:spAutoFit/>
            </a:bodyPr>
            <a:lstStyle/>
            <a:p>
              <a:r>
                <a:rPr lang="en-GB" sz="1600" b="1" dirty="0">
                  <a:solidFill>
                    <a:srgbClr val="8064A2"/>
                  </a:solidFill>
                </a:rPr>
                <a:t>31st March</a:t>
              </a:r>
            </a:p>
          </p:txBody>
        </p:sp>
        <p:sp>
          <p:nvSpPr>
            <p:cNvPr id="78" name="Tekstfelt 77">
              <a:extLst/>
            </p:cNvPr>
            <p:cNvSpPr txBox="1"/>
            <p:nvPr/>
          </p:nvSpPr>
          <p:spPr>
            <a:xfrm>
              <a:off x="7214700" y="5680570"/>
              <a:ext cx="813684" cy="242247"/>
            </a:xfrm>
            <a:prstGeom prst="rect">
              <a:avLst/>
            </a:prstGeom>
            <a:noFill/>
          </p:spPr>
          <p:txBody>
            <a:bodyPr wrap="none" rtlCol="0">
              <a:spAutoFit/>
            </a:bodyPr>
            <a:lstStyle/>
            <a:p>
              <a:pPr algn="r"/>
              <a:r>
                <a:rPr lang="en-GB" sz="1600" b="1" dirty="0">
                  <a:solidFill>
                    <a:srgbClr val="8064A2"/>
                  </a:solidFill>
                </a:rPr>
                <a:t>30th April</a:t>
              </a:r>
            </a:p>
          </p:txBody>
        </p:sp>
      </p:grpSp>
    </p:spTree>
    <p:extLst>
      <p:ext uri="{BB962C8B-B14F-4D97-AF65-F5344CB8AC3E}">
        <p14:creationId xmlns:p14="http://schemas.microsoft.com/office/powerpoint/2010/main" val="76991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sz="3200" dirty="0"/>
              <a:t>APV and Well-being Survey</a:t>
            </a:r>
            <a:br>
              <a:rPr lang="en-GB" sz="3200" dirty="0"/>
            </a:br>
            <a:r>
              <a:rPr lang="en-GB" sz="2800" dirty="0"/>
              <a:t>- Participants</a:t>
            </a:r>
          </a:p>
        </p:txBody>
      </p:sp>
      <p:sp>
        <p:nvSpPr>
          <p:cNvPr id="3" name="Pladsholder til indhold 2"/>
          <p:cNvSpPr>
            <a:spLocks noGrp="1"/>
          </p:cNvSpPr>
          <p:nvPr>
            <p:ph sz="half" idx="1"/>
          </p:nvPr>
        </p:nvSpPr>
        <p:spPr>
          <a:xfrm>
            <a:off x="971600" y="1600200"/>
            <a:ext cx="3744416" cy="4525963"/>
          </a:xfrm>
        </p:spPr>
        <p:txBody>
          <a:bodyPr/>
          <a:lstStyle/>
          <a:p>
            <a:pPr marL="0" indent="0">
              <a:buNone/>
            </a:pPr>
            <a:r>
              <a:rPr lang="en-GB" sz="2000" b="1" dirty="0"/>
              <a:t>Who?</a:t>
            </a:r>
          </a:p>
          <a:p>
            <a:pPr marL="0" indent="0">
              <a:buNone/>
            </a:pPr>
            <a:r>
              <a:rPr lang="en-GB" sz="1800" dirty="0"/>
              <a:t>The study is conducted for all staff at SDU who have significant attachment to the daily working environment:</a:t>
            </a:r>
          </a:p>
          <a:p>
            <a:pPr marL="0" indent="0">
              <a:buNone/>
            </a:pPr>
            <a:endParaRPr lang="en-GB" sz="1800" dirty="0"/>
          </a:p>
          <a:p>
            <a:pPr marL="360363" indent="-276225">
              <a:buClrTx/>
              <a:buFont typeface="Wingdings" panose="05000000000000000000" pitchFamily="2" charset="2"/>
              <a:buChar char="l"/>
            </a:pPr>
            <a:r>
              <a:rPr lang="en-GB" sz="1600" dirty="0"/>
              <a:t>Employment more than one day per week</a:t>
            </a:r>
          </a:p>
          <a:p>
            <a:pPr marL="360363" indent="-276225">
              <a:buClrTx/>
              <a:buFont typeface="Wingdings" panose="05000000000000000000" pitchFamily="2" charset="2"/>
              <a:buChar char="l"/>
            </a:pPr>
            <a:r>
              <a:rPr lang="en-GB" sz="1600" dirty="0"/>
              <a:t>Length of service over three months</a:t>
            </a:r>
          </a:p>
          <a:p>
            <a:pPr marL="0" indent="0">
              <a:buClrTx/>
              <a:buNone/>
            </a:pPr>
            <a:endParaRPr lang="en-GB" sz="1600" dirty="0"/>
          </a:p>
          <a:p>
            <a:pPr marL="0" indent="0">
              <a:buClrTx/>
              <a:buNone/>
            </a:pPr>
            <a:endParaRPr lang="en-GB" sz="1600" dirty="0"/>
          </a:p>
          <a:p>
            <a:pPr marL="0" indent="0">
              <a:buClrTx/>
              <a:buNone/>
            </a:pPr>
            <a:r>
              <a:rPr lang="en-GB" sz="1600" dirty="0"/>
              <a:t>The following posts are not included:</a:t>
            </a:r>
          </a:p>
          <a:p>
            <a:pPr marL="0" indent="0">
              <a:buClrTx/>
              <a:buNone/>
            </a:pPr>
            <a:r>
              <a:rPr lang="en-GB" sz="1600" dirty="0"/>
              <a:t>Visiting professors, examiners, invigilators,  assessors, instructors, part-time lecturers, teaching assistants and students</a:t>
            </a:r>
          </a:p>
        </p:txBody>
      </p:sp>
      <p:sp>
        <p:nvSpPr>
          <p:cNvPr id="4" name="Pladsholder til indhold 3"/>
          <p:cNvSpPr>
            <a:spLocks noGrp="1"/>
          </p:cNvSpPr>
          <p:nvPr>
            <p:ph sz="half" idx="2"/>
          </p:nvPr>
        </p:nvSpPr>
        <p:spPr>
          <a:xfrm>
            <a:off x="5378624" y="2026977"/>
            <a:ext cx="3308176" cy="4099186"/>
          </a:xfrm>
          <a:solidFill>
            <a:schemeClr val="bg1">
              <a:lumMod val="95000"/>
            </a:schemeClr>
          </a:solidFill>
          <a:ln w="41275" cmpd="thickThin">
            <a:noFill/>
          </a:ln>
        </p:spPr>
        <p:txBody>
          <a:bodyPr/>
          <a:lstStyle/>
          <a:p>
            <a:pPr marL="0" indent="0">
              <a:buNone/>
            </a:pPr>
            <a:r>
              <a:rPr lang="en-GB" sz="1800" b="1" dirty="0"/>
              <a:t>Background information</a:t>
            </a:r>
            <a:endParaRPr lang="en-GB" sz="700" dirty="0"/>
          </a:p>
          <a:p>
            <a:pPr marL="180975" indent="-180975">
              <a:buClrTx/>
              <a:buFont typeface="Arial" panose="020B0604020202020204" pitchFamily="34" charset="0"/>
              <a:buChar char="•"/>
            </a:pPr>
            <a:r>
              <a:rPr lang="en-GB" sz="1600" dirty="0"/>
              <a:t>Organisational position</a:t>
            </a:r>
            <a:endParaRPr lang="en-GB" sz="300" dirty="0"/>
          </a:p>
          <a:p>
            <a:pPr marL="180975" indent="-180975">
              <a:buClrTx/>
              <a:buFont typeface="Arial" panose="020B0604020202020204" pitchFamily="34" charset="0"/>
              <a:buChar char="•"/>
            </a:pPr>
            <a:r>
              <a:rPr lang="en-GB" sz="1600" dirty="0"/>
              <a:t>Geographical position</a:t>
            </a:r>
          </a:p>
          <a:p>
            <a:pPr marL="0" indent="0">
              <a:buClrTx/>
              <a:buNone/>
            </a:pPr>
            <a:endParaRPr lang="en-GB" sz="300" dirty="0"/>
          </a:p>
          <a:p>
            <a:pPr marL="180975" indent="-180975">
              <a:buClrTx/>
              <a:buFont typeface="Arial" panose="020B0604020202020204" pitchFamily="34" charset="0"/>
              <a:buChar char="•"/>
            </a:pPr>
            <a:r>
              <a:rPr lang="en-GB" sz="1600" dirty="0"/>
              <a:t>Gender</a:t>
            </a:r>
          </a:p>
          <a:p>
            <a:pPr marL="0" indent="0">
              <a:buClrTx/>
              <a:buNone/>
            </a:pPr>
            <a:endParaRPr lang="en-GB" sz="300" dirty="0"/>
          </a:p>
          <a:p>
            <a:pPr marL="180975" indent="-180975">
              <a:buClrTx/>
              <a:buFont typeface="Arial" panose="020B0604020202020204" pitchFamily="34" charset="0"/>
              <a:buChar char="•"/>
            </a:pPr>
            <a:r>
              <a:rPr lang="en-GB" sz="1600" dirty="0"/>
              <a:t>Employment categories</a:t>
            </a:r>
          </a:p>
          <a:p>
            <a:pPr marL="180975" lvl="1" indent="0">
              <a:buClrTx/>
              <a:buNone/>
            </a:pPr>
            <a:r>
              <a:rPr lang="en-GB" sz="1600" dirty="0"/>
              <a:t>Academic Staff: Professor, Lecturer, Assistant professor, Post. Doc., Ph.D. and</a:t>
            </a:r>
          </a:p>
          <a:p>
            <a:pPr marL="180975" lvl="1" indent="0">
              <a:buClrTx/>
              <a:buNone/>
            </a:pPr>
            <a:r>
              <a:rPr lang="en-GB" sz="1600" dirty="0"/>
              <a:t>TAP:  Academic TAP,  Technical staff and Administrative staff</a:t>
            </a:r>
            <a:endParaRPr lang="en-GB" sz="300" dirty="0"/>
          </a:p>
          <a:p>
            <a:pPr marL="176213" indent="-176213">
              <a:buClrTx/>
              <a:buFont typeface="Arial" panose="020B0604020202020204" pitchFamily="34" charset="0"/>
              <a:buChar char="•"/>
            </a:pPr>
            <a:r>
              <a:rPr lang="en-GB" sz="1600" dirty="0"/>
              <a:t>The language selected is also registered</a:t>
            </a:r>
            <a:endParaRPr lang="en-GB" sz="300" dirty="0"/>
          </a:p>
          <a:p>
            <a:pPr marL="176213" indent="-176213">
              <a:buClrTx/>
              <a:buFont typeface="Arial" panose="020B0604020202020204" pitchFamily="34" charset="0"/>
              <a:buChar char="•"/>
            </a:pPr>
            <a:r>
              <a:rPr lang="en-GB" sz="1600" dirty="0"/>
              <a:t>The name given is also registered – only for physical WBA</a:t>
            </a:r>
          </a:p>
        </p:txBody>
      </p:sp>
      <p:cxnSp>
        <p:nvCxnSpPr>
          <p:cNvPr id="8" name="Lige forbindelse 7"/>
          <p:cNvCxnSpPr/>
          <p:nvPr/>
        </p:nvCxnSpPr>
        <p:spPr>
          <a:xfrm>
            <a:off x="467544" y="1412776"/>
            <a:ext cx="8208912" cy="0"/>
          </a:xfrm>
          <a:prstGeom prst="line">
            <a:avLst/>
          </a:prstGeom>
          <a:ln w="47625" cmpd="thinThick">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Lige forbindelse 5"/>
          <p:cNvCxnSpPr/>
          <p:nvPr/>
        </p:nvCxnSpPr>
        <p:spPr>
          <a:xfrm>
            <a:off x="1043608" y="3212976"/>
            <a:ext cx="0" cy="799200"/>
          </a:xfrm>
          <a:prstGeom prst="line">
            <a:avLst/>
          </a:prstGeom>
          <a:ln w="57150" cmpd="thinThick">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855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5DB18E"/>
          </a:solidFill>
        </p:spPr>
        <p:txBody>
          <a:bodyPr/>
          <a:lstStyle/>
          <a:p>
            <a:r>
              <a:rPr lang="en-GB" dirty="0">
                <a:solidFill>
                  <a:schemeClr val="bg1"/>
                </a:solidFill>
              </a:rPr>
              <a:t>Themes in the survey</a:t>
            </a:r>
          </a:p>
        </p:txBody>
      </p:sp>
      <p:sp>
        <p:nvSpPr>
          <p:cNvPr id="5" name="Pladsholder til indhold 4"/>
          <p:cNvSpPr>
            <a:spLocks noGrp="1"/>
          </p:cNvSpPr>
          <p:nvPr>
            <p:ph sz="half" idx="1"/>
          </p:nvPr>
        </p:nvSpPr>
        <p:spPr>
          <a:solidFill>
            <a:srgbClr val="5DB18E">
              <a:alpha val="25098"/>
            </a:srgbClr>
          </a:solidFill>
        </p:spPr>
        <p:txBody>
          <a:bodyPr/>
          <a:lstStyle/>
          <a:p>
            <a:pPr marL="0" indent="0">
              <a:buNone/>
            </a:pPr>
            <a:r>
              <a:rPr lang="en-GB" sz="2000" b="1" dirty="0"/>
              <a:t>Psychological APV/Well-being Survey </a:t>
            </a:r>
          </a:p>
          <a:p>
            <a:r>
              <a:rPr lang="en-GB" sz="1600" dirty="0"/>
              <a:t>Well-being </a:t>
            </a:r>
          </a:p>
          <a:p>
            <a:r>
              <a:rPr lang="en-GB" sz="1600" dirty="0"/>
              <a:t>Tasks at work</a:t>
            </a:r>
          </a:p>
          <a:p>
            <a:r>
              <a:rPr lang="en-GB" sz="1600" dirty="0"/>
              <a:t>Cooperation</a:t>
            </a:r>
          </a:p>
          <a:p>
            <a:r>
              <a:rPr lang="en-US" sz="1600" dirty="0"/>
              <a:t>Direct line management</a:t>
            </a:r>
          </a:p>
          <a:p>
            <a:r>
              <a:rPr lang="en-US" sz="1600" dirty="0"/>
              <a:t>Relationship with direct line management </a:t>
            </a:r>
          </a:p>
          <a:p>
            <a:r>
              <a:rPr lang="en-GB" sz="1600" dirty="0"/>
              <a:t>Satisfaction</a:t>
            </a:r>
          </a:p>
          <a:p>
            <a:r>
              <a:rPr lang="en-GB" sz="1600" dirty="0"/>
              <a:t>Abusive behaviour</a:t>
            </a:r>
          </a:p>
          <a:p>
            <a:r>
              <a:rPr lang="en-GB" sz="1600" dirty="0"/>
              <a:t>Individual comments</a:t>
            </a:r>
          </a:p>
          <a:p>
            <a:endParaRPr lang="en-GB" sz="2000" dirty="0"/>
          </a:p>
        </p:txBody>
      </p:sp>
      <p:sp>
        <p:nvSpPr>
          <p:cNvPr id="6" name="Pladsholder til indhold 5"/>
          <p:cNvSpPr>
            <a:spLocks noGrp="1"/>
          </p:cNvSpPr>
          <p:nvPr>
            <p:ph sz="half" idx="2"/>
          </p:nvPr>
        </p:nvSpPr>
        <p:spPr>
          <a:solidFill>
            <a:srgbClr val="5DB18E">
              <a:alpha val="25098"/>
            </a:srgbClr>
          </a:solidFill>
        </p:spPr>
        <p:txBody>
          <a:bodyPr/>
          <a:lstStyle/>
          <a:p>
            <a:pPr marL="0" indent="0">
              <a:buNone/>
            </a:pPr>
            <a:r>
              <a:rPr lang="en-GB" sz="2000" b="1" dirty="0"/>
              <a:t>Physical APV</a:t>
            </a:r>
          </a:p>
          <a:p>
            <a:pPr marL="176213" indent="-176213">
              <a:buClrTx/>
              <a:buFont typeface="Arial" panose="020B0604020202020204" pitchFamily="34" charset="0"/>
              <a:buChar char="•"/>
            </a:pPr>
            <a:r>
              <a:rPr lang="en-GB" sz="1600" b="1" dirty="0"/>
              <a:t>Lay-out of your workplace*</a:t>
            </a:r>
          </a:p>
          <a:p>
            <a:pPr marL="176213" indent="-176213">
              <a:buClrTx/>
              <a:buFont typeface="Arial" panose="020B0604020202020204" pitchFamily="34" charset="0"/>
              <a:buChar char="•"/>
            </a:pPr>
            <a:r>
              <a:rPr lang="en-GB" sz="1600" dirty="0"/>
              <a:t>Arrangement of screen workspace</a:t>
            </a:r>
          </a:p>
          <a:p>
            <a:pPr marL="176213" indent="-176213">
              <a:buClrTx/>
              <a:buFont typeface="Arial" panose="020B0604020202020204" pitchFamily="34" charset="0"/>
              <a:buChar char="•"/>
            </a:pPr>
            <a:r>
              <a:rPr lang="en-GB" sz="1600" dirty="0"/>
              <a:t>Lay-out of classroom</a:t>
            </a:r>
          </a:p>
          <a:p>
            <a:pPr marL="176213" indent="-176213">
              <a:buClrTx/>
              <a:buFont typeface="Arial" panose="020B0604020202020204" pitchFamily="34" charset="0"/>
              <a:buChar char="•"/>
            </a:pPr>
            <a:r>
              <a:rPr lang="en-GB" sz="1600" b="1" dirty="0"/>
              <a:t>Inner climate of workplace*</a:t>
            </a:r>
          </a:p>
          <a:p>
            <a:pPr marL="176213" indent="-176213">
              <a:buClrTx/>
              <a:buFont typeface="Arial" panose="020B0604020202020204" pitchFamily="34" charset="0"/>
              <a:buChar char="•"/>
            </a:pPr>
            <a:r>
              <a:rPr lang="en-GB" sz="1600" b="1" dirty="0"/>
              <a:t>Ergonomic factors*</a:t>
            </a:r>
          </a:p>
          <a:p>
            <a:pPr marL="176213" indent="-176213">
              <a:buClrTx/>
              <a:buFont typeface="Arial" panose="020B0604020202020204" pitchFamily="34" charset="0"/>
              <a:buChar char="•"/>
            </a:pPr>
            <a:r>
              <a:rPr lang="en-GB" sz="1600" dirty="0"/>
              <a:t>Chemical factors</a:t>
            </a:r>
          </a:p>
          <a:p>
            <a:pPr marL="176213" indent="-176213">
              <a:buClrTx/>
              <a:buFont typeface="Arial" panose="020B0604020202020204" pitchFamily="34" charset="0"/>
              <a:buChar char="•"/>
            </a:pPr>
            <a:r>
              <a:rPr lang="en-GB" sz="1600" dirty="0"/>
              <a:t>Biological factors in laboratories</a:t>
            </a:r>
          </a:p>
          <a:p>
            <a:pPr marL="176213" indent="-176213">
              <a:buClrTx/>
              <a:buFont typeface="Arial" panose="020B0604020202020204" pitchFamily="34" charset="0"/>
              <a:buChar char="•"/>
            </a:pPr>
            <a:r>
              <a:rPr lang="en-GB" sz="1600" dirty="0"/>
              <a:t>Work with experimental animals</a:t>
            </a:r>
          </a:p>
          <a:p>
            <a:pPr marL="176213" indent="-176213">
              <a:buClrTx/>
              <a:buFont typeface="Arial" panose="020B0604020202020204" pitchFamily="34" charset="0"/>
              <a:buChar char="•"/>
            </a:pPr>
            <a:r>
              <a:rPr lang="en-GB" sz="1600" dirty="0"/>
              <a:t>Radiation or powerful magnetic fields</a:t>
            </a:r>
          </a:p>
          <a:p>
            <a:pPr marL="176213" indent="-176213">
              <a:buClrTx/>
              <a:buFont typeface="Arial" panose="020B0604020202020204" pitchFamily="34" charset="0"/>
              <a:buChar char="•"/>
            </a:pPr>
            <a:r>
              <a:rPr lang="en-GB" sz="1600" b="1" dirty="0"/>
              <a:t>Machines, tools and equipment*</a:t>
            </a:r>
          </a:p>
          <a:p>
            <a:pPr marL="176213" indent="-176213">
              <a:buClrTx/>
              <a:buFont typeface="Arial" panose="020B0604020202020204" pitchFamily="34" charset="0"/>
              <a:buChar char="•"/>
            </a:pPr>
            <a:r>
              <a:rPr lang="en-GB" sz="1600" b="1" dirty="0"/>
              <a:t>Work-related sick leave, accidents and emergency measures* </a:t>
            </a:r>
          </a:p>
          <a:p>
            <a:pPr marL="176213" indent="-176213">
              <a:buClrTx/>
              <a:buFont typeface="Arial" panose="020B0604020202020204" pitchFamily="34" charset="0"/>
              <a:buChar char="•"/>
            </a:pPr>
            <a:endParaRPr lang="en-GB" sz="1600" b="1" dirty="0"/>
          </a:p>
          <a:p>
            <a:pPr marL="0" indent="0">
              <a:buClrTx/>
              <a:buNone/>
            </a:pPr>
            <a:r>
              <a:rPr lang="en-GB" sz="1600" b="1" dirty="0"/>
              <a:t>* </a:t>
            </a:r>
            <a:r>
              <a:rPr lang="en-GB" sz="1600" dirty="0"/>
              <a:t>Answered by all</a:t>
            </a:r>
            <a:endParaRPr lang="en-GB" sz="1800" dirty="0"/>
          </a:p>
        </p:txBody>
      </p:sp>
      <p:sp>
        <p:nvSpPr>
          <p:cNvPr id="9" name="Ellipse 8"/>
          <p:cNvSpPr/>
          <p:nvPr/>
        </p:nvSpPr>
        <p:spPr>
          <a:xfrm>
            <a:off x="751718" y="620688"/>
            <a:ext cx="435906" cy="435906"/>
          </a:xfrm>
          <a:prstGeom prst="ellipse">
            <a:avLst/>
          </a:prstGeom>
          <a:solidFill>
            <a:srgbClr val="5DB18E"/>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79383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5DB18E"/>
          </a:solidFill>
        </p:spPr>
        <p:txBody>
          <a:bodyPr/>
          <a:lstStyle/>
          <a:p>
            <a:r>
              <a:rPr lang="en-GB" dirty="0">
                <a:solidFill>
                  <a:schemeClr val="bg1"/>
                </a:solidFill>
              </a:rPr>
              <a:t>Direct line management</a:t>
            </a:r>
          </a:p>
        </p:txBody>
      </p:sp>
      <p:sp>
        <p:nvSpPr>
          <p:cNvPr id="3" name="Pladsholder til indhold 2"/>
          <p:cNvSpPr>
            <a:spLocks noGrp="1"/>
          </p:cNvSpPr>
          <p:nvPr>
            <p:ph idx="1"/>
          </p:nvPr>
        </p:nvSpPr>
        <p:spPr>
          <a:xfrm>
            <a:off x="457200" y="1600201"/>
            <a:ext cx="8229600" cy="3340967"/>
          </a:xfrm>
          <a:solidFill>
            <a:srgbClr val="5DB18E">
              <a:alpha val="25098"/>
            </a:srgbClr>
          </a:solidFill>
        </p:spPr>
        <p:txBody>
          <a:bodyPr/>
          <a:lstStyle/>
          <a:p>
            <a:pPr marL="0" indent="0">
              <a:buNone/>
            </a:pPr>
            <a:r>
              <a:rPr lang="en-GB" sz="2000" dirty="0"/>
              <a:t>The psychological APV/Well-being Survey deals with questions about ‘direct line management’ and ‘relationship with direct line management’.</a:t>
            </a:r>
          </a:p>
          <a:p>
            <a:pPr marL="0" indent="0">
              <a:buNone/>
            </a:pPr>
            <a:endParaRPr lang="en-GB" sz="2000" dirty="0"/>
          </a:p>
          <a:p>
            <a:pPr marL="0" indent="0">
              <a:buNone/>
            </a:pPr>
            <a:r>
              <a:rPr lang="en-GB" sz="2000" dirty="0"/>
              <a:t>The survey is based not on an assessment of the individual manager but on the performance of management:</a:t>
            </a:r>
          </a:p>
          <a:p>
            <a:r>
              <a:rPr lang="en-GB" sz="2000" dirty="0"/>
              <a:t>Are management tasks performed in day-to-day work?</a:t>
            </a:r>
          </a:p>
          <a:p>
            <a:r>
              <a:rPr lang="en-GB" sz="2000" dirty="0"/>
              <a:t>Do you receive the necessary help and support from management? </a:t>
            </a:r>
          </a:p>
          <a:p>
            <a:pPr marL="0" indent="0">
              <a:buNone/>
            </a:pPr>
            <a:r>
              <a:rPr lang="en-GB" sz="2000" dirty="0"/>
              <a:t>For some employees, the line manager is the person you conduct Staff Appraisal Interviews with, for others a head of research, head of secretariat.</a:t>
            </a:r>
          </a:p>
        </p:txBody>
      </p:sp>
      <p:sp>
        <p:nvSpPr>
          <p:cNvPr id="8" name="Pladsholder til indhold 2"/>
          <p:cNvSpPr txBox="1">
            <a:spLocks/>
          </p:cNvSpPr>
          <p:nvPr/>
        </p:nvSpPr>
        <p:spPr bwMode="auto">
          <a:xfrm>
            <a:off x="445213" y="5157192"/>
            <a:ext cx="8229600" cy="664915"/>
          </a:xfrm>
          <a:prstGeom prst="rect">
            <a:avLst/>
          </a:prstGeom>
          <a:noFill/>
          <a:ln w="9525">
            <a:solidFill>
              <a:srgbClr val="5DB18E"/>
            </a:solid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2000" b="1" dirty="0">
                <a:solidFill>
                  <a:srgbClr val="5DB18E"/>
                </a:solidFill>
              </a:rPr>
              <a:t>Who</a:t>
            </a:r>
            <a:r>
              <a:rPr lang="en-US" sz="2000" b="1" dirty="0">
                <a:solidFill>
                  <a:srgbClr val="5DB18E"/>
                </a:solidFill>
              </a:rPr>
              <a:t> represent ‘</a:t>
            </a:r>
            <a:r>
              <a:rPr lang="en-GB" sz="2000" b="1" dirty="0">
                <a:solidFill>
                  <a:srgbClr val="5DB18E"/>
                </a:solidFill>
              </a:rPr>
              <a:t>direct line management’ in our unit? </a:t>
            </a:r>
          </a:p>
        </p:txBody>
      </p:sp>
      <p:sp>
        <p:nvSpPr>
          <p:cNvPr id="9" name="Ellipse 8"/>
          <p:cNvSpPr/>
          <p:nvPr/>
        </p:nvSpPr>
        <p:spPr>
          <a:xfrm>
            <a:off x="751718" y="620688"/>
            <a:ext cx="435906" cy="435906"/>
          </a:xfrm>
          <a:prstGeom prst="ellipse">
            <a:avLst/>
          </a:prstGeom>
          <a:solidFill>
            <a:srgbClr val="5DB18E"/>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19904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5F9DAC"/>
          </a:solidFill>
        </p:spPr>
        <p:txBody>
          <a:bodyPr/>
          <a:lstStyle/>
          <a:p>
            <a:r>
              <a:rPr lang="en-GB" dirty="0">
                <a:solidFill>
                  <a:schemeClr val="bg1"/>
                </a:solidFill>
              </a:rPr>
              <a:t>Processing of responses</a:t>
            </a:r>
          </a:p>
        </p:txBody>
      </p:sp>
      <p:sp>
        <p:nvSpPr>
          <p:cNvPr id="6" name="Pladsholder til tekst 5"/>
          <p:cNvSpPr>
            <a:spLocks noGrp="1"/>
          </p:cNvSpPr>
          <p:nvPr>
            <p:ph type="body" idx="1"/>
          </p:nvPr>
        </p:nvSpPr>
        <p:spPr>
          <a:solidFill>
            <a:srgbClr val="5F9DAC">
              <a:alpha val="25098"/>
            </a:srgbClr>
          </a:solidFill>
        </p:spPr>
        <p:txBody>
          <a:bodyPr anchor="ctr"/>
          <a:lstStyle/>
          <a:p>
            <a:pPr algn="ctr"/>
            <a:r>
              <a:rPr lang="en-GB" sz="2000" dirty="0"/>
              <a:t>Psychological APV/Well-being Survey</a:t>
            </a:r>
          </a:p>
        </p:txBody>
      </p:sp>
      <p:sp>
        <p:nvSpPr>
          <p:cNvPr id="7" name="Pladsholder til indhold 6"/>
          <p:cNvSpPr>
            <a:spLocks noGrp="1"/>
          </p:cNvSpPr>
          <p:nvPr>
            <p:ph sz="half" idx="2"/>
          </p:nvPr>
        </p:nvSpPr>
        <p:spPr>
          <a:xfrm>
            <a:off x="457200" y="2843816"/>
            <a:ext cx="4040188" cy="3282347"/>
          </a:xfrm>
        </p:spPr>
        <p:txBody>
          <a:bodyPr/>
          <a:lstStyle/>
          <a:p>
            <a:pPr marL="0" indent="0">
              <a:buNone/>
            </a:pPr>
            <a:r>
              <a:rPr lang="en-GB" sz="1600" dirty="0" err="1"/>
              <a:t>Rambøll</a:t>
            </a:r>
            <a:r>
              <a:rPr lang="en-GB" sz="1600" dirty="0"/>
              <a:t> Management guarantees anonymity.</a:t>
            </a:r>
          </a:p>
          <a:p>
            <a:pPr marL="180975" indent="-180975">
              <a:buClr>
                <a:srgbClr val="5F9DAC"/>
              </a:buClr>
              <a:buFont typeface="Arial" panose="020B0604020202020204" pitchFamily="34" charset="0"/>
              <a:buChar char="•"/>
            </a:pPr>
            <a:r>
              <a:rPr lang="en-GB" sz="1600" dirty="0"/>
              <a:t>SDU receives reports without personal information</a:t>
            </a:r>
          </a:p>
          <a:p>
            <a:pPr marL="180975" indent="-180975">
              <a:buClr>
                <a:srgbClr val="5F9DAC"/>
              </a:buClr>
              <a:buFont typeface="Arial" panose="020B0604020202020204" pitchFamily="34" charset="0"/>
              <a:buChar char="•"/>
            </a:pPr>
            <a:r>
              <a:rPr lang="en-GB" sz="1600" dirty="0"/>
              <a:t>Results are generated only when there is a minimum of five responses (cluster size)</a:t>
            </a:r>
          </a:p>
          <a:p>
            <a:pPr marL="180975" indent="-180975">
              <a:buClr>
                <a:srgbClr val="5F9DAC"/>
              </a:buClr>
              <a:buFont typeface="Arial" panose="020B0604020202020204" pitchFamily="34" charset="0"/>
              <a:buChar char="•"/>
            </a:pPr>
            <a:r>
              <a:rPr lang="en-GB" sz="1600" dirty="0"/>
              <a:t>There is a difference of at least three answers when a number of units are collected in one report (difference rule)</a:t>
            </a:r>
          </a:p>
          <a:p>
            <a:pPr marL="180975" indent="-180975">
              <a:buClr>
                <a:srgbClr val="5F9DAC"/>
              </a:buClr>
              <a:buFont typeface="Arial" panose="020B0604020202020204" pitchFamily="34" charset="0"/>
              <a:buChar char="•"/>
            </a:pPr>
            <a:r>
              <a:rPr lang="da-DK" sz="1600" dirty="0"/>
              <a:t>Offensive </a:t>
            </a:r>
            <a:r>
              <a:rPr lang="da-DK" sz="1600" dirty="0" err="1"/>
              <a:t>behaviour</a:t>
            </a:r>
            <a:r>
              <a:rPr lang="da-DK" sz="1600" dirty="0"/>
              <a:t> </a:t>
            </a:r>
            <a:r>
              <a:rPr lang="da-DK" sz="1600" dirty="0" err="1"/>
              <a:t>will</a:t>
            </a:r>
            <a:r>
              <a:rPr lang="da-DK" sz="1600" dirty="0"/>
              <a:t> not </a:t>
            </a:r>
            <a:r>
              <a:rPr lang="da-DK" sz="1600" dirty="0" err="1"/>
              <a:t>be</a:t>
            </a:r>
            <a:r>
              <a:rPr lang="da-DK" sz="1600" dirty="0"/>
              <a:t> </a:t>
            </a:r>
            <a:r>
              <a:rPr lang="da-DK" sz="1600" dirty="0" err="1"/>
              <a:t>available</a:t>
            </a:r>
            <a:r>
              <a:rPr lang="da-DK" sz="1600" dirty="0"/>
              <a:t> for </a:t>
            </a:r>
            <a:r>
              <a:rPr lang="da-DK" sz="1600" dirty="0" err="1"/>
              <a:t>subreporting</a:t>
            </a:r>
            <a:r>
              <a:rPr lang="da-DK" sz="1600" dirty="0"/>
              <a:t>.  </a:t>
            </a:r>
            <a:r>
              <a:rPr lang="da-DK" sz="1600" dirty="0" err="1"/>
              <a:t>There</a:t>
            </a:r>
            <a:r>
              <a:rPr lang="da-DK" sz="1600" dirty="0"/>
              <a:t> has to </a:t>
            </a:r>
            <a:r>
              <a:rPr lang="da-DK" sz="1600" dirty="0" err="1"/>
              <a:t>be</a:t>
            </a:r>
            <a:r>
              <a:rPr lang="da-DK" sz="1600" dirty="0"/>
              <a:t> at </a:t>
            </a:r>
            <a:r>
              <a:rPr lang="da-DK" sz="1600" dirty="0" err="1"/>
              <a:t>least</a:t>
            </a:r>
            <a:r>
              <a:rPr lang="da-DK" sz="1600" dirty="0"/>
              <a:t> 40 </a:t>
            </a:r>
            <a:r>
              <a:rPr lang="da-DK" sz="1600" dirty="0" err="1"/>
              <a:t>replies</a:t>
            </a:r>
            <a:r>
              <a:rPr lang="da-DK" sz="1600" dirty="0"/>
              <a:t> </a:t>
            </a:r>
            <a:r>
              <a:rPr lang="da-DK" sz="1600" dirty="0" err="1"/>
              <a:t>before</a:t>
            </a:r>
            <a:r>
              <a:rPr lang="da-DK" sz="1600" dirty="0"/>
              <a:t> offensive </a:t>
            </a:r>
            <a:r>
              <a:rPr lang="da-DK" sz="1600" dirty="0" err="1"/>
              <a:t>behaviour</a:t>
            </a:r>
            <a:r>
              <a:rPr lang="da-DK" sz="1600" dirty="0"/>
              <a:t> </a:t>
            </a:r>
            <a:r>
              <a:rPr lang="da-DK" sz="1600" dirty="0" err="1"/>
              <a:t>will</a:t>
            </a:r>
            <a:r>
              <a:rPr lang="da-DK" sz="1600" dirty="0"/>
              <a:t> </a:t>
            </a:r>
            <a:r>
              <a:rPr lang="da-DK" sz="1600" dirty="0" err="1"/>
              <a:t>be</a:t>
            </a:r>
            <a:r>
              <a:rPr lang="da-DK" sz="1600" dirty="0"/>
              <a:t> </a:t>
            </a:r>
            <a:r>
              <a:rPr lang="da-DK" sz="1600" dirty="0" err="1"/>
              <a:t>reported</a:t>
            </a:r>
            <a:r>
              <a:rPr lang="da-DK" sz="1600" dirty="0"/>
              <a:t>. </a:t>
            </a:r>
            <a:endParaRPr lang="da-DK" sz="1600" dirty="0">
              <a:highlight>
                <a:srgbClr val="FFFF00"/>
              </a:highlight>
            </a:endParaRPr>
          </a:p>
          <a:p>
            <a:pPr marL="180975" indent="-180975">
              <a:buClr>
                <a:srgbClr val="5F9DAC"/>
              </a:buClr>
              <a:buFont typeface="Arial" panose="020B0604020202020204" pitchFamily="34" charset="0"/>
              <a:buChar char="•"/>
            </a:pPr>
            <a:r>
              <a:rPr lang="en-GB" sz="1600" dirty="0"/>
              <a:t>Completed individual comments are sent to working group for internal processing</a:t>
            </a:r>
          </a:p>
        </p:txBody>
      </p:sp>
      <p:sp>
        <p:nvSpPr>
          <p:cNvPr id="8" name="Pladsholder til tekst 7"/>
          <p:cNvSpPr>
            <a:spLocks noGrp="1"/>
          </p:cNvSpPr>
          <p:nvPr>
            <p:ph type="body" sz="quarter" idx="3"/>
          </p:nvPr>
        </p:nvSpPr>
        <p:spPr>
          <a:solidFill>
            <a:srgbClr val="5F9DAC">
              <a:alpha val="25098"/>
            </a:srgbClr>
          </a:solidFill>
        </p:spPr>
        <p:txBody>
          <a:bodyPr anchor="ctr"/>
          <a:lstStyle/>
          <a:p>
            <a:pPr algn="ctr"/>
            <a:r>
              <a:rPr lang="en-GB" sz="2000" dirty="0"/>
              <a:t>Physical APV</a:t>
            </a:r>
          </a:p>
        </p:txBody>
      </p:sp>
      <p:sp>
        <p:nvSpPr>
          <p:cNvPr id="9" name="Pladsholder til indhold 8"/>
          <p:cNvSpPr>
            <a:spLocks noGrp="1"/>
          </p:cNvSpPr>
          <p:nvPr>
            <p:ph sz="quarter" idx="4"/>
          </p:nvPr>
        </p:nvSpPr>
        <p:spPr>
          <a:xfrm>
            <a:off x="4645025" y="2924943"/>
            <a:ext cx="4041775" cy="3201220"/>
          </a:xfrm>
        </p:spPr>
        <p:txBody>
          <a:bodyPr/>
          <a:lstStyle/>
          <a:p>
            <a:pPr marL="0" indent="0">
              <a:buNone/>
            </a:pPr>
            <a:r>
              <a:rPr lang="en-GB" sz="1600" dirty="0" err="1"/>
              <a:t>Rambøll</a:t>
            </a:r>
            <a:r>
              <a:rPr lang="en-GB" sz="1600" dirty="0"/>
              <a:t> Management receives responses.</a:t>
            </a:r>
          </a:p>
          <a:p>
            <a:pPr marL="180975" indent="-180975">
              <a:buClr>
                <a:srgbClr val="5F9DAC"/>
              </a:buClr>
              <a:buFont typeface="Arial" panose="020B0604020202020204" pitchFamily="34" charset="0"/>
              <a:buChar char="•"/>
            </a:pPr>
            <a:r>
              <a:rPr lang="en-GB" sz="1600" dirty="0"/>
              <a:t>Anonymised reports are presented showing the quantitative distribution of responses</a:t>
            </a:r>
          </a:p>
          <a:p>
            <a:pPr marL="180975" indent="-180975">
              <a:buClr>
                <a:srgbClr val="5F9DAC"/>
              </a:buClr>
              <a:buFont typeface="Arial" panose="020B0604020202020204" pitchFamily="34" charset="0"/>
              <a:buChar char="•"/>
            </a:pPr>
            <a:r>
              <a:rPr lang="en-GB" sz="1600" dirty="0"/>
              <a:t>The unit’s workplace environment group receives names of respondents with their responses, so that problems in the physical workplace environment can be localised</a:t>
            </a:r>
          </a:p>
          <a:p>
            <a:pPr marL="180975" indent="-180975">
              <a:buClr>
                <a:srgbClr val="5F9DAC"/>
              </a:buClr>
              <a:buFont typeface="Arial" panose="020B0604020202020204" pitchFamily="34" charset="0"/>
              <a:buChar char="•"/>
            </a:pPr>
            <a:r>
              <a:rPr lang="en-GB" sz="1600" dirty="0"/>
              <a:t>Individual comments are treated with discretion by the workplace environment group</a:t>
            </a:r>
          </a:p>
          <a:p>
            <a:pPr marL="0" indent="0">
              <a:buNone/>
            </a:pPr>
            <a:endParaRPr lang="en-GB" sz="1600" dirty="0"/>
          </a:p>
          <a:p>
            <a:endParaRPr lang="en-GB" sz="1600" dirty="0"/>
          </a:p>
        </p:txBody>
      </p:sp>
      <p:sp>
        <p:nvSpPr>
          <p:cNvPr id="10" name="Nedadgående pil 9"/>
          <p:cNvSpPr/>
          <p:nvPr/>
        </p:nvSpPr>
        <p:spPr>
          <a:xfrm flipV="1">
            <a:off x="2377359" y="2241451"/>
            <a:ext cx="178417" cy="395461"/>
          </a:xfrm>
          <a:prstGeom prst="downArrow">
            <a:avLst/>
          </a:prstGeom>
          <a:solidFill>
            <a:srgbClr val="5F9DAC"/>
          </a:solidFill>
          <a:ln w="34925"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Nedadgående pil 10"/>
          <p:cNvSpPr/>
          <p:nvPr/>
        </p:nvSpPr>
        <p:spPr>
          <a:xfrm flipV="1">
            <a:off x="6553823" y="2241451"/>
            <a:ext cx="178417" cy="395461"/>
          </a:xfrm>
          <a:prstGeom prst="downArrow">
            <a:avLst/>
          </a:prstGeom>
          <a:solidFill>
            <a:srgbClr val="5F9DAC"/>
          </a:solidFill>
          <a:ln w="34925"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Tekstboks 11"/>
          <p:cNvSpPr txBox="1"/>
          <p:nvPr/>
        </p:nvSpPr>
        <p:spPr>
          <a:xfrm>
            <a:off x="1331640" y="2492896"/>
            <a:ext cx="2595219" cy="369332"/>
          </a:xfrm>
          <a:prstGeom prst="rect">
            <a:avLst/>
          </a:prstGeom>
          <a:noFill/>
        </p:spPr>
        <p:txBody>
          <a:bodyPr wrap="none" rtlCol="0">
            <a:spAutoFit/>
          </a:bodyPr>
          <a:lstStyle/>
          <a:p>
            <a:r>
              <a:rPr lang="en-GB" b="1" dirty="0">
                <a:solidFill>
                  <a:srgbClr val="5F9DAC"/>
                </a:solidFill>
              </a:rPr>
              <a:t>Anonymous responses</a:t>
            </a:r>
          </a:p>
        </p:txBody>
      </p:sp>
      <p:sp>
        <p:nvSpPr>
          <p:cNvPr id="13" name="Tekstboks 12"/>
          <p:cNvSpPr txBox="1"/>
          <p:nvPr/>
        </p:nvSpPr>
        <p:spPr>
          <a:xfrm>
            <a:off x="5312762" y="2492896"/>
            <a:ext cx="3081004" cy="369332"/>
          </a:xfrm>
          <a:prstGeom prst="rect">
            <a:avLst/>
          </a:prstGeom>
          <a:noFill/>
        </p:spPr>
        <p:txBody>
          <a:bodyPr wrap="none" rtlCol="0">
            <a:spAutoFit/>
          </a:bodyPr>
          <a:lstStyle/>
          <a:p>
            <a:r>
              <a:rPr lang="en-GB" b="1" dirty="0">
                <a:solidFill>
                  <a:srgbClr val="5F9DAC"/>
                </a:solidFill>
              </a:rPr>
              <a:t>Non-anonymous responses</a:t>
            </a:r>
          </a:p>
        </p:txBody>
      </p:sp>
      <p:sp>
        <p:nvSpPr>
          <p:cNvPr id="14" name="Ellipse 13"/>
          <p:cNvSpPr/>
          <p:nvPr/>
        </p:nvSpPr>
        <p:spPr>
          <a:xfrm>
            <a:off x="751718" y="620688"/>
            <a:ext cx="435906" cy="435906"/>
          </a:xfrm>
          <a:prstGeom prst="ellipse">
            <a:avLst/>
          </a:prstGeom>
          <a:solidFill>
            <a:srgbClr val="5F9DAC"/>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76430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5F9DAC"/>
          </a:solidFill>
        </p:spPr>
        <p:txBody>
          <a:bodyPr/>
          <a:lstStyle/>
          <a:p>
            <a:r>
              <a:rPr lang="en-GB" dirty="0">
                <a:solidFill>
                  <a:schemeClr val="bg1"/>
                </a:solidFill>
              </a:rPr>
              <a:t>Reports</a:t>
            </a:r>
          </a:p>
        </p:txBody>
      </p:sp>
      <p:sp>
        <p:nvSpPr>
          <p:cNvPr id="6" name="Pladsholder til tekst 5"/>
          <p:cNvSpPr>
            <a:spLocks noGrp="1"/>
          </p:cNvSpPr>
          <p:nvPr>
            <p:ph type="body" idx="1"/>
          </p:nvPr>
        </p:nvSpPr>
        <p:spPr>
          <a:solidFill>
            <a:srgbClr val="5F9DAC">
              <a:alpha val="25098"/>
            </a:srgbClr>
          </a:solidFill>
        </p:spPr>
        <p:txBody>
          <a:bodyPr anchor="ctr"/>
          <a:lstStyle/>
          <a:p>
            <a:pPr algn="ctr"/>
            <a:r>
              <a:rPr lang="en-GB" sz="2000" dirty="0"/>
              <a:t>Psychological APV/Well-being Survey</a:t>
            </a:r>
          </a:p>
        </p:txBody>
      </p:sp>
      <p:sp>
        <p:nvSpPr>
          <p:cNvPr id="7" name="Pladsholder til indhold 6"/>
          <p:cNvSpPr>
            <a:spLocks noGrp="1"/>
          </p:cNvSpPr>
          <p:nvPr>
            <p:ph sz="half" idx="2"/>
          </p:nvPr>
        </p:nvSpPr>
        <p:spPr>
          <a:xfrm>
            <a:off x="457200" y="2357430"/>
            <a:ext cx="4040188" cy="3807873"/>
          </a:xfrm>
        </p:spPr>
        <p:txBody>
          <a:bodyPr/>
          <a:lstStyle/>
          <a:p>
            <a:pPr marL="0" indent="0">
              <a:buNone/>
            </a:pPr>
            <a:r>
              <a:rPr lang="en-GB" sz="1800" b="1" dirty="0">
                <a:solidFill>
                  <a:srgbClr val="5F9DAC"/>
                </a:solidFill>
              </a:rPr>
              <a:t>For the unit </a:t>
            </a:r>
            <a:endParaRPr lang="en-GB" sz="1800" dirty="0"/>
          </a:p>
          <a:p>
            <a:pPr marL="185738" indent="-185738">
              <a:buClr>
                <a:srgbClr val="5F9DAC"/>
              </a:buClr>
              <a:buFont typeface="Arial" panose="020B0604020202020204" pitchFamily="34" charset="0"/>
              <a:buChar char="•"/>
            </a:pPr>
            <a:r>
              <a:rPr lang="en-GB" sz="1600" dirty="0"/>
              <a:t>Report</a:t>
            </a:r>
          </a:p>
          <a:p>
            <a:pPr marL="185738" indent="-185738">
              <a:buClr>
                <a:srgbClr val="5F9DAC"/>
              </a:buClr>
              <a:buFont typeface="Arial" panose="020B0604020202020204" pitchFamily="34" charset="0"/>
              <a:buChar char="•"/>
            </a:pPr>
            <a:r>
              <a:rPr lang="en-GB" sz="1600" dirty="0"/>
              <a:t>Appendix: Responses </a:t>
            </a:r>
            <a:r>
              <a:rPr lang="en-GB" sz="1600" dirty="0"/>
              <a:t>calculated </a:t>
            </a:r>
            <a:r>
              <a:rPr lang="en-GB" sz="1600" dirty="0"/>
              <a:t>by average are separated into gender, language chosen and category of employment (AS/TAP)</a:t>
            </a:r>
          </a:p>
          <a:p>
            <a:pPr marL="185738" indent="-185738">
              <a:buClr>
                <a:srgbClr val="5F9DAC"/>
              </a:buClr>
              <a:buFont typeface="Arial" panose="020B0604020202020204" pitchFamily="34" charset="0"/>
              <a:buChar char="•"/>
            </a:pPr>
            <a:r>
              <a:rPr lang="en-GB" sz="1600" dirty="0"/>
              <a:t>Maybe </a:t>
            </a:r>
            <a:r>
              <a:rPr lang="en-US" sz="1600" dirty="0"/>
              <a:t>reports at subunit level</a:t>
            </a:r>
            <a:endParaRPr lang="en-GB" sz="1600" dirty="0">
              <a:highlight>
                <a:srgbClr val="FFFF00"/>
              </a:highlight>
            </a:endParaRPr>
          </a:p>
          <a:p>
            <a:pPr marL="185738" indent="-185738">
              <a:buClr>
                <a:srgbClr val="5F9DAC"/>
              </a:buClr>
              <a:buFont typeface="Arial" panose="020B0604020202020204" pitchFamily="34" charset="0"/>
              <a:buChar char="•"/>
            </a:pPr>
            <a:r>
              <a:rPr lang="en-GB" sz="1600" dirty="0"/>
              <a:t>Individual comments</a:t>
            </a:r>
          </a:p>
          <a:p>
            <a:pPr marL="0" indent="0">
              <a:buNone/>
            </a:pPr>
            <a:endParaRPr lang="en-GB" sz="1800" b="1" dirty="0">
              <a:solidFill>
                <a:srgbClr val="5F9DAC"/>
              </a:solidFill>
            </a:endParaRPr>
          </a:p>
          <a:p>
            <a:pPr marL="0" indent="0">
              <a:buNone/>
            </a:pPr>
            <a:r>
              <a:rPr lang="en-GB" sz="1800" b="1" dirty="0">
                <a:solidFill>
                  <a:srgbClr val="5F9DAC"/>
                </a:solidFill>
              </a:rPr>
              <a:t>For main area and SDU</a:t>
            </a:r>
          </a:p>
          <a:p>
            <a:r>
              <a:rPr lang="en-GB" sz="1600" dirty="0"/>
              <a:t>Report on both levels </a:t>
            </a:r>
          </a:p>
          <a:p>
            <a:r>
              <a:rPr lang="en-GB" sz="1600" dirty="0"/>
              <a:t>Appendix: Responses separated in main area, gender, language selected and category of employment</a:t>
            </a:r>
          </a:p>
          <a:p>
            <a:r>
              <a:rPr lang="en-GB" sz="1600" dirty="0"/>
              <a:t>Special report on stress</a:t>
            </a:r>
          </a:p>
        </p:txBody>
      </p:sp>
      <p:sp>
        <p:nvSpPr>
          <p:cNvPr id="8" name="Pladsholder til tekst 7"/>
          <p:cNvSpPr>
            <a:spLocks noGrp="1"/>
          </p:cNvSpPr>
          <p:nvPr>
            <p:ph type="body" sz="quarter" idx="3"/>
          </p:nvPr>
        </p:nvSpPr>
        <p:spPr>
          <a:solidFill>
            <a:srgbClr val="5F9DAC">
              <a:alpha val="25098"/>
            </a:srgbClr>
          </a:solidFill>
        </p:spPr>
        <p:txBody>
          <a:bodyPr anchor="ctr"/>
          <a:lstStyle/>
          <a:p>
            <a:pPr algn="ctr"/>
            <a:r>
              <a:rPr lang="en-GB" sz="2000" dirty="0"/>
              <a:t>Physical APV </a:t>
            </a:r>
          </a:p>
        </p:txBody>
      </p:sp>
      <p:sp>
        <p:nvSpPr>
          <p:cNvPr id="9" name="Pladsholder til indhold 8"/>
          <p:cNvSpPr>
            <a:spLocks noGrp="1"/>
          </p:cNvSpPr>
          <p:nvPr>
            <p:ph sz="quarter" idx="4"/>
          </p:nvPr>
        </p:nvSpPr>
        <p:spPr/>
        <p:txBody>
          <a:bodyPr/>
          <a:lstStyle/>
          <a:p>
            <a:pPr marL="0" indent="0">
              <a:buNone/>
            </a:pPr>
            <a:r>
              <a:rPr lang="en-GB" sz="1800" b="1" dirty="0">
                <a:solidFill>
                  <a:srgbClr val="5F9DAC"/>
                </a:solidFill>
              </a:rPr>
              <a:t>For the unit</a:t>
            </a:r>
          </a:p>
          <a:p>
            <a:pPr marL="185738" indent="-185738">
              <a:buClr>
                <a:srgbClr val="5F9DAC"/>
              </a:buClr>
              <a:buFont typeface="Arial" panose="020B0604020202020204" pitchFamily="34" charset="0"/>
              <a:buChar char="•"/>
            </a:pPr>
            <a:r>
              <a:rPr lang="en-GB" sz="1800" dirty="0"/>
              <a:t>Report</a:t>
            </a:r>
          </a:p>
          <a:p>
            <a:pPr marL="185738" indent="-185738">
              <a:buClr>
                <a:srgbClr val="5F9DAC"/>
              </a:buClr>
              <a:buFont typeface="Arial" panose="020B0604020202020204" pitchFamily="34" charset="0"/>
              <a:buChar char="•"/>
            </a:pPr>
            <a:r>
              <a:rPr lang="en-GB" sz="1800" dirty="0"/>
              <a:t>Individual comments</a:t>
            </a:r>
          </a:p>
          <a:p>
            <a:pPr marL="0" indent="0">
              <a:buNone/>
            </a:pPr>
            <a:endParaRPr lang="en-GB" sz="1800" b="1" dirty="0">
              <a:solidFill>
                <a:srgbClr val="5F9DAC"/>
              </a:solidFill>
            </a:endParaRPr>
          </a:p>
          <a:p>
            <a:pPr marL="0" indent="0">
              <a:buNone/>
            </a:pPr>
            <a:r>
              <a:rPr lang="en-GB" sz="1800" b="1" dirty="0">
                <a:solidFill>
                  <a:srgbClr val="5F9DAC"/>
                </a:solidFill>
              </a:rPr>
              <a:t>For main area and SDU</a:t>
            </a:r>
          </a:p>
          <a:p>
            <a:r>
              <a:rPr lang="en-GB" sz="1800" dirty="0"/>
              <a:t>Report</a:t>
            </a:r>
          </a:p>
          <a:p>
            <a:r>
              <a:rPr lang="en-GB" sz="1800" dirty="0"/>
              <a:t>Appendix: Responses separated into individual campuses</a:t>
            </a:r>
          </a:p>
          <a:p>
            <a:endParaRPr lang="en-GB" sz="1800" dirty="0"/>
          </a:p>
        </p:txBody>
      </p:sp>
      <p:sp>
        <p:nvSpPr>
          <p:cNvPr id="14" name="Ellipse 13"/>
          <p:cNvSpPr/>
          <p:nvPr/>
        </p:nvSpPr>
        <p:spPr>
          <a:xfrm>
            <a:off x="751718" y="620688"/>
            <a:ext cx="435906" cy="435906"/>
          </a:xfrm>
          <a:prstGeom prst="ellipse">
            <a:avLst/>
          </a:prstGeom>
          <a:solidFill>
            <a:srgbClr val="5F9DAC"/>
          </a:solidFill>
          <a:ln w="19050"/>
        </p:spPr>
        <p:style>
          <a:lnRef idx="3">
            <a:schemeClr val="lt1"/>
          </a:lnRef>
          <a:fillRef idx="1">
            <a:schemeClr val="accent1"/>
          </a:fillRef>
          <a:effectRef idx="1">
            <a:schemeClr val="accent1"/>
          </a:effectRef>
          <a:fontRef idx="minor">
            <a:schemeClr val="lt1"/>
          </a:fontRef>
        </p:style>
        <p:txBody>
          <a:bodyPr rtlCol="0" anchor="ctr"/>
          <a:lstStyle/>
          <a:p>
            <a:pPr algn="ctr"/>
            <a:endParaRPr lang="da-DK"/>
          </a:p>
        </p:txBody>
      </p:sp>
      <p:sp>
        <p:nvSpPr>
          <p:cNvPr id="15" name="Pladsholder til tekst 7"/>
          <p:cNvSpPr txBox="1">
            <a:spLocks/>
          </p:cNvSpPr>
          <p:nvPr/>
        </p:nvSpPr>
        <p:spPr bwMode="auto">
          <a:xfrm>
            <a:off x="4645025" y="5229200"/>
            <a:ext cx="4041775" cy="999802"/>
          </a:xfrm>
          <a:prstGeom prst="rect">
            <a:avLst/>
          </a:prstGeom>
          <a:solidFill>
            <a:srgbClr val="5F9DAC">
              <a:alpha val="25098"/>
            </a:srgbClr>
          </a:solidFill>
          <a:ln w="76200" cmpd="thickThin">
            <a:solidFill>
              <a:srgbClr val="5F9DAC"/>
            </a:solidFill>
            <a:miter lim="800000"/>
            <a:headEnd/>
            <a:tailEnd/>
          </a:ln>
        </p:spPr>
        <p:txBody>
          <a:bodyPr vert="horz" wrap="square" lIns="91440" tIns="45720" rIns="91440" bIns="45720" numCol="1" anchor="ctr" anchorCtr="0" compatLnSpc="1">
            <a:prstTxWarp prst="textNoShape">
              <a:avLst/>
            </a:prstTxWarp>
          </a:bodyPr>
          <a:lstStyle>
            <a:lvl1pPr marL="0" indent="0" algn="l" rtl="0" eaLnBrk="1" fontAlgn="base" hangingPunct="1">
              <a:spcBef>
                <a:spcPct val="20000"/>
              </a:spcBef>
              <a:spcAft>
                <a:spcPct val="0"/>
              </a:spcAft>
              <a:buClr>
                <a:srgbClr val="7F7F7F"/>
              </a:buClr>
              <a:buFont typeface="Wingdings" pitchFamily="2" charset="2"/>
              <a:buNone/>
              <a:defRPr sz="2400" b="1" kern="1200">
                <a:solidFill>
                  <a:schemeClr val="tx1"/>
                </a:solidFill>
                <a:latin typeface="+mn-lt"/>
                <a:ea typeface="ＭＳ Ｐゴシック" pitchFamily="-106" charset="-128"/>
                <a:cs typeface="ＭＳ Ｐゴシック" pitchFamily="-106" charset="-128"/>
              </a:defRPr>
            </a:lvl1pPr>
            <a:lvl2pPr marL="457200" indent="0" algn="l" rtl="0" eaLnBrk="1" fontAlgn="base" hangingPunct="1">
              <a:spcBef>
                <a:spcPct val="20000"/>
              </a:spcBef>
              <a:spcAft>
                <a:spcPct val="0"/>
              </a:spcAft>
              <a:buClr>
                <a:srgbClr val="7F7F7F"/>
              </a:buClr>
              <a:buFont typeface="Wingdings" pitchFamily="2" charset="2"/>
              <a:buNone/>
              <a:defRPr sz="2000" b="1" kern="1200">
                <a:solidFill>
                  <a:schemeClr val="tx1"/>
                </a:solidFill>
                <a:latin typeface="+mn-lt"/>
                <a:ea typeface="ＭＳ Ｐゴシック" pitchFamily="-106" charset="-128"/>
                <a:cs typeface="ＭＳ Ｐゴシック"/>
              </a:defRPr>
            </a:lvl2pPr>
            <a:lvl3pPr marL="914400" indent="0" algn="l" rtl="0" eaLnBrk="1" fontAlgn="base" hangingPunct="1">
              <a:spcBef>
                <a:spcPct val="20000"/>
              </a:spcBef>
              <a:spcAft>
                <a:spcPct val="0"/>
              </a:spcAft>
              <a:buClr>
                <a:srgbClr val="7F7F7F"/>
              </a:buClr>
              <a:buFont typeface="Wingdings" pitchFamily="2" charset="2"/>
              <a:buNone/>
              <a:defRPr sz="1800" b="1" kern="1200">
                <a:solidFill>
                  <a:schemeClr val="tx1"/>
                </a:solidFill>
                <a:latin typeface="+mn-lt"/>
                <a:ea typeface="ＭＳ Ｐゴシック" pitchFamily="-106" charset="-128"/>
                <a:cs typeface="ＭＳ Ｐゴシック"/>
              </a:defRPr>
            </a:lvl3pPr>
            <a:lvl4pPr marL="1371600" indent="0" algn="l" rtl="0" eaLnBrk="1" fontAlgn="base" hangingPunct="1">
              <a:spcBef>
                <a:spcPct val="20000"/>
              </a:spcBef>
              <a:spcAft>
                <a:spcPct val="0"/>
              </a:spcAft>
              <a:buClr>
                <a:srgbClr val="7F7F7F"/>
              </a:buClr>
              <a:buFont typeface="Wingdings" pitchFamily="2" charset="2"/>
              <a:buNone/>
              <a:defRPr sz="1600" b="1" kern="1200">
                <a:solidFill>
                  <a:schemeClr val="tx1"/>
                </a:solidFill>
                <a:latin typeface="+mn-lt"/>
                <a:ea typeface="ＭＳ Ｐゴシック" pitchFamily="-106" charset="-128"/>
                <a:cs typeface="ＭＳ Ｐゴシック"/>
              </a:defRPr>
            </a:lvl4pPr>
            <a:lvl5pPr marL="1828800" indent="0" algn="l" rtl="0" eaLnBrk="1" fontAlgn="base" hangingPunct="1">
              <a:spcBef>
                <a:spcPct val="20000"/>
              </a:spcBef>
              <a:spcAft>
                <a:spcPct val="0"/>
              </a:spcAft>
              <a:buClr>
                <a:srgbClr val="7F7F7F"/>
              </a:buClr>
              <a:buFont typeface="Wingdings" pitchFamily="2" charset="2"/>
              <a:buNone/>
              <a:defRPr sz="1600" b="1" kern="1200">
                <a:solidFill>
                  <a:schemeClr val="tx1"/>
                </a:solidFill>
                <a:latin typeface="+mn-lt"/>
                <a:ea typeface="ＭＳ Ｐゴシック" pitchFamily="-106" charset="-128"/>
                <a:cs typeface="ＭＳ Ｐゴシック"/>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en-GB" sz="2000" dirty="0">
                <a:solidFill>
                  <a:srgbClr val="5F9DAC"/>
                </a:solidFill>
              </a:rPr>
              <a:t>Reports will be ready on</a:t>
            </a:r>
          </a:p>
          <a:p>
            <a:pPr algn="ctr"/>
            <a:r>
              <a:rPr lang="en-GB" sz="2000" dirty="0">
                <a:solidFill>
                  <a:srgbClr val="5F9DAC"/>
                </a:solidFill>
              </a:rPr>
              <a:t>19th  November</a:t>
            </a:r>
          </a:p>
        </p:txBody>
      </p:sp>
    </p:spTree>
    <p:extLst>
      <p:ext uri="{BB962C8B-B14F-4D97-AF65-F5344CB8AC3E}">
        <p14:creationId xmlns:p14="http://schemas.microsoft.com/office/powerpoint/2010/main" val="2319448781"/>
      </p:ext>
    </p:extLst>
  </p:cSld>
  <p:clrMapOvr>
    <a:masterClrMapping/>
  </p:clrMapOvr>
</p:sld>
</file>

<file path=ppt/theme/theme1.xml><?xml version="1.0" encoding="utf-8"?>
<a:theme xmlns:a="http://schemas.openxmlformats.org/drawingml/2006/main" name="Ny SDU skabelon - bla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mbusfletværk">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Rektors præsentation 20120626</Template>
  <TotalTime>7293</TotalTime>
  <Words>1960</Words>
  <Application>Microsoft Office PowerPoint</Application>
  <PresentationFormat>Skærmshow (4:3)</PresentationFormat>
  <Paragraphs>214</Paragraphs>
  <Slides>11</Slides>
  <Notes>10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11</vt:i4>
      </vt:variant>
    </vt:vector>
  </HeadingPairs>
  <TitlesOfParts>
    <vt:vector size="17" baseType="lpstr">
      <vt:lpstr>ＭＳ Ｐゴシック</vt:lpstr>
      <vt:lpstr>Arial</vt:lpstr>
      <vt:lpstr>Calibri</vt:lpstr>
      <vt:lpstr>Gill Sans MT</vt:lpstr>
      <vt:lpstr>Wingdings</vt:lpstr>
      <vt:lpstr>Ny SDU skabelon - blaa</vt:lpstr>
      <vt:lpstr>  Information about  APV and Well-being survey at SDU 2018   September 2018</vt:lpstr>
      <vt:lpstr>APV and Well-being Survey Aims</vt:lpstr>
      <vt:lpstr>APV and Well-being Survey Procedure</vt:lpstr>
      <vt:lpstr>APV and Well-being  survey - Schedule</vt:lpstr>
      <vt:lpstr>APV and Well-being Survey - Participants</vt:lpstr>
      <vt:lpstr>Themes in the survey</vt:lpstr>
      <vt:lpstr>Direct line management</vt:lpstr>
      <vt:lpstr>Processing of responses</vt:lpstr>
      <vt:lpstr>Reports</vt:lpstr>
      <vt:lpstr>Analysis</vt:lpstr>
      <vt:lpstr>WBA and Well-being Survey - further information? </vt:lpstr>
    </vt:vector>
  </TitlesOfParts>
  <Company>Syddansk Unversitet - University of Southern Denmark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Fælles APV og trivselsmåling på SDU  - Oplæg på stormøde den 26. juni 2012</dc:title>
  <dc:creator>Merete Skov Habermann</dc:creator>
  <cp:lastModifiedBy>Luise Thuesen Marling</cp:lastModifiedBy>
  <cp:revision>407</cp:revision>
  <cp:lastPrinted>2015-08-26T14:56:58Z</cp:lastPrinted>
  <dcterms:created xsi:type="dcterms:W3CDTF">2012-06-15T11:25:11Z</dcterms:created>
  <dcterms:modified xsi:type="dcterms:W3CDTF">2018-09-10T15:16:42Z</dcterms:modified>
</cp:coreProperties>
</file>