
<file path=[Content_Types].xml><?xml version="1.0" encoding="utf-8"?>
<Types xmlns="http://schemas.openxmlformats.org/package/2006/content-types">
  <Default Extension="bin" ContentType="image/jpeg"/>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media/image2.bin" ContentType="image/x-emf"/>
  <Override PartName="/ppt/media/image3.bin" ContentType="image/x-emf"/>
  <Override PartName="/ppt/media/image4.bin" ContentType="image/png"/>
  <Override PartName="/ppt/media/image5.bin" ContentType="image/png"/>
  <Override PartName="/ppt/media/image6.bin" ContentType="image/png"/>
  <Override PartName="/ppt/media/image7.bin" ContentType="image/png"/>
  <Override PartName="/ppt/media/image8.bin" ContentType="image/png"/>
  <Override PartName="/ppt/media/image9.bin" ContentType="image/png"/>
  <Override PartName="/ppt/media/image10.bin" ContentType="image/pn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64" r:id="rId2"/>
    <p:sldId id="265" r:id="rId3"/>
    <p:sldId id="273" r:id="rId4"/>
    <p:sldId id="310" r:id="rId5"/>
    <p:sldId id="308" r:id="rId6"/>
    <p:sldId id="304" r:id="rId7"/>
    <p:sldId id="276" r:id="rId8"/>
    <p:sldId id="309" r:id="rId9"/>
    <p:sldId id="290" r:id="rId10"/>
    <p:sldId id="291" r:id="rId11"/>
    <p:sldId id="292" r:id="rId12"/>
    <p:sldId id="293" r:id="rId13"/>
    <p:sldId id="295" r:id="rId14"/>
    <p:sldId id="311" r:id="rId15"/>
    <p:sldId id="301" r:id="rId16"/>
    <p:sldId id="297" r:id="rId17"/>
    <p:sldId id="300"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EFB"/>
    <a:srgbClr val="FFFCF3"/>
    <a:srgbClr val="FFF9E5"/>
    <a:srgbClr val="FFEFBD"/>
    <a:srgbClr val="FFEAA7"/>
    <a:srgbClr val="FFE07D"/>
    <a:srgbClr val="E8BF62"/>
    <a:srgbClr val="E5B64D"/>
    <a:srgbClr val="A88000"/>
    <a:srgbClr val="C0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71780" autoAdjust="0"/>
  </p:normalViewPr>
  <p:slideViewPr>
    <p:cSldViewPr snapToGrid="0" showGuides="1">
      <p:cViewPr varScale="1">
        <p:scale>
          <a:sx n="78" d="100"/>
          <a:sy n="78" d="100"/>
        </p:scale>
        <p:origin x="219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C6ECD-BB1F-4016-8920-CAC7E6F87A62}" type="doc">
      <dgm:prSet loTypeId="urn:microsoft.com/office/officeart/2005/8/layout/equation1" loCatId="process" qsTypeId="urn:microsoft.com/office/officeart/2005/8/quickstyle/simple1" qsCatId="simple" csTypeId="urn:microsoft.com/office/officeart/2005/8/colors/accent1_2" csCatId="accent1" phldr="1"/>
      <dgm:spPr/>
    </dgm:pt>
    <dgm:pt modelId="{9BA84337-B85F-4542-9873-4759BBC97749}">
      <dgm:prSet phldrT="[Tekst]" custT="1"/>
      <dgm:spPr>
        <a:solidFill>
          <a:srgbClr val="EFE5D1"/>
        </a:solidFill>
        <a:ln>
          <a:solidFill>
            <a:srgbClr val="DDCBA4"/>
          </a:solidFill>
        </a:ln>
      </dgm:spPr>
      <dgm:t>
        <a:bodyPr/>
        <a:lstStyle/>
        <a:p>
          <a:r>
            <a:rPr lang="da-DK" sz="1600" b="1" dirty="0">
              <a:solidFill>
                <a:srgbClr val="473729"/>
              </a:solidFill>
            </a:rPr>
            <a:t>Involverende og forpligtende processer</a:t>
          </a:r>
        </a:p>
      </dgm:t>
    </dgm:pt>
    <dgm:pt modelId="{86237904-D5BD-45E2-B43D-F20E21B72E64}" type="parTrans" cxnId="{8EC139C6-1876-4952-8B0A-835DEAD81AA3}">
      <dgm:prSet/>
      <dgm:spPr/>
      <dgm:t>
        <a:bodyPr/>
        <a:lstStyle/>
        <a:p>
          <a:endParaRPr lang="da-DK" sz="1600" b="1">
            <a:solidFill>
              <a:srgbClr val="473729"/>
            </a:solidFill>
          </a:endParaRPr>
        </a:p>
      </dgm:t>
    </dgm:pt>
    <dgm:pt modelId="{34B77CDD-6402-415C-81DC-F3A3F50E9E4F}" type="sibTrans" cxnId="{8EC139C6-1876-4952-8B0A-835DEAD81AA3}">
      <dgm:prSet custT="1"/>
      <dgm:spPr>
        <a:solidFill>
          <a:srgbClr val="DDCBA4"/>
        </a:solidFill>
      </dgm:spPr>
      <dgm:t>
        <a:bodyPr/>
        <a:lstStyle/>
        <a:p>
          <a:endParaRPr lang="da-DK" sz="1600" b="1">
            <a:solidFill>
              <a:srgbClr val="473729"/>
            </a:solidFill>
          </a:endParaRPr>
        </a:p>
      </dgm:t>
    </dgm:pt>
    <dgm:pt modelId="{E9FF32E3-7766-4298-9394-CD3BD9F58249}">
      <dgm:prSet phldrT="[Tekst]" custT="1"/>
      <dgm:spPr>
        <a:solidFill>
          <a:srgbClr val="EFE5D1"/>
        </a:solidFill>
        <a:ln>
          <a:solidFill>
            <a:srgbClr val="DDCBA4"/>
          </a:solidFill>
        </a:ln>
      </dgm:spPr>
      <dgm:t>
        <a:bodyPr/>
        <a:lstStyle/>
        <a:p>
          <a:r>
            <a:rPr lang="da-DK" sz="1600" b="1" dirty="0">
              <a:solidFill>
                <a:srgbClr val="473729"/>
              </a:solidFill>
            </a:rPr>
            <a:t>Adressering af de rette arbejdsmiljø-indsatser</a:t>
          </a:r>
        </a:p>
      </dgm:t>
    </dgm:pt>
    <dgm:pt modelId="{54907D9E-449B-4840-92C3-5A6F1CF4136B}" type="parTrans" cxnId="{C62A8366-920F-4961-9D40-23D85DA3EB3F}">
      <dgm:prSet/>
      <dgm:spPr/>
      <dgm:t>
        <a:bodyPr/>
        <a:lstStyle/>
        <a:p>
          <a:endParaRPr lang="da-DK" sz="1600" b="1">
            <a:solidFill>
              <a:srgbClr val="473729"/>
            </a:solidFill>
          </a:endParaRPr>
        </a:p>
      </dgm:t>
    </dgm:pt>
    <dgm:pt modelId="{6131C70C-732F-4750-95FE-65D111289664}" type="sibTrans" cxnId="{C62A8366-920F-4961-9D40-23D85DA3EB3F}">
      <dgm:prSet custT="1"/>
      <dgm:spPr>
        <a:solidFill>
          <a:srgbClr val="DDCBA4"/>
        </a:solidFill>
      </dgm:spPr>
      <dgm:t>
        <a:bodyPr/>
        <a:lstStyle/>
        <a:p>
          <a:endParaRPr lang="da-DK" sz="1600" b="1">
            <a:solidFill>
              <a:srgbClr val="473729"/>
            </a:solidFill>
          </a:endParaRPr>
        </a:p>
      </dgm:t>
    </dgm:pt>
    <dgm:pt modelId="{EE97FBE7-0497-468B-856F-127C1DAB18A7}">
      <dgm:prSet phldrT="[Tekst]" custT="1"/>
      <dgm:spPr>
        <a:solidFill>
          <a:srgbClr val="EFE5D1"/>
        </a:solidFill>
        <a:ln>
          <a:solidFill>
            <a:srgbClr val="DDCBA4"/>
          </a:solidFill>
        </a:ln>
      </dgm:spPr>
      <dgm:t>
        <a:bodyPr/>
        <a:lstStyle/>
        <a:p>
          <a:r>
            <a:rPr lang="da-DK" sz="1600" b="1" dirty="0">
              <a:solidFill>
                <a:srgbClr val="473729"/>
              </a:solidFill>
            </a:rPr>
            <a:t>APV-proces</a:t>
          </a:r>
        </a:p>
      </dgm:t>
    </dgm:pt>
    <dgm:pt modelId="{7E47AF3D-4335-4835-91F8-7D3FC55D47E5}" type="parTrans" cxnId="{8120E258-75C7-482F-BFE4-9B36FE69E1BA}">
      <dgm:prSet/>
      <dgm:spPr/>
      <dgm:t>
        <a:bodyPr/>
        <a:lstStyle/>
        <a:p>
          <a:endParaRPr lang="da-DK" sz="1600" b="1">
            <a:solidFill>
              <a:srgbClr val="473729"/>
            </a:solidFill>
          </a:endParaRPr>
        </a:p>
      </dgm:t>
    </dgm:pt>
    <dgm:pt modelId="{2B706F02-52E7-4F8B-AFC4-2F5B1812A287}" type="sibTrans" cxnId="{8120E258-75C7-482F-BFE4-9B36FE69E1BA}">
      <dgm:prSet/>
      <dgm:spPr/>
      <dgm:t>
        <a:bodyPr/>
        <a:lstStyle/>
        <a:p>
          <a:endParaRPr lang="da-DK" sz="1600" b="1">
            <a:solidFill>
              <a:srgbClr val="473729"/>
            </a:solidFill>
          </a:endParaRPr>
        </a:p>
      </dgm:t>
    </dgm:pt>
    <dgm:pt modelId="{FCBFB350-052C-42C4-90E6-1B9DE9824819}" type="pres">
      <dgm:prSet presAssocID="{066C6ECD-BB1F-4016-8920-CAC7E6F87A62}" presName="linearFlow" presStyleCnt="0">
        <dgm:presLayoutVars>
          <dgm:dir/>
          <dgm:resizeHandles val="exact"/>
        </dgm:presLayoutVars>
      </dgm:prSet>
      <dgm:spPr/>
    </dgm:pt>
    <dgm:pt modelId="{146C28DF-E3F9-49F2-8DDE-AD71C90EDDD3}" type="pres">
      <dgm:prSet presAssocID="{9BA84337-B85F-4542-9873-4759BBC97749}" presName="node" presStyleLbl="node1" presStyleIdx="0" presStyleCnt="3">
        <dgm:presLayoutVars>
          <dgm:bulletEnabled val="1"/>
        </dgm:presLayoutVars>
      </dgm:prSet>
      <dgm:spPr/>
    </dgm:pt>
    <dgm:pt modelId="{68B4B741-6F6E-4D83-9770-C215CB9B9338}" type="pres">
      <dgm:prSet presAssocID="{34B77CDD-6402-415C-81DC-F3A3F50E9E4F}" presName="spacerL" presStyleCnt="0"/>
      <dgm:spPr/>
    </dgm:pt>
    <dgm:pt modelId="{1133366A-4F9B-4D88-B9F6-06763E61F4A8}" type="pres">
      <dgm:prSet presAssocID="{34B77CDD-6402-415C-81DC-F3A3F50E9E4F}" presName="sibTrans" presStyleLbl="sibTrans2D1" presStyleIdx="0" presStyleCnt="2"/>
      <dgm:spPr/>
    </dgm:pt>
    <dgm:pt modelId="{E7939C23-649E-468B-9902-8A9A9B7C1835}" type="pres">
      <dgm:prSet presAssocID="{34B77CDD-6402-415C-81DC-F3A3F50E9E4F}" presName="spacerR" presStyleCnt="0"/>
      <dgm:spPr/>
    </dgm:pt>
    <dgm:pt modelId="{18593B3C-BC5A-4734-AFF4-EB1FB1C56B7C}" type="pres">
      <dgm:prSet presAssocID="{E9FF32E3-7766-4298-9394-CD3BD9F58249}" presName="node" presStyleLbl="node1" presStyleIdx="1" presStyleCnt="3">
        <dgm:presLayoutVars>
          <dgm:bulletEnabled val="1"/>
        </dgm:presLayoutVars>
      </dgm:prSet>
      <dgm:spPr/>
    </dgm:pt>
    <dgm:pt modelId="{665B9EB7-C253-45A7-92E4-3B7F86153102}" type="pres">
      <dgm:prSet presAssocID="{6131C70C-732F-4750-95FE-65D111289664}" presName="spacerL" presStyleCnt="0"/>
      <dgm:spPr/>
    </dgm:pt>
    <dgm:pt modelId="{FA755F39-8596-49DE-9A22-A459809B2B2B}" type="pres">
      <dgm:prSet presAssocID="{6131C70C-732F-4750-95FE-65D111289664}" presName="sibTrans" presStyleLbl="sibTrans2D1" presStyleIdx="1" presStyleCnt="2"/>
      <dgm:spPr/>
    </dgm:pt>
    <dgm:pt modelId="{51EEE2BD-F474-4B54-864D-441B3BEF4847}" type="pres">
      <dgm:prSet presAssocID="{6131C70C-732F-4750-95FE-65D111289664}" presName="spacerR" presStyleCnt="0"/>
      <dgm:spPr/>
    </dgm:pt>
    <dgm:pt modelId="{339CA5E9-E7F6-4776-AC16-81C857085897}" type="pres">
      <dgm:prSet presAssocID="{EE97FBE7-0497-468B-856F-127C1DAB18A7}" presName="node" presStyleLbl="node1" presStyleIdx="2" presStyleCnt="3">
        <dgm:presLayoutVars>
          <dgm:bulletEnabled val="1"/>
        </dgm:presLayoutVars>
      </dgm:prSet>
      <dgm:spPr/>
    </dgm:pt>
  </dgm:ptLst>
  <dgm:cxnLst>
    <dgm:cxn modelId="{160A1A10-53B8-43DA-9902-83DD0A0EB8FB}" type="presOf" srcId="{34B77CDD-6402-415C-81DC-F3A3F50E9E4F}" destId="{1133366A-4F9B-4D88-B9F6-06763E61F4A8}" srcOrd="0" destOrd="0" presId="urn:microsoft.com/office/officeart/2005/8/layout/equation1"/>
    <dgm:cxn modelId="{5E883227-9443-4683-9CC5-391F20D1BF3C}" type="presOf" srcId="{9BA84337-B85F-4542-9873-4759BBC97749}" destId="{146C28DF-E3F9-49F2-8DDE-AD71C90EDDD3}" srcOrd="0" destOrd="0" presId="urn:microsoft.com/office/officeart/2005/8/layout/equation1"/>
    <dgm:cxn modelId="{D081E03C-70FF-4771-88AF-22834D6AA1B9}" type="presOf" srcId="{E9FF32E3-7766-4298-9394-CD3BD9F58249}" destId="{18593B3C-BC5A-4734-AFF4-EB1FB1C56B7C}" srcOrd="0" destOrd="0" presId="urn:microsoft.com/office/officeart/2005/8/layout/equation1"/>
    <dgm:cxn modelId="{C62A8366-920F-4961-9D40-23D85DA3EB3F}" srcId="{066C6ECD-BB1F-4016-8920-CAC7E6F87A62}" destId="{E9FF32E3-7766-4298-9394-CD3BD9F58249}" srcOrd="1" destOrd="0" parTransId="{54907D9E-449B-4840-92C3-5A6F1CF4136B}" sibTransId="{6131C70C-732F-4750-95FE-65D111289664}"/>
    <dgm:cxn modelId="{0BD01D73-E845-4D99-B35F-E97C0F831CAE}" type="presOf" srcId="{066C6ECD-BB1F-4016-8920-CAC7E6F87A62}" destId="{FCBFB350-052C-42C4-90E6-1B9DE9824819}" srcOrd="0" destOrd="0" presId="urn:microsoft.com/office/officeart/2005/8/layout/equation1"/>
    <dgm:cxn modelId="{8120E258-75C7-482F-BFE4-9B36FE69E1BA}" srcId="{066C6ECD-BB1F-4016-8920-CAC7E6F87A62}" destId="{EE97FBE7-0497-468B-856F-127C1DAB18A7}" srcOrd="2" destOrd="0" parTransId="{7E47AF3D-4335-4835-91F8-7D3FC55D47E5}" sibTransId="{2B706F02-52E7-4F8B-AFC4-2F5B1812A287}"/>
    <dgm:cxn modelId="{BD8030C3-5464-4C51-B695-F4F47BD1B24F}" type="presOf" srcId="{6131C70C-732F-4750-95FE-65D111289664}" destId="{FA755F39-8596-49DE-9A22-A459809B2B2B}" srcOrd="0" destOrd="0" presId="urn:microsoft.com/office/officeart/2005/8/layout/equation1"/>
    <dgm:cxn modelId="{8EC139C6-1876-4952-8B0A-835DEAD81AA3}" srcId="{066C6ECD-BB1F-4016-8920-CAC7E6F87A62}" destId="{9BA84337-B85F-4542-9873-4759BBC97749}" srcOrd="0" destOrd="0" parTransId="{86237904-D5BD-45E2-B43D-F20E21B72E64}" sibTransId="{34B77CDD-6402-415C-81DC-F3A3F50E9E4F}"/>
    <dgm:cxn modelId="{F4683FEE-A89D-4067-BA66-95F631626829}" type="presOf" srcId="{EE97FBE7-0497-468B-856F-127C1DAB18A7}" destId="{339CA5E9-E7F6-4776-AC16-81C857085897}" srcOrd="0" destOrd="0" presId="urn:microsoft.com/office/officeart/2005/8/layout/equation1"/>
    <dgm:cxn modelId="{D732C769-A7B9-4F5C-83C0-9A68F8328288}" type="presParOf" srcId="{FCBFB350-052C-42C4-90E6-1B9DE9824819}" destId="{146C28DF-E3F9-49F2-8DDE-AD71C90EDDD3}" srcOrd="0" destOrd="0" presId="urn:microsoft.com/office/officeart/2005/8/layout/equation1"/>
    <dgm:cxn modelId="{7C76931B-9082-4F83-AAB4-1DFBD13862E4}" type="presParOf" srcId="{FCBFB350-052C-42C4-90E6-1B9DE9824819}" destId="{68B4B741-6F6E-4D83-9770-C215CB9B9338}" srcOrd="1" destOrd="0" presId="urn:microsoft.com/office/officeart/2005/8/layout/equation1"/>
    <dgm:cxn modelId="{D2610E7F-2240-49AA-8AC3-E887B3365CFB}" type="presParOf" srcId="{FCBFB350-052C-42C4-90E6-1B9DE9824819}" destId="{1133366A-4F9B-4D88-B9F6-06763E61F4A8}" srcOrd="2" destOrd="0" presId="urn:microsoft.com/office/officeart/2005/8/layout/equation1"/>
    <dgm:cxn modelId="{0FBF825E-F821-465F-965A-A787DE8071E2}" type="presParOf" srcId="{FCBFB350-052C-42C4-90E6-1B9DE9824819}" destId="{E7939C23-649E-468B-9902-8A9A9B7C1835}" srcOrd="3" destOrd="0" presId="urn:microsoft.com/office/officeart/2005/8/layout/equation1"/>
    <dgm:cxn modelId="{575B3863-BFAA-4A49-8607-5F5F6C8EBDE8}" type="presParOf" srcId="{FCBFB350-052C-42C4-90E6-1B9DE9824819}" destId="{18593B3C-BC5A-4734-AFF4-EB1FB1C56B7C}" srcOrd="4" destOrd="0" presId="urn:microsoft.com/office/officeart/2005/8/layout/equation1"/>
    <dgm:cxn modelId="{B6BAE9B1-72C1-4CA5-9FA8-BBDEDCC56A7A}" type="presParOf" srcId="{FCBFB350-052C-42C4-90E6-1B9DE9824819}" destId="{665B9EB7-C253-45A7-92E4-3B7F86153102}" srcOrd="5" destOrd="0" presId="urn:microsoft.com/office/officeart/2005/8/layout/equation1"/>
    <dgm:cxn modelId="{8B9D3E87-8DF4-4D79-99FA-0BE51FDB956F}" type="presParOf" srcId="{FCBFB350-052C-42C4-90E6-1B9DE9824819}" destId="{FA755F39-8596-49DE-9A22-A459809B2B2B}" srcOrd="6" destOrd="0" presId="urn:microsoft.com/office/officeart/2005/8/layout/equation1"/>
    <dgm:cxn modelId="{95896BD5-E55E-421C-A353-55163BC1881F}" type="presParOf" srcId="{FCBFB350-052C-42C4-90E6-1B9DE9824819}" destId="{51EEE2BD-F474-4B54-864D-441B3BEF4847}" srcOrd="7" destOrd="0" presId="urn:microsoft.com/office/officeart/2005/8/layout/equation1"/>
    <dgm:cxn modelId="{E1C543D6-74B8-48BD-99D4-2241B3E51499}" type="presParOf" srcId="{FCBFB350-052C-42C4-90E6-1B9DE9824819}" destId="{339CA5E9-E7F6-4776-AC16-81C85708589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2822217-6FD7-472E-87BC-F9C024483673}" type="doc">
      <dgm:prSet loTypeId="urn:microsoft.com/office/officeart/2005/8/layout/arrow2" loCatId="process" qsTypeId="urn:microsoft.com/office/officeart/2005/8/quickstyle/simple1" qsCatId="simple" csTypeId="urn:microsoft.com/office/officeart/2005/8/colors/accent5_1" csCatId="accent5" phldr="1"/>
      <dgm:spPr/>
    </dgm:pt>
    <dgm:pt modelId="{66B82E70-31FA-440E-9A18-BAF1903E6A0E}">
      <dgm:prSet phldrT="[Tekst]" custT="1"/>
      <dgm:spPr/>
      <dgm:t>
        <a:bodyPr/>
        <a:lstStyle/>
        <a:p>
          <a:r>
            <a:rPr lang="da-DK" sz="2000" b="1" dirty="0">
              <a:solidFill>
                <a:srgbClr val="862633"/>
              </a:solidFill>
            </a:rPr>
            <a:t>Fokus på opgaver</a:t>
          </a:r>
        </a:p>
      </dgm:t>
    </dgm:pt>
    <dgm:pt modelId="{493C0965-E3E0-4AC7-8B11-CBD887706F4B}" type="parTrans" cxnId="{A20BC301-1FDB-493E-A399-965F639F3B47}">
      <dgm:prSet/>
      <dgm:spPr/>
      <dgm:t>
        <a:bodyPr/>
        <a:lstStyle/>
        <a:p>
          <a:endParaRPr lang="da-DK" sz="2000" b="1">
            <a:solidFill>
              <a:srgbClr val="862633"/>
            </a:solidFill>
          </a:endParaRPr>
        </a:p>
      </dgm:t>
    </dgm:pt>
    <dgm:pt modelId="{C9EA39A5-D4B4-48BD-BDAB-0C621D96E9B8}" type="sibTrans" cxnId="{A20BC301-1FDB-493E-A399-965F639F3B47}">
      <dgm:prSet/>
      <dgm:spPr/>
      <dgm:t>
        <a:bodyPr/>
        <a:lstStyle/>
        <a:p>
          <a:endParaRPr lang="da-DK" sz="2000" b="1">
            <a:solidFill>
              <a:srgbClr val="862633"/>
            </a:solidFill>
          </a:endParaRPr>
        </a:p>
      </dgm:t>
    </dgm:pt>
    <dgm:pt modelId="{B3778AE2-DCAC-4D51-9BFD-4BB77A074275}">
      <dgm:prSet phldrT="[Tekst]" custT="1"/>
      <dgm:spPr/>
      <dgm:t>
        <a:bodyPr/>
        <a:lstStyle/>
        <a:p>
          <a:r>
            <a:rPr lang="da-DK" sz="2000" b="1">
              <a:solidFill>
                <a:srgbClr val="862633"/>
              </a:solidFill>
            </a:rPr>
            <a:t>Hvad vil vi opnå af resultater?</a:t>
          </a:r>
          <a:endParaRPr lang="da-DK" sz="2000" b="1" dirty="0">
            <a:solidFill>
              <a:srgbClr val="862633"/>
            </a:solidFill>
          </a:endParaRPr>
        </a:p>
      </dgm:t>
    </dgm:pt>
    <dgm:pt modelId="{E50692F5-2701-4C21-BE1C-7D0D2372A070}" type="parTrans" cxnId="{8EDC3494-9BE2-4FBA-8FFC-489E882BF9E1}">
      <dgm:prSet/>
      <dgm:spPr/>
      <dgm:t>
        <a:bodyPr/>
        <a:lstStyle/>
        <a:p>
          <a:endParaRPr lang="da-DK" sz="2000" b="1">
            <a:solidFill>
              <a:srgbClr val="862633"/>
            </a:solidFill>
          </a:endParaRPr>
        </a:p>
      </dgm:t>
    </dgm:pt>
    <dgm:pt modelId="{1B4A9973-0A87-4C91-9E2A-A03B68046596}" type="sibTrans" cxnId="{8EDC3494-9BE2-4FBA-8FFC-489E882BF9E1}">
      <dgm:prSet/>
      <dgm:spPr/>
      <dgm:t>
        <a:bodyPr/>
        <a:lstStyle/>
        <a:p>
          <a:endParaRPr lang="da-DK" sz="2000" b="1">
            <a:solidFill>
              <a:srgbClr val="862633"/>
            </a:solidFill>
          </a:endParaRPr>
        </a:p>
      </dgm:t>
    </dgm:pt>
    <dgm:pt modelId="{3197C3A8-DFAD-496B-A5CD-51DF93DD9C42}">
      <dgm:prSet phldrT="[Tekst]" custT="1"/>
      <dgm:spPr/>
      <dgm:t>
        <a:bodyPr/>
        <a:lstStyle/>
        <a:p>
          <a:r>
            <a:rPr lang="da-DK" sz="2000" b="1">
              <a:solidFill>
                <a:srgbClr val="862633"/>
              </a:solidFill>
            </a:rPr>
            <a:t>Fokus på temaer</a:t>
          </a:r>
          <a:endParaRPr lang="da-DK" sz="2000" b="1" dirty="0">
            <a:solidFill>
              <a:srgbClr val="862633"/>
            </a:solidFill>
          </a:endParaRPr>
        </a:p>
      </dgm:t>
    </dgm:pt>
    <dgm:pt modelId="{E8FDEBF7-13C7-4ABD-B512-B31F21015ECE}" type="parTrans" cxnId="{AAB01742-7412-4721-9DAD-3AB4D3710728}">
      <dgm:prSet/>
      <dgm:spPr/>
      <dgm:t>
        <a:bodyPr/>
        <a:lstStyle/>
        <a:p>
          <a:endParaRPr lang="da-DK">
            <a:solidFill>
              <a:srgbClr val="862633"/>
            </a:solidFill>
          </a:endParaRPr>
        </a:p>
      </dgm:t>
    </dgm:pt>
    <dgm:pt modelId="{2D864895-B7C6-4D58-9227-DC534C218675}" type="sibTrans" cxnId="{AAB01742-7412-4721-9DAD-3AB4D3710728}">
      <dgm:prSet/>
      <dgm:spPr/>
      <dgm:t>
        <a:bodyPr/>
        <a:lstStyle/>
        <a:p>
          <a:endParaRPr lang="da-DK">
            <a:solidFill>
              <a:srgbClr val="862633"/>
            </a:solidFill>
          </a:endParaRPr>
        </a:p>
      </dgm:t>
    </dgm:pt>
    <dgm:pt modelId="{28B18C17-C23D-4250-9ED1-19E5FFAD8D0F}" type="pres">
      <dgm:prSet presAssocID="{E2822217-6FD7-472E-87BC-F9C024483673}" presName="arrowDiagram" presStyleCnt="0">
        <dgm:presLayoutVars>
          <dgm:chMax val="5"/>
          <dgm:dir/>
          <dgm:resizeHandles val="exact"/>
        </dgm:presLayoutVars>
      </dgm:prSet>
      <dgm:spPr/>
    </dgm:pt>
    <dgm:pt modelId="{18590918-B365-493B-BC4C-9065A2C61EA0}" type="pres">
      <dgm:prSet presAssocID="{E2822217-6FD7-472E-87BC-F9C024483673}" presName="arrow" presStyleLbl="bgShp" presStyleIdx="0" presStyleCnt="1"/>
      <dgm:spPr>
        <a:solidFill>
          <a:srgbClr val="E1BBB4"/>
        </a:solidFill>
      </dgm:spPr>
    </dgm:pt>
    <dgm:pt modelId="{1F149C09-173A-4F06-8ED5-2C76D1F048A3}" type="pres">
      <dgm:prSet presAssocID="{E2822217-6FD7-472E-87BC-F9C024483673}" presName="arrowDiagram3" presStyleCnt="0"/>
      <dgm:spPr/>
    </dgm:pt>
    <dgm:pt modelId="{47BED820-64A9-45E9-A23E-4119E75E0F4C}" type="pres">
      <dgm:prSet presAssocID="{66B82E70-31FA-440E-9A18-BAF1903E6A0E}" presName="bullet3a" presStyleLbl="node1" presStyleIdx="0" presStyleCnt="3"/>
      <dgm:spPr/>
    </dgm:pt>
    <dgm:pt modelId="{8352C584-0E58-4CD8-A2BE-8C21AF794D61}" type="pres">
      <dgm:prSet presAssocID="{66B82E70-31FA-440E-9A18-BAF1903E6A0E}" presName="textBox3a" presStyleLbl="revTx" presStyleIdx="0" presStyleCnt="3">
        <dgm:presLayoutVars>
          <dgm:bulletEnabled val="1"/>
        </dgm:presLayoutVars>
      </dgm:prSet>
      <dgm:spPr/>
    </dgm:pt>
    <dgm:pt modelId="{62B77BC3-1223-4EAC-954C-29A7F93E5ACF}" type="pres">
      <dgm:prSet presAssocID="{3197C3A8-DFAD-496B-A5CD-51DF93DD9C42}" presName="bullet3b" presStyleLbl="node1" presStyleIdx="1" presStyleCnt="3"/>
      <dgm:spPr/>
    </dgm:pt>
    <dgm:pt modelId="{A9CB774A-E63D-4DE3-88E1-0DAE3E1A343A}" type="pres">
      <dgm:prSet presAssocID="{3197C3A8-DFAD-496B-A5CD-51DF93DD9C42}" presName="textBox3b" presStyleLbl="revTx" presStyleIdx="1" presStyleCnt="3">
        <dgm:presLayoutVars>
          <dgm:bulletEnabled val="1"/>
        </dgm:presLayoutVars>
      </dgm:prSet>
      <dgm:spPr/>
    </dgm:pt>
    <dgm:pt modelId="{4A22D7EF-E9E9-4433-A62A-F39D76FF9EC8}" type="pres">
      <dgm:prSet presAssocID="{B3778AE2-DCAC-4D51-9BFD-4BB77A074275}" presName="bullet3c" presStyleLbl="node1" presStyleIdx="2" presStyleCnt="3"/>
      <dgm:spPr/>
    </dgm:pt>
    <dgm:pt modelId="{69217F29-0D9B-47A7-B908-352BE4D46364}" type="pres">
      <dgm:prSet presAssocID="{B3778AE2-DCAC-4D51-9BFD-4BB77A074275}" presName="textBox3c" presStyleLbl="revTx" presStyleIdx="2" presStyleCnt="3">
        <dgm:presLayoutVars>
          <dgm:bulletEnabled val="1"/>
        </dgm:presLayoutVars>
      </dgm:prSet>
      <dgm:spPr/>
    </dgm:pt>
  </dgm:ptLst>
  <dgm:cxnLst>
    <dgm:cxn modelId="{A20BC301-1FDB-493E-A399-965F639F3B47}" srcId="{E2822217-6FD7-472E-87BC-F9C024483673}" destId="{66B82E70-31FA-440E-9A18-BAF1903E6A0E}" srcOrd="0" destOrd="0" parTransId="{493C0965-E3E0-4AC7-8B11-CBD887706F4B}" sibTransId="{C9EA39A5-D4B4-48BD-BDAB-0C621D96E9B8}"/>
    <dgm:cxn modelId="{7B69D510-C728-4049-AD63-BC1B351D6D44}" type="presOf" srcId="{E2822217-6FD7-472E-87BC-F9C024483673}" destId="{28B18C17-C23D-4250-9ED1-19E5FFAD8D0F}" srcOrd="0" destOrd="0" presId="urn:microsoft.com/office/officeart/2005/8/layout/arrow2"/>
    <dgm:cxn modelId="{E3EA4422-1560-4FC2-A090-92432C723F4C}" type="presOf" srcId="{3197C3A8-DFAD-496B-A5CD-51DF93DD9C42}" destId="{A9CB774A-E63D-4DE3-88E1-0DAE3E1A343A}" srcOrd="0" destOrd="0" presId="urn:microsoft.com/office/officeart/2005/8/layout/arrow2"/>
    <dgm:cxn modelId="{AAB01742-7412-4721-9DAD-3AB4D3710728}" srcId="{E2822217-6FD7-472E-87BC-F9C024483673}" destId="{3197C3A8-DFAD-496B-A5CD-51DF93DD9C42}" srcOrd="1" destOrd="0" parTransId="{E8FDEBF7-13C7-4ABD-B512-B31F21015ECE}" sibTransId="{2D864895-B7C6-4D58-9227-DC534C218675}"/>
    <dgm:cxn modelId="{8EDC3494-9BE2-4FBA-8FFC-489E882BF9E1}" srcId="{E2822217-6FD7-472E-87BC-F9C024483673}" destId="{B3778AE2-DCAC-4D51-9BFD-4BB77A074275}" srcOrd="2" destOrd="0" parTransId="{E50692F5-2701-4C21-BE1C-7D0D2372A070}" sibTransId="{1B4A9973-0A87-4C91-9E2A-A03B68046596}"/>
    <dgm:cxn modelId="{8D68429A-6943-49CE-B424-030117EB45F9}" type="presOf" srcId="{B3778AE2-DCAC-4D51-9BFD-4BB77A074275}" destId="{69217F29-0D9B-47A7-B908-352BE4D46364}" srcOrd="0" destOrd="0" presId="urn:microsoft.com/office/officeart/2005/8/layout/arrow2"/>
    <dgm:cxn modelId="{D29745EA-B1F1-4559-A453-2085043A3F7D}" type="presOf" srcId="{66B82E70-31FA-440E-9A18-BAF1903E6A0E}" destId="{8352C584-0E58-4CD8-A2BE-8C21AF794D61}" srcOrd="0" destOrd="0" presId="urn:microsoft.com/office/officeart/2005/8/layout/arrow2"/>
    <dgm:cxn modelId="{16440DF5-9EAE-49D4-B45B-877F9B58A0FF}" type="presParOf" srcId="{28B18C17-C23D-4250-9ED1-19E5FFAD8D0F}" destId="{18590918-B365-493B-BC4C-9065A2C61EA0}" srcOrd="0" destOrd="0" presId="urn:microsoft.com/office/officeart/2005/8/layout/arrow2"/>
    <dgm:cxn modelId="{C5F0AA9E-34D3-44CE-BECA-A3A6342C4418}" type="presParOf" srcId="{28B18C17-C23D-4250-9ED1-19E5FFAD8D0F}" destId="{1F149C09-173A-4F06-8ED5-2C76D1F048A3}" srcOrd="1" destOrd="0" presId="urn:microsoft.com/office/officeart/2005/8/layout/arrow2"/>
    <dgm:cxn modelId="{F8C77C05-D90F-458A-84FB-959602CC77A2}" type="presParOf" srcId="{1F149C09-173A-4F06-8ED5-2C76D1F048A3}" destId="{47BED820-64A9-45E9-A23E-4119E75E0F4C}" srcOrd="0" destOrd="0" presId="urn:microsoft.com/office/officeart/2005/8/layout/arrow2"/>
    <dgm:cxn modelId="{96754E38-EBCD-4FB1-8DA6-4AA2BFCF4D6B}" type="presParOf" srcId="{1F149C09-173A-4F06-8ED5-2C76D1F048A3}" destId="{8352C584-0E58-4CD8-A2BE-8C21AF794D61}" srcOrd="1" destOrd="0" presId="urn:microsoft.com/office/officeart/2005/8/layout/arrow2"/>
    <dgm:cxn modelId="{30B50CCB-3F80-476F-8DE3-B69ED1CB8824}" type="presParOf" srcId="{1F149C09-173A-4F06-8ED5-2C76D1F048A3}" destId="{62B77BC3-1223-4EAC-954C-29A7F93E5ACF}" srcOrd="2" destOrd="0" presId="urn:microsoft.com/office/officeart/2005/8/layout/arrow2"/>
    <dgm:cxn modelId="{41EE4C0B-BF9B-477C-A4DA-73DC40410512}" type="presParOf" srcId="{1F149C09-173A-4F06-8ED5-2C76D1F048A3}" destId="{A9CB774A-E63D-4DE3-88E1-0DAE3E1A343A}" srcOrd="3" destOrd="0" presId="urn:microsoft.com/office/officeart/2005/8/layout/arrow2"/>
    <dgm:cxn modelId="{BBDD0825-AE13-4556-8C09-FF41235FB625}" type="presParOf" srcId="{1F149C09-173A-4F06-8ED5-2C76D1F048A3}" destId="{4A22D7EF-E9E9-4433-A62A-F39D76FF9EC8}" srcOrd="4" destOrd="0" presId="urn:microsoft.com/office/officeart/2005/8/layout/arrow2"/>
    <dgm:cxn modelId="{E95419F1-31E0-43C5-9CF9-A8ED67ACDD6F}" type="presParOf" srcId="{1F149C09-173A-4F06-8ED5-2C76D1F048A3}" destId="{69217F29-0D9B-47A7-B908-352BE4D46364}"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C28DF-E3F9-49F2-8DDE-AD71C90EDDD3}">
      <dsp:nvSpPr>
        <dsp:cNvPr id="0" name=""/>
        <dsp:cNvSpPr/>
      </dsp:nvSpPr>
      <dsp:spPr>
        <a:xfrm>
          <a:off x="75834" y="979"/>
          <a:ext cx="1860224" cy="1860224"/>
        </a:xfrm>
        <a:prstGeom prst="ellipse">
          <a:avLst/>
        </a:prstGeom>
        <a:solidFill>
          <a:srgbClr val="EFE5D1"/>
        </a:solidFill>
        <a:ln w="12700" cap="flat" cmpd="sng" algn="ctr">
          <a:solidFill>
            <a:srgbClr val="DDCBA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rgbClr val="473729"/>
              </a:solidFill>
            </a:rPr>
            <a:t>Involverende og forpligtende processer</a:t>
          </a:r>
        </a:p>
      </dsp:txBody>
      <dsp:txXfrm>
        <a:off x="348257" y="273402"/>
        <a:ext cx="1315378" cy="1315378"/>
      </dsp:txXfrm>
    </dsp:sp>
    <dsp:sp modelId="{1133366A-4F9B-4D88-B9F6-06763E61F4A8}">
      <dsp:nvSpPr>
        <dsp:cNvPr id="0" name=""/>
        <dsp:cNvSpPr/>
      </dsp:nvSpPr>
      <dsp:spPr>
        <a:xfrm>
          <a:off x="2087108" y="391626"/>
          <a:ext cx="1078930" cy="1078930"/>
        </a:xfrm>
        <a:prstGeom prst="mathPlus">
          <a:avLst/>
        </a:prstGeom>
        <a:solidFill>
          <a:srgbClr val="DDCBA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b="1" kern="1200">
            <a:solidFill>
              <a:srgbClr val="473729"/>
            </a:solidFill>
          </a:endParaRPr>
        </a:p>
      </dsp:txBody>
      <dsp:txXfrm>
        <a:off x="2230120" y="804209"/>
        <a:ext cx="792906" cy="253764"/>
      </dsp:txXfrm>
    </dsp:sp>
    <dsp:sp modelId="{18593B3C-BC5A-4734-AFF4-EB1FB1C56B7C}">
      <dsp:nvSpPr>
        <dsp:cNvPr id="0" name=""/>
        <dsp:cNvSpPr/>
      </dsp:nvSpPr>
      <dsp:spPr>
        <a:xfrm>
          <a:off x="3317089" y="979"/>
          <a:ext cx="1860224" cy="1860224"/>
        </a:xfrm>
        <a:prstGeom prst="ellipse">
          <a:avLst/>
        </a:prstGeom>
        <a:solidFill>
          <a:srgbClr val="EFE5D1"/>
        </a:solidFill>
        <a:ln w="12700" cap="flat" cmpd="sng" algn="ctr">
          <a:solidFill>
            <a:srgbClr val="DDCBA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rgbClr val="473729"/>
              </a:solidFill>
            </a:rPr>
            <a:t>Adressering af de rette arbejdsmiljø-indsatser</a:t>
          </a:r>
        </a:p>
      </dsp:txBody>
      <dsp:txXfrm>
        <a:off x="3589512" y="273402"/>
        <a:ext cx="1315378" cy="1315378"/>
      </dsp:txXfrm>
    </dsp:sp>
    <dsp:sp modelId="{FA755F39-8596-49DE-9A22-A459809B2B2B}">
      <dsp:nvSpPr>
        <dsp:cNvPr id="0" name=""/>
        <dsp:cNvSpPr/>
      </dsp:nvSpPr>
      <dsp:spPr>
        <a:xfrm>
          <a:off x="5328363" y="391626"/>
          <a:ext cx="1078930" cy="1078930"/>
        </a:xfrm>
        <a:prstGeom prst="mathEqual">
          <a:avLst/>
        </a:prstGeom>
        <a:solidFill>
          <a:srgbClr val="DDCBA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b="1" kern="1200">
            <a:solidFill>
              <a:srgbClr val="473729"/>
            </a:solidFill>
          </a:endParaRPr>
        </a:p>
      </dsp:txBody>
      <dsp:txXfrm>
        <a:off x="5471375" y="613886"/>
        <a:ext cx="792906" cy="634410"/>
      </dsp:txXfrm>
    </dsp:sp>
    <dsp:sp modelId="{339CA5E9-E7F6-4776-AC16-81C857085897}">
      <dsp:nvSpPr>
        <dsp:cNvPr id="0" name=""/>
        <dsp:cNvSpPr/>
      </dsp:nvSpPr>
      <dsp:spPr>
        <a:xfrm>
          <a:off x="6558344" y="979"/>
          <a:ext cx="1860224" cy="1860224"/>
        </a:xfrm>
        <a:prstGeom prst="ellipse">
          <a:avLst/>
        </a:prstGeom>
        <a:solidFill>
          <a:srgbClr val="EFE5D1"/>
        </a:solidFill>
        <a:ln w="12700" cap="flat" cmpd="sng" algn="ctr">
          <a:solidFill>
            <a:srgbClr val="DDCBA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a-DK" sz="1600" b="1" kern="1200" dirty="0">
              <a:solidFill>
                <a:srgbClr val="473729"/>
              </a:solidFill>
            </a:rPr>
            <a:t>APV-proces</a:t>
          </a:r>
        </a:p>
      </dsp:txBody>
      <dsp:txXfrm>
        <a:off x="6830767" y="273402"/>
        <a:ext cx="1315378" cy="131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90918-B365-493B-BC4C-9065A2C61EA0}">
      <dsp:nvSpPr>
        <dsp:cNvPr id="0" name=""/>
        <dsp:cNvSpPr/>
      </dsp:nvSpPr>
      <dsp:spPr>
        <a:xfrm>
          <a:off x="0" y="140677"/>
          <a:ext cx="7395586" cy="4622241"/>
        </a:xfrm>
        <a:prstGeom prst="swooshArrow">
          <a:avLst>
            <a:gd name="adj1" fmla="val 25000"/>
            <a:gd name="adj2" fmla="val 25000"/>
          </a:avLst>
        </a:prstGeom>
        <a:solidFill>
          <a:srgbClr val="E1BBB4"/>
        </a:solidFill>
        <a:ln>
          <a:noFill/>
        </a:ln>
        <a:effectLst/>
      </dsp:spPr>
      <dsp:style>
        <a:lnRef idx="0">
          <a:scrgbClr r="0" g="0" b="0"/>
        </a:lnRef>
        <a:fillRef idx="1">
          <a:scrgbClr r="0" g="0" b="0"/>
        </a:fillRef>
        <a:effectRef idx="0">
          <a:scrgbClr r="0" g="0" b="0"/>
        </a:effectRef>
        <a:fontRef idx="minor"/>
      </dsp:style>
    </dsp:sp>
    <dsp:sp modelId="{47BED820-64A9-45E9-A23E-4119E75E0F4C}">
      <dsp:nvSpPr>
        <dsp:cNvPr id="0" name=""/>
        <dsp:cNvSpPr/>
      </dsp:nvSpPr>
      <dsp:spPr>
        <a:xfrm>
          <a:off x="939239" y="3330948"/>
          <a:ext cx="192285" cy="192285"/>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52C584-0E58-4CD8-A2BE-8C21AF794D61}">
      <dsp:nvSpPr>
        <dsp:cNvPr id="0" name=""/>
        <dsp:cNvSpPr/>
      </dsp:nvSpPr>
      <dsp:spPr>
        <a:xfrm>
          <a:off x="1035382" y="3427090"/>
          <a:ext cx="1723171" cy="133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888" tIns="0" rIns="0" bIns="0" numCol="1" spcCol="1270" anchor="t" anchorCtr="0">
          <a:noAutofit/>
        </a:bodyPr>
        <a:lstStyle/>
        <a:p>
          <a:pPr marL="0" lvl="0" indent="0" algn="l" defTabSz="889000">
            <a:lnSpc>
              <a:spcPct val="90000"/>
            </a:lnSpc>
            <a:spcBef>
              <a:spcPct val="0"/>
            </a:spcBef>
            <a:spcAft>
              <a:spcPct val="35000"/>
            </a:spcAft>
            <a:buNone/>
          </a:pPr>
          <a:r>
            <a:rPr lang="da-DK" sz="2000" b="1" kern="1200" dirty="0">
              <a:solidFill>
                <a:srgbClr val="862633"/>
              </a:solidFill>
            </a:rPr>
            <a:t>Fokus på opgaver</a:t>
          </a:r>
        </a:p>
      </dsp:txBody>
      <dsp:txXfrm>
        <a:off x="1035382" y="3427090"/>
        <a:ext cx="1723171" cy="1335827"/>
      </dsp:txXfrm>
    </dsp:sp>
    <dsp:sp modelId="{62B77BC3-1223-4EAC-954C-29A7F93E5ACF}">
      <dsp:nvSpPr>
        <dsp:cNvPr id="0" name=""/>
        <dsp:cNvSpPr/>
      </dsp:nvSpPr>
      <dsp:spPr>
        <a:xfrm>
          <a:off x="2636526" y="2074623"/>
          <a:ext cx="347592" cy="347592"/>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B774A-E63D-4DE3-88E1-0DAE3E1A343A}">
      <dsp:nvSpPr>
        <dsp:cNvPr id="0" name=""/>
        <dsp:cNvSpPr/>
      </dsp:nvSpPr>
      <dsp:spPr>
        <a:xfrm>
          <a:off x="2810322" y="2248419"/>
          <a:ext cx="1774940" cy="251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82" tIns="0" rIns="0" bIns="0" numCol="1" spcCol="1270" anchor="t" anchorCtr="0">
          <a:noAutofit/>
        </a:bodyPr>
        <a:lstStyle/>
        <a:p>
          <a:pPr marL="0" lvl="0" indent="0" algn="l" defTabSz="889000">
            <a:lnSpc>
              <a:spcPct val="90000"/>
            </a:lnSpc>
            <a:spcBef>
              <a:spcPct val="0"/>
            </a:spcBef>
            <a:spcAft>
              <a:spcPct val="35000"/>
            </a:spcAft>
            <a:buNone/>
          </a:pPr>
          <a:r>
            <a:rPr lang="da-DK" sz="2000" b="1" kern="1200">
              <a:solidFill>
                <a:srgbClr val="862633"/>
              </a:solidFill>
            </a:rPr>
            <a:t>Fokus på temaer</a:t>
          </a:r>
          <a:endParaRPr lang="da-DK" sz="2000" b="1" kern="1200" dirty="0">
            <a:solidFill>
              <a:srgbClr val="862633"/>
            </a:solidFill>
          </a:endParaRPr>
        </a:p>
      </dsp:txBody>
      <dsp:txXfrm>
        <a:off x="2810322" y="2248419"/>
        <a:ext cx="1774940" cy="2514499"/>
      </dsp:txXfrm>
    </dsp:sp>
    <dsp:sp modelId="{4A22D7EF-E9E9-4433-A62A-F39D76FF9EC8}">
      <dsp:nvSpPr>
        <dsp:cNvPr id="0" name=""/>
        <dsp:cNvSpPr/>
      </dsp:nvSpPr>
      <dsp:spPr>
        <a:xfrm>
          <a:off x="4677708" y="1310104"/>
          <a:ext cx="480713" cy="48071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17F29-0D9B-47A7-B908-352BE4D46364}">
      <dsp:nvSpPr>
        <dsp:cNvPr id="0" name=""/>
        <dsp:cNvSpPr/>
      </dsp:nvSpPr>
      <dsp:spPr>
        <a:xfrm>
          <a:off x="4918064" y="1550460"/>
          <a:ext cx="1774940" cy="3212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720" tIns="0" rIns="0" bIns="0" numCol="1" spcCol="1270" anchor="t" anchorCtr="0">
          <a:noAutofit/>
        </a:bodyPr>
        <a:lstStyle/>
        <a:p>
          <a:pPr marL="0" lvl="0" indent="0" algn="l" defTabSz="889000">
            <a:lnSpc>
              <a:spcPct val="90000"/>
            </a:lnSpc>
            <a:spcBef>
              <a:spcPct val="0"/>
            </a:spcBef>
            <a:spcAft>
              <a:spcPct val="35000"/>
            </a:spcAft>
            <a:buNone/>
          </a:pPr>
          <a:r>
            <a:rPr lang="da-DK" sz="2000" b="1" kern="1200">
              <a:solidFill>
                <a:srgbClr val="862633"/>
              </a:solidFill>
            </a:rPr>
            <a:t>Hvad vil vi opnå af resultater?</a:t>
          </a:r>
          <a:endParaRPr lang="da-DK" sz="2000" b="1" kern="1200" dirty="0">
            <a:solidFill>
              <a:srgbClr val="862633"/>
            </a:solidFill>
          </a:endParaRPr>
        </a:p>
      </dsp:txBody>
      <dsp:txXfrm>
        <a:off x="4918064" y="1550460"/>
        <a:ext cx="1774940" cy="32124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C0646710-A0BF-4DCC-A4F3-924A9D59CDB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334242F4-02D6-4BD3-8A0C-3F8A1A45A94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644F2C1-432E-4CC7-AA89-5957107CA5C2}" type="datetimeFigureOut">
              <a:rPr lang="da-DK" smtClean="0"/>
              <a:t>30-11-2018</a:t>
            </a:fld>
            <a:endParaRPr lang="da-DK"/>
          </a:p>
        </p:txBody>
      </p:sp>
      <p:sp>
        <p:nvSpPr>
          <p:cNvPr id="4" name="Pladsholder til sidefod 3">
            <a:extLst>
              <a:ext uri="{FF2B5EF4-FFF2-40B4-BE49-F238E27FC236}">
                <a16:creationId xmlns:a16="http://schemas.microsoft.com/office/drawing/2014/main" id="{4BC1E421-2C0F-4A08-81CC-3C844615967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EDC7F87C-483B-49DB-82F2-81D56FB4A359}"/>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764CFB1-5FC0-4538-A13F-85442D723317}" type="slidenum">
              <a:rPr lang="da-DK" smtClean="0"/>
              <a:t>‹nr.›</a:t>
            </a:fld>
            <a:endParaRPr lang="da-DK"/>
          </a:p>
        </p:txBody>
      </p:sp>
    </p:spTree>
    <p:extLst>
      <p:ext uri="{BB962C8B-B14F-4D97-AF65-F5344CB8AC3E}">
        <p14:creationId xmlns:p14="http://schemas.microsoft.com/office/powerpoint/2010/main" val="2409701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anose="020B0604020202020204" pitchFamily="34" charset="0"/>
              </a:defRPr>
            </a:lvl1pPr>
          </a:lstStyle>
          <a:p>
            <a:fld id="{CD72A38B-F9FA-4036-A084-652409E98F08}" type="datetimeFigureOut">
              <a:rPr lang="en-GB"/>
              <a:pPr/>
              <a:t>30/11/2018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436F85-577F-4A92-A47F-D540A2BCC821}" type="slidenum">
              <a:rPr lang="en-GB"/>
              <a:pPr/>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pPr/>
              <a:t>1</a:t>
            </a:fld>
            <a:endParaRPr lang="en-GB" dirty="0"/>
          </a:p>
        </p:txBody>
      </p:sp>
    </p:spTree>
    <p:extLst>
      <p:ext uri="{BB962C8B-B14F-4D97-AF65-F5344CB8AC3E}">
        <p14:creationId xmlns:p14="http://schemas.microsoft.com/office/powerpoint/2010/main" val="2232334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De 2 undersøgelser er opgjort for sig og giver nu et mere retvisende opførelse.</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Fuld</a:t>
            </a:r>
            <a:r>
              <a:rPr lang="da-DK" baseline="0" dirty="0"/>
              <a:t> besvarelse sidste gang: N=2476; 76% (delvise 147)</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t>Det er 500 mere end sidste gang og giver en %stigning på 8.</a:t>
            </a:r>
            <a:endParaRPr lang="da-DK" dirty="0"/>
          </a:p>
          <a:p>
            <a:r>
              <a:rPr lang="da-DK" sz="1200" b="0" i="0" u="none" strike="noStrike"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diasnummer 3"/>
          <p:cNvSpPr>
            <a:spLocks noGrp="1"/>
          </p:cNvSpPr>
          <p:nvPr>
            <p:ph type="sldNum" sz="quarter" idx="10"/>
          </p:nvPr>
        </p:nvSpPr>
        <p:spPr/>
        <p:txBody>
          <a:bodyPr/>
          <a:lstStyle/>
          <a:p>
            <a:fld id="{A04BFFC9-8BD2-45D2-B6C9-D25E4D83ACEC}" type="slidenum">
              <a:rPr lang="da-DK" smtClean="0"/>
              <a:pPr/>
              <a:t>10</a:t>
            </a:fld>
            <a:endParaRPr lang="da-DK"/>
          </a:p>
        </p:txBody>
      </p:sp>
    </p:spTree>
    <p:extLst>
      <p:ext uri="{BB962C8B-B14F-4D97-AF65-F5344CB8AC3E}">
        <p14:creationId xmlns:p14="http://schemas.microsoft.com/office/powerpoint/2010/main" val="3556270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Spørgsmål 1 fordelt på baggrundsvariable</a:t>
            </a:r>
          </a:p>
          <a:p>
            <a:endParaRPr lang="da-DK" dirty="0"/>
          </a:p>
          <a:p>
            <a:r>
              <a:rPr lang="da-DK" dirty="0"/>
              <a:t>Den overordnede tilfredshed er steget med 1%-point til 93%</a:t>
            </a:r>
          </a:p>
          <a:p>
            <a:r>
              <a:rPr lang="da-DK" dirty="0"/>
              <a:t>Dermed er der endnu engang en overordnet stor tilfredshed.</a:t>
            </a:r>
          </a:p>
          <a:p>
            <a:r>
              <a:rPr lang="da-DK" dirty="0"/>
              <a:t>Der er relativt få ændringer, men dog forskydninger:</a:t>
            </a:r>
          </a:p>
          <a:p>
            <a:pPr marL="171450" indent="-171450">
              <a:buFont typeface="Arial" panose="020B0604020202020204" pitchFamily="34" charset="0"/>
              <a:buChar char="•"/>
            </a:pPr>
            <a:r>
              <a:rPr lang="da-DK" u="sng" dirty="0"/>
              <a:t>Adjunkt og postdocs </a:t>
            </a:r>
            <a:r>
              <a:rPr lang="da-DK" dirty="0"/>
              <a:t>har overtaget rollen som de, der er mindst tilfredse efter lektorerne sidste gang. </a:t>
            </a:r>
            <a:r>
              <a:rPr lang="da-DK" u="sng" dirty="0"/>
              <a:t>Lektorerne</a:t>
            </a:r>
            <a:r>
              <a:rPr lang="da-DK" dirty="0"/>
              <a:t> har den største relative fremgang svarende til at 13 lektorer har skiftet mening </a:t>
            </a:r>
            <a:r>
              <a:rPr lang="da-DK" dirty="0" err="1"/>
              <a:t>fra’nej</a:t>
            </a:r>
            <a:r>
              <a:rPr lang="da-DK" dirty="0"/>
              <a:t>’ til ‘ja’. Den største tilfredshed findes på </a:t>
            </a:r>
            <a:r>
              <a:rPr lang="da-DK" u="sng" dirty="0"/>
              <a:t>TAP</a:t>
            </a:r>
            <a:r>
              <a:rPr lang="da-DK" dirty="0"/>
              <a:t> siden. </a:t>
            </a:r>
            <a:r>
              <a:rPr lang="da-DK" u="sng" dirty="0"/>
              <a:t>Professorerne</a:t>
            </a:r>
            <a:r>
              <a:rPr lang="da-DK" dirty="0"/>
              <a:t> er de eneste, der har tilbagegang i tilfredsheden. Tilbagegangen svarer til at 4 mandlige professorer har skiftet mening fra ‘ja’ til ‘nej’. </a:t>
            </a:r>
          </a:p>
          <a:p>
            <a:pPr marL="171450" indent="-171450">
              <a:buFont typeface="Arial" panose="020B0604020202020204" pitchFamily="34" charset="0"/>
              <a:buChar char="•"/>
            </a:pPr>
            <a:r>
              <a:rPr lang="da-DK" dirty="0"/>
              <a:t>Forskellen mellem tilfredsheden hos </a:t>
            </a:r>
            <a:r>
              <a:rPr lang="da-DK" u="sng" dirty="0"/>
              <a:t>mand</a:t>
            </a:r>
            <a:r>
              <a:rPr lang="da-DK" dirty="0"/>
              <a:t> og </a:t>
            </a:r>
            <a:r>
              <a:rPr lang="da-DK" u="sng" dirty="0"/>
              <a:t>kvinde</a:t>
            </a:r>
            <a:r>
              <a:rPr lang="da-DK" dirty="0"/>
              <a:t> har udjævnet sig en smule med 1%-point</a:t>
            </a:r>
          </a:p>
          <a:p>
            <a:pPr marL="171450" indent="-171450">
              <a:buFont typeface="Arial" panose="020B0604020202020204" pitchFamily="34" charset="0"/>
              <a:buChar char="•"/>
            </a:pPr>
            <a:r>
              <a:rPr lang="da-DK" baseline="0" dirty="0"/>
              <a:t>Forskellen mellem tilfredsheden hos de, der foretrækker </a:t>
            </a:r>
            <a:r>
              <a:rPr lang="da-DK" u="sng" baseline="0" dirty="0"/>
              <a:t>dansk</a:t>
            </a:r>
            <a:r>
              <a:rPr lang="da-DK" baseline="0" dirty="0"/>
              <a:t> fremfor de, der foretrækker </a:t>
            </a:r>
            <a:r>
              <a:rPr lang="da-DK" u="sng" baseline="0" dirty="0"/>
              <a:t>engelsk</a:t>
            </a:r>
            <a:r>
              <a:rPr lang="da-DK" baseline="0" dirty="0"/>
              <a:t> er blevet mere markant. Det er et tal, der på meget usikker vis udtrykker danske og udenlandske medarbejdere.</a:t>
            </a:r>
          </a:p>
          <a:p>
            <a:pPr marL="171450" indent="-171450">
              <a:buFont typeface="Arial" panose="020B0604020202020204" pitchFamily="34" charset="0"/>
              <a:buChar char="•"/>
            </a:pPr>
            <a:r>
              <a:rPr lang="da-DK" baseline="0" dirty="0"/>
              <a:t>På hovedområdeniveau er der fremgang hos </a:t>
            </a:r>
            <a:r>
              <a:rPr lang="da-DK" u="sng" baseline="0" dirty="0"/>
              <a:t>SAMF</a:t>
            </a:r>
            <a:r>
              <a:rPr lang="da-DK" baseline="0" dirty="0"/>
              <a:t> siden 2015 med d1-%point, hvor der sideløbende kørte en hård proces. </a:t>
            </a:r>
            <a:r>
              <a:rPr lang="da-DK" u="sng" baseline="0" dirty="0"/>
              <a:t>ADM, HUM og TEK </a:t>
            </a:r>
            <a:r>
              <a:rPr lang="da-DK" baseline="0" dirty="0"/>
              <a:t>går alle frem med 2-%point siden 2015 (TEK er vist med tal fra 2017).</a:t>
            </a:r>
          </a:p>
          <a:p>
            <a:pPr marL="171450" indent="-171450">
              <a:buFont typeface="Arial" panose="020B0604020202020204" pitchFamily="34" charset="0"/>
              <a:buChar char="•"/>
            </a:pPr>
            <a:r>
              <a:rPr lang="da-DK" baseline="0" dirty="0"/>
              <a:t>De største forskydninger i positiv retning er således: </a:t>
            </a:r>
            <a:r>
              <a:rPr lang="da-DK" b="1" baseline="0" dirty="0"/>
              <a:t>Lektorer, HUM/ADM</a:t>
            </a:r>
            <a:r>
              <a:rPr lang="da-DK" baseline="0" dirty="0"/>
              <a:t>.</a:t>
            </a:r>
          </a:p>
        </p:txBody>
      </p:sp>
      <p:sp>
        <p:nvSpPr>
          <p:cNvPr id="4" name="Pladsholder til diasnummer 3"/>
          <p:cNvSpPr>
            <a:spLocks noGrp="1"/>
          </p:cNvSpPr>
          <p:nvPr>
            <p:ph type="sldNum" sz="quarter" idx="10"/>
          </p:nvPr>
        </p:nvSpPr>
        <p:spPr/>
        <p:txBody>
          <a:bodyPr/>
          <a:lstStyle/>
          <a:p>
            <a:fld id="{A04BFFC9-8BD2-45D2-B6C9-D25E4D83ACEC}" type="slidenum">
              <a:rPr lang="da-DK" smtClean="0"/>
              <a:pPr/>
              <a:t>11</a:t>
            </a:fld>
            <a:endParaRPr lang="da-DK"/>
          </a:p>
        </p:txBody>
      </p:sp>
    </p:spTree>
    <p:extLst>
      <p:ext uri="{BB962C8B-B14F-4D97-AF65-F5344CB8AC3E}">
        <p14:creationId xmlns:p14="http://schemas.microsoft.com/office/powerpoint/2010/main" val="60314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Overordnet set en høj tilfredshed.</a:t>
            </a:r>
          </a:p>
          <a:p>
            <a:r>
              <a:rPr lang="da-DK" dirty="0"/>
              <a:t>Overordnet set - uændrede svar på hovedspørgsmål siden sidste undersøgelse med kun en enkelt ændring.</a:t>
            </a:r>
          </a:p>
          <a:p>
            <a:endParaRPr lang="da-DK" dirty="0"/>
          </a:p>
          <a:p>
            <a:r>
              <a:rPr lang="da-DK" b="1" dirty="0"/>
              <a:t>Der er flere nuancer når man kigger på baggrundsvariable,</a:t>
            </a:r>
            <a:r>
              <a:rPr lang="da-DK" b="1" baseline="0" dirty="0"/>
              <a:t> kigger ned i organisationen og kigger på underspørgsmålene!!</a:t>
            </a:r>
          </a:p>
          <a:p>
            <a:endParaRPr lang="da-DK" baseline="0" dirty="0"/>
          </a:p>
          <a:p>
            <a:r>
              <a:rPr lang="da-DK" baseline="0" dirty="0"/>
              <a:t>Overordnet kan man spørge om det er tilfredsstillende at 7% ikke er tilfreds med deres arbejde eller at mere end hver 7.ende medarbejder ikke er tilfreds med den nærmeste leders daglige ledelse og om det giver anledning til at man i direktion/HSU/</a:t>
            </a:r>
            <a:r>
              <a:rPr lang="da-DK" baseline="0" dirty="0" err="1"/>
              <a:t>HoAMU</a:t>
            </a:r>
            <a:r>
              <a:rPr lang="da-DK" baseline="0" dirty="0"/>
              <a:t> vil målsætte en indsats på området.</a:t>
            </a:r>
            <a:endParaRPr lang="da-DK" dirty="0"/>
          </a:p>
        </p:txBody>
      </p:sp>
      <p:sp>
        <p:nvSpPr>
          <p:cNvPr id="4" name="Pladsholder til diasnummer 3"/>
          <p:cNvSpPr>
            <a:spLocks noGrp="1"/>
          </p:cNvSpPr>
          <p:nvPr>
            <p:ph type="sldNum" sz="quarter" idx="10"/>
          </p:nvPr>
        </p:nvSpPr>
        <p:spPr/>
        <p:txBody>
          <a:bodyPr/>
          <a:lstStyle/>
          <a:p>
            <a:fld id="{A04BFFC9-8BD2-45D2-B6C9-D25E4D83ACEC}" type="slidenum">
              <a:rPr lang="da-DK" smtClean="0"/>
              <a:pPr/>
              <a:t>12</a:t>
            </a:fld>
            <a:endParaRPr lang="da-DK"/>
          </a:p>
        </p:txBody>
      </p:sp>
    </p:spTree>
    <p:extLst>
      <p:ext uri="{BB962C8B-B14F-4D97-AF65-F5344CB8AC3E}">
        <p14:creationId xmlns:p14="http://schemas.microsoft.com/office/powerpoint/2010/main" val="3942445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en lille stigning</a:t>
            </a:r>
            <a:r>
              <a:rPr lang="da-DK" baseline="0" dirty="0"/>
              <a:t> i oplevet velbefindende. En positiv udvikling i oplevet ensomhed, men en øget oplevelse af stress.</a:t>
            </a:r>
            <a:endParaRPr lang="da-DK" dirty="0"/>
          </a:p>
        </p:txBody>
      </p:sp>
      <p:sp>
        <p:nvSpPr>
          <p:cNvPr id="4" name="Pladsholder til diasnummer 3"/>
          <p:cNvSpPr>
            <a:spLocks noGrp="1"/>
          </p:cNvSpPr>
          <p:nvPr>
            <p:ph type="sldNum" sz="quarter" idx="10"/>
          </p:nvPr>
        </p:nvSpPr>
        <p:spPr/>
        <p:txBody>
          <a:bodyPr/>
          <a:lstStyle/>
          <a:p>
            <a:fld id="{A04BFFC9-8BD2-45D2-B6C9-D25E4D83ACEC}" type="slidenum">
              <a:rPr lang="da-DK" smtClean="0"/>
              <a:pPr/>
              <a:t>13</a:t>
            </a:fld>
            <a:endParaRPr lang="da-DK"/>
          </a:p>
        </p:txBody>
      </p:sp>
    </p:spTree>
    <p:extLst>
      <p:ext uri="{BB962C8B-B14F-4D97-AF65-F5344CB8AC3E}">
        <p14:creationId xmlns:p14="http://schemas.microsoft.com/office/powerpoint/2010/main" val="20006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en lille stigning</a:t>
            </a:r>
            <a:r>
              <a:rPr lang="da-DK" baseline="0" dirty="0"/>
              <a:t> i oplevet velbefindende. En positiv udvikling i oplevet ensomhed, men en øget oplevelse af stress.</a:t>
            </a:r>
            <a:endParaRPr lang="da-DK" dirty="0"/>
          </a:p>
        </p:txBody>
      </p:sp>
      <p:sp>
        <p:nvSpPr>
          <p:cNvPr id="4" name="Pladsholder til diasnummer 3"/>
          <p:cNvSpPr>
            <a:spLocks noGrp="1"/>
          </p:cNvSpPr>
          <p:nvPr>
            <p:ph type="sldNum" sz="quarter" idx="10"/>
          </p:nvPr>
        </p:nvSpPr>
        <p:spPr/>
        <p:txBody>
          <a:bodyPr/>
          <a:lstStyle/>
          <a:p>
            <a:fld id="{A04BFFC9-8BD2-45D2-B6C9-D25E4D83ACEC}" type="slidenum">
              <a:rPr lang="da-DK" smtClean="0"/>
              <a:pPr/>
              <a:t>14</a:t>
            </a:fld>
            <a:endParaRPr lang="da-DK"/>
          </a:p>
        </p:txBody>
      </p:sp>
    </p:spTree>
    <p:extLst>
      <p:ext uri="{BB962C8B-B14F-4D97-AF65-F5344CB8AC3E}">
        <p14:creationId xmlns:p14="http://schemas.microsoft.com/office/powerpoint/2010/main" val="982302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OBS: Forskel på antal personer der er krænket og antal ‘sager’</a:t>
            </a:r>
          </a:p>
        </p:txBody>
      </p:sp>
      <p:sp>
        <p:nvSpPr>
          <p:cNvPr id="4" name="Pladsholder til slidenummer 3"/>
          <p:cNvSpPr>
            <a:spLocks noGrp="1"/>
          </p:cNvSpPr>
          <p:nvPr>
            <p:ph type="sldNum" sz="quarter" idx="10"/>
          </p:nvPr>
        </p:nvSpPr>
        <p:spPr/>
        <p:txBody>
          <a:bodyPr/>
          <a:lstStyle/>
          <a:p>
            <a:fld id="{49436F85-577F-4A92-A47F-D540A2BCC821}" type="slidenum">
              <a:rPr lang="en-GB" smtClean="0"/>
              <a:pPr/>
              <a:t>15</a:t>
            </a:fld>
            <a:endParaRPr lang="en-GB" dirty="0"/>
          </a:p>
        </p:txBody>
      </p:sp>
    </p:spTree>
    <p:extLst>
      <p:ext uri="{BB962C8B-B14F-4D97-AF65-F5344CB8AC3E}">
        <p14:creationId xmlns:p14="http://schemas.microsoft.com/office/powerpoint/2010/main" val="1149599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a:t>Top 3</a:t>
            </a:r>
          </a:p>
          <a:p>
            <a:pPr marL="0" marR="0" indent="0" algn="l" defTabSz="914400" rtl="0" eaLnBrk="1" fontAlgn="auto" latinLnBrk="0" hangingPunct="1">
              <a:lnSpc>
                <a:spcPct val="100000"/>
              </a:lnSpc>
              <a:spcBef>
                <a:spcPts val="0"/>
              </a:spcBef>
              <a:spcAft>
                <a:spcPts val="0"/>
              </a:spcAft>
              <a:buClrTx/>
              <a:buSzTx/>
              <a:buFontTx/>
              <a:buNone/>
              <a:tabLst/>
              <a:defRPr/>
            </a:pPr>
            <a:endParaRPr lang="da-DK"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a:t>Kolding, </a:t>
            </a:r>
            <a:r>
              <a:rPr lang="da-DK" b="1" baseline="0" dirty="0" err="1"/>
              <a:t>nyTEK</a:t>
            </a:r>
            <a:r>
              <a:rPr lang="da-DK" b="1" baseline="0" dirty="0"/>
              <a:t>, Slagelse, København</a:t>
            </a:r>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a:t>Kulde/varme i indeklima – topscorer og også tilbagegang – 651 respondenter af 2953 er utilfredse /</a:t>
            </a:r>
            <a:r>
              <a:rPr lang="da-DK" b="1" baseline="0" dirty="0" err="1"/>
              <a:t>kolding</a:t>
            </a:r>
            <a:r>
              <a:rPr lang="da-DK" b="1" baseline="0" dirty="0"/>
              <a:t> er 72 af 144 utilfredse + individuel regulering</a:t>
            </a:r>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a:t>Indretning af arbejdsplads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a:t>Støj og forstyrrelser</a:t>
            </a:r>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a:t>Indeklima og indretning i undervisningslokale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baseline="0" dirty="0"/>
              <a:t>Indretning af arbejdsplads - </a:t>
            </a:r>
            <a:r>
              <a:rPr lang="da-DK" b="0" baseline="0" dirty="0">
                <a:solidFill>
                  <a:srgbClr val="FF0000"/>
                </a:solidFill>
              </a:rPr>
              <a:t>Støj og placering </a:t>
            </a:r>
            <a:r>
              <a:rPr lang="da-DK" b="0" baseline="0" dirty="0" err="1">
                <a:solidFill>
                  <a:srgbClr val="FF0000"/>
                </a:solidFill>
              </a:rPr>
              <a:t>ift</a:t>
            </a:r>
            <a:r>
              <a:rPr lang="da-DK" b="0" baseline="0" dirty="0">
                <a:solidFill>
                  <a:srgbClr val="FF0000"/>
                </a:solidFill>
              </a:rPr>
              <a:t> lys og vinduer</a:t>
            </a:r>
          </a:p>
          <a:p>
            <a:pPr marL="171450" lvl="0" indent="-171450">
              <a:buFont typeface="Arial" panose="020B0604020202020204" pitchFamily="34" charset="0"/>
              <a:buChar char="•"/>
            </a:pPr>
            <a:r>
              <a:rPr lang="da-DK" sz="1200" b="0" kern="1200" dirty="0">
                <a:solidFill>
                  <a:schemeClr val="tx1"/>
                </a:solidFill>
                <a:effectLst/>
                <a:latin typeface="+mn-lt"/>
                <a:ea typeface="+mn-ea"/>
                <a:cs typeface="+mn-cs"/>
              </a:rPr>
              <a:t>Indretning af undervisningslokale – Tavle/lærred, temperatur, bordopstilling</a:t>
            </a:r>
            <a:endParaRPr lang="da-DK" b="0" dirty="0">
              <a:effectLst/>
            </a:endParaRPr>
          </a:p>
          <a:p>
            <a:pPr marL="171450" lvl="0" indent="-171450">
              <a:buFont typeface="Arial" panose="020B0604020202020204" pitchFamily="34" charset="0"/>
              <a:buChar char="•"/>
            </a:pPr>
            <a:r>
              <a:rPr lang="da-DK" sz="1200" b="0" kern="1200" dirty="0">
                <a:solidFill>
                  <a:schemeClr val="tx1"/>
                </a:solidFill>
                <a:effectLst/>
                <a:latin typeface="+mn-lt"/>
                <a:ea typeface="+mn-ea"/>
                <a:cs typeface="+mn-cs"/>
              </a:rPr>
              <a:t>Arbejdspladsens indeklima – </a:t>
            </a:r>
            <a:r>
              <a:rPr lang="da-DK" sz="1200" b="0" u="sng" kern="1200" dirty="0">
                <a:solidFill>
                  <a:schemeClr val="tx1"/>
                </a:solidFill>
                <a:effectLst/>
                <a:latin typeface="+mn-lt"/>
                <a:ea typeface="+mn-ea"/>
                <a:cs typeface="+mn-cs"/>
              </a:rPr>
              <a:t>Temperatur sommer/vinter, temperaturregulering, rengøring</a:t>
            </a:r>
            <a:endParaRPr lang="da-DK" b="0" u="sng" dirty="0">
              <a:effectLst/>
            </a:endParaRPr>
          </a:p>
          <a:p>
            <a:pPr marL="171450" lvl="0" indent="-171450">
              <a:buFont typeface="Arial" panose="020B0604020202020204" pitchFamily="34" charset="0"/>
              <a:buChar char="•"/>
            </a:pPr>
            <a:r>
              <a:rPr lang="da-DK" sz="1200" b="0" kern="1200" dirty="0">
                <a:solidFill>
                  <a:schemeClr val="tx1"/>
                </a:solidFill>
                <a:effectLst/>
                <a:latin typeface="+mn-lt"/>
                <a:ea typeface="+mn-ea"/>
                <a:cs typeface="+mn-cs"/>
              </a:rPr>
              <a:t>Forsøgsdyr – </a:t>
            </a:r>
            <a:r>
              <a:rPr lang="da-DK" sz="1200" b="0" kern="1200" dirty="0">
                <a:solidFill>
                  <a:srgbClr val="FF0000"/>
                </a:solidFill>
                <a:effectLst/>
                <a:latin typeface="+mn-lt"/>
                <a:ea typeface="+mn-ea"/>
                <a:cs typeface="+mn-cs"/>
              </a:rPr>
              <a:t>plads, ventilation</a:t>
            </a:r>
            <a:endParaRPr lang="da-DK" b="0" dirty="0">
              <a:solidFill>
                <a:srgbClr val="FF0000"/>
              </a:solidFill>
              <a:effectLst/>
            </a:endParaRPr>
          </a:p>
          <a:p>
            <a:pPr marL="171450" lvl="0" indent="-171450">
              <a:buFont typeface="Arial" panose="020B0604020202020204" pitchFamily="34" charset="0"/>
              <a:buChar char="•"/>
            </a:pPr>
            <a:r>
              <a:rPr lang="da-DK" sz="1200" b="0" kern="1200" dirty="0" err="1">
                <a:solidFill>
                  <a:schemeClr val="tx1"/>
                </a:solidFill>
                <a:effectLst/>
                <a:latin typeface="+mn-lt"/>
                <a:ea typeface="+mn-ea"/>
                <a:cs typeface="+mn-cs"/>
              </a:rPr>
              <a:t>Sygefr</a:t>
            </a:r>
            <a:r>
              <a:rPr lang="da-DK" sz="1200" b="0" kern="1200" dirty="0">
                <a:solidFill>
                  <a:schemeClr val="tx1"/>
                </a:solidFill>
                <a:effectLst/>
                <a:latin typeface="+mn-lt"/>
                <a:ea typeface="+mn-ea"/>
                <a:cs typeface="+mn-cs"/>
              </a:rPr>
              <a:t>., ulykker og nødberedskab – </a:t>
            </a:r>
            <a:r>
              <a:rPr lang="da-DK" sz="1200" b="0" kern="1200" dirty="0">
                <a:solidFill>
                  <a:srgbClr val="FF0000"/>
                </a:solidFill>
                <a:effectLst/>
                <a:latin typeface="+mn-lt"/>
                <a:ea typeface="+mn-ea"/>
                <a:cs typeface="+mn-cs"/>
              </a:rPr>
              <a:t>sygefravær, beredskabsplan</a:t>
            </a:r>
            <a:endParaRPr lang="da-DK" b="0" dirty="0">
              <a:solidFill>
                <a:srgbClr val="FF000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b="1" baseline="0" dirty="0"/>
          </a:p>
          <a:p>
            <a:r>
              <a:rPr lang="da-DK" b="1" dirty="0"/>
              <a:t>BEMÆRK AT</a:t>
            </a:r>
            <a:r>
              <a:rPr lang="da-DK" b="1" baseline="0" dirty="0"/>
              <a:t> DER KAN GEMME SIG ALVORLIGE ENEKLTPARAMETRE I ALLE TALLENE</a:t>
            </a:r>
          </a:p>
          <a:p>
            <a:pPr marL="171450" indent="-171450">
              <a:buFont typeface="Arial" panose="020B0604020202020204" pitchFamily="34" charset="0"/>
              <a:buChar char="•"/>
            </a:pPr>
            <a:r>
              <a:rPr lang="da-DK" b="0" dirty="0"/>
              <a:t>Rengøring 194 af 2953 er utilfredse</a:t>
            </a:r>
          </a:p>
          <a:p>
            <a:pPr marL="171450" indent="-171450">
              <a:buFont typeface="Arial" panose="020B0604020202020204" pitchFamily="34" charset="0"/>
              <a:buChar char="•"/>
            </a:pPr>
            <a:r>
              <a:rPr lang="da-DK" b="0" dirty="0"/>
              <a:t>Procesventilation</a:t>
            </a:r>
          </a:p>
          <a:p>
            <a:pPr marL="171450" indent="-171450">
              <a:buFont typeface="Arial" panose="020B0604020202020204" pitchFamily="34" charset="0"/>
              <a:buChar char="•"/>
            </a:pPr>
            <a:r>
              <a:rPr lang="da-DK" b="0" dirty="0"/>
              <a:t>Kendskab til risici der ikke er håndteret</a:t>
            </a:r>
          </a:p>
        </p:txBody>
      </p:sp>
      <p:sp>
        <p:nvSpPr>
          <p:cNvPr id="4" name="Pladsholder til diasnummer 3"/>
          <p:cNvSpPr>
            <a:spLocks noGrp="1"/>
          </p:cNvSpPr>
          <p:nvPr>
            <p:ph type="sldNum" sz="quarter" idx="10"/>
          </p:nvPr>
        </p:nvSpPr>
        <p:spPr/>
        <p:txBody>
          <a:bodyPr/>
          <a:lstStyle/>
          <a:p>
            <a:fld id="{A04BFFC9-8BD2-45D2-B6C9-D25E4D83ACEC}" type="slidenum">
              <a:rPr lang="da-DK" smtClean="0"/>
              <a:pPr/>
              <a:t>16</a:t>
            </a:fld>
            <a:endParaRPr lang="da-DK"/>
          </a:p>
        </p:txBody>
      </p:sp>
    </p:spTree>
    <p:extLst>
      <p:ext uri="{BB962C8B-B14F-4D97-AF65-F5344CB8AC3E}">
        <p14:creationId xmlns:p14="http://schemas.microsoft.com/office/powerpoint/2010/main" val="350435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04BFFC9-8BD2-45D2-B6C9-D25E4D83ACEC}" type="slidenum">
              <a:rPr lang="da-DK" smtClean="0"/>
              <a:pPr/>
              <a:t>17</a:t>
            </a:fld>
            <a:endParaRPr lang="da-DK"/>
          </a:p>
        </p:txBody>
      </p:sp>
    </p:spTree>
    <p:extLst>
      <p:ext uri="{BB962C8B-B14F-4D97-AF65-F5344CB8AC3E}">
        <p14:creationId xmlns:p14="http://schemas.microsoft.com/office/powerpoint/2010/main" val="258259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SDUs</a:t>
            </a:r>
            <a:r>
              <a:rPr lang="da-DK" dirty="0"/>
              <a:t> arbejdsmiljøvision fortæller hvor vi skal rykke os, sådan at vi får et bedre sammenhængende og robust arbejdsmiljøarbejde. Arbejdsmiljøorganisationen skal blive bedre til at facilitere processerne og vi skal bringe gode drøftelser ud i organisationen så vi får en bedre nuancering af udfordringer og muligheder og løsninger, som bedre forankres. En af de ben, som vi har aftalt at starte med er at samkøre vores arbejdsmiljøværktøjer.</a:t>
            </a:r>
          </a:p>
          <a:p>
            <a:endParaRPr lang="da-DK" dirty="0"/>
          </a:p>
          <a:p>
            <a:r>
              <a:rPr lang="da-DK" dirty="0"/>
              <a:t>APV er en lovpligtig fremgangsmåde for at sikre at vi får det hele med og at det kommer til at virke i sidste ende.</a:t>
            </a:r>
          </a:p>
          <a:p>
            <a:r>
              <a:rPr lang="da-DK" dirty="0"/>
              <a:t>Den Årlige arbejdsmiljødrøftelse handler om at lægge planer for hvordan denne proces kan tilrettelægges.</a:t>
            </a:r>
          </a:p>
          <a:p>
            <a:endParaRPr lang="da-DK" dirty="0"/>
          </a:p>
          <a:p>
            <a:r>
              <a:rPr lang="da-DK" dirty="0"/>
              <a:t>Det her arbejdsmiljømøde handler om hvordan vi får de 2 ender til at mødes.</a:t>
            </a:r>
          </a:p>
          <a:p>
            <a:r>
              <a:rPr lang="da-DK" dirty="0"/>
              <a:t>Vi har et forslag til hvordan I kan gribe planlægning af processen an og vi kommer med bud på hvordan man kan komme i gang med drøftelserne. Vi giver også et bud på de elementer, der er nødvendige for at kunne nå den gode tids- og handlingsplan.</a:t>
            </a:r>
          </a:p>
          <a:p>
            <a:endParaRPr lang="da-DK" dirty="0"/>
          </a:p>
          <a:p>
            <a:endParaRPr lang="da-DK" dirty="0"/>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pPr/>
              <a:t>2</a:t>
            </a:fld>
            <a:endParaRPr lang="en-GB" dirty="0"/>
          </a:p>
        </p:txBody>
      </p:sp>
    </p:spTree>
    <p:extLst>
      <p:ext uri="{BB962C8B-B14F-4D97-AF65-F5344CB8AC3E}">
        <p14:creationId xmlns:p14="http://schemas.microsoft.com/office/powerpoint/2010/main" val="212315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vigtigt at pointere, at denne anonyme spørgeskemaundersøgelse ikke kan udgøre en fuld APV.</a:t>
            </a:r>
          </a:p>
          <a:p>
            <a:r>
              <a:rPr lang="da-DK" dirty="0"/>
              <a:t>Den samler ganske enkelt ikke alle problemstillinger op. Derfor er det yderst vigtigt at arbejdsmiljøgrupperne får planlagt hvordan man får indhentet og indarbejdet den resterende viden.</a:t>
            </a:r>
          </a:p>
          <a:p>
            <a:endParaRPr lang="da-DK" dirty="0"/>
          </a:p>
          <a:p>
            <a:r>
              <a:rPr lang="da-DK" dirty="0"/>
              <a:t>Det er afgørende at man ender op med én tids- og handlingsplan og at man holder den ajour så den stemmer overens med de opgaver man arbejder med … også om 2 år.</a:t>
            </a:r>
          </a:p>
          <a:p>
            <a:endParaRPr lang="da-DK" dirty="0"/>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pPr/>
              <a:t>3</a:t>
            </a:fld>
            <a:endParaRPr lang="en-GB" dirty="0"/>
          </a:p>
        </p:txBody>
      </p:sp>
    </p:spTree>
    <p:extLst>
      <p:ext uri="{BB962C8B-B14F-4D97-AF65-F5344CB8AC3E}">
        <p14:creationId xmlns:p14="http://schemas.microsoft.com/office/powerpoint/2010/main" val="90450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Lovens krav til en APV omfatter nogle bestemte faser man skal igennem:</a:t>
            </a:r>
          </a:p>
          <a:p>
            <a:pPr marL="171450" indent="-171450">
              <a:buFontTx/>
              <a:buChar char="-"/>
            </a:pPr>
            <a:r>
              <a:rPr lang="da-DK" dirty="0"/>
              <a:t>Kortlægning af alle risici</a:t>
            </a:r>
          </a:p>
          <a:p>
            <a:pPr marL="171450" indent="-171450">
              <a:buFontTx/>
              <a:buChar char="-"/>
            </a:pPr>
            <a:r>
              <a:rPr lang="da-DK" dirty="0"/>
              <a:t>Vurdering der sikrer at man i hvert fald </a:t>
            </a:r>
            <a:r>
              <a:rPr lang="da-DK" dirty="0" err="1"/>
              <a:t>friber</a:t>
            </a:r>
            <a:r>
              <a:rPr lang="da-DK" dirty="0"/>
              <a:t> fat om de farlige og nedslidende ting.</a:t>
            </a:r>
          </a:p>
          <a:p>
            <a:pPr marL="171450" indent="-171450">
              <a:buFontTx/>
              <a:buChar char="-"/>
            </a:pPr>
            <a:r>
              <a:rPr lang="da-DK" dirty="0"/>
              <a:t>Skriftlig, forpligtende og levende handlingsplan</a:t>
            </a:r>
          </a:p>
          <a:p>
            <a:pPr marL="171450" indent="-171450">
              <a:buFontTx/>
              <a:buChar char="-"/>
            </a:pPr>
            <a:r>
              <a:rPr lang="da-DK" dirty="0"/>
              <a:t>Alle væsentlige problemer som støj, ATEX, ergonomi, kemi er obligatoriske at komme rundt om.</a:t>
            </a:r>
          </a:p>
          <a:p>
            <a:pPr marL="0" indent="0">
              <a:buFontTx/>
              <a:buNone/>
            </a:pPr>
            <a:endParaRPr lang="da-DK" dirty="0"/>
          </a:p>
        </p:txBody>
      </p:sp>
      <p:sp>
        <p:nvSpPr>
          <p:cNvPr id="4" name="Pladsholder til slidenummer 3"/>
          <p:cNvSpPr>
            <a:spLocks noGrp="1"/>
          </p:cNvSpPr>
          <p:nvPr>
            <p:ph type="sldNum" sz="quarter" idx="10"/>
          </p:nvPr>
        </p:nvSpPr>
        <p:spPr/>
        <p:txBody>
          <a:bodyPr/>
          <a:lstStyle/>
          <a:p>
            <a:fld id="{952BF513-A065-49B1-B0CB-6768EA27A7DA}" type="slidenum">
              <a:rPr lang="da-DK" smtClean="0"/>
              <a:t>4</a:t>
            </a:fld>
            <a:endParaRPr lang="da-DK"/>
          </a:p>
        </p:txBody>
      </p:sp>
    </p:spTree>
    <p:extLst>
      <p:ext uri="{BB962C8B-B14F-4D97-AF65-F5344CB8AC3E}">
        <p14:creationId xmlns:p14="http://schemas.microsoft.com/office/powerpoint/2010/main" val="161266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Arial" panose="020B0604020202020204" pitchFamily="34" charset="0"/>
                <a:ea typeface="+mn-ea"/>
                <a:cs typeface="+mn-cs"/>
              </a:rPr>
              <a:t>Enhederne skal have en sag i </a:t>
            </a:r>
            <a:r>
              <a:rPr lang="da-DK" sz="1200" kern="1200" dirty="0" err="1">
                <a:solidFill>
                  <a:schemeClr val="tx1"/>
                </a:solidFill>
                <a:effectLst/>
                <a:latin typeface="Arial" panose="020B0604020202020204" pitchFamily="34" charset="0"/>
                <a:ea typeface="+mn-ea"/>
                <a:cs typeface="+mn-cs"/>
              </a:rPr>
              <a:t>Acadre</a:t>
            </a:r>
            <a:r>
              <a:rPr lang="da-DK" sz="1200" kern="1200" dirty="0">
                <a:solidFill>
                  <a:schemeClr val="tx1"/>
                </a:solidFill>
                <a:effectLst/>
                <a:latin typeface="Arial" panose="020B0604020202020204" pitchFamily="34" charset="0"/>
                <a:ea typeface="+mn-ea"/>
                <a:cs typeface="+mn-cs"/>
              </a:rPr>
              <a:t> på journalkoden 461.</a:t>
            </a:r>
          </a:p>
          <a:p>
            <a:r>
              <a:rPr lang="da-DK" sz="1200" kern="1200" dirty="0">
                <a:solidFill>
                  <a:schemeClr val="tx1"/>
                </a:solidFill>
                <a:effectLst/>
                <a:latin typeface="Arial" panose="020B0604020202020204" pitchFamily="34" charset="0"/>
                <a:ea typeface="+mn-ea"/>
                <a:cs typeface="+mn-cs"/>
              </a:rPr>
              <a:t> </a:t>
            </a:r>
          </a:p>
          <a:p>
            <a:r>
              <a:rPr lang="da-DK" sz="1200" kern="1200" dirty="0">
                <a:solidFill>
                  <a:schemeClr val="tx1"/>
                </a:solidFill>
                <a:effectLst/>
                <a:latin typeface="Arial" panose="020B0604020202020204" pitchFamily="34" charset="0"/>
                <a:ea typeface="+mn-ea"/>
                <a:cs typeface="+mn-cs"/>
              </a:rPr>
              <a:t>Handlingsplanen skal journaliseres når den er godkendt – altså ”det er sådan her vi løser problemerne” 😊 Det er ikke et krav at en revideret handlingsplan skal journaliseres, men det vil selvfølgelig give god mening hvis man gør det ind imellem, så man kan se hvad man har gjort.</a:t>
            </a:r>
          </a:p>
          <a:p>
            <a:r>
              <a:rPr lang="da-DK" sz="1200" kern="1200" dirty="0">
                <a:solidFill>
                  <a:schemeClr val="tx1"/>
                </a:solidFill>
                <a:effectLst/>
                <a:latin typeface="Arial" panose="020B0604020202020204" pitchFamily="34" charset="0"/>
                <a:ea typeface="+mn-ea"/>
                <a:cs typeface="+mn-cs"/>
              </a:rPr>
              <a:t> </a:t>
            </a:r>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pPr/>
              <a:t>5</a:t>
            </a:fld>
            <a:endParaRPr lang="en-GB" dirty="0"/>
          </a:p>
        </p:txBody>
      </p:sp>
    </p:spTree>
    <p:extLst>
      <p:ext uri="{BB962C8B-B14F-4D97-AF65-F5344CB8AC3E}">
        <p14:creationId xmlns:p14="http://schemas.microsoft.com/office/powerpoint/2010/main" val="79494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Fra løsning i ét lag til løsning i flere lag via den gode omvej</a:t>
            </a:r>
          </a:p>
          <a:p>
            <a:endParaRPr lang="da-DK" dirty="0"/>
          </a:p>
          <a:p>
            <a:r>
              <a:rPr lang="da-DK" dirty="0"/>
              <a:t>at fastslå om man har problemer I relation til sikkerhed og sundhed og</a:t>
            </a:r>
          </a:p>
          <a:p>
            <a:r>
              <a:rPr lang="da-DK" dirty="0"/>
              <a:t>at udforme en plan for at adressere problemerne før nogen kommer til skade</a:t>
            </a:r>
          </a:p>
          <a:p>
            <a:endParaRPr lang="da-DK" dirty="0"/>
          </a:p>
          <a:p>
            <a:r>
              <a:rPr lang="da-DK" dirty="0"/>
              <a:t>For at kunne håndtere de komplekse krav, er det </a:t>
            </a:r>
            <a:r>
              <a:rPr lang="da-DK" dirty="0" err="1"/>
              <a:t>nødventdigt</a:t>
            </a:r>
            <a:r>
              <a:rPr lang="da-DK" dirty="0"/>
              <a:t> at der ligger en plan for hvordan </a:t>
            </a:r>
            <a:r>
              <a:rPr lang="da-DK" dirty="0" err="1"/>
              <a:t>APVen</a:t>
            </a:r>
            <a:r>
              <a:rPr lang="da-DK" dirty="0"/>
              <a:t> gennemføres.</a:t>
            </a:r>
          </a:p>
          <a:p>
            <a:r>
              <a:rPr lang="da-DK" dirty="0"/>
              <a:t>Hvad har vi af ressourcer</a:t>
            </a:r>
          </a:p>
          <a:p>
            <a:r>
              <a:rPr lang="da-DK" dirty="0" err="1"/>
              <a:t>Hvrem</a:t>
            </a:r>
            <a:r>
              <a:rPr lang="da-DK" dirty="0"/>
              <a:t> gør hvad</a:t>
            </a:r>
          </a:p>
          <a:p>
            <a:r>
              <a:rPr lang="da-DK" dirty="0"/>
              <a:t>Hvordan får vi omsat anonymt til generelt</a:t>
            </a:r>
          </a:p>
          <a:p>
            <a:r>
              <a:rPr lang="da-DK" dirty="0"/>
              <a:t>Hvordan finder vi løsninger på de svære ting</a:t>
            </a:r>
          </a:p>
          <a:p>
            <a:r>
              <a:rPr lang="da-DK" dirty="0"/>
              <a:t>Hvem kan hjælpe os?</a:t>
            </a:r>
          </a:p>
          <a:p>
            <a:r>
              <a:rPr lang="da-DK" dirty="0"/>
              <a:t>Har vi brug for flere, der kan hjælpe os?</a:t>
            </a:r>
          </a:p>
          <a:p>
            <a:r>
              <a:rPr lang="da-DK" dirty="0"/>
              <a:t>Hvordan får vi engageret folk, så vi får brugbare løsninger, der vil blive modtaget og brugt?</a:t>
            </a:r>
          </a:p>
          <a:p>
            <a:r>
              <a:rPr lang="da-DK" dirty="0"/>
              <a:t>Hvordan får vi fastholdt opmærksomheden?</a:t>
            </a:r>
          </a:p>
          <a:p>
            <a:r>
              <a:rPr lang="da-DK" dirty="0"/>
              <a:t>… sådan at vi er sikre på at vi har det rart når vi er sammen</a:t>
            </a:r>
          </a:p>
          <a:p>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pPr/>
              <a:t>6</a:t>
            </a:fld>
            <a:endParaRPr lang="en-GB" dirty="0"/>
          </a:p>
        </p:txBody>
      </p:sp>
    </p:spTree>
    <p:extLst>
      <p:ext uri="{BB962C8B-B14F-4D97-AF65-F5344CB8AC3E}">
        <p14:creationId xmlns:p14="http://schemas.microsoft.com/office/powerpoint/2010/main" val="373120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skal lytte til kritikken fra Arbejdstilsynet, der har udtalt at vores handlingsplaner er for dårlige når:</a:t>
            </a:r>
          </a:p>
          <a:p>
            <a:pPr marL="171450" indent="-171450">
              <a:buFontTx/>
              <a:buChar char="-"/>
            </a:pPr>
            <a:r>
              <a:rPr lang="da-DK" dirty="0"/>
              <a:t>De retter sig </a:t>
            </a:r>
            <a:r>
              <a:rPr lang="da-DK" dirty="0" err="1"/>
              <a:t>reativt</a:t>
            </a:r>
            <a:r>
              <a:rPr lang="da-DK" dirty="0"/>
              <a:t> mod enkeltfaktorer</a:t>
            </a:r>
          </a:p>
          <a:p>
            <a:pPr marL="171450" indent="-171450">
              <a:buFontTx/>
              <a:buChar char="-"/>
            </a:pPr>
            <a:r>
              <a:rPr lang="da-DK" dirty="0"/>
              <a:t>Ikke har alle væsentlige forhold med</a:t>
            </a:r>
          </a:p>
          <a:p>
            <a:pPr marL="171450" indent="-171450">
              <a:buFontTx/>
              <a:buChar char="-"/>
            </a:pPr>
            <a:r>
              <a:rPr lang="da-DK" dirty="0"/>
              <a:t>Ikke bliver ajourført</a:t>
            </a:r>
          </a:p>
          <a:p>
            <a:pPr marL="171450" indent="-171450">
              <a:buFontTx/>
              <a:buChar char="-"/>
            </a:pPr>
            <a:r>
              <a:rPr lang="da-DK" dirty="0"/>
              <a:t>Ikke bliver efterlevet</a:t>
            </a:r>
          </a:p>
          <a:p>
            <a:pPr marL="171450" indent="-171450">
              <a:buFontTx/>
              <a:buChar char="-"/>
            </a:pPr>
            <a:endParaRPr lang="da-DK" dirty="0"/>
          </a:p>
          <a:p>
            <a:pPr marL="0" indent="0">
              <a:buFontTx/>
              <a:buNone/>
            </a:pPr>
            <a:r>
              <a:rPr lang="da-DK" dirty="0"/>
              <a:t>Den hurtige handlingsplan </a:t>
            </a:r>
            <a:r>
              <a:rPr lang="da-DK" dirty="0" err="1"/>
              <a:t>basererr</a:t>
            </a:r>
            <a:r>
              <a:rPr lang="da-DK" dirty="0"/>
              <a:t> sig på kortlægning og handling</a:t>
            </a:r>
          </a:p>
          <a:p>
            <a:pPr marL="0" indent="0">
              <a:buFontTx/>
              <a:buNone/>
            </a:pPr>
            <a:r>
              <a:rPr lang="da-DK" dirty="0"/>
              <a:t>Handlingsplanen, der giver overblikket samler indsatsområder til overordnede temaer</a:t>
            </a:r>
          </a:p>
          <a:p>
            <a:pPr marL="0" indent="0">
              <a:buFontTx/>
              <a:buNone/>
            </a:pPr>
            <a:r>
              <a:rPr lang="da-DK" dirty="0"/>
              <a:t>Den vedkommende tager udgangspunkt I den </a:t>
            </a:r>
            <a:r>
              <a:rPr lang="da-DK" dirty="0" err="1"/>
              <a:t>endesituation</a:t>
            </a:r>
            <a:r>
              <a:rPr lang="da-DK" dirty="0"/>
              <a:t> man gerne vil nå.</a:t>
            </a:r>
          </a:p>
          <a:p>
            <a:pPr marL="0" indent="0">
              <a:buFontTx/>
              <a:buNone/>
            </a:pPr>
            <a:endParaRPr lang="da-DK" dirty="0"/>
          </a:p>
        </p:txBody>
      </p:sp>
      <p:sp>
        <p:nvSpPr>
          <p:cNvPr id="4" name="Pladsholder til slidenummer 3"/>
          <p:cNvSpPr>
            <a:spLocks noGrp="1"/>
          </p:cNvSpPr>
          <p:nvPr>
            <p:ph type="sldNum" sz="quarter" idx="10"/>
          </p:nvPr>
        </p:nvSpPr>
        <p:spPr/>
        <p:txBody>
          <a:bodyPr/>
          <a:lstStyle/>
          <a:p>
            <a:fld id="{49436F85-577F-4A92-A47F-D540A2BCC821}" type="slidenum">
              <a:rPr lang="en-GB" smtClean="0"/>
              <a:pPr/>
              <a:t>7</a:t>
            </a:fld>
            <a:endParaRPr lang="en-GB" dirty="0"/>
          </a:p>
        </p:txBody>
      </p:sp>
    </p:spTree>
    <p:extLst>
      <p:ext uri="{BB962C8B-B14F-4D97-AF65-F5344CB8AC3E}">
        <p14:creationId xmlns:p14="http://schemas.microsoft.com/office/powerpoint/2010/main" val="13086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endParaRPr lang="da-DK" baseline="0" dirty="0"/>
          </a:p>
          <a:p>
            <a:r>
              <a:rPr lang="da-DK" baseline="0" dirty="0"/>
              <a:t>De 3 bokse:</a:t>
            </a:r>
          </a:p>
          <a:p>
            <a:r>
              <a:rPr lang="da-DK" baseline="0" dirty="0"/>
              <a:t>Koordinerer, committment, mål</a:t>
            </a:r>
          </a:p>
          <a:p>
            <a:endParaRPr lang="da-DK" baseline="0" dirty="0"/>
          </a:p>
          <a:p>
            <a:r>
              <a:rPr lang="da-DK" baseline="0" dirty="0"/>
              <a:t>Smarte mål</a:t>
            </a:r>
          </a:p>
          <a:p>
            <a:r>
              <a:rPr lang="da-DK" baseline="0" dirty="0"/>
              <a:t>Pilen: Fokusområder</a:t>
            </a:r>
          </a:p>
          <a:p>
            <a:endParaRPr lang="da-DK" baseline="0" dirty="0"/>
          </a:p>
          <a:p>
            <a:r>
              <a:rPr lang="da-DK" baseline="0" dirty="0"/>
              <a:t>Ressourcer: Hvem er med, hvilken kapacitet har vi hvad er vores rolle, er rollerne som leder, bruger og ekspert også dækket ind?</a:t>
            </a:r>
          </a:p>
          <a:p>
            <a:r>
              <a:rPr lang="da-DK" baseline="0" dirty="0"/>
              <a:t>Committment: </a:t>
            </a:r>
            <a:r>
              <a:rPr lang="da-DK" baseline="0" dirty="0" err="1"/>
              <a:t>Swot</a:t>
            </a:r>
            <a:r>
              <a:rPr lang="da-DK" baseline="0" dirty="0"/>
              <a:t> / </a:t>
            </a:r>
            <a:r>
              <a:rPr lang="da-DK" baseline="0" dirty="0" err="1"/>
              <a:t>Succesfaktører</a:t>
            </a:r>
            <a:endParaRPr lang="da-DK" baseline="0" dirty="0"/>
          </a:p>
          <a:p>
            <a:endParaRPr lang="da-DK" baseline="0" dirty="0"/>
          </a:p>
          <a:p>
            <a:endParaRPr lang="da-DK" dirty="0"/>
          </a:p>
        </p:txBody>
      </p:sp>
      <p:sp>
        <p:nvSpPr>
          <p:cNvPr id="4" name="Pladsholder til slidenummer 3"/>
          <p:cNvSpPr>
            <a:spLocks noGrp="1"/>
          </p:cNvSpPr>
          <p:nvPr>
            <p:ph type="sldNum" sz="quarter" idx="10"/>
          </p:nvPr>
        </p:nvSpPr>
        <p:spPr/>
        <p:txBody>
          <a:bodyPr/>
          <a:lstStyle/>
          <a:p>
            <a:fld id="{952BF513-A065-49B1-B0CB-6768EA27A7DA}" type="slidenum">
              <a:rPr lang="da-DK" smtClean="0"/>
              <a:t>8</a:t>
            </a:fld>
            <a:endParaRPr lang="da-DK"/>
          </a:p>
        </p:txBody>
      </p:sp>
    </p:spTree>
    <p:extLst>
      <p:ext uri="{BB962C8B-B14F-4D97-AF65-F5344CB8AC3E}">
        <p14:creationId xmlns:p14="http://schemas.microsoft.com/office/powerpoint/2010/main" val="364032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04BFFC9-8BD2-45D2-B6C9-D25E4D83ACEC}" type="slidenum">
              <a:rPr lang="da-DK" smtClean="0"/>
              <a:pPr/>
              <a:t>9</a:t>
            </a:fld>
            <a:endParaRPr lang="da-DK"/>
          </a:p>
        </p:txBody>
      </p:sp>
    </p:spTree>
    <p:extLst>
      <p:ext uri="{BB962C8B-B14F-4D97-AF65-F5344CB8AC3E}">
        <p14:creationId xmlns:p14="http://schemas.microsoft.com/office/powerpoint/2010/main" val="4206833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5.bin"/><Relationship Id="rId7" Type="http://schemas.openxmlformats.org/officeDocument/2006/relationships/image" Target="../media/image9.bin"/><Relationship Id="rId2" Type="http://schemas.openxmlformats.org/officeDocument/2006/relationships/image" Target="../media/image4.bin"/><Relationship Id="rId1" Type="http://schemas.openxmlformats.org/officeDocument/2006/relationships/slideMaster" Target="../slideMasters/slideMaster1.xml"/><Relationship Id="rId6" Type="http://schemas.openxmlformats.org/officeDocument/2006/relationships/image" Target="../media/image8.bin"/><Relationship Id="rId5" Type="http://schemas.openxmlformats.org/officeDocument/2006/relationships/image" Target="../media/image7.bin"/><Relationship Id="rId4" Type="http://schemas.openxmlformats.org/officeDocument/2006/relationships/image" Target="../media/image6.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lede forside med sort logo">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569" y="1314000"/>
            <a:ext cx="8132617" cy="2134800"/>
          </a:xfrm>
        </p:spPr>
        <p:txBody>
          <a:bodyPr anchor="b"/>
          <a:lstStyle>
            <a:lvl1pPr algn="l">
              <a:lnSpc>
                <a:spcPct val="87000"/>
              </a:lnSpc>
              <a:defRPr sz="5000"/>
            </a:lvl1pPr>
          </a:lstStyle>
          <a:p>
            <a:r>
              <a:rPr lang="da-DK" dirty="0"/>
              <a:t>Klik for at redigere i master</a:t>
            </a:r>
          </a:p>
        </p:txBody>
      </p:sp>
      <p:sp>
        <p:nvSpPr>
          <p:cNvPr id="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Merete Skov Habermann</a:t>
            </a:r>
          </a:p>
        </p:txBody>
      </p:sp>
      <p:sp>
        <p:nvSpPr>
          <p:cNvPr id="4" name="Date_DateCustomA"/>
          <p:cNvSpPr>
            <a:spLocks noGrp="1"/>
          </p:cNvSpPr>
          <p:nvPr>
            <p:ph type="dt" sz="half" idx="10"/>
          </p:nvPr>
        </p:nvSpPr>
        <p:spPr>
          <a:xfrm>
            <a:off x="410400" y="6393356"/>
            <a:ext cx="3340800" cy="180085"/>
          </a:xfrm>
        </p:spPr>
        <p:txBody>
          <a:bodyPr/>
          <a:lstStyle/>
          <a:p>
            <a:r>
              <a:rPr lang="da-DK" dirty="0"/>
              <a:t>5. november 2018</a:t>
            </a:r>
          </a:p>
        </p:txBody>
      </p:sp>
      <p:sp>
        <p:nvSpPr>
          <p:cNvPr id="5" name="OFF_institute"/>
          <p:cNvSpPr>
            <a:spLocks noGrp="1"/>
          </p:cNvSpPr>
          <p:nvPr>
            <p:ph type="ftr" sz="quarter" idx="11"/>
          </p:nvPr>
        </p:nvSpPr>
        <p:spPr>
          <a:xfrm>
            <a:off x="410400" y="0"/>
            <a:ext cx="3340800" cy="722299"/>
          </a:xfrm>
        </p:spPr>
        <p:txBody>
          <a:bodyPr/>
          <a:lstStyle>
            <a:lvl1pPr algn="l">
              <a:lnSpc>
                <a:spcPct val="92000"/>
              </a:lnSpc>
              <a:defRPr b="1"/>
            </a:lvl1pPr>
          </a:lstStyle>
          <a:p>
            <a:r>
              <a:rPr lang="da-DK" dirty="0"/>
              <a:t>HR-service</a:t>
            </a:r>
          </a:p>
        </p:txBody>
      </p:sp>
      <p:sp>
        <p:nvSpPr>
          <p:cNvPr id="6" name="Slide Number Placeholder 5" hidden="1"/>
          <p:cNvSpPr>
            <a:spLocks noGrp="1"/>
          </p:cNvSpPr>
          <p:nvPr>
            <p:ph type="sldNum" sz="quarter" idx="12"/>
          </p:nvPr>
        </p:nvSpPr>
        <p:spPr>
          <a:xfrm>
            <a:off x="406800" y="6868449"/>
            <a:ext cx="431400" cy="263661"/>
          </a:xfrm>
        </p:spPr>
        <p:txBody>
          <a:bodyPr/>
          <a:lstStyle>
            <a:lvl1pPr>
              <a:defRPr sz="100"/>
            </a:lvl1pPr>
          </a:lstStyle>
          <a:p>
            <a:fld id="{45D37B1E-C366-494F-A587-962AD9AABC83}" type="slidenum">
              <a:rPr lang="da-DK"/>
              <a:pPr/>
              <a:t>‹nr.›</a:t>
            </a:fld>
            <a:endParaRPr lang="da-DK" dirty="0"/>
          </a:p>
        </p:txBody>
      </p:sp>
    </p:spTree>
    <p:extLst>
      <p:ext uri="{BB962C8B-B14F-4D97-AF65-F5344CB8AC3E}">
        <p14:creationId xmlns:p14="http://schemas.microsoft.com/office/powerpoint/2010/main" val="201835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D38235"/>
                </a:solidFill>
              </a:defRPr>
            </a:lvl1pPr>
          </a:lstStyle>
          <a:p>
            <a:r>
              <a:rPr lang="en-GB" dirty="0"/>
              <a:t>5. november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accent6"/>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D38235"/>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19905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ød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chemeClr val="accent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accent4"/>
                </a:solidFill>
              </a:defRPr>
            </a:lvl1pPr>
            <a:lvl2pPr marL="216000" indent="-216000">
              <a:spcBef>
                <a:spcPts val="0"/>
              </a:spcBef>
              <a:defRPr sz="1400" b="1">
                <a:solidFill>
                  <a:schemeClr val="accent4"/>
                </a:solidFill>
              </a:defRPr>
            </a:lvl2pPr>
            <a:lvl3pPr marL="216000" indent="-216000">
              <a:spcBef>
                <a:spcPts val="0"/>
              </a:spcBef>
              <a:defRPr sz="1400" b="1">
                <a:solidFill>
                  <a:schemeClr val="accent4"/>
                </a:solidFill>
              </a:defRPr>
            </a:lvl3pPr>
            <a:lvl4pPr marL="216000" indent="-216000">
              <a:spcBef>
                <a:spcPts val="0"/>
              </a:spcBef>
              <a:defRPr sz="1400" b="1">
                <a:solidFill>
                  <a:schemeClr val="accent4"/>
                </a:solidFill>
              </a:defRPr>
            </a:lvl4pPr>
            <a:lvl5pPr marL="216000" indent="-216000">
              <a:spcBef>
                <a:spcPts val="0"/>
              </a:spcBef>
              <a:defRPr sz="1400" b="1">
                <a:solidFill>
                  <a:schemeClr val="accent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D05A57"/>
                </a:solidFill>
              </a:defRPr>
            </a:lvl1pPr>
          </a:lstStyle>
          <a:p>
            <a:r>
              <a:rPr lang="en-GB" dirty="0"/>
              <a:t>5. november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accent5"/>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D05A57"/>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114299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un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473729"/>
                </a:solidFill>
              </a:defRPr>
            </a:lvl1pPr>
          </a:lstStyle>
          <a:p>
            <a:r>
              <a:rPr lang="en-GB" dirty="0"/>
              <a:t>5. november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tx2"/>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473729"/>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2380908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rt kapitelside">
    <p:spTree>
      <p:nvGrpSpPr>
        <p:cNvPr id="1" name=""/>
        <p:cNvGrpSpPr/>
        <p:nvPr/>
      </p:nvGrpSpPr>
      <p:grpSpPr>
        <a:xfrm>
          <a:off x="0" y="0"/>
          <a:ext cx="0" cy="0"/>
          <a:chOff x="0" y="0"/>
          <a:chExt cx="0" cy="0"/>
        </a:xfrm>
      </p:grpSpPr>
      <p:sp>
        <p:nvSpPr>
          <p:cNvPr id="7" name="Baggrund sort"/>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12" name="Date_DateCustomA" hidden="1"/>
          <p:cNvSpPr>
            <a:spLocks noGrp="1"/>
          </p:cNvSpPr>
          <p:nvPr>
            <p:ph type="dt" sz="half" idx="14"/>
          </p:nvPr>
        </p:nvSpPr>
        <p:spPr>
          <a:xfrm>
            <a:off x="406305" y="6575103"/>
            <a:ext cx="5630958" cy="263661"/>
          </a:xfrm>
        </p:spPr>
        <p:txBody>
          <a:bodyPr/>
          <a:lstStyle>
            <a:lvl1pPr>
              <a:defRPr>
                <a:solidFill>
                  <a:schemeClr val="tx1"/>
                </a:solidFill>
              </a:defRPr>
            </a:lvl1pPr>
          </a:lstStyle>
          <a:p>
            <a:r>
              <a:rPr lang="en-GB" dirty="0"/>
              <a:t>5. november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rgbClr val="000000"/>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chemeClr val="tx1"/>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56041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kapitelside, sort logo">
    <p:spTree>
      <p:nvGrpSpPr>
        <p:cNvPr id="1" name=""/>
        <p:cNvGrpSpPr/>
        <p:nvPr/>
      </p:nvGrpSpPr>
      <p:grpSpPr>
        <a:xfrm>
          <a:off x="0" y="0"/>
          <a:ext cx="0" cy="0"/>
          <a:chOff x="0" y="0"/>
          <a:chExt cx="0" cy="0"/>
        </a:xfrm>
      </p:grpSpPr>
      <p:sp>
        <p:nvSpPr>
          <p:cNvPr id="7" name="Baggrund hvid"/>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0" name="Pladsholder til billede 2"/>
          <p:cNvSpPr>
            <a:spLocks noGrp="1"/>
          </p:cNvSpPr>
          <p:nvPr>
            <p:ph type="pic" sz="quarter" idx="18"/>
          </p:nvPr>
        </p:nvSpPr>
        <p:spPr>
          <a:xfrm>
            <a:off x="0" y="0"/>
            <a:ext cx="12189600" cy="6858000"/>
          </a:xfrm>
        </p:spPr>
        <p:txBody>
          <a:bodyPr tIns="2772000" anchor="t" anchorCtr="0"/>
          <a:lstStyle>
            <a:lvl1pPr marL="0" indent="0" algn="ctr">
              <a:buNone/>
              <a:defRPr sz="2000"/>
            </a:lvl1pPr>
          </a:lstStyle>
          <a:p>
            <a:endParaRPr lang="da-DK" dirty="0"/>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chemeClr val="tx1"/>
                </a:solidFill>
              </a:defRPr>
            </a:lvl1pPr>
          </a:lstStyle>
          <a:p>
            <a:r>
              <a:rPr lang="da-DK" dirty="0"/>
              <a:t>Klik for at redigere i master</a:t>
            </a:r>
          </a:p>
        </p:txBody>
      </p:sp>
      <p:sp>
        <p:nvSpPr>
          <p:cNvPr id="12" name="Date_DateCustomA" hidden="1"/>
          <p:cNvSpPr>
            <a:spLocks noGrp="1"/>
          </p:cNvSpPr>
          <p:nvPr>
            <p:ph type="dt" sz="half" idx="14"/>
          </p:nvPr>
        </p:nvSpPr>
        <p:spPr>
          <a:xfrm>
            <a:off x="406305" y="6954339"/>
            <a:ext cx="5630958" cy="263661"/>
          </a:xfrm>
        </p:spPr>
        <p:txBody>
          <a:bodyPr/>
          <a:lstStyle>
            <a:lvl1pPr>
              <a:defRPr sz="100">
                <a:solidFill>
                  <a:schemeClr val="bg1"/>
                </a:solidFill>
              </a:defRPr>
            </a:lvl1pPr>
          </a:lstStyle>
          <a:p>
            <a:r>
              <a:rPr lang="en-GB" dirty="0"/>
              <a:t>5. november 2018</a:t>
            </a:r>
          </a:p>
        </p:txBody>
      </p:sp>
      <p:sp>
        <p:nvSpPr>
          <p:cNvPr id="13" name="Pladsholder til sidefod 12" hidden="1"/>
          <p:cNvSpPr>
            <a:spLocks noGrp="1"/>
          </p:cNvSpPr>
          <p:nvPr>
            <p:ph type="ftr" sz="quarter" idx="15"/>
          </p:nvPr>
        </p:nvSpPr>
        <p:spPr>
          <a:xfrm>
            <a:off x="406305" y="-350601"/>
            <a:ext cx="5630958" cy="341175"/>
          </a:xfrm>
        </p:spPr>
        <p:txBody>
          <a:bodyPr/>
          <a:lstStyle>
            <a:lvl1pPr algn="l">
              <a:defRPr sz="100" b="0">
                <a:solidFill>
                  <a:schemeClr val="bg1"/>
                </a:solidFill>
              </a:defRPr>
            </a:lvl1pPr>
          </a:lstStyle>
          <a:p>
            <a:endParaRPr lang="en-GB" dirty="0"/>
          </a:p>
        </p:txBody>
      </p:sp>
      <p:sp>
        <p:nvSpPr>
          <p:cNvPr id="14" name="Pladsholder til slidenummer 13" hidden="1"/>
          <p:cNvSpPr>
            <a:spLocks noGrp="1"/>
          </p:cNvSpPr>
          <p:nvPr>
            <p:ph type="sldNum" sz="quarter" idx="16"/>
          </p:nvPr>
        </p:nvSpPr>
        <p:spPr>
          <a:xfrm>
            <a:off x="406800" y="6954339"/>
            <a:ext cx="431400" cy="263661"/>
          </a:xfrm>
        </p:spPr>
        <p:txBody>
          <a:bodyPr/>
          <a:lstStyle>
            <a:lvl1pPr>
              <a:defRPr sz="100">
                <a:solidFill>
                  <a:schemeClr val="bg1"/>
                </a:solidFill>
              </a:defRPr>
            </a:lvl1pPr>
          </a:lstStyle>
          <a:p>
            <a:fld id="{45D37B1E-C366-494F-A587-962AD9AABC83}" type="slidenum">
              <a:rPr lang="en-GB"/>
              <a:pPr/>
              <a:t>‹nr.›</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tx1"/>
                </a:solidFill>
              </a:defRPr>
            </a:lvl1pPr>
            <a:lvl2pPr marL="216000" indent="-216000">
              <a:spcBef>
                <a:spcPts val="0"/>
              </a:spcBef>
              <a:defRPr sz="1400" b="1">
                <a:solidFill>
                  <a:schemeClr val="tx1"/>
                </a:solidFill>
              </a:defRPr>
            </a:lvl2pPr>
            <a:lvl3pPr marL="216000" indent="-216000">
              <a:spcBef>
                <a:spcPts val="0"/>
              </a:spcBef>
              <a:defRPr sz="1400" b="1">
                <a:solidFill>
                  <a:schemeClr val="tx1"/>
                </a:solidFill>
              </a:defRPr>
            </a:lvl3pPr>
            <a:lvl4pPr marL="216000" indent="-216000">
              <a:spcBef>
                <a:spcPts val="0"/>
              </a:spcBef>
              <a:defRPr sz="1400" b="1">
                <a:solidFill>
                  <a:schemeClr val="tx1"/>
                </a:solidFill>
              </a:defRPr>
            </a:lvl4pPr>
            <a:lvl5pPr marL="216000" indent="-216000">
              <a:spcBef>
                <a:spcPts val="0"/>
              </a:spcBef>
              <a:defRPr sz="1400" b="1">
                <a:solidFill>
                  <a:schemeClr val="tx1"/>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logo"/>
          <p:cNvSpPr>
            <a:spLocks noGrp="1"/>
          </p:cNvSpPr>
          <p:nvPr>
            <p:ph type="body" sz="quarter" idx="17"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5330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kapitelside, hvidt logo">
    <p:spTree>
      <p:nvGrpSpPr>
        <p:cNvPr id="1" name=""/>
        <p:cNvGrpSpPr/>
        <p:nvPr/>
      </p:nvGrpSpPr>
      <p:grpSpPr>
        <a:xfrm>
          <a:off x="0" y="0"/>
          <a:ext cx="0" cy="0"/>
          <a:chOff x="0" y="0"/>
          <a:chExt cx="0" cy="0"/>
        </a:xfrm>
      </p:grpSpPr>
      <p:sp>
        <p:nvSpPr>
          <p:cNvPr id="7" name="Baggrund sort"/>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9" name="Pladsholder til billede 2"/>
          <p:cNvSpPr>
            <a:spLocks noGrp="1"/>
          </p:cNvSpPr>
          <p:nvPr>
            <p:ph type="pic" sz="quarter" idx="17"/>
          </p:nvPr>
        </p:nvSpPr>
        <p:spPr>
          <a:xfrm>
            <a:off x="0" y="0"/>
            <a:ext cx="12189600" cy="6858000"/>
          </a:xfrm>
        </p:spPr>
        <p:txBody>
          <a:bodyPr tIns="2772000" anchor="t" anchorCtr="0"/>
          <a:lstStyle>
            <a:lvl1pPr marL="0" indent="0" algn="ctr">
              <a:buNone/>
              <a:defRPr sz="2000">
                <a:solidFill>
                  <a:schemeClr val="bg1"/>
                </a:solidFill>
              </a:defRPr>
            </a:lvl1pPr>
          </a:lstStyle>
          <a:p>
            <a:endParaRPr lang="da-DK" dirty="0"/>
          </a:p>
        </p:txBody>
      </p:sp>
      <p:sp>
        <p:nvSpPr>
          <p:cNvPr id="10" name="Pladsholder til logo"/>
          <p:cNvSpPr>
            <a:spLocks noGrp="1"/>
          </p:cNvSpPr>
          <p:nvPr>
            <p:ph type="body" sz="quarter" idx="18"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12" name="Date_DateCustomA" hidden="1"/>
          <p:cNvSpPr>
            <a:spLocks noGrp="1"/>
          </p:cNvSpPr>
          <p:nvPr>
            <p:ph type="dt" sz="half" idx="14"/>
          </p:nvPr>
        </p:nvSpPr>
        <p:spPr>
          <a:xfrm>
            <a:off x="406305" y="6910229"/>
            <a:ext cx="5630958" cy="263661"/>
          </a:xfrm>
        </p:spPr>
        <p:txBody>
          <a:bodyPr/>
          <a:lstStyle>
            <a:lvl1pPr>
              <a:defRPr sz="100">
                <a:solidFill>
                  <a:schemeClr val="bg1"/>
                </a:solidFill>
              </a:defRPr>
            </a:lvl1pPr>
          </a:lstStyle>
          <a:p>
            <a:r>
              <a:rPr lang="en-GB" dirty="0"/>
              <a:t>5. november 2018</a:t>
            </a:r>
          </a:p>
        </p:txBody>
      </p:sp>
      <p:sp>
        <p:nvSpPr>
          <p:cNvPr id="13" name="Pladsholder til sidefod 12" hidden="1"/>
          <p:cNvSpPr>
            <a:spLocks noGrp="1"/>
          </p:cNvSpPr>
          <p:nvPr>
            <p:ph type="ftr" sz="quarter" idx="15"/>
          </p:nvPr>
        </p:nvSpPr>
        <p:spPr>
          <a:xfrm>
            <a:off x="406305" y="-341175"/>
            <a:ext cx="5630958" cy="341175"/>
          </a:xfrm>
        </p:spPr>
        <p:txBody>
          <a:bodyPr/>
          <a:lstStyle>
            <a:lvl1pPr algn="l">
              <a:defRPr sz="100" b="0">
                <a:solidFill>
                  <a:schemeClr val="bg1"/>
                </a:solidFill>
              </a:defRPr>
            </a:lvl1pPr>
          </a:lstStyle>
          <a:p>
            <a:endParaRPr lang="en-GB" dirty="0"/>
          </a:p>
        </p:txBody>
      </p:sp>
      <p:sp>
        <p:nvSpPr>
          <p:cNvPr id="14" name="Pladsholder til slidenummer 13" hidden="1"/>
          <p:cNvSpPr>
            <a:spLocks noGrp="1"/>
          </p:cNvSpPr>
          <p:nvPr>
            <p:ph type="sldNum" sz="quarter" idx="16"/>
          </p:nvPr>
        </p:nvSpPr>
        <p:spPr>
          <a:xfrm>
            <a:off x="406800" y="6910229"/>
            <a:ext cx="431400" cy="263661"/>
          </a:xfrm>
        </p:spPr>
        <p:txBody>
          <a:bodyPr/>
          <a:lstStyle>
            <a:lvl1pPr>
              <a:defRPr sz="100">
                <a:solidFill>
                  <a:schemeClr val="bg1"/>
                </a:solidFill>
              </a:defRPr>
            </a:lvl1pPr>
          </a:lstStyle>
          <a:p>
            <a:fld id="{45D37B1E-C366-494F-A587-962AD9AABC83}" type="slidenum">
              <a:rPr lang="en-GB"/>
              <a:pPr/>
              <a:t>‹nr.›</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489155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skrift og indhold hvid">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lvl1pPr>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90800"/>
            <a:ext cx="11376000" cy="3851200"/>
          </a:xfrm>
        </p:spPr>
        <p:txBody>
          <a:bodyPr/>
          <a:lstStyle>
            <a:lvl1pPr>
              <a:defRPr/>
            </a:lvl1pPr>
          </a:lstStyle>
          <a:p>
            <a:pPr lvl="0"/>
            <a:r>
              <a:rPr lang="da-DK" dirty="0"/>
              <a:t>Klik for at tilføje tekst, brug ENTER og så TAB-tasten for at få punktopstillet tekst eller klik ikon for at tilføje stor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653831"/>
            <a:ext cx="4086495" cy="180085"/>
          </a:xfrm>
        </p:spPr>
        <p:txBody>
          <a:bodyPr/>
          <a:lstStyle>
            <a:lvl1pPr>
              <a:defRPr sz="100" b="0">
                <a:solidFill>
                  <a:schemeClr val="bg1"/>
                </a:solidFill>
              </a:defRPr>
            </a:lvl1pPr>
          </a:lstStyle>
          <a:p>
            <a:r>
              <a:rPr lang="en-GB" dirty="0"/>
              <a:t>5. november 2018</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pic>
        <p:nvPicPr>
          <p:cNvPr id="9" name="Logo so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6172958"/>
            <a:ext cx="1249200" cy="337049"/>
          </a:xfrm>
          <a:prstGeom prst="rect">
            <a:avLst/>
          </a:prstGeom>
        </p:spPr>
      </p:pic>
      <p:sp>
        <p:nvSpPr>
          <p:cNvPr id="14"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71407085"/>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verskrift og indhold grøn">
    <p:bg>
      <p:bgRef idx="1001">
        <a:schemeClr val="bg1"/>
      </p:bgRef>
    </p:bg>
    <p:spTree>
      <p:nvGrpSpPr>
        <p:cNvPr id="1" name=""/>
        <p:cNvGrpSpPr/>
        <p:nvPr/>
      </p:nvGrpSpPr>
      <p:grpSpPr>
        <a:xfrm>
          <a:off x="0" y="0"/>
          <a:ext cx="0" cy="0"/>
          <a:chOff x="0" y="0"/>
          <a:chExt cx="0" cy="0"/>
        </a:xfrm>
      </p:grpSpPr>
      <p:sp>
        <p:nvSpPr>
          <p:cNvPr id="9" name="Baggrund grøn"/>
          <p:cNvSpPr/>
          <p:nvPr userDrawn="1"/>
        </p:nvSpPr>
        <p:spPr>
          <a:xfrm>
            <a:off x="0" y="0"/>
            <a:ext cx="121920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2"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13" name="Titel 1"/>
          <p:cNvSpPr>
            <a:spLocks noGrp="1"/>
          </p:cNvSpPr>
          <p:nvPr>
            <p:ph type="title" hasCustomPrompt="1"/>
          </p:nvPr>
        </p:nvSpPr>
        <p:spPr/>
        <p:txBody>
          <a:bodyPr/>
          <a:lstStyle>
            <a:lvl1pPr>
              <a:defRPr>
                <a:solidFill>
                  <a:schemeClr val="accent2"/>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2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_DateCustomA" hidden="1"/>
          <p:cNvSpPr>
            <a:spLocks noGrp="1"/>
          </p:cNvSpPr>
          <p:nvPr>
            <p:ph type="dt" sz="half" idx="10"/>
          </p:nvPr>
        </p:nvSpPr>
        <p:spPr>
          <a:xfrm>
            <a:off x="410400" y="6618206"/>
            <a:ext cx="4086495" cy="180085"/>
          </a:xfrm>
        </p:spPr>
        <p:txBody>
          <a:bodyPr/>
          <a:lstStyle>
            <a:lvl1pPr>
              <a:defRPr sz="100" b="0">
                <a:solidFill>
                  <a:srgbClr val="4E5B31"/>
                </a:solidFill>
              </a:defRPr>
            </a:lvl1pPr>
          </a:lstStyle>
          <a:p>
            <a:r>
              <a:rPr lang="en-GB" dirty="0"/>
              <a:t>5. november 2018</a:t>
            </a:r>
          </a:p>
        </p:txBody>
      </p:sp>
      <p:sp>
        <p:nvSpPr>
          <p:cNvPr id="8" name="OFF_institute_NOT" hidden="1"/>
          <p:cNvSpPr>
            <a:spLocks noGrp="1"/>
          </p:cNvSpPr>
          <p:nvPr>
            <p:ph type="ftr" sz="quarter" idx="11"/>
          </p:nvPr>
        </p:nvSpPr>
        <p:spPr>
          <a:xfrm>
            <a:off x="6915600" y="6460568"/>
            <a:ext cx="3340800" cy="352190"/>
          </a:xfrm>
        </p:spPr>
        <p:txBody>
          <a:bodyPr/>
          <a:lstStyle>
            <a:lvl1pPr>
              <a:defRPr sz="100">
                <a:solidFill>
                  <a:srgbClr val="4E5B31"/>
                </a:solidFill>
              </a:defRPr>
            </a:lvl1pPr>
          </a:lstStyle>
          <a:p>
            <a:r>
              <a:rPr lang="en-GB" dirty="0"/>
              <a:t>HR-service</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Tree>
    <p:extLst>
      <p:ext uri="{BB962C8B-B14F-4D97-AF65-F5344CB8AC3E}">
        <p14:creationId xmlns:p14="http://schemas.microsoft.com/office/powerpoint/2010/main" val="108371813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verskrift og indhold grøn">
    <p:bg>
      <p:bgRef idx="1001">
        <a:schemeClr val="bg1"/>
      </p:bgRef>
    </p:bg>
    <p:spTree>
      <p:nvGrpSpPr>
        <p:cNvPr id="1" name=""/>
        <p:cNvGrpSpPr/>
        <p:nvPr/>
      </p:nvGrpSpPr>
      <p:grpSpPr>
        <a:xfrm>
          <a:off x="0" y="0"/>
          <a:ext cx="0" cy="0"/>
          <a:chOff x="0" y="0"/>
          <a:chExt cx="0" cy="0"/>
        </a:xfrm>
      </p:grpSpPr>
      <p:sp>
        <p:nvSpPr>
          <p:cNvPr id="9" name="Baggrund grøn"/>
          <p:cNvSpPr/>
          <p:nvPr userDrawn="1"/>
        </p:nvSpPr>
        <p:spPr>
          <a:xfrm>
            <a:off x="0" y="0"/>
            <a:ext cx="12192000" cy="6858000"/>
          </a:xfrm>
          <a:prstGeom prst="rect">
            <a:avLst/>
          </a:prstGeom>
          <a:solidFill>
            <a:srgbClr val="AEB8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2"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13" name="Titel 1"/>
          <p:cNvSpPr>
            <a:spLocks noGrp="1"/>
          </p:cNvSpPr>
          <p:nvPr>
            <p:ph type="title" hasCustomPrompt="1"/>
          </p:nvPr>
        </p:nvSpPr>
        <p:spPr/>
        <p:txBody>
          <a:bodyPr/>
          <a:lstStyle>
            <a:lvl1pPr>
              <a:defRPr>
                <a:solidFill>
                  <a:schemeClr val="accent2"/>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2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_DateCustomA" hidden="1"/>
          <p:cNvSpPr>
            <a:spLocks noGrp="1"/>
          </p:cNvSpPr>
          <p:nvPr>
            <p:ph type="dt" sz="half" idx="10"/>
          </p:nvPr>
        </p:nvSpPr>
        <p:spPr>
          <a:xfrm>
            <a:off x="410400" y="6618206"/>
            <a:ext cx="4086495" cy="180085"/>
          </a:xfrm>
        </p:spPr>
        <p:txBody>
          <a:bodyPr/>
          <a:lstStyle>
            <a:lvl1pPr>
              <a:defRPr sz="100" b="0">
                <a:solidFill>
                  <a:srgbClr val="4E5B31"/>
                </a:solidFill>
              </a:defRPr>
            </a:lvl1pPr>
          </a:lstStyle>
          <a:p>
            <a:r>
              <a:rPr lang="en-GB" dirty="0"/>
              <a:t>5. november 2018</a:t>
            </a:r>
          </a:p>
        </p:txBody>
      </p:sp>
      <p:sp>
        <p:nvSpPr>
          <p:cNvPr id="8" name="OFF_institute_NOT" hidden="1"/>
          <p:cNvSpPr>
            <a:spLocks noGrp="1"/>
          </p:cNvSpPr>
          <p:nvPr>
            <p:ph type="ftr" sz="quarter" idx="11"/>
          </p:nvPr>
        </p:nvSpPr>
        <p:spPr>
          <a:xfrm>
            <a:off x="6915600" y="6460568"/>
            <a:ext cx="3340800" cy="352190"/>
          </a:xfrm>
        </p:spPr>
        <p:txBody>
          <a:bodyPr/>
          <a:lstStyle>
            <a:lvl1pPr>
              <a:defRPr sz="100">
                <a:solidFill>
                  <a:srgbClr val="4E5B31"/>
                </a:solidFill>
              </a:defRPr>
            </a:lvl1pPr>
          </a:lstStyle>
          <a:p>
            <a:r>
              <a:rPr lang="en-GB" dirty="0"/>
              <a:t>HR-service</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Tree>
    <p:extLst>
      <p:ext uri="{BB962C8B-B14F-4D97-AF65-F5344CB8AC3E}">
        <p14:creationId xmlns:p14="http://schemas.microsoft.com/office/powerpoint/2010/main" val="245022760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verskrift og indhold orange">
    <p:bg>
      <p:bgRef idx="1001">
        <a:schemeClr val="bg1"/>
      </p:bgRef>
    </p:bg>
    <p:spTree>
      <p:nvGrpSpPr>
        <p:cNvPr id="1" name=""/>
        <p:cNvGrpSpPr/>
        <p:nvPr/>
      </p:nvGrpSpPr>
      <p:grpSpPr>
        <a:xfrm>
          <a:off x="0" y="0"/>
          <a:ext cx="0" cy="0"/>
          <a:chOff x="0" y="0"/>
          <a:chExt cx="0" cy="0"/>
        </a:xfrm>
      </p:grpSpPr>
      <p:sp>
        <p:nvSpPr>
          <p:cNvPr id="13" name="Baggrund orange"/>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2" name="Titel 1"/>
          <p:cNvSpPr>
            <a:spLocks noGrp="1"/>
          </p:cNvSpPr>
          <p:nvPr>
            <p:ph type="title" hasCustomPrompt="1"/>
          </p:nvPr>
        </p:nvSpPr>
        <p:spPr/>
        <p:txBody>
          <a:bodyPr/>
          <a:lstStyle>
            <a:lvl1pPr>
              <a:defRPr>
                <a:solidFill>
                  <a:srgbClr val="EED484"/>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34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7" name="Date_DateCustomA" hidden="1"/>
          <p:cNvSpPr>
            <a:spLocks noGrp="1"/>
          </p:cNvSpPr>
          <p:nvPr>
            <p:ph type="dt" sz="half" idx="10"/>
          </p:nvPr>
        </p:nvSpPr>
        <p:spPr>
          <a:xfrm>
            <a:off x="410400" y="6620500"/>
            <a:ext cx="4086495" cy="180085"/>
          </a:xfrm>
        </p:spPr>
        <p:txBody>
          <a:bodyPr/>
          <a:lstStyle>
            <a:lvl1pPr>
              <a:defRPr sz="100" b="0">
                <a:solidFill>
                  <a:srgbClr val="D38235"/>
                </a:solidFill>
              </a:defRPr>
            </a:lvl1pPr>
          </a:lstStyle>
          <a:p>
            <a:r>
              <a:rPr lang="en-GB" dirty="0"/>
              <a:t>5. november 2018</a:t>
            </a:r>
          </a:p>
        </p:txBody>
      </p:sp>
      <p:sp>
        <p:nvSpPr>
          <p:cNvPr id="8" name="OFF_institute_NOT"/>
          <p:cNvSpPr>
            <a:spLocks noGrp="1"/>
          </p:cNvSpPr>
          <p:nvPr>
            <p:ph type="ftr" sz="quarter" idx="11"/>
          </p:nvPr>
        </p:nvSpPr>
        <p:spPr>
          <a:xfrm>
            <a:off x="6915600" y="6575488"/>
            <a:ext cx="3340800" cy="261245"/>
          </a:xfrm>
        </p:spPr>
        <p:txBody>
          <a:bodyPr/>
          <a:lstStyle>
            <a:lvl1pPr>
              <a:defRPr sz="100">
                <a:solidFill>
                  <a:schemeClr val="accent6"/>
                </a:solidFill>
              </a:defRPr>
            </a:lvl1pPr>
          </a:lstStyle>
          <a:p>
            <a:r>
              <a:rPr lang="en-GB" dirty="0"/>
              <a:t>HR-service</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Tree>
    <p:extLst>
      <p:ext uri="{BB962C8B-B14F-4D97-AF65-F5344CB8AC3E}">
        <p14:creationId xmlns:p14="http://schemas.microsoft.com/office/powerpoint/2010/main" val="113585224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lede forside med hvidt logo">
    <p:spTree>
      <p:nvGrpSpPr>
        <p:cNvPr id="1" name=""/>
        <p:cNvGrpSpPr/>
        <p:nvPr/>
      </p:nvGrpSpPr>
      <p:grpSpPr>
        <a:xfrm>
          <a:off x="0" y="0"/>
          <a:ext cx="0" cy="0"/>
          <a:chOff x="0" y="0"/>
          <a:chExt cx="0" cy="0"/>
        </a:xfrm>
      </p:grpSpPr>
      <p:sp>
        <p:nvSpPr>
          <p:cNvPr id="10" name="Baggrund sort"/>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solidFill>
                  <a:schemeClr val="bg1"/>
                </a:solidFill>
              </a:defRPr>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400" y="1312984"/>
            <a:ext cx="8132617" cy="2143815"/>
          </a:xfrm>
        </p:spPr>
        <p:txBody>
          <a:bodyPr anchor="b"/>
          <a:lstStyle>
            <a:lvl1pPr algn="l">
              <a:lnSpc>
                <a:spcPct val="87000"/>
              </a:lnSpc>
              <a:defRPr sz="5000">
                <a:solidFill>
                  <a:schemeClr val="bg1"/>
                </a:solidFill>
              </a:defRPr>
            </a:lvl1pPr>
          </a:lstStyle>
          <a:p>
            <a:r>
              <a:rPr lang="da-DK" dirty="0"/>
              <a:t>Klik for at redigere i master</a:t>
            </a:r>
          </a:p>
        </p:txBody>
      </p:sp>
      <p:sp>
        <p:nvSpPr>
          <p:cNvPr id="3" name="USR_Name"/>
          <p:cNvSpPr>
            <a:spLocks noGrp="1"/>
          </p:cNvSpPr>
          <p:nvPr>
            <p:ph type="subTitle" idx="1"/>
          </p:nvPr>
        </p:nvSpPr>
        <p:spPr>
          <a:xfrm>
            <a:off x="410400" y="6127200"/>
            <a:ext cx="3340800" cy="263050"/>
          </a:xfrm>
        </p:spPr>
        <p:txBody>
          <a:bodyPr anchor="b" anchorCtr="0"/>
          <a:lstStyle>
            <a:lvl1pPr marL="0" indent="0" algn="l">
              <a:lnSpc>
                <a:spcPct val="100000"/>
              </a:lnSpc>
              <a:buNone/>
              <a:defRPr sz="9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Merete Skov Habermann</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bg1"/>
                </a:solidFill>
              </a:defRPr>
            </a:lvl1pPr>
          </a:lstStyle>
          <a:p>
            <a:r>
              <a:rPr lang="da-DK" dirty="0"/>
              <a:t>5. november 2018</a:t>
            </a:r>
          </a:p>
        </p:txBody>
      </p:sp>
      <p:sp>
        <p:nvSpPr>
          <p:cNvPr id="5" name="OFF_institute"/>
          <p:cNvSpPr>
            <a:spLocks noGrp="1"/>
          </p:cNvSpPr>
          <p:nvPr>
            <p:ph type="ftr" sz="quarter" idx="11"/>
          </p:nvPr>
        </p:nvSpPr>
        <p:spPr>
          <a:xfrm>
            <a:off x="410400" y="0"/>
            <a:ext cx="3340800" cy="723600"/>
          </a:xfrm>
        </p:spPr>
        <p:txBody>
          <a:bodyPr/>
          <a:lstStyle>
            <a:lvl1pPr algn="l">
              <a:lnSpc>
                <a:spcPct val="92000"/>
              </a:lnSpc>
              <a:defRPr b="1">
                <a:solidFill>
                  <a:schemeClr val="bg1"/>
                </a:solidFill>
              </a:defRPr>
            </a:lvl1pPr>
          </a:lstStyle>
          <a:p>
            <a:r>
              <a:rPr lang="da-DK" dirty="0"/>
              <a:t>HR-service</a:t>
            </a:r>
          </a:p>
        </p:txBody>
      </p:sp>
      <p:sp>
        <p:nvSpPr>
          <p:cNvPr id="6" name="Slide Number Placeholder 5" hidden="1"/>
          <p:cNvSpPr>
            <a:spLocks noGrp="1"/>
          </p:cNvSpPr>
          <p:nvPr>
            <p:ph type="sldNum" sz="quarter" idx="12"/>
          </p:nvPr>
        </p:nvSpPr>
        <p:spPr>
          <a:xfrm>
            <a:off x="406800" y="6604278"/>
            <a:ext cx="431400" cy="263661"/>
          </a:xfrm>
        </p:spPr>
        <p:txBody>
          <a:bodyPr/>
          <a:lstStyle>
            <a:lvl1pPr>
              <a:defRPr sz="100">
                <a:solidFill>
                  <a:schemeClr val="tx1"/>
                </a:solidFill>
              </a:defRPr>
            </a:lvl1pPr>
          </a:lstStyle>
          <a:p>
            <a:fld id="{45D37B1E-C366-494F-A587-962AD9AABC83}" type="slidenum">
              <a:rPr lang="da-DK"/>
              <a:pPr/>
              <a:t>‹nr.›</a:t>
            </a:fld>
            <a:endParaRPr lang="da-DK" dirty="0"/>
          </a:p>
        </p:txBody>
      </p:sp>
    </p:spTree>
    <p:extLst>
      <p:ext uri="{BB962C8B-B14F-4D97-AF65-F5344CB8AC3E}">
        <p14:creationId xmlns:p14="http://schemas.microsoft.com/office/powerpoint/2010/main" val="170967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krift og indhold rød">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1"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7" name="Titel 1"/>
          <p:cNvSpPr>
            <a:spLocks noGrp="1"/>
          </p:cNvSpPr>
          <p:nvPr>
            <p:ph type="title" hasCustomPrompt="1"/>
          </p:nvPr>
        </p:nvSpPr>
        <p:spPr/>
        <p:txBody>
          <a:bodyPr/>
          <a:lstStyle>
            <a:lvl1pPr>
              <a:defRPr>
                <a:solidFill>
                  <a:srgbClr val="862633"/>
                </a:solidFill>
              </a:defRPr>
            </a:lvl1pPr>
          </a:lstStyle>
          <a:p>
            <a:r>
              <a:rPr lang="da-DK" dirty="0"/>
              <a:t>Klik for at indsætte overskrift i maksimalt 2 linjer</a:t>
            </a:r>
          </a:p>
        </p:txBody>
      </p:sp>
      <p:sp>
        <p:nvSpPr>
          <p:cNvPr id="12" name="Content Placeholder 2"/>
          <p:cNvSpPr>
            <a:spLocks noGrp="1"/>
          </p:cNvSpPr>
          <p:nvPr>
            <p:ph idx="1" hasCustomPrompt="1"/>
          </p:nvPr>
        </p:nvSpPr>
        <p:spPr>
          <a:xfrm>
            <a:off x="406305" y="1989138"/>
            <a:ext cx="11376000" cy="38534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588226"/>
            <a:ext cx="4086495" cy="180085"/>
          </a:xfrm>
        </p:spPr>
        <p:txBody>
          <a:bodyPr/>
          <a:lstStyle>
            <a:lvl1pPr>
              <a:defRPr sz="100">
                <a:solidFill>
                  <a:srgbClr val="D05A57"/>
                </a:solidFill>
              </a:defRPr>
            </a:lvl1pPr>
          </a:lstStyle>
          <a:p>
            <a:r>
              <a:rPr lang="en-GB" dirty="0"/>
              <a:t>5. november 2018</a:t>
            </a:r>
          </a:p>
        </p:txBody>
      </p:sp>
      <p:sp>
        <p:nvSpPr>
          <p:cNvPr id="9" name="OFF_institute" hidden="1"/>
          <p:cNvSpPr>
            <a:spLocks noGrp="1"/>
          </p:cNvSpPr>
          <p:nvPr>
            <p:ph type="ftr" sz="quarter" idx="11"/>
          </p:nvPr>
        </p:nvSpPr>
        <p:spPr>
          <a:xfrm>
            <a:off x="6915600" y="6575488"/>
            <a:ext cx="3340800" cy="250081"/>
          </a:xfrm>
        </p:spPr>
        <p:txBody>
          <a:bodyPr/>
          <a:lstStyle>
            <a:lvl1pPr>
              <a:defRPr sz="100">
                <a:solidFill>
                  <a:schemeClr val="accent5"/>
                </a:solidFill>
              </a:defRPr>
            </a:lvl1pPr>
          </a:lstStyle>
          <a:p>
            <a:r>
              <a:rPr lang="en-GB" dirty="0"/>
              <a:t>HR-service</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4"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Tree>
    <p:extLst>
      <p:ext uri="{BB962C8B-B14F-4D97-AF65-F5344CB8AC3E}">
        <p14:creationId xmlns:p14="http://schemas.microsoft.com/office/powerpoint/2010/main" val="118236589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skrift og indhold brun">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7" name="Titel 1"/>
          <p:cNvSpPr>
            <a:spLocks noGrp="1"/>
          </p:cNvSpPr>
          <p:nvPr>
            <p:ph type="title" hasCustomPrompt="1"/>
          </p:nvPr>
        </p:nvSpPr>
        <p:spPr/>
        <p:txBody>
          <a:bodyPr/>
          <a:lstStyle>
            <a:lvl1pPr>
              <a:defRPr>
                <a:solidFill>
                  <a:srgbClr val="473729"/>
                </a:solidFill>
              </a:defRPr>
            </a:lvl1pPr>
          </a:lstStyle>
          <a:p>
            <a:r>
              <a:rPr lang="da-DK" dirty="0"/>
              <a:t>Klik for at indsætte overskrift i maksimalt 2 linjer</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8" name="Date_DateCustomA" hidden="1"/>
          <p:cNvSpPr>
            <a:spLocks noGrp="1"/>
          </p:cNvSpPr>
          <p:nvPr>
            <p:ph type="dt" sz="half" idx="10"/>
          </p:nvPr>
        </p:nvSpPr>
        <p:spPr>
          <a:xfrm>
            <a:off x="410400" y="6603216"/>
            <a:ext cx="4086495" cy="180085"/>
          </a:xfrm>
        </p:spPr>
        <p:txBody>
          <a:bodyPr/>
          <a:lstStyle>
            <a:lvl1pPr>
              <a:defRPr sz="100" b="0">
                <a:solidFill>
                  <a:srgbClr val="946037"/>
                </a:solidFill>
              </a:defRPr>
            </a:lvl1pPr>
          </a:lstStyle>
          <a:p>
            <a:r>
              <a:rPr lang="en-GB" dirty="0"/>
              <a:t>5. november 2018</a:t>
            </a:r>
          </a:p>
        </p:txBody>
      </p:sp>
      <p:sp>
        <p:nvSpPr>
          <p:cNvPr id="10" name="OFF_institute_" hidden="1"/>
          <p:cNvSpPr>
            <a:spLocks noGrp="1"/>
          </p:cNvSpPr>
          <p:nvPr>
            <p:ph type="ftr" sz="quarter" idx="11"/>
          </p:nvPr>
        </p:nvSpPr>
        <p:spPr>
          <a:xfrm>
            <a:off x="6915600" y="6474211"/>
            <a:ext cx="3340800" cy="352190"/>
          </a:xfrm>
        </p:spPr>
        <p:txBody>
          <a:bodyPr/>
          <a:lstStyle>
            <a:lvl1pPr>
              <a:defRPr sz="100"/>
            </a:lvl1pPr>
          </a:lstStyle>
          <a:p>
            <a:r>
              <a:rPr lang="en-GB" dirty="0"/>
              <a:t>HR-service</a:t>
            </a:r>
          </a:p>
        </p:txBody>
      </p:sp>
      <p:sp>
        <p:nvSpPr>
          <p:cNvPr id="12" name="Pladsholder til slidenummer 11"/>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Tree>
    <p:extLst>
      <p:ext uri="{BB962C8B-B14F-4D97-AF65-F5344CB8AC3E}">
        <p14:creationId xmlns:p14="http://schemas.microsoft.com/office/powerpoint/2010/main" val="290329598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39450" indent="-171450">
              <a:lnSpc>
                <a:spcPct val="100000"/>
              </a:lnSpc>
              <a:buFont typeface="Arial" panose="020B0604020202020204" pitchFamily="34" charset="0"/>
              <a:buChar char="•"/>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0" y="1989138"/>
            <a:ext cx="5079348" cy="3830900"/>
          </a:xfrm>
          <a:solidFill>
            <a:schemeClr val="bg1">
              <a:lumMod val="85000"/>
            </a:schemeClr>
          </a:solidFill>
        </p:spPr>
        <p:txBody>
          <a:bodyPr/>
          <a:lstStyle>
            <a:lvl1pPr marL="0" indent="0" algn="ctr">
              <a:buNone/>
              <a:defRPr sz="2000"/>
            </a:lvl1pPr>
          </a:lstStyle>
          <a:p>
            <a:endParaRPr lang="da-DK" dirty="0"/>
          </a:p>
        </p:txBody>
      </p:sp>
      <p:sp>
        <p:nvSpPr>
          <p:cNvPr id="8" name="Date_DateCustomA" hidden="1"/>
          <p:cNvSpPr>
            <a:spLocks noGrp="1"/>
          </p:cNvSpPr>
          <p:nvPr>
            <p:ph type="dt" sz="half" idx="14"/>
          </p:nvPr>
        </p:nvSpPr>
        <p:spPr>
          <a:xfrm>
            <a:off x="410400" y="6603216"/>
            <a:ext cx="4086495" cy="180085"/>
          </a:xfrm>
        </p:spPr>
        <p:txBody>
          <a:bodyPr/>
          <a:lstStyle>
            <a:lvl1pPr>
              <a:defRPr sz="100" b="0">
                <a:solidFill>
                  <a:schemeClr val="bg1"/>
                </a:solidFill>
              </a:defRPr>
            </a:lvl1pPr>
          </a:lstStyle>
          <a:p>
            <a:r>
              <a:rPr lang="en-GB" dirty="0"/>
              <a:t>5. november 2018</a:t>
            </a:r>
          </a:p>
        </p:txBody>
      </p:sp>
      <p:sp>
        <p:nvSpPr>
          <p:cNvPr id="9" name="OFF_institute_" hidden="1"/>
          <p:cNvSpPr>
            <a:spLocks noGrp="1"/>
          </p:cNvSpPr>
          <p:nvPr>
            <p:ph type="ftr" sz="quarter" idx="15"/>
          </p:nvPr>
        </p:nvSpPr>
        <p:spPr>
          <a:xfrm>
            <a:off x="6915600" y="6484544"/>
            <a:ext cx="3340800" cy="352190"/>
          </a:xfrm>
        </p:spPr>
        <p:txBody>
          <a:bodyPr/>
          <a:lstStyle>
            <a:lvl1pPr>
              <a:defRPr sz="100"/>
            </a:lvl1pPr>
          </a:lstStyle>
          <a:p>
            <a:r>
              <a:rPr lang="en-GB" dirty="0"/>
              <a:t>HR-service</a:t>
            </a:r>
          </a:p>
        </p:txBody>
      </p:sp>
      <p:sp>
        <p:nvSpPr>
          <p:cNvPr id="11" name="Pladsholder til slidenummer 10"/>
          <p:cNvSpPr>
            <a:spLocks noGrp="1"/>
          </p:cNvSpPr>
          <p:nvPr>
            <p:ph type="sldNum" sz="quarter" idx="16"/>
          </p:nvPr>
        </p:nvSpPr>
        <p:spPr/>
        <p:txBody>
          <a:bodyPr/>
          <a:lstStyle/>
          <a:p>
            <a:fld id="{45D37B1E-C366-494F-A587-962AD9AABC83}" type="slidenum">
              <a:rPr lang="en-GB"/>
              <a:pPr/>
              <a:t>‹nr.›</a:t>
            </a:fld>
            <a:endParaRPr lang="en-GB" dirty="0"/>
          </a:p>
        </p:txBody>
      </p:sp>
      <p:sp>
        <p:nvSpPr>
          <p:cNvPr id="12"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Tree>
    <p:extLst>
      <p:ext uri="{BB962C8B-B14F-4D97-AF65-F5344CB8AC3E}">
        <p14:creationId xmlns:p14="http://schemas.microsoft.com/office/powerpoint/2010/main" val="217223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verskrift og indhold brun">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rgbClr val="EFE5D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7" name="Titel 1"/>
          <p:cNvSpPr>
            <a:spLocks noGrp="1"/>
          </p:cNvSpPr>
          <p:nvPr>
            <p:ph type="title" hasCustomPrompt="1"/>
          </p:nvPr>
        </p:nvSpPr>
        <p:spPr/>
        <p:txBody>
          <a:bodyPr/>
          <a:lstStyle>
            <a:lvl1pPr>
              <a:defRPr>
                <a:solidFill>
                  <a:srgbClr val="473729"/>
                </a:solidFill>
              </a:defRPr>
            </a:lvl1pPr>
          </a:lstStyle>
          <a:p>
            <a:r>
              <a:rPr lang="da-DK" dirty="0"/>
              <a:t>Klik for at indsætte overskrift i maksimalt 2 linjer</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8" name="Date_DateCustomA" hidden="1"/>
          <p:cNvSpPr>
            <a:spLocks noGrp="1"/>
          </p:cNvSpPr>
          <p:nvPr>
            <p:ph type="dt" sz="half" idx="10"/>
          </p:nvPr>
        </p:nvSpPr>
        <p:spPr>
          <a:xfrm>
            <a:off x="410400" y="6603216"/>
            <a:ext cx="4086495" cy="180085"/>
          </a:xfrm>
        </p:spPr>
        <p:txBody>
          <a:bodyPr/>
          <a:lstStyle>
            <a:lvl1pPr>
              <a:defRPr sz="100" b="0">
                <a:solidFill>
                  <a:srgbClr val="946037"/>
                </a:solidFill>
              </a:defRPr>
            </a:lvl1pPr>
          </a:lstStyle>
          <a:p>
            <a:r>
              <a:rPr lang="en-GB" dirty="0"/>
              <a:t>5. november 2018</a:t>
            </a:r>
          </a:p>
        </p:txBody>
      </p:sp>
      <p:sp>
        <p:nvSpPr>
          <p:cNvPr id="10" name="OFF_institute_" hidden="1"/>
          <p:cNvSpPr>
            <a:spLocks noGrp="1"/>
          </p:cNvSpPr>
          <p:nvPr>
            <p:ph type="ftr" sz="quarter" idx="11"/>
          </p:nvPr>
        </p:nvSpPr>
        <p:spPr>
          <a:xfrm>
            <a:off x="6915600" y="6474211"/>
            <a:ext cx="3340800" cy="352190"/>
          </a:xfrm>
        </p:spPr>
        <p:txBody>
          <a:bodyPr/>
          <a:lstStyle>
            <a:lvl1pPr>
              <a:defRPr sz="100"/>
            </a:lvl1pPr>
          </a:lstStyle>
          <a:p>
            <a:r>
              <a:rPr lang="en-GB" dirty="0"/>
              <a:t>HR-service</a:t>
            </a:r>
          </a:p>
        </p:txBody>
      </p:sp>
      <p:sp>
        <p:nvSpPr>
          <p:cNvPr id="12" name="Pladsholder til slidenummer 11"/>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Tree>
    <p:extLst>
      <p:ext uri="{BB962C8B-B14F-4D97-AF65-F5344CB8AC3E}">
        <p14:creationId xmlns:p14="http://schemas.microsoft.com/office/powerpoint/2010/main" val="363508040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verskrift og indhold brun">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rgbClr val="DDCBA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7" name="Titel 1"/>
          <p:cNvSpPr>
            <a:spLocks noGrp="1"/>
          </p:cNvSpPr>
          <p:nvPr>
            <p:ph type="title" hasCustomPrompt="1"/>
          </p:nvPr>
        </p:nvSpPr>
        <p:spPr/>
        <p:txBody>
          <a:bodyPr/>
          <a:lstStyle>
            <a:lvl1pPr>
              <a:defRPr>
                <a:solidFill>
                  <a:srgbClr val="473729"/>
                </a:solidFill>
              </a:defRPr>
            </a:lvl1pPr>
          </a:lstStyle>
          <a:p>
            <a:r>
              <a:rPr lang="da-DK" dirty="0"/>
              <a:t>Klik for at indsætte overskrift i maksimalt 2 linjer</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8" name="Date_DateCustomA" hidden="1"/>
          <p:cNvSpPr>
            <a:spLocks noGrp="1"/>
          </p:cNvSpPr>
          <p:nvPr>
            <p:ph type="dt" sz="half" idx="10"/>
          </p:nvPr>
        </p:nvSpPr>
        <p:spPr>
          <a:xfrm>
            <a:off x="410400" y="6603216"/>
            <a:ext cx="4086495" cy="180085"/>
          </a:xfrm>
        </p:spPr>
        <p:txBody>
          <a:bodyPr/>
          <a:lstStyle>
            <a:lvl1pPr>
              <a:defRPr sz="100" b="0">
                <a:solidFill>
                  <a:srgbClr val="946037"/>
                </a:solidFill>
              </a:defRPr>
            </a:lvl1pPr>
          </a:lstStyle>
          <a:p>
            <a:r>
              <a:rPr lang="en-GB" dirty="0"/>
              <a:t>5. november 2018</a:t>
            </a:r>
          </a:p>
        </p:txBody>
      </p:sp>
      <p:sp>
        <p:nvSpPr>
          <p:cNvPr id="10" name="OFF_institute_" hidden="1"/>
          <p:cNvSpPr>
            <a:spLocks noGrp="1"/>
          </p:cNvSpPr>
          <p:nvPr>
            <p:ph type="ftr" sz="quarter" idx="11"/>
          </p:nvPr>
        </p:nvSpPr>
        <p:spPr>
          <a:xfrm>
            <a:off x="6915600" y="6474211"/>
            <a:ext cx="3340800" cy="352190"/>
          </a:xfrm>
        </p:spPr>
        <p:txBody>
          <a:bodyPr/>
          <a:lstStyle>
            <a:lvl1pPr>
              <a:defRPr sz="100"/>
            </a:lvl1pPr>
          </a:lstStyle>
          <a:p>
            <a:r>
              <a:rPr lang="en-GB" dirty="0"/>
              <a:t>HR-service</a:t>
            </a:r>
          </a:p>
        </p:txBody>
      </p:sp>
      <p:sp>
        <p:nvSpPr>
          <p:cNvPr id="12" name="Pladsholder til slidenummer 11"/>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Tree>
    <p:extLst>
      <p:ext uri="{BB962C8B-B14F-4D97-AF65-F5344CB8AC3E}">
        <p14:creationId xmlns:p14="http://schemas.microsoft.com/office/powerpoint/2010/main" val="282247917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dhold og billede hvid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lvl1pPr>
              <a:defRPr/>
            </a:lvl1pPr>
          </a:lstStyle>
          <a:p>
            <a:r>
              <a:rPr lang="da-DK" dirty="0"/>
              <a:t>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5. november 2018</a:t>
            </a:r>
          </a:p>
        </p:txBody>
      </p:sp>
      <p:sp>
        <p:nvSpPr>
          <p:cNvPr id="12" name="OFF_institute"/>
          <p:cNvSpPr>
            <a:spLocks noGrp="1"/>
          </p:cNvSpPr>
          <p:nvPr>
            <p:ph type="ftr" sz="quarter" idx="16"/>
          </p:nvPr>
        </p:nvSpPr>
        <p:spPr>
          <a:xfrm>
            <a:off x="6915150" y="6172958"/>
            <a:ext cx="3341250" cy="352190"/>
          </a:xfrm>
        </p:spPr>
        <p:txBody>
          <a:bodyPr/>
          <a:lstStyle>
            <a:lvl1pPr>
              <a:defRPr>
                <a:solidFill>
                  <a:schemeClr val="bg1"/>
                </a:solidFill>
              </a:defRPr>
            </a:lvl1pPr>
          </a:lstStyle>
          <a:p>
            <a:r>
              <a:rPr lang="en-GB" dirty="0"/>
              <a:t>HR-service</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Tree>
    <p:extLst>
      <p:ext uri="{BB962C8B-B14F-4D97-AF65-F5344CB8AC3E}">
        <p14:creationId xmlns:p14="http://schemas.microsoft.com/office/powerpoint/2010/main" val="23072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hold og billede sor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p>
            <a:r>
              <a:rPr lang="da-DK" dirty="0"/>
              <a:t>Overskrift i maksimalt 2 linjer</a:t>
            </a:r>
          </a:p>
        </p:txBody>
      </p:sp>
      <p:sp>
        <p:nvSpPr>
          <p:cNvPr id="14"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5. november 2018</a:t>
            </a:r>
          </a:p>
        </p:txBody>
      </p:sp>
      <p:sp>
        <p:nvSpPr>
          <p:cNvPr id="12" name="OFF_institute"/>
          <p:cNvSpPr>
            <a:spLocks noGrp="1"/>
          </p:cNvSpPr>
          <p:nvPr>
            <p:ph type="ftr" sz="quarter" idx="16"/>
          </p:nvPr>
        </p:nvSpPr>
        <p:spPr>
          <a:xfrm>
            <a:off x="6915150" y="6172958"/>
            <a:ext cx="3341250" cy="352190"/>
          </a:xfrm>
        </p:spPr>
        <p:txBody>
          <a:bodyPr/>
          <a:lstStyle>
            <a:lvl1pPr>
              <a:defRPr>
                <a:solidFill>
                  <a:schemeClr val="tx1"/>
                </a:solidFill>
              </a:defRPr>
            </a:lvl1pPr>
          </a:lstStyle>
          <a:p>
            <a:r>
              <a:rPr lang="en-GB" dirty="0"/>
              <a:t>HR-service</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Tree>
    <p:extLst>
      <p:ext uri="{BB962C8B-B14F-4D97-AF65-F5344CB8AC3E}">
        <p14:creationId xmlns:p14="http://schemas.microsoft.com/office/powerpoint/2010/main" val="1780238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hold og hvid tekst, mørk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hasCustomPrompt="1"/>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bg1"/>
                </a:solidFill>
              </a:defRPr>
            </a:lvl1pPr>
            <a:lvl2pPr marL="0" indent="0">
              <a:lnSpc>
                <a:spcPct val="100000"/>
              </a:lnSpc>
              <a:buFont typeface="Arial" panose="020B0604020202020204" pitchFamily="34" charset="0"/>
              <a:buChar char="​"/>
              <a:defRPr sz="1600">
                <a:solidFill>
                  <a:schemeClr val="bg1"/>
                </a:solidFill>
              </a:defRPr>
            </a:lvl2pPr>
            <a:lvl3pPr marL="252000" indent="-252000">
              <a:lnSpc>
                <a:spcPct val="100000"/>
              </a:lnSpc>
              <a:defRPr sz="1600">
                <a:solidFill>
                  <a:schemeClr val="bg1"/>
                </a:solidFill>
              </a:defRPr>
            </a:lvl3pPr>
            <a:lvl4pPr marL="504000" indent="-216000">
              <a:lnSpc>
                <a:spcPct val="100000"/>
              </a:lnSpc>
              <a:defRPr sz="1400">
                <a:solidFill>
                  <a:schemeClr val="bg1"/>
                </a:solidFill>
              </a:defRPr>
            </a:lvl4pPr>
            <a:lvl5pPr marL="648000" indent="-180000">
              <a:lnSpc>
                <a:spcPct val="100000"/>
              </a:lnSpc>
              <a:defRPr sz="1200">
                <a:solidFill>
                  <a:schemeClr val="bg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r>
              <a:rPr lang="da-DK" dirty="0"/>
              <a:t>Klik her og skift baggrundsfarve via Fyld farve. Klik for at indsætte underoverskrift, brug ENTER og så TAB-tasten for at få regular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bg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5. november 2018</a:t>
            </a:r>
          </a:p>
        </p:txBody>
      </p:sp>
      <p:sp>
        <p:nvSpPr>
          <p:cNvPr id="12" name="OFF_institute"/>
          <p:cNvSpPr>
            <a:spLocks noGrp="1"/>
          </p:cNvSpPr>
          <p:nvPr>
            <p:ph type="ftr" sz="quarter" idx="16"/>
          </p:nvPr>
        </p:nvSpPr>
        <p:spPr>
          <a:xfrm>
            <a:off x="6915600" y="6172958"/>
            <a:ext cx="3340800" cy="352190"/>
          </a:xfrm>
        </p:spPr>
        <p:txBody>
          <a:bodyPr/>
          <a:lstStyle>
            <a:lvl1pPr>
              <a:defRPr>
                <a:solidFill>
                  <a:schemeClr val="bg1"/>
                </a:solidFill>
              </a:defRPr>
            </a:lvl1pPr>
          </a:lstStyle>
          <a:p>
            <a:r>
              <a:rPr lang="en-GB" dirty="0"/>
              <a:t>HR-service</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5"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2119533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hold og sort tekst, lys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EED48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hasCustomPrompt="1"/>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tx1"/>
                </a:solidFill>
              </a:defRPr>
            </a:lvl1pPr>
            <a:lvl2pPr marL="0" indent="0">
              <a:lnSpc>
                <a:spcPct val="100000"/>
              </a:lnSpc>
              <a:buFont typeface="Arial" panose="020B0604020202020204" pitchFamily="34" charset="0"/>
              <a:buChar char="​"/>
              <a:defRPr sz="1600">
                <a:solidFill>
                  <a:schemeClr val="tx1"/>
                </a:solidFill>
              </a:defRPr>
            </a:lvl2pPr>
            <a:lvl3pPr marL="252000" indent="-252000">
              <a:lnSpc>
                <a:spcPct val="100000"/>
              </a:lnSpc>
              <a:defRPr sz="1600">
                <a:solidFill>
                  <a:schemeClr val="tx1"/>
                </a:solidFill>
              </a:defRPr>
            </a:lvl3pPr>
            <a:lvl4pPr marL="504000" indent="-216000">
              <a:lnSpc>
                <a:spcPct val="100000"/>
              </a:lnSpc>
              <a:defRPr sz="1400">
                <a:solidFill>
                  <a:schemeClr val="tx1"/>
                </a:solidFill>
              </a:defRPr>
            </a:lvl4pPr>
            <a:lvl5pPr marL="648000" indent="-180000">
              <a:lnSpc>
                <a:spcPct val="100000"/>
              </a:lnSpc>
              <a:defRPr sz="1200">
                <a:solidFill>
                  <a:schemeClr val="tx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r>
              <a:rPr lang="da-DK" dirty="0"/>
              <a:t>Klik her og skift baggrundsfarve via Fyld farve. Klik for at indsætte underoverskrift, brug ENTER og så TAB-tasten for at få regular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tx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5. november 2018</a:t>
            </a:r>
          </a:p>
        </p:txBody>
      </p:sp>
      <p:sp>
        <p:nvSpPr>
          <p:cNvPr id="12" name="OFF_institute"/>
          <p:cNvSpPr>
            <a:spLocks noGrp="1"/>
          </p:cNvSpPr>
          <p:nvPr>
            <p:ph type="ftr" sz="quarter" idx="16"/>
          </p:nvPr>
        </p:nvSpPr>
        <p:spPr>
          <a:xfrm>
            <a:off x="6915600" y="6172958"/>
            <a:ext cx="3340800" cy="352190"/>
          </a:xfrm>
        </p:spPr>
        <p:txBody>
          <a:bodyPr/>
          <a:lstStyle>
            <a:lvl1pPr>
              <a:defRPr>
                <a:solidFill>
                  <a:schemeClr val="tx1"/>
                </a:solidFill>
              </a:defRPr>
            </a:lvl1pPr>
          </a:lstStyle>
          <a:p>
            <a:r>
              <a:rPr lang="en-GB" dirty="0"/>
              <a:t>HR-service</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6"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751073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dhold og sort tekst, lys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EFE5D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tx1"/>
                </a:solidFill>
              </a:defRPr>
            </a:lvl1pPr>
            <a:lvl2pPr marL="0" indent="0">
              <a:lnSpc>
                <a:spcPct val="100000"/>
              </a:lnSpc>
              <a:buFont typeface="Arial" panose="020B0604020202020204" pitchFamily="34" charset="0"/>
              <a:buChar char="​"/>
              <a:defRPr sz="1600">
                <a:solidFill>
                  <a:schemeClr val="tx1"/>
                </a:solidFill>
              </a:defRPr>
            </a:lvl2pPr>
            <a:lvl3pPr marL="252000" indent="-252000">
              <a:lnSpc>
                <a:spcPct val="100000"/>
              </a:lnSpc>
              <a:defRPr sz="1600">
                <a:solidFill>
                  <a:schemeClr val="tx1"/>
                </a:solidFill>
              </a:defRPr>
            </a:lvl3pPr>
            <a:lvl4pPr marL="504000" indent="-216000">
              <a:lnSpc>
                <a:spcPct val="100000"/>
              </a:lnSpc>
              <a:defRPr sz="1400">
                <a:solidFill>
                  <a:schemeClr val="tx1"/>
                </a:solidFill>
              </a:defRPr>
            </a:lvl4pPr>
            <a:lvl5pPr marL="648000" indent="-180000">
              <a:lnSpc>
                <a:spcPct val="100000"/>
              </a:lnSpc>
              <a:defRPr sz="1200">
                <a:solidFill>
                  <a:schemeClr val="tx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endParaRPr lang="da-DK" dirty="0"/>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tx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5. november 2018</a:t>
            </a:r>
          </a:p>
        </p:txBody>
      </p:sp>
      <p:sp>
        <p:nvSpPr>
          <p:cNvPr id="12" name="OFF_institute"/>
          <p:cNvSpPr>
            <a:spLocks noGrp="1"/>
          </p:cNvSpPr>
          <p:nvPr>
            <p:ph type="ftr" sz="quarter" idx="16"/>
          </p:nvPr>
        </p:nvSpPr>
        <p:spPr>
          <a:xfrm>
            <a:off x="6915600" y="6172958"/>
            <a:ext cx="3340800" cy="352190"/>
          </a:xfrm>
        </p:spPr>
        <p:txBody>
          <a:bodyPr/>
          <a:lstStyle>
            <a:lvl1pPr>
              <a:defRPr>
                <a:solidFill>
                  <a:schemeClr val="tx1"/>
                </a:solidFill>
              </a:defRPr>
            </a:lvl1pPr>
          </a:lstStyle>
          <a:p>
            <a:r>
              <a:rPr lang="en-GB" dirty="0"/>
              <a:t>HR-service</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6"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139912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øn forside">
    <p:spTree>
      <p:nvGrpSpPr>
        <p:cNvPr id="1" name=""/>
        <p:cNvGrpSpPr/>
        <p:nvPr/>
      </p:nvGrpSpPr>
      <p:grpSpPr>
        <a:xfrm>
          <a:off x="0" y="0"/>
          <a:ext cx="0" cy="0"/>
          <a:chOff x="0" y="0"/>
          <a:chExt cx="0" cy="0"/>
        </a:xfrm>
      </p:grpSpPr>
      <p:sp>
        <p:nvSpPr>
          <p:cNvPr id="10" name="Baggrund grøn"/>
          <p:cNvSpPr/>
          <p:nvPr userDrawn="1"/>
        </p:nvSpPr>
        <p:spPr>
          <a:xfrm>
            <a:off x="0" y="0"/>
            <a:ext cx="121932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4E5B3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rgbClr val="789D4A"/>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accent2"/>
                </a:solidFill>
              </a:defRPr>
            </a:lvl1pPr>
          </a:lstStyle>
          <a:p>
            <a:r>
              <a:rPr lang="da-DK" dirty="0"/>
              <a:t>5. november 2018</a:t>
            </a:r>
          </a:p>
        </p:txBody>
      </p:sp>
      <p:sp>
        <p:nvSpPr>
          <p:cNvPr id="5" name="OFF_institute_" hidden="1"/>
          <p:cNvSpPr>
            <a:spLocks noGrp="1"/>
          </p:cNvSpPr>
          <p:nvPr>
            <p:ph type="ftr" sz="quarter" idx="11"/>
          </p:nvPr>
        </p:nvSpPr>
        <p:spPr>
          <a:xfrm>
            <a:off x="410400" y="0"/>
            <a:ext cx="3340800" cy="194310"/>
          </a:xfrm>
        </p:spPr>
        <p:txBody>
          <a:bodyPr/>
          <a:lstStyle>
            <a:lvl1pPr algn="l">
              <a:lnSpc>
                <a:spcPct val="92000"/>
              </a:lnSpc>
              <a:defRPr sz="100" b="1">
                <a:solidFill>
                  <a:schemeClr val="accent1"/>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1"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HR-service</a:t>
            </a:r>
          </a:p>
        </p:txBody>
      </p:sp>
      <p:sp>
        <p:nvSpPr>
          <p:cNvPr id="12"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Merete Skov Habermann</a:t>
            </a:r>
          </a:p>
        </p:txBody>
      </p:sp>
    </p:spTree>
    <p:extLst>
      <p:ext uri="{BB962C8B-B14F-4D97-AF65-F5344CB8AC3E}">
        <p14:creationId xmlns:p14="http://schemas.microsoft.com/office/powerpoint/2010/main" val="3788309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indsætte overskrift i maksimalt 2 linjer</a:t>
            </a:r>
          </a:p>
        </p:txBody>
      </p:sp>
      <p:sp>
        <p:nvSpPr>
          <p:cNvPr id="9" name="Content Placeholder 2"/>
          <p:cNvSpPr>
            <a:spLocks noGrp="1"/>
          </p:cNvSpPr>
          <p:nvPr>
            <p:ph idx="1" hasCustomPrompt="1"/>
          </p:nvPr>
        </p:nvSpPr>
        <p:spPr>
          <a:xfrm>
            <a:off x="406304" y="1989138"/>
            <a:ext cx="55116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Content Placeholder 3"/>
          <p:cNvSpPr>
            <a:spLocks noGrp="1"/>
          </p:cNvSpPr>
          <p:nvPr>
            <p:ph idx="13" hasCustomPrompt="1"/>
          </p:nvPr>
        </p:nvSpPr>
        <p:spPr>
          <a:xfrm>
            <a:off x="6274448" y="1989137"/>
            <a:ext cx="55116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DateCustomA" hidden="1"/>
          <p:cNvSpPr>
            <a:spLocks noGrp="1"/>
          </p:cNvSpPr>
          <p:nvPr>
            <p:ph type="dt" sz="half" idx="10"/>
          </p:nvPr>
        </p:nvSpPr>
        <p:spPr>
          <a:xfrm>
            <a:off x="410400" y="6603563"/>
            <a:ext cx="4086495" cy="180085"/>
          </a:xfrm>
        </p:spPr>
        <p:txBody>
          <a:bodyPr/>
          <a:lstStyle>
            <a:lvl1pPr>
              <a:defRPr sz="100" b="0">
                <a:solidFill>
                  <a:schemeClr val="bg1"/>
                </a:solidFill>
              </a:defRPr>
            </a:lvl1pPr>
          </a:lstStyle>
          <a:p>
            <a:r>
              <a:rPr lang="da-DK" dirty="0"/>
              <a:t>5. november 2018</a:t>
            </a:r>
          </a:p>
        </p:txBody>
      </p:sp>
      <p:sp>
        <p:nvSpPr>
          <p:cNvPr id="6" name="OFF_institute_"/>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da-DK" dirty="0"/>
              <a:t>HR-service</a:t>
            </a:r>
          </a:p>
        </p:txBody>
      </p:sp>
      <p:sp>
        <p:nvSpPr>
          <p:cNvPr id="7" name="Slide Number Placeholder 6"/>
          <p:cNvSpPr>
            <a:spLocks noGrp="1"/>
          </p:cNvSpPr>
          <p:nvPr>
            <p:ph type="sldNum" sz="quarter" idx="12"/>
          </p:nvPr>
        </p:nvSpPr>
        <p:spPr/>
        <p:txBody>
          <a:bodyPr/>
          <a:lstStyle/>
          <a:p>
            <a:fld id="{45D37B1E-C366-494F-A587-962AD9AABC83}" type="slidenum">
              <a:rPr lang="da-DK"/>
              <a:t>‹nr.›</a:t>
            </a:fld>
            <a:endParaRPr lang="da-DK" dirty="0"/>
          </a:p>
        </p:txBody>
      </p:sp>
      <p:sp>
        <p:nvSpPr>
          <p:cNvPr id="8"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Tree>
    <p:extLst>
      <p:ext uri="{BB962C8B-B14F-4D97-AF65-F5344CB8AC3E}">
        <p14:creationId xmlns:p14="http://schemas.microsoft.com/office/powerpoint/2010/main" val="400349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graf">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maksimalt 2 linjer</a:t>
            </a:r>
          </a:p>
        </p:txBody>
      </p:sp>
      <p:sp>
        <p:nvSpPr>
          <p:cNvPr id="3" name="Date_DateCustomA" hidden="1"/>
          <p:cNvSpPr>
            <a:spLocks noGrp="1"/>
          </p:cNvSpPr>
          <p:nvPr>
            <p:ph type="dt" sz="half" idx="10"/>
          </p:nvPr>
        </p:nvSpPr>
        <p:spPr>
          <a:xfrm>
            <a:off x="410400" y="6593050"/>
            <a:ext cx="4086495" cy="180085"/>
          </a:xfrm>
        </p:spPr>
        <p:txBody>
          <a:bodyPr/>
          <a:lstStyle>
            <a:lvl1pPr>
              <a:defRPr sz="100" b="0">
                <a:solidFill>
                  <a:schemeClr val="bg1"/>
                </a:solidFill>
              </a:defRPr>
            </a:lvl1pPr>
          </a:lstStyle>
          <a:p>
            <a:r>
              <a:rPr lang="en-GB" dirty="0"/>
              <a:t>5. november 2018</a:t>
            </a:r>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en-GB" dirty="0"/>
              <a:t>HR-service</a:t>
            </a:r>
          </a:p>
        </p:txBody>
      </p:sp>
      <p:sp>
        <p:nvSpPr>
          <p:cNvPr id="5" name="Pladsholder til slidenummer 4"/>
          <p:cNvSpPr>
            <a:spLocks noGrp="1"/>
          </p:cNvSpPr>
          <p:nvPr>
            <p:ph type="sldNum" sz="quarter" idx="12"/>
          </p:nvPr>
        </p:nvSpPr>
        <p:spPr/>
        <p:txBody>
          <a:bodyPr/>
          <a:lstStyle/>
          <a:p>
            <a:fld id="{45D37B1E-C366-494F-A587-962AD9AABC83}" type="slidenum">
              <a:rPr lang="en-GB"/>
              <a:pPr/>
              <a:t>‹nr.›</a:t>
            </a:fld>
            <a:endParaRPr lang="en-GB" dirty="0"/>
          </a:p>
        </p:txBody>
      </p:sp>
      <p:sp>
        <p:nvSpPr>
          <p:cNvPr id="8"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tekst 11"/>
          <p:cNvSpPr>
            <a:spLocks noGrp="1"/>
          </p:cNvSpPr>
          <p:nvPr>
            <p:ph type="body" sz="quarter" idx="15" hasCustomPrompt="1"/>
          </p:nvPr>
        </p:nvSpPr>
        <p:spPr>
          <a:xfrm>
            <a:off x="6710399" y="1989138"/>
            <a:ext cx="5079347" cy="501814"/>
          </a:xfrm>
        </p:spPr>
        <p:txBody>
          <a:bodyPr/>
          <a:lstStyle>
            <a:lvl1pPr marL="0" indent="0">
              <a:lnSpc>
                <a:spcPct val="83000"/>
              </a:lnSpc>
              <a:spcBef>
                <a:spcPts val="0"/>
              </a:spcBef>
              <a:buFont typeface="Arial" panose="020B0604020202020204" pitchFamily="34" charset="0"/>
              <a:buChar char="​"/>
              <a:defRPr sz="2000" b="1"/>
            </a:lvl1pPr>
          </a:lstStyle>
          <a:p>
            <a:pPr lvl="0"/>
            <a:r>
              <a:rPr lang="da-DK" dirty="0"/>
              <a:t>Overskrift til graf</a:t>
            </a:r>
          </a:p>
        </p:txBody>
      </p:sp>
      <p:sp>
        <p:nvSpPr>
          <p:cNvPr id="16" name="Pladsholder til indhold 15"/>
          <p:cNvSpPr>
            <a:spLocks noGrp="1"/>
          </p:cNvSpPr>
          <p:nvPr>
            <p:ph sz="quarter" idx="16" hasCustomPrompt="1"/>
          </p:nvPr>
        </p:nvSpPr>
        <p:spPr>
          <a:xfrm>
            <a:off x="6710399" y="2583180"/>
            <a:ext cx="4956084" cy="3258819"/>
          </a:xfrm>
        </p:spPr>
        <p:txBody>
          <a:bodyPr/>
          <a:lstStyle>
            <a:lvl1pPr marL="252000" indent="-252000">
              <a:lnSpc>
                <a:spcPct val="100000"/>
              </a:lnSpc>
              <a:buFont typeface="Arial" panose="020B0604020202020204" pitchFamily="34" charset="0"/>
              <a:buChar char="•"/>
              <a:defRPr sz="1600"/>
            </a:lvl1pPr>
            <a:lvl2pPr marL="468000" indent="-216000">
              <a:lnSpc>
                <a:spcPct val="100000"/>
              </a:lnSpc>
              <a:defRPr sz="1400"/>
            </a:lvl2pPr>
            <a:lvl3pPr marL="648000" indent="-180000">
              <a:lnSpc>
                <a:spcPct val="100000"/>
              </a:lnSpc>
              <a:defRPr sz="1200"/>
            </a:lvl3pPr>
            <a:lvl4pPr marL="648000" indent="-180000">
              <a:lnSpc>
                <a:spcPct val="100000"/>
              </a:lnSpc>
              <a:defRPr sz="1200"/>
            </a:lvl4pPr>
            <a:lvl5pPr marL="648000" indent="-180000">
              <a:lnSpc>
                <a:spcPct val="100000"/>
              </a:lnSpc>
              <a:defRPr sz="1200"/>
            </a:lvl5pPr>
          </a:lstStyle>
          <a:p>
            <a:pPr lvl="0"/>
            <a:r>
              <a:rPr lang="da-DK" dirty="0"/>
              <a:t>Klik ikon for at tilføje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11"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03696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Date_DateCustomA" hidden="1"/>
          <p:cNvSpPr>
            <a:spLocks noGrp="1"/>
          </p:cNvSpPr>
          <p:nvPr>
            <p:ph type="dt" sz="half" idx="10"/>
          </p:nvPr>
        </p:nvSpPr>
        <p:spPr>
          <a:xfrm>
            <a:off x="410400" y="6621209"/>
            <a:ext cx="4086495" cy="180085"/>
          </a:xfrm>
        </p:spPr>
        <p:txBody>
          <a:bodyPr/>
          <a:lstStyle>
            <a:lvl1pPr>
              <a:defRPr sz="100" b="0">
                <a:solidFill>
                  <a:schemeClr val="bg1"/>
                </a:solidFill>
              </a:defRPr>
            </a:lvl1pPr>
          </a:lstStyle>
          <a:p>
            <a:r>
              <a:rPr lang="da-DK" dirty="0"/>
              <a:t>5. november 2018</a:t>
            </a:r>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da-DK" dirty="0"/>
              <a:t>HR-service</a:t>
            </a:r>
          </a:p>
        </p:txBody>
      </p:sp>
      <p:sp>
        <p:nvSpPr>
          <p:cNvPr id="5" name="Slide Number Placeholder 4"/>
          <p:cNvSpPr>
            <a:spLocks noGrp="1"/>
          </p:cNvSpPr>
          <p:nvPr>
            <p:ph type="sldNum" sz="quarter" idx="12"/>
          </p:nvPr>
        </p:nvSpPr>
        <p:spPr/>
        <p:txBody>
          <a:bodyPr/>
          <a:lstStyle/>
          <a:p>
            <a:fld id="{45D37B1E-C366-494F-A587-962AD9AABC83}" type="slidenum">
              <a:rPr lang="da-DK"/>
              <a:t>‹nr.›</a:t>
            </a:fld>
            <a:endParaRPr lang="da-DK" dirty="0"/>
          </a:p>
        </p:txBody>
      </p:sp>
      <p:sp>
        <p:nvSpPr>
          <p:cNvPr id="6"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8"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94525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n logo">
    <p:spTree>
      <p:nvGrpSpPr>
        <p:cNvPr id="1" name=""/>
        <p:cNvGrpSpPr/>
        <p:nvPr/>
      </p:nvGrpSpPr>
      <p:grpSpPr>
        <a:xfrm>
          <a:off x="0" y="0"/>
          <a:ext cx="0" cy="0"/>
          <a:chOff x="0" y="0"/>
          <a:chExt cx="0" cy="0"/>
        </a:xfrm>
      </p:grpSpPr>
      <p:sp>
        <p:nvSpPr>
          <p:cNvPr id="2" name="Date_DateCustomA" hidden="1"/>
          <p:cNvSpPr>
            <a:spLocks noGrp="1"/>
          </p:cNvSpPr>
          <p:nvPr>
            <p:ph type="dt" sz="half" idx="10"/>
          </p:nvPr>
        </p:nvSpPr>
        <p:spPr>
          <a:xfrm>
            <a:off x="410400" y="6610526"/>
            <a:ext cx="4086495" cy="180085"/>
          </a:xfrm>
        </p:spPr>
        <p:txBody>
          <a:bodyPr/>
          <a:lstStyle>
            <a:lvl1pPr>
              <a:defRPr sz="100" b="0">
                <a:solidFill>
                  <a:schemeClr val="bg1"/>
                </a:solidFill>
              </a:defRPr>
            </a:lvl1pPr>
          </a:lstStyle>
          <a:p>
            <a:r>
              <a:rPr lang="da-DK" dirty="0"/>
              <a:t>5. november 2018</a:t>
            </a:r>
          </a:p>
        </p:txBody>
      </p:sp>
      <p:sp>
        <p:nvSpPr>
          <p:cNvPr id="3" name="OFF_institute_" hidden="1"/>
          <p:cNvSpPr>
            <a:spLocks noGrp="1"/>
          </p:cNvSpPr>
          <p:nvPr>
            <p:ph type="ftr" sz="quarter" idx="11"/>
          </p:nvPr>
        </p:nvSpPr>
        <p:spPr>
          <a:xfrm>
            <a:off x="6915600" y="6505810"/>
            <a:ext cx="3340800" cy="352190"/>
          </a:xfrm>
        </p:spPr>
        <p:txBody>
          <a:bodyPr/>
          <a:lstStyle>
            <a:lvl1pPr>
              <a:defRPr sz="100">
                <a:solidFill>
                  <a:schemeClr val="bg1"/>
                </a:solidFill>
              </a:defRPr>
            </a:lvl1pPr>
          </a:lstStyle>
          <a:p>
            <a:r>
              <a:rPr lang="da-DK" dirty="0"/>
              <a:t>HR-service</a:t>
            </a:r>
          </a:p>
        </p:txBody>
      </p:sp>
      <p:sp>
        <p:nvSpPr>
          <p:cNvPr id="4" name="Slide Number Placeholder 3"/>
          <p:cNvSpPr>
            <a:spLocks noGrp="1"/>
          </p:cNvSpPr>
          <p:nvPr>
            <p:ph type="sldNum" sz="quarter" idx="12"/>
          </p:nvPr>
        </p:nvSpPr>
        <p:spPr/>
        <p:txBody>
          <a:bodyPr/>
          <a:lstStyle/>
          <a:p>
            <a:fld id="{45D37B1E-C366-494F-A587-962AD9AABC83}" type="slidenum">
              <a:rPr lang="da-DK"/>
              <a:t>‹nr.›</a:t>
            </a:fld>
            <a:endParaRPr lang="da-DK" dirty="0"/>
          </a:p>
        </p:txBody>
      </p:sp>
      <p:sp>
        <p:nvSpPr>
          <p:cNvPr id="5"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198522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8" name="Text Box 48"/>
          <p:cNvSpPr txBox="1">
            <a:spLocks noChangeArrowheads="1"/>
          </p:cNvSpPr>
          <p:nvPr userDrawn="1"/>
        </p:nvSpPr>
        <p:spPr bwMode="auto">
          <a:xfrm>
            <a:off x="425450" y="1840105"/>
            <a:ext cx="2332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Arial" panose="020B0604020202020204" pitchFamily="34" charset="0"/>
                <a:cs typeface="Arial" panose="020B0604020202020204" pitchFamily="34" charset="0"/>
              </a:rPr>
              <a:t>Brug</a:t>
            </a:r>
            <a:r>
              <a:rPr lang="en-GB" sz="1000" b="1" baseline="0" noProof="1">
                <a:latin typeface="Arial" panose="020B0604020202020204" pitchFamily="34" charset="0"/>
                <a:cs typeface="Arial" panose="020B0604020202020204" pitchFamily="34" charset="0"/>
              </a:rPr>
              <a:t> tekst typografier</a:t>
            </a:r>
            <a:endParaRPr lang="en-GB" sz="1000" b="1" noProof="1">
              <a:latin typeface="Arial" panose="020B0604020202020204" pitchFamily="34" charset="0"/>
              <a:cs typeface="Arial" panose="020B0604020202020204" pitchFamily="34" charset="0"/>
            </a:endParaRPr>
          </a:p>
          <a:p>
            <a:pPr eaLnBrk="1" hangingPunct="1">
              <a:spcAft>
                <a:spcPts val="600"/>
              </a:spcAft>
              <a:defRPr/>
            </a:pPr>
            <a:r>
              <a:rPr lang="en-GB" altLang="da-DK" sz="900" b="0" noProof="1">
                <a:latin typeface="Arial" panose="020B0604020202020204" pitchFamily="34" charset="0"/>
                <a:cs typeface="Arial" panose="020B0604020202020204" pitchFamily="34" charset="0"/>
              </a:rPr>
              <a:t>Brug </a:t>
            </a:r>
            <a:r>
              <a:rPr lang="en-GB" altLang="da-DK" sz="900" b="1" noProof="1">
                <a:latin typeface="Arial" panose="020B0604020202020204" pitchFamily="34" charset="0"/>
                <a:cs typeface="Arial" panose="020B0604020202020204" pitchFamily="34" charset="0"/>
              </a:rPr>
              <a:t>TAB</a:t>
            </a:r>
            <a:r>
              <a:rPr lang="en-GB" altLang="da-DK" sz="900" b="0" baseline="0" noProof="1">
                <a:latin typeface="Arial" panose="020B0604020202020204" pitchFamily="34" charset="0"/>
                <a:cs typeface="Arial" panose="020B0604020202020204" pitchFamily="34" charset="0"/>
              </a:rPr>
              <a:t> for at gå frem i tekst-niveauer. Klik </a:t>
            </a:r>
            <a:r>
              <a:rPr lang="en-GB" altLang="da-DK" sz="900" b="1" baseline="0" noProof="1">
                <a:latin typeface="Arial" panose="020B0604020202020204" pitchFamily="34" charset="0"/>
                <a:cs typeface="Arial" panose="020B0604020202020204" pitchFamily="34" charset="0"/>
              </a:rPr>
              <a:t>ENTER</a:t>
            </a:r>
            <a:r>
              <a:rPr lang="en-GB" altLang="da-DK" sz="900" b="0" baseline="0" noProof="1">
                <a:latin typeface="Arial" panose="020B0604020202020204" pitchFamily="34" charset="0"/>
                <a:cs typeface="Arial" panose="020B0604020202020204" pitchFamily="34" charset="0"/>
              </a:rPr>
              <a:t>, derefter </a:t>
            </a:r>
            <a:r>
              <a:rPr lang="en-GB" altLang="da-DK" sz="900" b="1" baseline="0" noProof="1">
                <a:latin typeface="Arial" panose="020B0604020202020204" pitchFamily="34" charset="0"/>
                <a:cs typeface="Arial" panose="020B0604020202020204" pitchFamily="34" charset="0"/>
              </a:rPr>
              <a:t>TAB</a:t>
            </a:r>
            <a:r>
              <a:rPr lang="en-GB" altLang="da-DK" sz="900" b="0" baseline="0" noProof="1">
                <a:latin typeface="Arial" panose="020B0604020202020204" pitchFamily="34" charset="0"/>
                <a:cs typeface="Arial" panose="020B0604020202020204" pitchFamily="34" charset="0"/>
              </a:rPr>
              <a:t> for at skifte </a:t>
            </a:r>
            <a:br>
              <a:rPr lang="en-GB" altLang="da-DK" sz="900" b="0" baseline="0" noProof="1">
                <a:latin typeface="Arial" panose="020B0604020202020204" pitchFamily="34" charset="0"/>
                <a:cs typeface="Arial" panose="020B0604020202020204" pitchFamily="34" charset="0"/>
              </a:rPr>
            </a:br>
            <a:r>
              <a:rPr lang="en-GB" altLang="da-DK" sz="900" b="0" baseline="0" noProof="1">
                <a:latin typeface="Arial" panose="020B0604020202020204" pitchFamily="34" charset="0"/>
                <a:cs typeface="Arial" panose="020B0604020202020204" pitchFamily="34" charset="0"/>
              </a:rPr>
              <a:t>fra et niveau til et næste.</a:t>
            </a:r>
          </a:p>
          <a:p>
            <a:pPr eaLnBrk="1" hangingPunct="1">
              <a:spcAft>
                <a:spcPts val="240"/>
              </a:spcAft>
              <a:defRPr/>
            </a:pPr>
            <a:r>
              <a:rPr lang="en-GB" altLang="da-DK" sz="900" b="0" baseline="0" noProof="1">
                <a:latin typeface="Arial" panose="020B0604020202020204" pitchFamily="34" charset="0"/>
                <a:cs typeface="Arial" panose="020B0604020202020204" pitchFamily="34" charset="0"/>
              </a:rPr>
              <a:t>For at gå tilbage i tekst-niveauer, </a:t>
            </a:r>
            <a:br>
              <a:rPr lang="en-GB" altLang="da-DK" sz="900" b="0" baseline="0" noProof="1">
                <a:latin typeface="Arial" panose="020B0604020202020204" pitchFamily="34" charset="0"/>
                <a:cs typeface="Arial" panose="020B0604020202020204" pitchFamily="34" charset="0"/>
              </a:rPr>
            </a:br>
            <a:r>
              <a:rPr lang="en-GB" altLang="da-DK" sz="900" b="0" baseline="0" noProof="1">
                <a:latin typeface="Arial" panose="020B0604020202020204" pitchFamily="34" charset="0"/>
                <a:cs typeface="Arial" panose="020B0604020202020204" pitchFamily="34" charset="0"/>
              </a:rPr>
              <a:t>brug </a:t>
            </a:r>
            <a:r>
              <a:rPr lang="en-GB" altLang="da-DK" sz="900" b="1" baseline="0" noProof="1">
                <a:latin typeface="Arial" panose="020B0604020202020204" pitchFamily="34" charset="0"/>
                <a:cs typeface="Arial" panose="020B0604020202020204" pitchFamily="34" charset="0"/>
              </a:rPr>
              <a:t>SHIFT+TAB</a:t>
            </a:r>
            <a:endParaRPr lang="en-GB" altLang="da-DK" sz="900" b="1" noProof="1">
              <a:latin typeface="Arial" panose="020B0604020202020204" pitchFamily="34" charset="0"/>
              <a:cs typeface="Arial" panose="020B0604020202020204" pitchFamily="34" charset="0"/>
            </a:endParaRPr>
          </a:p>
          <a:p>
            <a:pPr eaLnBrk="1" hangingPunct="1">
              <a:spcAft>
                <a:spcPts val="240"/>
              </a:spcAft>
              <a:defRPr/>
            </a:pPr>
            <a:endParaRPr lang="en-GB" sz="900" b="1" noProof="1">
              <a:latin typeface="Arial" panose="020B0604020202020204" pitchFamily="34" charset="0"/>
              <a:cs typeface="Arial" panose="020B0604020202020204" pitchFamily="34" charset="0"/>
            </a:endParaRPr>
          </a:p>
          <a:p>
            <a:pPr eaLnBrk="1" hangingPunct="1">
              <a:spcAft>
                <a:spcPts val="240"/>
              </a:spcAft>
              <a:defRPr/>
            </a:pPr>
            <a:r>
              <a:rPr lang="en-GB" sz="900" noProof="1">
                <a:latin typeface="Arial" panose="020B0604020202020204" pitchFamily="34" charset="0"/>
                <a:cs typeface="Arial" panose="020B0604020202020204" pitchFamily="34" charset="0"/>
              </a:rPr>
              <a:t>Alternativt kan </a:t>
            </a:r>
            <a:br>
              <a:rPr lang="en-GB" sz="900" noProof="1">
                <a:latin typeface="Arial" panose="020B0604020202020204" pitchFamily="34" charset="0"/>
                <a:cs typeface="Arial" panose="020B0604020202020204" pitchFamily="34" charset="0"/>
              </a:rPr>
            </a:br>
            <a:r>
              <a:rPr lang="en-GB" sz="900" b="1" noProof="1">
                <a:latin typeface="Arial" panose="020B0604020202020204" pitchFamily="34" charset="0"/>
                <a:cs typeface="Arial" panose="020B0604020202020204" pitchFamily="34" charset="0"/>
              </a:rPr>
              <a:t>Forøg</a:t>
            </a:r>
            <a:r>
              <a:rPr lang="en-GB" sz="900" baseline="0" noProof="1">
                <a:latin typeface="Arial" panose="020B0604020202020204" pitchFamily="34" charset="0"/>
                <a:cs typeface="Arial" panose="020B0604020202020204" pitchFamily="34" charset="0"/>
              </a:rPr>
              <a:t> og </a:t>
            </a:r>
            <a:r>
              <a:rPr lang="en-GB" sz="900" b="1" baseline="0" noProof="1">
                <a:latin typeface="Arial" panose="020B0604020202020204" pitchFamily="34" charset="0"/>
                <a:cs typeface="Arial" panose="020B0604020202020204" pitchFamily="34" charset="0"/>
              </a:rPr>
              <a:t>Formindsk </a:t>
            </a:r>
            <a:r>
              <a:rPr lang="en-GB" sz="900" baseline="0" noProof="1">
                <a:latin typeface="Arial" panose="020B0604020202020204" pitchFamily="34" charset="0"/>
                <a:cs typeface="Arial" panose="020B0604020202020204" pitchFamily="34" charset="0"/>
              </a:rPr>
              <a:t>listeniveau bruges</a:t>
            </a:r>
            <a:endParaRPr lang="en-GB" sz="900" noProof="1">
              <a:latin typeface="Arial" panose="020B0604020202020204" pitchFamily="34" charset="0"/>
              <a:cs typeface="Arial" panose="020B0604020202020204" pitchFamily="34" charset="0"/>
            </a:endParaRPr>
          </a:p>
          <a:p>
            <a:pPr eaLnBrk="1" hangingPunct="1">
              <a:spcAft>
                <a:spcPts val="240"/>
              </a:spcAft>
              <a:defRPr/>
            </a:pPr>
            <a:endParaRPr lang="en-GB" sz="700" noProof="1">
              <a:latin typeface="Arial" panose="020B0604020202020204" pitchFamily="34" charset="0"/>
              <a:cs typeface="Arial" panose="020B0604020202020204" pitchFamily="34" charset="0"/>
            </a:endParaRPr>
          </a:p>
        </p:txBody>
      </p:sp>
      <p:sp>
        <p:nvSpPr>
          <p:cNvPr id="17" name="Title 1"/>
          <p:cNvSpPr txBox="1">
            <a:spLocks/>
          </p:cNvSpPr>
          <p:nvPr userDrawn="1"/>
        </p:nvSpPr>
        <p:spPr>
          <a:xfrm>
            <a:off x="404813" y="469251"/>
            <a:ext cx="11376025" cy="775843"/>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3200" dirty="0">
                <a:solidFill>
                  <a:schemeClr val="tx1"/>
                </a:solidFill>
                <a:latin typeface="Arial" panose="020B0604020202020204" pitchFamily="34" charset="0"/>
                <a:cs typeface="Arial" panose="020B0604020202020204" pitchFamily="34" charset="0"/>
              </a:rPr>
              <a:t>Brugerguide - Slet før anvendelse</a:t>
            </a:r>
          </a:p>
        </p:txBody>
      </p:sp>
      <p:sp>
        <p:nvSpPr>
          <p:cNvPr id="14" name="AutoShape 4"/>
          <p:cNvSpPr>
            <a:spLocks/>
          </p:cNvSpPr>
          <p:nvPr userDrawn="1"/>
        </p:nvSpPr>
        <p:spPr bwMode="gray">
          <a:xfrm>
            <a:off x="7001480" y="3572293"/>
            <a:ext cx="2463605" cy="113364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Hjælpelinjer</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For at se hjælpelinjer</a:t>
            </a:r>
          </a:p>
          <a:p>
            <a:pPr eaLnBrk="1" fontAlgn="auto"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1.</a:t>
            </a:r>
            <a:r>
              <a:rPr lang="da-DK" sz="900" noProof="1">
                <a:solidFill>
                  <a:schemeClr val="tx1"/>
                </a:solidFill>
                <a:latin typeface="Arial" panose="020B0604020202020204" pitchFamily="34" charset="0"/>
                <a:cs typeface="Arial" panose="020B0604020202020204" pitchFamily="34" charset="0"/>
              </a:rPr>
              <a:t> Klik på fanen </a:t>
            </a:r>
            <a:r>
              <a:rPr lang="da-DK" sz="900" b="1" noProof="1">
                <a:solidFill>
                  <a:schemeClr val="tx1"/>
                </a:solidFill>
                <a:latin typeface="Arial" panose="020B0604020202020204" pitchFamily="34" charset="0"/>
                <a:cs typeface="Arial" panose="020B0604020202020204" pitchFamily="34" charset="0"/>
              </a:rPr>
              <a:t>Vis </a:t>
            </a:r>
            <a:r>
              <a:rPr lang="da-DK" sz="900" b="0" noProof="1">
                <a:solidFill>
                  <a:schemeClr val="tx1"/>
                </a:solidFill>
                <a:latin typeface="Arial" panose="020B0604020202020204" pitchFamily="34" charset="0"/>
                <a:cs typeface="Arial" panose="020B0604020202020204" pitchFamily="34" charset="0"/>
              </a:rPr>
              <a:t>og</a:t>
            </a:r>
            <a:r>
              <a:rPr lang="da-DK" sz="900" b="1"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sæt hak ved</a:t>
            </a:r>
            <a:r>
              <a:rPr lang="da-DK" sz="900" b="0" baseline="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Bef>
                <a:spcPts val="0"/>
              </a:spcBef>
              <a:spcAft>
                <a:spcPts val="240"/>
              </a:spcAft>
              <a:buFont typeface="+mj-lt"/>
              <a:buNone/>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Tips</a:t>
            </a:r>
            <a:r>
              <a:rPr lang="da-DK" sz="90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Alt + F9 </a:t>
            </a:r>
            <a:r>
              <a:rPr lang="da-DK" sz="900" noProof="1">
                <a:solidFill>
                  <a:schemeClr val="tx1"/>
                </a:solidFill>
                <a:latin typeface="Arial" panose="020B0604020202020204" pitchFamily="34" charset="0"/>
                <a:cs typeface="Arial" panose="020B0604020202020204" pitchFamily="34" charset="0"/>
              </a:rPr>
              <a:t>for hurtig visning af hjælpelinjer</a:t>
            </a:r>
          </a:p>
          <a:p>
            <a:pPr eaLnBrk="1" hangingPunct="1">
              <a:spcBef>
                <a:spcPts val="0"/>
              </a:spcBef>
              <a:spcAft>
                <a:spcPts val="240"/>
              </a:spcAft>
              <a:buFont typeface="+mj-lt"/>
              <a:buNone/>
              <a:defRPr/>
            </a:pPr>
            <a:endParaRPr lang="da-DK" sz="700" noProof="1">
              <a:solidFill>
                <a:schemeClr val="tx1"/>
              </a:solidFill>
              <a:latin typeface="Arial" panose="020B0604020202020204" pitchFamily="34" charset="0"/>
              <a:cs typeface="Arial" panose="020B0604020202020204" pitchFamily="34" charset="0"/>
            </a:endParaRPr>
          </a:p>
        </p:txBody>
      </p:sp>
      <p:sp>
        <p:nvSpPr>
          <p:cNvPr id="15" name="Text Box 48"/>
          <p:cNvSpPr txBox="1">
            <a:spLocks noChangeArrowheads="1"/>
          </p:cNvSpPr>
          <p:nvPr userDrawn="1"/>
        </p:nvSpPr>
        <p:spPr bwMode="auto">
          <a:xfrm>
            <a:off x="7001481" y="1840105"/>
            <a:ext cx="24636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r>
              <a:rPr lang="da-DK" altLang="da-DK" sz="900" strike="noStrike" noProof="1">
                <a:solidFill>
                  <a:schemeClr val="tx1"/>
                </a:solidFill>
                <a:latin typeface="Arial" panose="020B0604020202020204" pitchFamily="34" charset="0"/>
                <a:cs typeface="Arial" panose="020B0604020202020204" pitchFamily="34" charset="0"/>
              </a:rPr>
              <a:t> </a:t>
            </a:r>
            <a:endParaRPr lang="da-DK" altLang="da-DK" sz="900" strike="sngStrike"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24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sz="900" noProof="1">
                <a:solidFill>
                  <a:schemeClr val="tx1"/>
                </a:solidFill>
                <a:latin typeface="Arial" panose="020B0604020202020204" pitchFamily="34" charset="0"/>
                <a:cs typeface="Arial" panose="020B0604020202020204" pitchFamily="34" charset="0"/>
              </a:rPr>
              <a:t>Vælg </a:t>
            </a:r>
            <a:r>
              <a:rPr lang="da-DK" sz="900" b="1" noProof="1">
                <a:solidFill>
                  <a:schemeClr val="tx1"/>
                </a:solidFill>
                <a:latin typeface="Arial" panose="020B0604020202020204" pitchFamily="34" charset="0"/>
                <a:cs typeface="Arial" panose="020B0604020202020204" pitchFamily="34" charset="0"/>
              </a:rPr>
              <a:t>Anvend på alle </a:t>
            </a:r>
            <a:r>
              <a:rPr lang="da-DK" sz="900" noProof="1">
                <a:solidFill>
                  <a:schemeClr val="tx1"/>
                </a:solidFill>
                <a:latin typeface="Arial" panose="020B0604020202020204" pitchFamily="34" charset="0"/>
                <a:cs typeface="Arial" panose="020B0604020202020204" pitchFamily="34" charset="0"/>
              </a:rPr>
              <a:t>eller </a:t>
            </a:r>
            <a:r>
              <a:rPr lang="da-DK" sz="900" b="1" noProof="1">
                <a:solidFill>
                  <a:schemeClr val="tx1"/>
                </a:solidFill>
                <a:latin typeface="Arial" panose="020B0604020202020204" pitchFamily="34" charset="0"/>
                <a:cs typeface="Arial" panose="020B0604020202020204" pitchFamily="34" charset="0"/>
              </a:rPr>
              <a:t>Anvend</a:t>
            </a:r>
            <a:r>
              <a:rPr lang="da-DK" sz="900" noProof="1">
                <a:solidFill>
                  <a:schemeClr val="tx1"/>
                </a:solidFill>
                <a:latin typeface="Arial" panose="020B0604020202020204" pitchFamily="34" charset="0"/>
                <a:cs typeface="Arial" panose="020B0604020202020204" pitchFamily="34" charset="0"/>
              </a:rPr>
              <a:t> hvis det</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kun skal være på et enkelt slide</a:t>
            </a:r>
          </a:p>
          <a:p>
            <a:pPr eaLnBrk="1" hangingPunct="1">
              <a:spcAft>
                <a:spcPts val="240"/>
              </a:spcAft>
              <a:defRPr/>
            </a:pPr>
            <a:endParaRPr lang="da-DK" sz="700" noProof="1">
              <a:solidFill>
                <a:schemeClr val="tx1"/>
              </a:solidFill>
              <a:latin typeface="Arial" panose="020B0604020202020204" pitchFamily="34" charset="0"/>
              <a:cs typeface="Arial" panose="020B0604020202020204" pitchFamily="34" charset="0"/>
            </a:endParaRPr>
          </a:p>
        </p:txBody>
      </p:sp>
      <p:sp>
        <p:nvSpPr>
          <p:cNvPr id="18" name="AutoShape 4"/>
          <p:cNvSpPr>
            <a:spLocks/>
          </p:cNvSpPr>
          <p:nvPr userDrawn="1"/>
        </p:nvSpPr>
        <p:spPr bwMode="gray">
          <a:xfrm>
            <a:off x="3784489" y="1840105"/>
            <a:ext cx="233314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Indsæt billede</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På slides med billedpladsholder, klik på </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ikonet og vælg </a:t>
            </a:r>
            <a:r>
              <a:rPr lang="da-DK" sz="900" b="1" noProof="1">
                <a:solidFill>
                  <a:schemeClr val="tx1"/>
                </a:solidFill>
                <a:latin typeface="Arial" panose="020B0604020202020204" pitchFamily="34" charset="0"/>
                <a:cs typeface="Arial" panose="020B0604020202020204" pitchFamily="34" charset="0"/>
              </a:rPr>
              <a:t>Indsæt</a:t>
            </a:r>
          </a:p>
        </p:txBody>
      </p:sp>
      <p:sp>
        <p:nvSpPr>
          <p:cNvPr id="22" name="TextBox 12"/>
          <p:cNvSpPr txBox="1">
            <a:spLocks noChangeArrowheads="1"/>
          </p:cNvSpPr>
          <p:nvPr userDrawn="1"/>
        </p:nvSpPr>
        <p:spPr bwMode="auto">
          <a:xfrm>
            <a:off x="3784489" y="2736739"/>
            <a:ext cx="233314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da-DK" sz="1000" b="1" noProof="1">
                <a:solidFill>
                  <a:schemeClr val="tx1"/>
                </a:solidFill>
                <a:latin typeface="Arial" panose="020B0604020202020204" pitchFamily="34" charset="0"/>
                <a:cs typeface="Arial" panose="020B0604020202020204" pitchFamily="34" charset="0"/>
              </a:rPr>
              <a:t>Beskær billede</a:t>
            </a:r>
          </a:p>
          <a:p>
            <a:pPr algn="l" eaLnBrk="1" hangingPunct="1">
              <a:spcBef>
                <a:spcPts val="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1. </a:t>
            </a:r>
            <a:r>
              <a:rPr lang="da-DK" sz="900" b="0" noProof="1">
                <a:solidFill>
                  <a:schemeClr val="tx1"/>
                </a:solidFill>
                <a:latin typeface="Arial" panose="020B0604020202020204" pitchFamily="34" charset="0"/>
                <a:cs typeface="Arial" panose="020B0604020202020204" pitchFamily="34" charset="0"/>
              </a:rPr>
              <a:t>Klik </a:t>
            </a:r>
            <a:r>
              <a:rPr lang="da-DK" sz="900" b="1" noProof="1">
                <a:solidFill>
                  <a:schemeClr val="tx1"/>
                </a:solidFill>
                <a:latin typeface="Arial" panose="020B0604020202020204" pitchFamily="34" charset="0"/>
                <a:cs typeface="Arial" panose="020B0604020202020204" pitchFamily="34" charset="0"/>
              </a:rPr>
              <a:t>Beskær</a:t>
            </a:r>
            <a:r>
              <a:rPr lang="da-DK" sz="900" b="0" noProof="1">
                <a:solidFill>
                  <a:schemeClr val="tx1"/>
                </a:solidFill>
                <a:latin typeface="Arial" panose="020B0604020202020204" pitchFamily="34" charset="0"/>
                <a:cs typeface="Arial" panose="020B0604020202020204" pitchFamily="34" charset="0"/>
              </a:rPr>
              <a:t> for at ændre</a:t>
            </a:r>
            <a:r>
              <a:rPr lang="da-DK" sz="900" b="0" baseline="0"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billedets fokus/størrelse</a:t>
            </a: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Bef>
                <a:spcPct val="0"/>
              </a:spcBef>
              <a:spcAft>
                <a:spcPts val="600"/>
              </a:spcAft>
              <a:buFontTx/>
              <a:buNone/>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strike="noStrike" noProof="1">
                <a:solidFill>
                  <a:schemeClr val="tx1"/>
                </a:solidFill>
                <a:latin typeface="Arial" panose="020B0604020202020204" pitchFamily="34" charset="0"/>
                <a:cs typeface="Arial" panose="020B0604020202020204" pitchFamily="34" charset="0"/>
              </a:rPr>
              <a:t>du trækker</a:t>
            </a:r>
            <a:r>
              <a:rPr lang="da-DK" altLang="da-DK" sz="900" b="0" noProof="1">
                <a:solidFill>
                  <a:schemeClr val="tx1"/>
                </a:solidFill>
                <a:latin typeface="Arial" panose="020B0604020202020204" pitchFamily="34" charset="0"/>
                <a:cs typeface="Arial" panose="020B0604020202020204" pitchFamily="34" charset="0"/>
              </a:rPr>
              <a:t> i billedets hjørner</a:t>
            </a:r>
          </a:p>
          <a:p>
            <a:pPr algn="l" eaLnBrk="1" fontAlgn="auto" hangingPunct="1">
              <a:spcBef>
                <a:spcPts val="60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Tips</a:t>
            </a:r>
            <a:r>
              <a:rPr lang="da-DK" sz="900" b="0" noProof="1">
                <a:solidFill>
                  <a:schemeClr val="tx1"/>
                </a:solidFill>
                <a:latin typeface="Arial" panose="020B0604020202020204" pitchFamily="34" charset="0"/>
                <a:cs typeface="Arial" panose="020B0604020202020204" pitchFamily="34" charset="0"/>
              </a:rPr>
              <a:t>: Hvis du sletter billedet og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indsætter et nyt, kan billedet lægge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sig foran tekst og grafik. Hvis dette sker,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højreklik på billedet og vælg </a:t>
            </a:r>
            <a:r>
              <a:rPr lang="da-DK" sz="900" b="1" noProof="1">
                <a:solidFill>
                  <a:schemeClr val="tx1"/>
                </a:solidFill>
                <a:latin typeface="Arial" panose="020B0604020202020204" pitchFamily="34" charset="0"/>
                <a:cs typeface="Arial" panose="020B0604020202020204" pitchFamily="34" charset="0"/>
              </a:rPr>
              <a:t>Placer bagest</a:t>
            </a: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12" name="Text Box 48"/>
          <p:cNvSpPr txBox="1">
            <a:spLocks noChangeArrowheads="1"/>
          </p:cNvSpPr>
          <p:nvPr userDrawn="1"/>
        </p:nvSpPr>
        <p:spPr bwMode="auto">
          <a:xfrm>
            <a:off x="437033" y="3578989"/>
            <a:ext cx="24636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b="1"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Klik på menupunktet </a:t>
            </a:r>
            <a:r>
              <a:rPr lang="da-DK" altLang="da-DK" sz="900" b="1" baseline="0" noProof="1">
                <a:solidFill>
                  <a:schemeClr val="tx1"/>
                </a:solidFill>
                <a:latin typeface="Arial" panose="020B0604020202020204" pitchFamily="34" charset="0"/>
                <a:cs typeface="Arial" panose="020B0604020202020204" pitchFamily="34" charset="0"/>
              </a:rPr>
              <a:t>Nyt Slide </a:t>
            </a:r>
            <a:r>
              <a:rPr lang="da-DK" altLang="da-DK" sz="900" noProof="1">
                <a:solidFill>
                  <a:schemeClr val="tx1"/>
                </a:solidFill>
                <a:latin typeface="Arial" panose="020B0604020202020204" pitchFamily="34" charset="0"/>
                <a:cs typeface="Arial" panose="020B0604020202020204" pitchFamily="34" charset="0"/>
              </a:rPr>
              <a:t>for </a:t>
            </a:r>
            <a:br>
              <a:rPr lang="da-DK" altLang="da-DK" sz="900" noProof="1">
                <a:solidFill>
                  <a:schemeClr val="tx1"/>
                </a:solidFill>
                <a:latin typeface="Arial" panose="020B0604020202020204" pitchFamily="34" charset="0"/>
                <a:cs typeface="Arial" panose="020B0604020202020204" pitchFamily="34" charset="0"/>
              </a:rPr>
            </a:br>
            <a:r>
              <a:rPr lang="da-DK" altLang="da-DK" sz="900" noProof="1">
                <a:solidFill>
                  <a:schemeClr val="tx1"/>
                </a:solidFill>
                <a:latin typeface="Arial" panose="020B0604020202020204" pitchFamily="34" charset="0"/>
                <a:cs typeface="Arial" panose="020B0604020202020204" pitchFamily="34" charset="0"/>
              </a:rPr>
              <a:t>at</a:t>
            </a:r>
            <a:r>
              <a:rPr lang="da-DK" altLang="da-DK" sz="900" baseline="0" noProof="1">
                <a:solidFill>
                  <a:schemeClr val="tx1"/>
                </a:solidFill>
                <a:latin typeface="Arial" panose="020B0604020202020204" pitchFamily="34" charset="0"/>
                <a:cs typeface="Arial" panose="020B0604020202020204" pitchFamily="34" charset="0"/>
              </a:rPr>
              <a:t> indsætte nyt slide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for at ændre dit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nuværende layout til et alternativt</a:t>
            </a:r>
            <a:endParaRPr lang="da-DK" sz="900" b="1" noProof="1">
              <a:solidFill>
                <a:schemeClr val="tx1"/>
              </a:solidFill>
              <a:latin typeface="Arial" panose="020B0604020202020204" pitchFamily="34" charset="0"/>
              <a:cs typeface="Arial" panose="020B0604020202020204" pitchFamily="34" charset="0"/>
            </a:endParaRPr>
          </a:p>
        </p:txBody>
      </p:sp>
      <p:sp>
        <p:nvSpPr>
          <p:cNvPr id="27" name="AutoShape 4"/>
          <p:cNvSpPr>
            <a:spLocks/>
          </p:cNvSpPr>
          <p:nvPr userDrawn="1"/>
        </p:nvSpPr>
        <p:spPr bwMode="gray">
          <a:xfrm>
            <a:off x="443912" y="5020343"/>
            <a:ext cx="2333140" cy="86177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Vælg</a:t>
            </a:r>
            <a:r>
              <a:rPr lang="da-DK" altLang="da-DK" sz="900" baseline="0" noProof="1">
                <a:solidFill>
                  <a:schemeClr val="tx1"/>
                </a:solidFill>
                <a:latin typeface="Arial" panose="020B0604020202020204" pitchFamily="34" charset="0"/>
                <a:cs typeface="Arial" panose="020B0604020202020204" pitchFamily="34" charset="0"/>
              </a:rPr>
              <a:t> </a:t>
            </a:r>
            <a:r>
              <a:rPr lang="da-DK" altLang="da-DK" sz="900" b="1" baseline="0" noProof="1">
                <a:solidFill>
                  <a:schemeClr val="tx1"/>
                </a:solidFill>
                <a:latin typeface="Arial" panose="020B0604020202020204" pitchFamily="34" charset="0"/>
                <a:cs typeface="Arial" panose="020B0604020202020204" pitchFamily="34" charset="0"/>
              </a:rPr>
              <a:t>Nulstil</a:t>
            </a:r>
            <a:r>
              <a:rPr lang="da-DK" altLang="da-DK" sz="900" b="1"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for at</a:t>
            </a:r>
            <a:r>
              <a:rPr lang="da-DK" altLang="da-DK" sz="900" baseline="0" noProof="1">
                <a:solidFill>
                  <a:schemeClr val="tx1"/>
                </a:solidFill>
                <a:latin typeface="Arial" panose="020B0604020202020204" pitchFamily="34" charset="0"/>
                <a:cs typeface="Arial" panose="020B0604020202020204" pitchFamily="34" charset="0"/>
              </a:rPr>
              <a:t> nulstille </a:t>
            </a:r>
            <a:r>
              <a:rPr lang="da-DK" sz="900" baseline="0" noProof="1">
                <a:solidFill>
                  <a:schemeClr val="tx1"/>
                </a:solidFill>
                <a:latin typeface="Arial" panose="020B0604020202020204" pitchFamily="34" charset="0"/>
                <a:cs typeface="Arial" panose="020B0604020202020204" pitchFamily="34" charset="0"/>
              </a:rPr>
              <a:t>placering, størrelse og formatering af pladsholdere til layoutets oprindelige design </a:t>
            </a:r>
            <a:endParaRPr lang="da-DK" sz="900" b="1" noProof="1">
              <a:solidFill>
                <a:schemeClr val="tx1"/>
              </a:solidFill>
              <a:latin typeface="Arial" panose="020B0604020202020204" pitchFamily="34" charset="0"/>
              <a:cs typeface="Arial" panose="020B0604020202020204" pitchFamily="34" charset="0"/>
            </a:endParaRPr>
          </a:p>
        </p:txBody>
      </p:sp>
      <p:sp>
        <p:nvSpPr>
          <p:cNvPr id="5" name="Rectangle 2"/>
          <p:cNvSpPr>
            <a:spLocks noChangeArrowheads="1"/>
          </p:cNvSpPr>
          <p:nvPr userDrawn="1"/>
        </p:nvSpPr>
        <p:spPr bwMode="auto">
          <a:xfrm>
            <a:off x="6170613" y="48525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userDrawn="1"/>
        </p:nvSpPr>
        <p:spPr bwMode="auto">
          <a:xfrm>
            <a:off x="4202545" y="59020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6" name="Billede 25"/>
          <p:cNvPicPr>
            <a:picLocks noChangeAspect="1"/>
          </p:cNvPicPr>
          <p:nvPr userDrawn="1"/>
        </p:nvPicPr>
        <p:blipFill>
          <a:blip r:embed="rId2"/>
          <a:stretch>
            <a:fillRect/>
          </a:stretch>
        </p:blipFill>
        <p:spPr>
          <a:xfrm>
            <a:off x="2678565" y="3064798"/>
            <a:ext cx="549328" cy="285228"/>
          </a:xfrm>
          <a:prstGeom prst="rect">
            <a:avLst/>
          </a:prstGeom>
        </p:spPr>
      </p:pic>
      <p:pic>
        <p:nvPicPr>
          <p:cNvPr id="29" name="Billede 28"/>
          <p:cNvPicPr>
            <a:picLocks noChangeAspect="1"/>
          </p:cNvPicPr>
          <p:nvPr userDrawn="1"/>
        </p:nvPicPr>
        <p:blipFill>
          <a:blip r:embed="rId3"/>
          <a:stretch>
            <a:fillRect/>
          </a:stretch>
        </p:blipFill>
        <p:spPr>
          <a:xfrm>
            <a:off x="5906525" y="2912438"/>
            <a:ext cx="337400" cy="321707"/>
          </a:xfrm>
          <a:prstGeom prst="rect">
            <a:avLst/>
          </a:prstGeom>
        </p:spPr>
      </p:pic>
      <p:pic>
        <p:nvPicPr>
          <p:cNvPr id="30" name="Billede 29"/>
          <p:cNvPicPr>
            <a:picLocks noChangeAspect="1"/>
          </p:cNvPicPr>
          <p:nvPr userDrawn="1"/>
        </p:nvPicPr>
        <p:blipFill rotWithShape="1">
          <a:blip r:embed="rId4"/>
          <a:srcRect l="2931" r="60888"/>
          <a:stretch/>
        </p:blipFill>
        <p:spPr>
          <a:xfrm>
            <a:off x="2678565" y="3819276"/>
            <a:ext cx="363713" cy="647461"/>
          </a:xfrm>
          <a:prstGeom prst="rect">
            <a:avLst/>
          </a:prstGeom>
        </p:spPr>
      </p:pic>
      <p:pic>
        <p:nvPicPr>
          <p:cNvPr id="31" name="Picture 4"/>
          <p:cNvPicPr>
            <a:picLocks noChangeAspect="1"/>
          </p:cNvPicPr>
          <p:nvPr userDrawn="1"/>
        </p:nvPicPr>
        <p:blipFill>
          <a:blip r:embed="rId5"/>
          <a:stretch>
            <a:fillRect/>
          </a:stretch>
        </p:blipFill>
        <p:spPr>
          <a:xfrm>
            <a:off x="5906525" y="2032669"/>
            <a:ext cx="262151" cy="256054"/>
          </a:xfrm>
          <a:prstGeom prst="rect">
            <a:avLst/>
          </a:prstGeom>
        </p:spPr>
      </p:pic>
      <p:pic>
        <p:nvPicPr>
          <p:cNvPr id="32" name="Billede 31"/>
          <p:cNvPicPr>
            <a:picLocks noChangeAspect="1"/>
          </p:cNvPicPr>
          <p:nvPr userDrawn="1"/>
        </p:nvPicPr>
        <p:blipFill>
          <a:blip r:embed="rId6"/>
          <a:stretch>
            <a:fillRect/>
          </a:stretch>
        </p:blipFill>
        <p:spPr>
          <a:xfrm>
            <a:off x="2678565" y="4502402"/>
            <a:ext cx="612361" cy="197840"/>
          </a:xfrm>
          <a:prstGeom prst="rect">
            <a:avLst/>
          </a:prstGeom>
        </p:spPr>
      </p:pic>
      <p:pic>
        <p:nvPicPr>
          <p:cNvPr id="33" name="Billede 32"/>
          <p:cNvPicPr>
            <a:picLocks noChangeAspect="1"/>
          </p:cNvPicPr>
          <p:nvPr userDrawn="1"/>
        </p:nvPicPr>
        <p:blipFill>
          <a:blip r:embed="rId7"/>
          <a:stretch>
            <a:fillRect/>
          </a:stretch>
        </p:blipFill>
        <p:spPr>
          <a:xfrm>
            <a:off x="2678565" y="5546139"/>
            <a:ext cx="547241" cy="197798"/>
          </a:xfrm>
          <a:prstGeom prst="rect">
            <a:avLst/>
          </a:prstGeom>
        </p:spPr>
      </p:pic>
      <p:pic>
        <p:nvPicPr>
          <p:cNvPr id="34" name="Billede 33"/>
          <p:cNvPicPr>
            <a:picLocks noChangeAspect="1"/>
          </p:cNvPicPr>
          <p:nvPr userDrawn="1"/>
        </p:nvPicPr>
        <p:blipFill>
          <a:blip r:embed="rId8"/>
          <a:stretch>
            <a:fillRect/>
          </a:stretch>
        </p:blipFill>
        <p:spPr>
          <a:xfrm>
            <a:off x="5897741" y="3356020"/>
            <a:ext cx="359695" cy="335309"/>
          </a:xfrm>
          <a:prstGeom prst="rect">
            <a:avLst/>
          </a:prstGeom>
        </p:spPr>
      </p:pic>
      <p:sp>
        <p:nvSpPr>
          <p:cNvPr id="2" name="Date_DateCustomA" hidden="1"/>
          <p:cNvSpPr>
            <a:spLocks noGrp="1"/>
          </p:cNvSpPr>
          <p:nvPr>
            <p:ph type="dt" sz="half" idx="10"/>
          </p:nvPr>
        </p:nvSpPr>
        <p:spPr>
          <a:xfrm>
            <a:off x="410400" y="6607334"/>
            <a:ext cx="4086495" cy="180085"/>
          </a:xfrm>
        </p:spPr>
        <p:txBody>
          <a:bodyPr/>
          <a:lstStyle>
            <a:lvl1pPr>
              <a:defRPr>
                <a:solidFill>
                  <a:schemeClr val="bg1"/>
                </a:solidFill>
              </a:defRPr>
            </a:lvl1pPr>
          </a:lstStyle>
          <a:p>
            <a:r>
              <a:rPr lang="en-GB" dirty="0"/>
              <a:t>5. november 2018</a:t>
            </a:r>
          </a:p>
        </p:txBody>
      </p:sp>
      <p:sp>
        <p:nvSpPr>
          <p:cNvPr id="3" name="Pladsholder til sidefod 2" hidden="1"/>
          <p:cNvSpPr>
            <a:spLocks noGrp="1"/>
          </p:cNvSpPr>
          <p:nvPr>
            <p:ph type="ftr" sz="quarter" idx="11"/>
          </p:nvPr>
        </p:nvSpPr>
        <p:spPr/>
        <p:txBody>
          <a:bodyPr/>
          <a:lstStyle>
            <a:lvl1pPr>
              <a:defRPr>
                <a:solidFill>
                  <a:schemeClr val="bg1"/>
                </a:solidFill>
              </a:defRPr>
            </a:lvl1pPr>
          </a:lstStyle>
          <a:p>
            <a:endParaRPr lang="en-GB" dirty="0"/>
          </a:p>
        </p:txBody>
      </p:sp>
      <p:sp>
        <p:nvSpPr>
          <p:cNvPr id="4" name="Pladsholder til slidenummer 3" hidden="1"/>
          <p:cNvSpPr>
            <a:spLocks noGrp="1"/>
          </p:cNvSpPr>
          <p:nvPr>
            <p:ph type="sldNum" sz="quarter" idx="12"/>
          </p:nvPr>
        </p:nvSpPr>
        <p:spPr/>
        <p:txBody>
          <a:bodyPr/>
          <a:lstStyle>
            <a:lvl1pPr>
              <a:defRPr>
                <a:solidFill>
                  <a:schemeClr val="bg1"/>
                </a:solidFill>
              </a:defRPr>
            </a:lvl1pPr>
          </a:lstStyle>
          <a:p>
            <a:fld id="{45D37B1E-C366-494F-A587-962AD9AABC83}" type="slidenum">
              <a:rPr lang="en-GB"/>
              <a:pPr/>
              <a:t>‹nr.›</a:t>
            </a:fld>
            <a:endParaRPr lang="en-GB" dirty="0"/>
          </a:p>
        </p:txBody>
      </p:sp>
    </p:spTree>
    <p:extLst>
      <p:ext uri="{BB962C8B-B14F-4D97-AF65-F5344CB8AC3E}">
        <p14:creationId xmlns:p14="http://schemas.microsoft.com/office/powerpoint/2010/main" val="689583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Titel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737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a:t>Klik for at redigere i master</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E4AA4630-E67F-46D3-B530-9C82E86696C9}" type="datetimeFigureOut">
              <a:rPr lang="da-DK" smtClean="0"/>
              <a:t>30-11-2018</a:t>
            </a:fld>
            <a:endParaRPr lang="da-DK"/>
          </a:p>
        </p:txBody>
      </p:sp>
    </p:spTree>
    <p:extLst>
      <p:ext uri="{BB962C8B-B14F-4D97-AF65-F5344CB8AC3E}">
        <p14:creationId xmlns:p14="http://schemas.microsoft.com/office/powerpoint/2010/main" val="807843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a-DK" dirty="0"/>
          </a:p>
        </p:txBody>
      </p:sp>
      <p:sp>
        <p:nvSpPr>
          <p:cNvPr id="3" name="Pladsholder til indhold 2"/>
          <p:cNvSpPr>
            <a:spLocks noGrp="1"/>
          </p:cNvSpPr>
          <p:nvPr>
            <p:ph sz="half" idx="1"/>
          </p:nvPr>
        </p:nvSpPr>
        <p:spPr>
          <a:xfrm>
            <a:off x="609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4" name="Pladsholder til indhold 3"/>
          <p:cNvSpPr>
            <a:spLocks noGrp="1"/>
          </p:cNvSpPr>
          <p:nvPr>
            <p:ph sz="half" idx="2"/>
          </p:nvPr>
        </p:nvSpPr>
        <p:spPr>
          <a:xfrm>
            <a:off x="6197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5" name="Pladsholder til dato 3"/>
          <p:cNvSpPr>
            <a:spLocks noGrp="1"/>
          </p:cNvSpPr>
          <p:nvPr>
            <p:ph type="dt" sz="half" idx="10"/>
          </p:nvPr>
        </p:nvSpPr>
        <p:spPr/>
        <p:txBody>
          <a:bodyPr/>
          <a:lstStyle>
            <a:lvl1pPr>
              <a:defRPr/>
            </a:lvl1pPr>
          </a:lstStyle>
          <a:p>
            <a:fld id="{BF226A14-B634-451F-8761-1B6DF2983CA2}" type="datetimeFigureOut">
              <a:rPr lang="da-DK" smtClean="0"/>
              <a:pPr/>
              <a:t>30-11-2018</a:t>
            </a:fld>
            <a:endParaRPr lang="da-DK"/>
          </a:p>
        </p:txBody>
      </p:sp>
      <p:sp>
        <p:nvSpPr>
          <p:cNvPr id="6" name="Pladsholder til sidefod 4"/>
          <p:cNvSpPr>
            <a:spLocks noGrp="1"/>
          </p:cNvSpPr>
          <p:nvPr>
            <p:ph type="ftr" sz="quarter" idx="11"/>
          </p:nvPr>
        </p:nvSpPr>
        <p:spPr/>
        <p:txBody>
          <a:bodyPr/>
          <a:lstStyle>
            <a:lvl1pPr>
              <a:defRPr/>
            </a:lvl1pPr>
          </a:lstStyle>
          <a:p>
            <a:endParaRPr lang="da-DK"/>
          </a:p>
        </p:txBody>
      </p:sp>
      <p:sp>
        <p:nvSpPr>
          <p:cNvPr id="7" name="Pladsholder til diasnummer 5"/>
          <p:cNvSpPr>
            <a:spLocks noGrp="1"/>
          </p:cNvSpPr>
          <p:nvPr>
            <p:ph type="sldNum" sz="quarter" idx="12"/>
          </p:nvPr>
        </p:nvSpPr>
        <p:spPr/>
        <p:txBody>
          <a:bodyPr/>
          <a:lstStyle>
            <a:lvl1pPr>
              <a:defRPr/>
            </a:lvl1pPr>
          </a:lstStyle>
          <a:p>
            <a:fld id="{447A3DB1-EB12-4882-B656-BC127F3625BB}" type="slidenum">
              <a:rPr lang="da-DK" smtClean="0"/>
              <a:pPr/>
              <a:t>‹nr.›</a:t>
            </a:fld>
            <a:endParaRPr lang="da-DK"/>
          </a:p>
        </p:txBody>
      </p:sp>
    </p:spTree>
    <p:extLst>
      <p:ext uri="{BB962C8B-B14F-4D97-AF65-F5344CB8AC3E}">
        <p14:creationId xmlns:p14="http://schemas.microsoft.com/office/powerpoint/2010/main" val="3290717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1_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Date_DateCustomA" hidden="1"/>
          <p:cNvSpPr>
            <a:spLocks noGrp="1"/>
          </p:cNvSpPr>
          <p:nvPr>
            <p:ph type="dt" sz="half" idx="10"/>
          </p:nvPr>
        </p:nvSpPr>
        <p:spPr>
          <a:xfrm>
            <a:off x="410400" y="6621209"/>
            <a:ext cx="4086495" cy="180085"/>
          </a:xfrm>
        </p:spPr>
        <p:txBody>
          <a:bodyPr/>
          <a:lstStyle>
            <a:lvl1pPr>
              <a:defRPr sz="100" b="0">
                <a:solidFill>
                  <a:schemeClr val="bg1"/>
                </a:solidFill>
              </a:defRPr>
            </a:lvl1pPr>
          </a:lstStyle>
          <a:p>
            <a:endParaRPr lang="da-DK" dirty="0"/>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a:t>‹nr.›</a:t>
            </a:fld>
            <a:endParaRPr lang="da-DK" dirty="0"/>
          </a:p>
        </p:txBody>
      </p:sp>
      <p:sp>
        <p:nvSpPr>
          <p:cNvPr id="6"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da-DK" sz="900" b="1" i="0" cap="all" baseline="0" dirty="0" err="1">
              <a:solidFill>
                <a:schemeClr val="tx1"/>
              </a:solidFill>
            </a:endParaRPr>
          </a:p>
        </p:txBody>
      </p:sp>
    </p:spTree>
    <p:extLst>
      <p:ext uri="{BB962C8B-B14F-4D97-AF65-F5344CB8AC3E}">
        <p14:creationId xmlns:p14="http://schemas.microsoft.com/office/powerpoint/2010/main" val="184954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ange forside">
    <p:spTree>
      <p:nvGrpSpPr>
        <p:cNvPr id="1" name=""/>
        <p:cNvGrpSpPr/>
        <p:nvPr/>
      </p:nvGrpSpPr>
      <p:grpSpPr>
        <a:xfrm>
          <a:off x="0" y="0"/>
          <a:ext cx="0" cy="0"/>
          <a:chOff x="0" y="0"/>
          <a:chExt cx="0" cy="0"/>
        </a:xfrm>
      </p:grpSpPr>
      <p:sp>
        <p:nvSpPr>
          <p:cNvPr id="10" name="Baggrund orange"/>
          <p:cNvSpPr/>
          <p:nvPr userDrawn="1"/>
        </p:nvSpPr>
        <p:spPr>
          <a:xfrm>
            <a:off x="0" y="0"/>
            <a:ext cx="12189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a:solidFill>
            <a:schemeClr val="accent6"/>
          </a:solidFill>
        </p:spPr>
        <p:txBody>
          <a:bodyPr/>
          <a:lstStyle>
            <a:lvl1pPr>
              <a:defRPr>
                <a:solidFill>
                  <a:schemeClr val="accent6"/>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rgbClr val="FCF0C4"/>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rgbClr val="FCF0C4"/>
                </a:solidFill>
              </a:defRPr>
            </a:lvl1pPr>
          </a:lstStyle>
          <a:p>
            <a:r>
              <a:rPr lang="da-DK" dirty="0"/>
              <a:t>5. november 2018</a:t>
            </a:r>
          </a:p>
        </p:txBody>
      </p:sp>
      <p:sp>
        <p:nvSpPr>
          <p:cNvPr id="5" name="OFF_institute_"/>
          <p:cNvSpPr>
            <a:spLocks noGrp="1"/>
          </p:cNvSpPr>
          <p:nvPr>
            <p:ph type="ftr" sz="quarter" idx="11"/>
          </p:nvPr>
        </p:nvSpPr>
        <p:spPr>
          <a:xfrm>
            <a:off x="410400" y="0"/>
            <a:ext cx="3340800" cy="171450"/>
          </a:xfrm>
        </p:spPr>
        <p:txBody>
          <a:bodyPr/>
          <a:lstStyle>
            <a:lvl1pPr algn="l">
              <a:lnSpc>
                <a:spcPct val="92000"/>
              </a:lnSpc>
              <a:defRPr sz="100" b="1">
                <a:solidFill>
                  <a:schemeClr val="accent6"/>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HR-service</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rgbClr val="FCF0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Merete Skov Habermann</a:t>
            </a:r>
          </a:p>
        </p:txBody>
      </p:sp>
    </p:spTree>
    <p:extLst>
      <p:ext uri="{BB962C8B-B14F-4D97-AF65-F5344CB8AC3E}">
        <p14:creationId xmlns:p14="http://schemas.microsoft.com/office/powerpoint/2010/main" val="125996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ød forside">
    <p:spTree>
      <p:nvGrpSpPr>
        <p:cNvPr id="1" name=""/>
        <p:cNvGrpSpPr/>
        <p:nvPr/>
      </p:nvGrpSpPr>
      <p:grpSpPr>
        <a:xfrm>
          <a:off x="0" y="0"/>
          <a:ext cx="0" cy="0"/>
          <a:chOff x="0" y="0"/>
          <a:chExt cx="0" cy="0"/>
        </a:xfrm>
      </p:grpSpPr>
      <p:sp>
        <p:nvSpPr>
          <p:cNvPr id="10" name="Baggrund rød"/>
          <p:cNvSpPr/>
          <p:nvPr userDrawn="1"/>
        </p:nvSpPr>
        <p:spPr>
          <a:xfrm>
            <a:off x="0" y="0"/>
            <a:ext cx="12189600" cy="6858000"/>
          </a:xfrm>
          <a:prstGeom prst="rect">
            <a:avLst/>
          </a:prstGeom>
          <a:solidFill>
            <a:srgbClr val="D05A5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D05A57"/>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accent4"/>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accent4"/>
                </a:solidFill>
              </a:defRPr>
            </a:lvl1pPr>
          </a:lstStyle>
          <a:p>
            <a:r>
              <a:rPr lang="da-DK" dirty="0"/>
              <a:t>5. november 2018</a:t>
            </a:r>
          </a:p>
        </p:txBody>
      </p:sp>
      <p:sp>
        <p:nvSpPr>
          <p:cNvPr id="5" name="OFF_institute_" hidden="1"/>
          <p:cNvSpPr>
            <a:spLocks noGrp="1"/>
          </p:cNvSpPr>
          <p:nvPr>
            <p:ph type="ftr" sz="quarter" idx="11"/>
          </p:nvPr>
        </p:nvSpPr>
        <p:spPr>
          <a:xfrm>
            <a:off x="410400" y="0"/>
            <a:ext cx="3340800" cy="262890"/>
          </a:xfrm>
        </p:spPr>
        <p:txBody>
          <a:bodyPr/>
          <a:lstStyle>
            <a:lvl1pPr algn="l">
              <a:lnSpc>
                <a:spcPct val="92000"/>
              </a:lnSpc>
              <a:defRPr sz="100" b="1">
                <a:solidFill>
                  <a:schemeClr val="accent5"/>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HR-service</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Merete Skov Habermann</a:t>
            </a:r>
          </a:p>
        </p:txBody>
      </p:sp>
    </p:spTree>
    <p:extLst>
      <p:ext uri="{BB962C8B-B14F-4D97-AF65-F5344CB8AC3E}">
        <p14:creationId xmlns:p14="http://schemas.microsoft.com/office/powerpoint/2010/main" val="24438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un forside">
    <p:spTree>
      <p:nvGrpSpPr>
        <p:cNvPr id="1" name=""/>
        <p:cNvGrpSpPr/>
        <p:nvPr/>
      </p:nvGrpSpPr>
      <p:grpSpPr>
        <a:xfrm>
          <a:off x="0" y="0"/>
          <a:ext cx="0" cy="0"/>
          <a:chOff x="0" y="0"/>
          <a:chExt cx="0" cy="0"/>
        </a:xfrm>
      </p:grpSpPr>
      <p:sp>
        <p:nvSpPr>
          <p:cNvPr id="10" name="Baggrund rød"/>
          <p:cNvSpPr/>
          <p:nvPr userDrawn="1"/>
        </p:nvSpPr>
        <p:spPr>
          <a:xfrm>
            <a:off x="0" y="0"/>
            <a:ext cx="12189600" cy="68580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946037"/>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2"/>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tx2"/>
                </a:solidFill>
              </a:defRPr>
            </a:lvl1pPr>
          </a:lstStyle>
          <a:p>
            <a:r>
              <a:rPr lang="da-DK" dirty="0"/>
              <a:t>5. november 2018</a:t>
            </a:r>
          </a:p>
        </p:txBody>
      </p:sp>
      <p:sp>
        <p:nvSpPr>
          <p:cNvPr id="5" name="OFF_institute_"/>
          <p:cNvSpPr>
            <a:spLocks noGrp="1"/>
          </p:cNvSpPr>
          <p:nvPr>
            <p:ph type="ftr" sz="quarter" idx="11"/>
          </p:nvPr>
        </p:nvSpPr>
        <p:spPr>
          <a:xfrm>
            <a:off x="410400" y="0"/>
            <a:ext cx="3340800" cy="251460"/>
          </a:xfrm>
        </p:spPr>
        <p:txBody>
          <a:bodyPr/>
          <a:lstStyle>
            <a:lvl1pPr algn="l">
              <a:lnSpc>
                <a:spcPct val="92000"/>
              </a:lnSpc>
              <a:defRPr sz="100" b="1">
                <a:solidFill>
                  <a:srgbClr val="946037"/>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HR-service</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Merete Skov Habermann</a:t>
            </a:r>
          </a:p>
        </p:txBody>
      </p:sp>
    </p:spTree>
    <p:extLst>
      <p:ext uri="{BB962C8B-B14F-4D97-AF65-F5344CB8AC3E}">
        <p14:creationId xmlns:p14="http://schemas.microsoft.com/office/powerpoint/2010/main" val="187310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rt forside">
    <p:spTree>
      <p:nvGrpSpPr>
        <p:cNvPr id="1" name=""/>
        <p:cNvGrpSpPr/>
        <p:nvPr/>
      </p:nvGrpSpPr>
      <p:grpSpPr>
        <a:xfrm>
          <a:off x="0" y="0"/>
          <a:ext cx="0" cy="0"/>
          <a:chOff x="0" y="0"/>
          <a:chExt cx="0" cy="0"/>
        </a:xfrm>
      </p:grpSpPr>
      <p:sp>
        <p:nvSpPr>
          <p:cNvPr id="10" name="Baggrund sort"/>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tx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bg1"/>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bg1"/>
                </a:solidFill>
              </a:defRPr>
            </a:lvl1pPr>
          </a:lstStyle>
          <a:p>
            <a:r>
              <a:rPr lang="da-DK" dirty="0"/>
              <a:t>5. november 2018</a:t>
            </a:r>
          </a:p>
        </p:txBody>
      </p:sp>
      <p:sp>
        <p:nvSpPr>
          <p:cNvPr id="5" name="OFF_institute_" hidden="1"/>
          <p:cNvSpPr>
            <a:spLocks noGrp="1"/>
          </p:cNvSpPr>
          <p:nvPr>
            <p:ph type="ftr" sz="quarter" idx="11"/>
          </p:nvPr>
        </p:nvSpPr>
        <p:spPr>
          <a:xfrm>
            <a:off x="410400" y="0"/>
            <a:ext cx="3340800" cy="228600"/>
          </a:xfrm>
        </p:spPr>
        <p:txBody>
          <a:bodyPr/>
          <a:lstStyle>
            <a:lvl1pPr algn="l">
              <a:lnSpc>
                <a:spcPct val="92000"/>
              </a:lnSpc>
              <a:defRPr sz="100" b="1">
                <a:solidFill>
                  <a:schemeClr val="tx1"/>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HR-service</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Merete Skov Habermann</a:t>
            </a:r>
          </a:p>
        </p:txBody>
      </p:sp>
    </p:spTree>
    <p:extLst>
      <p:ext uri="{BB962C8B-B14F-4D97-AF65-F5344CB8AC3E}">
        <p14:creationId xmlns:p14="http://schemas.microsoft.com/office/powerpoint/2010/main" val="325954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bg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1"/>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tx1"/>
                </a:solidFill>
              </a:defRPr>
            </a:lvl1pPr>
          </a:lstStyle>
          <a:p>
            <a:r>
              <a:rPr lang="da-DK" dirty="0"/>
              <a:t>5. november 2018</a:t>
            </a:r>
          </a:p>
        </p:txBody>
      </p:sp>
      <p:sp>
        <p:nvSpPr>
          <p:cNvPr id="5" name="OFF_institute_"/>
          <p:cNvSpPr>
            <a:spLocks noGrp="1"/>
          </p:cNvSpPr>
          <p:nvPr>
            <p:ph type="ftr" sz="quarter" idx="11"/>
          </p:nvPr>
        </p:nvSpPr>
        <p:spPr>
          <a:xfrm>
            <a:off x="410400" y="0"/>
            <a:ext cx="3340800" cy="182880"/>
          </a:xfrm>
        </p:spPr>
        <p:txBody>
          <a:bodyPr/>
          <a:lstStyle>
            <a:lvl1pPr algn="l">
              <a:lnSpc>
                <a:spcPct val="92000"/>
              </a:lnSpc>
              <a:defRPr sz="100" b="1">
                <a:solidFill>
                  <a:schemeClr val="bg1"/>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5"/>
            <a:ext cx="1249200" cy="337048"/>
          </a:xfrm>
          <a:prstGeom prst="rect">
            <a:avLst/>
          </a:prstGeom>
        </p:spPr>
      </p:pic>
      <p:sp>
        <p:nvSpPr>
          <p:cNvPr id="11" name="USR_name"/>
          <p:cNvSpPr/>
          <p:nvPr userDrawn="1"/>
        </p:nvSpPr>
        <p:spPr>
          <a:xfrm>
            <a:off x="410400" y="6127200"/>
            <a:ext cx="3340800" cy="263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dirty="0">
                <a:solidFill>
                  <a:schemeClr val="tx1"/>
                </a:solidFill>
              </a:rPr>
              <a:t>Merete Skov Habermann</a:t>
            </a:r>
          </a:p>
        </p:txBody>
      </p:sp>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tx1"/>
                </a:solidFill>
              </a:rPr>
              <a:t>HR-service</a:t>
            </a:r>
          </a:p>
        </p:txBody>
      </p:sp>
    </p:spTree>
    <p:extLst>
      <p:ext uri="{BB962C8B-B14F-4D97-AF65-F5344CB8AC3E}">
        <p14:creationId xmlns:p14="http://schemas.microsoft.com/office/powerpoint/2010/main" val="120692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øn kapitelside">
    <p:spTree>
      <p:nvGrpSpPr>
        <p:cNvPr id="1" name=""/>
        <p:cNvGrpSpPr/>
        <p:nvPr/>
      </p:nvGrpSpPr>
      <p:grpSpPr>
        <a:xfrm>
          <a:off x="0" y="0"/>
          <a:ext cx="0" cy="0"/>
          <a:chOff x="0" y="0"/>
          <a:chExt cx="0" cy="0"/>
        </a:xfrm>
      </p:grpSpPr>
      <p:sp>
        <p:nvSpPr>
          <p:cNvPr id="7" name="Baggrund grøn"/>
          <p:cNvSpPr/>
          <p:nvPr userDrawn="1"/>
        </p:nvSpPr>
        <p:spPr>
          <a:xfrm>
            <a:off x="0" y="0"/>
            <a:ext cx="121920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4E5B31"/>
                </a:solidFill>
              </a:defRPr>
            </a:lvl1pPr>
          </a:lstStyle>
          <a:p>
            <a:r>
              <a:rPr lang="en-GB" dirty="0"/>
              <a:t>5. november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rgbClr val="4E5B31"/>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4E5B31"/>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206419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lede 9" hidden="1"/>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20266" y="1"/>
            <a:ext cx="12171734" cy="6858000"/>
          </a:xfrm>
          <a:prstGeom prst="rect">
            <a:avLst/>
          </a:prstGeom>
        </p:spPr>
      </p:pic>
      <p:pic>
        <p:nvPicPr>
          <p:cNvPr id="7" name="Billede 6" hidden="1"/>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77748" y="453600"/>
            <a:ext cx="11412000" cy="1248208"/>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406305" y="1990800"/>
            <a:ext cx="11376000" cy="38512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DateCustomA"/>
          <p:cNvSpPr>
            <a:spLocks noGrp="1"/>
          </p:cNvSpPr>
          <p:nvPr>
            <p:ph type="dt" sz="half" idx="2"/>
          </p:nvPr>
        </p:nvSpPr>
        <p:spPr>
          <a:xfrm>
            <a:off x="410400" y="6569966"/>
            <a:ext cx="3340800" cy="180085"/>
          </a:xfrm>
          <a:prstGeom prst="rect">
            <a:avLst/>
          </a:prstGeom>
        </p:spPr>
        <p:txBody>
          <a:bodyPr vert="horz" lIns="0" tIns="0" rIns="0" bIns="0" rtlCol="0" anchor="t" anchorCtr="0">
            <a:noAutofit/>
          </a:bodyPr>
          <a:lstStyle>
            <a:lvl1pPr algn="l">
              <a:defRPr sz="900" b="1">
                <a:solidFill>
                  <a:schemeClr val="tx1"/>
                </a:solidFill>
              </a:defRPr>
            </a:lvl1pPr>
          </a:lstStyle>
          <a:p>
            <a:r>
              <a:rPr lang="en-GB" dirty="0"/>
              <a:t>5. november 2018</a:t>
            </a:r>
          </a:p>
        </p:txBody>
      </p:sp>
      <p:sp>
        <p:nvSpPr>
          <p:cNvPr id="5" name="OFF_institute"/>
          <p:cNvSpPr>
            <a:spLocks noGrp="1"/>
          </p:cNvSpPr>
          <p:nvPr>
            <p:ph type="ftr" sz="quarter" idx="3"/>
          </p:nvPr>
        </p:nvSpPr>
        <p:spPr>
          <a:xfrm>
            <a:off x="6915600" y="6172958"/>
            <a:ext cx="3340800" cy="352190"/>
          </a:xfrm>
          <a:prstGeom prst="rect">
            <a:avLst/>
          </a:prstGeom>
        </p:spPr>
        <p:txBody>
          <a:bodyPr vert="horz" lIns="0" tIns="0" rIns="0" bIns="0" rtlCol="0" anchor="b" anchorCtr="0">
            <a:noAutofit/>
          </a:bodyPr>
          <a:lstStyle>
            <a:lvl1pPr algn="r">
              <a:defRPr sz="900" b="1" cap="all" baseline="0">
                <a:solidFill>
                  <a:schemeClr val="tx1"/>
                </a:solidFill>
              </a:defRPr>
            </a:lvl1pPr>
          </a:lstStyle>
          <a:p>
            <a:r>
              <a:rPr lang="en-GB" dirty="0"/>
              <a:t>HR-service</a:t>
            </a:r>
          </a:p>
        </p:txBody>
      </p:sp>
      <p:sp>
        <p:nvSpPr>
          <p:cNvPr id="6" name="Slide Number Placeholder 5"/>
          <p:cNvSpPr>
            <a:spLocks noGrp="1"/>
          </p:cNvSpPr>
          <p:nvPr>
            <p:ph type="sldNum" sz="quarter" idx="4"/>
          </p:nvPr>
        </p:nvSpPr>
        <p:spPr>
          <a:xfrm>
            <a:off x="410400" y="6393600"/>
            <a:ext cx="431400" cy="181889"/>
          </a:xfrm>
          <a:prstGeom prst="rect">
            <a:avLst/>
          </a:prstGeom>
        </p:spPr>
        <p:txBody>
          <a:bodyPr vert="horz" lIns="0" tIns="0" rIns="0" bIns="0" rtlCol="0" anchor="t" anchorCtr="0">
            <a:noAutofit/>
          </a:bodyPr>
          <a:lstStyle>
            <a:lvl1pPr algn="l">
              <a:defRPr sz="900">
                <a:solidFill>
                  <a:schemeClr val="tx1"/>
                </a:solidFill>
              </a:defRPr>
            </a:lvl1pPr>
          </a:lstStyle>
          <a:p>
            <a:fld id="{45D37B1E-C366-494F-A587-962AD9AABC83}" type="slidenum">
              <a:rPr lang="en-GB"/>
              <a:pPr/>
              <a:t>‹nr.›</a:t>
            </a:fld>
            <a:endParaRPr lang="en-GB" dirty="0"/>
          </a:p>
        </p:txBody>
      </p:sp>
      <p:pic>
        <p:nvPicPr>
          <p:cNvPr id="13" name="Logo sort"/>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540800" y="6172958"/>
            <a:ext cx="1249200" cy="337049"/>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3" r:id="rId1"/>
    <p:sldLayoutId id="2147483659" r:id="rId2"/>
    <p:sldLayoutId id="2147483653" r:id="rId3"/>
    <p:sldLayoutId id="2147483673" r:id="rId4"/>
    <p:sldLayoutId id="2147483667" r:id="rId5"/>
    <p:sldLayoutId id="2147483664" r:id="rId6"/>
    <p:sldLayoutId id="2147483655" r:id="rId7"/>
    <p:sldLayoutId id="2147483649" r:id="rId8"/>
    <p:sldLayoutId id="2147483674" r:id="rId9"/>
    <p:sldLayoutId id="2147483671" r:id="rId10"/>
    <p:sldLayoutId id="2147483665" r:id="rId11"/>
    <p:sldLayoutId id="2147483656" r:id="rId12"/>
    <p:sldLayoutId id="2147483650" r:id="rId13"/>
    <p:sldLayoutId id="2147483675" r:id="rId14"/>
    <p:sldLayoutId id="2147483668" r:id="rId15"/>
    <p:sldLayoutId id="2147483660" r:id="rId16"/>
    <p:sldLayoutId id="2147483657" r:id="rId17"/>
    <p:sldLayoutId id="2147483684" r:id="rId18"/>
    <p:sldLayoutId id="2147483651" r:id="rId19"/>
    <p:sldLayoutId id="2147483672" r:id="rId20"/>
    <p:sldLayoutId id="2147483661" r:id="rId21"/>
    <p:sldLayoutId id="2147483654" r:id="rId22"/>
    <p:sldLayoutId id="2147483688" r:id="rId23"/>
    <p:sldLayoutId id="2147483689" r:id="rId24"/>
    <p:sldLayoutId id="2147483676" r:id="rId25"/>
    <p:sldLayoutId id="2147483669" r:id="rId26"/>
    <p:sldLayoutId id="2147483666" r:id="rId27"/>
    <p:sldLayoutId id="2147483658" r:id="rId28"/>
    <p:sldLayoutId id="2147483687" r:id="rId29"/>
    <p:sldLayoutId id="2147483652" r:id="rId30"/>
    <p:sldLayoutId id="2147483677" r:id="rId31"/>
    <p:sldLayoutId id="2147483670" r:id="rId32"/>
    <p:sldLayoutId id="2147483662" r:id="rId33"/>
    <p:sldLayoutId id="2147483678" r:id="rId34"/>
    <p:sldLayoutId id="2147483679" r:id="rId35"/>
    <p:sldLayoutId id="2147483685" r:id="rId36"/>
    <p:sldLayoutId id="2147483686" r:id="rId37"/>
  </p:sldLayoutIdLst>
  <p:hf hdr="0"/>
  <p:txStyles>
    <p:titleStyle>
      <a:lvl1pPr algn="l" defTabSz="914400" rtl="0" eaLnBrk="1" latinLnBrk="0" hangingPunct="1">
        <a:lnSpc>
          <a:spcPct val="89000"/>
        </a:lnSpc>
        <a:spcBef>
          <a:spcPct val="0"/>
        </a:spcBef>
        <a:buNone/>
        <a:defRPr sz="4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1pPr>
      <a:lvl2pPr marL="360000" indent="-36000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2pPr>
      <a:lvl3pPr marL="684000" indent="-324000" algn="l" defTabSz="914400" rtl="0" eaLnBrk="1" latinLnBrk="0" hangingPunct="1">
        <a:lnSpc>
          <a:spcPct val="90000"/>
        </a:lnSpc>
        <a:spcBef>
          <a:spcPts val="600"/>
        </a:spcBef>
        <a:buFont typeface="Arial" panose="020B0604020202020204" pitchFamily="34" charset="0"/>
        <a:buChar char="•"/>
        <a:defRPr sz="2100" kern="1200">
          <a:solidFill>
            <a:schemeClr val="tx1"/>
          </a:solidFill>
          <a:latin typeface="+mn-lt"/>
          <a:ea typeface="+mn-ea"/>
          <a:cs typeface="+mn-cs"/>
        </a:defRPr>
      </a:lvl3pPr>
      <a:lvl4pPr marL="972000" indent="-288000" algn="l" defTabSz="914400" rtl="0" eaLnBrk="1" latinLnBrk="0" hangingPunct="1">
        <a:lnSpc>
          <a:spcPct val="90000"/>
        </a:lnSpc>
        <a:spcBef>
          <a:spcPts val="600"/>
        </a:spcBef>
        <a:buFont typeface="Arial" panose="020B0604020202020204" pitchFamily="34" charset="0"/>
        <a:buChar char="•"/>
        <a:defRPr sz="1900" kern="1200">
          <a:solidFill>
            <a:schemeClr val="tx1"/>
          </a:solidFill>
          <a:latin typeface="+mn-lt"/>
          <a:ea typeface="+mn-ea"/>
          <a:cs typeface="+mn-cs"/>
        </a:defRPr>
      </a:lvl4pPr>
      <a:lvl5pPr marL="1224000" indent="-252000" algn="l" defTabSz="914400" rtl="0" eaLnBrk="1" latinLnBrk="0" hangingPunct="1">
        <a:lnSpc>
          <a:spcPct val="90000"/>
        </a:lnSpc>
        <a:spcBef>
          <a:spcPts val="600"/>
        </a:spcBef>
        <a:buFont typeface="Arial" panose="020B0604020202020204" pitchFamily="34" charset="0"/>
        <a:buChar char="•"/>
        <a:defRPr sz="1700" kern="1200" baseline="0">
          <a:solidFill>
            <a:schemeClr val="tx1"/>
          </a:solidFill>
          <a:latin typeface="+mn-lt"/>
          <a:ea typeface="+mn-ea"/>
          <a:cs typeface="+mn-cs"/>
        </a:defRPr>
      </a:lvl5pPr>
      <a:lvl6pPr marL="1224000" indent="0" algn="l" defTabSz="914400" rtl="0" eaLnBrk="1" latinLnBrk="0" hangingPunct="1">
        <a:lnSpc>
          <a:spcPct val="90000"/>
        </a:lnSpc>
        <a:spcBef>
          <a:spcPts val="600"/>
        </a:spcBef>
        <a:buFont typeface="Arial" panose="020B0604020202020204" pitchFamily="34" charset="0"/>
        <a:buNone/>
        <a:defRPr sz="1500" kern="1200" baseline="0">
          <a:solidFill>
            <a:schemeClr val="tx1"/>
          </a:solidFill>
          <a:latin typeface="+mn-lt"/>
          <a:ea typeface="+mn-ea"/>
          <a:cs typeface="+mn-cs"/>
        </a:defRPr>
      </a:lvl6pPr>
      <a:lvl7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7pPr>
      <a:lvl8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8pPr>
      <a:lvl9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85" userDrawn="1">
          <p15:clr>
            <a:srgbClr val="F26B43"/>
          </p15:clr>
        </p15:guide>
        <p15:guide id="4" orient="horz" pos="1071" userDrawn="1">
          <p15:clr>
            <a:srgbClr val="F26B43"/>
          </p15:clr>
        </p15:guide>
        <p15:guide id="5" pos="255" userDrawn="1">
          <p15:clr>
            <a:srgbClr val="F26B43"/>
          </p15:clr>
        </p15:guide>
        <p15:guide id="6" pos="7421" userDrawn="1">
          <p15:clr>
            <a:srgbClr val="F26B43"/>
          </p15:clr>
        </p15:guide>
        <p15:guide id="7" orient="horz" pos="1253" userDrawn="1">
          <p15:clr>
            <a:srgbClr val="F26B43"/>
          </p15:clr>
        </p15:guide>
        <p15:guide id="8" orient="horz" pos="3680" userDrawn="1">
          <p15:clr>
            <a:srgbClr val="F26B43"/>
          </p15:clr>
        </p15:guide>
        <p15:guide id="9" orient="horz" pos="3916" userDrawn="1">
          <p15:clr>
            <a:srgbClr val="F26B43"/>
          </p15:clr>
        </p15:guide>
        <p15:guide id="10" orient="horz" pos="4094" userDrawn="1">
          <p15:clr>
            <a:srgbClr val="F26B43"/>
          </p15:clr>
        </p15:guide>
        <p15:guide id="11" pos="545"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266B8-8238-4E9C-9097-C48094C6C388}"/>
              </a:ext>
            </a:extLst>
          </p:cNvPr>
          <p:cNvSpPr>
            <a:spLocks noGrp="1"/>
          </p:cNvSpPr>
          <p:nvPr>
            <p:ph type="ctrTitle"/>
          </p:nvPr>
        </p:nvSpPr>
        <p:spPr/>
        <p:txBody>
          <a:bodyPr>
            <a:normAutofit/>
          </a:bodyPr>
          <a:lstStyle/>
          <a:p>
            <a:r>
              <a:rPr lang="da-DK" sz="3600" dirty="0">
                <a:solidFill>
                  <a:srgbClr val="946037"/>
                </a:solidFill>
              </a:rPr>
              <a:t>Velkommen til</a:t>
            </a:r>
            <a:br>
              <a:rPr lang="da-DK" sz="3600" dirty="0">
                <a:solidFill>
                  <a:srgbClr val="946037"/>
                </a:solidFill>
              </a:rPr>
            </a:br>
            <a:r>
              <a:rPr lang="da-DK" sz="3600" dirty="0">
                <a:solidFill>
                  <a:srgbClr val="946037"/>
                </a:solidFill>
              </a:rPr>
              <a:t>arbejdsmøde om </a:t>
            </a:r>
            <a:br>
              <a:rPr lang="da-DK" sz="6000" dirty="0">
                <a:solidFill>
                  <a:srgbClr val="946037"/>
                </a:solidFill>
              </a:rPr>
            </a:br>
            <a:br>
              <a:rPr lang="da-DK" sz="6000" dirty="0">
                <a:solidFill>
                  <a:srgbClr val="4E5B31"/>
                </a:solidFill>
              </a:rPr>
            </a:br>
            <a:br>
              <a:rPr lang="da-DK" sz="6000" dirty="0">
                <a:solidFill>
                  <a:srgbClr val="4E5B31"/>
                </a:solidFill>
              </a:rPr>
            </a:br>
            <a:r>
              <a:rPr lang="da-DK" sz="6000" dirty="0">
                <a:solidFill>
                  <a:srgbClr val="473729"/>
                </a:solidFill>
              </a:rPr>
              <a:t>APV og trivselsmåling 2018</a:t>
            </a:r>
          </a:p>
        </p:txBody>
      </p:sp>
      <p:sp>
        <p:nvSpPr>
          <p:cNvPr id="3" name="Undertitel 2">
            <a:extLst>
              <a:ext uri="{FF2B5EF4-FFF2-40B4-BE49-F238E27FC236}">
                <a16:creationId xmlns:a16="http://schemas.microsoft.com/office/drawing/2014/main" id="{3EE3D2EA-719A-45D9-9C8D-81AEF3FDC726}"/>
              </a:ext>
            </a:extLst>
          </p:cNvPr>
          <p:cNvSpPr>
            <a:spLocks noGrp="1"/>
          </p:cNvSpPr>
          <p:nvPr>
            <p:ph type="subTitle" idx="1"/>
          </p:nvPr>
        </p:nvSpPr>
        <p:spPr/>
        <p:txBody>
          <a:bodyPr/>
          <a:lstStyle/>
          <a:p>
            <a:r>
              <a:rPr lang="da-DK" dirty="0">
                <a:solidFill>
                  <a:srgbClr val="946037"/>
                </a:solidFill>
              </a:rPr>
              <a:t>23. November – 5. december 2018</a:t>
            </a:r>
          </a:p>
        </p:txBody>
      </p:sp>
      <p:cxnSp>
        <p:nvCxnSpPr>
          <p:cNvPr id="5" name="Lige forbindelse 4">
            <a:extLst>
              <a:ext uri="{FF2B5EF4-FFF2-40B4-BE49-F238E27FC236}">
                <a16:creationId xmlns:a16="http://schemas.microsoft.com/office/drawing/2014/main" id="{7F9F47A2-86A2-4ECD-B33D-D86ABBF22AC0}"/>
              </a:ext>
            </a:extLst>
          </p:cNvPr>
          <p:cNvCxnSpPr>
            <a:cxnSpLocks/>
          </p:cNvCxnSpPr>
          <p:nvPr/>
        </p:nvCxnSpPr>
        <p:spPr>
          <a:xfrm>
            <a:off x="1184572" y="4325112"/>
            <a:ext cx="9971108" cy="0"/>
          </a:xfrm>
          <a:prstGeom prst="line">
            <a:avLst/>
          </a:prstGeom>
          <a:ln w="47625" cmpd="thinThick">
            <a:solidFill>
              <a:srgbClr val="946037"/>
            </a:solidFill>
          </a:ln>
        </p:spPr>
        <p:style>
          <a:lnRef idx="1">
            <a:schemeClr val="accent1"/>
          </a:lnRef>
          <a:fillRef idx="0">
            <a:schemeClr val="accent1"/>
          </a:fillRef>
          <a:effectRef idx="0">
            <a:schemeClr val="accent1"/>
          </a:effectRef>
          <a:fontRef idx="minor">
            <a:schemeClr val="tx1"/>
          </a:fontRef>
        </p:style>
      </p:cxnSp>
      <p:grpSp>
        <p:nvGrpSpPr>
          <p:cNvPr id="14" name="Gruppe 13">
            <a:extLst>
              <a:ext uri="{FF2B5EF4-FFF2-40B4-BE49-F238E27FC236}">
                <a16:creationId xmlns:a16="http://schemas.microsoft.com/office/drawing/2014/main" id="{B9793755-8E1A-47C5-82D6-89E8B620821C}"/>
              </a:ext>
            </a:extLst>
          </p:cNvPr>
          <p:cNvGrpSpPr/>
          <p:nvPr/>
        </p:nvGrpSpPr>
        <p:grpSpPr>
          <a:xfrm>
            <a:off x="8022336" y="219456"/>
            <a:ext cx="3962400" cy="2999232"/>
            <a:chOff x="8022336" y="219456"/>
            <a:chExt cx="3962400" cy="2999232"/>
          </a:xfrm>
        </p:grpSpPr>
        <p:sp>
          <p:nvSpPr>
            <p:cNvPr id="6" name="Rektangel 5">
              <a:extLst>
                <a:ext uri="{FF2B5EF4-FFF2-40B4-BE49-F238E27FC236}">
                  <a16:creationId xmlns:a16="http://schemas.microsoft.com/office/drawing/2014/main" id="{D183A334-5BC0-4F42-A8EC-B210F11A5DB1}"/>
                </a:ext>
              </a:extLst>
            </p:cNvPr>
            <p:cNvSpPr/>
            <p:nvPr/>
          </p:nvSpPr>
          <p:spPr>
            <a:xfrm>
              <a:off x="8022336" y="219456"/>
              <a:ext cx="3962400" cy="2999232"/>
            </a:xfrm>
            <a:prstGeom prst="rect">
              <a:avLst/>
            </a:prstGeom>
            <a:solidFill>
              <a:schemeClr val="bg1"/>
            </a:solidFill>
            <a:ln w="41275" cmpd="thickThin">
              <a:solidFill>
                <a:srgbClr val="946037"/>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p>
          </p:txBody>
        </p:sp>
        <p:pic>
          <p:nvPicPr>
            <p:cNvPr id="4" name="Billede 3">
              <a:extLst>
                <a:ext uri="{FF2B5EF4-FFF2-40B4-BE49-F238E27FC236}">
                  <a16:creationId xmlns:a16="http://schemas.microsoft.com/office/drawing/2014/main" id="{28D4775C-AD58-4D85-B01A-898F6BA8907E}"/>
                </a:ext>
              </a:extLst>
            </p:cNvPr>
            <p:cNvPicPr>
              <a:picLocks noChangeAspect="1"/>
            </p:cNvPicPr>
            <p:nvPr/>
          </p:nvPicPr>
          <p:blipFill>
            <a:blip r:embed="rId3"/>
            <a:stretch>
              <a:fillRect/>
            </a:stretch>
          </p:blipFill>
          <p:spPr>
            <a:xfrm>
              <a:off x="8307045" y="375714"/>
              <a:ext cx="1159963" cy="815411"/>
            </a:xfrm>
            <a:prstGeom prst="rect">
              <a:avLst/>
            </a:prstGeom>
          </p:spPr>
        </p:pic>
        <p:pic>
          <p:nvPicPr>
            <p:cNvPr id="7" name="Billede 6">
              <a:extLst>
                <a:ext uri="{FF2B5EF4-FFF2-40B4-BE49-F238E27FC236}">
                  <a16:creationId xmlns:a16="http://schemas.microsoft.com/office/drawing/2014/main" id="{31C0549C-BF8F-4EBA-B703-963CF7EB0A63}"/>
                </a:ext>
              </a:extLst>
            </p:cNvPr>
            <p:cNvPicPr>
              <a:picLocks noChangeAspect="1"/>
            </p:cNvPicPr>
            <p:nvPr/>
          </p:nvPicPr>
          <p:blipFill rotWithShape="1">
            <a:blip r:embed="rId4"/>
            <a:srcRect l="14853" t="8758" r="15809" b="4053"/>
            <a:stretch/>
          </p:blipFill>
          <p:spPr>
            <a:xfrm>
              <a:off x="8784971" y="830904"/>
              <a:ext cx="1159963" cy="820462"/>
            </a:xfrm>
            <a:prstGeom prst="rect">
              <a:avLst/>
            </a:prstGeom>
          </p:spPr>
        </p:pic>
        <p:pic>
          <p:nvPicPr>
            <p:cNvPr id="8" name="Billede 7">
              <a:extLst>
                <a:ext uri="{FF2B5EF4-FFF2-40B4-BE49-F238E27FC236}">
                  <a16:creationId xmlns:a16="http://schemas.microsoft.com/office/drawing/2014/main" id="{0F083879-F737-4516-A87C-07D45F44F944}"/>
                </a:ext>
              </a:extLst>
            </p:cNvPr>
            <p:cNvPicPr>
              <a:picLocks noChangeAspect="1"/>
            </p:cNvPicPr>
            <p:nvPr/>
          </p:nvPicPr>
          <p:blipFill rotWithShape="1">
            <a:blip r:embed="rId5"/>
            <a:srcRect l="15069" t="8807" r="15917" b="4709"/>
            <a:stretch/>
          </p:blipFill>
          <p:spPr>
            <a:xfrm>
              <a:off x="8307045" y="1797988"/>
              <a:ext cx="1154818" cy="814014"/>
            </a:xfrm>
            <a:prstGeom prst="rect">
              <a:avLst/>
            </a:prstGeom>
          </p:spPr>
        </p:pic>
        <p:pic>
          <p:nvPicPr>
            <p:cNvPr id="9" name="Billede 8">
              <a:extLst>
                <a:ext uri="{FF2B5EF4-FFF2-40B4-BE49-F238E27FC236}">
                  <a16:creationId xmlns:a16="http://schemas.microsoft.com/office/drawing/2014/main" id="{7863DA15-DECE-445D-B5ED-A6C37DC5D277}"/>
                </a:ext>
              </a:extLst>
            </p:cNvPr>
            <p:cNvPicPr>
              <a:picLocks noChangeAspect="1"/>
            </p:cNvPicPr>
            <p:nvPr/>
          </p:nvPicPr>
          <p:blipFill rotWithShape="1">
            <a:blip r:embed="rId6"/>
            <a:srcRect l="14518" t="9175" r="15849" b="4220"/>
            <a:stretch/>
          </p:blipFill>
          <p:spPr>
            <a:xfrm>
              <a:off x="8779782" y="2252324"/>
              <a:ext cx="1142963" cy="799623"/>
            </a:xfrm>
            <a:prstGeom prst="rect">
              <a:avLst/>
            </a:prstGeom>
          </p:spPr>
        </p:pic>
        <p:pic>
          <p:nvPicPr>
            <p:cNvPr id="10" name="Billede 9">
              <a:extLst>
                <a:ext uri="{FF2B5EF4-FFF2-40B4-BE49-F238E27FC236}">
                  <a16:creationId xmlns:a16="http://schemas.microsoft.com/office/drawing/2014/main" id="{2854B4B0-ED8F-4FDA-9749-CE952B0DBD12}"/>
                </a:ext>
              </a:extLst>
            </p:cNvPr>
            <p:cNvPicPr>
              <a:picLocks noChangeAspect="1"/>
            </p:cNvPicPr>
            <p:nvPr/>
          </p:nvPicPr>
          <p:blipFill rotWithShape="1">
            <a:blip r:embed="rId7"/>
            <a:srcRect l="14863" t="8807" r="15780" b="4097"/>
            <a:stretch/>
          </p:blipFill>
          <p:spPr>
            <a:xfrm>
              <a:off x="10143973" y="375109"/>
              <a:ext cx="1143993" cy="808059"/>
            </a:xfrm>
            <a:prstGeom prst="rect">
              <a:avLst/>
            </a:prstGeom>
          </p:spPr>
        </p:pic>
        <p:pic>
          <p:nvPicPr>
            <p:cNvPr id="11" name="Billede 10">
              <a:extLst>
                <a:ext uri="{FF2B5EF4-FFF2-40B4-BE49-F238E27FC236}">
                  <a16:creationId xmlns:a16="http://schemas.microsoft.com/office/drawing/2014/main" id="{12355B4E-258C-407B-80C7-765CC915FD1D}"/>
                </a:ext>
              </a:extLst>
            </p:cNvPr>
            <p:cNvPicPr>
              <a:picLocks noChangeAspect="1"/>
            </p:cNvPicPr>
            <p:nvPr/>
          </p:nvPicPr>
          <p:blipFill rotWithShape="1">
            <a:blip r:embed="rId8"/>
            <a:srcRect l="14725" t="9175" r="15711" b="4098"/>
            <a:stretch/>
          </p:blipFill>
          <p:spPr>
            <a:xfrm>
              <a:off x="10614255" y="805008"/>
              <a:ext cx="1133595" cy="794975"/>
            </a:xfrm>
            <a:prstGeom prst="rect">
              <a:avLst/>
            </a:prstGeom>
          </p:spPr>
        </p:pic>
        <p:pic>
          <p:nvPicPr>
            <p:cNvPr id="12" name="Billede 11">
              <a:extLst>
                <a:ext uri="{FF2B5EF4-FFF2-40B4-BE49-F238E27FC236}">
                  <a16:creationId xmlns:a16="http://schemas.microsoft.com/office/drawing/2014/main" id="{BBB35F61-8C7C-4D5F-9746-E449D2A5740E}"/>
                </a:ext>
              </a:extLst>
            </p:cNvPr>
            <p:cNvPicPr>
              <a:picLocks noChangeAspect="1"/>
            </p:cNvPicPr>
            <p:nvPr/>
          </p:nvPicPr>
          <p:blipFill rotWithShape="1">
            <a:blip r:embed="rId9"/>
            <a:srcRect l="14587" t="8440" r="15733" b="3853"/>
            <a:stretch/>
          </p:blipFill>
          <p:spPr>
            <a:xfrm>
              <a:off x="10160692" y="1804140"/>
              <a:ext cx="1141011" cy="807862"/>
            </a:xfrm>
            <a:prstGeom prst="rect">
              <a:avLst/>
            </a:prstGeom>
          </p:spPr>
        </p:pic>
        <p:pic>
          <p:nvPicPr>
            <p:cNvPr id="13" name="Billede 12">
              <a:extLst>
                <a:ext uri="{FF2B5EF4-FFF2-40B4-BE49-F238E27FC236}">
                  <a16:creationId xmlns:a16="http://schemas.microsoft.com/office/drawing/2014/main" id="{4BA908D9-BF0C-4014-BFCD-1466BC8CBDBF}"/>
                </a:ext>
              </a:extLst>
            </p:cNvPr>
            <p:cNvPicPr>
              <a:picLocks noChangeAspect="1"/>
            </p:cNvPicPr>
            <p:nvPr/>
          </p:nvPicPr>
          <p:blipFill rotWithShape="1">
            <a:blip r:embed="rId10"/>
            <a:srcRect l="14931" t="8686" r="15733" b="3730"/>
            <a:stretch/>
          </p:blipFill>
          <p:spPr>
            <a:xfrm>
              <a:off x="10638618" y="2232508"/>
              <a:ext cx="1109232" cy="788158"/>
            </a:xfrm>
            <a:prstGeom prst="rect">
              <a:avLst/>
            </a:prstGeom>
          </p:spPr>
        </p:pic>
      </p:grpSp>
    </p:spTree>
    <p:extLst>
      <p:ext uri="{BB962C8B-B14F-4D97-AF65-F5344CB8AC3E}">
        <p14:creationId xmlns:p14="http://schemas.microsoft.com/office/powerpoint/2010/main" val="64839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sz="3600" dirty="0">
                <a:solidFill>
                  <a:srgbClr val="473729"/>
                </a:solidFill>
              </a:rPr>
              <a:t>APV og Trivselsmåling</a:t>
            </a:r>
            <a:br>
              <a:rPr lang="da-DK" dirty="0">
                <a:solidFill>
                  <a:srgbClr val="473729"/>
                </a:solidFill>
              </a:rPr>
            </a:br>
            <a:r>
              <a:rPr lang="da-DK" sz="2400" dirty="0">
                <a:solidFill>
                  <a:srgbClr val="473729"/>
                </a:solidFill>
              </a:rPr>
              <a:t>- Svarprocent</a:t>
            </a:r>
            <a:r>
              <a:rPr lang="da-DK" dirty="0"/>
              <a:t>	</a:t>
            </a:r>
          </a:p>
        </p:txBody>
      </p:sp>
      <p:graphicFrame>
        <p:nvGraphicFramePr>
          <p:cNvPr id="2" name="Tabel 1"/>
          <p:cNvGraphicFramePr>
            <a:graphicFrameLocks noGrp="1"/>
          </p:cNvGraphicFramePr>
          <p:nvPr>
            <p:extLst>
              <p:ext uri="{D42A27DB-BD31-4B8C-83A1-F6EECF244321}">
                <p14:modId xmlns:p14="http://schemas.microsoft.com/office/powerpoint/2010/main" val="2525487263"/>
              </p:ext>
            </p:extLst>
          </p:nvPr>
        </p:nvGraphicFramePr>
        <p:xfrm>
          <a:off x="377748" y="4212904"/>
          <a:ext cx="8208912" cy="1874640"/>
        </p:xfrm>
        <a:graphic>
          <a:graphicData uri="http://schemas.openxmlformats.org/drawingml/2006/table">
            <a:tbl>
              <a:tblPr firstRow="1" bandRow="1">
                <a:tableStyleId>{93296810-A885-4BE3-A3E7-6D5BEEA58F35}</a:tableStyleId>
              </a:tblPr>
              <a:tblGrid>
                <a:gridCol w="3228100">
                  <a:extLst>
                    <a:ext uri="{9D8B030D-6E8A-4147-A177-3AD203B41FA5}">
                      <a16:colId xmlns:a16="http://schemas.microsoft.com/office/drawing/2014/main" val="20000"/>
                    </a:ext>
                  </a:extLst>
                </a:gridCol>
                <a:gridCol w="1681196">
                  <a:extLst>
                    <a:ext uri="{9D8B030D-6E8A-4147-A177-3AD203B41FA5}">
                      <a16:colId xmlns:a16="http://schemas.microsoft.com/office/drawing/2014/main" val="20001"/>
                    </a:ext>
                  </a:extLst>
                </a:gridCol>
                <a:gridCol w="1706842">
                  <a:extLst>
                    <a:ext uri="{9D8B030D-6E8A-4147-A177-3AD203B41FA5}">
                      <a16:colId xmlns:a16="http://schemas.microsoft.com/office/drawing/2014/main" val="4016572644"/>
                    </a:ext>
                  </a:extLst>
                </a:gridCol>
                <a:gridCol w="1592774">
                  <a:extLst>
                    <a:ext uri="{9D8B030D-6E8A-4147-A177-3AD203B41FA5}">
                      <a16:colId xmlns:a16="http://schemas.microsoft.com/office/drawing/2014/main" val="20002"/>
                    </a:ext>
                  </a:extLst>
                </a:gridCol>
              </a:tblGrid>
              <a:tr h="2532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a:t>Fysisk APV</a:t>
                      </a:r>
                      <a:endParaRPr lang="da-DK" sz="1600" b="1" dirty="0"/>
                    </a:p>
                  </a:txBody>
                  <a:tcPr marL="58440" marR="58440" marT="29220" marB="29220">
                    <a:solidFill>
                      <a:srgbClr val="D38235"/>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a-DK" sz="2000" dirty="0"/>
                    </a:p>
                  </a:txBody>
                  <a:tcPr/>
                </a:tc>
                <a:tc hMerge="1">
                  <a:txBody>
                    <a:bodyPr/>
                    <a:lstStyle/>
                    <a:p>
                      <a:endParaRPr lang="da-DK"/>
                    </a:p>
                  </a:txBody>
                  <a:tcPr/>
                </a:tc>
                <a:tc hMerge="1">
                  <a:txBody>
                    <a:bodyPr/>
                    <a:lstStyle/>
                    <a:p>
                      <a:pPr algn="ctr"/>
                      <a:endParaRPr lang="da-DK" sz="2000" dirty="0"/>
                    </a:p>
                  </a:txBody>
                  <a:tcPr/>
                </a:tc>
                <a:extLst>
                  <a:ext uri="{0D108BD9-81ED-4DB2-BD59-A6C34878D82A}">
                    <a16:rowId xmlns:a16="http://schemas.microsoft.com/office/drawing/2014/main" val="10000"/>
                  </a:ext>
                </a:extLst>
              </a:tr>
              <a:tr h="194800">
                <a:tc>
                  <a:txBody>
                    <a:bodyPr/>
                    <a:lstStyle/>
                    <a:p>
                      <a:endParaRPr lang="da-DK" sz="1400" b="1" dirty="0">
                        <a:solidFill>
                          <a:schemeClr val="bg1"/>
                        </a:solidFill>
                      </a:endParaRPr>
                    </a:p>
                  </a:txBody>
                  <a:tcPr marL="58440" marR="58440" marT="29220" marB="29220">
                    <a:solidFill>
                      <a:srgbClr val="E0A526"/>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400" b="1" dirty="0"/>
                        <a:t>Antal</a:t>
                      </a:r>
                      <a:endParaRPr lang="da-DK" sz="1400" b="1" dirty="0">
                        <a:solidFill>
                          <a:schemeClr val="bg1"/>
                        </a:solidFill>
                      </a:endParaRPr>
                    </a:p>
                  </a:txBody>
                  <a:tcPr marL="58440" marR="58440" marT="29220" marB="29220">
                    <a:solidFill>
                      <a:srgbClr val="E0A526"/>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400" b="1" dirty="0"/>
                        <a:t>Procent</a:t>
                      </a:r>
                    </a:p>
                    <a:p>
                      <a:pPr marL="0" marR="0" indent="0" algn="r" defTabSz="914400" rtl="0" eaLnBrk="1" fontAlgn="auto" latinLnBrk="0" hangingPunct="1">
                        <a:lnSpc>
                          <a:spcPct val="100000"/>
                        </a:lnSpc>
                        <a:spcBef>
                          <a:spcPts val="0"/>
                        </a:spcBef>
                        <a:spcAft>
                          <a:spcPts val="0"/>
                        </a:spcAft>
                        <a:buClrTx/>
                        <a:buSzTx/>
                        <a:buFontTx/>
                        <a:buNone/>
                        <a:tabLst/>
                        <a:defRPr/>
                      </a:pPr>
                      <a:r>
                        <a:rPr lang="da-DK" sz="1400" b="1" dirty="0"/>
                        <a:t>2018</a:t>
                      </a:r>
                      <a:endParaRPr lang="da-DK" sz="1400" b="1" dirty="0">
                        <a:solidFill>
                          <a:schemeClr val="bg1"/>
                        </a:solidFill>
                      </a:endParaRPr>
                    </a:p>
                  </a:txBody>
                  <a:tcPr marL="58440" marR="58440" marT="29220" marB="29220">
                    <a:solidFill>
                      <a:srgbClr val="E0A526"/>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400" b="1" dirty="0"/>
                        <a:t>Procent</a:t>
                      </a:r>
                    </a:p>
                    <a:p>
                      <a:pPr marL="0" marR="0" indent="0" algn="r" defTabSz="914400" rtl="0" eaLnBrk="1" fontAlgn="auto" latinLnBrk="0" hangingPunct="1">
                        <a:lnSpc>
                          <a:spcPct val="100000"/>
                        </a:lnSpc>
                        <a:spcBef>
                          <a:spcPts val="0"/>
                        </a:spcBef>
                        <a:spcAft>
                          <a:spcPts val="0"/>
                        </a:spcAft>
                        <a:buClrTx/>
                        <a:buSzTx/>
                        <a:buFontTx/>
                        <a:buNone/>
                        <a:tabLst/>
                        <a:defRPr/>
                      </a:pPr>
                      <a:r>
                        <a:rPr lang="da-DK" sz="1400" b="1" dirty="0"/>
                        <a:t>2015</a:t>
                      </a:r>
                      <a:endParaRPr lang="da-DK" sz="1400" b="1" dirty="0">
                        <a:solidFill>
                          <a:schemeClr val="bg1">
                            <a:lumMod val="50000"/>
                          </a:schemeClr>
                        </a:solidFill>
                      </a:endParaRPr>
                    </a:p>
                  </a:txBody>
                  <a:tcPr marL="58440" marR="58440" marT="29220" marB="29220">
                    <a:solidFill>
                      <a:srgbClr val="E0A526"/>
                    </a:solidFill>
                  </a:tcPr>
                </a:tc>
                <a:extLst>
                  <a:ext uri="{0D108BD9-81ED-4DB2-BD59-A6C34878D82A}">
                    <a16:rowId xmlns:a16="http://schemas.microsoft.com/office/drawing/2014/main" val="10001"/>
                  </a:ext>
                </a:extLst>
              </a:tr>
              <a:tr h="237006">
                <a:tc>
                  <a:txBody>
                    <a:bodyPr/>
                    <a:lstStyle/>
                    <a:p>
                      <a:r>
                        <a:rPr lang="da-DK" sz="1400" kern="1200" dirty="0"/>
                        <a:t>Inviterede </a:t>
                      </a:r>
                      <a:endParaRPr lang="da-DK" sz="1400" kern="1200" dirty="0">
                        <a:solidFill>
                          <a:schemeClr val="dk1"/>
                        </a:solidFill>
                        <a:latin typeface="+mn-lt"/>
                        <a:ea typeface="+mn-ea"/>
                        <a:cs typeface="+mn-cs"/>
                      </a:endParaRPr>
                    </a:p>
                  </a:txBody>
                  <a:tcPr marL="58440" marR="58440" marT="29220" marB="29220">
                    <a:solidFill>
                      <a:srgbClr val="EED48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8138" algn="dec"/>
                        </a:tabLst>
                        <a:defRPr/>
                      </a:pPr>
                      <a:r>
                        <a:rPr lang="da-DK" sz="1400" kern="1200" dirty="0"/>
                        <a:t>	3.394</a:t>
                      </a:r>
                      <a:endParaRPr lang="da-DK" sz="1400" kern="1200" dirty="0">
                        <a:solidFill>
                          <a:schemeClr val="dk1"/>
                        </a:solidFill>
                        <a:latin typeface="+mn-lt"/>
                        <a:ea typeface="+mn-ea"/>
                        <a:cs typeface="+mn-cs"/>
                      </a:endParaRPr>
                    </a:p>
                  </a:txBody>
                  <a:tcPr marL="58440" marR="58440" marT="29220" marB="29220">
                    <a:solidFill>
                      <a:srgbClr val="EED48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608138" algn="dec"/>
                        </a:tabLst>
                        <a:defRPr/>
                      </a:pPr>
                      <a:r>
                        <a:rPr lang="da-DK" sz="1400" kern="1200" dirty="0"/>
                        <a:t>-</a:t>
                      </a:r>
                      <a:endParaRPr lang="da-DK" sz="1400" kern="1200" dirty="0">
                        <a:solidFill>
                          <a:schemeClr val="dk1"/>
                        </a:solidFill>
                        <a:latin typeface="+mn-lt"/>
                        <a:ea typeface="+mn-ea"/>
                        <a:cs typeface="+mn-cs"/>
                      </a:endParaRPr>
                    </a:p>
                  </a:txBody>
                  <a:tcPr marL="58440" marR="58440" marT="29220" marB="29220">
                    <a:solidFill>
                      <a:srgbClr val="EED48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608138" algn="dec"/>
                        </a:tabLst>
                        <a:defRPr/>
                      </a:pPr>
                      <a:r>
                        <a:rPr lang="da-DK" sz="1400" kern="1200" dirty="0">
                          <a:solidFill>
                            <a:schemeClr val="bg1">
                              <a:lumMod val="50000"/>
                            </a:schemeClr>
                          </a:solidFill>
                        </a:rPr>
                        <a:t>	-</a:t>
                      </a:r>
                      <a:endParaRPr lang="da-DK" sz="1400" kern="1200" dirty="0">
                        <a:solidFill>
                          <a:schemeClr val="bg1">
                            <a:lumMod val="50000"/>
                          </a:schemeClr>
                        </a:solidFill>
                        <a:latin typeface="+mn-lt"/>
                        <a:ea typeface="+mn-ea"/>
                        <a:cs typeface="+mn-cs"/>
                      </a:endParaRPr>
                    </a:p>
                  </a:txBody>
                  <a:tcPr marL="58440" marR="58440" marT="29220" marB="29220">
                    <a:solidFill>
                      <a:srgbClr val="EED484"/>
                    </a:solidFill>
                  </a:tcPr>
                </a:tc>
                <a:extLst>
                  <a:ext uri="{0D108BD9-81ED-4DB2-BD59-A6C34878D82A}">
                    <a16:rowId xmlns:a16="http://schemas.microsoft.com/office/drawing/2014/main" val="10002"/>
                  </a:ext>
                </a:extLst>
              </a:tr>
              <a:tr h="237006">
                <a:tc>
                  <a:txBody>
                    <a:bodyPr/>
                    <a:lstStyle/>
                    <a:p>
                      <a:r>
                        <a:rPr lang="da-DK" sz="1400" kern="1200" dirty="0"/>
                        <a:t>Delvis gennemført </a:t>
                      </a:r>
                      <a:endParaRPr lang="da-DK" sz="1400" kern="1200" dirty="0">
                        <a:solidFill>
                          <a:schemeClr val="dk1"/>
                        </a:solidFill>
                        <a:latin typeface="+mn-lt"/>
                        <a:ea typeface="+mn-ea"/>
                        <a:cs typeface="+mn-cs"/>
                      </a:endParaRPr>
                    </a:p>
                  </a:txBody>
                  <a:tcPr marL="58440" marR="58440" marT="29220" marB="29220">
                    <a:solidFill>
                      <a:srgbClr val="EED484"/>
                    </a:solidFill>
                  </a:tcPr>
                </a:tc>
                <a:tc>
                  <a:txBody>
                    <a:bodyPr/>
                    <a:lstStyle/>
                    <a:p>
                      <a:pPr algn="l">
                        <a:tabLst>
                          <a:tab pos="1608138" algn="dec"/>
                        </a:tabLst>
                      </a:pPr>
                      <a:r>
                        <a:rPr lang="da-DK" sz="1400" kern="1200" dirty="0"/>
                        <a:t>	20</a:t>
                      </a:r>
                      <a:endParaRPr lang="da-DK" sz="1400" kern="1200" dirty="0">
                        <a:solidFill>
                          <a:schemeClr val="dk1"/>
                        </a:solidFill>
                        <a:latin typeface="+mn-lt"/>
                        <a:ea typeface="+mn-ea"/>
                        <a:cs typeface="+mn-cs"/>
                      </a:endParaRPr>
                    </a:p>
                  </a:txBody>
                  <a:tcPr marL="58440" marR="58440" marT="29220" marB="29220">
                    <a:solidFill>
                      <a:srgbClr val="EED484"/>
                    </a:solidFill>
                  </a:tcPr>
                </a:tc>
                <a:tc>
                  <a:txBody>
                    <a:bodyPr/>
                    <a:lstStyle/>
                    <a:p>
                      <a:pPr algn="r">
                        <a:tabLst>
                          <a:tab pos="1608138" algn="dec"/>
                        </a:tabLst>
                      </a:pPr>
                      <a:r>
                        <a:rPr lang="da-DK" sz="1400" kern="1200" dirty="0"/>
                        <a:t>1%</a:t>
                      </a:r>
                      <a:endParaRPr lang="da-DK" sz="1400" kern="1200" dirty="0">
                        <a:solidFill>
                          <a:schemeClr val="dk1"/>
                        </a:solidFill>
                        <a:latin typeface="+mn-lt"/>
                        <a:ea typeface="+mn-ea"/>
                        <a:cs typeface="+mn-cs"/>
                      </a:endParaRPr>
                    </a:p>
                  </a:txBody>
                  <a:tcPr marL="58440" marR="58440" marT="29220" marB="29220">
                    <a:solidFill>
                      <a:srgbClr val="EED48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608138" algn="dec"/>
                        </a:tabLst>
                        <a:defRPr/>
                      </a:pPr>
                      <a:r>
                        <a:rPr lang="da-DK" sz="1400" kern="1200" dirty="0">
                          <a:solidFill>
                            <a:schemeClr val="bg1">
                              <a:lumMod val="50000"/>
                            </a:schemeClr>
                          </a:solidFill>
                        </a:rPr>
                        <a:t>	1%</a:t>
                      </a:r>
                      <a:endParaRPr lang="da-DK" sz="1400" kern="1200" dirty="0">
                        <a:solidFill>
                          <a:schemeClr val="bg1">
                            <a:lumMod val="50000"/>
                          </a:schemeClr>
                        </a:solidFill>
                        <a:latin typeface="+mn-lt"/>
                        <a:ea typeface="+mn-ea"/>
                        <a:cs typeface="+mn-cs"/>
                      </a:endParaRPr>
                    </a:p>
                  </a:txBody>
                  <a:tcPr marL="58440" marR="58440" marT="29220" marB="29220">
                    <a:solidFill>
                      <a:srgbClr val="EED484"/>
                    </a:solidFill>
                  </a:tcPr>
                </a:tc>
                <a:extLst>
                  <a:ext uri="{0D108BD9-81ED-4DB2-BD59-A6C34878D82A}">
                    <a16:rowId xmlns:a16="http://schemas.microsoft.com/office/drawing/2014/main" val="10003"/>
                  </a:ext>
                </a:extLst>
              </a:tr>
              <a:tr h="237006">
                <a:tc>
                  <a:txBody>
                    <a:bodyPr/>
                    <a:lstStyle/>
                    <a:p>
                      <a:r>
                        <a:rPr lang="da-DK" sz="1400" kern="1200" dirty="0"/>
                        <a:t>Fuldt gennemført</a:t>
                      </a:r>
                      <a:endParaRPr lang="da-DK" sz="1400" kern="1200" dirty="0">
                        <a:solidFill>
                          <a:schemeClr val="dk1"/>
                        </a:solidFill>
                        <a:latin typeface="+mn-lt"/>
                        <a:ea typeface="+mn-ea"/>
                        <a:cs typeface="+mn-cs"/>
                      </a:endParaRPr>
                    </a:p>
                  </a:txBody>
                  <a:tcPr marL="58440" marR="58440" marT="29220" marB="29220">
                    <a:solidFill>
                      <a:srgbClr val="EED48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8138" algn="dec"/>
                        </a:tabLst>
                        <a:defRPr/>
                      </a:pPr>
                      <a:r>
                        <a:rPr lang="da-DK" sz="1400" kern="1200" dirty="0"/>
                        <a:t>	2.9332.953</a:t>
                      </a:r>
                      <a:endParaRPr lang="da-DK" sz="1400" kern="1200" dirty="0">
                        <a:solidFill>
                          <a:schemeClr val="dk1"/>
                        </a:solidFill>
                        <a:latin typeface="+mn-lt"/>
                        <a:ea typeface="+mn-ea"/>
                        <a:cs typeface="+mn-cs"/>
                      </a:endParaRPr>
                    </a:p>
                  </a:txBody>
                  <a:tcPr marL="58440" marR="58440" marT="29220" marB="29220">
                    <a:solidFill>
                      <a:srgbClr val="EED48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608138" algn="dec"/>
                        </a:tabLst>
                        <a:defRPr/>
                      </a:pPr>
                      <a:r>
                        <a:rPr lang="da-DK" sz="1400" kern="1200" dirty="0"/>
                        <a:t>86%</a:t>
                      </a:r>
                      <a:endParaRPr lang="da-DK" sz="1400" kern="1200" dirty="0">
                        <a:solidFill>
                          <a:schemeClr val="dk1"/>
                        </a:solidFill>
                        <a:latin typeface="+mn-lt"/>
                        <a:ea typeface="+mn-ea"/>
                        <a:cs typeface="+mn-cs"/>
                      </a:endParaRPr>
                    </a:p>
                  </a:txBody>
                  <a:tcPr marL="58440" marR="58440" marT="29220" marB="29220">
                    <a:solidFill>
                      <a:srgbClr val="EED48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608138" algn="dec"/>
                        </a:tabLst>
                        <a:defRPr/>
                      </a:pPr>
                      <a:r>
                        <a:rPr lang="da-DK" sz="1400" kern="1200" dirty="0">
                          <a:solidFill>
                            <a:schemeClr val="bg1">
                              <a:lumMod val="50000"/>
                            </a:schemeClr>
                          </a:solidFill>
                        </a:rPr>
                        <a:t>	83%</a:t>
                      </a:r>
                      <a:endParaRPr lang="da-DK" sz="1400" kern="1200" dirty="0">
                        <a:solidFill>
                          <a:schemeClr val="bg1">
                            <a:lumMod val="50000"/>
                          </a:schemeClr>
                        </a:solidFill>
                        <a:latin typeface="+mn-lt"/>
                        <a:ea typeface="+mn-ea"/>
                        <a:cs typeface="+mn-cs"/>
                      </a:endParaRPr>
                    </a:p>
                  </a:txBody>
                  <a:tcPr marL="58440" marR="58440" marT="29220" marB="29220">
                    <a:solidFill>
                      <a:srgbClr val="EED484"/>
                    </a:solidFill>
                  </a:tcPr>
                </a:tc>
                <a:extLst>
                  <a:ext uri="{0D108BD9-81ED-4DB2-BD59-A6C34878D82A}">
                    <a16:rowId xmlns:a16="http://schemas.microsoft.com/office/drawing/2014/main" val="10004"/>
                  </a:ext>
                </a:extLst>
              </a:tr>
              <a:tr h="242156">
                <a:tc>
                  <a:txBody>
                    <a:bodyPr/>
                    <a:lstStyle/>
                    <a:p>
                      <a:r>
                        <a:rPr lang="da-DK" sz="1400" b="1" kern="1200" dirty="0"/>
                        <a:t>Samlet svarprocent</a:t>
                      </a:r>
                      <a:endParaRPr lang="da-DK" sz="1400" b="1" kern="1200" dirty="0">
                        <a:solidFill>
                          <a:schemeClr val="dk1"/>
                        </a:solidFill>
                        <a:latin typeface="+mn-lt"/>
                        <a:ea typeface="+mn-ea"/>
                        <a:cs typeface="+mn-cs"/>
                      </a:endParaRPr>
                    </a:p>
                  </a:txBody>
                  <a:tcPr marL="58440" marR="58440" marT="29220" marB="29220">
                    <a:solidFill>
                      <a:srgbClr val="EED48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8138" algn="dec"/>
                        </a:tabLst>
                        <a:defRPr/>
                      </a:pPr>
                      <a:r>
                        <a:rPr lang="da-DK" sz="1400" b="1" kern="1200" dirty="0"/>
                        <a:t>	2.836</a:t>
                      </a:r>
                      <a:endParaRPr lang="da-DK" sz="1400" b="1" kern="1200" dirty="0">
                        <a:solidFill>
                          <a:schemeClr val="dk1"/>
                        </a:solidFill>
                        <a:latin typeface="+mn-lt"/>
                        <a:ea typeface="+mn-ea"/>
                        <a:cs typeface="+mn-cs"/>
                      </a:endParaRPr>
                    </a:p>
                  </a:txBody>
                  <a:tcPr marL="58440" marR="58440" marT="29220" marB="29220">
                    <a:solidFill>
                      <a:srgbClr val="EED48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608138" algn="dec"/>
                        </a:tabLst>
                        <a:defRPr/>
                      </a:pPr>
                      <a:r>
                        <a:rPr lang="da-DK" sz="1400" b="1" kern="1200" dirty="0"/>
                        <a:t>87%</a:t>
                      </a:r>
                      <a:endParaRPr lang="da-DK" sz="1400" b="1" kern="1200" dirty="0">
                        <a:solidFill>
                          <a:schemeClr val="dk1"/>
                        </a:solidFill>
                        <a:latin typeface="+mn-lt"/>
                        <a:ea typeface="+mn-ea"/>
                        <a:cs typeface="+mn-cs"/>
                      </a:endParaRPr>
                    </a:p>
                  </a:txBody>
                  <a:tcPr marL="58440" marR="58440" marT="29220" marB="29220">
                    <a:solidFill>
                      <a:srgbClr val="EED48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608138" algn="dec"/>
                        </a:tabLst>
                        <a:defRPr/>
                      </a:pPr>
                      <a:r>
                        <a:rPr lang="da-DK" sz="1400" b="1" kern="1200" dirty="0">
                          <a:solidFill>
                            <a:schemeClr val="bg1">
                              <a:lumMod val="50000"/>
                            </a:schemeClr>
                          </a:solidFill>
                        </a:rPr>
                        <a:t>	84%</a:t>
                      </a:r>
                      <a:endParaRPr lang="da-DK" sz="1400" b="1" kern="1200" dirty="0">
                        <a:solidFill>
                          <a:schemeClr val="bg1">
                            <a:lumMod val="50000"/>
                          </a:schemeClr>
                        </a:solidFill>
                        <a:latin typeface="+mn-lt"/>
                        <a:ea typeface="+mn-ea"/>
                        <a:cs typeface="+mn-cs"/>
                      </a:endParaRPr>
                    </a:p>
                  </a:txBody>
                  <a:tcPr marL="58440" marR="58440" marT="29220" marB="29220">
                    <a:solidFill>
                      <a:srgbClr val="EED484"/>
                    </a:solidFill>
                  </a:tcPr>
                </a:tc>
                <a:extLst>
                  <a:ext uri="{0D108BD9-81ED-4DB2-BD59-A6C34878D82A}">
                    <a16:rowId xmlns:a16="http://schemas.microsoft.com/office/drawing/2014/main" val="10005"/>
                  </a:ext>
                </a:extLst>
              </a:tr>
            </a:tbl>
          </a:graphicData>
        </a:graphic>
      </p:graphicFrame>
      <p:cxnSp>
        <p:nvCxnSpPr>
          <p:cNvPr id="8" name="Lige forbindelse 7"/>
          <p:cNvCxnSpPr>
            <a:cxnSpLocks/>
          </p:cNvCxnSpPr>
          <p:nvPr/>
        </p:nvCxnSpPr>
        <p:spPr>
          <a:xfrm>
            <a:off x="377748" y="1582458"/>
            <a:ext cx="8208912" cy="0"/>
          </a:xfrm>
          <a:prstGeom prst="line">
            <a:avLst/>
          </a:prstGeom>
          <a:ln w="47625" cmpd="thinThick">
            <a:solidFill>
              <a:srgbClr val="946037"/>
            </a:solidFill>
          </a:ln>
        </p:spPr>
        <p:style>
          <a:lnRef idx="1">
            <a:schemeClr val="accent1"/>
          </a:lnRef>
          <a:fillRef idx="0">
            <a:schemeClr val="accent1"/>
          </a:fillRef>
          <a:effectRef idx="0">
            <a:schemeClr val="accent1"/>
          </a:effectRef>
          <a:fontRef idx="minor">
            <a:schemeClr val="tx1"/>
          </a:fontRef>
        </p:style>
      </p:cxnSp>
      <p:graphicFrame>
        <p:nvGraphicFramePr>
          <p:cNvPr id="7" name="Tabel 6"/>
          <p:cNvGraphicFramePr>
            <a:graphicFrameLocks noGrp="1"/>
          </p:cNvGraphicFramePr>
          <p:nvPr>
            <p:extLst>
              <p:ext uri="{D42A27DB-BD31-4B8C-83A1-F6EECF244321}">
                <p14:modId xmlns:p14="http://schemas.microsoft.com/office/powerpoint/2010/main" val="2523778011"/>
              </p:ext>
            </p:extLst>
          </p:nvPr>
        </p:nvGraphicFramePr>
        <p:xfrm>
          <a:off x="377748" y="1948738"/>
          <a:ext cx="8208912" cy="1870536"/>
        </p:xfrm>
        <a:graphic>
          <a:graphicData uri="http://schemas.openxmlformats.org/drawingml/2006/table">
            <a:tbl>
              <a:tblPr firstRow="1" bandRow="1">
                <a:tableStyleId>{21E4AEA4-8DFA-4A89-87EB-49C32662AFE0}</a:tableStyleId>
              </a:tblPr>
              <a:tblGrid>
                <a:gridCol w="3211839">
                  <a:extLst>
                    <a:ext uri="{9D8B030D-6E8A-4147-A177-3AD203B41FA5}">
                      <a16:colId xmlns:a16="http://schemas.microsoft.com/office/drawing/2014/main" val="20000"/>
                    </a:ext>
                  </a:extLst>
                </a:gridCol>
                <a:gridCol w="1685580">
                  <a:extLst>
                    <a:ext uri="{9D8B030D-6E8A-4147-A177-3AD203B41FA5}">
                      <a16:colId xmlns:a16="http://schemas.microsoft.com/office/drawing/2014/main" val="20001"/>
                    </a:ext>
                  </a:extLst>
                </a:gridCol>
                <a:gridCol w="1685580">
                  <a:extLst>
                    <a:ext uri="{9D8B030D-6E8A-4147-A177-3AD203B41FA5}">
                      <a16:colId xmlns:a16="http://schemas.microsoft.com/office/drawing/2014/main" val="2190514513"/>
                    </a:ext>
                  </a:extLst>
                </a:gridCol>
                <a:gridCol w="1625913">
                  <a:extLst>
                    <a:ext uri="{9D8B030D-6E8A-4147-A177-3AD203B41FA5}">
                      <a16:colId xmlns:a16="http://schemas.microsoft.com/office/drawing/2014/main" val="20002"/>
                    </a:ext>
                  </a:extLst>
                </a:gridCol>
              </a:tblGrid>
              <a:tr h="250276">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a:t>Psykisk APV/Trivselsmåling</a:t>
                      </a:r>
                      <a:endParaRPr lang="da-DK" sz="1600" b="1" dirty="0"/>
                    </a:p>
                  </a:txBody>
                  <a:tcPr marL="57756" marR="57756" marT="28878" marB="28878">
                    <a:solidFill>
                      <a:srgbClr val="473729"/>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sz="2000" dirty="0"/>
                    </a:p>
                  </a:txBody>
                  <a:tcPr/>
                </a:tc>
                <a:tc hMerge="1">
                  <a:txBody>
                    <a:bodyPr/>
                    <a:lstStyle/>
                    <a:p>
                      <a:endParaRPr lang="da-DK"/>
                    </a:p>
                  </a:txBody>
                  <a:tcPr/>
                </a:tc>
                <a:tc hMerge="1">
                  <a:txBody>
                    <a:bodyPr/>
                    <a:lstStyle/>
                    <a:p>
                      <a:endParaRPr lang="da-DK" sz="2000" dirty="0"/>
                    </a:p>
                  </a:txBody>
                  <a:tcPr/>
                </a:tc>
                <a:extLst>
                  <a:ext uri="{0D108BD9-81ED-4DB2-BD59-A6C34878D82A}">
                    <a16:rowId xmlns:a16="http://schemas.microsoft.com/office/drawing/2014/main" val="10000"/>
                  </a:ext>
                </a:extLst>
              </a:tr>
              <a:tr h="204546">
                <a:tc>
                  <a:txBody>
                    <a:bodyPr/>
                    <a:lstStyle/>
                    <a:p>
                      <a:endParaRPr lang="da-DK" sz="1400" b="1" dirty="0"/>
                    </a:p>
                  </a:txBody>
                  <a:tcPr marL="57756" marR="57756" marT="28878" marB="28878">
                    <a:solidFill>
                      <a:srgbClr val="946037"/>
                    </a:solidFill>
                  </a:tcPr>
                </a:tc>
                <a:tc>
                  <a:txBody>
                    <a:bodyPr/>
                    <a:lstStyle/>
                    <a:p>
                      <a:pPr algn="r"/>
                      <a:r>
                        <a:rPr lang="da-DK" sz="1400" b="1" u="none" strike="noStrike" kern="1200" baseline="0" dirty="0">
                          <a:solidFill>
                            <a:schemeClr val="bg1"/>
                          </a:solidFill>
                        </a:rPr>
                        <a:t>Antal</a:t>
                      </a:r>
                      <a:endParaRPr lang="da-DK" sz="1400" b="1" i="0" u="none" strike="noStrike" kern="1200" baseline="0" dirty="0">
                        <a:solidFill>
                          <a:schemeClr val="bg1"/>
                        </a:solidFill>
                        <a:latin typeface="+mn-lt"/>
                        <a:ea typeface="+mn-ea"/>
                        <a:cs typeface="+mn-cs"/>
                      </a:endParaRPr>
                    </a:p>
                  </a:txBody>
                  <a:tcPr marL="57756" marR="57756" marT="28878" marB="28878">
                    <a:solidFill>
                      <a:srgbClr val="946037"/>
                    </a:solidFill>
                  </a:tcPr>
                </a:tc>
                <a:tc>
                  <a:txBody>
                    <a:bodyPr/>
                    <a:lstStyle/>
                    <a:p>
                      <a:pPr algn="r"/>
                      <a:r>
                        <a:rPr lang="da-DK" sz="1400" b="1" u="none" strike="noStrike" kern="1200" baseline="0" dirty="0">
                          <a:solidFill>
                            <a:schemeClr val="bg1"/>
                          </a:solidFill>
                        </a:rPr>
                        <a:t>Procent</a:t>
                      </a:r>
                    </a:p>
                    <a:p>
                      <a:pPr algn="r"/>
                      <a:r>
                        <a:rPr lang="da-DK" sz="1400" b="1" u="none" strike="noStrike" kern="1200" baseline="0" dirty="0">
                          <a:solidFill>
                            <a:schemeClr val="bg1"/>
                          </a:solidFill>
                        </a:rPr>
                        <a:t>2018</a:t>
                      </a:r>
                      <a:endParaRPr lang="da-DK" sz="1400" b="1" i="0" u="none" strike="noStrike" kern="1200" baseline="0" dirty="0">
                        <a:solidFill>
                          <a:schemeClr val="bg1"/>
                        </a:solidFill>
                        <a:latin typeface="+mn-lt"/>
                        <a:ea typeface="+mn-ea"/>
                        <a:cs typeface="+mn-cs"/>
                      </a:endParaRPr>
                    </a:p>
                  </a:txBody>
                  <a:tcPr marL="57756" marR="57756" marT="28878" marB="28878">
                    <a:solidFill>
                      <a:srgbClr val="94603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a-DK" sz="1400" b="1" u="none" strike="noStrike" kern="1200" baseline="0" dirty="0">
                          <a:solidFill>
                            <a:schemeClr val="bg1"/>
                          </a:solidFill>
                        </a:rPr>
                        <a:t>Procent</a:t>
                      </a:r>
                    </a:p>
                    <a:p>
                      <a:pPr marL="0" marR="0" indent="0" algn="r" defTabSz="914400" rtl="0" eaLnBrk="1" fontAlgn="auto" latinLnBrk="0" hangingPunct="1">
                        <a:lnSpc>
                          <a:spcPct val="100000"/>
                        </a:lnSpc>
                        <a:spcBef>
                          <a:spcPts val="0"/>
                        </a:spcBef>
                        <a:spcAft>
                          <a:spcPts val="0"/>
                        </a:spcAft>
                        <a:buClrTx/>
                        <a:buSzTx/>
                        <a:buFontTx/>
                        <a:buNone/>
                        <a:tabLst/>
                        <a:defRPr/>
                      </a:pPr>
                      <a:r>
                        <a:rPr lang="da-DK" sz="1400" b="1" u="none" strike="noStrike" kern="1200" baseline="0" dirty="0">
                          <a:solidFill>
                            <a:schemeClr val="bg1"/>
                          </a:solidFill>
                        </a:rPr>
                        <a:t>2015</a:t>
                      </a:r>
                      <a:endParaRPr lang="da-DK" sz="1400" b="1" i="0" u="none" strike="noStrike" kern="1200" baseline="0" dirty="0">
                        <a:solidFill>
                          <a:schemeClr val="bg1"/>
                        </a:solidFill>
                        <a:latin typeface="+mn-lt"/>
                        <a:ea typeface="+mn-ea"/>
                        <a:cs typeface="+mn-cs"/>
                      </a:endParaRPr>
                    </a:p>
                  </a:txBody>
                  <a:tcPr marL="57756" marR="57756" marT="28878" marB="28878">
                    <a:solidFill>
                      <a:srgbClr val="946037"/>
                    </a:solidFill>
                  </a:tcPr>
                </a:tc>
                <a:extLst>
                  <a:ext uri="{0D108BD9-81ED-4DB2-BD59-A6C34878D82A}">
                    <a16:rowId xmlns:a16="http://schemas.microsoft.com/office/drawing/2014/main" val="10001"/>
                  </a:ext>
                </a:extLst>
              </a:tr>
              <a:tr h="246335">
                <a:tc>
                  <a:txBody>
                    <a:bodyPr/>
                    <a:lstStyle/>
                    <a:p>
                      <a:r>
                        <a:rPr lang="da-DK" sz="1400" dirty="0"/>
                        <a:t>Inviterede </a:t>
                      </a:r>
                    </a:p>
                  </a:txBody>
                  <a:tcPr marL="57756" marR="57756" marT="28878" marB="28878">
                    <a:solidFill>
                      <a:srgbClr val="DDCBA4"/>
                    </a:solidFill>
                  </a:tcPr>
                </a:tc>
                <a:tc>
                  <a:txBody>
                    <a:bodyPr/>
                    <a:lstStyle/>
                    <a:p>
                      <a:pPr algn="l">
                        <a:tabLst>
                          <a:tab pos="1608138" algn="dec"/>
                        </a:tabLst>
                      </a:pPr>
                      <a:r>
                        <a:rPr lang="da-DK" sz="1400" dirty="0"/>
                        <a:t>	</a:t>
                      </a:r>
                      <a:r>
                        <a:rPr lang="da-DK" sz="1400" u="none" strike="noStrike" kern="1200" baseline="0" dirty="0"/>
                        <a:t>3.460</a:t>
                      </a:r>
                      <a:endParaRPr lang="da-DK" sz="1400" b="0" i="0" u="none" strike="noStrike" kern="1200" baseline="0" dirty="0">
                        <a:solidFill>
                          <a:schemeClr val="dk1"/>
                        </a:solidFill>
                        <a:latin typeface="+mn-lt"/>
                        <a:ea typeface="+mn-ea"/>
                        <a:cs typeface="+mn-cs"/>
                      </a:endParaRPr>
                    </a:p>
                  </a:txBody>
                  <a:tcPr marL="57756" marR="57756" marT="28878" marB="28878">
                    <a:solidFill>
                      <a:srgbClr val="DDCBA4"/>
                    </a:solidFill>
                  </a:tcPr>
                </a:tc>
                <a:tc>
                  <a:txBody>
                    <a:bodyPr/>
                    <a:lstStyle/>
                    <a:p>
                      <a:pPr algn="r">
                        <a:tabLst>
                          <a:tab pos="1608138" algn="dec"/>
                        </a:tabLst>
                      </a:pPr>
                      <a:r>
                        <a:rPr lang="da-DK" sz="1400" u="none" strike="noStrike" kern="1200" baseline="0" dirty="0"/>
                        <a:t>-</a:t>
                      </a:r>
                      <a:endParaRPr lang="da-DK" sz="1400" b="0" i="0" u="none" strike="noStrike" kern="1200" baseline="0" dirty="0">
                        <a:solidFill>
                          <a:schemeClr val="dk1"/>
                        </a:solidFill>
                        <a:latin typeface="+mn-lt"/>
                        <a:ea typeface="+mn-ea"/>
                        <a:cs typeface="+mn-cs"/>
                      </a:endParaRPr>
                    </a:p>
                  </a:txBody>
                  <a:tcPr marL="57756" marR="57756" marT="28878" marB="28878">
                    <a:solidFill>
                      <a:srgbClr val="DDCBA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8138" algn="dec"/>
                        </a:tabLst>
                        <a:defRPr/>
                      </a:pPr>
                      <a:r>
                        <a:rPr lang="da-DK" sz="1400" dirty="0">
                          <a:solidFill>
                            <a:schemeClr val="bg1">
                              <a:lumMod val="50000"/>
                            </a:schemeClr>
                          </a:solidFill>
                        </a:rPr>
                        <a:t>	</a:t>
                      </a:r>
                      <a:r>
                        <a:rPr lang="da-DK" sz="1400" u="none" strike="noStrike" kern="1200" baseline="0" dirty="0">
                          <a:solidFill>
                            <a:schemeClr val="bg1">
                              <a:lumMod val="50000"/>
                            </a:schemeClr>
                          </a:solidFill>
                        </a:rPr>
                        <a:t>-</a:t>
                      </a:r>
                      <a:endParaRPr lang="da-DK" sz="1400" b="0" i="0" u="none" strike="noStrike" kern="1200" baseline="0" dirty="0">
                        <a:solidFill>
                          <a:schemeClr val="bg1">
                            <a:lumMod val="50000"/>
                          </a:schemeClr>
                        </a:solidFill>
                        <a:latin typeface="+mn-lt"/>
                        <a:ea typeface="+mn-ea"/>
                        <a:cs typeface="+mn-cs"/>
                      </a:endParaRPr>
                    </a:p>
                  </a:txBody>
                  <a:tcPr marL="57756" marR="57756" marT="28878" marB="28878">
                    <a:solidFill>
                      <a:srgbClr val="DDCBA4"/>
                    </a:solidFill>
                  </a:tcPr>
                </a:tc>
                <a:extLst>
                  <a:ext uri="{0D108BD9-81ED-4DB2-BD59-A6C34878D82A}">
                    <a16:rowId xmlns:a16="http://schemas.microsoft.com/office/drawing/2014/main" val="10002"/>
                  </a:ext>
                </a:extLst>
              </a:tr>
              <a:tr h="246335">
                <a:tc>
                  <a:txBody>
                    <a:bodyPr/>
                    <a:lstStyle/>
                    <a:p>
                      <a:r>
                        <a:rPr lang="da-DK" sz="1400" dirty="0"/>
                        <a:t>Delvis gennemført </a:t>
                      </a:r>
                    </a:p>
                  </a:txBody>
                  <a:tcPr marL="57756" marR="57756" marT="28878" marB="28878">
                    <a:solidFill>
                      <a:srgbClr val="DDCBA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8138" algn="dec"/>
                        </a:tabLst>
                        <a:defRPr/>
                      </a:pPr>
                      <a:r>
                        <a:rPr lang="da-DK" sz="1400" dirty="0"/>
                        <a:t>	</a:t>
                      </a:r>
                      <a:r>
                        <a:rPr lang="da-DK" sz="1400" u="none" strike="noStrike" kern="1200" baseline="0" dirty="0"/>
                        <a:t>45</a:t>
                      </a:r>
                      <a:endParaRPr lang="da-DK" sz="1400" b="0" i="0" u="none" strike="noStrike" kern="1200" baseline="0" dirty="0">
                        <a:solidFill>
                          <a:schemeClr val="dk1"/>
                        </a:solidFill>
                        <a:latin typeface="+mn-lt"/>
                        <a:ea typeface="+mn-ea"/>
                        <a:cs typeface="+mn-cs"/>
                      </a:endParaRPr>
                    </a:p>
                  </a:txBody>
                  <a:tcPr marL="57756" marR="57756" marT="28878" marB="28878">
                    <a:solidFill>
                      <a:srgbClr val="DDCBA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608138" algn="dec"/>
                        </a:tabLst>
                        <a:defRPr/>
                      </a:pPr>
                      <a:r>
                        <a:rPr lang="da-DK" sz="1400" u="none" strike="noStrike" kern="1200" baseline="0" dirty="0"/>
                        <a:t>1%</a:t>
                      </a:r>
                      <a:endParaRPr lang="da-DK" sz="1400" b="0" i="0" u="none" strike="noStrike" kern="1200" baseline="0" dirty="0">
                        <a:solidFill>
                          <a:schemeClr val="dk1"/>
                        </a:solidFill>
                        <a:latin typeface="+mn-lt"/>
                        <a:ea typeface="+mn-ea"/>
                        <a:cs typeface="+mn-cs"/>
                      </a:endParaRPr>
                    </a:p>
                  </a:txBody>
                  <a:tcPr marL="57756" marR="57756" marT="28878" marB="28878">
                    <a:solidFill>
                      <a:srgbClr val="DDCBA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8138" algn="dec"/>
                        </a:tabLst>
                        <a:defRPr/>
                      </a:pPr>
                      <a:r>
                        <a:rPr lang="da-DK" sz="1400" dirty="0">
                          <a:solidFill>
                            <a:schemeClr val="bg1">
                              <a:lumMod val="50000"/>
                            </a:schemeClr>
                          </a:solidFill>
                        </a:rPr>
                        <a:t>	</a:t>
                      </a:r>
                      <a:r>
                        <a:rPr lang="da-DK" sz="1400" u="none" strike="noStrike" kern="1200" baseline="0" dirty="0">
                          <a:solidFill>
                            <a:schemeClr val="bg1">
                              <a:lumMod val="50000"/>
                            </a:schemeClr>
                          </a:solidFill>
                        </a:rPr>
                        <a:t>2%</a:t>
                      </a:r>
                      <a:endParaRPr lang="da-DK" sz="1400" b="0" i="0" u="none" strike="noStrike" kern="1200" baseline="0" dirty="0">
                        <a:solidFill>
                          <a:schemeClr val="bg1">
                            <a:lumMod val="50000"/>
                          </a:schemeClr>
                        </a:solidFill>
                        <a:latin typeface="+mn-lt"/>
                        <a:ea typeface="+mn-ea"/>
                        <a:cs typeface="+mn-cs"/>
                      </a:endParaRPr>
                    </a:p>
                  </a:txBody>
                  <a:tcPr marL="57756" marR="57756" marT="28878" marB="28878">
                    <a:solidFill>
                      <a:srgbClr val="DDCBA4"/>
                    </a:solidFill>
                  </a:tcPr>
                </a:tc>
                <a:extLst>
                  <a:ext uri="{0D108BD9-81ED-4DB2-BD59-A6C34878D82A}">
                    <a16:rowId xmlns:a16="http://schemas.microsoft.com/office/drawing/2014/main" val="10003"/>
                  </a:ext>
                </a:extLst>
              </a:tr>
              <a:tr h="246335">
                <a:tc>
                  <a:txBody>
                    <a:bodyPr/>
                    <a:lstStyle/>
                    <a:p>
                      <a:r>
                        <a:rPr lang="da-DK" sz="1400" dirty="0"/>
                        <a:t>Fuldt gennemført</a:t>
                      </a:r>
                    </a:p>
                  </a:txBody>
                  <a:tcPr marL="57756" marR="57756" marT="28878" marB="28878">
                    <a:solidFill>
                      <a:srgbClr val="DDCBA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8138" algn="dec"/>
                        </a:tabLst>
                        <a:defRPr/>
                      </a:pPr>
                      <a:r>
                        <a:rPr lang="da-DK" sz="1400" dirty="0"/>
                        <a:t>	</a:t>
                      </a:r>
                      <a:r>
                        <a:rPr lang="da-DK" sz="1400" u="none" strike="noStrike" kern="1200" baseline="0" dirty="0"/>
                        <a:t>3002</a:t>
                      </a:r>
                      <a:endParaRPr lang="da-DK" sz="1400" dirty="0"/>
                    </a:p>
                  </a:txBody>
                  <a:tcPr marL="57756" marR="57756" marT="28878" marB="28878">
                    <a:solidFill>
                      <a:srgbClr val="DDCBA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608138" algn="dec"/>
                        </a:tabLst>
                        <a:defRPr/>
                      </a:pPr>
                      <a:r>
                        <a:rPr lang="da-DK" sz="1400" dirty="0"/>
                        <a:t>87%</a:t>
                      </a:r>
                    </a:p>
                  </a:txBody>
                  <a:tcPr marL="57756" marR="57756" marT="28878" marB="28878">
                    <a:solidFill>
                      <a:srgbClr val="DDCBA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8138" algn="dec"/>
                        </a:tabLst>
                        <a:defRPr/>
                      </a:pPr>
                      <a:r>
                        <a:rPr lang="da-DK" sz="1400" dirty="0">
                          <a:solidFill>
                            <a:schemeClr val="bg1">
                              <a:lumMod val="50000"/>
                            </a:schemeClr>
                          </a:solidFill>
                        </a:rPr>
                        <a:t>	</a:t>
                      </a:r>
                      <a:r>
                        <a:rPr lang="da-DK" sz="1400" u="none" strike="noStrike" kern="1200" baseline="0" dirty="0">
                          <a:solidFill>
                            <a:schemeClr val="bg1">
                              <a:lumMod val="50000"/>
                            </a:schemeClr>
                          </a:solidFill>
                        </a:rPr>
                        <a:t>84%</a:t>
                      </a:r>
                      <a:endParaRPr lang="da-DK" sz="1400" dirty="0">
                        <a:solidFill>
                          <a:schemeClr val="bg1">
                            <a:lumMod val="50000"/>
                          </a:schemeClr>
                        </a:solidFill>
                      </a:endParaRPr>
                    </a:p>
                  </a:txBody>
                  <a:tcPr marL="57756" marR="57756" marT="28878" marB="28878">
                    <a:solidFill>
                      <a:srgbClr val="DDCBA4"/>
                    </a:solidFill>
                  </a:tcPr>
                </a:tc>
                <a:extLst>
                  <a:ext uri="{0D108BD9-81ED-4DB2-BD59-A6C34878D82A}">
                    <a16:rowId xmlns:a16="http://schemas.microsoft.com/office/drawing/2014/main" val="10004"/>
                  </a:ext>
                </a:extLst>
              </a:tr>
              <a:tr h="246335">
                <a:tc>
                  <a:txBody>
                    <a:bodyPr/>
                    <a:lstStyle/>
                    <a:p>
                      <a:r>
                        <a:rPr lang="da-DK" sz="1400" b="1" dirty="0"/>
                        <a:t>Samlet svarprocent</a:t>
                      </a:r>
                    </a:p>
                  </a:txBody>
                  <a:tcPr marL="57756" marR="57756" marT="28878" marB="28878">
                    <a:solidFill>
                      <a:srgbClr val="DDCBA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8138" algn="dec"/>
                        </a:tabLst>
                        <a:defRPr/>
                      </a:pPr>
                      <a:r>
                        <a:rPr lang="da-DK" sz="1400" b="1" dirty="0"/>
                        <a:t>	</a:t>
                      </a:r>
                      <a:r>
                        <a:rPr lang="da-DK" sz="1400" b="1" u="none" strike="noStrike" kern="1200" baseline="0" dirty="0"/>
                        <a:t>3.055</a:t>
                      </a:r>
                      <a:endParaRPr lang="da-DK" sz="1400" b="1" dirty="0"/>
                    </a:p>
                  </a:txBody>
                  <a:tcPr marL="57756" marR="57756" marT="28878" marB="28878">
                    <a:solidFill>
                      <a:srgbClr val="DDCBA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tab pos="1608138" algn="dec"/>
                        </a:tabLst>
                        <a:defRPr/>
                      </a:pPr>
                      <a:r>
                        <a:rPr lang="da-DK" sz="1400" b="1" dirty="0"/>
                        <a:t>88%</a:t>
                      </a:r>
                    </a:p>
                  </a:txBody>
                  <a:tcPr marL="57756" marR="57756" marT="28878" marB="28878">
                    <a:solidFill>
                      <a:srgbClr val="DDCBA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08138" algn="dec"/>
                        </a:tabLst>
                        <a:defRPr/>
                      </a:pPr>
                      <a:r>
                        <a:rPr lang="da-DK" sz="1400" b="1" dirty="0">
                          <a:solidFill>
                            <a:schemeClr val="bg1">
                              <a:lumMod val="50000"/>
                            </a:schemeClr>
                          </a:solidFill>
                        </a:rPr>
                        <a:t>	</a:t>
                      </a:r>
                      <a:r>
                        <a:rPr lang="da-DK" sz="1400" b="1" u="none" strike="noStrike" kern="1200" baseline="0" dirty="0">
                          <a:solidFill>
                            <a:schemeClr val="bg1">
                              <a:lumMod val="50000"/>
                            </a:schemeClr>
                          </a:solidFill>
                        </a:rPr>
                        <a:t>86%</a:t>
                      </a:r>
                      <a:endParaRPr lang="da-DK" sz="1400" b="1" dirty="0">
                        <a:solidFill>
                          <a:schemeClr val="bg1">
                            <a:lumMod val="50000"/>
                          </a:schemeClr>
                        </a:solidFill>
                      </a:endParaRPr>
                    </a:p>
                  </a:txBody>
                  <a:tcPr marL="57756" marR="57756" marT="28878" marB="28878">
                    <a:solidFill>
                      <a:srgbClr val="DDCBA4"/>
                    </a:solidFill>
                  </a:tcPr>
                </a:tc>
                <a:extLst>
                  <a:ext uri="{0D108BD9-81ED-4DB2-BD59-A6C34878D82A}">
                    <a16:rowId xmlns:a16="http://schemas.microsoft.com/office/drawing/2014/main" val="10005"/>
                  </a:ext>
                </a:extLst>
              </a:tr>
            </a:tbl>
          </a:graphicData>
        </a:graphic>
      </p:graphicFrame>
      <p:pic>
        <p:nvPicPr>
          <p:cNvPr id="3" name="Billede 2">
            <a:extLst>
              <a:ext uri="{FF2B5EF4-FFF2-40B4-BE49-F238E27FC236}">
                <a16:creationId xmlns:a16="http://schemas.microsoft.com/office/drawing/2014/main" id="{09F2E56B-D7C1-4AF4-9249-9C68F499DDAA}"/>
              </a:ext>
            </a:extLst>
          </p:cNvPr>
          <p:cNvPicPr>
            <a:picLocks noChangeAspect="1"/>
          </p:cNvPicPr>
          <p:nvPr/>
        </p:nvPicPr>
        <p:blipFill>
          <a:blip r:embed="rId3"/>
          <a:stretch>
            <a:fillRect/>
          </a:stretch>
        </p:blipFill>
        <p:spPr>
          <a:xfrm>
            <a:off x="10364634" y="254876"/>
            <a:ext cx="1571184" cy="1446932"/>
          </a:xfrm>
          <a:prstGeom prst="rect">
            <a:avLst/>
          </a:prstGeom>
        </p:spPr>
      </p:pic>
    </p:spTree>
    <p:extLst>
      <p:ext uri="{BB962C8B-B14F-4D97-AF65-F5344CB8AC3E}">
        <p14:creationId xmlns:p14="http://schemas.microsoft.com/office/powerpoint/2010/main" val="135245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solidFill>
                  <a:schemeClr val="tx1"/>
                </a:solidFill>
              </a:rPr>
              <a:t>Psykisk APV/Trivselsmåling 2018</a:t>
            </a:r>
            <a:br>
              <a:rPr lang="da-DK" dirty="0">
                <a:solidFill>
                  <a:schemeClr val="tx1"/>
                </a:solidFill>
              </a:rPr>
            </a:br>
            <a:r>
              <a:rPr lang="da-DK" sz="2400" dirty="0">
                <a:solidFill>
                  <a:schemeClr val="tx1"/>
                </a:solidFill>
              </a:rPr>
              <a:t>- Spørgsmål 1 fordelt på baggrundsvariable</a:t>
            </a:r>
          </a:p>
        </p:txBody>
      </p:sp>
      <p:graphicFrame>
        <p:nvGraphicFramePr>
          <p:cNvPr id="11" name="Pladsholder til indhold 10"/>
          <p:cNvGraphicFramePr>
            <a:graphicFrameLocks noGrp="1"/>
          </p:cNvGraphicFramePr>
          <p:nvPr>
            <p:ph idx="1"/>
            <p:extLst>
              <p:ext uri="{D42A27DB-BD31-4B8C-83A1-F6EECF244321}">
                <p14:modId xmlns:p14="http://schemas.microsoft.com/office/powerpoint/2010/main" val="452279210"/>
              </p:ext>
            </p:extLst>
          </p:nvPr>
        </p:nvGraphicFramePr>
        <p:xfrm>
          <a:off x="413721" y="1823728"/>
          <a:ext cx="11510429" cy="3540760"/>
        </p:xfrm>
        <a:graphic>
          <a:graphicData uri="http://schemas.openxmlformats.org/drawingml/2006/table">
            <a:tbl>
              <a:tblPr firstRow="1" bandRow="1">
                <a:tableStyleId>{5C22544A-7EE6-4342-B048-85BDC9FD1C3A}</a:tableStyleId>
              </a:tblPr>
              <a:tblGrid>
                <a:gridCol w="1650749">
                  <a:extLst>
                    <a:ext uri="{9D8B030D-6E8A-4147-A177-3AD203B41FA5}">
                      <a16:colId xmlns:a16="http://schemas.microsoft.com/office/drawing/2014/main" val="2453892713"/>
                    </a:ext>
                  </a:extLst>
                </a:gridCol>
                <a:gridCol w="1055802">
                  <a:extLst>
                    <a:ext uri="{9D8B030D-6E8A-4147-A177-3AD203B41FA5}">
                      <a16:colId xmlns:a16="http://schemas.microsoft.com/office/drawing/2014/main" val="3991341543"/>
                    </a:ext>
                  </a:extLst>
                </a:gridCol>
                <a:gridCol w="587478">
                  <a:extLst>
                    <a:ext uri="{9D8B030D-6E8A-4147-A177-3AD203B41FA5}">
                      <a16:colId xmlns:a16="http://schemas.microsoft.com/office/drawing/2014/main" val="1590777373"/>
                    </a:ext>
                  </a:extLst>
                </a:gridCol>
                <a:gridCol w="628580">
                  <a:extLst>
                    <a:ext uri="{9D8B030D-6E8A-4147-A177-3AD203B41FA5}">
                      <a16:colId xmlns:a16="http://schemas.microsoft.com/office/drawing/2014/main" val="2450002149"/>
                    </a:ext>
                  </a:extLst>
                </a:gridCol>
                <a:gridCol w="1014700">
                  <a:extLst>
                    <a:ext uri="{9D8B030D-6E8A-4147-A177-3AD203B41FA5}">
                      <a16:colId xmlns:a16="http://schemas.microsoft.com/office/drawing/2014/main" val="760536294"/>
                    </a:ext>
                  </a:extLst>
                </a:gridCol>
                <a:gridCol w="559576">
                  <a:extLst>
                    <a:ext uri="{9D8B030D-6E8A-4147-A177-3AD203B41FA5}">
                      <a16:colId xmlns:a16="http://schemas.microsoft.com/office/drawing/2014/main" val="4143819772"/>
                    </a:ext>
                  </a:extLst>
                </a:gridCol>
                <a:gridCol w="1083704">
                  <a:extLst>
                    <a:ext uri="{9D8B030D-6E8A-4147-A177-3AD203B41FA5}">
                      <a16:colId xmlns:a16="http://schemas.microsoft.com/office/drawing/2014/main" val="2665075595"/>
                    </a:ext>
                  </a:extLst>
                </a:gridCol>
                <a:gridCol w="1141022">
                  <a:extLst>
                    <a:ext uri="{9D8B030D-6E8A-4147-A177-3AD203B41FA5}">
                      <a16:colId xmlns:a16="http://schemas.microsoft.com/office/drawing/2014/main" val="1641616423"/>
                    </a:ext>
                  </a:extLst>
                </a:gridCol>
                <a:gridCol w="502258">
                  <a:extLst>
                    <a:ext uri="{9D8B030D-6E8A-4147-A177-3AD203B41FA5}">
                      <a16:colId xmlns:a16="http://schemas.microsoft.com/office/drawing/2014/main" val="2386740779"/>
                    </a:ext>
                  </a:extLst>
                </a:gridCol>
                <a:gridCol w="713800">
                  <a:extLst>
                    <a:ext uri="{9D8B030D-6E8A-4147-A177-3AD203B41FA5}">
                      <a16:colId xmlns:a16="http://schemas.microsoft.com/office/drawing/2014/main" val="3581881316"/>
                    </a:ext>
                  </a:extLst>
                </a:gridCol>
                <a:gridCol w="929480">
                  <a:extLst>
                    <a:ext uri="{9D8B030D-6E8A-4147-A177-3AD203B41FA5}">
                      <a16:colId xmlns:a16="http://schemas.microsoft.com/office/drawing/2014/main" val="4234538711"/>
                    </a:ext>
                  </a:extLst>
                </a:gridCol>
                <a:gridCol w="390272">
                  <a:extLst>
                    <a:ext uri="{9D8B030D-6E8A-4147-A177-3AD203B41FA5}">
                      <a16:colId xmlns:a16="http://schemas.microsoft.com/office/drawing/2014/main" val="4050536139"/>
                    </a:ext>
                  </a:extLst>
                </a:gridCol>
                <a:gridCol w="1253008">
                  <a:extLst>
                    <a:ext uri="{9D8B030D-6E8A-4147-A177-3AD203B41FA5}">
                      <a16:colId xmlns:a16="http://schemas.microsoft.com/office/drawing/2014/main" val="3175879016"/>
                    </a:ext>
                  </a:extLst>
                </a:gridCol>
              </a:tblGrid>
              <a:tr h="370840">
                <a:tc gridSpan="13">
                  <a:txBody>
                    <a:bodyPr/>
                    <a:lstStyle/>
                    <a:p>
                      <a:r>
                        <a:rPr lang="da-DK" sz="1800" dirty="0"/>
                        <a:t>Spørgsmål 1. Er du - alt taget i betragtning – tilfreds med dit arbejde</a:t>
                      </a:r>
                    </a:p>
                  </a:txBody>
                  <a:tcPr>
                    <a:solidFill>
                      <a:srgbClr val="473729"/>
                    </a:solidFill>
                  </a:tcPr>
                </a:tc>
                <a:tc hMerge="1">
                  <a:txBody>
                    <a:bodyPr/>
                    <a:lstStyle/>
                    <a:p>
                      <a:endParaRPr lang="da-DK"/>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extLst>
                  <a:ext uri="{0D108BD9-81ED-4DB2-BD59-A6C34878D82A}">
                    <a16:rowId xmlns:a16="http://schemas.microsoft.com/office/drawing/2014/main" val="3412697605"/>
                  </a:ext>
                </a:extLst>
              </a:tr>
              <a:tr h="0">
                <a:tc gridSpan="13">
                  <a:txBody>
                    <a:bodyPr/>
                    <a:lstStyle/>
                    <a:p>
                      <a:endParaRPr lang="da-DK" sz="2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sz="800" dirty="0"/>
                    </a:p>
                  </a:txBody>
                  <a:tcPr>
                    <a:noFill/>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extLst>
                  <a:ext uri="{0D108BD9-81ED-4DB2-BD59-A6C34878D82A}">
                    <a16:rowId xmlns:a16="http://schemas.microsoft.com/office/drawing/2014/main" val="4240832750"/>
                  </a:ext>
                </a:extLst>
              </a:tr>
              <a:tr h="370840">
                <a:tc>
                  <a:txBody>
                    <a:bodyPr/>
                    <a:lstStyle/>
                    <a:p>
                      <a:r>
                        <a:rPr lang="da-DK" sz="1400" b="1" dirty="0">
                          <a:solidFill>
                            <a:srgbClr val="473729"/>
                          </a:solidFill>
                        </a:rPr>
                        <a:t>I alt</a:t>
                      </a:r>
                    </a:p>
                    <a:p>
                      <a:r>
                        <a:rPr lang="da-DK" sz="1200" dirty="0">
                          <a:solidFill>
                            <a:srgbClr val="473729"/>
                          </a:solidFill>
                        </a:rPr>
                        <a:t>%, der svarer ‘ja’</a:t>
                      </a:r>
                    </a:p>
                  </a:txBody>
                  <a:tcPr>
                    <a:lnR w="12700" cap="flat" cmpd="sng" algn="ctr">
                      <a:solidFill>
                        <a:srgbClr val="473729"/>
                      </a:solidFill>
                      <a:prstDash val="solid"/>
                      <a:round/>
                      <a:headEnd type="none" w="med" len="med"/>
                      <a:tailEnd type="none" w="med" len="med"/>
                    </a:lnR>
                  </a:tcPr>
                </a:tc>
                <a:tc gridSpan="12">
                  <a:txBody>
                    <a:bodyPr/>
                    <a:lstStyle/>
                    <a:p>
                      <a:pPr algn="ctr"/>
                      <a:r>
                        <a:rPr lang="da-DK" sz="1400" b="1" dirty="0">
                          <a:solidFill>
                            <a:srgbClr val="473729"/>
                          </a:solidFill>
                        </a:rPr>
                        <a:t>SDU</a:t>
                      </a:r>
                    </a:p>
                    <a:p>
                      <a:pPr algn="ctr"/>
                      <a:r>
                        <a:rPr lang="da-DK" sz="1400" b="0" dirty="0">
                          <a:solidFill>
                            <a:srgbClr val="473729"/>
                          </a:solidFill>
                        </a:rPr>
                        <a:t>93%</a:t>
                      </a:r>
                      <a:r>
                        <a:rPr lang="da-DK" sz="1400" b="0" dirty="0"/>
                        <a:t> (</a:t>
                      </a:r>
                      <a:r>
                        <a:rPr lang="da-DK" sz="1400" b="0" dirty="0">
                          <a:solidFill>
                            <a:srgbClr val="789D4A"/>
                          </a:solidFill>
                        </a:rPr>
                        <a:t>0,02</a:t>
                      </a:r>
                      <a:r>
                        <a:rPr lang="da-DK" sz="1400" b="0" dirty="0"/>
                        <a:t>)</a:t>
                      </a:r>
                      <a:endParaRPr lang="da-DK" sz="1200" dirty="0"/>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endParaRPr lang="da-DK" dirty="0"/>
                    </a:p>
                  </a:txBody>
                  <a:tcPr>
                    <a:lnL w="12700" cap="flat" cmpd="sng" algn="ctr">
                      <a:solidFill>
                        <a:srgbClr val="473729"/>
                      </a:solidFill>
                      <a:prstDash val="solid"/>
                      <a:round/>
                      <a:headEnd type="none" w="med" len="med"/>
                      <a:tailEnd type="none" w="med" len="med"/>
                    </a:lnL>
                  </a:tcPr>
                </a:tc>
                <a:tc hMerge="1">
                  <a:txBody>
                    <a:bodyPr/>
                    <a:lstStyle/>
                    <a:p>
                      <a:endParaRPr lang="da-DK"/>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extLst>
                  <a:ext uri="{0D108BD9-81ED-4DB2-BD59-A6C34878D82A}">
                    <a16:rowId xmlns:a16="http://schemas.microsoft.com/office/drawing/2014/main" val="605779265"/>
                  </a:ext>
                </a:extLst>
              </a:tr>
              <a:tr h="0">
                <a:tc gridSpan="13">
                  <a:txBody>
                    <a:bodyPr/>
                    <a:lstStyle/>
                    <a:p>
                      <a:endParaRPr lang="da-DK" sz="200" dirty="0">
                        <a:solidFill>
                          <a:srgbClr val="473729"/>
                        </a:solidFill>
                      </a:endParaRPr>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sz="800" dirty="0"/>
                    </a:p>
                  </a:txBody>
                  <a:tcPr>
                    <a:noFill/>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extLst>
                  <a:ext uri="{0D108BD9-81ED-4DB2-BD59-A6C34878D82A}">
                    <a16:rowId xmlns:a16="http://schemas.microsoft.com/office/drawing/2014/main" val="1570427612"/>
                  </a:ext>
                </a:extLst>
              </a:tr>
              <a:tr h="370840">
                <a:tc>
                  <a:txBody>
                    <a:bodyPr/>
                    <a:lstStyle/>
                    <a:p>
                      <a:r>
                        <a:rPr lang="da-DK" sz="1400" b="1" dirty="0">
                          <a:solidFill>
                            <a:srgbClr val="473729"/>
                          </a:solidFill>
                        </a:rPr>
                        <a:t>Stillingskategori*</a:t>
                      </a:r>
                    </a:p>
                    <a:p>
                      <a:r>
                        <a:rPr lang="da-DK" sz="1200" dirty="0">
                          <a:solidFill>
                            <a:srgbClr val="473729"/>
                          </a:solidFill>
                        </a:rPr>
                        <a:t>%, der svarer ‘ja’</a:t>
                      </a:r>
                    </a:p>
                  </a:txBody>
                  <a:tcPr>
                    <a:lnR w="12700" cap="flat" cmpd="sng" algn="ctr">
                      <a:solidFill>
                        <a:srgbClr val="473729"/>
                      </a:solidFill>
                      <a:prstDash val="solid"/>
                      <a:round/>
                      <a:headEnd type="none" w="med" len="med"/>
                      <a:tailEnd type="none" w="med" len="med"/>
                    </a:lnR>
                  </a:tcPr>
                </a:tc>
                <a:tc>
                  <a:txBody>
                    <a:bodyPr/>
                    <a:lstStyle/>
                    <a:p>
                      <a:pPr algn="ctr"/>
                      <a:r>
                        <a:rPr lang="da-DK" sz="1300" b="1" dirty="0">
                          <a:solidFill>
                            <a:srgbClr val="473729"/>
                          </a:solidFill>
                        </a:rPr>
                        <a:t>Professor</a:t>
                      </a:r>
                    </a:p>
                    <a:p>
                      <a:pPr algn="ctr"/>
                      <a:r>
                        <a:rPr lang="da-DK" sz="1300" b="0" dirty="0">
                          <a:solidFill>
                            <a:srgbClr val="473729"/>
                          </a:solidFill>
                        </a:rPr>
                        <a:t>91%</a:t>
                      </a:r>
                      <a:r>
                        <a:rPr lang="da-DK" sz="1300" b="0" dirty="0"/>
                        <a:t> </a:t>
                      </a:r>
                      <a:r>
                        <a:rPr lang="da-DK" sz="1300" b="0" dirty="0">
                          <a:solidFill>
                            <a:schemeClr val="bg1"/>
                          </a:solidFill>
                        </a:rPr>
                        <a:t>(</a:t>
                      </a:r>
                      <a:r>
                        <a:rPr lang="da-DK" sz="1300" b="0" dirty="0">
                          <a:solidFill>
                            <a:srgbClr val="C00000"/>
                          </a:solidFill>
                        </a:rPr>
                        <a:t>-0,05</a:t>
                      </a:r>
                      <a:r>
                        <a:rPr lang="da-DK" sz="1300" b="0" dirty="0"/>
                        <a:t>)</a:t>
                      </a:r>
                      <a:endParaRPr lang="da-DK" sz="1300" dirty="0"/>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gridSpan="2">
                  <a:txBody>
                    <a:bodyPr/>
                    <a:lstStyle/>
                    <a:p>
                      <a:pPr algn="ctr"/>
                      <a:r>
                        <a:rPr lang="da-DK" sz="1300" b="1" dirty="0">
                          <a:solidFill>
                            <a:srgbClr val="473729"/>
                          </a:solidFill>
                        </a:rPr>
                        <a:t>Lektor</a:t>
                      </a:r>
                    </a:p>
                    <a:p>
                      <a:pPr algn="ctr"/>
                      <a:r>
                        <a:rPr lang="da-DK" sz="1300" b="0" dirty="0">
                          <a:solidFill>
                            <a:srgbClr val="473729"/>
                          </a:solidFill>
                        </a:rPr>
                        <a:t>91% </a:t>
                      </a:r>
                      <a:r>
                        <a:rPr lang="da-DK" sz="1300" b="0" dirty="0"/>
                        <a:t>(</a:t>
                      </a:r>
                      <a:r>
                        <a:rPr lang="da-DK" sz="1300" b="0" dirty="0">
                          <a:solidFill>
                            <a:srgbClr val="789D4A"/>
                          </a:solidFill>
                        </a:rPr>
                        <a:t>0,07</a:t>
                      </a:r>
                      <a:r>
                        <a:rPr lang="da-DK" sz="1300" b="0" dirty="0"/>
                        <a:t>)</a:t>
                      </a:r>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endParaRPr lang="da-DK"/>
                    </a:p>
                  </a:txBody>
                  <a:tcPr/>
                </a:tc>
                <a:tc gridSpan="2">
                  <a:txBody>
                    <a:bodyPr/>
                    <a:lstStyle/>
                    <a:p>
                      <a:pPr algn="ctr"/>
                      <a:r>
                        <a:rPr lang="da-DK" sz="1300" b="1" dirty="0">
                          <a:solidFill>
                            <a:srgbClr val="473729"/>
                          </a:solidFill>
                        </a:rPr>
                        <a:t>Adjunkt/postdoc. </a:t>
                      </a:r>
                    </a:p>
                    <a:p>
                      <a:pPr algn="ctr"/>
                      <a:r>
                        <a:rPr lang="da-DK" sz="1300" b="0" dirty="0">
                          <a:solidFill>
                            <a:srgbClr val="473729"/>
                          </a:solidFill>
                        </a:rPr>
                        <a:t>89%</a:t>
                      </a:r>
                      <a:r>
                        <a:rPr lang="da-DK" sz="1300" b="1" dirty="0">
                          <a:solidFill>
                            <a:srgbClr val="473729"/>
                          </a:solidFill>
                        </a:rPr>
                        <a:t> </a:t>
                      </a:r>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endParaRPr lang="da-DK"/>
                    </a:p>
                  </a:txBody>
                  <a:tcPr/>
                </a:tc>
                <a:tc>
                  <a:txBody>
                    <a:bodyPr/>
                    <a:lstStyle/>
                    <a:p>
                      <a:pPr algn="ctr"/>
                      <a:r>
                        <a:rPr lang="da-DK" sz="1300" b="1" dirty="0">
                          <a:solidFill>
                            <a:srgbClr val="473729"/>
                          </a:solidFill>
                        </a:rPr>
                        <a:t>Ph.d. stud.</a:t>
                      </a:r>
                    </a:p>
                    <a:p>
                      <a:pPr algn="ctr"/>
                      <a:r>
                        <a:rPr lang="da-DK" sz="1300" b="0" dirty="0">
                          <a:solidFill>
                            <a:srgbClr val="473729"/>
                          </a:solidFill>
                        </a:rPr>
                        <a:t>92% </a:t>
                      </a:r>
                      <a:r>
                        <a:rPr lang="da-DK" sz="1300" b="0" dirty="0"/>
                        <a:t>(</a:t>
                      </a:r>
                      <a:r>
                        <a:rPr lang="da-DK" sz="1300" b="0" dirty="0">
                          <a:solidFill>
                            <a:srgbClr val="789D4A"/>
                          </a:solidFill>
                        </a:rPr>
                        <a:t>0,01</a:t>
                      </a:r>
                      <a:r>
                        <a:rPr lang="da-DK" sz="1300" b="0" dirty="0"/>
                        <a:t>)</a:t>
                      </a:r>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a:txBody>
                    <a:bodyPr/>
                    <a:lstStyle/>
                    <a:p>
                      <a:pPr algn="ctr"/>
                      <a:r>
                        <a:rPr lang="da-DK" sz="1300" b="1" dirty="0">
                          <a:solidFill>
                            <a:srgbClr val="473729"/>
                          </a:solidFill>
                        </a:rPr>
                        <a:t>Under Ph.d.</a:t>
                      </a:r>
                    </a:p>
                    <a:p>
                      <a:pPr algn="ctr"/>
                      <a:r>
                        <a:rPr lang="da-DK" sz="1300" b="0" dirty="0">
                          <a:solidFill>
                            <a:srgbClr val="473729"/>
                          </a:solidFill>
                        </a:rPr>
                        <a:t>95%</a:t>
                      </a:r>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gridSpan="2">
                  <a:txBody>
                    <a:bodyPr/>
                    <a:lstStyle/>
                    <a:p>
                      <a:pPr algn="ctr"/>
                      <a:r>
                        <a:rPr lang="da-DK" sz="1300" b="1" dirty="0">
                          <a:solidFill>
                            <a:srgbClr val="473729"/>
                          </a:solidFill>
                        </a:rPr>
                        <a:t>AC-TAP</a:t>
                      </a:r>
                    </a:p>
                    <a:p>
                      <a:pPr algn="ctr"/>
                      <a:r>
                        <a:rPr lang="da-DK" sz="1300" b="0" dirty="0">
                          <a:solidFill>
                            <a:srgbClr val="473729"/>
                          </a:solidFill>
                        </a:rPr>
                        <a:t>94% </a:t>
                      </a:r>
                      <a:r>
                        <a:rPr lang="da-DK" sz="1300" b="0" dirty="0"/>
                        <a:t>(</a:t>
                      </a:r>
                      <a:r>
                        <a:rPr lang="da-DK" sz="1300" b="0" dirty="0">
                          <a:solidFill>
                            <a:srgbClr val="789D4A"/>
                          </a:solidFill>
                        </a:rPr>
                        <a:t>0,04</a:t>
                      </a:r>
                      <a:r>
                        <a:rPr lang="da-DK" sz="1300" b="0" dirty="0"/>
                        <a:t>)</a:t>
                      </a:r>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pPr algn="ctr"/>
                      <a:endParaRPr lang="da-DK" sz="1600" b="0" dirty="0"/>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gridSpan="2">
                  <a:txBody>
                    <a:bodyPr/>
                    <a:lstStyle/>
                    <a:p>
                      <a:pPr algn="ctr"/>
                      <a:r>
                        <a:rPr lang="da-DK" sz="1300" b="1" dirty="0">
                          <a:solidFill>
                            <a:srgbClr val="473729"/>
                          </a:solidFill>
                        </a:rPr>
                        <a:t>Teknisk pers.</a:t>
                      </a:r>
                    </a:p>
                    <a:p>
                      <a:pPr algn="ctr"/>
                      <a:r>
                        <a:rPr lang="da-DK" sz="1300" b="0" dirty="0">
                          <a:solidFill>
                            <a:srgbClr val="473729"/>
                          </a:solidFill>
                        </a:rPr>
                        <a:t>94%</a:t>
                      </a:r>
                      <a:r>
                        <a:rPr lang="da-DK" sz="1300" b="0" dirty="0"/>
                        <a:t> (</a:t>
                      </a:r>
                      <a:r>
                        <a:rPr lang="da-DK" sz="1300" b="0" dirty="0">
                          <a:solidFill>
                            <a:srgbClr val="789D4A"/>
                          </a:solidFill>
                        </a:rPr>
                        <a:t>0,01</a:t>
                      </a:r>
                      <a:r>
                        <a:rPr lang="da-DK" sz="1300" b="0" dirty="0"/>
                        <a:t>)</a:t>
                      </a:r>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endParaRPr lang="da-DK"/>
                    </a:p>
                  </a:txBody>
                  <a:tcPr/>
                </a:tc>
                <a:tc>
                  <a:txBody>
                    <a:bodyPr/>
                    <a:lstStyle/>
                    <a:p>
                      <a:pPr algn="ctr"/>
                      <a:r>
                        <a:rPr lang="da-DK" sz="1300" b="1" dirty="0" err="1">
                          <a:solidFill>
                            <a:srgbClr val="473729"/>
                          </a:solidFill>
                        </a:rPr>
                        <a:t>Admin</a:t>
                      </a:r>
                      <a:r>
                        <a:rPr lang="da-DK" sz="1300" b="1" dirty="0">
                          <a:solidFill>
                            <a:srgbClr val="473729"/>
                          </a:solidFill>
                        </a:rPr>
                        <a:t>. Pers.</a:t>
                      </a:r>
                    </a:p>
                    <a:p>
                      <a:pPr algn="ctr"/>
                      <a:r>
                        <a:rPr lang="da-DK" sz="1300" b="1" dirty="0">
                          <a:solidFill>
                            <a:srgbClr val="473729"/>
                          </a:solidFill>
                        </a:rPr>
                        <a:t>96%</a:t>
                      </a:r>
                      <a:r>
                        <a:rPr lang="da-DK" sz="1300" b="1" dirty="0"/>
                        <a:t> </a:t>
                      </a:r>
                      <a:r>
                        <a:rPr lang="da-DK" sz="1300" b="0" dirty="0"/>
                        <a:t>(</a:t>
                      </a:r>
                      <a:r>
                        <a:rPr lang="da-DK" sz="1300" b="0" dirty="0">
                          <a:solidFill>
                            <a:srgbClr val="789D4A"/>
                          </a:solidFill>
                        </a:rPr>
                        <a:t>0,01</a:t>
                      </a:r>
                      <a:r>
                        <a:rPr lang="da-DK" sz="1300" b="0" dirty="0"/>
                        <a:t>)</a:t>
                      </a:r>
                    </a:p>
                  </a:txBody>
                  <a:tcPr>
                    <a:lnL w="12700" cap="flat" cmpd="sng" algn="ctr">
                      <a:solidFill>
                        <a:srgbClr val="473729"/>
                      </a:solidFill>
                      <a:prstDash val="solid"/>
                      <a:round/>
                      <a:headEnd type="none" w="med" len="med"/>
                      <a:tailEnd type="none" w="med" len="med"/>
                    </a:lnL>
                  </a:tcPr>
                </a:tc>
                <a:extLst>
                  <a:ext uri="{0D108BD9-81ED-4DB2-BD59-A6C34878D82A}">
                    <a16:rowId xmlns:a16="http://schemas.microsoft.com/office/drawing/2014/main" val="1621024999"/>
                  </a:ext>
                </a:extLst>
              </a:tr>
              <a:tr h="0">
                <a:tc gridSpan="13">
                  <a:txBody>
                    <a:bodyPr/>
                    <a:lstStyle/>
                    <a:p>
                      <a:endParaRPr lang="da-DK" sz="200" dirty="0">
                        <a:solidFill>
                          <a:srgbClr val="473729"/>
                        </a:solidFill>
                      </a:endParaRPr>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sz="800" dirty="0"/>
                    </a:p>
                  </a:txBody>
                  <a:tcPr>
                    <a:noFill/>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extLst>
                  <a:ext uri="{0D108BD9-81ED-4DB2-BD59-A6C34878D82A}">
                    <a16:rowId xmlns:a16="http://schemas.microsoft.com/office/drawing/2014/main" val="3366511871"/>
                  </a:ext>
                </a:extLst>
              </a:tr>
              <a:tr h="370840">
                <a:tc>
                  <a:txBody>
                    <a:bodyPr/>
                    <a:lstStyle/>
                    <a:p>
                      <a:r>
                        <a:rPr lang="da-DK" sz="1400" b="1" dirty="0">
                          <a:solidFill>
                            <a:srgbClr val="473729"/>
                          </a:solidFill>
                        </a:rPr>
                        <a:t>Køn</a:t>
                      </a:r>
                    </a:p>
                    <a:p>
                      <a:r>
                        <a:rPr lang="da-DK" sz="1200" dirty="0">
                          <a:solidFill>
                            <a:srgbClr val="473729"/>
                          </a:solidFill>
                        </a:rPr>
                        <a:t>%, der svarer ‘ja’</a:t>
                      </a:r>
                    </a:p>
                  </a:txBody>
                  <a:tcPr>
                    <a:lnR w="12700" cap="flat" cmpd="sng" algn="ctr">
                      <a:solidFill>
                        <a:srgbClr val="473729"/>
                      </a:solidFill>
                      <a:prstDash val="solid"/>
                      <a:round/>
                      <a:headEnd type="none" w="med" len="med"/>
                      <a:tailEnd type="none" w="med" len="med"/>
                    </a:lnR>
                  </a:tcPr>
                </a:tc>
                <a:tc gridSpan="6">
                  <a:txBody>
                    <a:bodyPr/>
                    <a:lstStyle/>
                    <a:p>
                      <a:pPr algn="ctr"/>
                      <a:r>
                        <a:rPr lang="da-DK" sz="1400" b="1" dirty="0">
                          <a:solidFill>
                            <a:srgbClr val="473729"/>
                          </a:solidFill>
                        </a:rPr>
                        <a:t>Kvinde</a:t>
                      </a:r>
                    </a:p>
                    <a:p>
                      <a:pPr algn="ctr"/>
                      <a:r>
                        <a:rPr lang="da-DK" sz="1400" b="1" dirty="0">
                          <a:solidFill>
                            <a:srgbClr val="473729"/>
                          </a:solidFill>
                        </a:rPr>
                        <a:t>93% </a:t>
                      </a:r>
                      <a:r>
                        <a:rPr lang="da-DK" sz="1400" b="0" dirty="0"/>
                        <a:t>(</a:t>
                      </a:r>
                      <a:r>
                        <a:rPr lang="da-DK" sz="1400" b="0" dirty="0">
                          <a:solidFill>
                            <a:srgbClr val="789D4A"/>
                          </a:solidFill>
                        </a:rPr>
                        <a:t>0,03</a:t>
                      </a:r>
                      <a:r>
                        <a:rPr lang="da-DK" sz="1400" b="0" dirty="0"/>
                        <a:t>)</a:t>
                      </a:r>
                      <a:endParaRPr lang="da-DK" sz="1200" dirty="0"/>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endParaRPr lang="da-DK" dirty="0"/>
                    </a:p>
                  </a:txBody>
                  <a:tcPr>
                    <a:lnL w="12700" cap="flat" cmpd="sng" algn="ctr">
                      <a:solidFill>
                        <a:srgbClr val="473729"/>
                      </a:solidFill>
                      <a:prstDash val="solid"/>
                      <a:round/>
                      <a:headEnd type="none" w="med" len="med"/>
                      <a:tailEnd type="none" w="med" len="med"/>
                    </a:lnL>
                  </a:tcPr>
                </a:tc>
                <a:tc hMerge="1">
                  <a:txBody>
                    <a:bodyPr/>
                    <a:lstStyle/>
                    <a:p>
                      <a:endParaRPr lang="da-DK"/>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tc gridSpan="6">
                  <a:txBody>
                    <a:bodyPr/>
                    <a:lstStyle/>
                    <a:p>
                      <a:pPr algn="ctr"/>
                      <a:r>
                        <a:rPr lang="da-DK" sz="1400" b="1" dirty="0">
                          <a:solidFill>
                            <a:srgbClr val="473729"/>
                          </a:solidFill>
                        </a:rPr>
                        <a:t>Mand</a:t>
                      </a:r>
                    </a:p>
                    <a:p>
                      <a:pPr algn="ctr"/>
                      <a:r>
                        <a:rPr lang="da-DK" sz="1400" b="0" dirty="0">
                          <a:solidFill>
                            <a:srgbClr val="473729"/>
                          </a:solidFill>
                        </a:rPr>
                        <a:t>92% </a:t>
                      </a:r>
                      <a:r>
                        <a:rPr lang="da-DK" sz="1400" b="0" dirty="0"/>
                        <a:t>(</a:t>
                      </a:r>
                      <a:r>
                        <a:rPr lang="da-DK" sz="1400" b="0" dirty="0">
                          <a:solidFill>
                            <a:srgbClr val="789D4A"/>
                          </a:solidFill>
                        </a:rPr>
                        <a:t>0,01</a:t>
                      </a:r>
                      <a:r>
                        <a:rPr lang="da-DK" sz="1400" b="0" dirty="0"/>
                        <a:t>)</a:t>
                      </a:r>
                    </a:p>
                  </a:txBody>
                  <a:tcPr>
                    <a:lnL w="12700" cap="flat" cmpd="sng" algn="ctr">
                      <a:solidFill>
                        <a:srgbClr val="473729"/>
                      </a:solidFill>
                      <a:prstDash val="solid"/>
                      <a:round/>
                      <a:headEnd type="none" w="med" len="med"/>
                      <a:tailEnd type="none" w="med" len="med"/>
                    </a:lnL>
                  </a:tcPr>
                </a:tc>
                <a:tc hMerge="1">
                  <a:txBody>
                    <a:bodyPr/>
                    <a:lstStyle/>
                    <a:p>
                      <a:endParaRPr lang="da-DK" dirty="0"/>
                    </a:p>
                  </a:txBody>
                  <a:tcPr/>
                </a:tc>
                <a:tc hMerge="1">
                  <a:txBody>
                    <a:bodyPr/>
                    <a:lstStyle/>
                    <a:p>
                      <a:endParaRPr lang="da-DK"/>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extLst>
                  <a:ext uri="{0D108BD9-81ED-4DB2-BD59-A6C34878D82A}">
                    <a16:rowId xmlns:a16="http://schemas.microsoft.com/office/drawing/2014/main" val="1704769863"/>
                  </a:ext>
                </a:extLst>
              </a:tr>
              <a:tr h="0">
                <a:tc gridSpan="13">
                  <a:txBody>
                    <a:bodyPr/>
                    <a:lstStyle/>
                    <a:p>
                      <a:endParaRPr lang="da-DK" sz="200" dirty="0">
                        <a:solidFill>
                          <a:srgbClr val="473729"/>
                        </a:solidFill>
                      </a:endParaRPr>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sz="800" dirty="0"/>
                    </a:p>
                  </a:txBody>
                  <a:tcPr>
                    <a:noFill/>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extLst>
                  <a:ext uri="{0D108BD9-81ED-4DB2-BD59-A6C34878D82A}">
                    <a16:rowId xmlns:a16="http://schemas.microsoft.com/office/drawing/2014/main" val="2836411743"/>
                  </a:ext>
                </a:extLst>
              </a:tr>
              <a:tr h="370840">
                <a:tc>
                  <a:txBody>
                    <a:bodyPr/>
                    <a:lstStyle/>
                    <a:p>
                      <a:r>
                        <a:rPr lang="da-DK" sz="1400" b="1" dirty="0">
                          <a:solidFill>
                            <a:srgbClr val="473729"/>
                          </a:solidFill>
                        </a:rPr>
                        <a:t>Sprogvalg</a:t>
                      </a:r>
                    </a:p>
                    <a:p>
                      <a:r>
                        <a:rPr lang="da-DK" sz="1200" dirty="0">
                          <a:solidFill>
                            <a:srgbClr val="473729"/>
                          </a:solidFill>
                        </a:rPr>
                        <a:t>%, der svarer ‘ja’</a:t>
                      </a:r>
                    </a:p>
                  </a:txBody>
                  <a:tcPr>
                    <a:lnR w="12700" cap="flat" cmpd="sng" algn="ctr">
                      <a:solidFill>
                        <a:srgbClr val="473729"/>
                      </a:solidFill>
                      <a:prstDash val="solid"/>
                      <a:round/>
                      <a:headEnd type="none" w="med" len="med"/>
                      <a:tailEnd type="none" w="med" len="med"/>
                    </a:lnR>
                  </a:tcPr>
                </a:tc>
                <a:tc gridSpan="6">
                  <a:txBody>
                    <a:bodyPr/>
                    <a:lstStyle/>
                    <a:p>
                      <a:pPr algn="ctr"/>
                      <a:r>
                        <a:rPr lang="da-DK" sz="1400" b="1" dirty="0">
                          <a:solidFill>
                            <a:srgbClr val="473729"/>
                          </a:solidFill>
                        </a:rPr>
                        <a:t>Dansk</a:t>
                      </a:r>
                    </a:p>
                    <a:p>
                      <a:pPr algn="ctr"/>
                      <a:r>
                        <a:rPr lang="da-DK" sz="1400" b="1" dirty="0">
                          <a:solidFill>
                            <a:srgbClr val="473729"/>
                          </a:solidFill>
                        </a:rPr>
                        <a:t>93% </a:t>
                      </a:r>
                      <a:r>
                        <a:rPr lang="da-DK" sz="1400" b="0" dirty="0"/>
                        <a:t>(</a:t>
                      </a:r>
                      <a:r>
                        <a:rPr lang="da-DK" sz="1400" b="0" dirty="0">
                          <a:solidFill>
                            <a:srgbClr val="789D4A"/>
                          </a:solidFill>
                        </a:rPr>
                        <a:t>0,03</a:t>
                      </a:r>
                      <a:r>
                        <a:rPr lang="da-DK" sz="1400" b="0" dirty="0"/>
                        <a:t>)</a:t>
                      </a:r>
                      <a:endParaRPr lang="da-DK" sz="1200" dirty="0"/>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endParaRPr lang="da-DK" dirty="0"/>
                    </a:p>
                  </a:txBody>
                  <a:tcPr>
                    <a:lnL w="12700" cap="flat" cmpd="sng" algn="ctr">
                      <a:solidFill>
                        <a:srgbClr val="473729"/>
                      </a:solidFill>
                      <a:prstDash val="solid"/>
                      <a:round/>
                      <a:headEnd type="none" w="med" len="med"/>
                      <a:tailEnd type="none" w="med" len="med"/>
                    </a:lnL>
                  </a:tcPr>
                </a:tc>
                <a:tc hMerge="1">
                  <a:txBody>
                    <a:bodyPr/>
                    <a:lstStyle/>
                    <a:p>
                      <a:endParaRPr lang="da-DK"/>
                    </a:p>
                  </a:txBody>
                  <a:tcPr/>
                </a:tc>
                <a:tc hMerge="1">
                  <a:txBody>
                    <a:bodyPr/>
                    <a:lstStyle/>
                    <a:p>
                      <a:endParaRPr lang="da-DK" dirty="0"/>
                    </a:p>
                  </a:txBody>
                  <a:tcPr/>
                </a:tc>
                <a:tc hMerge="1">
                  <a:txBody>
                    <a:bodyPr/>
                    <a:lstStyle/>
                    <a:p>
                      <a:endParaRPr lang="da-DK"/>
                    </a:p>
                  </a:txBody>
                  <a:tcPr/>
                </a:tc>
                <a:tc hMerge="1">
                  <a:txBody>
                    <a:bodyPr/>
                    <a:lstStyle/>
                    <a:p>
                      <a:endParaRPr lang="da-DK" dirty="0"/>
                    </a:p>
                  </a:txBody>
                  <a:tcPr/>
                </a:tc>
                <a:tc gridSpan="6">
                  <a:txBody>
                    <a:bodyPr/>
                    <a:lstStyle/>
                    <a:p>
                      <a:pPr algn="ctr"/>
                      <a:r>
                        <a:rPr lang="da-DK" sz="1400" b="1" dirty="0">
                          <a:solidFill>
                            <a:srgbClr val="473729"/>
                          </a:solidFill>
                        </a:rPr>
                        <a:t>Engelsk</a:t>
                      </a:r>
                      <a:endParaRPr lang="da-DK" sz="1400" b="0" dirty="0">
                        <a:solidFill>
                          <a:srgbClr val="473729"/>
                        </a:solidFill>
                      </a:endParaRPr>
                    </a:p>
                    <a:p>
                      <a:pPr algn="ctr"/>
                      <a:r>
                        <a:rPr lang="da-DK" sz="1400" b="0" dirty="0">
                          <a:solidFill>
                            <a:srgbClr val="473729"/>
                          </a:solidFill>
                        </a:rPr>
                        <a:t>89% </a:t>
                      </a:r>
                      <a:r>
                        <a:rPr lang="da-DK" sz="1400" b="0" dirty="0"/>
                        <a:t>(</a:t>
                      </a:r>
                      <a:r>
                        <a:rPr lang="da-DK" sz="1400" b="0" dirty="0">
                          <a:solidFill>
                            <a:srgbClr val="C00000"/>
                          </a:solidFill>
                        </a:rPr>
                        <a:t>-0,01</a:t>
                      </a:r>
                      <a:r>
                        <a:rPr lang="da-DK" sz="1400" b="0" dirty="0"/>
                        <a:t>)</a:t>
                      </a:r>
                    </a:p>
                  </a:txBody>
                  <a:tcPr>
                    <a:lnL w="12700" cap="flat" cmpd="sng" algn="ctr">
                      <a:solidFill>
                        <a:srgbClr val="473729"/>
                      </a:solidFill>
                      <a:prstDash val="solid"/>
                      <a:round/>
                      <a:headEnd type="none" w="med" len="med"/>
                      <a:tailEnd type="none" w="med" len="med"/>
                    </a:lnL>
                  </a:tcPr>
                </a:tc>
                <a:tc hMerge="1">
                  <a:txBody>
                    <a:bodyPr/>
                    <a:lstStyle/>
                    <a:p>
                      <a:pPr algn="ctr"/>
                      <a:endParaRPr lang="da-DK" b="1" dirty="0"/>
                    </a:p>
                  </a:txBody>
                  <a:tcPr/>
                </a:tc>
                <a:tc hMerge="1">
                  <a:txBody>
                    <a:bodyPr/>
                    <a:lstStyle/>
                    <a:p>
                      <a:endParaRPr lang="da-DK"/>
                    </a:p>
                  </a:txBody>
                  <a:tcPr/>
                </a:tc>
                <a:tc hMerge="1">
                  <a:txBody>
                    <a:bodyPr/>
                    <a:lstStyle/>
                    <a:p>
                      <a:pPr algn="ctr"/>
                      <a:endParaRPr lang="da-DK" b="1" dirty="0"/>
                    </a:p>
                  </a:txBody>
                  <a:tcPr/>
                </a:tc>
                <a:tc hMerge="1">
                  <a:txBody>
                    <a:bodyPr/>
                    <a:lstStyle/>
                    <a:p>
                      <a:endParaRPr lang="da-DK"/>
                    </a:p>
                  </a:txBody>
                  <a:tcPr/>
                </a:tc>
                <a:tc hMerge="1">
                  <a:txBody>
                    <a:bodyPr/>
                    <a:lstStyle/>
                    <a:p>
                      <a:pPr algn="ctr"/>
                      <a:endParaRPr lang="da-DK" b="1" dirty="0"/>
                    </a:p>
                  </a:txBody>
                  <a:tcPr/>
                </a:tc>
                <a:extLst>
                  <a:ext uri="{0D108BD9-81ED-4DB2-BD59-A6C34878D82A}">
                    <a16:rowId xmlns:a16="http://schemas.microsoft.com/office/drawing/2014/main" val="967423634"/>
                  </a:ext>
                </a:extLst>
              </a:tr>
              <a:tr h="0">
                <a:tc gridSpan="13">
                  <a:txBody>
                    <a:bodyPr/>
                    <a:lstStyle/>
                    <a:p>
                      <a:endParaRPr lang="da-DK" sz="200" dirty="0">
                        <a:solidFill>
                          <a:srgbClr val="473729"/>
                        </a:solidFill>
                      </a:endParaRPr>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sz="800" dirty="0"/>
                    </a:p>
                  </a:txBody>
                  <a:tcPr>
                    <a:noFill/>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tc hMerge="1">
                  <a:txBody>
                    <a:bodyPr/>
                    <a:lstStyle/>
                    <a:p>
                      <a:endParaRPr lang="da-DK"/>
                    </a:p>
                  </a:txBody>
                  <a:tcPr/>
                </a:tc>
                <a:tc hMerge="1">
                  <a:txBody>
                    <a:bodyPr/>
                    <a:lstStyle/>
                    <a:p>
                      <a:endParaRPr lang="da-DK" sz="800" dirty="0"/>
                    </a:p>
                  </a:txBody>
                  <a:tcPr>
                    <a:noFill/>
                  </a:tcPr>
                </a:tc>
                <a:extLst>
                  <a:ext uri="{0D108BD9-81ED-4DB2-BD59-A6C34878D82A}">
                    <a16:rowId xmlns:a16="http://schemas.microsoft.com/office/drawing/2014/main" val="2499492851"/>
                  </a:ext>
                </a:extLst>
              </a:tr>
              <a:tr h="370840">
                <a:tc>
                  <a:txBody>
                    <a:bodyPr/>
                    <a:lstStyle/>
                    <a:p>
                      <a:r>
                        <a:rPr lang="da-DK" sz="1400" b="1" dirty="0">
                          <a:solidFill>
                            <a:srgbClr val="473729"/>
                          </a:solidFill>
                        </a:rPr>
                        <a:t>Hovedområde</a:t>
                      </a:r>
                    </a:p>
                    <a:p>
                      <a:r>
                        <a:rPr lang="da-DK" sz="1200" dirty="0">
                          <a:solidFill>
                            <a:srgbClr val="473729"/>
                          </a:solidFill>
                        </a:rPr>
                        <a:t>%, der svarer ‘ja’</a:t>
                      </a:r>
                    </a:p>
                  </a:txBody>
                  <a:tcPr>
                    <a:lnR w="12700" cap="flat" cmpd="sng" algn="ctr">
                      <a:solidFill>
                        <a:srgbClr val="473729"/>
                      </a:solidFill>
                      <a:prstDash val="solid"/>
                      <a:round/>
                      <a:headEnd type="none" w="med" len="med"/>
                      <a:tailEnd type="none" w="med" len="med"/>
                    </a:lnR>
                  </a:tcPr>
                </a:tc>
                <a:tc gridSpan="2">
                  <a:txBody>
                    <a:bodyPr/>
                    <a:lstStyle/>
                    <a:p>
                      <a:pPr algn="ctr"/>
                      <a:r>
                        <a:rPr lang="da-DK" sz="1400" b="1" dirty="0">
                          <a:solidFill>
                            <a:srgbClr val="473729"/>
                          </a:solidFill>
                        </a:rPr>
                        <a:t>ADM</a:t>
                      </a:r>
                    </a:p>
                    <a:p>
                      <a:pPr algn="ctr"/>
                      <a:r>
                        <a:rPr lang="da-DK" sz="1400" b="1" dirty="0">
                          <a:solidFill>
                            <a:srgbClr val="473729"/>
                          </a:solidFill>
                        </a:rPr>
                        <a:t>96%</a:t>
                      </a:r>
                      <a:r>
                        <a:rPr lang="da-DK" sz="1400" b="1" dirty="0"/>
                        <a:t> </a:t>
                      </a:r>
                      <a:r>
                        <a:rPr lang="da-DK" sz="1400" b="0" dirty="0"/>
                        <a:t>(</a:t>
                      </a:r>
                      <a:r>
                        <a:rPr lang="da-DK" sz="1400" b="0" dirty="0">
                          <a:solidFill>
                            <a:srgbClr val="789D4A"/>
                          </a:solidFill>
                        </a:rPr>
                        <a:t>0,05</a:t>
                      </a:r>
                      <a:r>
                        <a:rPr lang="da-DK" sz="1400" b="0" dirty="0"/>
                        <a:t>)</a:t>
                      </a:r>
                      <a:endParaRPr lang="da-DK" sz="1200" dirty="0"/>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endParaRPr lang="da-DK" dirty="0"/>
                    </a:p>
                  </a:txBody>
                  <a:tcPr>
                    <a:lnL w="12700" cap="flat" cmpd="sng" algn="ctr">
                      <a:solidFill>
                        <a:srgbClr val="473729"/>
                      </a:solidFill>
                      <a:prstDash val="solid"/>
                      <a:round/>
                      <a:headEnd type="none" w="med" len="med"/>
                      <a:tailEnd type="none" w="med" len="med"/>
                    </a:lnL>
                  </a:tcPr>
                </a:tc>
                <a:tc gridSpan="2">
                  <a:txBody>
                    <a:bodyPr/>
                    <a:lstStyle/>
                    <a:p>
                      <a:pPr algn="ctr"/>
                      <a:r>
                        <a:rPr lang="da-DK" sz="1400" b="1" dirty="0">
                          <a:solidFill>
                            <a:srgbClr val="473729"/>
                          </a:solidFill>
                        </a:rPr>
                        <a:t>HUM</a:t>
                      </a:r>
                    </a:p>
                    <a:p>
                      <a:pPr algn="ctr"/>
                      <a:r>
                        <a:rPr lang="da-DK" sz="1400" dirty="0">
                          <a:solidFill>
                            <a:srgbClr val="473729"/>
                          </a:solidFill>
                        </a:rPr>
                        <a:t>95%</a:t>
                      </a:r>
                      <a:r>
                        <a:rPr lang="da-DK" sz="1400" dirty="0"/>
                        <a:t> (</a:t>
                      </a:r>
                      <a:r>
                        <a:rPr lang="da-DK" sz="1400" dirty="0">
                          <a:solidFill>
                            <a:srgbClr val="789D4A"/>
                          </a:solidFill>
                        </a:rPr>
                        <a:t>0,05</a:t>
                      </a:r>
                      <a:r>
                        <a:rPr lang="da-DK" sz="1400" dirty="0"/>
                        <a:t>)</a:t>
                      </a:r>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endParaRPr lang="da-DK" dirty="0"/>
                    </a:p>
                  </a:txBody>
                  <a:tcPr/>
                </a:tc>
                <a:tc gridSpan="2">
                  <a:txBody>
                    <a:bodyPr/>
                    <a:lstStyle/>
                    <a:p>
                      <a:pPr algn="ctr"/>
                      <a:r>
                        <a:rPr lang="da-DK" sz="1400" b="1" dirty="0">
                          <a:solidFill>
                            <a:srgbClr val="473729"/>
                          </a:solidFill>
                        </a:rPr>
                        <a:t>NAT</a:t>
                      </a:r>
                    </a:p>
                    <a:p>
                      <a:pPr algn="ctr"/>
                      <a:r>
                        <a:rPr lang="da-DK" sz="1400" dirty="0">
                          <a:solidFill>
                            <a:srgbClr val="473729"/>
                          </a:solidFill>
                        </a:rPr>
                        <a:t>90% </a:t>
                      </a:r>
                      <a:r>
                        <a:rPr lang="da-DK" sz="1400" dirty="0"/>
                        <a:t>(</a:t>
                      </a:r>
                      <a:r>
                        <a:rPr lang="da-DK" sz="1400" dirty="0">
                          <a:solidFill>
                            <a:srgbClr val="C00000"/>
                          </a:solidFill>
                        </a:rPr>
                        <a:t>-0,02</a:t>
                      </a:r>
                      <a:r>
                        <a:rPr lang="da-DK" sz="1400" dirty="0"/>
                        <a:t>)</a:t>
                      </a:r>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endParaRPr lang="da-DK" dirty="0"/>
                    </a:p>
                  </a:txBody>
                  <a:tcPr/>
                </a:tc>
                <a:tc gridSpan="2">
                  <a:txBody>
                    <a:bodyPr/>
                    <a:lstStyle/>
                    <a:p>
                      <a:pPr algn="ctr"/>
                      <a:r>
                        <a:rPr lang="da-DK" sz="1400" b="1" dirty="0">
                          <a:solidFill>
                            <a:srgbClr val="473729"/>
                          </a:solidFill>
                        </a:rPr>
                        <a:t>SAMF</a:t>
                      </a:r>
                    </a:p>
                    <a:p>
                      <a:pPr algn="ctr"/>
                      <a:r>
                        <a:rPr lang="da-DK" sz="1400" dirty="0">
                          <a:solidFill>
                            <a:srgbClr val="473729"/>
                          </a:solidFill>
                        </a:rPr>
                        <a:t>89% </a:t>
                      </a:r>
                      <a:r>
                        <a:rPr lang="da-DK" sz="1400" dirty="0"/>
                        <a:t>(</a:t>
                      </a:r>
                      <a:r>
                        <a:rPr lang="da-DK" sz="1400" dirty="0">
                          <a:solidFill>
                            <a:srgbClr val="789D4A"/>
                          </a:solidFill>
                        </a:rPr>
                        <a:t>0,04</a:t>
                      </a:r>
                      <a:r>
                        <a:rPr lang="da-DK" sz="1400" dirty="0"/>
                        <a:t>)</a:t>
                      </a:r>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pPr algn="ctr"/>
                      <a:r>
                        <a:rPr lang="da-DK" b="1" dirty="0"/>
                        <a:t>SUND</a:t>
                      </a:r>
                    </a:p>
                    <a:p>
                      <a:pPr algn="ctr"/>
                      <a:r>
                        <a:rPr lang="da-DK" dirty="0"/>
                        <a:t>94% (</a:t>
                      </a:r>
                      <a:r>
                        <a:rPr lang="da-DK" dirty="0">
                          <a:solidFill>
                            <a:schemeClr val="bg1">
                              <a:lumMod val="50000"/>
                              <a:lumOff val="50000"/>
                            </a:schemeClr>
                          </a:solidFill>
                        </a:rPr>
                        <a:t>0,00</a:t>
                      </a:r>
                      <a:r>
                        <a:rPr lang="da-DK" dirty="0"/>
                        <a:t>)</a:t>
                      </a:r>
                    </a:p>
                    <a:p>
                      <a:pPr algn="ctr"/>
                      <a:endParaRPr lang="da-DK" dirty="0"/>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gridSpan="2">
                  <a:txBody>
                    <a:bodyPr/>
                    <a:lstStyle/>
                    <a:p>
                      <a:pPr algn="ctr"/>
                      <a:r>
                        <a:rPr lang="da-DK" sz="1400" b="1" dirty="0">
                          <a:solidFill>
                            <a:srgbClr val="473729"/>
                          </a:solidFill>
                        </a:rPr>
                        <a:t>SUND</a:t>
                      </a:r>
                    </a:p>
                    <a:p>
                      <a:pPr algn="ctr"/>
                      <a:r>
                        <a:rPr lang="da-DK" sz="1400" dirty="0">
                          <a:solidFill>
                            <a:srgbClr val="473729"/>
                          </a:solidFill>
                        </a:rPr>
                        <a:t>94% </a:t>
                      </a:r>
                      <a:r>
                        <a:rPr lang="da-DK" sz="1400" dirty="0"/>
                        <a:t>(</a:t>
                      </a:r>
                      <a:r>
                        <a:rPr lang="da-DK" sz="1400" dirty="0">
                          <a:solidFill>
                            <a:schemeClr val="bg1">
                              <a:lumMod val="50000"/>
                              <a:lumOff val="50000"/>
                            </a:schemeClr>
                          </a:solidFill>
                        </a:rPr>
                        <a:t>0,00</a:t>
                      </a:r>
                      <a:r>
                        <a:rPr lang="da-DK" sz="1400" dirty="0"/>
                        <a:t>)</a:t>
                      </a:r>
                    </a:p>
                  </a:txBody>
                  <a:tcPr>
                    <a:lnL w="12700" cap="flat" cmpd="sng" algn="ctr">
                      <a:solidFill>
                        <a:srgbClr val="473729"/>
                      </a:solidFill>
                      <a:prstDash val="solid"/>
                      <a:round/>
                      <a:headEnd type="none" w="med" len="med"/>
                      <a:tailEnd type="none" w="med" len="med"/>
                    </a:lnL>
                    <a:lnR w="12700" cap="flat" cmpd="sng" algn="ctr">
                      <a:solidFill>
                        <a:srgbClr val="473729"/>
                      </a:solidFill>
                      <a:prstDash val="solid"/>
                      <a:round/>
                      <a:headEnd type="none" w="med" len="med"/>
                      <a:tailEnd type="none" w="med" len="med"/>
                    </a:lnR>
                  </a:tcPr>
                </a:tc>
                <a:tc hMerge="1">
                  <a:txBody>
                    <a:bodyPr/>
                    <a:lstStyle/>
                    <a:p>
                      <a:pPr algn="ctr"/>
                      <a:endParaRPr lang="da-DK" dirty="0"/>
                    </a:p>
                  </a:txBody>
                  <a:tcPr/>
                </a:tc>
                <a:tc gridSpan="2">
                  <a:txBody>
                    <a:bodyPr/>
                    <a:lstStyle/>
                    <a:p>
                      <a:pPr algn="ctr"/>
                      <a:r>
                        <a:rPr lang="da-DK" sz="1400" b="1" dirty="0">
                          <a:solidFill>
                            <a:srgbClr val="473729"/>
                          </a:solidFill>
                        </a:rPr>
                        <a:t>TEK</a:t>
                      </a:r>
                    </a:p>
                    <a:p>
                      <a:pPr algn="ctr"/>
                      <a:r>
                        <a:rPr lang="da-DK" sz="1400" dirty="0">
                          <a:solidFill>
                            <a:srgbClr val="473729"/>
                          </a:solidFill>
                        </a:rPr>
                        <a:t>91%</a:t>
                      </a:r>
                      <a:r>
                        <a:rPr lang="da-DK" sz="1400" dirty="0"/>
                        <a:t> (</a:t>
                      </a:r>
                      <a:r>
                        <a:rPr lang="da-DK" sz="1400" dirty="0">
                          <a:solidFill>
                            <a:srgbClr val="789D4A"/>
                          </a:solidFill>
                        </a:rPr>
                        <a:t>0,04</a:t>
                      </a:r>
                      <a:r>
                        <a:rPr lang="da-DK" sz="1400" dirty="0"/>
                        <a:t>)</a:t>
                      </a:r>
                    </a:p>
                  </a:txBody>
                  <a:tcPr>
                    <a:lnL w="12700" cap="flat" cmpd="sng" algn="ctr">
                      <a:solidFill>
                        <a:srgbClr val="473729"/>
                      </a:solidFill>
                      <a:prstDash val="solid"/>
                      <a:round/>
                      <a:headEnd type="none" w="med" len="med"/>
                      <a:tailEnd type="none" w="med" len="med"/>
                    </a:lnL>
                  </a:tcPr>
                </a:tc>
                <a:tc hMerge="1">
                  <a:txBody>
                    <a:bodyPr/>
                    <a:lstStyle/>
                    <a:p>
                      <a:endParaRPr lang="da-DK" dirty="0"/>
                    </a:p>
                  </a:txBody>
                  <a:tcPr/>
                </a:tc>
                <a:extLst>
                  <a:ext uri="{0D108BD9-81ED-4DB2-BD59-A6C34878D82A}">
                    <a16:rowId xmlns:a16="http://schemas.microsoft.com/office/drawing/2014/main" val="2556116693"/>
                  </a:ext>
                </a:extLst>
              </a:tr>
            </a:tbl>
          </a:graphicData>
        </a:graphic>
      </p:graphicFrame>
      <p:cxnSp>
        <p:nvCxnSpPr>
          <p:cNvPr id="5" name="Lige forbindelse 4"/>
          <p:cNvCxnSpPr/>
          <p:nvPr/>
        </p:nvCxnSpPr>
        <p:spPr>
          <a:xfrm>
            <a:off x="377747" y="1469336"/>
            <a:ext cx="8208912" cy="0"/>
          </a:xfrm>
          <a:prstGeom prst="line">
            <a:avLst/>
          </a:prstGeom>
          <a:ln w="47625"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C389963E-F2C4-47B8-9258-5A2565A01CF4}"/>
              </a:ext>
            </a:extLst>
          </p:cNvPr>
          <p:cNvSpPr txBox="1"/>
          <p:nvPr/>
        </p:nvSpPr>
        <p:spPr>
          <a:xfrm>
            <a:off x="413721" y="5626248"/>
            <a:ext cx="9544023" cy="215444"/>
          </a:xfrm>
          <a:prstGeom prst="rect">
            <a:avLst/>
          </a:prstGeom>
          <a:noFill/>
        </p:spPr>
        <p:txBody>
          <a:bodyPr wrap="none" lIns="0" tIns="0" rIns="0" bIns="0" rtlCol="0">
            <a:spAutoFit/>
          </a:bodyPr>
          <a:lstStyle/>
          <a:p>
            <a:r>
              <a:rPr lang="da-DK" sz="1400" dirty="0"/>
              <a:t>* Bemærk at der siden 2015 er foretaget </a:t>
            </a:r>
            <a:r>
              <a:rPr lang="da-DK" sz="1400" dirty="0" err="1"/>
              <a:t>omgruppering</a:t>
            </a:r>
            <a:r>
              <a:rPr lang="da-DK" sz="1400" dirty="0"/>
              <a:t> af stillingskategorierne ‘Adjunkt/postdocs’ og ‘under Ph.d. niveau’</a:t>
            </a:r>
          </a:p>
        </p:txBody>
      </p:sp>
    </p:spTree>
    <p:extLst>
      <p:ext uri="{BB962C8B-B14F-4D97-AF65-F5344CB8AC3E}">
        <p14:creationId xmlns:p14="http://schemas.microsoft.com/office/powerpoint/2010/main" val="405290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3600" dirty="0">
                <a:solidFill>
                  <a:schemeClr val="tx1"/>
                </a:solidFill>
              </a:rPr>
              <a:t>Psykisk APV/Trivselsmåling 2018</a:t>
            </a:r>
            <a:br>
              <a:rPr lang="da-DK" sz="3200" dirty="0">
                <a:solidFill>
                  <a:schemeClr val="tx1"/>
                </a:solidFill>
              </a:rPr>
            </a:br>
            <a:r>
              <a:rPr lang="da-DK" sz="2400" dirty="0">
                <a:solidFill>
                  <a:schemeClr val="tx1"/>
                </a:solidFill>
              </a:rPr>
              <a:t>- Overspørgsmål på SDU-niveau</a:t>
            </a:r>
          </a:p>
        </p:txBody>
      </p:sp>
      <p:cxnSp>
        <p:nvCxnSpPr>
          <p:cNvPr id="4" name="Lige forbindelse 3"/>
          <p:cNvCxnSpPr/>
          <p:nvPr/>
        </p:nvCxnSpPr>
        <p:spPr>
          <a:xfrm>
            <a:off x="377747" y="1469336"/>
            <a:ext cx="8208912" cy="0"/>
          </a:xfrm>
          <a:prstGeom prst="line">
            <a:avLst/>
          </a:prstGeom>
          <a:ln w="476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lede 4">
            <a:extLst>
              <a:ext uri="{FF2B5EF4-FFF2-40B4-BE49-F238E27FC236}">
                <a16:creationId xmlns:a16="http://schemas.microsoft.com/office/drawing/2014/main" id="{8C0AD432-6E64-471D-A087-74108424F0B2}"/>
              </a:ext>
            </a:extLst>
          </p:cNvPr>
          <p:cNvPicPr>
            <a:picLocks noChangeAspect="1"/>
          </p:cNvPicPr>
          <p:nvPr/>
        </p:nvPicPr>
        <p:blipFill rotWithShape="1">
          <a:blip r:embed="rId3"/>
          <a:srcRect l="22964" t="16632" r="20825" b="32784"/>
          <a:stretch/>
        </p:blipFill>
        <p:spPr>
          <a:xfrm>
            <a:off x="377747" y="1701808"/>
            <a:ext cx="8761613" cy="4435041"/>
          </a:xfrm>
          <a:prstGeom prst="rect">
            <a:avLst/>
          </a:prstGeom>
        </p:spPr>
      </p:pic>
    </p:spTree>
    <p:extLst>
      <p:ext uri="{BB962C8B-B14F-4D97-AF65-F5344CB8AC3E}">
        <p14:creationId xmlns:p14="http://schemas.microsoft.com/office/powerpoint/2010/main" val="108109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1"/>
                </a:solidFill>
              </a:rPr>
              <a:t>Psykisk APV/Trivselsmåling</a:t>
            </a:r>
            <a:br>
              <a:rPr lang="da-DK" dirty="0">
                <a:solidFill>
                  <a:schemeClr val="tx1"/>
                </a:solidFill>
              </a:rPr>
            </a:br>
            <a:r>
              <a:rPr lang="da-DK" sz="2400" dirty="0">
                <a:solidFill>
                  <a:schemeClr val="tx1"/>
                </a:solidFill>
              </a:rPr>
              <a:t>- Spørgsmål om velbefindende - organisation</a:t>
            </a:r>
          </a:p>
        </p:txBody>
      </p:sp>
      <p:pic>
        <p:nvPicPr>
          <p:cNvPr id="5" name="Billede 4"/>
          <p:cNvPicPr>
            <a:picLocks noChangeAspect="1"/>
          </p:cNvPicPr>
          <p:nvPr/>
        </p:nvPicPr>
        <p:blipFill rotWithShape="1">
          <a:blip r:embed="rId3"/>
          <a:srcRect l="16335" t="32374" r="16334" b="17576"/>
          <a:stretch/>
        </p:blipFill>
        <p:spPr>
          <a:xfrm>
            <a:off x="5112386" y="3840682"/>
            <a:ext cx="6848294" cy="2863481"/>
          </a:xfrm>
          <a:prstGeom prst="rect">
            <a:avLst/>
          </a:prstGeom>
        </p:spPr>
      </p:pic>
      <p:pic>
        <p:nvPicPr>
          <p:cNvPr id="3" name="Billede 2"/>
          <p:cNvPicPr>
            <a:picLocks noChangeAspect="1"/>
          </p:cNvPicPr>
          <p:nvPr/>
        </p:nvPicPr>
        <p:blipFill rotWithShape="1">
          <a:blip r:embed="rId4"/>
          <a:srcRect l="16480" t="32540" r="16482" b="27387"/>
          <a:stretch/>
        </p:blipFill>
        <p:spPr>
          <a:xfrm>
            <a:off x="377747" y="1701807"/>
            <a:ext cx="6883890" cy="2314608"/>
          </a:xfrm>
          <a:prstGeom prst="rect">
            <a:avLst/>
          </a:prstGeom>
        </p:spPr>
      </p:pic>
      <p:cxnSp>
        <p:nvCxnSpPr>
          <p:cNvPr id="7" name="Lige forbindelse 6"/>
          <p:cNvCxnSpPr>
            <a:cxnSpLocks/>
          </p:cNvCxnSpPr>
          <p:nvPr/>
        </p:nvCxnSpPr>
        <p:spPr>
          <a:xfrm>
            <a:off x="377748" y="1582458"/>
            <a:ext cx="8208912" cy="0"/>
          </a:xfrm>
          <a:prstGeom prst="line">
            <a:avLst/>
          </a:prstGeom>
          <a:ln w="47625" cmpd="thinThick">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61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tx1"/>
                </a:solidFill>
              </a:rPr>
              <a:t>Psykisk APV/Trivselsmåling</a:t>
            </a:r>
            <a:br>
              <a:rPr lang="da-DK" dirty="0">
                <a:solidFill>
                  <a:schemeClr val="tx1"/>
                </a:solidFill>
              </a:rPr>
            </a:br>
            <a:r>
              <a:rPr lang="da-DK" sz="2400" dirty="0">
                <a:solidFill>
                  <a:schemeClr val="tx1"/>
                </a:solidFill>
              </a:rPr>
              <a:t>- Spørgsmål om velbefindende - stilling</a:t>
            </a:r>
          </a:p>
        </p:txBody>
      </p:sp>
      <p:cxnSp>
        <p:nvCxnSpPr>
          <p:cNvPr id="7" name="Lige forbindelse 6"/>
          <p:cNvCxnSpPr>
            <a:cxnSpLocks/>
          </p:cNvCxnSpPr>
          <p:nvPr/>
        </p:nvCxnSpPr>
        <p:spPr>
          <a:xfrm>
            <a:off x="377748" y="1582458"/>
            <a:ext cx="8208912" cy="0"/>
          </a:xfrm>
          <a:prstGeom prst="line">
            <a:avLst/>
          </a:prstGeom>
          <a:ln w="47625" cmpd="thinThick">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Billede 3">
            <a:extLst>
              <a:ext uri="{FF2B5EF4-FFF2-40B4-BE49-F238E27FC236}">
                <a16:creationId xmlns:a16="http://schemas.microsoft.com/office/drawing/2014/main" id="{9454C968-5B31-48AA-8ADE-593A65760832}"/>
              </a:ext>
            </a:extLst>
          </p:cNvPr>
          <p:cNvPicPr>
            <a:picLocks noChangeAspect="1"/>
          </p:cNvPicPr>
          <p:nvPr/>
        </p:nvPicPr>
        <p:blipFill rotWithShape="1">
          <a:blip r:embed="rId3"/>
          <a:srcRect l="23210" t="24815" r="22872" b="34414"/>
          <a:stretch/>
        </p:blipFill>
        <p:spPr>
          <a:xfrm>
            <a:off x="377748" y="1701809"/>
            <a:ext cx="6196047" cy="2635382"/>
          </a:xfrm>
          <a:prstGeom prst="rect">
            <a:avLst/>
          </a:prstGeom>
        </p:spPr>
      </p:pic>
      <p:pic>
        <p:nvPicPr>
          <p:cNvPr id="6" name="Billede 5">
            <a:extLst>
              <a:ext uri="{FF2B5EF4-FFF2-40B4-BE49-F238E27FC236}">
                <a16:creationId xmlns:a16="http://schemas.microsoft.com/office/drawing/2014/main" id="{5989E754-9B96-445C-A618-E97DCBCEE273}"/>
              </a:ext>
            </a:extLst>
          </p:cNvPr>
          <p:cNvPicPr>
            <a:picLocks noChangeAspect="1"/>
          </p:cNvPicPr>
          <p:nvPr/>
        </p:nvPicPr>
        <p:blipFill rotWithShape="1">
          <a:blip r:embed="rId4"/>
          <a:srcRect l="23006" t="24815" r="23277" b="31959"/>
          <a:stretch/>
        </p:blipFill>
        <p:spPr>
          <a:xfrm>
            <a:off x="6253221" y="4021428"/>
            <a:ext cx="5857102" cy="2651220"/>
          </a:xfrm>
          <a:prstGeom prst="rect">
            <a:avLst/>
          </a:prstGeom>
        </p:spPr>
      </p:pic>
    </p:spTree>
    <p:extLst>
      <p:ext uri="{BB962C8B-B14F-4D97-AF65-F5344CB8AC3E}">
        <p14:creationId xmlns:p14="http://schemas.microsoft.com/office/powerpoint/2010/main" val="3471267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196D0-7888-43C3-919A-9FEE9C14193E}"/>
              </a:ext>
            </a:extLst>
          </p:cNvPr>
          <p:cNvSpPr>
            <a:spLocks noGrp="1"/>
          </p:cNvSpPr>
          <p:nvPr>
            <p:ph type="title"/>
          </p:nvPr>
        </p:nvSpPr>
        <p:spPr/>
        <p:txBody>
          <a:bodyPr/>
          <a:lstStyle/>
          <a:p>
            <a:r>
              <a:rPr lang="da-DK" sz="3600" dirty="0">
                <a:solidFill>
                  <a:schemeClr val="tx1"/>
                </a:solidFill>
              </a:rPr>
              <a:t>Psykisk APV/Trivselsmåling</a:t>
            </a:r>
            <a:br>
              <a:rPr lang="da-DK" sz="3600" dirty="0">
                <a:solidFill>
                  <a:schemeClr val="tx1"/>
                </a:solidFill>
              </a:rPr>
            </a:br>
            <a:r>
              <a:rPr lang="da-DK" sz="2400" dirty="0">
                <a:solidFill>
                  <a:schemeClr val="tx1"/>
                </a:solidFill>
              </a:rPr>
              <a:t>- Spørgsmål om krænkende adfærd</a:t>
            </a:r>
            <a:endParaRPr lang="da-DK" sz="2400" dirty="0"/>
          </a:p>
        </p:txBody>
      </p:sp>
      <p:pic>
        <p:nvPicPr>
          <p:cNvPr id="8" name="Pladsholder til indhold 7">
            <a:extLst>
              <a:ext uri="{FF2B5EF4-FFF2-40B4-BE49-F238E27FC236}">
                <a16:creationId xmlns:a16="http://schemas.microsoft.com/office/drawing/2014/main" id="{C371FD72-BBBB-463A-911C-24C287AD83E8}"/>
              </a:ext>
            </a:extLst>
          </p:cNvPr>
          <p:cNvPicPr>
            <a:picLocks noGrp="1" noChangeAspect="1"/>
          </p:cNvPicPr>
          <p:nvPr>
            <p:ph idx="1"/>
          </p:nvPr>
        </p:nvPicPr>
        <p:blipFill rotWithShape="1">
          <a:blip r:embed="rId3"/>
          <a:srcRect l="22746" t="18625" r="21051" b="65546"/>
          <a:stretch/>
        </p:blipFill>
        <p:spPr>
          <a:xfrm>
            <a:off x="378263" y="1638308"/>
            <a:ext cx="8207879" cy="1300258"/>
          </a:xfrm>
          <a:prstGeom prst="rect">
            <a:avLst/>
          </a:prstGeom>
        </p:spPr>
      </p:pic>
      <p:sp>
        <p:nvSpPr>
          <p:cNvPr id="4" name="Pladsholder til dato 3">
            <a:extLst>
              <a:ext uri="{FF2B5EF4-FFF2-40B4-BE49-F238E27FC236}">
                <a16:creationId xmlns:a16="http://schemas.microsoft.com/office/drawing/2014/main" id="{471D0EA8-4943-4350-8552-3A8B8D7D0401}"/>
              </a:ext>
            </a:extLst>
          </p:cNvPr>
          <p:cNvSpPr>
            <a:spLocks noGrp="1"/>
          </p:cNvSpPr>
          <p:nvPr>
            <p:ph type="dt" sz="half" idx="10"/>
          </p:nvPr>
        </p:nvSpPr>
        <p:spPr/>
        <p:txBody>
          <a:bodyPr/>
          <a:lstStyle/>
          <a:p>
            <a:r>
              <a:rPr lang="en-GB"/>
              <a:t>5. november 2018</a:t>
            </a:r>
            <a:endParaRPr lang="en-GB" dirty="0"/>
          </a:p>
        </p:txBody>
      </p:sp>
      <p:sp>
        <p:nvSpPr>
          <p:cNvPr id="6" name="Pladsholder til slidenummer 5">
            <a:extLst>
              <a:ext uri="{FF2B5EF4-FFF2-40B4-BE49-F238E27FC236}">
                <a16:creationId xmlns:a16="http://schemas.microsoft.com/office/drawing/2014/main" id="{7D09953C-344D-4B56-BB7B-88B8EB17DECD}"/>
              </a:ext>
            </a:extLst>
          </p:cNvPr>
          <p:cNvSpPr>
            <a:spLocks noGrp="1"/>
          </p:cNvSpPr>
          <p:nvPr>
            <p:ph type="sldNum" sz="quarter" idx="12"/>
          </p:nvPr>
        </p:nvSpPr>
        <p:spPr/>
        <p:txBody>
          <a:bodyPr/>
          <a:lstStyle/>
          <a:p>
            <a:fld id="{45D37B1E-C366-494F-A587-962AD9AABC83}" type="slidenum">
              <a:rPr lang="en-GB" smtClean="0"/>
              <a:pPr/>
              <a:t>15</a:t>
            </a:fld>
            <a:endParaRPr lang="en-GB" dirty="0"/>
          </a:p>
        </p:txBody>
      </p:sp>
      <p:pic>
        <p:nvPicPr>
          <p:cNvPr id="11" name="Pladsholder til indhold 7">
            <a:extLst/>
          </p:cNvPr>
          <p:cNvPicPr>
            <a:picLocks noGrp="1" noChangeAspect="1"/>
          </p:cNvPicPr>
          <p:nvPr>
            <p:ph idx="4294967295"/>
          </p:nvPr>
        </p:nvPicPr>
        <p:blipFill rotWithShape="1">
          <a:blip r:embed="rId3"/>
          <a:srcRect l="23162" t="41331" r="23355" b="23112"/>
          <a:stretch/>
        </p:blipFill>
        <p:spPr>
          <a:xfrm>
            <a:off x="377747" y="3038596"/>
            <a:ext cx="8207375" cy="3070225"/>
          </a:xfrm>
          <a:prstGeom prst="rect">
            <a:avLst/>
          </a:prstGeom>
        </p:spPr>
      </p:pic>
      <p:sp>
        <p:nvSpPr>
          <p:cNvPr id="9" name="Rektangel 8">
            <a:extLst>
              <a:ext uri="{FF2B5EF4-FFF2-40B4-BE49-F238E27FC236}">
                <a16:creationId xmlns:a16="http://schemas.microsoft.com/office/drawing/2014/main" id="{DED89EE2-B565-4E24-9FC2-EA312B976BA1}"/>
              </a:ext>
            </a:extLst>
          </p:cNvPr>
          <p:cNvSpPr/>
          <p:nvPr/>
        </p:nvSpPr>
        <p:spPr>
          <a:xfrm>
            <a:off x="8748624" y="1638308"/>
            <a:ext cx="3252876" cy="44705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da-DK" sz="1600" b="1" dirty="0">
                <a:solidFill>
                  <a:schemeClr val="bg1"/>
                </a:solidFill>
              </a:rPr>
              <a:t>Krænkende adfærd</a:t>
            </a:r>
          </a:p>
          <a:p>
            <a:endParaRPr lang="da-DK" sz="1600" b="1" dirty="0">
              <a:solidFill>
                <a:schemeClr val="bg1"/>
              </a:solidFill>
            </a:endParaRPr>
          </a:p>
          <a:p>
            <a:r>
              <a:rPr lang="da-DK" sz="1600" dirty="0">
                <a:solidFill>
                  <a:schemeClr val="bg1"/>
                </a:solidFill>
              </a:rPr>
              <a:t>210 personer har oplevet sig krænket – 118 i 2015:</a:t>
            </a:r>
          </a:p>
          <a:p>
            <a:pPr marL="285750" indent="-285750">
              <a:buFont typeface="Arial" panose="020B0604020202020204" pitchFamily="34" charset="0"/>
              <a:buChar char="•"/>
            </a:pPr>
            <a:r>
              <a:rPr lang="da-DK" sz="1600" dirty="0">
                <a:solidFill>
                  <a:schemeClr val="bg1"/>
                </a:solidFill>
              </a:rPr>
              <a:t>Fordobling af mobning</a:t>
            </a:r>
          </a:p>
          <a:p>
            <a:pPr marL="285750" indent="-285750">
              <a:buFont typeface="Arial" panose="020B0604020202020204" pitchFamily="34" charset="0"/>
              <a:buChar char="•"/>
            </a:pPr>
            <a:r>
              <a:rPr lang="da-DK" sz="1600" dirty="0">
                <a:solidFill>
                  <a:schemeClr val="bg1"/>
                </a:solidFill>
              </a:rPr>
              <a:t>Firdobling af uønsket seksuel opmærksomhed</a:t>
            </a:r>
          </a:p>
          <a:p>
            <a:pPr marL="285750" indent="-285750">
              <a:buFont typeface="Arial" panose="020B0604020202020204" pitchFamily="34" charset="0"/>
              <a:buChar char="•"/>
            </a:pPr>
            <a:r>
              <a:rPr lang="da-DK" sz="1600" dirty="0">
                <a:solidFill>
                  <a:schemeClr val="bg1"/>
                </a:solidFill>
              </a:rPr>
              <a:t>Fordobling af vold og trusler om vold</a:t>
            </a:r>
          </a:p>
          <a:p>
            <a:endParaRPr lang="da-DK" sz="1600" dirty="0">
              <a:solidFill>
                <a:schemeClr val="bg1"/>
              </a:solidFill>
            </a:endParaRPr>
          </a:p>
          <a:p>
            <a:r>
              <a:rPr lang="da-DK" sz="1600" dirty="0">
                <a:solidFill>
                  <a:schemeClr val="bg1"/>
                </a:solidFill>
              </a:rPr>
              <a:t>Bemærk: Vi har spurgt på en anden måde</a:t>
            </a:r>
          </a:p>
          <a:p>
            <a:endParaRPr lang="da-DK" sz="1600" dirty="0">
              <a:solidFill>
                <a:schemeClr val="bg1"/>
              </a:solidFill>
            </a:endParaRPr>
          </a:p>
          <a:p>
            <a:r>
              <a:rPr lang="da-DK" sz="1600" dirty="0">
                <a:solidFill>
                  <a:schemeClr val="bg1"/>
                </a:solidFill>
              </a:rPr>
              <a:t>Enheder modtager svar vedr. krænkende adfærd ved flere end 40 besvarelser. Delenheder modtager ikke svar vedr. krænkende adfærd</a:t>
            </a:r>
          </a:p>
        </p:txBody>
      </p:sp>
      <p:cxnSp>
        <p:nvCxnSpPr>
          <p:cNvPr id="10" name="Lige forbindelse 9"/>
          <p:cNvCxnSpPr/>
          <p:nvPr/>
        </p:nvCxnSpPr>
        <p:spPr>
          <a:xfrm>
            <a:off x="377747" y="1469336"/>
            <a:ext cx="8208912" cy="0"/>
          </a:xfrm>
          <a:prstGeom prst="line">
            <a:avLst/>
          </a:prstGeom>
          <a:ln w="47625" cmpd="thinThick">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10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600" dirty="0">
                <a:solidFill>
                  <a:srgbClr val="FCF0C4"/>
                </a:solidFill>
              </a:rPr>
              <a:t>Fysisk APV</a:t>
            </a:r>
            <a:br>
              <a:rPr lang="da-DK" dirty="0">
                <a:solidFill>
                  <a:srgbClr val="FCF0C4"/>
                </a:solidFill>
              </a:rPr>
            </a:br>
            <a:r>
              <a:rPr lang="da-DK" sz="2400" dirty="0">
                <a:solidFill>
                  <a:srgbClr val="FCF0C4"/>
                </a:solidFill>
              </a:rPr>
              <a:t>- Resultater fordelt på geografi</a:t>
            </a:r>
          </a:p>
        </p:txBody>
      </p:sp>
      <p:graphicFrame>
        <p:nvGraphicFramePr>
          <p:cNvPr id="5" name="Pladsholder til indhold 4">
            <a:extLst>
              <a:ext uri="{FF2B5EF4-FFF2-40B4-BE49-F238E27FC236}">
                <a16:creationId xmlns:a16="http://schemas.microsoft.com/office/drawing/2014/main" id="{DB6E561B-F036-4982-9157-701D76F17990}"/>
              </a:ext>
            </a:extLst>
          </p:cNvPr>
          <p:cNvGraphicFramePr>
            <a:graphicFrameLocks noGrp="1"/>
          </p:cNvGraphicFramePr>
          <p:nvPr>
            <p:ph idx="1"/>
            <p:extLst>
              <p:ext uri="{D42A27DB-BD31-4B8C-83A1-F6EECF244321}">
                <p14:modId xmlns:p14="http://schemas.microsoft.com/office/powerpoint/2010/main" val="1780157912"/>
              </p:ext>
            </p:extLst>
          </p:nvPr>
        </p:nvGraphicFramePr>
        <p:xfrm>
          <a:off x="377748" y="1701808"/>
          <a:ext cx="8208911" cy="4450080"/>
        </p:xfrm>
        <a:graphic>
          <a:graphicData uri="http://schemas.openxmlformats.org/drawingml/2006/table">
            <a:tbl>
              <a:tblPr firstRow="1" bandRow="1">
                <a:tableStyleId>{93296810-A885-4BE3-A3E7-6D5BEEA58F35}</a:tableStyleId>
              </a:tblPr>
              <a:tblGrid>
                <a:gridCol w="395975">
                  <a:extLst>
                    <a:ext uri="{9D8B030D-6E8A-4147-A177-3AD203B41FA5}">
                      <a16:colId xmlns:a16="http://schemas.microsoft.com/office/drawing/2014/main" val="2626029745"/>
                    </a:ext>
                  </a:extLst>
                </a:gridCol>
                <a:gridCol w="3225521">
                  <a:extLst>
                    <a:ext uri="{9D8B030D-6E8A-4147-A177-3AD203B41FA5}">
                      <a16:colId xmlns:a16="http://schemas.microsoft.com/office/drawing/2014/main" val="1498246498"/>
                    </a:ext>
                  </a:extLst>
                </a:gridCol>
                <a:gridCol w="602901">
                  <a:extLst>
                    <a:ext uri="{9D8B030D-6E8A-4147-A177-3AD203B41FA5}">
                      <a16:colId xmlns:a16="http://schemas.microsoft.com/office/drawing/2014/main" val="1955102231"/>
                    </a:ext>
                  </a:extLst>
                </a:gridCol>
                <a:gridCol w="683288">
                  <a:extLst>
                    <a:ext uri="{9D8B030D-6E8A-4147-A177-3AD203B41FA5}">
                      <a16:colId xmlns:a16="http://schemas.microsoft.com/office/drawing/2014/main" val="3906966427"/>
                    </a:ext>
                  </a:extLst>
                </a:gridCol>
                <a:gridCol w="713433">
                  <a:extLst>
                    <a:ext uri="{9D8B030D-6E8A-4147-A177-3AD203B41FA5}">
                      <a16:colId xmlns:a16="http://schemas.microsoft.com/office/drawing/2014/main" val="1548546835"/>
                    </a:ext>
                  </a:extLst>
                </a:gridCol>
                <a:gridCol w="582804">
                  <a:extLst>
                    <a:ext uri="{9D8B030D-6E8A-4147-A177-3AD203B41FA5}">
                      <a16:colId xmlns:a16="http://schemas.microsoft.com/office/drawing/2014/main" val="3075852157"/>
                    </a:ext>
                  </a:extLst>
                </a:gridCol>
                <a:gridCol w="663192">
                  <a:extLst>
                    <a:ext uri="{9D8B030D-6E8A-4147-A177-3AD203B41FA5}">
                      <a16:colId xmlns:a16="http://schemas.microsoft.com/office/drawing/2014/main" val="3811178232"/>
                    </a:ext>
                  </a:extLst>
                </a:gridCol>
                <a:gridCol w="673239">
                  <a:extLst>
                    <a:ext uri="{9D8B030D-6E8A-4147-A177-3AD203B41FA5}">
                      <a16:colId xmlns:a16="http://schemas.microsoft.com/office/drawing/2014/main" val="3586023257"/>
                    </a:ext>
                  </a:extLst>
                </a:gridCol>
                <a:gridCol w="668558">
                  <a:extLst>
                    <a:ext uri="{9D8B030D-6E8A-4147-A177-3AD203B41FA5}">
                      <a16:colId xmlns:a16="http://schemas.microsoft.com/office/drawing/2014/main" val="1489266368"/>
                    </a:ext>
                  </a:extLst>
                </a:gridCol>
              </a:tblGrid>
              <a:tr h="370840">
                <a:tc>
                  <a:txBody>
                    <a:bodyPr/>
                    <a:lstStyle/>
                    <a:p>
                      <a:endParaRPr lang="da-DK" sz="1400" dirty="0">
                        <a:solidFill>
                          <a:srgbClr val="473729"/>
                        </a:solidFill>
                      </a:endParaRPr>
                    </a:p>
                  </a:txBody>
                  <a:tcPr>
                    <a:solidFill>
                      <a:srgbClr val="EED484"/>
                    </a:solidFill>
                  </a:tcPr>
                </a:tc>
                <a:tc>
                  <a:txBody>
                    <a:bodyPr/>
                    <a:lstStyle/>
                    <a:p>
                      <a:r>
                        <a:rPr lang="da-DK" sz="1400" dirty="0">
                          <a:solidFill>
                            <a:srgbClr val="473729"/>
                          </a:solidFill>
                        </a:rPr>
                        <a:t>Hovedkategori</a:t>
                      </a:r>
                    </a:p>
                  </a:txBody>
                  <a:tcPr>
                    <a:solidFill>
                      <a:srgbClr val="EED484"/>
                    </a:solidFill>
                  </a:tcPr>
                </a:tc>
                <a:tc>
                  <a:txBody>
                    <a:bodyPr/>
                    <a:lstStyle/>
                    <a:p>
                      <a:pPr algn="ctr"/>
                      <a:r>
                        <a:rPr lang="da-DK" sz="1400" dirty="0">
                          <a:solidFill>
                            <a:srgbClr val="473729"/>
                          </a:solidFill>
                        </a:rPr>
                        <a:t>SDU</a:t>
                      </a:r>
                    </a:p>
                  </a:txBody>
                  <a:tcPr>
                    <a:solidFill>
                      <a:srgbClr val="EED484"/>
                    </a:solidFill>
                  </a:tcPr>
                </a:tc>
                <a:tc>
                  <a:txBody>
                    <a:bodyPr/>
                    <a:lstStyle/>
                    <a:p>
                      <a:pPr algn="ctr"/>
                      <a:r>
                        <a:rPr lang="da-DK" sz="1400" dirty="0">
                          <a:solidFill>
                            <a:srgbClr val="473729"/>
                          </a:solidFill>
                        </a:rPr>
                        <a:t>ODE</a:t>
                      </a:r>
                    </a:p>
                  </a:txBody>
                  <a:tcPr>
                    <a:solidFill>
                      <a:srgbClr val="EED484"/>
                    </a:solidFill>
                  </a:tcPr>
                </a:tc>
                <a:tc>
                  <a:txBody>
                    <a:bodyPr/>
                    <a:lstStyle/>
                    <a:p>
                      <a:pPr algn="ctr"/>
                      <a:r>
                        <a:rPr lang="da-DK" sz="1400" dirty="0">
                          <a:solidFill>
                            <a:srgbClr val="473729"/>
                          </a:solidFill>
                        </a:rPr>
                        <a:t>ESB</a:t>
                      </a:r>
                    </a:p>
                  </a:txBody>
                  <a:tcPr>
                    <a:solidFill>
                      <a:srgbClr val="EED484"/>
                    </a:solidFill>
                  </a:tcPr>
                </a:tc>
                <a:tc>
                  <a:txBody>
                    <a:bodyPr/>
                    <a:lstStyle/>
                    <a:p>
                      <a:pPr algn="ctr"/>
                      <a:r>
                        <a:rPr lang="da-DK" sz="1400" dirty="0">
                          <a:solidFill>
                            <a:srgbClr val="473729"/>
                          </a:solidFill>
                        </a:rPr>
                        <a:t>KOL</a:t>
                      </a:r>
                    </a:p>
                  </a:txBody>
                  <a:tcPr>
                    <a:solidFill>
                      <a:srgbClr val="EED484"/>
                    </a:solidFill>
                  </a:tcPr>
                </a:tc>
                <a:tc>
                  <a:txBody>
                    <a:bodyPr/>
                    <a:lstStyle/>
                    <a:p>
                      <a:pPr algn="ctr"/>
                      <a:r>
                        <a:rPr lang="da-DK" sz="1400" dirty="0">
                          <a:solidFill>
                            <a:srgbClr val="473729"/>
                          </a:solidFill>
                        </a:rPr>
                        <a:t>KBH</a:t>
                      </a:r>
                    </a:p>
                  </a:txBody>
                  <a:tcPr>
                    <a:solidFill>
                      <a:srgbClr val="EED484"/>
                    </a:solidFill>
                  </a:tcPr>
                </a:tc>
                <a:tc>
                  <a:txBody>
                    <a:bodyPr/>
                    <a:lstStyle/>
                    <a:p>
                      <a:pPr algn="ctr"/>
                      <a:r>
                        <a:rPr lang="da-DK" sz="1400" dirty="0">
                          <a:solidFill>
                            <a:srgbClr val="473729"/>
                          </a:solidFill>
                        </a:rPr>
                        <a:t>SLA</a:t>
                      </a:r>
                    </a:p>
                  </a:txBody>
                  <a:tcPr>
                    <a:solidFill>
                      <a:srgbClr val="EED484"/>
                    </a:solidFill>
                  </a:tcPr>
                </a:tc>
                <a:tc>
                  <a:txBody>
                    <a:bodyPr/>
                    <a:lstStyle/>
                    <a:p>
                      <a:pPr algn="ctr"/>
                      <a:r>
                        <a:rPr lang="da-DK" sz="1400" dirty="0">
                          <a:solidFill>
                            <a:srgbClr val="473729"/>
                          </a:solidFill>
                        </a:rPr>
                        <a:t>SØN</a:t>
                      </a:r>
                    </a:p>
                  </a:txBody>
                  <a:tcPr>
                    <a:solidFill>
                      <a:srgbClr val="EED484"/>
                    </a:solidFill>
                  </a:tcPr>
                </a:tc>
                <a:extLst>
                  <a:ext uri="{0D108BD9-81ED-4DB2-BD59-A6C34878D82A}">
                    <a16:rowId xmlns:a16="http://schemas.microsoft.com/office/drawing/2014/main" val="1030049281"/>
                  </a:ext>
                </a:extLst>
              </a:tr>
              <a:tr h="370840">
                <a:tc>
                  <a:txBody>
                    <a:bodyPr/>
                    <a:lstStyle/>
                    <a:p>
                      <a:r>
                        <a:rPr lang="da-DK" sz="1400" dirty="0"/>
                        <a:t>1</a:t>
                      </a:r>
                    </a:p>
                  </a:txBody>
                  <a:tcPr>
                    <a:solidFill>
                      <a:srgbClr val="FCF0C4"/>
                    </a:solidFill>
                  </a:tcPr>
                </a:tc>
                <a:tc>
                  <a:txBody>
                    <a:bodyPr/>
                    <a:lstStyle/>
                    <a:p>
                      <a:r>
                        <a:rPr lang="da-DK" sz="1400" dirty="0"/>
                        <a:t>Indretning af din arbejdsplads</a:t>
                      </a:r>
                    </a:p>
                  </a:txBody>
                  <a:tcPr>
                    <a:solidFill>
                      <a:srgbClr val="FCF0C4"/>
                    </a:solidFill>
                  </a:tcPr>
                </a:tc>
                <a:tc>
                  <a:txBody>
                    <a:bodyPr/>
                    <a:lstStyle/>
                    <a:p>
                      <a:pPr algn="ctr"/>
                      <a:r>
                        <a:rPr lang="da-DK" sz="1400" dirty="0"/>
                        <a:t>13</a:t>
                      </a:r>
                    </a:p>
                  </a:txBody>
                  <a:tcPr>
                    <a:solidFill>
                      <a:srgbClr val="EED484"/>
                    </a:solidFill>
                  </a:tcPr>
                </a:tc>
                <a:tc>
                  <a:txBody>
                    <a:bodyPr/>
                    <a:lstStyle/>
                    <a:p>
                      <a:pPr algn="ctr"/>
                      <a:r>
                        <a:rPr lang="da-DK" sz="1400" dirty="0"/>
                        <a:t>14</a:t>
                      </a:r>
                    </a:p>
                  </a:txBody>
                  <a:tcPr>
                    <a:solidFill>
                      <a:srgbClr val="FCF0C4"/>
                    </a:solidFill>
                  </a:tcPr>
                </a:tc>
                <a:tc>
                  <a:txBody>
                    <a:bodyPr/>
                    <a:lstStyle/>
                    <a:p>
                      <a:pPr algn="ctr"/>
                      <a:r>
                        <a:rPr lang="da-DK" sz="1400" dirty="0"/>
                        <a:t>9</a:t>
                      </a:r>
                    </a:p>
                  </a:txBody>
                  <a:tcPr>
                    <a:solidFill>
                      <a:srgbClr val="FCF0C4"/>
                    </a:solidFill>
                  </a:tcPr>
                </a:tc>
                <a:tc>
                  <a:txBody>
                    <a:bodyPr/>
                    <a:lstStyle/>
                    <a:p>
                      <a:pPr algn="ctr"/>
                      <a:r>
                        <a:rPr lang="da-DK" sz="1400" dirty="0"/>
                        <a:t>21 </a:t>
                      </a:r>
                      <a:r>
                        <a:rPr lang="da-DK" sz="1400" b="1" dirty="0">
                          <a:solidFill>
                            <a:srgbClr val="862633"/>
                          </a:solidFill>
                          <a:sym typeface="Wingdings" panose="05000000000000000000" pitchFamily="2" charset="2"/>
                        </a:rPr>
                        <a:t></a:t>
                      </a:r>
                      <a:endParaRPr lang="da-DK" sz="1400" b="1" dirty="0">
                        <a:solidFill>
                          <a:srgbClr val="862633"/>
                        </a:solidFill>
                      </a:endParaRPr>
                    </a:p>
                  </a:txBody>
                  <a:tcPr>
                    <a:solidFill>
                      <a:srgbClr val="FCF0C4"/>
                    </a:solidFill>
                  </a:tcPr>
                </a:tc>
                <a:tc>
                  <a:txBody>
                    <a:bodyPr/>
                    <a:lstStyle/>
                    <a:p>
                      <a:pPr algn="ctr"/>
                      <a:r>
                        <a:rPr lang="da-DK" sz="1400" dirty="0"/>
                        <a:t>9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 11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6 </a:t>
                      </a:r>
                      <a:r>
                        <a:rPr lang="da-DK" sz="1400" b="1" dirty="0">
                          <a:solidFill>
                            <a:srgbClr val="789D4A"/>
                          </a:solidFill>
                          <a:sym typeface="Wingdings" panose="05000000000000000000" pitchFamily="2" charset="2"/>
                        </a:rPr>
                        <a:t></a:t>
                      </a:r>
                      <a:endParaRPr lang="da-DK" sz="1400" dirty="0"/>
                    </a:p>
                  </a:txBody>
                  <a:tcPr>
                    <a:solidFill>
                      <a:srgbClr val="FCF0C4"/>
                    </a:solidFill>
                  </a:tcPr>
                </a:tc>
                <a:extLst>
                  <a:ext uri="{0D108BD9-81ED-4DB2-BD59-A6C34878D82A}">
                    <a16:rowId xmlns:a16="http://schemas.microsoft.com/office/drawing/2014/main" val="1502985008"/>
                  </a:ext>
                </a:extLst>
              </a:tr>
              <a:tr h="370840">
                <a:tc>
                  <a:txBody>
                    <a:bodyPr/>
                    <a:lstStyle/>
                    <a:p>
                      <a:r>
                        <a:rPr lang="da-DK" sz="1400" dirty="0"/>
                        <a:t>2</a:t>
                      </a:r>
                    </a:p>
                  </a:txBody>
                  <a:tcPr>
                    <a:solidFill>
                      <a:srgbClr val="FCF0C4"/>
                    </a:solidFill>
                  </a:tcPr>
                </a:tc>
                <a:tc>
                  <a:txBody>
                    <a:bodyPr/>
                    <a:lstStyle/>
                    <a:p>
                      <a:r>
                        <a:rPr lang="da-DK" sz="1400" dirty="0"/>
                        <a:t>Indretning af din skærmarbejdsplads</a:t>
                      </a:r>
                    </a:p>
                  </a:txBody>
                  <a:tcPr>
                    <a:solidFill>
                      <a:srgbClr val="FCF0C4"/>
                    </a:solidFill>
                  </a:tcPr>
                </a:tc>
                <a:tc>
                  <a:txBody>
                    <a:bodyPr/>
                    <a:lstStyle/>
                    <a:p>
                      <a:pPr algn="ctr"/>
                      <a:r>
                        <a:rPr lang="da-DK" sz="1400" dirty="0"/>
                        <a:t>4</a:t>
                      </a:r>
                    </a:p>
                  </a:txBody>
                  <a:tcPr>
                    <a:solidFill>
                      <a:srgbClr val="EED484"/>
                    </a:solidFill>
                  </a:tcPr>
                </a:tc>
                <a:tc>
                  <a:txBody>
                    <a:bodyPr/>
                    <a:lstStyle/>
                    <a:p>
                      <a:pPr algn="ctr"/>
                      <a:r>
                        <a:rPr lang="da-DK" sz="1400" dirty="0"/>
                        <a:t>4</a:t>
                      </a:r>
                    </a:p>
                  </a:txBody>
                  <a:tcPr>
                    <a:solidFill>
                      <a:srgbClr val="FCF0C4"/>
                    </a:solidFill>
                  </a:tcPr>
                </a:tc>
                <a:tc>
                  <a:txBody>
                    <a:bodyPr/>
                    <a:lstStyle/>
                    <a:p>
                      <a:pPr algn="ctr"/>
                      <a:r>
                        <a:rPr lang="da-DK" sz="1400" dirty="0"/>
                        <a:t>3</a:t>
                      </a:r>
                    </a:p>
                  </a:txBody>
                  <a:tcPr>
                    <a:solidFill>
                      <a:srgbClr val="FCF0C4"/>
                    </a:solidFill>
                  </a:tcPr>
                </a:tc>
                <a:tc>
                  <a:txBody>
                    <a:bodyPr/>
                    <a:lstStyle/>
                    <a:p>
                      <a:pPr algn="ctr"/>
                      <a:r>
                        <a:rPr lang="da-DK" sz="1400" dirty="0"/>
                        <a:t>6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2</a:t>
                      </a:r>
                    </a:p>
                  </a:txBody>
                  <a:tcPr>
                    <a:solidFill>
                      <a:srgbClr val="FCF0C4"/>
                    </a:solidFill>
                  </a:tcPr>
                </a:tc>
                <a:tc>
                  <a:txBody>
                    <a:bodyPr/>
                    <a:lstStyle/>
                    <a:p>
                      <a:pPr algn="ctr"/>
                      <a:r>
                        <a:rPr lang="da-DK" sz="1400" dirty="0"/>
                        <a:t>3</a:t>
                      </a:r>
                    </a:p>
                  </a:txBody>
                  <a:tcPr>
                    <a:solidFill>
                      <a:srgbClr val="FCF0C4"/>
                    </a:solidFill>
                  </a:tcPr>
                </a:tc>
                <a:tc>
                  <a:txBody>
                    <a:bodyPr/>
                    <a:lstStyle/>
                    <a:p>
                      <a:pPr algn="ctr"/>
                      <a:r>
                        <a:rPr lang="da-DK" sz="1400" dirty="0"/>
                        <a:t>2 </a:t>
                      </a:r>
                      <a:r>
                        <a:rPr lang="da-DK" sz="1400" b="1" dirty="0">
                          <a:solidFill>
                            <a:srgbClr val="789D4A"/>
                          </a:solidFill>
                          <a:sym typeface="Wingdings" panose="05000000000000000000" pitchFamily="2" charset="2"/>
                        </a:rPr>
                        <a:t></a:t>
                      </a:r>
                      <a:endParaRPr lang="da-DK" sz="1400" dirty="0"/>
                    </a:p>
                  </a:txBody>
                  <a:tcPr>
                    <a:solidFill>
                      <a:srgbClr val="FCF0C4"/>
                    </a:solidFill>
                  </a:tcPr>
                </a:tc>
                <a:extLst>
                  <a:ext uri="{0D108BD9-81ED-4DB2-BD59-A6C34878D82A}">
                    <a16:rowId xmlns:a16="http://schemas.microsoft.com/office/drawing/2014/main" val="1007199301"/>
                  </a:ext>
                </a:extLst>
              </a:tr>
              <a:tr h="370840">
                <a:tc>
                  <a:txBody>
                    <a:bodyPr/>
                    <a:lstStyle/>
                    <a:p>
                      <a:r>
                        <a:rPr lang="da-DK" sz="1400" dirty="0"/>
                        <a:t>3</a:t>
                      </a:r>
                    </a:p>
                  </a:txBody>
                  <a:tcPr>
                    <a:solidFill>
                      <a:srgbClr val="FCF0C4"/>
                    </a:solidFill>
                  </a:tcPr>
                </a:tc>
                <a:tc>
                  <a:txBody>
                    <a:bodyPr/>
                    <a:lstStyle/>
                    <a:p>
                      <a:r>
                        <a:rPr lang="da-DK" sz="1400" dirty="0"/>
                        <a:t>Indretning af undervisningslokale</a:t>
                      </a:r>
                    </a:p>
                  </a:txBody>
                  <a:tcPr>
                    <a:solidFill>
                      <a:srgbClr val="FCF0C4"/>
                    </a:solidFill>
                  </a:tcPr>
                </a:tc>
                <a:tc>
                  <a:txBody>
                    <a:bodyPr/>
                    <a:lstStyle/>
                    <a:p>
                      <a:pPr algn="ctr"/>
                      <a:r>
                        <a:rPr lang="da-DK" sz="1400" dirty="0"/>
                        <a:t>24</a:t>
                      </a:r>
                    </a:p>
                  </a:txBody>
                  <a:tcPr>
                    <a:solidFill>
                      <a:srgbClr val="EED484"/>
                    </a:solidFill>
                  </a:tcPr>
                </a:tc>
                <a:tc>
                  <a:txBody>
                    <a:bodyPr/>
                    <a:lstStyle/>
                    <a:p>
                      <a:pPr algn="ctr"/>
                      <a:r>
                        <a:rPr lang="da-DK" sz="1400" dirty="0"/>
                        <a:t>24</a:t>
                      </a:r>
                    </a:p>
                  </a:txBody>
                  <a:tcPr>
                    <a:solidFill>
                      <a:srgbClr val="FCF0C4"/>
                    </a:solidFill>
                  </a:tcPr>
                </a:tc>
                <a:tc>
                  <a:txBody>
                    <a:bodyPr/>
                    <a:lstStyle/>
                    <a:p>
                      <a:pPr algn="ctr"/>
                      <a:r>
                        <a:rPr lang="da-DK" sz="1400" dirty="0"/>
                        <a:t>22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33 </a:t>
                      </a:r>
                      <a:r>
                        <a:rPr lang="da-DK" sz="1400" b="1" dirty="0">
                          <a:solidFill>
                            <a:srgbClr val="789D4A"/>
                          </a:solidFill>
                          <a:sym typeface="Wingdings" panose="05000000000000000000" pitchFamily="2" charset="2"/>
                        </a:rPr>
                        <a:t></a:t>
                      </a:r>
                      <a:endParaRPr lang="da-DK" sz="1400" dirty="0"/>
                    </a:p>
                  </a:txBody>
                  <a:tcPr>
                    <a:solidFill>
                      <a:srgbClr val="FCF0C4"/>
                    </a:solidFill>
                  </a:tcPr>
                </a:tc>
                <a:tc>
                  <a:txBody>
                    <a:bodyPr/>
                    <a:lstStyle/>
                    <a:p>
                      <a:pPr algn="ctr"/>
                      <a:r>
                        <a:rPr lang="da-DK" sz="1400" dirty="0"/>
                        <a:t>19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13 </a:t>
                      </a:r>
                      <a:r>
                        <a:rPr lang="da-DK" sz="1400" b="1" dirty="0">
                          <a:solidFill>
                            <a:srgbClr val="789D4A"/>
                          </a:solidFill>
                          <a:sym typeface="Wingdings" panose="05000000000000000000" pitchFamily="2" charset="2"/>
                        </a:rPr>
                        <a:t></a:t>
                      </a:r>
                      <a:endParaRPr lang="da-DK" sz="1400" dirty="0"/>
                    </a:p>
                  </a:txBody>
                  <a:tcPr>
                    <a:solidFill>
                      <a:srgbClr val="FCF0C4"/>
                    </a:solidFill>
                  </a:tcPr>
                </a:tc>
                <a:tc>
                  <a:txBody>
                    <a:bodyPr/>
                    <a:lstStyle/>
                    <a:p>
                      <a:pPr algn="ctr"/>
                      <a:r>
                        <a:rPr lang="da-DK" sz="1400" dirty="0"/>
                        <a:t>29 </a:t>
                      </a:r>
                      <a:r>
                        <a:rPr lang="da-DK" sz="1400" b="1" dirty="0">
                          <a:solidFill>
                            <a:srgbClr val="862633"/>
                          </a:solidFill>
                          <a:sym typeface="Wingdings" panose="05000000000000000000" pitchFamily="2" charset="2"/>
                        </a:rPr>
                        <a:t></a:t>
                      </a:r>
                      <a:endParaRPr lang="da-DK" sz="1400" dirty="0"/>
                    </a:p>
                  </a:txBody>
                  <a:tcPr>
                    <a:solidFill>
                      <a:srgbClr val="FCF0C4"/>
                    </a:solidFill>
                  </a:tcPr>
                </a:tc>
                <a:extLst>
                  <a:ext uri="{0D108BD9-81ED-4DB2-BD59-A6C34878D82A}">
                    <a16:rowId xmlns:a16="http://schemas.microsoft.com/office/drawing/2014/main" val="2610954829"/>
                  </a:ext>
                </a:extLst>
              </a:tr>
              <a:tr h="370840">
                <a:tc>
                  <a:txBody>
                    <a:bodyPr/>
                    <a:lstStyle/>
                    <a:p>
                      <a:r>
                        <a:rPr lang="da-DK" sz="1400" dirty="0"/>
                        <a:t>4</a:t>
                      </a:r>
                    </a:p>
                  </a:txBody>
                  <a:tcPr>
                    <a:solidFill>
                      <a:srgbClr val="FCF0C4"/>
                    </a:solidFill>
                  </a:tcPr>
                </a:tc>
                <a:tc>
                  <a:txBody>
                    <a:bodyPr/>
                    <a:lstStyle/>
                    <a:p>
                      <a:r>
                        <a:rPr lang="da-DK" sz="1400" dirty="0"/>
                        <a:t>Arbejdspladsens indeklima</a:t>
                      </a:r>
                    </a:p>
                  </a:txBody>
                  <a:tcPr>
                    <a:solidFill>
                      <a:srgbClr val="FCF0C4"/>
                    </a:solidFill>
                  </a:tcPr>
                </a:tc>
                <a:tc>
                  <a:txBody>
                    <a:bodyPr/>
                    <a:lstStyle/>
                    <a:p>
                      <a:pPr algn="ctr"/>
                      <a:r>
                        <a:rPr lang="da-DK" sz="1400" dirty="0"/>
                        <a:t>30 </a:t>
                      </a:r>
                      <a:r>
                        <a:rPr lang="da-DK" sz="1400" b="1" dirty="0">
                          <a:solidFill>
                            <a:srgbClr val="862633"/>
                          </a:solidFill>
                          <a:sym typeface="Wingdings" panose="05000000000000000000" pitchFamily="2" charset="2"/>
                        </a:rPr>
                        <a:t></a:t>
                      </a:r>
                      <a:endParaRPr lang="da-DK" sz="1400" dirty="0"/>
                    </a:p>
                  </a:txBody>
                  <a:tcPr>
                    <a:solidFill>
                      <a:srgbClr val="EED484"/>
                    </a:solidFill>
                  </a:tcPr>
                </a:tc>
                <a:tc>
                  <a:txBody>
                    <a:bodyPr/>
                    <a:lstStyle/>
                    <a:p>
                      <a:pPr algn="ctr"/>
                      <a:r>
                        <a:rPr lang="da-DK" sz="1400" dirty="0"/>
                        <a:t>29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21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64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29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34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23 </a:t>
                      </a:r>
                      <a:r>
                        <a:rPr lang="da-DK" sz="1400" b="1" dirty="0">
                          <a:solidFill>
                            <a:srgbClr val="789D4A"/>
                          </a:solidFill>
                          <a:sym typeface="Wingdings" panose="05000000000000000000" pitchFamily="2" charset="2"/>
                        </a:rPr>
                        <a:t></a:t>
                      </a:r>
                      <a:endParaRPr lang="da-DK" sz="1400" dirty="0"/>
                    </a:p>
                  </a:txBody>
                  <a:tcPr>
                    <a:solidFill>
                      <a:srgbClr val="FCF0C4"/>
                    </a:solidFill>
                  </a:tcPr>
                </a:tc>
                <a:extLst>
                  <a:ext uri="{0D108BD9-81ED-4DB2-BD59-A6C34878D82A}">
                    <a16:rowId xmlns:a16="http://schemas.microsoft.com/office/drawing/2014/main" val="3866809815"/>
                  </a:ext>
                </a:extLst>
              </a:tr>
              <a:tr h="370840">
                <a:tc>
                  <a:txBody>
                    <a:bodyPr/>
                    <a:lstStyle/>
                    <a:p>
                      <a:r>
                        <a:rPr lang="da-DK" sz="1400" dirty="0"/>
                        <a:t>5</a:t>
                      </a:r>
                    </a:p>
                  </a:txBody>
                  <a:tcPr>
                    <a:solidFill>
                      <a:srgbClr val="FCF0C4"/>
                    </a:solidFill>
                  </a:tcPr>
                </a:tc>
                <a:tc>
                  <a:txBody>
                    <a:bodyPr/>
                    <a:lstStyle/>
                    <a:p>
                      <a:r>
                        <a:rPr lang="da-DK" sz="1400" dirty="0"/>
                        <a:t>Ergonomiske forhold</a:t>
                      </a:r>
                    </a:p>
                  </a:txBody>
                  <a:tcPr>
                    <a:solidFill>
                      <a:srgbClr val="FCF0C4"/>
                    </a:solidFill>
                  </a:tcPr>
                </a:tc>
                <a:tc>
                  <a:txBody>
                    <a:bodyPr/>
                    <a:lstStyle/>
                    <a:p>
                      <a:pPr algn="ctr"/>
                      <a:r>
                        <a:rPr lang="da-DK" sz="1400" dirty="0"/>
                        <a:t>4</a:t>
                      </a:r>
                    </a:p>
                  </a:txBody>
                  <a:tcPr>
                    <a:solidFill>
                      <a:srgbClr val="EED484"/>
                    </a:solidFill>
                  </a:tcPr>
                </a:tc>
                <a:tc>
                  <a:txBody>
                    <a:bodyPr/>
                    <a:lstStyle/>
                    <a:p>
                      <a:pPr algn="ctr"/>
                      <a:r>
                        <a:rPr lang="da-DK" sz="1400" dirty="0"/>
                        <a:t>4</a:t>
                      </a:r>
                    </a:p>
                  </a:txBody>
                  <a:tcPr>
                    <a:solidFill>
                      <a:srgbClr val="FCF0C4"/>
                    </a:solidFill>
                  </a:tcPr>
                </a:tc>
                <a:tc>
                  <a:txBody>
                    <a:bodyPr/>
                    <a:lstStyle/>
                    <a:p>
                      <a:pPr algn="ctr"/>
                      <a:r>
                        <a:rPr lang="da-DK" sz="1400" dirty="0"/>
                        <a:t>4</a:t>
                      </a:r>
                    </a:p>
                  </a:txBody>
                  <a:tcPr>
                    <a:solidFill>
                      <a:srgbClr val="FCF0C4"/>
                    </a:solidFill>
                  </a:tcPr>
                </a:tc>
                <a:tc>
                  <a:txBody>
                    <a:bodyPr/>
                    <a:lstStyle/>
                    <a:p>
                      <a:pPr algn="ctr"/>
                      <a:r>
                        <a:rPr lang="da-DK" sz="1400" dirty="0"/>
                        <a:t>4 </a:t>
                      </a:r>
                      <a:r>
                        <a:rPr lang="da-DK" sz="1400" b="1" dirty="0">
                          <a:solidFill>
                            <a:srgbClr val="789D4A"/>
                          </a:solidFill>
                          <a:sym typeface="Wingdings" panose="05000000000000000000" pitchFamily="2" charset="2"/>
                        </a:rPr>
                        <a:t></a:t>
                      </a:r>
                      <a:endParaRPr lang="da-DK" sz="1400" dirty="0"/>
                    </a:p>
                  </a:txBody>
                  <a:tcPr>
                    <a:solidFill>
                      <a:srgbClr val="FCF0C4"/>
                    </a:solidFill>
                  </a:tcPr>
                </a:tc>
                <a:tc>
                  <a:txBody>
                    <a:bodyPr/>
                    <a:lstStyle/>
                    <a:p>
                      <a:pPr algn="ctr"/>
                      <a:r>
                        <a:rPr lang="da-DK" sz="1400" dirty="0"/>
                        <a:t>2</a:t>
                      </a:r>
                    </a:p>
                  </a:txBody>
                  <a:tcPr>
                    <a:solidFill>
                      <a:srgbClr val="FCF0C4"/>
                    </a:solidFill>
                  </a:tcPr>
                </a:tc>
                <a:tc>
                  <a:txBody>
                    <a:bodyPr/>
                    <a:lstStyle/>
                    <a:p>
                      <a:pPr algn="ctr"/>
                      <a:r>
                        <a:rPr lang="da-DK" sz="1400" dirty="0"/>
                        <a:t>0 </a:t>
                      </a:r>
                      <a:r>
                        <a:rPr lang="da-DK" sz="1400" b="1" dirty="0">
                          <a:solidFill>
                            <a:srgbClr val="789D4A"/>
                          </a:solidFill>
                          <a:sym typeface="Wingdings" panose="05000000000000000000" pitchFamily="2" charset="2"/>
                        </a:rPr>
                        <a:t></a:t>
                      </a:r>
                      <a:endParaRPr lang="da-DK" sz="1400" dirty="0"/>
                    </a:p>
                  </a:txBody>
                  <a:tcPr>
                    <a:solidFill>
                      <a:srgbClr val="FCF0C4"/>
                    </a:solidFill>
                  </a:tcPr>
                </a:tc>
                <a:tc>
                  <a:txBody>
                    <a:bodyPr/>
                    <a:lstStyle/>
                    <a:p>
                      <a:pPr algn="ctr"/>
                      <a:r>
                        <a:rPr lang="da-DK" sz="1400" dirty="0"/>
                        <a:t>3</a:t>
                      </a:r>
                    </a:p>
                  </a:txBody>
                  <a:tcPr>
                    <a:solidFill>
                      <a:srgbClr val="FCF0C4"/>
                    </a:solidFill>
                  </a:tcPr>
                </a:tc>
                <a:extLst>
                  <a:ext uri="{0D108BD9-81ED-4DB2-BD59-A6C34878D82A}">
                    <a16:rowId xmlns:a16="http://schemas.microsoft.com/office/drawing/2014/main" val="2536216447"/>
                  </a:ext>
                </a:extLst>
              </a:tr>
              <a:tr h="370840">
                <a:tc>
                  <a:txBody>
                    <a:bodyPr/>
                    <a:lstStyle/>
                    <a:p>
                      <a:r>
                        <a:rPr lang="da-DK" sz="1400" dirty="0"/>
                        <a:t>6</a:t>
                      </a:r>
                    </a:p>
                  </a:txBody>
                  <a:tcPr>
                    <a:solidFill>
                      <a:srgbClr val="FCF0C4"/>
                    </a:solidFill>
                  </a:tcPr>
                </a:tc>
                <a:tc>
                  <a:txBody>
                    <a:bodyPr/>
                    <a:lstStyle/>
                    <a:p>
                      <a:r>
                        <a:rPr lang="da-DK" sz="1400" dirty="0"/>
                        <a:t>Kemiske stoffer</a:t>
                      </a:r>
                    </a:p>
                  </a:txBody>
                  <a:tcPr>
                    <a:solidFill>
                      <a:srgbClr val="FCF0C4"/>
                    </a:solidFill>
                  </a:tcPr>
                </a:tc>
                <a:tc>
                  <a:txBody>
                    <a:bodyPr/>
                    <a:lstStyle/>
                    <a:p>
                      <a:pPr algn="ctr"/>
                      <a:r>
                        <a:rPr lang="da-DK" sz="1400" dirty="0"/>
                        <a:t>5</a:t>
                      </a:r>
                    </a:p>
                  </a:txBody>
                  <a:tcPr>
                    <a:solidFill>
                      <a:srgbClr val="EED484"/>
                    </a:solidFill>
                  </a:tcPr>
                </a:tc>
                <a:tc>
                  <a:txBody>
                    <a:bodyPr/>
                    <a:lstStyle/>
                    <a:p>
                      <a:pPr algn="ctr"/>
                      <a:r>
                        <a:rPr lang="da-DK" sz="1400" dirty="0"/>
                        <a:t>5</a:t>
                      </a:r>
                    </a:p>
                  </a:txBody>
                  <a:tcPr>
                    <a:solidFill>
                      <a:srgbClr val="FCF0C4"/>
                    </a:solidFill>
                  </a:tcPr>
                </a:tc>
                <a:tc>
                  <a:txBody>
                    <a:bodyPr/>
                    <a:lstStyle/>
                    <a:p>
                      <a:pPr algn="ctr"/>
                      <a:r>
                        <a:rPr lang="da-DK" sz="1400" dirty="0"/>
                        <a:t>0</a:t>
                      </a:r>
                    </a:p>
                  </a:txBody>
                  <a:tcPr>
                    <a:solidFill>
                      <a:srgbClr val="FCF0C4"/>
                    </a:solidFill>
                  </a:tcPr>
                </a:tc>
                <a:tc>
                  <a:txBody>
                    <a:bodyPr/>
                    <a:lstStyle/>
                    <a:p>
                      <a:pPr algn="ctr"/>
                      <a:r>
                        <a:rPr lang="da-DK" sz="1400" dirty="0"/>
                        <a:t>0</a:t>
                      </a:r>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15 </a:t>
                      </a:r>
                      <a:r>
                        <a:rPr lang="da-DK" sz="1400" b="1" dirty="0">
                          <a:solidFill>
                            <a:srgbClr val="862633"/>
                          </a:solidFill>
                          <a:sym typeface="Wingdings" panose="05000000000000000000" pitchFamily="2" charset="2"/>
                        </a:rPr>
                        <a:t></a:t>
                      </a:r>
                      <a:endParaRPr lang="da-DK" sz="1400" dirty="0"/>
                    </a:p>
                  </a:txBody>
                  <a:tcPr>
                    <a:solidFill>
                      <a:srgbClr val="FCF0C4"/>
                    </a:solidFill>
                  </a:tcPr>
                </a:tc>
                <a:extLst>
                  <a:ext uri="{0D108BD9-81ED-4DB2-BD59-A6C34878D82A}">
                    <a16:rowId xmlns:a16="http://schemas.microsoft.com/office/drawing/2014/main" val="4123716771"/>
                  </a:ext>
                </a:extLst>
              </a:tr>
              <a:tr h="370840">
                <a:tc>
                  <a:txBody>
                    <a:bodyPr/>
                    <a:lstStyle/>
                    <a:p>
                      <a:r>
                        <a:rPr lang="da-DK" sz="1400" dirty="0"/>
                        <a:t>7</a:t>
                      </a:r>
                    </a:p>
                  </a:txBody>
                  <a:tcPr>
                    <a:solidFill>
                      <a:srgbClr val="FCF0C4"/>
                    </a:solidFill>
                  </a:tcPr>
                </a:tc>
                <a:tc>
                  <a:txBody>
                    <a:bodyPr/>
                    <a:lstStyle/>
                    <a:p>
                      <a:r>
                        <a:rPr lang="da-DK" sz="1400" dirty="0"/>
                        <a:t>Biologiske agenser /GMO</a:t>
                      </a:r>
                    </a:p>
                  </a:txBody>
                  <a:tcPr>
                    <a:solidFill>
                      <a:srgbClr val="FCF0C4"/>
                    </a:solidFill>
                  </a:tcPr>
                </a:tc>
                <a:tc>
                  <a:txBody>
                    <a:bodyPr/>
                    <a:lstStyle/>
                    <a:p>
                      <a:pPr algn="ctr"/>
                      <a:r>
                        <a:rPr lang="da-DK" sz="1400" dirty="0"/>
                        <a:t>2</a:t>
                      </a:r>
                    </a:p>
                  </a:txBody>
                  <a:tcPr>
                    <a:solidFill>
                      <a:srgbClr val="EED484"/>
                    </a:solidFill>
                  </a:tcPr>
                </a:tc>
                <a:tc>
                  <a:txBody>
                    <a:bodyPr/>
                    <a:lstStyle/>
                    <a:p>
                      <a:pPr algn="ctr"/>
                      <a:r>
                        <a:rPr lang="da-DK" sz="1400" dirty="0"/>
                        <a:t>2</a:t>
                      </a:r>
                    </a:p>
                  </a:txBody>
                  <a:tcPr>
                    <a:solidFill>
                      <a:srgbClr val="FCF0C4"/>
                    </a:solidFill>
                  </a:tcPr>
                </a:tc>
                <a:tc>
                  <a:txBody>
                    <a:bodyPr/>
                    <a:lstStyle/>
                    <a:p>
                      <a:pPr algn="ctr"/>
                      <a:r>
                        <a:rPr lang="da-DK" sz="1400" dirty="0"/>
                        <a:t>0</a:t>
                      </a:r>
                    </a:p>
                  </a:txBody>
                  <a:tcPr>
                    <a:solidFill>
                      <a:srgbClr val="FCF0C4"/>
                    </a:solidFill>
                  </a:tcPr>
                </a:tc>
                <a:tc>
                  <a:txBody>
                    <a:bodyPr/>
                    <a:lstStyle/>
                    <a:p>
                      <a:pPr algn="ctr"/>
                      <a:r>
                        <a:rPr lang="da-DK" sz="1400" dirty="0"/>
                        <a:t>0</a:t>
                      </a:r>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0</a:t>
                      </a:r>
                    </a:p>
                  </a:txBody>
                  <a:tcPr>
                    <a:solidFill>
                      <a:srgbClr val="FCF0C4"/>
                    </a:solidFill>
                  </a:tcPr>
                </a:tc>
                <a:extLst>
                  <a:ext uri="{0D108BD9-81ED-4DB2-BD59-A6C34878D82A}">
                    <a16:rowId xmlns:a16="http://schemas.microsoft.com/office/drawing/2014/main" val="2870592130"/>
                  </a:ext>
                </a:extLst>
              </a:tr>
              <a:tr h="370840">
                <a:tc>
                  <a:txBody>
                    <a:bodyPr/>
                    <a:lstStyle/>
                    <a:p>
                      <a:r>
                        <a:rPr lang="da-DK" sz="1400" dirty="0"/>
                        <a:t>8</a:t>
                      </a:r>
                    </a:p>
                  </a:txBody>
                  <a:tcPr>
                    <a:solidFill>
                      <a:srgbClr val="FCF0C4"/>
                    </a:solidFill>
                  </a:tcPr>
                </a:tc>
                <a:tc>
                  <a:txBody>
                    <a:bodyPr/>
                    <a:lstStyle/>
                    <a:p>
                      <a:r>
                        <a:rPr lang="da-DK" sz="1400" dirty="0"/>
                        <a:t>Forsøgsdyr</a:t>
                      </a:r>
                    </a:p>
                  </a:txBody>
                  <a:tcPr>
                    <a:solidFill>
                      <a:srgbClr val="FCF0C4"/>
                    </a:solidFill>
                  </a:tcPr>
                </a:tc>
                <a:tc>
                  <a:txBody>
                    <a:bodyPr/>
                    <a:lstStyle/>
                    <a:p>
                      <a:pPr algn="ctr"/>
                      <a:r>
                        <a:rPr lang="da-DK" sz="1400" dirty="0"/>
                        <a:t>10 </a:t>
                      </a:r>
                      <a:r>
                        <a:rPr lang="da-DK" sz="1400" b="1" dirty="0">
                          <a:solidFill>
                            <a:srgbClr val="862633"/>
                          </a:solidFill>
                          <a:sym typeface="Wingdings" panose="05000000000000000000" pitchFamily="2" charset="2"/>
                        </a:rPr>
                        <a:t></a:t>
                      </a:r>
                      <a:endParaRPr lang="da-DK" sz="1400" dirty="0"/>
                    </a:p>
                  </a:txBody>
                  <a:tcPr>
                    <a:solidFill>
                      <a:srgbClr val="EED484"/>
                    </a:solidFill>
                  </a:tcPr>
                </a:tc>
                <a:tc>
                  <a:txBody>
                    <a:bodyPr/>
                    <a:lstStyle/>
                    <a:p>
                      <a:pPr algn="ctr"/>
                      <a:r>
                        <a:rPr lang="da-DK" sz="1400" dirty="0"/>
                        <a:t>10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0</a:t>
                      </a:r>
                    </a:p>
                  </a:txBody>
                  <a:tcPr>
                    <a:solidFill>
                      <a:srgbClr val="FCF0C4"/>
                    </a:solidFill>
                  </a:tcPr>
                </a:tc>
                <a:extLst>
                  <a:ext uri="{0D108BD9-81ED-4DB2-BD59-A6C34878D82A}">
                    <a16:rowId xmlns:a16="http://schemas.microsoft.com/office/drawing/2014/main" val="4270560705"/>
                  </a:ext>
                </a:extLst>
              </a:tr>
              <a:tr h="370840">
                <a:tc>
                  <a:txBody>
                    <a:bodyPr/>
                    <a:lstStyle/>
                    <a:p>
                      <a:r>
                        <a:rPr lang="da-DK" sz="1400" dirty="0"/>
                        <a:t>9</a:t>
                      </a:r>
                    </a:p>
                  </a:txBody>
                  <a:tcPr>
                    <a:solidFill>
                      <a:srgbClr val="FCF0C4"/>
                    </a:solidFill>
                  </a:tcPr>
                </a:tc>
                <a:tc>
                  <a:txBody>
                    <a:bodyPr/>
                    <a:lstStyle/>
                    <a:p>
                      <a:r>
                        <a:rPr lang="da-DK" sz="1400" dirty="0"/>
                        <a:t>Stråling eller kraftige magnetfelter</a:t>
                      </a:r>
                    </a:p>
                  </a:txBody>
                  <a:tcPr>
                    <a:solidFill>
                      <a:srgbClr val="FCF0C4"/>
                    </a:solidFill>
                  </a:tcPr>
                </a:tc>
                <a:tc>
                  <a:txBody>
                    <a:bodyPr/>
                    <a:lstStyle/>
                    <a:p>
                      <a:pPr algn="ctr"/>
                      <a:r>
                        <a:rPr lang="da-DK" sz="1400" dirty="0"/>
                        <a:t>1</a:t>
                      </a:r>
                    </a:p>
                  </a:txBody>
                  <a:tcPr>
                    <a:solidFill>
                      <a:srgbClr val="EED484"/>
                    </a:solidFill>
                  </a:tcPr>
                </a:tc>
                <a:tc>
                  <a:txBody>
                    <a:bodyPr/>
                    <a:lstStyle/>
                    <a:p>
                      <a:pPr algn="ctr"/>
                      <a:r>
                        <a:rPr lang="da-DK" sz="1400" dirty="0"/>
                        <a:t>1</a:t>
                      </a:r>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a:t>
                      </a:r>
                    </a:p>
                  </a:txBody>
                  <a:tcPr>
                    <a:solidFill>
                      <a:srgbClr val="FCF0C4"/>
                    </a:solidFill>
                  </a:tcPr>
                </a:tc>
                <a:tc>
                  <a:txBody>
                    <a:bodyPr/>
                    <a:lstStyle/>
                    <a:p>
                      <a:pPr algn="ctr"/>
                      <a:r>
                        <a:rPr lang="da-DK" sz="1400" dirty="0"/>
                        <a:t>0</a:t>
                      </a:r>
                    </a:p>
                  </a:txBody>
                  <a:tcPr>
                    <a:solidFill>
                      <a:srgbClr val="FCF0C4"/>
                    </a:solidFill>
                  </a:tcPr>
                </a:tc>
                <a:tc>
                  <a:txBody>
                    <a:bodyPr/>
                    <a:lstStyle/>
                    <a:p>
                      <a:pPr algn="ctr"/>
                      <a:r>
                        <a:rPr lang="da-DK" sz="1400" dirty="0"/>
                        <a:t>0</a:t>
                      </a:r>
                    </a:p>
                  </a:txBody>
                  <a:tcPr>
                    <a:solidFill>
                      <a:srgbClr val="FCF0C4"/>
                    </a:solidFill>
                  </a:tcPr>
                </a:tc>
                <a:extLst>
                  <a:ext uri="{0D108BD9-81ED-4DB2-BD59-A6C34878D82A}">
                    <a16:rowId xmlns:a16="http://schemas.microsoft.com/office/drawing/2014/main" val="2987703428"/>
                  </a:ext>
                </a:extLst>
              </a:tr>
              <a:tr h="370840">
                <a:tc>
                  <a:txBody>
                    <a:bodyPr/>
                    <a:lstStyle/>
                    <a:p>
                      <a:r>
                        <a:rPr lang="da-DK" sz="1400" dirty="0"/>
                        <a:t>10</a:t>
                      </a:r>
                    </a:p>
                  </a:txBody>
                  <a:tcPr>
                    <a:solidFill>
                      <a:srgbClr val="FCF0C4"/>
                    </a:solidFill>
                  </a:tcPr>
                </a:tc>
                <a:tc>
                  <a:txBody>
                    <a:bodyPr/>
                    <a:lstStyle/>
                    <a:p>
                      <a:r>
                        <a:rPr lang="da-DK" sz="1400" dirty="0"/>
                        <a:t>Maskiner, værktøj og teknisk udstyr</a:t>
                      </a:r>
                    </a:p>
                  </a:txBody>
                  <a:tcPr>
                    <a:solidFill>
                      <a:srgbClr val="FCF0C4"/>
                    </a:solidFill>
                  </a:tcPr>
                </a:tc>
                <a:tc>
                  <a:txBody>
                    <a:bodyPr/>
                    <a:lstStyle/>
                    <a:p>
                      <a:pPr algn="ctr"/>
                      <a:r>
                        <a:rPr lang="da-DK" sz="1400" dirty="0"/>
                        <a:t>2</a:t>
                      </a:r>
                    </a:p>
                  </a:txBody>
                  <a:tcPr>
                    <a:solidFill>
                      <a:srgbClr val="EED484"/>
                    </a:solidFill>
                  </a:tcPr>
                </a:tc>
                <a:tc>
                  <a:txBody>
                    <a:bodyPr/>
                    <a:lstStyle/>
                    <a:p>
                      <a:pPr algn="ctr"/>
                      <a:r>
                        <a:rPr lang="da-DK" sz="1400" dirty="0"/>
                        <a:t>2</a:t>
                      </a:r>
                    </a:p>
                  </a:txBody>
                  <a:tcPr>
                    <a:solidFill>
                      <a:srgbClr val="FCF0C4"/>
                    </a:solidFill>
                  </a:tcPr>
                </a:tc>
                <a:tc>
                  <a:txBody>
                    <a:bodyPr/>
                    <a:lstStyle/>
                    <a:p>
                      <a:pPr algn="ctr"/>
                      <a:r>
                        <a:rPr lang="da-DK" sz="1400" dirty="0"/>
                        <a:t>4 </a:t>
                      </a:r>
                      <a:r>
                        <a:rPr lang="da-DK" sz="1400" b="1" dirty="0">
                          <a:solidFill>
                            <a:srgbClr val="789D4A"/>
                          </a:solidFill>
                          <a:sym typeface="Wingdings" panose="05000000000000000000" pitchFamily="2" charset="2"/>
                        </a:rPr>
                        <a:t></a:t>
                      </a:r>
                      <a:endParaRPr lang="da-DK" sz="1400" dirty="0"/>
                    </a:p>
                  </a:txBody>
                  <a:tcPr>
                    <a:solidFill>
                      <a:srgbClr val="FCF0C4"/>
                    </a:solidFill>
                  </a:tcPr>
                </a:tc>
                <a:tc>
                  <a:txBody>
                    <a:bodyPr/>
                    <a:lstStyle/>
                    <a:p>
                      <a:pPr algn="ctr"/>
                      <a:r>
                        <a:rPr lang="da-DK" sz="1400" dirty="0"/>
                        <a:t>3 </a:t>
                      </a:r>
                      <a:r>
                        <a:rPr lang="da-DK" sz="1400" b="1" dirty="0">
                          <a:solidFill>
                            <a:srgbClr val="862633"/>
                          </a:solidFill>
                          <a:sym typeface="Wingdings" panose="05000000000000000000" pitchFamily="2" charset="2"/>
                        </a:rPr>
                        <a:t></a:t>
                      </a:r>
                      <a:endParaRPr lang="da-DK" sz="1400" dirty="0"/>
                    </a:p>
                  </a:txBody>
                  <a:tcPr>
                    <a:solidFill>
                      <a:srgbClr val="FCF0C4"/>
                    </a:solidFill>
                  </a:tcPr>
                </a:tc>
                <a:tc>
                  <a:txBody>
                    <a:bodyPr/>
                    <a:lstStyle/>
                    <a:p>
                      <a:pPr algn="ctr"/>
                      <a:r>
                        <a:rPr lang="da-DK" sz="1400" dirty="0"/>
                        <a:t>5</a:t>
                      </a:r>
                    </a:p>
                  </a:txBody>
                  <a:tcPr>
                    <a:solidFill>
                      <a:srgbClr val="FCF0C4"/>
                    </a:solidFill>
                  </a:tcPr>
                </a:tc>
                <a:tc>
                  <a:txBody>
                    <a:bodyPr/>
                    <a:lstStyle/>
                    <a:p>
                      <a:pPr algn="ctr"/>
                      <a:r>
                        <a:rPr lang="da-DK" sz="1400" dirty="0"/>
                        <a:t>0</a:t>
                      </a:r>
                    </a:p>
                  </a:txBody>
                  <a:tcPr>
                    <a:solidFill>
                      <a:srgbClr val="FCF0C4"/>
                    </a:solidFill>
                  </a:tcPr>
                </a:tc>
                <a:tc>
                  <a:txBody>
                    <a:bodyPr/>
                    <a:lstStyle/>
                    <a:p>
                      <a:pPr algn="ctr"/>
                      <a:r>
                        <a:rPr lang="da-DK" sz="1400" dirty="0"/>
                        <a:t>2</a:t>
                      </a:r>
                    </a:p>
                  </a:txBody>
                  <a:tcPr>
                    <a:solidFill>
                      <a:srgbClr val="FCF0C4"/>
                    </a:solidFill>
                  </a:tcPr>
                </a:tc>
                <a:extLst>
                  <a:ext uri="{0D108BD9-81ED-4DB2-BD59-A6C34878D82A}">
                    <a16:rowId xmlns:a16="http://schemas.microsoft.com/office/drawing/2014/main" val="1132226717"/>
                  </a:ext>
                </a:extLst>
              </a:tr>
              <a:tr h="370840">
                <a:tc>
                  <a:txBody>
                    <a:bodyPr/>
                    <a:lstStyle/>
                    <a:p>
                      <a:r>
                        <a:rPr lang="da-DK" sz="1400" dirty="0"/>
                        <a:t>11</a:t>
                      </a:r>
                    </a:p>
                  </a:txBody>
                  <a:tcPr>
                    <a:solidFill>
                      <a:srgbClr val="FCF0C4"/>
                    </a:solidFill>
                  </a:tcPr>
                </a:tc>
                <a:tc>
                  <a:txBody>
                    <a:bodyPr/>
                    <a:lstStyle/>
                    <a:p>
                      <a:r>
                        <a:rPr lang="da-DK" sz="1400" dirty="0"/>
                        <a:t>Sygefravær, ulykker og nødberedskab</a:t>
                      </a:r>
                    </a:p>
                  </a:txBody>
                  <a:tcPr>
                    <a:solidFill>
                      <a:srgbClr val="FCF0C4"/>
                    </a:solidFill>
                  </a:tcPr>
                </a:tc>
                <a:tc>
                  <a:txBody>
                    <a:bodyPr/>
                    <a:lstStyle/>
                    <a:p>
                      <a:pPr algn="ctr"/>
                      <a:r>
                        <a:rPr lang="da-DK" sz="1400" dirty="0"/>
                        <a:t>4</a:t>
                      </a:r>
                    </a:p>
                  </a:txBody>
                  <a:tcPr>
                    <a:solidFill>
                      <a:srgbClr val="EED484"/>
                    </a:solidFill>
                  </a:tcPr>
                </a:tc>
                <a:tc>
                  <a:txBody>
                    <a:bodyPr/>
                    <a:lstStyle/>
                    <a:p>
                      <a:pPr algn="ctr"/>
                      <a:r>
                        <a:rPr lang="da-DK" sz="1400" dirty="0"/>
                        <a:t>4</a:t>
                      </a:r>
                    </a:p>
                  </a:txBody>
                  <a:tcPr>
                    <a:solidFill>
                      <a:srgbClr val="FCF0C4"/>
                    </a:solidFill>
                  </a:tcPr>
                </a:tc>
                <a:tc>
                  <a:txBody>
                    <a:bodyPr/>
                    <a:lstStyle/>
                    <a:p>
                      <a:pPr algn="ctr"/>
                      <a:r>
                        <a:rPr lang="da-DK" sz="1400" dirty="0"/>
                        <a:t>5</a:t>
                      </a:r>
                    </a:p>
                  </a:txBody>
                  <a:tcPr>
                    <a:solidFill>
                      <a:srgbClr val="FCF0C4"/>
                    </a:solidFill>
                  </a:tcPr>
                </a:tc>
                <a:tc>
                  <a:txBody>
                    <a:bodyPr/>
                    <a:lstStyle/>
                    <a:p>
                      <a:pPr algn="ctr"/>
                      <a:r>
                        <a:rPr lang="da-DK" sz="1400" dirty="0"/>
                        <a:t>2 </a:t>
                      </a:r>
                      <a:r>
                        <a:rPr lang="da-DK" sz="1400" b="1" dirty="0">
                          <a:solidFill>
                            <a:srgbClr val="789D4A"/>
                          </a:solidFill>
                          <a:sym typeface="Wingdings" panose="05000000000000000000" pitchFamily="2" charset="2"/>
                        </a:rPr>
                        <a:t></a:t>
                      </a:r>
                      <a:endParaRPr lang="da-DK" sz="1400" dirty="0"/>
                    </a:p>
                  </a:txBody>
                  <a:tcPr>
                    <a:solidFill>
                      <a:srgbClr val="FCF0C4"/>
                    </a:solidFill>
                  </a:tcPr>
                </a:tc>
                <a:tc>
                  <a:txBody>
                    <a:bodyPr/>
                    <a:lstStyle/>
                    <a:p>
                      <a:pPr algn="ctr"/>
                      <a:r>
                        <a:rPr lang="da-DK" sz="1400" dirty="0"/>
                        <a:t>8</a:t>
                      </a:r>
                    </a:p>
                  </a:txBody>
                  <a:tcPr>
                    <a:solidFill>
                      <a:srgbClr val="FCF0C4"/>
                    </a:solidFill>
                  </a:tcPr>
                </a:tc>
                <a:tc>
                  <a:txBody>
                    <a:bodyPr/>
                    <a:lstStyle/>
                    <a:p>
                      <a:pPr algn="ctr"/>
                      <a:r>
                        <a:rPr lang="da-DK" sz="1400" dirty="0"/>
                        <a:t>4</a:t>
                      </a:r>
                    </a:p>
                  </a:txBody>
                  <a:tcPr>
                    <a:solidFill>
                      <a:srgbClr val="FCF0C4"/>
                    </a:solidFill>
                  </a:tcPr>
                </a:tc>
                <a:tc>
                  <a:txBody>
                    <a:bodyPr/>
                    <a:lstStyle/>
                    <a:p>
                      <a:pPr algn="ctr"/>
                      <a:r>
                        <a:rPr lang="da-DK" sz="1400" dirty="0"/>
                        <a:t>1 </a:t>
                      </a:r>
                      <a:r>
                        <a:rPr lang="da-DK" sz="1400" b="1" dirty="0">
                          <a:solidFill>
                            <a:srgbClr val="789D4A"/>
                          </a:solidFill>
                          <a:sym typeface="Wingdings" panose="05000000000000000000" pitchFamily="2" charset="2"/>
                        </a:rPr>
                        <a:t></a:t>
                      </a:r>
                      <a:endParaRPr lang="da-DK" sz="1400" dirty="0"/>
                    </a:p>
                  </a:txBody>
                  <a:tcPr>
                    <a:solidFill>
                      <a:srgbClr val="FCF0C4"/>
                    </a:solidFill>
                  </a:tcPr>
                </a:tc>
                <a:extLst>
                  <a:ext uri="{0D108BD9-81ED-4DB2-BD59-A6C34878D82A}">
                    <a16:rowId xmlns:a16="http://schemas.microsoft.com/office/drawing/2014/main" val="2534424723"/>
                  </a:ext>
                </a:extLst>
              </a:tr>
            </a:tbl>
          </a:graphicData>
        </a:graphic>
      </p:graphicFrame>
      <p:cxnSp>
        <p:nvCxnSpPr>
          <p:cNvPr id="10" name="Lige forbindelse 9"/>
          <p:cNvCxnSpPr/>
          <p:nvPr/>
        </p:nvCxnSpPr>
        <p:spPr>
          <a:xfrm>
            <a:off x="377747" y="1469336"/>
            <a:ext cx="8208912" cy="0"/>
          </a:xfrm>
          <a:prstGeom prst="line">
            <a:avLst/>
          </a:prstGeom>
          <a:ln w="47625" cmpd="thinThick">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Pladsholder til indhold 4">
            <a:extLst>
              <a:ext uri="{FF2B5EF4-FFF2-40B4-BE49-F238E27FC236}">
                <a16:creationId xmlns:a16="http://schemas.microsoft.com/office/drawing/2014/main" id="{FF140D5D-A0C0-4C12-8F8F-AFFA7394B385}"/>
              </a:ext>
            </a:extLst>
          </p:cNvPr>
          <p:cNvGraphicFramePr>
            <a:graphicFrameLocks/>
          </p:cNvGraphicFramePr>
          <p:nvPr>
            <p:extLst>
              <p:ext uri="{D42A27DB-BD31-4B8C-83A1-F6EECF244321}">
                <p14:modId xmlns:p14="http://schemas.microsoft.com/office/powerpoint/2010/main" val="3756141372"/>
              </p:ext>
            </p:extLst>
          </p:nvPr>
        </p:nvGraphicFramePr>
        <p:xfrm>
          <a:off x="8993275" y="1697047"/>
          <a:ext cx="2703006" cy="4454840"/>
        </p:xfrm>
        <a:graphic>
          <a:graphicData uri="http://schemas.openxmlformats.org/drawingml/2006/table">
            <a:tbl>
              <a:tblPr firstRow="1" bandRow="1">
                <a:tableStyleId>{93296810-A885-4BE3-A3E7-6D5BEEA58F35}</a:tableStyleId>
              </a:tblPr>
              <a:tblGrid>
                <a:gridCol w="641758">
                  <a:extLst>
                    <a:ext uri="{9D8B030D-6E8A-4147-A177-3AD203B41FA5}">
                      <a16:colId xmlns:a16="http://schemas.microsoft.com/office/drawing/2014/main" val="3906966427"/>
                    </a:ext>
                  </a:extLst>
                </a:gridCol>
                <a:gridCol w="616726">
                  <a:extLst>
                    <a:ext uri="{9D8B030D-6E8A-4147-A177-3AD203B41FA5}">
                      <a16:colId xmlns:a16="http://schemas.microsoft.com/office/drawing/2014/main" val="3075852157"/>
                    </a:ext>
                  </a:extLst>
                </a:gridCol>
                <a:gridCol w="919242">
                  <a:extLst>
                    <a:ext uri="{9D8B030D-6E8A-4147-A177-3AD203B41FA5}">
                      <a16:colId xmlns:a16="http://schemas.microsoft.com/office/drawing/2014/main" val="3811178232"/>
                    </a:ext>
                  </a:extLst>
                </a:gridCol>
                <a:gridCol w="525280">
                  <a:extLst>
                    <a:ext uri="{9D8B030D-6E8A-4147-A177-3AD203B41FA5}">
                      <a16:colId xmlns:a16="http://schemas.microsoft.com/office/drawing/2014/main" val="3921311789"/>
                    </a:ext>
                  </a:extLst>
                </a:gridCol>
              </a:tblGrid>
              <a:tr h="501616">
                <a:tc>
                  <a:txBody>
                    <a:bodyPr/>
                    <a:lstStyle/>
                    <a:p>
                      <a:pPr algn="ctr"/>
                      <a:r>
                        <a:rPr lang="da-DK" sz="1400" dirty="0">
                          <a:solidFill>
                            <a:srgbClr val="473729"/>
                          </a:solidFill>
                        </a:rPr>
                        <a:t>ODE</a:t>
                      </a:r>
                    </a:p>
                  </a:txBody>
                  <a:tcPr>
                    <a:solidFill>
                      <a:srgbClr val="EED484"/>
                    </a:solidFill>
                  </a:tcPr>
                </a:tc>
                <a:tc>
                  <a:txBody>
                    <a:bodyPr/>
                    <a:lstStyle/>
                    <a:p>
                      <a:pPr algn="ctr"/>
                      <a:r>
                        <a:rPr lang="da-DK" sz="1400" dirty="0">
                          <a:solidFill>
                            <a:srgbClr val="473729"/>
                          </a:solidFill>
                        </a:rPr>
                        <a:t>WP</a:t>
                      </a:r>
                    </a:p>
                  </a:txBody>
                  <a:tcPr>
                    <a:solidFill>
                      <a:srgbClr val="EED484"/>
                    </a:solidFill>
                  </a:tcPr>
                </a:tc>
                <a:tc>
                  <a:txBody>
                    <a:bodyPr/>
                    <a:lstStyle/>
                    <a:p>
                      <a:pPr algn="ctr"/>
                      <a:r>
                        <a:rPr lang="da-DK" sz="1400" dirty="0" err="1">
                          <a:solidFill>
                            <a:srgbClr val="473729"/>
                          </a:solidFill>
                        </a:rPr>
                        <a:t>NyTEK</a:t>
                      </a:r>
                      <a:endParaRPr lang="da-DK" sz="1400" dirty="0">
                        <a:solidFill>
                          <a:srgbClr val="473729"/>
                        </a:solidFill>
                      </a:endParaRPr>
                    </a:p>
                  </a:txBody>
                  <a:tcPr>
                    <a:solidFill>
                      <a:srgbClr val="EED484"/>
                    </a:solidFill>
                  </a:tcPr>
                </a:tc>
                <a:tc>
                  <a:txBody>
                    <a:bodyPr/>
                    <a:lstStyle/>
                    <a:p>
                      <a:pPr algn="ctr"/>
                      <a:r>
                        <a:rPr lang="da-DK" sz="1400" dirty="0">
                          <a:solidFill>
                            <a:srgbClr val="473729"/>
                          </a:solidFill>
                        </a:rPr>
                        <a:t>rest</a:t>
                      </a:r>
                    </a:p>
                  </a:txBody>
                  <a:tcPr>
                    <a:solidFill>
                      <a:srgbClr val="EED484"/>
                    </a:solidFill>
                  </a:tcPr>
                </a:tc>
                <a:extLst>
                  <a:ext uri="{0D108BD9-81ED-4DB2-BD59-A6C34878D82A}">
                    <a16:rowId xmlns:a16="http://schemas.microsoft.com/office/drawing/2014/main" val="1030049281"/>
                  </a:ext>
                </a:extLst>
              </a:tr>
              <a:tr h="359384">
                <a:tc>
                  <a:txBody>
                    <a:bodyPr/>
                    <a:lstStyle/>
                    <a:p>
                      <a:pPr algn="ctr"/>
                      <a:r>
                        <a:rPr lang="da-DK" sz="1400" b="1" dirty="0"/>
                        <a:t>14</a:t>
                      </a:r>
                    </a:p>
                  </a:txBody>
                  <a:tcPr>
                    <a:solidFill>
                      <a:srgbClr val="EED484"/>
                    </a:solidFill>
                  </a:tcPr>
                </a:tc>
                <a:tc>
                  <a:txBody>
                    <a:bodyPr/>
                    <a:lstStyle/>
                    <a:p>
                      <a:pPr algn="ctr"/>
                      <a:r>
                        <a:rPr lang="da-DK" sz="1400" b="0" dirty="0">
                          <a:solidFill>
                            <a:srgbClr val="473729"/>
                          </a:solidFill>
                        </a:rPr>
                        <a:t>13</a:t>
                      </a:r>
                    </a:p>
                  </a:txBody>
                  <a:tcPr>
                    <a:solidFill>
                      <a:srgbClr val="FCF0C4"/>
                    </a:solidFill>
                  </a:tcPr>
                </a:tc>
                <a:tc>
                  <a:txBody>
                    <a:bodyPr/>
                    <a:lstStyle/>
                    <a:p>
                      <a:pPr algn="ctr"/>
                      <a:r>
                        <a:rPr lang="da-DK" sz="1400" dirty="0">
                          <a:solidFill>
                            <a:srgbClr val="473729"/>
                          </a:solidFill>
                        </a:rPr>
                        <a:t>15</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1502985008"/>
                  </a:ext>
                </a:extLst>
              </a:tr>
              <a:tr h="359384">
                <a:tc>
                  <a:txBody>
                    <a:bodyPr/>
                    <a:lstStyle/>
                    <a:p>
                      <a:pPr algn="ctr"/>
                      <a:r>
                        <a:rPr lang="da-DK" sz="1400" b="1" dirty="0"/>
                        <a:t>4</a:t>
                      </a:r>
                    </a:p>
                  </a:txBody>
                  <a:tcPr>
                    <a:solidFill>
                      <a:srgbClr val="EED484"/>
                    </a:solidFill>
                  </a:tcPr>
                </a:tc>
                <a:tc>
                  <a:txBody>
                    <a:bodyPr/>
                    <a:lstStyle/>
                    <a:p>
                      <a:pPr algn="ctr"/>
                      <a:r>
                        <a:rPr lang="da-DK" sz="1400" dirty="0">
                          <a:solidFill>
                            <a:srgbClr val="473729"/>
                          </a:solidFill>
                        </a:rPr>
                        <a:t>4</a:t>
                      </a:r>
                    </a:p>
                  </a:txBody>
                  <a:tcPr>
                    <a:solidFill>
                      <a:srgbClr val="FCF0C4"/>
                    </a:solidFill>
                  </a:tcPr>
                </a:tc>
                <a:tc>
                  <a:txBody>
                    <a:bodyPr/>
                    <a:lstStyle/>
                    <a:p>
                      <a:pPr algn="ctr"/>
                      <a:r>
                        <a:rPr lang="da-DK" sz="1400" dirty="0">
                          <a:solidFill>
                            <a:srgbClr val="473729"/>
                          </a:solidFill>
                        </a:rPr>
                        <a:t>5</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1007199301"/>
                  </a:ext>
                </a:extLst>
              </a:tr>
              <a:tr h="359384">
                <a:tc>
                  <a:txBody>
                    <a:bodyPr/>
                    <a:lstStyle/>
                    <a:p>
                      <a:pPr algn="ctr"/>
                      <a:r>
                        <a:rPr lang="da-DK" sz="1400" b="1" dirty="0"/>
                        <a:t>24</a:t>
                      </a:r>
                    </a:p>
                  </a:txBody>
                  <a:tcPr>
                    <a:solidFill>
                      <a:srgbClr val="EED484"/>
                    </a:solidFill>
                  </a:tcPr>
                </a:tc>
                <a:tc>
                  <a:txBody>
                    <a:bodyPr/>
                    <a:lstStyle/>
                    <a:p>
                      <a:pPr algn="ctr"/>
                      <a:r>
                        <a:rPr lang="da-DK" sz="1400" dirty="0">
                          <a:solidFill>
                            <a:srgbClr val="473729"/>
                          </a:solidFill>
                        </a:rPr>
                        <a:t>23</a:t>
                      </a:r>
                    </a:p>
                  </a:txBody>
                  <a:tcPr>
                    <a:solidFill>
                      <a:srgbClr val="FCF0C4"/>
                    </a:solidFill>
                  </a:tcPr>
                </a:tc>
                <a:tc>
                  <a:txBody>
                    <a:bodyPr/>
                    <a:lstStyle/>
                    <a:p>
                      <a:pPr algn="ctr"/>
                      <a:r>
                        <a:rPr lang="da-DK" sz="1400" dirty="0">
                          <a:solidFill>
                            <a:srgbClr val="473729"/>
                          </a:solidFill>
                        </a:rPr>
                        <a:t>29</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2610954829"/>
                  </a:ext>
                </a:extLst>
              </a:tr>
              <a:tr h="359384">
                <a:tc>
                  <a:txBody>
                    <a:bodyPr/>
                    <a:lstStyle/>
                    <a:p>
                      <a:pPr algn="ctr"/>
                      <a:r>
                        <a:rPr lang="da-DK" sz="1400" b="1" dirty="0"/>
                        <a:t>29 </a:t>
                      </a:r>
                      <a:r>
                        <a:rPr lang="da-DK" sz="1400" b="1" dirty="0">
                          <a:solidFill>
                            <a:srgbClr val="862633"/>
                          </a:solidFill>
                          <a:sym typeface="Wingdings" panose="05000000000000000000" pitchFamily="2" charset="2"/>
                        </a:rPr>
                        <a:t></a:t>
                      </a:r>
                      <a:endParaRPr lang="da-DK" sz="1400" b="1" dirty="0"/>
                    </a:p>
                  </a:txBody>
                  <a:tcPr>
                    <a:solidFill>
                      <a:srgbClr val="EED484"/>
                    </a:solidFill>
                  </a:tcPr>
                </a:tc>
                <a:tc>
                  <a:txBody>
                    <a:bodyPr/>
                    <a:lstStyle/>
                    <a:p>
                      <a:pPr algn="ctr"/>
                      <a:r>
                        <a:rPr lang="da-DK" sz="1400" dirty="0">
                          <a:solidFill>
                            <a:srgbClr val="473729"/>
                          </a:solidFill>
                        </a:rPr>
                        <a:t>28</a:t>
                      </a:r>
                    </a:p>
                  </a:txBody>
                  <a:tcPr>
                    <a:solidFill>
                      <a:srgbClr val="FCF0C4"/>
                    </a:solidFill>
                  </a:tcPr>
                </a:tc>
                <a:tc>
                  <a:txBody>
                    <a:bodyPr/>
                    <a:lstStyle/>
                    <a:p>
                      <a:pPr algn="ctr"/>
                      <a:r>
                        <a:rPr lang="da-DK" sz="1400" dirty="0">
                          <a:solidFill>
                            <a:srgbClr val="473729"/>
                          </a:solidFill>
                        </a:rPr>
                        <a:t>38</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3866809815"/>
                  </a:ext>
                </a:extLst>
              </a:tr>
              <a:tr h="359384">
                <a:tc>
                  <a:txBody>
                    <a:bodyPr/>
                    <a:lstStyle/>
                    <a:p>
                      <a:pPr algn="ctr"/>
                      <a:r>
                        <a:rPr lang="da-DK" sz="1400" b="1" dirty="0"/>
                        <a:t>4</a:t>
                      </a:r>
                    </a:p>
                  </a:txBody>
                  <a:tcPr>
                    <a:solidFill>
                      <a:srgbClr val="EED484"/>
                    </a:solidFill>
                  </a:tcPr>
                </a:tc>
                <a:tc>
                  <a:txBody>
                    <a:bodyPr/>
                    <a:lstStyle/>
                    <a:p>
                      <a:pPr algn="ctr"/>
                      <a:r>
                        <a:rPr lang="da-DK" sz="1400" dirty="0">
                          <a:solidFill>
                            <a:srgbClr val="473729"/>
                          </a:solidFill>
                        </a:rPr>
                        <a:t>12</a:t>
                      </a:r>
                    </a:p>
                  </a:txBody>
                  <a:tcPr>
                    <a:solidFill>
                      <a:srgbClr val="FCF0C4"/>
                    </a:solidFill>
                  </a:tcPr>
                </a:tc>
                <a:tc>
                  <a:txBody>
                    <a:bodyPr/>
                    <a:lstStyle/>
                    <a:p>
                      <a:pPr algn="ctr"/>
                      <a:r>
                        <a:rPr lang="da-DK" sz="1400" dirty="0">
                          <a:solidFill>
                            <a:srgbClr val="473729"/>
                          </a:solidFill>
                        </a:rPr>
                        <a:t>3</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2536216447"/>
                  </a:ext>
                </a:extLst>
              </a:tr>
              <a:tr h="359384">
                <a:tc>
                  <a:txBody>
                    <a:bodyPr/>
                    <a:lstStyle/>
                    <a:p>
                      <a:pPr algn="ctr"/>
                      <a:r>
                        <a:rPr lang="da-DK" sz="1400" b="1" dirty="0"/>
                        <a:t>5</a:t>
                      </a:r>
                    </a:p>
                  </a:txBody>
                  <a:tcPr>
                    <a:solidFill>
                      <a:srgbClr val="EED484"/>
                    </a:solidFill>
                  </a:tcPr>
                </a:tc>
                <a:tc>
                  <a:txBody>
                    <a:bodyPr/>
                    <a:lstStyle/>
                    <a:p>
                      <a:pPr algn="ctr"/>
                      <a:r>
                        <a:rPr lang="da-DK" sz="1400" dirty="0">
                          <a:solidFill>
                            <a:srgbClr val="473729"/>
                          </a:solidFill>
                        </a:rPr>
                        <a:t>7</a:t>
                      </a:r>
                    </a:p>
                  </a:txBody>
                  <a:tcPr>
                    <a:solidFill>
                      <a:srgbClr val="FCF0C4"/>
                    </a:solidFill>
                  </a:tcPr>
                </a:tc>
                <a:tc>
                  <a:txBody>
                    <a:bodyPr/>
                    <a:lstStyle/>
                    <a:p>
                      <a:pPr algn="ctr"/>
                      <a:r>
                        <a:rPr lang="da-DK" sz="1400" dirty="0">
                          <a:solidFill>
                            <a:srgbClr val="473729"/>
                          </a:solidFill>
                        </a:rPr>
                        <a:t>6</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4123716771"/>
                  </a:ext>
                </a:extLst>
              </a:tr>
              <a:tr h="359384">
                <a:tc>
                  <a:txBody>
                    <a:bodyPr/>
                    <a:lstStyle/>
                    <a:p>
                      <a:pPr algn="ctr"/>
                      <a:r>
                        <a:rPr lang="da-DK" sz="1400" b="1" dirty="0"/>
                        <a:t>2</a:t>
                      </a:r>
                    </a:p>
                  </a:txBody>
                  <a:tcPr>
                    <a:solidFill>
                      <a:srgbClr val="EED484"/>
                    </a:solidFill>
                  </a:tcPr>
                </a:tc>
                <a:tc>
                  <a:txBody>
                    <a:bodyPr/>
                    <a:lstStyle/>
                    <a:p>
                      <a:pPr algn="ctr"/>
                      <a:r>
                        <a:rPr lang="da-DK" sz="1400" dirty="0">
                          <a:solidFill>
                            <a:srgbClr val="473729"/>
                          </a:solidFill>
                        </a:rPr>
                        <a:t>2</a:t>
                      </a:r>
                    </a:p>
                  </a:txBody>
                  <a:tcPr>
                    <a:solidFill>
                      <a:srgbClr val="FCF0C4"/>
                    </a:solidFill>
                  </a:tcPr>
                </a:tc>
                <a:tc>
                  <a:txBody>
                    <a:bodyPr/>
                    <a:lstStyle/>
                    <a:p>
                      <a:pPr algn="ctr"/>
                      <a:r>
                        <a:rPr lang="da-DK" sz="1400" dirty="0">
                          <a:solidFill>
                            <a:srgbClr val="473729"/>
                          </a:solidFill>
                        </a:rPr>
                        <a:t>3</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2870592130"/>
                  </a:ext>
                </a:extLst>
              </a:tr>
              <a:tr h="359384">
                <a:tc>
                  <a:txBody>
                    <a:bodyPr/>
                    <a:lstStyle/>
                    <a:p>
                      <a:pPr algn="ctr"/>
                      <a:r>
                        <a:rPr lang="da-DK" sz="1400" b="1" dirty="0"/>
                        <a:t>10 </a:t>
                      </a:r>
                      <a:r>
                        <a:rPr lang="da-DK" sz="1400" b="1" dirty="0">
                          <a:solidFill>
                            <a:srgbClr val="862633"/>
                          </a:solidFill>
                          <a:sym typeface="Wingdings" panose="05000000000000000000" pitchFamily="2" charset="2"/>
                        </a:rPr>
                        <a:t></a:t>
                      </a:r>
                      <a:endParaRPr lang="da-DK" sz="1400" b="1" dirty="0"/>
                    </a:p>
                  </a:txBody>
                  <a:tcPr>
                    <a:solidFill>
                      <a:srgbClr val="EED484"/>
                    </a:solidFill>
                  </a:tcPr>
                </a:tc>
                <a:tc>
                  <a:txBody>
                    <a:bodyPr/>
                    <a:lstStyle/>
                    <a:p>
                      <a:pPr algn="ctr"/>
                      <a:r>
                        <a:rPr lang="da-DK" sz="1400" dirty="0">
                          <a:solidFill>
                            <a:srgbClr val="473729"/>
                          </a:solidFill>
                        </a:rPr>
                        <a:t>15</a:t>
                      </a:r>
                    </a:p>
                  </a:txBody>
                  <a:tcPr>
                    <a:solidFill>
                      <a:srgbClr val="FCF0C4"/>
                    </a:solidFill>
                  </a:tcPr>
                </a:tc>
                <a:tc>
                  <a:txBody>
                    <a:bodyPr/>
                    <a:lstStyle/>
                    <a:p>
                      <a:pPr algn="ctr"/>
                      <a:r>
                        <a:rPr lang="da-DK" sz="1400" dirty="0">
                          <a:solidFill>
                            <a:srgbClr val="473729"/>
                          </a:solidFill>
                        </a:rPr>
                        <a:t>0</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4270560705"/>
                  </a:ext>
                </a:extLst>
              </a:tr>
              <a:tr h="359384">
                <a:tc>
                  <a:txBody>
                    <a:bodyPr/>
                    <a:lstStyle/>
                    <a:p>
                      <a:pPr algn="ctr"/>
                      <a:r>
                        <a:rPr lang="da-DK" sz="1400" b="1" dirty="0"/>
                        <a:t>1</a:t>
                      </a:r>
                    </a:p>
                  </a:txBody>
                  <a:tcPr>
                    <a:solidFill>
                      <a:srgbClr val="EED484"/>
                    </a:solidFill>
                  </a:tcPr>
                </a:tc>
                <a:tc>
                  <a:txBody>
                    <a:bodyPr/>
                    <a:lstStyle/>
                    <a:p>
                      <a:pPr algn="ctr"/>
                      <a:r>
                        <a:rPr lang="da-DK" sz="1400" dirty="0">
                          <a:solidFill>
                            <a:srgbClr val="473729"/>
                          </a:solidFill>
                        </a:rPr>
                        <a:t>2</a:t>
                      </a:r>
                    </a:p>
                  </a:txBody>
                  <a:tcPr>
                    <a:solidFill>
                      <a:srgbClr val="FCF0C4"/>
                    </a:solidFill>
                  </a:tcPr>
                </a:tc>
                <a:tc>
                  <a:txBody>
                    <a:bodyPr/>
                    <a:lstStyle/>
                    <a:p>
                      <a:pPr algn="ctr"/>
                      <a:r>
                        <a:rPr lang="da-DK" sz="1400" dirty="0">
                          <a:solidFill>
                            <a:srgbClr val="473729"/>
                          </a:solidFill>
                        </a:rPr>
                        <a:t>0</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2987703428"/>
                  </a:ext>
                </a:extLst>
              </a:tr>
              <a:tr h="359384">
                <a:tc>
                  <a:txBody>
                    <a:bodyPr/>
                    <a:lstStyle/>
                    <a:p>
                      <a:pPr algn="ctr"/>
                      <a:r>
                        <a:rPr lang="da-DK" sz="1400" b="1" dirty="0"/>
                        <a:t>2</a:t>
                      </a:r>
                    </a:p>
                  </a:txBody>
                  <a:tcPr>
                    <a:solidFill>
                      <a:srgbClr val="EED484"/>
                    </a:solidFill>
                  </a:tcPr>
                </a:tc>
                <a:tc>
                  <a:txBody>
                    <a:bodyPr/>
                    <a:lstStyle/>
                    <a:p>
                      <a:pPr algn="ctr"/>
                      <a:r>
                        <a:rPr lang="da-DK" sz="1400" dirty="0">
                          <a:solidFill>
                            <a:srgbClr val="473729"/>
                          </a:solidFill>
                        </a:rPr>
                        <a:t>3</a:t>
                      </a:r>
                    </a:p>
                  </a:txBody>
                  <a:tcPr>
                    <a:solidFill>
                      <a:srgbClr val="FCF0C4"/>
                    </a:solidFill>
                  </a:tcPr>
                </a:tc>
                <a:tc>
                  <a:txBody>
                    <a:bodyPr/>
                    <a:lstStyle/>
                    <a:p>
                      <a:pPr algn="ctr"/>
                      <a:r>
                        <a:rPr lang="da-DK" sz="1400" dirty="0">
                          <a:solidFill>
                            <a:srgbClr val="473729"/>
                          </a:solidFill>
                        </a:rPr>
                        <a:t>3</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1132226717"/>
                  </a:ext>
                </a:extLst>
              </a:tr>
              <a:tr h="359384">
                <a:tc>
                  <a:txBody>
                    <a:bodyPr/>
                    <a:lstStyle/>
                    <a:p>
                      <a:pPr algn="ctr"/>
                      <a:r>
                        <a:rPr lang="da-DK" sz="1400" b="1" dirty="0"/>
                        <a:t>4</a:t>
                      </a:r>
                    </a:p>
                  </a:txBody>
                  <a:tcPr>
                    <a:solidFill>
                      <a:srgbClr val="EED484"/>
                    </a:solidFill>
                  </a:tcPr>
                </a:tc>
                <a:tc>
                  <a:txBody>
                    <a:bodyPr/>
                    <a:lstStyle/>
                    <a:p>
                      <a:pPr algn="ctr"/>
                      <a:r>
                        <a:rPr lang="da-DK" sz="1400" dirty="0">
                          <a:solidFill>
                            <a:srgbClr val="473729"/>
                          </a:solidFill>
                        </a:rPr>
                        <a:t>4</a:t>
                      </a:r>
                    </a:p>
                  </a:txBody>
                  <a:tcPr>
                    <a:solidFill>
                      <a:srgbClr val="FCF0C4"/>
                    </a:solidFill>
                  </a:tcPr>
                </a:tc>
                <a:tc>
                  <a:txBody>
                    <a:bodyPr/>
                    <a:lstStyle/>
                    <a:p>
                      <a:pPr algn="ctr"/>
                      <a:r>
                        <a:rPr lang="da-DK" sz="1400" dirty="0">
                          <a:solidFill>
                            <a:srgbClr val="473729"/>
                          </a:solidFill>
                        </a:rPr>
                        <a:t>4</a:t>
                      </a:r>
                    </a:p>
                  </a:txBody>
                  <a:tcPr>
                    <a:solidFill>
                      <a:srgbClr val="FCF0C4"/>
                    </a:solidFill>
                  </a:tcPr>
                </a:tc>
                <a:tc>
                  <a:txBody>
                    <a:bodyPr/>
                    <a:lstStyle/>
                    <a:p>
                      <a:pPr algn="ctr"/>
                      <a:endParaRPr lang="da-DK" sz="1400" dirty="0">
                        <a:solidFill>
                          <a:srgbClr val="473729"/>
                        </a:solidFill>
                      </a:endParaRPr>
                    </a:p>
                  </a:txBody>
                  <a:tcPr>
                    <a:solidFill>
                      <a:srgbClr val="FCF0C4"/>
                    </a:solidFill>
                  </a:tcPr>
                </a:tc>
                <a:extLst>
                  <a:ext uri="{0D108BD9-81ED-4DB2-BD59-A6C34878D82A}">
                    <a16:rowId xmlns:a16="http://schemas.microsoft.com/office/drawing/2014/main" val="2534424723"/>
                  </a:ext>
                </a:extLst>
              </a:tr>
            </a:tbl>
          </a:graphicData>
        </a:graphic>
      </p:graphicFrame>
    </p:spTree>
    <p:extLst>
      <p:ext uri="{BB962C8B-B14F-4D97-AF65-F5344CB8AC3E}">
        <p14:creationId xmlns:p14="http://schemas.microsoft.com/office/powerpoint/2010/main" val="251328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97280" y="758952"/>
            <a:ext cx="10058400" cy="1485484"/>
          </a:xfrm>
        </p:spPr>
        <p:txBody>
          <a:bodyPr/>
          <a:lstStyle/>
          <a:p>
            <a:r>
              <a:rPr lang="da-DK" sz="3200" dirty="0">
                <a:solidFill>
                  <a:srgbClr val="862633"/>
                </a:solidFill>
                <a:sym typeface="Wingdings 2"/>
              </a:rPr>
              <a:t>Enhedens overordnede resultater</a:t>
            </a:r>
            <a:endParaRPr lang="da-DK" sz="3200" dirty="0">
              <a:solidFill>
                <a:srgbClr val="862633"/>
              </a:solidFill>
            </a:endParaRPr>
          </a:p>
        </p:txBody>
      </p:sp>
      <p:sp>
        <p:nvSpPr>
          <p:cNvPr id="3" name="Undertitel 2"/>
          <p:cNvSpPr>
            <a:spLocks noGrp="1"/>
          </p:cNvSpPr>
          <p:nvPr>
            <p:ph type="subTitle" idx="1"/>
          </p:nvPr>
        </p:nvSpPr>
        <p:spPr>
          <a:xfrm>
            <a:off x="2073564" y="2408381"/>
            <a:ext cx="8991600" cy="2486891"/>
          </a:xfrm>
        </p:spPr>
        <p:txBody>
          <a:bodyPr>
            <a:normAutofit fontScale="70000" lnSpcReduction="20000"/>
          </a:bodyPr>
          <a:lstStyle/>
          <a:p>
            <a:r>
              <a:rPr lang="da-DK" dirty="0">
                <a:solidFill>
                  <a:srgbClr val="862633"/>
                </a:solidFill>
              </a:rPr>
              <a:t>Gruppedrøftelse 9.20 – 9.40</a:t>
            </a:r>
          </a:p>
          <a:p>
            <a:endParaRPr lang="da-DK" sz="1800" dirty="0">
              <a:solidFill>
                <a:srgbClr val="862633"/>
              </a:solidFill>
            </a:endParaRPr>
          </a:p>
          <a:p>
            <a:pPr algn="l"/>
            <a:r>
              <a:rPr lang="da-DK" sz="2000" dirty="0">
                <a:solidFill>
                  <a:srgbClr val="862633"/>
                </a:solidFill>
              </a:rPr>
              <a:t>Hvordan skal vores APV proces se ud?</a:t>
            </a:r>
          </a:p>
          <a:p>
            <a:pPr marL="342900" indent="-342900" algn="l">
              <a:buFont typeface="Arial" panose="020B0604020202020204" pitchFamily="34" charset="0"/>
              <a:buChar char="•"/>
            </a:pPr>
            <a:r>
              <a:rPr lang="da-DK" sz="2000" dirty="0">
                <a:solidFill>
                  <a:srgbClr val="862633"/>
                </a:solidFill>
              </a:rPr>
              <a:t>Hvad er vores mål?</a:t>
            </a:r>
          </a:p>
          <a:p>
            <a:pPr marL="342900" indent="-342900" algn="l">
              <a:buFont typeface="Arial" panose="020B0604020202020204" pitchFamily="34" charset="0"/>
              <a:buChar char="•"/>
            </a:pPr>
            <a:r>
              <a:rPr lang="da-DK" sz="2000" dirty="0">
                <a:solidFill>
                  <a:srgbClr val="862633"/>
                </a:solidFill>
              </a:rPr>
              <a:t>Hvordan skal vi koordinere indsatsen?</a:t>
            </a:r>
          </a:p>
          <a:p>
            <a:pPr marL="342900" indent="-342900" algn="l">
              <a:buFont typeface="Arial" panose="020B0604020202020204" pitchFamily="34" charset="0"/>
              <a:buChar char="•"/>
            </a:pPr>
            <a:r>
              <a:rPr lang="da-DK" sz="2000" dirty="0">
                <a:solidFill>
                  <a:srgbClr val="862633"/>
                </a:solidFill>
              </a:rPr>
              <a:t>Hvordan fastholder vi engagementet i indsatsen</a:t>
            </a:r>
          </a:p>
          <a:p>
            <a:pPr algn="l"/>
            <a:endParaRPr lang="da-DK" sz="2000" dirty="0">
              <a:solidFill>
                <a:srgbClr val="862633"/>
              </a:solidFill>
            </a:endParaRPr>
          </a:p>
          <a:p>
            <a:pPr algn="l"/>
            <a:r>
              <a:rPr lang="da-DK" sz="2000" dirty="0">
                <a:solidFill>
                  <a:srgbClr val="862633"/>
                </a:solidFill>
              </a:rPr>
              <a:t>Udvælg rapportens vigtigste handlingstemaer:</a:t>
            </a:r>
          </a:p>
          <a:p>
            <a:pPr marL="265113" indent="-265113">
              <a:buFont typeface="Arial" panose="020B0604020202020204" pitchFamily="34" charset="0"/>
              <a:buChar char="•"/>
            </a:pPr>
            <a:r>
              <a:rPr lang="da-DK" sz="2000" dirty="0">
                <a:solidFill>
                  <a:srgbClr val="862633"/>
                </a:solidFill>
              </a:rPr>
              <a:t>Hvilke 4-5 temaer er de vigtigste i rapporten fra vores enhed?</a:t>
            </a:r>
          </a:p>
          <a:p>
            <a:pPr marL="265113" indent="-265113">
              <a:buFont typeface="Arial" panose="020B0604020202020204" pitchFamily="34" charset="0"/>
              <a:buChar char="•"/>
            </a:pPr>
            <a:r>
              <a:rPr lang="da-DK" sz="2000" dirty="0">
                <a:solidFill>
                  <a:srgbClr val="862633"/>
                </a:solidFill>
              </a:rPr>
              <a:t>Oplist temaerne og beskriv hver enkelt tema kort</a:t>
            </a:r>
          </a:p>
        </p:txBody>
      </p:sp>
    </p:spTree>
    <p:extLst>
      <p:ext uri="{BB962C8B-B14F-4D97-AF65-F5344CB8AC3E}">
        <p14:creationId xmlns:p14="http://schemas.microsoft.com/office/powerpoint/2010/main" val="325502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319FF72-4B9E-4DA2-8D0C-5242FB82EE10}"/>
              </a:ext>
            </a:extLst>
          </p:cNvPr>
          <p:cNvSpPr>
            <a:spLocks noGrp="1"/>
          </p:cNvSpPr>
          <p:nvPr>
            <p:ph type="title"/>
          </p:nvPr>
        </p:nvSpPr>
        <p:spPr/>
        <p:txBody>
          <a:bodyPr/>
          <a:lstStyle/>
          <a:p>
            <a:r>
              <a:rPr lang="da-DK" sz="3200" dirty="0">
                <a:solidFill>
                  <a:srgbClr val="473729"/>
                </a:solidFill>
              </a:rPr>
              <a:t>APV og trivselsmåling 2018</a:t>
            </a:r>
            <a:br>
              <a:rPr lang="da-DK" sz="3600" dirty="0">
                <a:solidFill>
                  <a:srgbClr val="473729"/>
                </a:solidFill>
              </a:rPr>
            </a:br>
            <a:r>
              <a:rPr lang="da-DK" sz="2400" dirty="0">
                <a:solidFill>
                  <a:srgbClr val="473729"/>
                </a:solidFill>
              </a:rPr>
              <a:t>- Dagsorden for arbejdsmødet</a:t>
            </a:r>
            <a:endParaRPr lang="da-DK" sz="3600" dirty="0">
              <a:solidFill>
                <a:srgbClr val="473729"/>
              </a:solidFill>
            </a:endParaRPr>
          </a:p>
        </p:txBody>
      </p:sp>
      <p:sp>
        <p:nvSpPr>
          <p:cNvPr id="9" name="Pladsholder til indhold 8">
            <a:extLst>
              <a:ext uri="{FF2B5EF4-FFF2-40B4-BE49-F238E27FC236}">
                <a16:creationId xmlns:a16="http://schemas.microsoft.com/office/drawing/2014/main" id="{00C4E103-9393-4851-A069-B209CB1B7A5F}"/>
              </a:ext>
            </a:extLst>
          </p:cNvPr>
          <p:cNvSpPr>
            <a:spLocks noGrp="1"/>
          </p:cNvSpPr>
          <p:nvPr>
            <p:ph idx="1"/>
          </p:nvPr>
        </p:nvSpPr>
        <p:spPr>
          <a:xfrm>
            <a:off x="406306" y="1855026"/>
            <a:ext cx="5421470" cy="4148894"/>
          </a:xfrm>
          <a:solidFill>
            <a:srgbClr val="EFE5D1"/>
          </a:solidFill>
          <a:ln w="44450">
            <a:solidFill>
              <a:srgbClr val="946037"/>
            </a:solidFill>
          </a:ln>
        </p:spPr>
        <p:txBody>
          <a:bodyPr lIns="72000" tIns="72000" rIns="72000" bIns="72000"/>
          <a:lstStyle/>
          <a:p>
            <a:pPr lvl="0">
              <a:spcAft>
                <a:spcPts val="600"/>
              </a:spcAft>
            </a:pPr>
            <a:r>
              <a:rPr lang="da-DK" sz="1600" dirty="0">
                <a:solidFill>
                  <a:srgbClr val="473729"/>
                </a:solidFill>
              </a:rPr>
              <a:t>Kl. 9.00 – Tema 1</a:t>
            </a:r>
          </a:p>
          <a:p>
            <a:pPr marL="180975" lvl="0">
              <a:lnSpc>
                <a:spcPct val="100000"/>
              </a:lnSpc>
              <a:spcAft>
                <a:spcPts val="600"/>
              </a:spcAft>
            </a:pPr>
            <a:r>
              <a:rPr lang="da-DK" sz="1400" b="0" dirty="0">
                <a:solidFill>
                  <a:srgbClr val="473729"/>
                </a:solidFill>
              </a:rPr>
              <a:t>APV og trivselsmåling 2018 – proces og resultater</a:t>
            </a:r>
          </a:p>
          <a:p>
            <a:pPr marL="180975" lvl="0">
              <a:lnSpc>
                <a:spcPct val="100000"/>
              </a:lnSpc>
              <a:spcAft>
                <a:spcPts val="600"/>
              </a:spcAft>
            </a:pPr>
            <a:r>
              <a:rPr lang="da-DK" sz="1400" b="0" dirty="0">
                <a:solidFill>
                  <a:srgbClr val="473729"/>
                </a:solidFill>
              </a:rPr>
              <a:t>Drøftelse af egen proces og resultater i grupper</a:t>
            </a:r>
          </a:p>
          <a:p>
            <a:pPr lvl="0">
              <a:spcAft>
                <a:spcPts val="600"/>
              </a:spcAft>
            </a:pPr>
            <a:endParaRPr lang="da-DK" sz="800" b="0" dirty="0">
              <a:solidFill>
                <a:srgbClr val="473729"/>
              </a:solidFill>
            </a:endParaRPr>
          </a:p>
          <a:p>
            <a:pPr lvl="0">
              <a:spcAft>
                <a:spcPts val="600"/>
              </a:spcAft>
            </a:pPr>
            <a:r>
              <a:rPr lang="da-DK" sz="1600" dirty="0">
                <a:solidFill>
                  <a:srgbClr val="473729"/>
                </a:solidFill>
              </a:rPr>
              <a:t>Kl. 9.40 – Tema 2</a:t>
            </a:r>
          </a:p>
          <a:p>
            <a:pPr marL="180975" lvl="0">
              <a:spcAft>
                <a:spcPts val="600"/>
              </a:spcAft>
            </a:pPr>
            <a:r>
              <a:rPr lang="da-DK" sz="1400" b="0" dirty="0">
                <a:solidFill>
                  <a:srgbClr val="473729"/>
                </a:solidFill>
              </a:rPr>
              <a:t>Dialog - Fra rapportens tal til konkrete beskrivelser af problemområder</a:t>
            </a:r>
          </a:p>
          <a:p>
            <a:pPr marL="180975" lvl="0">
              <a:spcAft>
                <a:spcPts val="600"/>
              </a:spcAft>
            </a:pPr>
            <a:r>
              <a:rPr lang="da-DK" sz="1400" b="0" dirty="0">
                <a:solidFill>
                  <a:srgbClr val="473729"/>
                </a:solidFill>
              </a:rPr>
              <a:t>Drøftelse af egne dialog-processer i grupper</a:t>
            </a:r>
          </a:p>
          <a:p>
            <a:pPr lvl="0">
              <a:spcAft>
                <a:spcPts val="600"/>
              </a:spcAft>
            </a:pPr>
            <a:endParaRPr lang="da-DK" sz="800" dirty="0">
              <a:solidFill>
                <a:srgbClr val="473729"/>
              </a:solidFill>
            </a:endParaRPr>
          </a:p>
          <a:p>
            <a:pPr lvl="0">
              <a:spcAft>
                <a:spcPts val="600"/>
              </a:spcAft>
            </a:pPr>
            <a:r>
              <a:rPr lang="da-DK" sz="1600" dirty="0">
                <a:solidFill>
                  <a:srgbClr val="473729"/>
                </a:solidFill>
              </a:rPr>
              <a:t>Kl. 10.30 - Tema 3</a:t>
            </a:r>
          </a:p>
          <a:p>
            <a:pPr marL="180975" lvl="0">
              <a:spcAft>
                <a:spcPts val="600"/>
              </a:spcAft>
            </a:pPr>
            <a:r>
              <a:rPr lang="da-DK" sz="1400" b="0" dirty="0">
                <a:solidFill>
                  <a:srgbClr val="473729"/>
                </a:solidFill>
              </a:rPr>
              <a:t>Elementer i den gode tids- og handlingsplan</a:t>
            </a:r>
          </a:p>
          <a:p>
            <a:pPr marL="180975" lvl="0">
              <a:spcAft>
                <a:spcPts val="600"/>
              </a:spcAft>
            </a:pPr>
            <a:r>
              <a:rPr lang="da-DK" sz="1400" b="0" dirty="0">
                <a:solidFill>
                  <a:srgbClr val="473729"/>
                </a:solidFill>
              </a:rPr>
              <a:t>Drøftelse af elementer ind i egne resultater</a:t>
            </a:r>
          </a:p>
          <a:p>
            <a:pPr lvl="0">
              <a:spcAft>
                <a:spcPts val="600"/>
              </a:spcAft>
            </a:pPr>
            <a:endParaRPr lang="da-DK" sz="800" dirty="0">
              <a:solidFill>
                <a:srgbClr val="473729"/>
              </a:solidFill>
            </a:endParaRPr>
          </a:p>
          <a:p>
            <a:pPr lvl="0">
              <a:spcAft>
                <a:spcPts val="600"/>
              </a:spcAft>
            </a:pPr>
            <a:r>
              <a:rPr lang="da-DK" sz="1600" dirty="0">
                <a:solidFill>
                  <a:srgbClr val="473729"/>
                </a:solidFill>
              </a:rPr>
              <a:t>Kl. 11:10 – Arbejdstid i arbejdsmiljøgrupperne/TR</a:t>
            </a:r>
          </a:p>
          <a:p>
            <a:pPr marL="180975" lvl="0">
              <a:spcAft>
                <a:spcPts val="600"/>
              </a:spcAft>
            </a:pPr>
            <a:r>
              <a:rPr lang="da-DK" sz="1400" b="0" dirty="0">
                <a:solidFill>
                  <a:srgbClr val="473729"/>
                </a:solidFill>
              </a:rPr>
              <a:t>Tilbud om sparring/viden ca.</a:t>
            </a:r>
          </a:p>
          <a:p>
            <a:pPr marL="180975" lvl="0">
              <a:spcAft>
                <a:spcPts val="600"/>
              </a:spcAft>
            </a:pPr>
            <a:r>
              <a:rPr lang="da-DK" sz="1400" b="0" dirty="0">
                <a:solidFill>
                  <a:srgbClr val="473729"/>
                </a:solidFill>
              </a:rPr>
              <a:t>Arbejdstid til arbejdsmiljøgrupperne, med mulighed for at trække på rådgivning </a:t>
            </a:r>
          </a:p>
        </p:txBody>
      </p:sp>
      <p:sp>
        <p:nvSpPr>
          <p:cNvPr id="4" name="Pladsholder til tekst 3">
            <a:extLst>
              <a:ext uri="{FF2B5EF4-FFF2-40B4-BE49-F238E27FC236}">
                <a16:creationId xmlns:a16="http://schemas.microsoft.com/office/drawing/2014/main" id="{6FFD8D22-673F-4B54-9679-0B326591B84C}"/>
              </a:ext>
            </a:extLst>
          </p:cNvPr>
          <p:cNvSpPr>
            <a:spLocks noGrp="1"/>
          </p:cNvSpPr>
          <p:nvPr>
            <p:ph type="body" sz="quarter" idx="19"/>
          </p:nvPr>
        </p:nvSpPr>
        <p:spPr/>
        <p:txBody>
          <a:bodyPr/>
          <a:lstStyle/>
          <a:p>
            <a:r>
              <a:rPr lang="da-DK" dirty="0"/>
              <a:t> </a:t>
            </a:r>
          </a:p>
        </p:txBody>
      </p:sp>
      <p:sp>
        <p:nvSpPr>
          <p:cNvPr id="13" name="Pladsholder til tekst 12">
            <a:extLst>
              <a:ext uri="{FF2B5EF4-FFF2-40B4-BE49-F238E27FC236}">
                <a16:creationId xmlns:a16="http://schemas.microsoft.com/office/drawing/2014/main" id="{5E567F29-0EAE-45E5-AC4E-8010002A0072}"/>
              </a:ext>
            </a:extLst>
          </p:cNvPr>
          <p:cNvSpPr>
            <a:spLocks noGrp="1"/>
          </p:cNvSpPr>
          <p:nvPr>
            <p:ph type="body" sz="quarter" idx="14"/>
          </p:nvPr>
        </p:nvSpPr>
        <p:spPr/>
        <p:txBody>
          <a:bodyPr/>
          <a:lstStyle/>
          <a:p>
            <a:pPr lvl="1"/>
            <a:endParaRPr lang="da-DK" sz="1400" dirty="0"/>
          </a:p>
          <a:p>
            <a:pPr lvl="1"/>
            <a:endParaRPr lang="da-DK" sz="1400" dirty="0"/>
          </a:p>
        </p:txBody>
      </p:sp>
      <p:cxnSp>
        <p:nvCxnSpPr>
          <p:cNvPr id="5" name="Lige forbindelse 4">
            <a:extLst>
              <a:ext uri="{FF2B5EF4-FFF2-40B4-BE49-F238E27FC236}">
                <a16:creationId xmlns:a16="http://schemas.microsoft.com/office/drawing/2014/main" id="{AE1A4C84-2FE4-4B28-A991-ED9856E32EC9}"/>
              </a:ext>
            </a:extLst>
          </p:cNvPr>
          <p:cNvCxnSpPr>
            <a:cxnSpLocks/>
          </p:cNvCxnSpPr>
          <p:nvPr/>
        </p:nvCxnSpPr>
        <p:spPr>
          <a:xfrm>
            <a:off x="377748" y="1582458"/>
            <a:ext cx="8208912" cy="0"/>
          </a:xfrm>
          <a:prstGeom prst="line">
            <a:avLst/>
          </a:prstGeom>
          <a:ln w="47625" cmpd="thinThick">
            <a:solidFill>
              <a:srgbClr val="946037"/>
            </a:solidFill>
          </a:ln>
        </p:spPr>
        <p:style>
          <a:lnRef idx="1">
            <a:schemeClr val="accent1"/>
          </a:lnRef>
          <a:fillRef idx="0">
            <a:schemeClr val="accent1"/>
          </a:fillRef>
          <a:effectRef idx="0">
            <a:schemeClr val="accent1"/>
          </a:effectRef>
          <a:fontRef idx="minor">
            <a:schemeClr val="tx1"/>
          </a:fontRef>
        </p:style>
      </p:cxnSp>
      <p:pic>
        <p:nvPicPr>
          <p:cNvPr id="2" name="Billede 1">
            <a:extLst>
              <a:ext uri="{FF2B5EF4-FFF2-40B4-BE49-F238E27FC236}">
                <a16:creationId xmlns:a16="http://schemas.microsoft.com/office/drawing/2014/main" id="{F17301DD-1B3B-4830-AEEF-F0ED4FDB6698}"/>
              </a:ext>
            </a:extLst>
          </p:cNvPr>
          <p:cNvPicPr>
            <a:picLocks noChangeAspect="1"/>
          </p:cNvPicPr>
          <p:nvPr/>
        </p:nvPicPr>
        <p:blipFill>
          <a:blip r:embed="rId3"/>
          <a:stretch>
            <a:fillRect/>
          </a:stretch>
        </p:blipFill>
        <p:spPr>
          <a:xfrm>
            <a:off x="6344205" y="1855026"/>
            <a:ext cx="5157012" cy="4185252"/>
          </a:xfrm>
          <a:prstGeom prst="rect">
            <a:avLst/>
          </a:prstGeom>
        </p:spPr>
      </p:pic>
    </p:spTree>
    <p:extLst>
      <p:ext uri="{BB962C8B-B14F-4D97-AF65-F5344CB8AC3E}">
        <p14:creationId xmlns:p14="http://schemas.microsoft.com/office/powerpoint/2010/main" val="423490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66C43D5-0905-4CB2-BF20-FE8090114FA3}"/>
              </a:ext>
            </a:extLst>
          </p:cNvPr>
          <p:cNvSpPr>
            <a:spLocks noGrp="1"/>
          </p:cNvSpPr>
          <p:nvPr>
            <p:ph type="title"/>
          </p:nvPr>
        </p:nvSpPr>
        <p:spPr/>
        <p:txBody>
          <a:bodyPr/>
          <a:lstStyle/>
          <a:p>
            <a:r>
              <a:rPr lang="da-DK" sz="3200" dirty="0"/>
              <a:t>APV og trivselsmåling 2018</a:t>
            </a:r>
            <a:br>
              <a:rPr lang="da-DK" sz="2400" dirty="0"/>
            </a:br>
            <a:r>
              <a:rPr lang="da-DK" sz="2400" dirty="0"/>
              <a:t>– Metoden kan ikke det hele</a:t>
            </a:r>
            <a:endParaRPr lang="da-DK" dirty="0"/>
          </a:p>
        </p:txBody>
      </p:sp>
      <p:sp>
        <p:nvSpPr>
          <p:cNvPr id="10" name="Pladsholder til indhold 9">
            <a:extLst>
              <a:ext uri="{FF2B5EF4-FFF2-40B4-BE49-F238E27FC236}">
                <a16:creationId xmlns:a16="http://schemas.microsoft.com/office/drawing/2014/main" id="{BAB1EDD8-A227-42D6-9A36-7C41BD848C13}"/>
              </a:ext>
            </a:extLst>
          </p:cNvPr>
          <p:cNvSpPr>
            <a:spLocks noGrp="1"/>
          </p:cNvSpPr>
          <p:nvPr>
            <p:ph idx="1"/>
          </p:nvPr>
        </p:nvSpPr>
        <p:spPr/>
        <p:txBody>
          <a:bodyPr/>
          <a:lstStyle/>
          <a:p>
            <a:pPr marL="285750" indent="-285750">
              <a:buFont typeface="Arial" panose="020B0604020202020204" pitchFamily="34" charset="0"/>
              <a:buChar char="•"/>
            </a:pPr>
            <a:r>
              <a:rPr lang="da-DK" sz="1600" b="0" dirty="0">
                <a:solidFill>
                  <a:srgbClr val="473729"/>
                </a:solidFill>
              </a:rPr>
              <a:t>Vi får svar som vi spørger – spørger vi om det man godt vil fortælle?</a:t>
            </a:r>
          </a:p>
          <a:p>
            <a:pPr marL="285750" indent="-285750">
              <a:buFont typeface="Arial" panose="020B0604020202020204" pitchFamily="34" charset="0"/>
              <a:buChar char="•"/>
            </a:pPr>
            <a:r>
              <a:rPr lang="da-DK" sz="1600" dirty="0">
                <a:solidFill>
                  <a:srgbClr val="473729"/>
                </a:solidFill>
              </a:rPr>
              <a:t>Anonymitet giver muligheder og begrænsninger</a:t>
            </a:r>
            <a:endParaRPr lang="da-DK" sz="1600" b="0" dirty="0">
              <a:solidFill>
                <a:srgbClr val="473729"/>
              </a:solidFill>
            </a:endParaRPr>
          </a:p>
          <a:p>
            <a:pPr>
              <a:buNone/>
            </a:pPr>
            <a:endParaRPr lang="da-DK" sz="1600" b="0" dirty="0">
              <a:solidFill>
                <a:srgbClr val="473729"/>
              </a:solidFill>
            </a:endParaRPr>
          </a:p>
          <a:p>
            <a:pPr>
              <a:buNone/>
            </a:pPr>
            <a:r>
              <a:rPr lang="da-DK" sz="1600" b="0" dirty="0">
                <a:solidFill>
                  <a:srgbClr val="473729"/>
                </a:solidFill>
              </a:rPr>
              <a:t>Kan vi så bruge det til noget?</a:t>
            </a:r>
          </a:p>
          <a:p>
            <a:pPr marL="285750" indent="-285750">
              <a:buFont typeface="Arial" panose="020B0604020202020204" pitchFamily="34" charset="0"/>
              <a:buChar char="•"/>
            </a:pPr>
            <a:r>
              <a:rPr lang="da-DK" sz="1600" b="0" dirty="0">
                <a:solidFill>
                  <a:srgbClr val="473729"/>
                </a:solidFill>
              </a:rPr>
              <a:t>Ja, det er inputs til en proces, som vi først lige nu er gået i gang med.</a:t>
            </a:r>
          </a:p>
          <a:p>
            <a:pPr marL="285750" indent="-285750">
              <a:buFont typeface="Arial" panose="020B0604020202020204" pitchFamily="34" charset="0"/>
              <a:buChar char="•"/>
            </a:pPr>
            <a:r>
              <a:rPr lang="da-DK" sz="1600" dirty="0">
                <a:solidFill>
                  <a:srgbClr val="473729"/>
                </a:solidFill>
              </a:rPr>
              <a:t>Det er en anledning til at starte dialogen og kvalificering af den kommende indsats</a:t>
            </a:r>
          </a:p>
          <a:p>
            <a:pPr marL="285750" indent="-285750">
              <a:buFont typeface="Arial" panose="020B0604020202020204" pitchFamily="34" charset="0"/>
              <a:buChar char="•"/>
            </a:pPr>
            <a:r>
              <a:rPr lang="da-DK" sz="1600" dirty="0">
                <a:solidFill>
                  <a:srgbClr val="473729"/>
                </a:solidFill>
              </a:rPr>
              <a:t>En dialog om risiko, </a:t>
            </a:r>
            <a:r>
              <a:rPr lang="da-DK" sz="1600" dirty="0" err="1">
                <a:solidFill>
                  <a:srgbClr val="473729"/>
                </a:solidFill>
              </a:rPr>
              <a:t>bøwl</a:t>
            </a:r>
            <a:r>
              <a:rPr lang="da-DK" sz="1600" dirty="0">
                <a:solidFill>
                  <a:srgbClr val="473729"/>
                </a:solidFill>
              </a:rPr>
              <a:t>, glæder og muligheder – hvad skal vi have mere af og hvad skal vi undgå</a:t>
            </a:r>
          </a:p>
          <a:p>
            <a:pPr marL="285750" indent="-285750">
              <a:buFont typeface="Arial" panose="020B0604020202020204" pitchFamily="34" charset="0"/>
              <a:buChar char="•"/>
            </a:pPr>
            <a:r>
              <a:rPr lang="da-DK" sz="1600" dirty="0">
                <a:solidFill>
                  <a:srgbClr val="473729"/>
                </a:solidFill>
              </a:rPr>
              <a:t>En nærmere undersøgelse af hvad der ligger  bag, en udfoldning af hvad der blev bragt ind og hvad der ikke er kommet med.</a:t>
            </a:r>
          </a:p>
          <a:p>
            <a:pPr marL="285750" indent="-285750">
              <a:buFont typeface="Arial" panose="020B0604020202020204" pitchFamily="34" charset="0"/>
              <a:buChar char="•"/>
            </a:pPr>
            <a:r>
              <a:rPr lang="da-DK" sz="1600" dirty="0">
                <a:solidFill>
                  <a:srgbClr val="473729"/>
                </a:solidFill>
              </a:rPr>
              <a:t>Man må godt lægge ting oveni. Noget </a:t>
            </a:r>
            <a:r>
              <a:rPr lang="da-DK" sz="1600" u="sng" dirty="0">
                <a:solidFill>
                  <a:srgbClr val="473729"/>
                </a:solidFill>
              </a:rPr>
              <a:t>skal</a:t>
            </a:r>
            <a:r>
              <a:rPr lang="da-DK" sz="1600" dirty="0">
                <a:solidFill>
                  <a:srgbClr val="473729"/>
                </a:solidFill>
              </a:rPr>
              <a:t> lægges oveni: Vurdering af arbejdsrelateret sygefravær og ‘sager (fx fra </a:t>
            </a:r>
            <a:r>
              <a:rPr lang="da-DK" sz="1600" dirty="0" err="1">
                <a:solidFill>
                  <a:srgbClr val="473729"/>
                </a:solidFill>
              </a:rPr>
              <a:t>ATEXrundgang</a:t>
            </a:r>
            <a:r>
              <a:rPr lang="da-DK" sz="1600" dirty="0">
                <a:solidFill>
                  <a:srgbClr val="473729"/>
                </a:solidFill>
              </a:rPr>
              <a:t>, påbud, indtrufne hændelser). Og så skal der ske en ajourføring af den lokale beredskabsplan når I har fået et samlet overblik over risici.</a:t>
            </a:r>
            <a:endParaRPr lang="da-DK" sz="1600" b="0" dirty="0">
              <a:solidFill>
                <a:srgbClr val="473729"/>
              </a:solidFill>
            </a:endParaRPr>
          </a:p>
          <a:p>
            <a:pPr>
              <a:buNone/>
            </a:pPr>
            <a:endParaRPr lang="da-DK" sz="1600" b="0" dirty="0">
              <a:solidFill>
                <a:srgbClr val="473729"/>
              </a:solidFill>
            </a:endParaRPr>
          </a:p>
          <a:p>
            <a:pPr>
              <a:buNone/>
            </a:pPr>
            <a:r>
              <a:rPr lang="da-DK" sz="1600" b="0" dirty="0">
                <a:solidFill>
                  <a:srgbClr val="473729"/>
                </a:solidFill>
              </a:rPr>
              <a:t>Vi skal ende med én samlet tids- og handlingsplan, som kan bruges til:</a:t>
            </a:r>
          </a:p>
          <a:p>
            <a:pPr marL="285750" indent="-285750">
              <a:buFont typeface="Arial" panose="020B0604020202020204" pitchFamily="34" charset="0"/>
              <a:buChar char="•"/>
            </a:pPr>
            <a:r>
              <a:rPr lang="da-DK" sz="1600" dirty="0">
                <a:solidFill>
                  <a:srgbClr val="473729"/>
                </a:solidFill>
              </a:rPr>
              <a:t>At bevare overblikket</a:t>
            </a:r>
          </a:p>
          <a:p>
            <a:pPr marL="285750" indent="-285750">
              <a:buFont typeface="Arial" panose="020B0604020202020204" pitchFamily="34" charset="0"/>
              <a:buChar char="•"/>
            </a:pPr>
            <a:r>
              <a:rPr lang="da-DK" sz="1600" b="0" dirty="0">
                <a:solidFill>
                  <a:srgbClr val="473729"/>
                </a:solidFill>
              </a:rPr>
              <a:t>Styre efter og følge op</a:t>
            </a:r>
          </a:p>
          <a:p>
            <a:pPr marL="285750" indent="-285750">
              <a:buFont typeface="Arial" panose="020B0604020202020204" pitchFamily="34" charset="0"/>
              <a:buChar char="•"/>
            </a:pPr>
            <a:r>
              <a:rPr lang="da-DK" sz="1600" b="0" dirty="0">
                <a:solidFill>
                  <a:srgbClr val="473729"/>
                </a:solidFill>
              </a:rPr>
              <a:t>Kommunikere om status</a:t>
            </a:r>
          </a:p>
          <a:p>
            <a:endParaRPr lang="da-DK" sz="1600" b="0" dirty="0">
              <a:solidFill>
                <a:srgbClr val="473729"/>
              </a:solidFill>
            </a:endParaRPr>
          </a:p>
        </p:txBody>
      </p:sp>
      <p:sp>
        <p:nvSpPr>
          <p:cNvPr id="6" name="Pladsholder til sidefod 5">
            <a:extLst>
              <a:ext uri="{FF2B5EF4-FFF2-40B4-BE49-F238E27FC236}">
                <a16:creationId xmlns:a16="http://schemas.microsoft.com/office/drawing/2014/main" id="{2012AAD8-6CC8-43B8-BB45-2F2B1AE891F1}"/>
              </a:ext>
            </a:extLst>
          </p:cNvPr>
          <p:cNvSpPr>
            <a:spLocks noGrp="1"/>
          </p:cNvSpPr>
          <p:nvPr>
            <p:ph type="ftr" sz="quarter" idx="11"/>
          </p:nvPr>
        </p:nvSpPr>
        <p:spPr/>
        <p:txBody>
          <a:bodyPr/>
          <a:lstStyle/>
          <a:p>
            <a:r>
              <a:rPr lang="da-DK"/>
              <a:t>HR-service</a:t>
            </a:r>
            <a:endParaRPr lang="da-DK" dirty="0"/>
          </a:p>
        </p:txBody>
      </p:sp>
      <p:sp>
        <p:nvSpPr>
          <p:cNvPr id="7" name="Pladsholder til slidenummer 6">
            <a:extLst>
              <a:ext uri="{FF2B5EF4-FFF2-40B4-BE49-F238E27FC236}">
                <a16:creationId xmlns:a16="http://schemas.microsoft.com/office/drawing/2014/main" id="{F426F9B2-6BA4-4E95-A2A0-41A3BB830191}"/>
              </a:ext>
            </a:extLst>
          </p:cNvPr>
          <p:cNvSpPr>
            <a:spLocks noGrp="1"/>
          </p:cNvSpPr>
          <p:nvPr>
            <p:ph type="sldNum" sz="quarter" idx="12"/>
          </p:nvPr>
        </p:nvSpPr>
        <p:spPr/>
        <p:txBody>
          <a:bodyPr/>
          <a:lstStyle/>
          <a:p>
            <a:fld id="{45D37B1E-C366-494F-A587-962AD9AABC83}" type="slidenum">
              <a:rPr lang="da-DK" smtClean="0"/>
              <a:t>3</a:t>
            </a:fld>
            <a:endParaRPr lang="da-DK" dirty="0"/>
          </a:p>
        </p:txBody>
      </p:sp>
      <p:cxnSp>
        <p:nvCxnSpPr>
          <p:cNvPr id="20" name="Lige forbindelse 19">
            <a:extLst>
              <a:ext uri="{FF2B5EF4-FFF2-40B4-BE49-F238E27FC236}">
                <a16:creationId xmlns:a16="http://schemas.microsoft.com/office/drawing/2014/main" id="{EF574FBA-B7C4-4887-A8A3-AAF42226638B}"/>
              </a:ext>
            </a:extLst>
          </p:cNvPr>
          <p:cNvCxnSpPr>
            <a:cxnSpLocks/>
          </p:cNvCxnSpPr>
          <p:nvPr/>
        </p:nvCxnSpPr>
        <p:spPr>
          <a:xfrm>
            <a:off x="377748" y="1582458"/>
            <a:ext cx="8208912" cy="0"/>
          </a:xfrm>
          <a:prstGeom prst="line">
            <a:avLst/>
          </a:prstGeom>
          <a:ln w="47625" cmpd="thinThick">
            <a:solidFill>
              <a:srgbClr val="4737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70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2E29E-96A5-4277-914B-D432DFAD972A}"/>
              </a:ext>
            </a:extLst>
          </p:cNvPr>
          <p:cNvSpPr>
            <a:spLocks noGrp="1"/>
          </p:cNvSpPr>
          <p:nvPr>
            <p:ph type="title"/>
          </p:nvPr>
        </p:nvSpPr>
        <p:spPr/>
        <p:txBody>
          <a:bodyPr vert="horz" lIns="0" tIns="0" rIns="0" bIns="0" rtlCol="0" anchor="t" anchorCtr="0">
            <a:noAutofit/>
          </a:bodyPr>
          <a:lstStyle/>
          <a:p>
            <a:r>
              <a:rPr lang="da-DK" sz="3600" dirty="0">
                <a:solidFill>
                  <a:srgbClr val="473729"/>
                </a:solidFill>
              </a:rPr>
              <a:t>APV og trivselsmåling 2018</a:t>
            </a:r>
            <a:br>
              <a:rPr lang="da-DK" dirty="0">
                <a:solidFill>
                  <a:srgbClr val="473729"/>
                </a:solidFill>
              </a:rPr>
            </a:br>
            <a:r>
              <a:rPr lang="da-DK" sz="2400" dirty="0">
                <a:solidFill>
                  <a:srgbClr val="473729"/>
                </a:solidFill>
              </a:rPr>
              <a:t>- Formelle krav</a:t>
            </a:r>
            <a:endParaRPr lang="da-DK" dirty="0">
              <a:solidFill>
                <a:srgbClr val="473729"/>
              </a:solidFill>
            </a:endParaRPr>
          </a:p>
        </p:txBody>
      </p:sp>
      <p:cxnSp>
        <p:nvCxnSpPr>
          <p:cNvPr id="67" name="Lige forbindelse 66">
            <a:extLst>
              <a:ext uri="{FF2B5EF4-FFF2-40B4-BE49-F238E27FC236}">
                <a16:creationId xmlns:a16="http://schemas.microsoft.com/office/drawing/2014/main" id="{9A534A06-991F-445B-A169-F4C85C7D24CD}"/>
              </a:ext>
            </a:extLst>
          </p:cNvPr>
          <p:cNvCxnSpPr>
            <a:cxnSpLocks/>
          </p:cNvCxnSpPr>
          <p:nvPr/>
        </p:nvCxnSpPr>
        <p:spPr>
          <a:xfrm>
            <a:off x="459940" y="1500266"/>
            <a:ext cx="8208912" cy="0"/>
          </a:xfrm>
          <a:prstGeom prst="line">
            <a:avLst/>
          </a:prstGeom>
          <a:ln w="47625"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ktangel 48">
            <a:extLst>
              <a:ext uri="{FF2B5EF4-FFF2-40B4-BE49-F238E27FC236}">
                <a16:creationId xmlns:a16="http://schemas.microsoft.com/office/drawing/2014/main" id="{64319E0F-2A72-4958-8B55-E5B03F93E850}"/>
              </a:ext>
            </a:extLst>
          </p:cNvPr>
          <p:cNvSpPr/>
          <p:nvPr/>
        </p:nvSpPr>
        <p:spPr>
          <a:xfrm>
            <a:off x="8829625" y="1577585"/>
            <a:ext cx="3208300" cy="4584609"/>
          </a:xfrm>
          <a:prstGeom prst="rect">
            <a:avLst/>
          </a:prstGeom>
          <a:solidFill>
            <a:srgbClr val="EFE5D1"/>
          </a:solidFill>
          <a:ln>
            <a:solidFill>
              <a:srgbClr val="47372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da-DK" sz="1600" b="1" dirty="0">
                <a:solidFill>
                  <a:srgbClr val="473729"/>
                </a:solidFill>
              </a:rPr>
              <a:t>Formkrav til skriftlig tids- og handlingsplanen</a:t>
            </a:r>
          </a:p>
          <a:p>
            <a:endParaRPr lang="da-DK" sz="1600" b="1" dirty="0">
              <a:solidFill>
                <a:srgbClr val="473729"/>
              </a:solidFill>
            </a:endParaRPr>
          </a:p>
          <a:p>
            <a:pPr marL="285750" indent="-285750">
              <a:buFont typeface="Wingdings 2" panose="05020102010507070707" pitchFamily="18" charset="2"/>
              <a:buChar char=""/>
            </a:pPr>
            <a:r>
              <a:rPr lang="da-DK" sz="1600" dirty="0">
                <a:solidFill>
                  <a:srgbClr val="473729"/>
                </a:solidFill>
              </a:rPr>
              <a:t>Skriftlig</a:t>
            </a:r>
          </a:p>
          <a:p>
            <a:pPr marL="285750" indent="-285750">
              <a:buFont typeface="Wingdings 2" panose="05020102010507070707" pitchFamily="18" charset="2"/>
              <a:buChar char=""/>
            </a:pPr>
            <a:r>
              <a:rPr lang="da-DK" sz="1600" dirty="0">
                <a:solidFill>
                  <a:srgbClr val="473729"/>
                </a:solidFill>
              </a:rPr>
              <a:t>Hvilke indsatser iværksættes</a:t>
            </a:r>
          </a:p>
          <a:p>
            <a:pPr marL="285750" indent="-285750">
              <a:buFont typeface="Wingdings 2" panose="05020102010507070707" pitchFamily="18" charset="2"/>
              <a:buChar char=""/>
            </a:pPr>
            <a:r>
              <a:rPr lang="da-DK" sz="1600" dirty="0">
                <a:solidFill>
                  <a:srgbClr val="473729"/>
                </a:solidFill>
              </a:rPr>
              <a:t>Mål og succeskriterier for indsatserne</a:t>
            </a:r>
          </a:p>
          <a:p>
            <a:pPr marL="285750" indent="-285750">
              <a:buFont typeface="Wingdings 2" panose="05020102010507070707" pitchFamily="18" charset="2"/>
              <a:buChar char=""/>
            </a:pPr>
            <a:r>
              <a:rPr lang="da-DK" sz="1600" dirty="0">
                <a:solidFill>
                  <a:srgbClr val="473729"/>
                </a:solidFill>
              </a:rPr>
              <a:t>Tidsplan for gennemførelse af indsatserne</a:t>
            </a:r>
          </a:p>
          <a:p>
            <a:pPr marL="285750" indent="-285750">
              <a:buFont typeface="Wingdings 2" panose="05020102010507070707" pitchFamily="18" charset="2"/>
              <a:buChar char=""/>
            </a:pPr>
            <a:r>
              <a:rPr lang="da-DK" sz="1600" dirty="0">
                <a:solidFill>
                  <a:srgbClr val="473729"/>
                </a:solidFill>
              </a:rPr>
              <a:t>Ansvarlig for, at indsatserne gennemføres</a:t>
            </a:r>
          </a:p>
          <a:p>
            <a:pPr marL="285750" indent="-285750">
              <a:buFont typeface="Wingdings 2" panose="05020102010507070707" pitchFamily="18" charset="2"/>
              <a:buChar char=""/>
            </a:pPr>
            <a:r>
              <a:rPr lang="da-DK" sz="1600" dirty="0">
                <a:solidFill>
                  <a:srgbClr val="473729"/>
                </a:solidFill>
              </a:rPr>
              <a:t>Hvordan der følges op på om indsatsen er gennemført, virker og målet nået</a:t>
            </a:r>
          </a:p>
          <a:p>
            <a:pPr marL="285750" indent="-285750">
              <a:buFont typeface="Wingdings 2" panose="05020102010507070707" pitchFamily="18" charset="2"/>
              <a:buChar char=""/>
            </a:pPr>
            <a:r>
              <a:rPr lang="da-DK" sz="1600" dirty="0">
                <a:solidFill>
                  <a:srgbClr val="473729"/>
                </a:solidFill>
              </a:rPr>
              <a:t>Hvornår der følges op</a:t>
            </a:r>
          </a:p>
          <a:p>
            <a:pPr marL="285750" indent="-285750">
              <a:buFont typeface="Wingdings 2" panose="05020102010507070707" pitchFamily="18" charset="2"/>
              <a:buChar char=""/>
            </a:pPr>
            <a:r>
              <a:rPr lang="da-DK" sz="1600" dirty="0">
                <a:solidFill>
                  <a:srgbClr val="473729"/>
                </a:solidFill>
              </a:rPr>
              <a:t>Levende, ajourført dokument</a:t>
            </a:r>
          </a:p>
          <a:p>
            <a:pPr marL="285750" indent="-285750">
              <a:buFont typeface="Wingdings 2" panose="05020102010507070707" pitchFamily="18" charset="2"/>
              <a:buChar char=""/>
            </a:pPr>
            <a:r>
              <a:rPr lang="da-DK" sz="1600" dirty="0">
                <a:solidFill>
                  <a:srgbClr val="473729"/>
                </a:solidFill>
              </a:rPr>
              <a:t>Tilgængelig for ansatte og AT</a:t>
            </a:r>
            <a:endParaRPr lang="da-DK" sz="1500" dirty="0">
              <a:solidFill>
                <a:srgbClr val="473729"/>
              </a:solidFill>
            </a:endParaRPr>
          </a:p>
        </p:txBody>
      </p:sp>
      <p:pic>
        <p:nvPicPr>
          <p:cNvPr id="3" name="Billede 2">
            <a:extLst>
              <a:ext uri="{FF2B5EF4-FFF2-40B4-BE49-F238E27FC236}">
                <a16:creationId xmlns:a16="http://schemas.microsoft.com/office/drawing/2014/main" id="{B9DD9DA3-224C-4AE0-8773-EF2475F79AAE}"/>
              </a:ext>
            </a:extLst>
          </p:cNvPr>
          <p:cNvPicPr>
            <a:picLocks noChangeAspect="1"/>
          </p:cNvPicPr>
          <p:nvPr/>
        </p:nvPicPr>
        <p:blipFill rotWithShape="1">
          <a:blip r:embed="rId3"/>
          <a:srcRect r="21148"/>
          <a:stretch/>
        </p:blipFill>
        <p:spPr>
          <a:xfrm>
            <a:off x="459941" y="1577585"/>
            <a:ext cx="8208912" cy="4584609"/>
          </a:xfrm>
          <a:prstGeom prst="rect">
            <a:avLst/>
          </a:prstGeom>
        </p:spPr>
      </p:pic>
    </p:spTree>
    <p:extLst>
      <p:ext uri="{BB962C8B-B14F-4D97-AF65-F5344CB8AC3E}">
        <p14:creationId xmlns:p14="http://schemas.microsoft.com/office/powerpoint/2010/main" val="86460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66C43D5-0905-4CB2-BF20-FE8090114FA3}"/>
              </a:ext>
            </a:extLst>
          </p:cNvPr>
          <p:cNvSpPr>
            <a:spLocks noGrp="1"/>
          </p:cNvSpPr>
          <p:nvPr>
            <p:ph type="title"/>
          </p:nvPr>
        </p:nvSpPr>
        <p:spPr/>
        <p:txBody>
          <a:bodyPr/>
          <a:lstStyle/>
          <a:p>
            <a:r>
              <a:rPr lang="da-DK" sz="3600" dirty="0"/>
              <a:t>APV og trivselsmåling 2018</a:t>
            </a:r>
            <a:br>
              <a:rPr lang="da-DK" dirty="0"/>
            </a:br>
            <a:r>
              <a:rPr lang="da-DK" sz="2400" dirty="0"/>
              <a:t>- Administration</a:t>
            </a:r>
            <a:endParaRPr lang="da-DK" dirty="0"/>
          </a:p>
        </p:txBody>
      </p:sp>
      <p:sp>
        <p:nvSpPr>
          <p:cNvPr id="2" name="Pladsholder til indhold 1">
            <a:extLst>
              <a:ext uri="{FF2B5EF4-FFF2-40B4-BE49-F238E27FC236}">
                <a16:creationId xmlns:a16="http://schemas.microsoft.com/office/drawing/2014/main" id="{4CA3E523-61B1-42D6-B9F5-142ECDE8B62F}"/>
              </a:ext>
            </a:extLst>
          </p:cNvPr>
          <p:cNvSpPr>
            <a:spLocks noGrp="1"/>
          </p:cNvSpPr>
          <p:nvPr>
            <p:ph idx="1"/>
          </p:nvPr>
        </p:nvSpPr>
        <p:spPr/>
        <p:txBody>
          <a:bodyPr/>
          <a:lstStyle/>
          <a:p>
            <a:r>
              <a:rPr lang="da-DK" sz="1800" b="1" dirty="0">
                <a:solidFill>
                  <a:srgbClr val="473729"/>
                </a:solidFill>
              </a:rPr>
              <a:t>Opbevaring af rapporter</a:t>
            </a:r>
          </a:p>
          <a:p>
            <a:pPr marL="342900" indent="-342900"/>
            <a:r>
              <a:rPr lang="da-DK" sz="1600" dirty="0">
                <a:solidFill>
                  <a:srgbClr val="473729"/>
                </a:solidFill>
              </a:rPr>
              <a:t>APV rapporterne opbevares sikkert på </a:t>
            </a:r>
            <a:r>
              <a:rPr lang="da-DK" sz="1600" dirty="0" err="1">
                <a:solidFill>
                  <a:srgbClr val="473729"/>
                </a:solidFill>
              </a:rPr>
              <a:t>sharepoint</a:t>
            </a:r>
            <a:r>
              <a:rPr lang="da-DK" sz="1600" dirty="0">
                <a:solidFill>
                  <a:srgbClr val="473729"/>
                </a:solidFill>
              </a:rPr>
              <a:t>.</a:t>
            </a:r>
          </a:p>
          <a:p>
            <a:pPr marL="342900" indent="-342900"/>
            <a:r>
              <a:rPr lang="da-DK" sz="1600" dirty="0">
                <a:solidFill>
                  <a:srgbClr val="473729"/>
                </a:solidFill>
              </a:rPr>
              <a:t>Fritekstfelterne fjernes fra </a:t>
            </a:r>
            <a:r>
              <a:rPr lang="da-DK" sz="1600" dirty="0" err="1">
                <a:solidFill>
                  <a:srgbClr val="473729"/>
                </a:solidFill>
              </a:rPr>
              <a:t>sharepoint</a:t>
            </a:r>
            <a:r>
              <a:rPr lang="da-DK" sz="1600" dirty="0">
                <a:solidFill>
                  <a:srgbClr val="473729"/>
                </a:solidFill>
              </a:rPr>
              <a:t> og journaliseres den 30. april 2019. Fritekstfelter kan herefter rekvireres via apvtrivsel@sdu.dk</a:t>
            </a:r>
          </a:p>
          <a:p>
            <a:pPr marL="342900" indent="-342900"/>
            <a:r>
              <a:rPr lang="da-DK" sz="1600" dirty="0">
                <a:solidFill>
                  <a:srgbClr val="473729"/>
                </a:solidFill>
              </a:rPr>
              <a:t>Kopier, downloads af fritekstfelter skal slettes 30 dage efter brug.</a:t>
            </a:r>
          </a:p>
          <a:p>
            <a:pPr marL="342900" indent="-342900"/>
            <a:endParaRPr lang="da-DK" sz="1800" dirty="0">
              <a:solidFill>
                <a:srgbClr val="473729"/>
              </a:solidFill>
            </a:endParaRPr>
          </a:p>
          <a:p>
            <a:pPr>
              <a:buNone/>
            </a:pPr>
            <a:r>
              <a:rPr lang="da-DK" sz="1800" b="1" dirty="0">
                <a:solidFill>
                  <a:srgbClr val="473729"/>
                </a:solidFill>
              </a:rPr>
              <a:t>Opbevaring af tids- og handlingsplan</a:t>
            </a:r>
          </a:p>
          <a:p>
            <a:pPr marL="342900" indent="-342900"/>
            <a:r>
              <a:rPr lang="da-DK" sz="1600" dirty="0">
                <a:solidFill>
                  <a:srgbClr val="473729"/>
                </a:solidFill>
              </a:rPr>
              <a:t>Tids- og handlingsplan opbevares af enheden så der er adgang til den for de ansatte.</a:t>
            </a:r>
          </a:p>
          <a:p>
            <a:pPr marL="342900" indent="-342900"/>
            <a:r>
              <a:rPr lang="da-DK" sz="1600" dirty="0">
                <a:solidFill>
                  <a:srgbClr val="473729"/>
                </a:solidFill>
              </a:rPr>
              <a:t>Enheden er ansvarlig for at journalisere en relevant udgave af tids- og handlingsplanen, der forholder sig til hvordan der følges op på APV rapporten på journalkode 461.</a:t>
            </a:r>
          </a:p>
          <a:p>
            <a:pPr marL="342900" indent="-342900"/>
            <a:endParaRPr lang="da-DK" sz="1800" dirty="0">
              <a:solidFill>
                <a:srgbClr val="473729"/>
              </a:solidFill>
            </a:endParaRPr>
          </a:p>
          <a:p>
            <a:pPr>
              <a:buNone/>
            </a:pPr>
            <a:r>
              <a:rPr lang="da-DK" sz="1800" b="1" dirty="0">
                <a:solidFill>
                  <a:srgbClr val="473729"/>
                </a:solidFill>
              </a:rPr>
              <a:t>GDPR</a:t>
            </a:r>
          </a:p>
          <a:p>
            <a:pPr marL="342900" indent="-342900"/>
            <a:r>
              <a:rPr lang="da-DK" sz="1600" dirty="0">
                <a:solidFill>
                  <a:srgbClr val="473729"/>
                </a:solidFill>
              </a:rPr>
              <a:t>Fritekstfelterne er arbejdsmiljøgruppens baggrundsviden. De må ikke deles med andre og de må ikke opbevares selv ud over 30 dage efter brug.</a:t>
            </a:r>
          </a:p>
        </p:txBody>
      </p:sp>
      <p:cxnSp>
        <p:nvCxnSpPr>
          <p:cNvPr id="20" name="Lige forbindelse 19">
            <a:extLst>
              <a:ext uri="{FF2B5EF4-FFF2-40B4-BE49-F238E27FC236}">
                <a16:creationId xmlns:a16="http://schemas.microsoft.com/office/drawing/2014/main" id="{EF574FBA-B7C4-4887-A8A3-AAF42226638B}"/>
              </a:ext>
            </a:extLst>
          </p:cNvPr>
          <p:cNvCxnSpPr>
            <a:cxnSpLocks/>
          </p:cNvCxnSpPr>
          <p:nvPr/>
        </p:nvCxnSpPr>
        <p:spPr>
          <a:xfrm>
            <a:off x="377748" y="1582458"/>
            <a:ext cx="8208912" cy="0"/>
          </a:xfrm>
          <a:prstGeom prst="line">
            <a:avLst/>
          </a:prstGeom>
          <a:ln w="47625" cmpd="thinThick">
            <a:solidFill>
              <a:srgbClr val="4737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18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66C43D5-0905-4CB2-BF20-FE8090114FA3}"/>
              </a:ext>
            </a:extLst>
          </p:cNvPr>
          <p:cNvSpPr>
            <a:spLocks noGrp="1"/>
          </p:cNvSpPr>
          <p:nvPr>
            <p:ph type="title"/>
          </p:nvPr>
        </p:nvSpPr>
        <p:spPr/>
        <p:txBody>
          <a:bodyPr/>
          <a:lstStyle/>
          <a:p>
            <a:r>
              <a:rPr lang="da-DK" dirty="0"/>
              <a:t>Proces og resultater</a:t>
            </a:r>
          </a:p>
        </p:txBody>
      </p:sp>
      <p:sp>
        <p:nvSpPr>
          <p:cNvPr id="7" name="Pladsholder til slidenummer 6">
            <a:extLst>
              <a:ext uri="{FF2B5EF4-FFF2-40B4-BE49-F238E27FC236}">
                <a16:creationId xmlns:a16="http://schemas.microsoft.com/office/drawing/2014/main" id="{F426F9B2-6BA4-4E95-A2A0-41A3BB830191}"/>
              </a:ext>
            </a:extLst>
          </p:cNvPr>
          <p:cNvSpPr>
            <a:spLocks noGrp="1"/>
          </p:cNvSpPr>
          <p:nvPr>
            <p:ph type="sldNum" sz="quarter" idx="12"/>
          </p:nvPr>
        </p:nvSpPr>
        <p:spPr/>
        <p:txBody>
          <a:bodyPr/>
          <a:lstStyle/>
          <a:p>
            <a:fld id="{45D37B1E-C366-494F-A587-962AD9AABC83}" type="slidenum">
              <a:rPr lang="da-DK" smtClean="0"/>
              <a:t>6</a:t>
            </a:fld>
            <a:endParaRPr lang="da-DK" dirty="0"/>
          </a:p>
        </p:txBody>
      </p:sp>
      <p:cxnSp>
        <p:nvCxnSpPr>
          <p:cNvPr id="20" name="Lige forbindelse 19">
            <a:extLst>
              <a:ext uri="{FF2B5EF4-FFF2-40B4-BE49-F238E27FC236}">
                <a16:creationId xmlns:a16="http://schemas.microsoft.com/office/drawing/2014/main" id="{EF574FBA-B7C4-4887-A8A3-AAF42226638B}"/>
              </a:ext>
            </a:extLst>
          </p:cNvPr>
          <p:cNvCxnSpPr>
            <a:cxnSpLocks/>
          </p:cNvCxnSpPr>
          <p:nvPr/>
        </p:nvCxnSpPr>
        <p:spPr>
          <a:xfrm>
            <a:off x="377748" y="1582458"/>
            <a:ext cx="8208912" cy="0"/>
          </a:xfrm>
          <a:prstGeom prst="line">
            <a:avLst/>
          </a:prstGeom>
          <a:ln w="47625" cmpd="thinThick">
            <a:solidFill>
              <a:srgbClr val="473729"/>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7AC4337B-8A21-4E14-A260-AE85DB23CA06}"/>
              </a:ext>
            </a:extLst>
          </p:cNvPr>
          <p:cNvGraphicFramePr/>
          <p:nvPr>
            <p:extLst>
              <p:ext uri="{D42A27DB-BD31-4B8C-83A1-F6EECF244321}">
                <p14:modId xmlns:p14="http://schemas.microsoft.com/office/powerpoint/2010/main" val="891732661"/>
              </p:ext>
            </p:extLst>
          </p:nvPr>
        </p:nvGraphicFramePr>
        <p:xfrm>
          <a:off x="235002" y="1780225"/>
          <a:ext cx="8494403" cy="1862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felt 3">
            <a:extLst>
              <a:ext uri="{FF2B5EF4-FFF2-40B4-BE49-F238E27FC236}">
                <a16:creationId xmlns:a16="http://schemas.microsoft.com/office/drawing/2014/main" id="{C0B89B9B-0DF1-4A51-B9F8-735D1DAEA792}"/>
              </a:ext>
            </a:extLst>
          </p:cNvPr>
          <p:cNvSpPr txBox="1"/>
          <p:nvPr/>
        </p:nvSpPr>
        <p:spPr>
          <a:xfrm>
            <a:off x="2824386" y="4102361"/>
            <a:ext cx="5421989" cy="2462213"/>
          </a:xfrm>
          <a:prstGeom prst="rect">
            <a:avLst/>
          </a:prstGeom>
          <a:noFill/>
        </p:spPr>
        <p:txBody>
          <a:bodyPr wrap="square" lIns="0" tIns="0" rIns="0" bIns="0" rtlCol="0">
            <a:spAutoFit/>
          </a:bodyPr>
          <a:lstStyle/>
          <a:p>
            <a:pPr marL="285750" indent="-285750">
              <a:buClr>
                <a:srgbClr val="473729"/>
              </a:buClr>
              <a:buFont typeface="Courier New" panose="02070309020205020404" pitchFamily="49" charset="0"/>
              <a:buChar char="­"/>
            </a:pPr>
            <a:r>
              <a:rPr lang="da-DK" sz="1600" dirty="0">
                <a:solidFill>
                  <a:srgbClr val="473729"/>
                </a:solidFill>
              </a:rPr>
              <a:t>Hvad har vi af ressourcer?</a:t>
            </a:r>
          </a:p>
          <a:p>
            <a:pPr marL="285750" indent="-285750">
              <a:buClr>
                <a:srgbClr val="473729"/>
              </a:buClr>
              <a:buFont typeface="Courier New" panose="02070309020205020404" pitchFamily="49" charset="0"/>
              <a:buChar char="­"/>
            </a:pPr>
            <a:r>
              <a:rPr lang="da-DK" sz="1600" dirty="0">
                <a:solidFill>
                  <a:srgbClr val="473729"/>
                </a:solidFill>
              </a:rPr>
              <a:t>Hvem gør hvad?</a:t>
            </a:r>
          </a:p>
          <a:p>
            <a:pPr marL="285750" indent="-285750">
              <a:buClr>
                <a:srgbClr val="473729"/>
              </a:buClr>
              <a:buFont typeface="Courier New" panose="02070309020205020404" pitchFamily="49" charset="0"/>
              <a:buChar char="­"/>
            </a:pPr>
            <a:r>
              <a:rPr lang="da-DK" sz="1600" dirty="0">
                <a:solidFill>
                  <a:srgbClr val="473729"/>
                </a:solidFill>
              </a:rPr>
              <a:t>Hvordan får vi omsat anonymt til generelt?</a:t>
            </a:r>
          </a:p>
          <a:p>
            <a:pPr marL="285750" indent="-285750">
              <a:buClr>
                <a:srgbClr val="473729"/>
              </a:buClr>
              <a:buFont typeface="Courier New" panose="02070309020205020404" pitchFamily="49" charset="0"/>
              <a:buChar char="­"/>
            </a:pPr>
            <a:r>
              <a:rPr lang="da-DK" sz="1600" dirty="0">
                <a:solidFill>
                  <a:srgbClr val="473729"/>
                </a:solidFill>
              </a:rPr>
              <a:t>Hvordan finder vi løsninger på de svære ting</a:t>
            </a:r>
          </a:p>
          <a:p>
            <a:pPr marL="285750" indent="-285750">
              <a:buClr>
                <a:srgbClr val="473729"/>
              </a:buClr>
              <a:buFont typeface="Courier New" panose="02070309020205020404" pitchFamily="49" charset="0"/>
              <a:buChar char="­"/>
            </a:pPr>
            <a:r>
              <a:rPr lang="da-DK" sz="1600" dirty="0">
                <a:solidFill>
                  <a:srgbClr val="473729"/>
                </a:solidFill>
              </a:rPr>
              <a:t>Hvem kan hjælpe os?</a:t>
            </a:r>
          </a:p>
          <a:p>
            <a:pPr marL="285750" indent="-285750">
              <a:buClr>
                <a:srgbClr val="473729"/>
              </a:buClr>
              <a:buFont typeface="Courier New" panose="02070309020205020404" pitchFamily="49" charset="0"/>
              <a:buChar char="­"/>
            </a:pPr>
            <a:r>
              <a:rPr lang="da-DK" sz="1600" dirty="0">
                <a:solidFill>
                  <a:srgbClr val="473729"/>
                </a:solidFill>
              </a:rPr>
              <a:t>Har vi brug for flere, der kan hjælpe os?</a:t>
            </a:r>
          </a:p>
          <a:p>
            <a:pPr marL="285750" indent="-285750">
              <a:buClr>
                <a:srgbClr val="473729"/>
              </a:buClr>
              <a:buFont typeface="Courier New" panose="02070309020205020404" pitchFamily="49" charset="0"/>
              <a:buChar char="­"/>
            </a:pPr>
            <a:r>
              <a:rPr lang="da-DK" sz="1600" dirty="0">
                <a:solidFill>
                  <a:srgbClr val="473729"/>
                </a:solidFill>
              </a:rPr>
              <a:t>Hvordan får vi engageret folk, så vi får brugbare løsninger, der vil blive modtaget og brugt?</a:t>
            </a:r>
          </a:p>
          <a:p>
            <a:pPr marL="285750" indent="-285750">
              <a:buClr>
                <a:srgbClr val="473729"/>
              </a:buClr>
              <a:buFont typeface="Courier New" panose="02070309020205020404" pitchFamily="49" charset="0"/>
              <a:buChar char="­"/>
            </a:pPr>
            <a:r>
              <a:rPr lang="da-DK" sz="1600" dirty="0">
                <a:solidFill>
                  <a:srgbClr val="473729"/>
                </a:solidFill>
              </a:rPr>
              <a:t>Hvordan får vi fastholdt opmærksomheden?</a:t>
            </a:r>
          </a:p>
          <a:p>
            <a:pPr marL="285750" indent="-285750">
              <a:buClr>
                <a:srgbClr val="473729"/>
              </a:buClr>
              <a:buFont typeface="Courier New" panose="02070309020205020404" pitchFamily="49" charset="0"/>
              <a:buChar char="­"/>
            </a:pPr>
            <a:r>
              <a:rPr lang="da-DK" sz="1600" dirty="0">
                <a:solidFill>
                  <a:srgbClr val="473729"/>
                </a:solidFill>
              </a:rPr>
              <a:t>…</a:t>
            </a:r>
          </a:p>
        </p:txBody>
      </p:sp>
    </p:spTree>
    <p:extLst>
      <p:ext uri="{BB962C8B-B14F-4D97-AF65-F5344CB8AC3E}">
        <p14:creationId xmlns:p14="http://schemas.microsoft.com/office/powerpoint/2010/main" val="9323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C23B05C-628C-4F16-AC1A-5A2BD45CC0BC}"/>
              </a:ext>
            </a:extLst>
          </p:cNvPr>
          <p:cNvGraphicFramePr/>
          <p:nvPr>
            <p:extLst>
              <p:ext uri="{D42A27DB-BD31-4B8C-83A1-F6EECF244321}">
                <p14:modId xmlns:p14="http://schemas.microsoft.com/office/powerpoint/2010/main" val="611436918"/>
              </p:ext>
            </p:extLst>
          </p:nvPr>
        </p:nvGraphicFramePr>
        <p:xfrm>
          <a:off x="602902" y="1487156"/>
          <a:ext cx="7395586" cy="4903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8465686B-C7F5-4FFE-9906-C2F758AE2A75}"/>
              </a:ext>
            </a:extLst>
          </p:cNvPr>
          <p:cNvSpPr>
            <a:spLocks noGrp="1"/>
          </p:cNvSpPr>
          <p:nvPr>
            <p:ph type="title"/>
          </p:nvPr>
        </p:nvSpPr>
        <p:spPr/>
        <p:txBody>
          <a:bodyPr/>
          <a:lstStyle/>
          <a:p>
            <a:r>
              <a:rPr lang="da-DK" sz="3600" dirty="0"/>
              <a:t>APV og trivselsmåling 2018</a:t>
            </a:r>
            <a:br>
              <a:rPr lang="da-DK" sz="3600" dirty="0"/>
            </a:br>
            <a:r>
              <a:rPr lang="da-DK" sz="2400" dirty="0"/>
              <a:t>- Perspektivskift i handlingsplan</a:t>
            </a:r>
            <a:endParaRPr lang="da-DK" sz="3600" dirty="0"/>
          </a:p>
        </p:txBody>
      </p:sp>
      <p:sp>
        <p:nvSpPr>
          <p:cNvPr id="5" name="Pladsholder til indhold 4">
            <a:extLst>
              <a:ext uri="{FF2B5EF4-FFF2-40B4-BE49-F238E27FC236}">
                <a16:creationId xmlns:a16="http://schemas.microsoft.com/office/drawing/2014/main" id="{7E006922-E903-4714-AEB0-B9F8B23D6055}"/>
              </a:ext>
            </a:extLst>
          </p:cNvPr>
          <p:cNvSpPr>
            <a:spLocks noGrp="1"/>
          </p:cNvSpPr>
          <p:nvPr>
            <p:ph idx="1"/>
          </p:nvPr>
        </p:nvSpPr>
        <p:spPr>
          <a:xfrm>
            <a:off x="1757274" y="5511970"/>
            <a:ext cx="3206611" cy="1179379"/>
          </a:xfrm>
        </p:spPr>
        <p:txBody>
          <a:bodyPr/>
          <a:lstStyle/>
          <a:p>
            <a:pPr marL="180975" indent="-180975">
              <a:buFont typeface="Arial" panose="020B0604020202020204" pitchFamily="34" charset="0"/>
              <a:buChar char="•"/>
            </a:pPr>
            <a:r>
              <a:rPr lang="da-DK" sz="1600" dirty="0">
                <a:solidFill>
                  <a:srgbClr val="473729"/>
                </a:solidFill>
              </a:rPr>
              <a:t>Temadag om den gode omgangstone</a:t>
            </a:r>
          </a:p>
          <a:p>
            <a:pPr marL="180975" indent="-180975">
              <a:buFont typeface="Arial" panose="020B0604020202020204" pitchFamily="34" charset="0"/>
              <a:buChar char="•"/>
            </a:pPr>
            <a:r>
              <a:rPr lang="da-DK" sz="1600" dirty="0">
                <a:solidFill>
                  <a:srgbClr val="473729"/>
                </a:solidFill>
              </a:rPr>
              <a:t>Besøg af fysioterapeuten</a:t>
            </a:r>
          </a:p>
          <a:p>
            <a:pPr marL="180975" indent="-180975">
              <a:buFont typeface="Arial" panose="020B0604020202020204" pitchFamily="34" charset="0"/>
              <a:buChar char="•"/>
            </a:pPr>
            <a:r>
              <a:rPr lang="da-DK" sz="1600" dirty="0">
                <a:solidFill>
                  <a:srgbClr val="473729"/>
                </a:solidFill>
              </a:rPr>
              <a:t>Genfremsende mail om god laboratoriepraksis</a:t>
            </a:r>
          </a:p>
        </p:txBody>
      </p:sp>
      <p:cxnSp>
        <p:nvCxnSpPr>
          <p:cNvPr id="7" name="Lige forbindelse 6">
            <a:extLst>
              <a:ext uri="{FF2B5EF4-FFF2-40B4-BE49-F238E27FC236}">
                <a16:creationId xmlns:a16="http://schemas.microsoft.com/office/drawing/2014/main" id="{4A9AEB4D-8DAF-421C-B956-653417F223F5}"/>
              </a:ext>
            </a:extLst>
          </p:cNvPr>
          <p:cNvCxnSpPr>
            <a:cxnSpLocks/>
          </p:cNvCxnSpPr>
          <p:nvPr/>
        </p:nvCxnSpPr>
        <p:spPr>
          <a:xfrm>
            <a:off x="377748" y="1582458"/>
            <a:ext cx="8208912" cy="0"/>
          </a:xfrm>
          <a:prstGeom prst="line">
            <a:avLst/>
          </a:prstGeom>
          <a:ln w="47625" cmpd="thinThick">
            <a:solidFill>
              <a:srgbClr val="473729"/>
            </a:solidFill>
          </a:ln>
        </p:spPr>
        <p:style>
          <a:lnRef idx="1">
            <a:schemeClr val="accent1"/>
          </a:lnRef>
          <a:fillRef idx="0">
            <a:schemeClr val="accent1"/>
          </a:fillRef>
          <a:effectRef idx="0">
            <a:schemeClr val="accent1"/>
          </a:effectRef>
          <a:fontRef idx="minor">
            <a:schemeClr val="tx1"/>
          </a:fontRef>
        </p:style>
      </p:cxnSp>
      <p:sp>
        <p:nvSpPr>
          <p:cNvPr id="8" name="Pladsholder til indhold 4">
            <a:extLst>
              <a:ext uri="{FF2B5EF4-FFF2-40B4-BE49-F238E27FC236}">
                <a16:creationId xmlns:a16="http://schemas.microsoft.com/office/drawing/2014/main" id="{8DBB77B7-737F-4EEE-B77B-F5F92DEA4502}"/>
              </a:ext>
            </a:extLst>
          </p:cNvPr>
          <p:cNvSpPr txBox="1">
            <a:spLocks/>
          </p:cNvSpPr>
          <p:nvPr/>
        </p:nvSpPr>
        <p:spPr>
          <a:xfrm>
            <a:off x="5748542" y="3938955"/>
            <a:ext cx="3160680" cy="1189100"/>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1pPr>
            <a:lvl2pPr marL="360000" indent="-36000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2pPr>
            <a:lvl3pPr marL="684000" indent="-324000" algn="l" defTabSz="914400" rtl="0" eaLnBrk="1" latinLnBrk="0" hangingPunct="1">
              <a:lnSpc>
                <a:spcPct val="90000"/>
              </a:lnSpc>
              <a:spcBef>
                <a:spcPts val="600"/>
              </a:spcBef>
              <a:buFont typeface="Arial" panose="020B0604020202020204" pitchFamily="34" charset="0"/>
              <a:buChar char="•"/>
              <a:defRPr sz="2100" kern="1200">
                <a:solidFill>
                  <a:schemeClr val="tx1"/>
                </a:solidFill>
                <a:latin typeface="+mn-lt"/>
                <a:ea typeface="+mn-ea"/>
                <a:cs typeface="+mn-cs"/>
              </a:defRPr>
            </a:lvl3pPr>
            <a:lvl4pPr marL="972000" indent="-288000" algn="l" defTabSz="914400" rtl="0" eaLnBrk="1" latinLnBrk="0" hangingPunct="1">
              <a:lnSpc>
                <a:spcPct val="90000"/>
              </a:lnSpc>
              <a:spcBef>
                <a:spcPts val="600"/>
              </a:spcBef>
              <a:buFont typeface="Arial" panose="020B0604020202020204" pitchFamily="34" charset="0"/>
              <a:buChar char="•"/>
              <a:defRPr sz="1900" kern="1200">
                <a:solidFill>
                  <a:schemeClr val="tx1"/>
                </a:solidFill>
                <a:latin typeface="+mn-lt"/>
                <a:ea typeface="+mn-ea"/>
                <a:cs typeface="+mn-cs"/>
              </a:defRPr>
            </a:lvl4pPr>
            <a:lvl5pPr marL="1224000" indent="-252000" algn="l" defTabSz="914400" rtl="0" eaLnBrk="1" latinLnBrk="0" hangingPunct="1">
              <a:lnSpc>
                <a:spcPct val="90000"/>
              </a:lnSpc>
              <a:spcBef>
                <a:spcPts val="600"/>
              </a:spcBef>
              <a:buFont typeface="Arial" panose="020B0604020202020204" pitchFamily="34" charset="0"/>
              <a:buChar char="•"/>
              <a:defRPr sz="1700" kern="1200" baseline="0">
                <a:solidFill>
                  <a:schemeClr val="tx1"/>
                </a:solidFill>
                <a:latin typeface="+mn-lt"/>
                <a:ea typeface="+mn-ea"/>
                <a:cs typeface="+mn-cs"/>
              </a:defRPr>
            </a:lvl5pPr>
            <a:lvl6pPr marL="1224000" indent="0" algn="l" defTabSz="914400" rtl="0" eaLnBrk="1" latinLnBrk="0" hangingPunct="1">
              <a:lnSpc>
                <a:spcPct val="90000"/>
              </a:lnSpc>
              <a:spcBef>
                <a:spcPts val="600"/>
              </a:spcBef>
              <a:buFont typeface="Arial" panose="020B0604020202020204" pitchFamily="34" charset="0"/>
              <a:buNone/>
              <a:defRPr sz="1500" kern="1200" baseline="0">
                <a:solidFill>
                  <a:schemeClr val="tx1"/>
                </a:solidFill>
                <a:latin typeface="+mn-lt"/>
                <a:ea typeface="+mn-ea"/>
                <a:cs typeface="+mn-cs"/>
              </a:defRPr>
            </a:lvl6pPr>
            <a:lvl7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7pPr>
            <a:lvl8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8pPr>
            <a:lvl9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9pPr>
          </a:lstStyle>
          <a:p>
            <a:pPr marL="180975" indent="-180975">
              <a:buFont typeface="Arial" panose="020B0604020202020204" pitchFamily="34" charset="0"/>
              <a:buChar char="•"/>
            </a:pPr>
            <a:r>
              <a:rPr lang="da-DK" sz="1600" dirty="0">
                <a:solidFill>
                  <a:srgbClr val="473729"/>
                </a:solidFill>
              </a:rPr>
              <a:t>Tydelig rolle- og opgaveafklaring</a:t>
            </a:r>
          </a:p>
          <a:p>
            <a:pPr marL="180975" indent="-180975">
              <a:buFont typeface="Arial" panose="020B0604020202020204" pitchFamily="34" charset="0"/>
              <a:buChar char="•"/>
            </a:pPr>
            <a:r>
              <a:rPr lang="da-DK" sz="1600" dirty="0">
                <a:solidFill>
                  <a:srgbClr val="473729"/>
                </a:solidFill>
              </a:rPr>
              <a:t>Afklarede samarbejdsplader</a:t>
            </a:r>
          </a:p>
          <a:p>
            <a:pPr marL="180975" indent="-180975">
              <a:buFont typeface="Arial" panose="020B0604020202020204" pitchFamily="34" charset="0"/>
              <a:buChar char="•"/>
            </a:pPr>
            <a:r>
              <a:rPr lang="da-DK" sz="1600" dirty="0">
                <a:solidFill>
                  <a:srgbClr val="473729"/>
                </a:solidFill>
              </a:rPr>
              <a:t>Funktionelle og sunde arbejdspladser</a:t>
            </a:r>
          </a:p>
        </p:txBody>
      </p:sp>
      <p:sp>
        <p:nvSpPr>
          <p:cNvPr id="9" name="Pladsholder til indhold 4">
            <a:extLst>
              <a:ext uri="{FF2B5EF4-FFF2-40B4-BE49-F238E27FC236}">
                <a16:creationId xmlns:a16="http://schemas.microsoft.com/office/drawing/2014/main" id="{5B9B46D2-ACCE-4F5E-9A23-C53954393694}"/>
              </a:ext>
            </a:extLst>
          </p:cNvPr>
          <p:cNvSpPr txBox="1">
            <a:spLocks/>
          </p:cNvSpPr>
          <p:nvPr/>
        </p:nvSpPr>
        <p:spPr>
          <a:xfrm>
            <a:off x="3629650" y="4332591"/>
            <a:ext cx="2504339" cy="1179379"/>
          </a:xfrm>
          <a:prstGeom prst="rect">
            <a:avLst/>
          </a:prstGeom>
        </p:spPr>
        <p:txBody>
          <a:bodyPr vert="horz" lIns="0" tIns="0" rIns="0" bIns="0" rtlCol="0">
            <a:noAutofit/>
          </a:bodyPr>
          <a:lstStyle>
            <a:lvl1pPr marL="0" indent="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1pPr>
            <a:lvl2pPr marL="360000" indent="-36000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2pPr>
            <a:lvl3pPr marL="684000" indent="-324000" algn="l" defTabSz="914400" rtl="0" eaLnBrk="1" latinLnBrk="0" hangingPunct="1">
              <a:lnSpc>
                <a:spcPct val="90000"/>
              </a:lnSpc>
              <a:spcBef>
                <a:spcPts val="600"/>
              </a:spcBef>
              <a:buFont typeface="Arial" panose="020B0604020202020204" pitchFamily="34" charset="0"/>
              <a:buChar char="•"/>
              <a:defRPr sz="2100" kern="1200">
                <a:solidFill>
                  <a:schemeClr val="tx1"/>
                </a:solidFill>
                <a:latin typeface="+mn-lt"/>
                <a:ea typeface="+mn-ea"/>
                <a:cs typeface="+mn-cs"/>
              </a:defRPr>
            </a:lvl3pPr>
            <a:lvl4pPr marL="972000" indent="-288000" algn="l" defTabSz="914400" rtl="0" eaLnBrk="1" latinLnBrk="0" hangingPunct="1">
              <a:lnSpc>
                <a:spcPct val="90000"/>
              </a:lnSpc>
              <a:spcBef>
                <a:spcPts val="600"/>
              </a:spcBef>
              <a:buFont typeface="Arial" panose="020B0604020202020204" pitchFamily="34" charset="0"/>
              <a:buChar char="•"/>
              <a:defRPr sz="1900" kern="1200">
                <a:solidFill>
                  <a:schemeClr val="tx1"/>
                </a:solidFill>
                <a:latin typeface="+mn-lt"/>
                <a:ea typeface="+mn-ea"/>
                <a:cs typeface="+mn-cs"/>
              </a:defRPr>
            </a:lvl4pPr>
            <a:lvl5pPr marL="1224000" indent="-252000" algn="l" defTabSz="914400" rtl="0" eaLnBrk="1" latinLnBrk="0" hangingPunct="1">
              <a:lnSpc>
                <a:spcPct val="90000"/>
              </a:lnSpc>
              <a:spcBef>
                <a:spcPts val="600"/>
              </a:spcBef>
              <a:buFont typeface="Arial" panose="020B0604020202020204" pitchFamily="34" charset="0"/>
              <a:buChar char="•"/>
              <a:defRPr sz="1700" kern="1200" baseline="0">
                <a:solidFill>
                  <a:schemeClr val="tx1"/>
                </a:solidFill>
                <a:latin typeface="+mn-lt"/>
                <a:ea typeface="+mn-ea"/>
                <a:cs typeface="+mn-cs"/>
              </a:defRPr>
            </a:lvl5pPr>
            <a:lvl6pPr marL="1224000" indent="0" algn="l" defTabSz="914400" rtl="0" eaLnBrk="1" latinLnBrk="0" hangingPunct="1">
              <a:lnSpc>
                <a:spcPct val="90000"/>
              </a:lnSpc>
              <a:spcBef>
                <a:spcPts val="600"/>
              </a:spcBef>
              <a:buFont typeface="Arial" panose="020B0604020202020204" pitchFamily="34" charset="0"/>
              <a:buNone/>
              <a:defRPr sz="1500" kern="1200" baseline="0">
                <a:solidFill>
                  <a:schemeClr val="tx1"/>
                </a:solidFill>
                <a:latin typeface="+mn-lt"/>
                <a:ea typeface="+mn-ea"/>
                <a:cs typeface="+mn-cs"/>
              </a:defRPr>
            </a:lvl6pPr>
            <a:lvl7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7pPr>
            <a:lvl8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8pPr>
            <a:lvl9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9pPr>
          </a:lstStyle>
          <a:p>
            <a:pPr marL="180975" indent="-180975">
              <a:buFont typeface="Arial" panose="020B0604020202020204" pitchFamily="34" charset="0"/>
              <a:buChar char="•"/>
            </a:pPr>
            <a:r>
              <a:rPr lang="da-DK" sz="1600" dirty="0">
                <a:solidFill>
                  <a:srgbClr val="473729"/>
                </a:solidFill>
              </a:rPr>
              <a:t>Stress</a:t>
            </a:r>
          </a:p>
          <a:p>
            <a:pPr marL="180975" indent="-180975">
              <a:buFont typeface="Arial" panose="020B0604020202020204" pitchFamily="34" charset="0"/>
              <a:buChar char="•"/>
            </a:pPr>
            <a:r>
              <a:rPr lang="da-DK" sz="1600" dirty="0">
                <a:solidFill>
                  <a:srgbClr val="473729"/>
                </a:solidFill>
              </a:rPr>
              <a:t>Indeklima</a:t>
            </a:r>
          </a:p>
          <a:p>
            <a:pPr marL="180975" indent="-180975">
              <a:buFont typeface="Arial" panose="020B0604020202020204" pitchFamily="34" charset="0"/>
              <a:buChar char="•"/>
            </a:pPr>
            <a:r>
              <a:rPr lang="da-DK" sz="1600" dirty="0">
                <a:solidFill>
                  <a:srgbClr val="473729"/>
                </a:solidFill>
              </a:rPr>
              <a:t>Ergonomi</a:t>
            </a:r>
          </a:p>
        </p:txBody>
      </p:sp>
    </p:spTree>
    <p:extLst>
      <p:ext uri="{BB962C8B-B14F-4D97-AF65-F5344CB8AC3E}">
        <p14:creationId xmlns:p14="http://schemas.microsoft.com/office/powerpoint/2010/main" val="194702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a:extLst>
              <a:ext uri="{FF2B5EF4-FFF2-40B4-BE49-F238E27FC236}">
                <a16:creationId xmlns:a16="http://schemas.microsoft.com/office/drawing/2014/main" id="{F30A7680-C52F-47F1-8A7E-29AF84116088}"/>
              </a:ext>
            </a:extLst>
          </p:cNvPr>
          <p:cNvGrpSpPr/>
          <p:nvPr/>
        </p:nvGrpSpPr>
        <p:grpSpPr>
          <a:xfrm>
            <a:off x="154950" y="289370"/>
            <a:ext cx="14810356" cy="6503641"/>
            <a:chOff x="154950" y="289370"/>
            <a:chExt cx="14810356" cy="6503641"/>
          </a:xfrm>
        </p:grpSpPr>
        <p:grpSp>
          <p:nvGrpSpPr>
            <p:cNvPr id="13" name="Gruppe 12">
              <a:extLst>
                <a:ext uri="{FF2B5EF4-FFF2-40B4-BE49-F238E27FC236}">
                  <a16:creationId xmlns:a16="http://schemas.microsoft.com/office/drawing/2014/main" id="{7CBCD041-1493-4367-9B68-2414FF4F7E21}"/>
                </a:ext>
              </a:extLst>
            </p:cNvPr>
            <p:cNvGrpSpPr/>
            <p:nvPr/>
          </p:nvGrpSpPr>
          <p:grpSpPr>
            <a:xfrm>
              <a:off x="8485306" y="289370"/>
              <a:ext cx="6480000" cy="6480000"/>
              <a:chOff x="8485306" y="289370"/>
              <a:chExt cx="6480000" cy="6480000"/>
            </a:xfrm>
          </p:grpSpPr>
          <p:sp>
            <p:nvSpPr>
              <p:cNvPr id="8" name="Rutediagram: Forbindelse 7"/>
              <p:cNvSpPr/>
              <p:nvPr/>
            </p:nvSpPr>
            <p:spPr>
              <a:xfrm>
                <a:off x="8485306" y="289370"/>
                <a:ext cx="6480000" cy="6480000"/>
              </a:xfrm>
              <a:prstGeom prst="flowChartConnector">
                <a:avLst/>
              </a:prstGeom>
              <a:solidFill>
                <a:srgbClr val="E1BBB4"/>
              </a:solidFill>
              <a:ln>
                <a:solidFill>
                  <a:srgbClr val="E1BB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utediagram: Forbindelse 5"/>
              <p:cNvSpPr/>
              <p:nvPr/>
            </p:nvSpPr>
            <p:spPr>
              <a:xfrm>
                <a:off x="9560652" y="1369370"/>
                <a:ext cx="4320000" cy="4320000"/>
              </a:xfrm>
              <a:prstGeom prst="flowChartConnector">
                <a:avLst/>
              </a:prstGeom>
              <a:solidFill>
                <a:srgbClr val="D05A57"/>
              </a:solidFill>
              <a:ln>
                <a:solidFill>
                  <a:srgbClr val="D05A5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dirty="0"/>
              </a:p>
            </p:txBody>
          </p:sp>
          <p:sp>
            <p:nvSpPr>
              <p:cNvPr id="3" name="Rutediagram: Forbindelse 2"/>
              <p:cNvSpPr/>
              <p:nvPr/>
            </p:nvSpPr>
            <p:spPr>
              <a:xfrm>
                <a:off x="10643253" y="2449370"/>
                <a:ext cx="2160000" cy="2160000"/>
              </a:xfrm>
              <a:prstGeom prst="flowChartConnector">
                <a:avLst/>
              </a:prstGeom>
              <a:solidFill>
                <a:srgbClr val="862633"/>
              </a:solidFill>
              <a:ln>
                <a:solidFill>
                  <a:srgbClr val="86263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a:p>
            </p:txBody>
          </p:sp>
        </p:grpSp>
        <p:sp>
          <p:nvSpPr>
            <p:cNvPr id="4" name="Pil: højre 3">
              <a:extLst>
                <a:ext uri="{FF2B5EF4-FFF2-40B4-BE49-F238E27FC236}">
                  <a16:creationId xmlns:a16="http://schemas.microsoft.com/office/drawing/2014/main" id="{A71DB829-A39C-416E-A843-0C75C80CDA9A}"/>
                </a:ext>
              </a:extLst>
            </p:cNvPr>
            <p:cNvSpPr/>
            <p:nvPr/>
          </p:nvSpPr>
          <p:spPr>
            <a:xfrm>
              <a:off x="154950" y="300137"/>
              <a:ext cx="11453447" cy="6492874"/>
            </a:xfrm>
            <a:prstGeom prst="rightArrow">
              <a:avLst>
                <a:gd name="adj1" fmla="val 50000"/>
                <a:gd name="adj2" fmla="val 39012"/>
              </a:avLst>
            </a:prstGeom>
            <a:solidFill>
              <a:srgbClr val="EFE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5" name="Gruppe 14">
              <a:extLst>
                <a:ext uri="{FF2B5EF4-FFF2-40B4-BE49-F238E27FC236}">
                  <a16:creationId xmlns:a16="http://schemas.microsoft.com/office/drawing/2014/main" id="{395F0E8E-43C6-445D-B7A3-A5DC8B3AF035}"/>
                </a:ext>
              </a:extLst>
            </p:cNvPr>
            <p:cNvGrpSpPr/>
            <p:nvPr/>
          </p:nvGrpSpPr>
          <p:grpSpPr>
            <a:xfrm>
              <a:off x="187461" y="3571662"/>
              <a:ext cx="8962665" cy="978995"/>
              <a:chOff x="187461" y="3571662"/>
              <a:chExt cx="8962665" cy="978995"/>
            </a:xfrm>
          </p:grpSpPr>
          <p:sp>
            <p:nvSpPr>
              <p:cNvPr id="38" name="Rektangel 37"/>
              <p:cNvSpPr/>
              <p:nvPr/>
            </p:nvSpPr>
            <p:spPr>
              <a:xfrm>
                <a:off x="187461" y="3572758"/>
                <a:ext cx="1737143" cy="97789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da-DK" sz="1400" dirty="0">
                    <a:solidFill>
                      <a:srgbClr val="473729"/>
                    </a:solidFill>
                  </a:rPr>
                  <a:t>Kortlægge og identificere AM-forhold fra APV + øvrig viden</a:t>
                </a:r>
                <a:endParaRPr lang="da-DK" sz="1400" dirty="0"/>
              </a:p>
              <a:p>
                <a:endParaRPr lang="da-DK" sz="1400" dirty="0"/>
              </a:p>
            </p:txBody>
          </p:sp>
          <p:sp>
            <p:nvSpPr>
              <p:cNvPr id="44" name="Rektangel 43"/>
              <p:cNvSpPr/>
              <p:nvPr/>
            </p:nvSpPr>
            <p:spPr>
              <a:xfrm>
                <a:off x="2009305" y="3574193"/>
                <a:ext cx="1727259" cy="97387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rIns="72000"/>
              <a:lstStyle/>
              <a:p>
                <a:pPr lvl="0"/>
                <a:r>
                  <a:rPr lang="da-DK" sz="1400" dirty="0"/>
                  <a:t>Bedømme omfang, konsekvens og bevæggrunde</a:t>
                </a:r>
              </a:p>
            </p:txBody>
          </p:sp>
          <p:sp>
            <p:nvSpPr>
              <p:cNvPr id="50" name="Rektangel 49"/>
              <p:cNvSpPr/>
              <p:nvPr/>
            </p:nvSpPr>
            <p:spPr>
              <a:xfrm>
                <a:off x="3861603" y="3577460"/>
                <a:ext cx="1741468" cy="97200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lvl="1" defTabSz="533400">
                  <a:lnSpc>
                    <a:spcPct val="90000"/>
                  </a:lnSpc>
                  <a:spcBef>
                    <a:spcPct val="0"/>
                  </a:spcBef>
                  <a:spcAft>
                    <a:spcPct val="15000"/>
                  </a:spcAft>
                </a:pPr>
                <a:r>
                  <a:rPr lang="da-DK" sz="1400" dirty="0">
                    <a:solidFill>
                      <a:srgbClr val="473729"/>
                    </a:solidFill>
                  </a:rPr>
                  <a:t>Identificere og beskrive årsager og mulige forbedringer</a:t>
                </a:r>
              </a:p>
            </p:txBody>
          </p:sp>
          <p:sp>
            <p:nvSpPr>
              <p:cNvPr id="56" name="Rektangel 55"/>
              <p:cNvSpPr/>
              <p:nvPr/>
            </p:nvSpPr>
            <p:spPr>
              <a:xfrm>
                <a:off x="5668529" y="3572760"/>
                <a:ext cx="1743460" cy="97469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rIns="72000"/>
              <a:lstStyle/>
              <a:p>
                <a:pPr marL="0" lvl="1" defTabSz="533400">
                  <a:lnSpc>
                    <a:spcPct val="90000"/>
                  </a:lnSpc>
                  <a:spcBef>
                    <a:spcPct val="0"/>
                  </a:spcBef>
                  <a:spcAft>
                    <a:spcPct val="15000"/>
                  </a:spcAft>
                </a:pPr>
                <a:r>
                  <a:rPr lang="da-DK" sz="1400" dirty="0">
                    <a:solidFill>
                      <a:srgbClr val="473729"/>
                    </a:solidFill>
                  </a:rPr>
                  <a:t>Udarbejde tids- og handlingsplan for aktiviteter, der ikke gennemføres straks</a:t>
                </a:r>
                <a:endParaRPr lang="da-DK" sz="1400" dirty="0"/>
              </a:p>
              <a:p>
                <a:pPr marL="114300" lvl="1" indent="-114300" defTabSz="533400">
                  <a:lnSpc>
                    <a:spcPct val="90000"/>
                  </a:lnSpc>
                  <a:spcBef>
                    <a:spcPct val="0"/>
                  </a:spcBef>
                  <a:spcAft>
                    <a:spcPct val="15000"/>
                  </a:spcAft>
                  <a:buChar char="•"/>
                </a:pPr>
                <a:endParaRPr lang="da-DK" sz="1400" dirty="0"/>
              </a:p>
              <a:p>
                <a:endParaRPr lang="da-DK" sz="1400" dirty="0"/>
              </a:p>
            </p:txBody>
          </p:sp>
          <p:sp>
            <p:nvSpPr>
              <p:cNvPr id="64" name="Rektangel 63"/>
              <p:cNvSpPr/>
              <p:nvPr/>
            </p:nvSpPr>
            <p:spPr>
              <a:xfrm>
                <a:off x="7475494" y="3571662"/>
                <a:ext cx="1674632" cy="97531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lvl="1" defTabSz="533400">
                  <a:lnSpc>
                    <a:spcPct val="90000"/>
                  </a:lnSpc>
                  <a:spcBef>
                    <a:spcPct val="0"/>
                  </a:spcBef>
                  <a:spcAft>
                    <a:spcPct val="15000"/>
                  </a:spcAft>
                </a:pPr>
                <a:r>
                  <a:rPr lang="da-DK" sz="1400" dirty="0">
                    <a:solidFill>
                      <a:srgbClr val="473729"/>
                    </a:solidFill>
                  </a:rPr>
                  <a:t>Følge løbende op på indsatsernes effekt og behov for korrektion</a:t>
                </a:r>
                <a:endParaRPr lang="da-DK" sz="1400" dirty="0">
                  <a:solidFill>
                    <a:srgbClr val="862633"/>
                  </a:solidFill>
                </a:endParaRPr>
              </a:p>
            </p:txBody>
          </p:sp>
        </p:grpSp>
        <p:grpSp>
          <p:nvGrpSpPr>
            <p:cNvPr id="19" name="Gruppe 18">
              <a:extLst>
                <a:ext uri="{FF2B5EF4-FFF2-40B4-BE49-F238E27FC236}">
                  <a16:creationId xmlns:a16="http://schemas.microsoft.com/office/drawing/2014/main" id="{1FDC1D79-08C0-4CA0-93C1-614F11A8C225}"/>
                </a:ext>
              </a:extLst>
            </p:cNvPr>
            <p:cNvGrpSpPr/>
            <p:nvPr/>
          </p:nvGrpSpPr>
          <p:grpSpPr>
            <a:xfrm>
              <a:off x="154950" y="5426742"/>
              <a:ext cx="8896304" cy="1165275"/>
              <a:chOff x="154950" y="5286070"/>
              <a:chExt cx="8896304" cy="1165275"/>
            </a:xfrm>
          </p:grpSpPr>
          <p:sp>
            <p:nvSpPr>
              <p:cNvPr id="82" name="Pil: vinkel 81">
                <a:extLst>
                  <a:ext uri="{FF2B5EF4-FFF2-40B4-BE49-F238E27FC236}">
                    <a16:creationId xmlns:a16="http://schemas.microsoft.com/office/drawing/2014/main" id="{1EA44658-633A-4471-BB0C-1925345B4E37}"/>
                  </a:ext>
                </a:extLst>
              </p:cNvPr>
              <p:cNvSpPr/>
              <p:nvPr/>
            </p:nvSpPr>
            <p:spPr>
              <a:xfrm>
                <a:off x="3558953" y="5286070"/>
                <a:ext cx="2099730" cy="1155560"/>
              </a:xfrm>
              <a:prstGeom prst="chevron">
                <a:avLst/>
              </a:prstGeom>
              <a:solidFill>
                <a:srgbClr val="DDCB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Pil: vinkel 79">
                <a:extLst>
                  <a:ext uri="{FF2B5EF4-FFF2-40B4-BE49-F238E27FC236}">
                    <a16:creationId xmlns:a16="http://schemas.microsoft.com/office/drawing/2014/main" id="{EBBBB344-B168-44EF-BDDB-81C26120D22A}"/>
                  </a:ext>
                </a:extLst>
              </p:cNvPr>
              <p:cNvSpPr/>
              <p:nvPr/>
            </p:nvSpPr>
            <p:spPr>
              <a:xfrm>
                <a:off x="5258242" y="5286070"/>
                <a:ext cx="2099730" cy="1155560"/>
              </a:xfrm>
              <a:prstGeom prst="chevron">
                <a:avLst/>
              </a:prstGeom>
              <a:solidFill>
                <a:srgbClr val="DDCB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Pil: vinkel 80">
                <a:extLst>
                  <a:ext uri="{FF2B5EF4-FFF2-40B4-BE49-F238E27FC236}">
                    <a16:creationId xmlns:a16="http://schemas.microsoft.com/office/drawing/2014/main" id="{C84F557C-06E7-4B30-8E77-01C59E7B267A}"/>
                  </a:ext>
                </a:extLst>
              </p:cNvPr>
              <p:cNvSpPr/>
              <p:nvPr/>
            </p:nvSpPr>
            <p:spPr>
              <a:xfrm>
                <a:off x="6951524" y="5295785"/>
                <a:ext cx="2099730" cy="1155560"/>
              </a:xfrm>
              <a:prstGeom prst="chevron">
                <a:avLst/>
              </a:prstGeom>
              <a:solidFill>
                <a:srgbClr val="DDCB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Pil: vinkel 77">
                <a:extLst>
                  <a:ext uri="{FF2B5EF4-FFF2-40B4-BE49-F238E27FC236}">
                    <a16:creationId xmlns:a16="http://schemas.microsoft.com/office/drawing/2014/main" id="{28C5AEE0-D89C-4E56-A05F-1A99AB59F0D6}"/>
                  </a:ext>
                </a:extLst>
              </p:cNvPr>
              <p:cNvSpPr/>
              <p:nvPr/>
            </p:nvSpPr>
            <p:spPr>
              <a:xfrm>
                <a:off x="154950" y="5286093"/>
                <a:ext cx="2099730" cy="1155560"/>
              </a:xfrm>
              <a:prstGeom prst="chevron">
                <a:avLst/>
              </a:prstGeom>
              <a:solidFill>
                <a:srgbClr val="DDCB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kstfelt 23">
                <a:extLst>
                  <a:ext uri="{FF2B5EF4-FFF2-40B4-BE49-F238E27FC236}">
                    <a16:creationId xmlns:a16="http://schemas.microsoft.com/office/drawing/2014/main" id="{993144D4-468C-47A8-A394-96C3C1590071}"/>
                  </a:ext>
                </a:extLst>
              </p:cNvPr>
              <p:cNvSpPr txBox="1"/>
              <p:nvPr/>
            </p:nvSpPr>
            <p:spPr>
              <a:xfrm>
                <a:off x="743198" y="5391505"/>
                <a:ext cx="134369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Hvem skal vi have involveret i analysen og hvordan?</a:t>
                </a:r>
              </a:p>
            </p:txBody>
          </p:sp>
          <p:sp>
            <p:nvSpPr>
              <p:cNvPr id="27" name="Pil: vinkel 26">
                <a:extLst>
                  <a:ext uri="{FF2B5EF4-FFF2-40B4-BE49-F238E27FC236}">
                    <a16:creationId xmlns:a16="http://schemas.microsoft.com/office/drawing/2014/main" id="{1A52A8E0-1281-4B92-B27F-7A425681CCAD}"/>
                  </a:ext>
                </a:extLst>
              </p:cNvPr>
              <p:cNvSpPr/>
              <p:nvPr/>
            </p:nvSpPr>
            <p:spPr>
              <a:xfrm>
                <a:off x="1846356" y="5286070"/>
                <a:ext cx="2099730" cy="1155560"/>
              </a:xfrm>
              <a:prstGeom prst="chevron">
                <a:avLst/>
              </a:prstGeom>
              <a:solidFill>
                <a:srgbClr val="DDCB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kstfelt 27">
                <a:extLst>
                  <a:ext uri="{FF2B5EF4-FFF2-40B4-BE49-F238E27FC236}">
                    <a16:creationId xmlns:a16="http://schemas.microsoft.com/office/drawing/2014/main" id="{4FE4F86F-B88C-41F2-BF49-451B3CB46CA2}"/>
                  </a:ext>
                </a:extLst>
              </p:cNvPr>
              <p:cNvSpPr txBox="1"/>
              <p:nvPr/>
            </p:nvSpPr>
            <p:spPr>
              <a:xfrm>
                <a:off x="2355614" y="5390362"/>
                <a:ext cx="164041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Hvordan sætter vi mål på indsats </a:t>
                </a:r>
                <a:r>
                  <a:rPr kumimoji="0" lang="da-DK" sz="1400" b="0" i="0" u="none" strike="noStrike" kern="1200" cap="none" spc="0" normalizeH="0" baseline="0" noProof="0" dirty="0" err="1">
                    <a:ln>
                      <a:noFill/>
                    </a:ln>
                    <a:solidFill>
                      <a:prstClr val="black"/>
                    </a:solidFill>
                    <a:effectLst/>
                    <a:uLnTx/>
                    <a:uFillTx/>
                    <a:latin typeface="Calibri" panose="020F0502020204030204"/>
                    <a:ea typeface="+mn-ea"/>
                    <a:cs typeface="+mn-cs"/>
                  </a:rPr>
                  <a:t>sam-men</a:t>
                </a: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 med kolleger og ledelse? </a:t>
                </a:r>
              </a:p>
            </p:txBody>
          </p:sp>
          <p:sp>
            <p:nvSpPr>
              <p:cNvPr id="32" name="Tekstfelt 31">
                <a:extLst>
                  <a:ext uri="{FF2B5EF4-FFF2-40B4-BE49-F238E27FC236}">
                    <a16:creationId xmlns:a16="http://schemas.microsoft.com/office/drawing/2014/main" id="{4D0306C0-8349-4AAE-82C6-7113508952E3}"/>
                  </a:ext>
                </a:extLst>
              </p:cNvPr>
              <p:cNvSpPr txBox="1"/>
              <p:nvPr/>
            </p:nvSpPr>
            <p:spPr>
              <a:xfrm>
                <a:off x="5791160" y="5365733"/>
                <a:ext cx="158011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Hvordan sikrer vi opbakning og fokus hos kolleger og ledelse?</a:t>
                </a:r>
              </a:p>
            </p:txBody>
          </p:sp>
          <p:sp>
            <p:nvSpPr>
              <p:cNvPr id="34" name="Tekstfelt 33">
                <a:extLst>
                  <a:ext uri="{FF2B5EF4-FFF2-40B4-BE49-F238E27FC236}">
                    <a16:creationId xmlns:a16="http://schemas.microsoft.com/office/drawing/2014/main" id="{3CF233A3-79A2-45F9-8456-CBDAE7E0D822}"/>
                  </a:ext>
                </a:extLst>
              </p:cNvPr>
              <p:cNvSpPr txBox="1"/>
              <p:nvPr/>
            </p:nvSpPr>
            <p:spPr>
              <a:xfrm>
                <a:off x="7483009" y="5386216"/>
                <a:ext cx="132770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Hvordan gør vi løbende status og fejrer succeser?</a:t>
                </a:r>
              </a:p>
            </p:txBody>
          </p:sp>
          <p:sp>
            <p:nvSpPr>
              <p:cNvPr id="30" name="Tekstfelt 29">
                <a:extLst>
                  <a:ext uri="{FF2B5EF4-FFF2-40B4-BE49-F238E27FC236}">
                    <a16:creationId xmlns:a16="http://schemas.microsoft.com/office/drawing/2014/main" id="{DD4F350B-EB42-4532-B5D5-992F9B1B04B4}"/>
                  </a:ext>
                </a:extLst>
              </p:cNvPr>
              <p:cNvSpPr txBox="1"/>
              <p:nvPr/>
            </p:nvSpPr>
            <p:spPr>
              <a:xfrm>
                <a:off x="4114834" y="5386216"/>
                <a:ext cx="121635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Hvordan sikrer vi stærk koordinering undervejs?</a:t>
                </a:r>
              </a:p>
            </p:txBody>
          </p:sp>
        </p:grpSp>
        <p:sp>
          <p:nvSpPr>
            <p:cNvPr id="68" name="Tekstfelt 67">
              <a:extLst>
                <a:ext uri="{FF2B5EF4-FFF2-40B4-BE49-F238E27FC236}">
                  <a16:creationId xmlns:a16="http://schemas.microsoft.com/office/drawing/2014/main" id="{9CF802FE-C146-418A-A832-0B140A87EB84}"/>
                </a:ext>
              </a:extLst>
            </p:cNvPr>
            <p:cNvSpPr txBox="1"/>
            <p:nvPr/>
          </p:nvSpPr>
          <p:spPr>
            <a:xfrm>
              <a:off x="9461755" y="2638633"/>
              <a:ext cx="158356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ea typeface="+mn-ea"/>
                  <a:cs typeface="+mn-cs"/>
                </a:rPr>
                <a:t>Hvilke synlige effekter får vores indsats?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solidFill>
                    <a:prstClr val="black"/>
                  </a:solidFill>
                </a:rPr>
                <a:t>Hvilke resultater skaber vi?</a:t>
              </a:r>
              <a:endParaRPr kumimoji="0" lang="da-DK" sz="1600" b="0" i="0" u="none" strike="noStrike" kern="1200" cap="none" spc="0" normalizeH="0" baseline="0" noProof="0" dirty="0">
                <a:ln>
                  <a:noFill/>
                </a:ln>
                <a:solidFill>
                  <a:prstClr val="black"/>
                </a:solidFill>
                <a:effectLst/>
                <a:uLnTx/>
                <a:uFillTx/>
                <a:ea typeface="+mn-ea"/>
                <a:cs typeface="+mn-cs"/>
              </a:endParaRPr>
            </a:p>
          </p:txBody>
        </p:sp>
        <p:grpSp>
          <p:nvGrpSpPr>
            <p:cNvPr id="14" name="Gruppe 13">
              <a:extLst>
                <a:ext uri="{FF2B5EF4-FFF2-40B4-BE49-F238E27FC236}">
                  <a16:creationId xmlns:a16="http://schemas.microsoft.com/office/drawing/2014/main" id="{6E48BEAE-1525-4AAB-980A-A3250247F2EC}"/>
                </a:ext>
              </a:extLst>
            </p:cNvPr>
            <p:cNvGrpSpPr/>
            <p:nvPr/>
          </p:nvGrpSpPr>
          <p:grpSpPr>
            <a:xfrm>
              <a:off x="187805" y="1994395"/>
              <a:ext cx="8957085" cy="946750"/>
              <a:chOff x="187805" y="1994395"/>
              <a:chExt cx="8957085" cy="946750"/>
            </a:xfrm>
          </p:grpSpPr>
          <p:sp>
            <p:nvSpPr>
              <p:cNvPr id="40" name="Rektangel 39"/>
              <p:cNvSpPr/>
              <p:nvPr/>
            </p:nvSpPr>
            <p:spPr>
              <a:xfrm>
                <a:off x="187805" y="2374425"/>
                <a:ext cx="1741468" cy="566720"/>
              </a:xfrm>
              <a:prstGeom prst="rect">
                <a:avLst/>
              </a:prstGeom>
              <a:solidFill>
                <a:srgbClr val="4737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Identificere og kortlægge</a:t>
                </a:r>
              </a:p>
            </p:txBody>
          </p:sp>
          <p:sp>
            <p:nvSpPr>
              <p:cNvPr id="46" name="Rektangel 45"/>
              <p:cNvSpPr/>
              <p:nvPr/>
            </p:nvSpPr>
            <p:spPr>
              <a:xfrm>
                <a:off x="2001600" y="2370488"/>
                <a:ext cx="3606368" cy="566720"/>
              </a:xfrm>
              <a:prstGeom prst="rect">
                <a:avLst/>
              </a:prstGeom>
              <a:solidFill>
                <a:srgbClr val="4737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Beskrive og vurdere</a:t>
                </a:r>
              </a:p>
            </p:txBody>
          </p:sp>
          <p:sp>
            <p:nvSpPr>
              <p:cNvPr id="58" name="Rektangel 57"/>
              <p:cNvSpPr/>
              <p:nvPr/>
            </p:nvSpPr>
            <p:spPr>
              <a:xfrm>
                <a:off x="5663295" y="2366148"/>
                <a:ext cx="1743459" cy="556336"/>
              </a:xfrm>
              <a:prstGeom prst="rect">
                <a:avLst/>
              </a:prstGeom>
              <a:solidFill>
                <a:srgbClr val="4737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Prioritere og planlægge</a:t>
                </a:r>
              </a:p>
            </p:txBody>
          </p:sp>
          <p:sp>
            <p:nvSpPr>
              <p:cNvPr id="61" name="Rektangel 60"/>
              <p:cNvSpPr/>
              <p:nvPr/>
            </p:nvSpPr>
            <p:spPr>
              <a:xfrm>
                <a:off x="7475494" y="2364265"/>
                <a:ext cx="1669396" cy="566720"/>
              </a:xfrm>
              <a:prstGeom prst="rect">
                <a:avLst/>
              </a:prstGeom>
              <a:solidFill>
                <a:srgbClr val="4737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Følge op</a:t>
                </a:r>
              </a:p>
            </p:txBody>
          </p:sp>
          <p:sp>
            <p:nvSpPr>
              <p:cNvPr id="69" name="Rektangel 68">
                <a:extLst>
                  <a:ext uri="{FF2B5EF4-FFF2-40B4-BE49-F238E27FC236}">
                    <a16:creationId xmlns:a16="http://schemas.microsoft.com/office/drawing/2014/main" id="{B776D1B9-AD69-4CAC-965B-D78BF1BF6C76}"/>
                  </a:ext>
                </a:extLst>
              </p:cNvPr>
              <p:cNvSpPr/>
              <p:nvPr/>
            </p:nvSpPr>
            <p:spPr>
              <a:xfrm>
                <a:off x="953967" y="1994395"/>
                <a:ext cx="288000" cy="288000"/>
              </a:xfrm>
              <a:prstGeom prst="rect">
                <a:avLst/>
              </a:prstGeom>
              <a:solidFill>
                <a:srgbClr val="4737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1 </a:t>
                </a:r>
              </a:p>
            </p:txBody>
          </p:sp>
          <p:sp>
            <p:nvSpPr>
              <p:cNvPr id="70" name="Rektangel 69">
                <a:extLst>
                  <a:ext uri="{FF2B5EF4-FFF2-40B4-BE49-F238E27FC236}">
                    <a16:creationId xmlns:a16="http://schemas.microsoft.com/office/drawing/2014/main" id="{A2E19F39-6030-4199-89C0-577F6EB776F0}"/>
                  </a:ext>
                </a:extLst>
              </p:cNvPr>
              <p:cNvSpPr/>
              <p:nvPr/>
            </p:nvSpPr>
            <p:spPr>
              <a:xfrm>
                <a:off x="3664131" y="2005562"/>
                <a:ext cx="288000" cy="288000"/>
              </a:xfrm>
              <a:prstGeom prst="rect">
                <a:avLst/>
              </a:prstGeom>
              <a:solidFill>
                <a:srgbClr val="4737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2 </a:t>
                </a:r>
              </a:p>
            </p:txBody>
          </p:sp>
          <p:sp>
            <p:nvSpPr>
              <p:cNvPr id="71" name="Rektangel 70">
                <a:extLst>
                  <a:ext uri="{FF2B5EF4-FFF2-40B4-BE49-F238E27FC236}">
                    <a16:creationId xmlns:a16="http://schemas.microsoft.com/office/drawing/2014/main" id="{BDB6CC37-9E7A-4A5B-AB02-BB0620B5DD08}"/>
                  </a:ext>
                </a:extLst>
              </p:cNvPr>
              <p:cNvSpPr/>
              <p:nvPr/>
            </p:nvSpPr>
            <p:spPr>
              <a:xfrm>
                <a:off x="6358749" y="2009501"/>
                <a:ext cx="288000" cy="288000"/>
              </a:xfrm>
              <a:prstGeom prst="rect">
                <a:avLst/>
              </a:prstGeom>
              <a:solidFill>
                <a:srgbClr val="4737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3</a:t>
                </a:r>
              </a:p>
            </p:txBody>
          </p:sp>
          <p:sp>
            <p:nvSpPr>
              <p:cNvPr id="72" name="Rektangel 71">
                <a:extLst>
                  <a:ext uri="{FF2B5EF4-FFF2-40B4-BE49-F238E27FC236}">
                    <a16:creationId xmlns:a16="http://schemas.microsoft.com/office/drawing/2014/main" id="{A0C8FD01-88C6-4356-B760-4E4B4F02045B}"/>
                  </a:ext>
                </a:extLst>
              </p:cNvPr>
              <p:cNvSpPr/>
              <p:nvPr/>
            </p:nvSpPr>
            <p:spPr>
              <a:xfrm>
                <a:off x="8162580" y="1996962"/>
                <a:ext cx="288000" cy="288000"/>
              </a:xfrm>
              <a:prstGeom prst="rect">
                <a:avLst/>
              </a:prstGeom>
              <a:solidFill>
                <a:srgbClr val="47372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4</a:t>
                </a:r>
              </a:p>
            </p:txBody>
          </p:sp>
        </p:grpSp>
        <p:grpSp>
          <p:nvGrpSpPr>
            <p:cNvPr id="16" name="Gruppe 15">
              <a:extLst>
                <a:ext uri="{FF2B5EF4-FFF2-40B4-BE49-F238E27FC236}">
                  <a16:creationId xmlns:a16="http://schemas.microsoft.com/office/drawing/2014/main" id="{4931EE45-4577-4CC2-86F9-4BF7226B124D}"/>
                </a:ext>
              </a:extLst>
            </p:cNvPr>
            <p:cNvGrpSpPr/>
            <p:nvPr/>
          </p:nvGrpSpPr>
          <p:grpSpPr>
            <a:xfrm>
              <a:off x="187805" y="3121514"/>
              <a:ext cx="7218949" cy="317826"/>
              <a:chOff x="187805" y="3121514"/>
              <a:chExt cx="7218949" cy="317826"/>
            </a:xfrm>
          </p:grpSpPr>
          <p:sp>
            <p:nvSpPr>
              <p:cNvPr id="73" name="Rektangel 72">
                <a:extLst>
                  <a:ext uri="{FF2B5EF4-FFF2-40B4-BE49-F238E27FC236}">
                    <a16:creationId xmlns:a16="http://schemas.microsoft.com/office/drawing/2014/main" id="{0B22028D-AC87-4926-8017-12CE2A100F84}"/>
                  </a:ext>
                </a:extLst>
              </p:cNvPr>
              <p:cNvSpPr/>
              <p:nvPr/>
            </p:nvSpPr>
            <p:spPr>
              <a:xfrm>
                <a:off x="187805" y="3134591"/>
                <a:ext cx="1741468" cy="304749"/>
              </a:xfrm>
              <a:prstGeom prst="rect">
                <a:avLst/>
              </a:prstGeom>
              <a:solidFill>
                <a:srgbClr val="94603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 rIns="0" anchor="ctr"/>
              <a:lstStyle/>
              <a:p>
                <a:pPr algn="ctr"/>
                <a:r>
                  <a:rPr lang="da-DK" sz="1600" dirty="0"/>
                  <a:t>Risikoidentifikation</a:t>
                </a:r>
              </a:p>
            </p:txBody>
          </p:sp>
          <p:sp>
            <p:nvSpPr>
              <p:cNvPr id="74" name="Rektangel 73">
                <a:extLst>
                  <a:ext uri="{FF2B5EF4-FFF2-40B4-BE49-F238E27FC236}">
                    <a16:creationId xmlns:a16="http://schemas.microsoft.com/office/drawing/2014/main" id="{51DD08D1-5F56-47BE-A653-1B250497CDEE}"/>
                  </a:ext>
                </a:extLst>
              </p:cNvPr>
              <p:cNvSpPr/>
              <p:nvPr/>
            </p:nvSpPr>
            <p:spPr>
              <a:xfrm>
                <a:off x="2009305" y="3130654"/>
                <a:ext cx="1741468" cy="304749"/>
              </a:xfrm>
              <a:prstGeom prst="rect">
                <a:avLst/>
              </a:prstGeom>
              <a:solidFill>
                <a:srgbClr val="94603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Risikoanalyse</a:t>
                </a:r>
              </a:p>
            </p:txBody>
          </p:sp>
          <p:sp>
            <p:nvSpPr>
              <p:cNvPr id="75" name="Rektangel 74">
                <a:extLst>
                  <a:ext uri="{FF2B5EF4-FFF2-40B4-BE49-F238E27FC236}">
                    <a16:creationId xmlns:a16="http://schemas.microsoft.com/office/drawing/2014/main" id="{98FFEB00-2479-4B98-8E67-7E2404F94D5B}"/>
                  </a:ext>
                </a:extLst>
              </p:cNvPr>
              <p:cNvSpPr/>
              <p:nvPr/>
            </p:nvSpPr>
            <p:spPr>
              <a:xfrm>
                <a:off x="3861603" y="3126783"/>
                <a:ext cx="1741468" cy="304749"/>
              </a:xfrm>
              <a:prstGeom prst="rect">
                <a:avLst/>
              </a:prstGeom>
              <a:solidFill>
                <a:srgbClr val="94603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Årsagsanalyse</a:t>
                </a:r>
              </a:p>
            </p:txBody>
          </p:sp>
          <p:sp>
            <p:nvSpPr>
              <p:cNvPr id="76" name="Rektangel 75">
                <a:extLst>
                  <a:ext uri="{FF2B5EF4-FFF2-40B4-BE49-F238E27FC236}">
                    <a16:creationId xmlns:a16="http://schemas.microsoft.com/office/drawing/2014/main" id="{153B68DE-D8D6-4CB8-B3EE-92F03C3AE4B0}"/>
                  </a:ext>
                </a:extLst>
              </p:cNvPr>
              <p:cNvSpPr/>
              <p:nvPr/>
            </p:nvSpPr>
            <p:spPr>
              <a:xfrm>
                <a:off x="5663295" y="3121514"/>
                <a:ext cx="1743459" cy="299165"/>
              </a:xfrm>
              <a:prstGeom prst="rect">
                <a:avLst/>
              </a:prstGeom>
              <a:solidFill>
                <a:srgbClr val="94603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da-DK" sz="1600" dirty="0"/>
                  <a:t>Risikostyring</a:t>
                </a:r>
              </a:p>
            </p:txBody>
          </p:sp>
        </p:grpSp>
        <p:grpSp>
          <p:nvGrpSpPr>
            <p:cNvPr id="17" name="Gruppe 16">
              <a:extLst>
                <a:ext uri="{FF2B5EF4-FFF2-40B4-BE49-F238E27FC236}">
                  <a16:creationId xmlns:a16="http://schemas.microsoft.com/office/drawing/2014/main" id="{1FD091B6-A83D-4ACF-80E7-27BB5438F81B}"/>
                </a:ext>
              </a:extLst>
            </p:cNvPr>
            <p:cNvGrpSpPr/>
            <p:nvPr/>
          </p:nvGrpSpPr>
          <p:grpSpPr>
            <a:xfrm>
              <a:off x="2885132" y="4658885"/>
              <a:ext cx="6264994" cy="438728"/>
              <a:chOff x="2885132" y="4658885"/>
              <a:chExt cx="6264994" cy="438728"/>
            </a:xfrm>
          </p:grpSpPr>
          <p:sp>
            <p:nvSpPr>
              <p:cNvPr id="83" name="Rektangel 82">
                <a:extLst>
                  <a:ext uri="{FF2B5EF4-FFF2-40B4-BE49-F238E27FC236}">
                    <a16:creationId xmlns:a16="http://schemas.microsoft.com/office/drawing/2014/main" id="{6BA9BF16-0150-4CC6-9B99-A06327579268}"/>
                  </a:ext>
                </a:extLst>
              </p:cNvPr>
              <p:cNvSpPr/>
              <p:nvPr/>
            </p:nvSpPr>
            <p:spPr>
              <a:xfrm>
                <a:off x="2885132" y="4658885"/>
                <a:ext cx="1852298" cy="401659"/>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rIns="72000"/>
              <a:lstStyle/>
              <a:p>
                <a:pPr lvl="0" algn="ctr"/>
                <a:r>
                  <a:rPr lang="da-DK" sz="1200" dirty="0">
                    <a:solidFill>
                      <a:srgbClr val="862633"/>
                    </a:solidFill>
                  </a:rPr>
                  <a:t>Fokuspunkter sendes til AMU senest 31. marts.</a:t>
                </a:r>
              </a:p>
              <a:p>
                <a:pPr algn="ctr"/>
                <a:endParaRPr lang="da-DK" sz="1200" dirty="0"/>
              </a:p>
            </p:txBody>
          </p:sp>
          <p:sp>
            <p:nvSpPr>
              <p:cNvPr id="84" name="Rektangel 83">
                <a:extLst>
                  <a:ext uri="{FF2B5EF4-FFF2-40B4-BE49-F238E27FC236}">
                    <a16:creationId xmlns:a16="http://schemas.microsoft.com/office/drawing/2014/main" id="{D6A85A73-C16D-4C42-9AA9-4727155F195C}"/>
                  </a:ext>
                </a:extLst>
              </p:cNvPr>
              <p:cNvSpPr/>
              <p:nvPr/>
            </p:nvSpPr>
            <p:spPr>
              <a:xfrm>
                <a:off x="5603071" y="4668494"/>
                <a:ext cx="1823340" cy="401997"/>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rIns="72000"/>
              <a:lstStyle/>
              <a:p>
                <a:pPr lvl="0" algn="ctr"/>
                <a:r>
                  <a:rPr lang="da-DK" sz="1200" dirty="0">
                    <a:solidFill>
                      <a:srgbClr val="862633"/>
                    </a:solidFill>
                  </a:rPr>
                  <a:t>Handlingsplaner sendes til FAMU senest 30. april</a:t>
                </a:r>
              </a:p>
              <a:p>
                <a:pPr marL="114300" lvl="1" indent="-114300" algn="ctr" defTabSz="533400">
                  <a:lnSpc>
                    <a:spcPct val="90000"/>
                  </a:lnSpc>
                  <a:spcBef>
                    <a:spcPct val="0"/>
                  </a:spcBef>
                  <a:spcAft>
                    <a:spcPct val="15000"/>
                  </a:spcAft>
                  <a:buChar char="•"/>
                </a:pPr>
                <a:endParaRPr lang="da-DK" sz="1200" dirty="0"/>
              </a:p>
              <a:p>
                <a:pPr marL="114300" lvl="1" indent="-114300" algn="ctr" defTabSz="533400">
                  <a:lnSpc>
                    <a:spcPct val="90000"/>
                  </a:lnSpc>
                  <a:spcBef>
                    <a:spcPct val="0"/>
                  </a:spcBef>
                  <a:spcAft>
                    <a:spcPct val="15000"/>
                  </a:spcAft>
                  <a:buChar char="•"/>
                </a:pPr>
                <a:endParaRPr lang="da-DK" sz="1200" dirty="0"/>
              </a:p>
              <a:p>
                <a:pPr marL="114300" lvl="1" indent="-114300" algn="ctr" defTabSz="533400">
                  <a:lnSpc>
                    <a:spcPct val="90000"/>
                  </a:lnSpc>
                  <a:spcBef>
                    <a:spcPct val="0"/>
                  </a:spcBef>
                  <a:spcAft>
                    <a:spcPct val="15000"/>
                  </a:spcAft>
                  <a:buChar char="•"/>
                </a:pPr>
                <a:endParaRPr lang="da-DK" sz="1200" dirty="0"/>
              </a:p>
              <a:p>
                <a:pPr marL="114300" lvl="1" indent="-114300" algn="ctr" defTabSz="533400">
                  <a:lnSpc>
                    <a:spcPct val="90000"/>
                  </a:lnSpc>
                  <a:spcBef>
                    <a:spcPct val="0"/>
                  </a:spcBef>
                  <a:spcAft>
                    <a:spcPct val="15000"/>
                  </a:spcAft>
                  <a:buChar char="•"/>
                </a:pPr>
                <a:endParaRPr lang="da-DK" sz="1200" dirty="0"/>
              </a:p>
              <a:p>
                <a:pPr algn="ctr"/>
                <a:endParaRPr lang="da-DK" sz="1200" dirty="0"/>
              </a:p>
            </p:txBody>
          </p:sp>
          <p:sp>
            <p:nvSpPr>
              <p:cNvPr id="85" name="Rektangel 84">
                <a:extLst>
                  <a:ext uri="{FF2B5EF4-FFF2-40B4-BE49-F238E27FC236}">
                    <a16:creationId xmlns:a16="http://schemas.microsoft.com/office/drawing/2014/main" id="{BB4D490B-4265-4043-AFA7-D28F852708FA}"/>
                  </a:ext>
                </a:extLst>
              </p:cNvPr>
              <p:cNvSpPr/>
              <p:nvPr/>
            </p:nvSpPr>
            <p:spPr>
              <a:xfrm>
                <a:off x="7475494" y="4695357"/>
                <a:ext cx="1674632" cy="402256"/>
              </a:xfrm>
              <a:prstGeom prst="rect">
                <a:avLst/>
              </a:prstGeom>
              <a:no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lvl="1" algn="ctr" defTabSz="533400">
                  <a:lnSpc>
                    <a:spcPct val="90000"/>
                  </a:lnSpc>
                  <a:spcBef>
                    <a:spcPct val="0"/>
                  </a:spcBef>
                  <a:spcAft>
                    <a:spcPct val="15000"/>
                  </a:spcAft>
                </a:pPr>
                <a:r>
                  <a:rPr lang="da-DK" sz="1200" dirty="0">
                    <a:solidFill>
                      <a:srgbClr val="862633"/>
                    </a:solidFill>
                  </a:rPr>
                  <a:t>Årlig status ved årlig arbejdsmiljødrøftelse</a:t>
                </a:r>
              </a:p>
            </p:txBody>
          </p:sp>
        </p:grpSp>
      </p:grpSp>
    </p:spTree>
    <p:extLst>
      <p:ext uri="{BB962C8B-B14F-4D97-AF65-F5344CB8AC3E}">
        <p14:creationId xmlns:p14="http://schemas.microsoft.com/office/powerpoint/2010/main" val="232717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sz="3600" dirty="0">
                <a:solidFill>
                  <a:srgbClr val="EFE5D1"/>
                </a:solidFill>
              </a:rPr>
              <a:t>APV og Trivselsmåling</a:t>
            </a:r>
            <a:br>
              <a:rPr lang="da-DK" dirty="0">
                <a:solidFill>
                  <a:srgbClr val="EFE5D1"/>
                </a:solidFill>
              </a:rPr>
            </a:br>
            <a:r>
              <a:rPr lang="da-DK" sz="2400" dirty="0">
                <a:solidFill>
                  <a:srgbClr val="EFE5D1"/>
                </a:solidFill>
              </a:rPr>
              <a:t>- Læsevejledning</a:t>
            </a:r>
            <a:endParaRPr lang="da-DK" dirty="0">
              <a:solidFill>
                <a:srgbClr val="EFE5D1"/>
              </a:solidFill>
            </a:endParaRPr>
          </a:p>
        </p:txBody>
      </p:sp>
      <p:sp>
        <p:nvSpPr>
          <p:cNvPr id="11" name="Pladsholder til indhold 10">
            <a:extLst>
              <a:ext uri="{FF2B5EF4-FFF2-40B4-BE49-F238E27FC236}">
                <a16:creationId xmlns:a16="http://schemas.microsoft.com/office/drawing/2014/main" id="{A487D741-4166-434F-8945-B0AE4A6BE351}"/>
              </a:ext>
            </a:extLst>
          </p:cNvPr>
          <p:cNvSpPr>
            <a:spLocks noGrp="1"/>
          </p:cNvSpPr>
          <p:nvPr>
            <p:ph idx="1"/>
          </p:nvPr>
        </p:nvSpPr>
        <p:spPr/>
        <p:txBody>
          <a:bodyPr/>
          <a:lstStyle/>
          <a:p>
            <a:endParaRPr lang="da-DK"/>
          </a:p>
        </p:txBody>
      </p:sp>
      <p:sp>
        <p:nvSpPr>
          <p:cNvPr id="5" name="Rektangel 4"/>
          <p:cNvSpPr/>
          <p:nvPr/>
        </p:nvSpPr>
        <p:spPr>
          <a:xfrm>
            <a:off x="8719126" y="1824358"/>
            <a:ext cx="3177309" cy="4019755"/>
          </a:xfrm>
          <a:prstGeom prst="rect">
            <a:avLst/>
          </a:prstGeom>
          <a:solidFill>
            <a:schemeClr val="tx1"/>
          </a:solidFill>
        </p:spPr>
        <p:txBody>
          <a:bodyPr wrap="square">
            <a:noAutofit/>
          </a:bodyPr>
          <a:lstStyle/>
          <a:p>
            <a:r>
              <a:rPr lang="da-DK" sz="1600" b="1" dirty="0">
                <a:solidFill>
                  <a:srgbClr val="473729"/>
                </a:solidFill>
              </a:rPr>
              <a:t>Det betyder en forskel i gennemsnit på 0,1:</a:t>
            </a:r>
            <a:endParaRPr lang="da-DK" sz="1600" dirty="0">
              <a:solidFill>
                <a:srgbClr val="473729"/>
              </a:solidFill>
            </a:endParaRPr>
          </a:p>
          <a:p>
            <a:pPr marL="285750" indent="-285750">
              <a:buFont typeface="Arial" panose="020B0604020202020204" pitchFamily="34" charset="0"/>
              <a:buChar char="•"/>
            </a:pPr>
            <a:endParaRPr lang="da-DK" sz="800" dirty="0">
              <a:solidFill>
                <a:srgbClr val="473729"/>
              </a:solidFill>
            </a:endParaRPr>
          </a:p>
          <a:p>
            <a:r>
              <a:rPr lang="da-DK" sz="1400" dirty="0">
                <a:solidFill>
                  <a:srgbClr val="473729"/>
                </a:solidFill>
              </a:rPr>
              <a:t>Overspørgsmål</a:t>
            </a:r>
          </a:p>
          <a:p>
            <a:pPr marL="285750" indent="-285750">
              <a:buFont typeface="Arial" panose="020B0604020202020204" pitchFamily="34" charset="0"/>
              <a:buChar char="•"/>
            </a:pPr>
            <a:r>
              <a:rPr lang="da-DK" sz="1400" dirty="0">
                <a:solidFill>
                  <a:srgbClr val="473729"/>
                </a:solidFill>
              </a:rPr>
              <a:t>Når 3,33 % flytter fra nej til ja eller omvendt. </a:t>
            </a:r>
          </a:p>
          <a:p>
            <a:pPr marL="285750" indent="-285750">
              <a:buFont typeface="Arial" panose="020B0604020202020204" pitchFamily="34" charset="0"/>
              <a:buChar char="•"/>
            </a:pPr>
            <a:endParaRPr lang="da-DK" sz="800" dirty="0">
              <a:solidFill>
                <a:srgbClr val="473729"/>
              </a:solidFill>
            </a:endParaRPr>
          </a:p>
          <a:p>
            <a:r>
              <a:rPr lang="da-DK" sz="1400" dirty="0">
                <a:solidFill>
                  <a:srgbClr val="473729"/>
                </a:solidFill>
              </a:rPr>
              <a:t>Underspørgsmål</a:t>
            </a:r>
          </a:p>
          <a:p>
            <a:pPr marL="285750" indent="-285750">
              <a:buFont typeface="Arial" panose="020B0604020202020204" pitchFamily="34" charset="0"/>
              <a:buChar char="•"/>
            </a:pPr>
            <a:r>
              <a:rPr lang="da-DK" sz="1400" dirty="0">
                <a:solidFill>
                  <a:srgbClr val="473729"/>
                </a:solidFill>
              </a:rPr>
              <a:t>Når 10% er blevet et niveau mere/mindre tilfreds - eller når 5 % er blevet 2 niveauer mere/mindre tilfreds osv</a:t>
            </a:r>
            <a:r>
              <a:rPr lang="da-DK" sz="1600" dirty="0">
                <a:solidFill>
                  <a:srgbClr val="473729"/>
                </a:solidFill>
              </a:rPr>
              <a:t>.</a:t>
            </a:r>
          </a:p>
          <a:p>
            <a:endParaRPr lang="da-DK" sz="800" dirty="0">
              <a:solidFill>
                <a:srgbClr val="473729"/>
              </a:solidFill>
            </a:endParaRPr>
          </a:p>
          <a:p>
            <a:r>
              <a:rPr lang="da-DK" sz="1600" b="1" dirty="0">
                <a:solidFill>
                  <a:srgbClr val="473729"/>
                </a:solidFill>
              </a:rPr>
              <a:t>Det  betyder pilen:</a:t>
            </a:r>
          </a:p>
          <a:p>
            <a:endParaRPr lang="da-DK" sz="800" dirty="0">
              <a:solidFill>
                <a:srgbClr val="473729"/>
              </a:solidFill>
            </a:endParaRPr>
          </a:p>
          <a:p>
            <a:pPr marL="449263" indent="-449263"/>
            <a:r>
              <a:rPr lang="da-DK" sz="1400" dirty="0">
                <a:solidFill>
                  <a:srgbClr val="473729"/>
                </a:solidFill>
              </a:rPr>
              <a:t>	Ingen afvigelse</a:t>
            </a:r>
          </a:p>
          <a:p>
            <a:pPr marL="449263" indent="-449263"/>
            <a:endParaRPr lang="da-DK" sz="800" dirty="0">
              <a:solidFill>
                <a:srgbClr val="473729"/>
              </a:solidFill>
            </a:endParaRPr>
          </a:p>
          <a:p>
            <a:pPr marL="449263" indent="-449263"/>
            <a:r>
              <a:rPr lang="da-DK" sz="1400" dirty="0">
                <a:solidFill>
                  <a:srgbClr val="473729"/>
                </a:solidFill>
              </a:rPr>
              <a:t>	Afvigelse under 5% (=&lt; 0,15)</a:t>
            </a:r>
          </a:p>
          <a:p>
            <a:pPr marL="449263" indent="-449263"/>
            <a:endParaRPr lang="da-DK" sz="800" dirty="0">
              <a:solidFill>
                <a:srgbClr val="473729"/>
              </a:solidFill>
            </a:endParaRPr>
          </a:p>
          <a:p>
            <a:pPr marL="449263" indent="-449263"/>
            <a:r>
              <a:rPr lang="da-DK" sz="1400" dirty="0">
                <a:solidFill>
                  <a:srgbClr val="473729"/>
                </a:solidFill>
              </a:rPr>
              <a:t>	Afvigelse over 5% (&gt; 0,16)</a:t>
            </a:r>
          </a:p>
        </p:txBody>
      </p:sp>
      <p:pic>
        <p:nvPicPr>
          <p:cNvPr id="2" name="Billede 1">
            <a:extLst>
              <a:ext uri="{FF2B5EF4-FFF2-40B4-BE49-F238E27FC236}">
                <a16:creationId xmlns:a16="http://schemas.microsoft.com/office/drawing/2014/main" id="{63BFCAD0-9F69-47D0-9050-AD2EDF9FFCAA}"/>
              </a:ext>
            </a:extLst>
          </p:cNvPr>
          <p:cNvPicPr>
            <a:picLocks noChangeAspect="1"/>
          </p:cNvPicPr>
          <p:nvPr/>
        </p:nvPicPr>
        <p:blipFill rotWithShape="1">
          <a:blip r:embed="rId3"/>
          <a:srcRect t="30501"/>
          <a:stretch/>
        </p:blipFill>
        <p:spPr>
          <a:xfrm>
            <a:off x="377748" y="1824359"/>
            <a:ext cx="8208912" cy="4019754"/>
          </a:xfrm>
          <a:prstGeom prst="rect">
            <a:avLst/>
          </a:prstGeom>
        </p:spPr>
      </p:pic>
      <p:cxnSp>
        <p:nvCxnSpPr>
          <p:cNvPr id="6" name="Lige forbindelse 5"/>
          <p:cNvCxnSpPr>
            <a:cxnSpLocks/>
          </p:cNvCxnSpPr>
          <p:nvPr/>
        </p:nvCxnSpPr>
        <p:spPr>
          <a:xfrm>
            <a:off x="377748" y="1582458"/>
            <a:ext cx="8208912" cy="0"/>
          </a:xfrm>
          <a:prstGeom prst="line">
            <a:avLst/>
          </a:prstGeom>
          <a:ln w="47625" cmpd="thinThick">
            <a:solidFill>
              <a:srgbClr val="EFE5D1"/>
            </a:solidFill>
          </a:ln>
        </p:spPr>
        <p:style>
          <a:lnRef idx="1">
            <a:schemeClr val="accent1"/>
          </a:lnRef>
          <a:fillRef idx="0">
            <a:schemeClr val="accent1"/>
          </a:fillRef>
          <a:effectRef idx="0">
            <a:schemeClr val="accent1"/>
          </a:effectRef>
          <a:fontRef idx="minor">
            <a:schemeClr val="tx1"/>
          </a:fontRef>
        </p:style>
      </p:cxnSp>
      <p:sp>
        <p:nvSpPr>
          <p:cNvPr id="3" name="Pil: højre 2"/>
          <p:cNvSpPr/>
          <p:nvPr/>
        </p:nvSpPr>
        <p:spPr>
          <a:xfrm>
            <a:off x="8823005" y="4840764"/>
            <a:ext cx="184727" cy="166254"/>
          </a:xfrm>
          <a:prstGeom prst="rightArrow">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solidFill>
                <a:schemeClr val="bg1">
                  <a:lumMod val="50000"/>
                  <a:lumOff val="50000"/>
                </a:schemeClr>
              </a:solidFill>
            </a:endParaRPr>
          </a:p>
        </p:txBody>
      </p:sp>
      <p:sp>
        <p:nvSpPr>
          <p:cNvPr id="7" name="Pil: højre 6"/>
          <p:cNvSpPr/>
          <p:nvPr/>
        </p:nvSpPr>
        <p:spPr>
          <a:xfrm rot="5400000">
            <a:off x="9017312" y="5489176"/>
            <a:ext cx="184727" cy="166254"/>
          </a:xfrm>
          <a:prstGeom prst="rightArrow">
            <a:avLst/>
          </a:prstGeom>
          <a:solidFill>
            <a:srgbClr val="D05A5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solidFill>
                <a:schemeClr val="bg1">
                  <a:lumMod val="50000"/>
                  <a:lumOff val="50000"/>
                </a:schemeClr>
              </a:solidFill>
            </a:endParaRPr>
          </a:p>
        </p:txBody>
      </p:sp>
      <p:sp>
        <p:nvSpPr>
          <p:cNvPr id="8" name="Pil: højre 7"/>
          <p:cNvSpPr/>
          <p:nvPr/>
        </p:nvSpPr>
        <p:spPr>
          <a:xfrm rot="-5400000">
            <a:off x="8813018" y="5489175"/>
            <a:ext cx="184727" cy="166254"/>
          </a:xfrm>
          <a:prstGeom prst="rightArrow">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solidFill>
                <a:schemeClr val="bg1">
                  <a:lumMod val="50000"/>
                  <a:lumOff val="50000"/>
                </a:schemeClr>
              </a:solidFill>
            </a:endParaRPr>
          </a:p>
        </p:txBody>
      </p:sp>
      <p:sp>
        <p:nvSpPr>
          <p:cNvPr id="9" name="Pil: højre 8"/>
          <p:cNvSpPr/>
          <p:nvPr/>
        </p:nvSpPr>
        <p:spPr>
          <a:xfrm rot="2700000">
            <a:off x="9017313" y="5160394"/>
            <a:ext cx="184727" cy="166254"/>
          </a:xfrm>
          <a:prstGeom prst="rightArrow">
            <a:avLst/>
          </a:prstGeom>
          <a:solidFill>
            <a:srgbClr val="D05A5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solidFill>
                <a:schemeClr val="bg1">
                  <a:lumMod val="50000"/>
                  <a:lumOff val="50000"/>
                </a:schemeClr>
              </a:solidFill>
            </a:endParaRPr>
          </a:p>
        </p:txBody>
      </p:sp>
      <p:sp>
        <p:nvSpPr>
          <p:cNvPr id="10" name="Pil: højre 9"/>
          <p:cNvSpPr/>
          <p:nvPr/>
        </p:nvSpPr>
        <p:spPr>
          <a:xfrm rot="-2700000">
            <a:off x="8823004" y="5145546"/>
            <a:ext cx="184727" cy="166254"/>
          </a:xfrm>
          <a:prstGeom prst="rightArrow">
            <a:avLst/>
          </a:prstGeom>
          <a:solidFill>
            <a:srgbClr val="789D4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600" dirty="0" err="1">
              <a:solidFill>
                <a:schemeClr val="bg1">
                  <a:lumMod val="50000"/>
                  <a:lumOff val="50000"/>
                </a:schemeClr>
              </a:solidFill>
            </a:endParaRPr>
          </a:p>
        </p:txBody>
      </p:sp>
    </p:spTree>
    <p:extLst>
      <p:ext uri="{BB962C8B-B14F-4D97-AF65-F5344CB8AC3E}">
        <p14:creationId xmlns:p14="http://schemas.microsoft.com/office/powerpoint/2010/main" val="1686816161"/>
      </p:ext>
    </p:extLst>
  </p:cSld>
  <p:clrMapOvr>
    <a:masterClrMapping/>
  </p:clrMapOvr>
</p:sld>
</file>

<file path=ppt/theme/theme1.xml><?xml version="1.0" encoding="utf-8"?>
<a:theme xmlns:a="http://schemas.openxmlformats.org/drawingml/2006/main" name="SDU">
  <a:themeElements>
    <a:clrScheme name="SDU">
      <a:dk1>
        <a:sysClr val="windowText" lastClr="000000"/>
      </a:dk1>
      <a:lt1>
        <a:sysClr val="window" lastClr="FFFFFF"/>
      </a:lt1>
      <a:dk2>
        <a:srgbClr val="473729"/>
      </a:dk2>
      <a:lt2>
        <a:srgbClr val="EFE5D1"/>
      </a:lt2>
      <a:accent1>
        <a:srgbClr val="4E5B31"/>
      </a:accent1>
      <a:accent2>
        <a:srgbClr val="789D4A"/>
      </a:accent2>
      <a:accent3>
        <a:srgbClr val="AEB862"/>
      </a:accent3>
      <a:accent4>
        <a:srgbClr val="862633"/>
      </a:accent4>
      <a:accent5>
        <a:srgbClr val="D05A57"/>
      </a:accent5>
      <a:accent6>
        <a:srgbClr val="D38235"/>
      </a:accent6>
      <a:hlink>
        <a:srgbClr val="0563C1"/>
      </a:hlink>
      <a:folHlink>
        <a:srgbClr val="954F72"/>
      </a:folHlink>
    </a:clrScheme>
    <a:fontScheme name="Master PP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a:srgbClr val="FFFFFF"/>
    </a:custClr>
    <a:custClr>
      <a:srgbClr val="FFFFFF"/>
    </a:custClr>
    <a:custClr>
      <a:srgbClr val="FFFFFF"/>
    </a:custClr>
    <a:custClr>
      <a:srgbClr val="FFFFFF"/>
    </a:custClr>
    <a:custClr>
      <a:srgbClr val="FFFFFF"/>
    </a:custClr>
    <a:custClr>
      <a:srgbClr val="FFFFFF"/>
    </a:custClr>
    <a:custClr name="Orange 1">
      <a:srgbClr val="D38235"/>
    </a:custClr>
    <a:custClr name="Orange 2">
      <a:srgbClr val="E0A526"/>
    </a:custClr>
    <a:custClr name="Orange 3">
      <a:srgbClr val="EED484"/>
    </a:custClr>
    <a:custClr name="Orange 4">
      <a:srgbClr val="FCF0C4"/>
    </a:custClr>
    <a:custClr>
      <a:srgbClr val="FFFFFF"/>
    </a:custClr>
    <a:custClr>
      <a:srgbClr val="FFFFFF"/>
    </a:custClr>
    <a:custClr>
      <a:srgbClr val="FFFFFF"/>
    </a:custClr>
    <a:custClr>
      <a:srgbClr val="FFFFFF"/>
    </a:custClr>
    <a:custClr>
      <a:srgbClr val="FFFFFF"/>
    </a:custClr>
    <a:custClr>
      <a:srgbClr val="FFFFFF"/>
    </a:custClr>
    <a:custClr name="Rød 1">
      <a:srgbClr val="862633"/>
    </a:custClr>
    <a:custClr name="Rød 2">
      <a:srgbClr val="D05A57"/>
    </a:custClr>
    <a:custClr name="Rød 3">
      <a:srgbClr val="E1BBB4"/>
    </a:custClr>
    <a:custClr name="Rød 4">
      <a:srgbClr val="F4E2DE"/>
    </a:custClr>
    <a:custClr>
      <a:srgbClr val="FFFFFF"/>
    </a:custClr>
    <a:custClr>
      <a:srgbClr val="FFFFFF"/>
    </a:custClr>
    <a:custClr>
      <a:srgbClr val="FFFFFF"/>
    </a:custClr>
    <a:custClr>
      <a:srgbClr val="FFFFFF"/>
    </a:custClr>
    <a:custClr>
      <a:srgbClr val="FFFFFF"/>
    </a:custClr>
    <a:custClr>
      <a:srgbClr val="FFFFFF"/>
    </a:custClr>
    <a:custClr name="Brun 1">
      <a:srgbClr val="473729"/>
    </a:custClr>
    <a:custClr name="Brun 2">
      <a:srgbClr val="946037"/>
    </a:custClr>
    <a:custClr name="Brun 3">
      <a:srgbClr val="DDCBA4"/>
    </a:custClr>
    <a:custClr name="Brun 4">
      <a:srgbClr val="EFE5D1"/>
    </a:custClr>
    <a:custClr>
      <a:srgbClr val="FFFFFF"/>
    </a:custClr>
    <a:custClr>
      <a:srgbClr val="FFFFFF"/>
    </a:custClr>
    <a:custClr>
      <a:srgbClr val="FFFFFF"/>
    </a:custClr>
    <a:custClr>
      <a:srgbClr val="FFFFFF"/>
    </a:custClr>
    <a:custClr>
      <a:srgbClr val="FFFFFF"/>
    </a:custClr>
    <a:custClr>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2538</Words>
  <Application>Microsoft Office PowerPoint</Application>
  <PresentationFormat>Widescreen</PresentationFormat>
  <Paragraphs>515</Paragraphs>
  <Slides>17</Slides>
  <Notes>17</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17</vt:i4>
      </vt:variant>
    </vt:vector>
  </HeadingPairs>
  <TitlesOfParts>
    <vt:vector size="23" baseType="lpstr">
      <vt:lpstr>Arial</vt:lpstr>
      <vt:lpstr>Calibri</vt:lpstr>
      <vt:lpstr>Courier New</vt:lpstr>
      <vt:lpstr>Wingdings</vt:lpstr>
      <vt:lpstr>Wingdings 2</vt:lpstr>
      <vt:lpstr>SDU</vt:lpstr>
      <vt:lpstr>Velkommen til arbejdsmøde om    APV og trivselsmåling 2018</vt:lpstr>
      <vt:lpstr>APV og trivselsmåling 2018 - Dagsorden for arbejdsmødet</vt:lpstr>
      <vt:lpstr>APV og trivselsmåling 2018 – Metoden kan ikke det hele</vt:lpstr>
      <vt:lpstr>APV og trivselsmåling 2018 - Formelle krav</vt:lpstr>
      <vt:lpstr>APV og trivselsmåling 2018 - Administration</vt:lpstr>
      <vt:lpstr>Proces og resultater</vt:lpstr>
      <vt:lpstr>APV og trivselsmåling 2018 - Perspektivskift i handlingsplan</vt:lpstr>
      <vt:lpstr>PowerPoint-præsentation</vt:lpstr>
      <vt:lpstr>APV og Trivselsmåling - Læsevejledning</vt:lpstr>
      <vt:lpstr>APV og Trivselsmåling - Svarprocent </vt:lpstr>
      <vt:lpstr>Psykisk APV/Trivselsmåling 2018 - Spørgsmål 1 fordelt på baggrundsvariable</vt:lpstr>
      <vt:lpstr>Psykisk APV/Trivselsmåling 2018 - Overspørgsmål på SDU-niveau</vt:lpstr>
      <vt:lpstr>Psykisk APV/Trivselsmåling - Spørgsmål om velbefindende - organisation</vt:lpstr>
      <vt:lpstr>Psykisk APV/Trivselsmåling - Spørgsmål om velbefindende - stilling</vt:lpstr>
      <vt:lpstr>Psykisk APV/Trivselsmåling - Spørgsmål om krænkende adfærd</vt:lpstr>
      <vt:lpstr>Fysisk APV - Resultater fordelt på geografi</vt:lpstr>
      <vt:lpstr>Enhedens overordnede resultater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2018-11-30T12:00:40Z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2016-04-20T10:58:19.1116824</vt:lpwstr>
  </property>
  <property fmtid="{D5CDD505-2E9C-101B-9397-08002B2CF9AE}" pid="3" name="CustomerId">
    <vt:lpwstr>sdu</vt:lpwstr>
  </property>
  <property fmtid="{D5CDD505-2E9C-101B-9397-08002B2CF9AE}" pid="4" name="TemplateId">
    <vt:lpwstr>636020171092827048</vt:lpwstr>
  </property>
  <property fmtid="{D5CDD505-2E9C-101B-9397-08002B2CF9AE}" pid="5" name="UserProfileId">
    <vt:lpwstr>636173873341667092</vt:lpwstr>
  </property>
</Properties>
</file>