
<file path=[Content_Types].xml><?xml version="1.0" encoding="utf-8"?>
<Types xmlns="http://schemas.openxmlformats.org/package/2006/content-types">
  <Default Extension="bin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bin" ContentType="image/x-emf"/>
  <Override PartName="/ppt/media/image3.bin" ContentType="image/x-emf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5" r:id="rId13"/>
    <p:sldId id="394" r:id="rId14"/>
    <p:sldId id="29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ps" id="{C5A0B7C2-94C9-9046-AA58-0A68042DB218}">
          <p14:sldIdLst/>
        </p14:section>
        <p14:section name="Intro" id="{015E2641-5DDF-E24E-8F43-E1A7DF40ED8E}">
          <p14:sldIdLst>
            <p14:sldId id="305"/>
          </p14:sldIdLst>
        </p14:section>
        <p14:section name="Egne slides" id="{16C90F94-FC03-C24D-9845-6781910442AB}">
          <p14:sldIdLst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</p14:sldIdLst>
        </p14:section>
        <p14:section name="Tak for i dag" id="{C2A2A02A-4E39-1A4D-98E5-182D5DD8ACE6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30">
          <p15:clr>
            <a:srgbClr val="A4A3A4"/>
          </p15:clr>
        </p15:guide>
        <p15:guide id="4" orient="horz" pos="20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F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9"/>
    <a:srgbClr val="E3B091"/>
    <a:srgbClr val="F7F8F7"/>
    <a:srgbClr val="C2DFF0"/>
    <a:srgbClr val="BFDBEB"/>
    <a:srgbClr val="A8CFE0"/>
    <a:srgbClr val="BFCCA1"/>
    <a:srgbClr val="B1CBEA"/>
    <a:srgbClr val="BBD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917" autoAdjust="0"/>
  </p:normalViewPr>
  <p:slideViewPr>
    <p:cSldViewPr snapToGrid="0" showGuides="1">
      <p:cViewPr varScale="1">
        <p:scale>
          <a:sx n="92" d="100"/>
          <a:sy n="92" d="100"/>
        </p:scale>
        <p:origin x="1176" y="90"/>
      </p:cViewPr>
      <p:guideLst>
        <p:guide orient="horz" pos="2160"/>
        <p:guide pos="3840"/>
        <p:guide orient="horz" pos="2530"/>
        <p:guide orient="horz" pos="2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50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145E0-E8D1-41FF-A366-31054961E1D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2873911-55A6-422C-8334-23937D013FFB}">
      <dgm:prSet phldrT="[Tekst]" custT="1"/>
      <dgm:spPr/>
      <dgm:t>
        <a:bodyPr/>
        <a:lstStyle/>
        <a:p>
          <a:r>
            <a:rPr lang="da-DK" sz="1600" dirty="0"/>
            <a:t>Forhold 1:</a:t>
          </a:r>
        </a:p>
        <a:p>
          <a:r>
            <a:rPr lang="da-DK" sz="1600" dirty="0"/>
            <a:t>For stor arbejdsmængde over en uafgrænset periode</a:t>
          </a:r>
        </a:p>
      </dgm:t>
    </dgm:pt>
    <dgm:pt modelId="{D5B9EDB4-8641-4BF7-AAAA-9C12220AC7EB}" type="parTrans" cxnId="{902C2F37-DCEA-46B7-8447-3C47692157CE}">
      <dgm:prSet/>
      <dgm:spPr/>
      <dgm:t>
        <a:bodyPr/>
        <a:lstStyle/>
        <a:p>
          <a:endParaRPr lang="da-DK"/>
        </a:p>
      </dgm:t>
    </dgm:pt>
    <dgm:pt modelId="{D342C779-B8F0-4847-89C0-4DAB0EB594FA}" type="sibTrans" cxnId="{902C2F37-DCEA-46B7-8447-3C47692157CE}">
      <dgm:prSet/>
      <dgm:spPr/>
      <dgm:t>
        <a:bodyPr/>
        <a:lstStyle/>
        <a:p>
          <a:endParaRPr lang="da-DK"/>
        </a:p>
      </dgm:t>
    </dgm:pt>
    <dgm:pt modelId="{59BE69A4-24B6-44ED-AA9B-1FA7ECDC1211}">
      <dgm:prSet phldrT="[Tekst]" custT="1"/>
      <dgm:spPr/>
      <dgm:t>
        <a:bodyPr/>
        <a:lstStyle/>
        <a:p>
          <a:r>
            <a:rPr lang="da-DK" sz="1600" dirty="0"/>
            <a:t>Fordi at der er et omfattende projekt som tager meget tid og varer over en længere periode</a:t>
          </a:r>
          <a:r>
            <a:rPr lang="da-DK" sz="1400" dirty="0"/>
            <a:t>. </a:t>
          </a:r>
        </a:p>
      </dgm:t>
    </dgm:pt>
    <dgm:pt modelId="{9465CDE2-C009-46A9-BE04-05DCF94B1C8B}" type="parTrans" cxnId="{31ED4419-9667-4EFE-908B-8FBFDC36261F}">
      <dgm:prSet/>
      <dgm:spPr/>
      <dgm:t>
        <a:bodyPr/>
        <a:lstStyle/>
        <a:p>
          <a:endParaRPr lang="da-DK"/>
        </a:p>
      </dgm:t>
    </dgm:pt>
    <dgm:pt modelId="{A25A916D-4973-469E-992C-B5EDAFCB8883}" type="sibTrans" cxnId="{31ED4419-9667-4EFE-908B-8FBFDC36261F}">
      <dgm:prSet/>
      <dgm:spPr/>
      <dgm:t>
        <a:bodyPr/>
        <a:lstStyle/>
        <a:p>
          <a:endParaRPr lang="da-DK"/>
        </a:p>
      </dgm:t>
    </dgm:pt>
    <dgm:pt modelId="{91155032-D9B5-470D-9C39-02E140740A0E}">
      <dgm:prSet phldrT="[Tekst]" custT="1"/>
      <dgm:spPr/>
      <dgm:t>
        <a:bodyPr/>
        <a:lstStyle/>
        <a:p>
          <a:r>
            <a:rPr lang="da-DK" sz="1600" dirty="0"/>
            <a:t>Fordi at der er to langtidssygemeldinger </a:t>
          </a:r>
        </a:p>
      </dgm:t>
    </dgm:pt>
    <dgm:pt modelId="{BB641873-1CB1-4DDD-A089-2896F325EC9A}" type="parTrans" cxnId="{ACD9A8F7-1913-450E-8B62-2BA513438B3D}">
      <dgm:prSet/>
      <dgm:spPr/>
      <dgm:t>
        <a:bodyPr/>
        <a:lstStyle/>
        <a:p>
          <a:endParaRPr lang="da-DK"/>
        </a:p>
      </dgm:t>
    </dgm:pt>
    <dgm:pt modelId="{B86B14C4-49FB-47ED-952E-E984432FC98D}" type="sibTrans" cxnId="{ACD9A8F7-1913-450E-8B62-2BA513438B3D}">
      <dgm:prSet/>
      <dgm:spPr/>
      <dgm:t>
        <a:bodyPr/>
        <a:lstStyle/>
        <a:p>
          <a:endParaRPr lang="da-DK"/>
        </a:p>
      </dgm:t>
    </dgm:pt>
    <dgm:pt modelId="{DFE4A489-BB98-41DA-A725-CCD0BC8336AB}">
      <dgm:prSet phldrT="[Tekst]" custT="1"/>
      <dgm:spPr/>
      <dgm:t>
        <a:bodyPr/>
        <a:lstStyle/>
        <a:p>
          <a:r>
            <a:rPr lang="da-DK" sz="1600" dirty="0"/>
            <a:t>Fordi at opgavemængden ikke er retfærdigt fordelt</a:t>
          </a:r>
        </a:p>
      </dgm:t>
    </dgm:pt>
    <dgm:pt modelId="{CD9B9363-E22B-4C58-9CD3-95E8B09A543E}" type="parTrans" cxnId="{DA44C441-B950-4D44-8963-06E8D1B19C02}">
      <dgm:prSet/>
      <dgm:spPr/>
      <dgm:t>
        <a:bodyPr/>
        <a:lstStyle/>
        <a:p>
          <a:endParaRPr lang="da-DK"/>
        </a:p>
      </dgm:t>
    </dgm:pt>
    <dgm:pt modelId="{E5E05064-393C-4870-9EA4-8123B352905B}" type="sibTrans" cxnId="{DA44C441-B950-4D44-8963-06E8D1B19C02}">
      <dgm:prSet/>
      <dgm:spPr/>
      <dgm:t>
        <a:bodyPr/>
        <a:lstStyle/>
        <a:p>
          <a:endParaRPr lang="da-DK"/>
        </a:p>
      </dgm:t>
    </dgm:pt>
    <dgm:pt modelId="{4AF78A4A-4F21-4A2A-A7A7-ED4B671784AB}">
      <dgm:prSet phldrT="[Tekst]" custT="1"/>
      <dgm:spPr/>
      <dgm:t>
        <a:bodyPr/>
        <a:lstStyle/>
        <a:p>
          <a:r>
            <a:rPr lang="da-DK" sz="1600" dirty="0"/>
            <a:t>Fordi at</a:t>
          </a:r>
          <a:r>
            <a:rPr lang="da-DK" sz="1800" dirty="0"/>
            <a:t>… </a:t>
          </a:r>
        </a:p>
      </dgm:t>
    </dgm:pt>
    <dgm:pt modelId="{B642722E-1DE2-4A53-AC31-794B44B9D641}" type="parTrans" cxnId="{754A6626-45E4-4AED-AE0C-A504C5161298}">
      <dgm:prSet/>
      <dgm:spPr/>
      <dgm:t>
        <a:bodyPr/>
        <a:lstStyle/>
        <a:p>
          <a:endParaRPr lang="da-DK"/>
        </a:p>
      </dgm:t>
    </dgm:pt>
    <dgm:pt modelId="{02435E77-3632-4981-8695-9082594E12E2}" type="sibTrans" cxnId="{754A6626-45E4-4AED-AE0C-A504C5161298}">
      <dgm:prSet/>
      <dgm:spPr/>
      <dgm:t>
        <a:bodyPr/>
        <a:lstStyle/>
        <a:p>
          <a:endParaRPr lang="da-DK"/>
        </a:p>
      </dgm:t>
    </dgm:pt>
    <dgm:pt modelId="{34BAF232-5114-4FCB-A7BF-B426ACB44E45}" type="pres">
      <dgm:prSet presAssocID="{629145E0-E8D1-41FF-A366-31054961E1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0EEB6C-CFC4-4356-A618-4CE43DE03312}" type="pres">
      <dgm:prSet presAssocID="{F2873911-55A6-422C-8334-23937D013FFB}" presName="centerShape" presStyleLbl="node0" presStyleIdx="0" presStyleCnt="1" custScaleX="167459" custScaleY="140712"/>
      <dgm:spPr/>
    </dgm:pt>
    <dgm:pt modelId="{FFCA46EE-5231-4BF9-B5C4-411A26CACEF2}" type="pres">
      <dgm:prSet presAssocID="{9465CDE2-C009-46A9-BE04-05DCF94B1C8B}" presName="parTrans" presStyleLbl="sibTrans2D1" presStyleIdx="0" presStyleCnt="4"/>
      <dgm:spPr/>
    </dgm:pt>
    <dgm:pt modelId="{F71AE587-E0A8-44D8-A60C-7592F88269CE}" type="pres">
      <dgm:prSet presAssocID="{9465CDE2-C009-46A9-BE04-05DCF94B1C8B}" presName="connectorText" presStyleLbl="sibTrans2D1" presStyleIdx="0" presStyleCnt="4"/>
      <dgm:spPr/>
    </dgm:pt>
    <dgm:pt modelId="{0BE0FFB6-C433-4A73-8125-32232CAA1F61}" type="pres">
      <dgm:prSet presAssocID="{59BE69A4-24B6-44ED-AA9B-1FA7ECDC1211}" presName="node" presStyleLbl="node1" presStyleIdx="0" presStyleCnt="4" custScaleX="302657">
        <dgm:presLayoutVars>
          <dgm:bulletEnabled val="1"/>
        </dgm:presLayoutVars>
      </dgm:prSet>
      <dgm:spPr/>
    </dgm:pt>
    <dgm:pt modelId="{DDEB4FE6-826C-4C7B-949B-B725523C4E45}" type="pres">
      <dgm:prSet presAssocID="{BB641873-1CB1-4DDD-A089-2896F325EC9A}" presName="parTrans" presStyleLbl="sibTrans2D1" presStyleIdx="1" presStyleCnt="4"/>
      <dgm:spPr/>
    </dgm:pt>
    <dgm:pt modelId="{1A6B14F5-2EF4-45B3-A2A0-429CF16068DB}" type="pres">
      <dgm:prSet presAssocID="{BB641873-1CB1-4DDD-A089-2896F325EC9A}" presName="connectorText" presStyleLbl="sibTrans2D1" presStyleIdx="1" presStyleCnt="4"/>
      <dgm:spPr/>
    </dgm:pt>
    <dgm:pt modelId="{143128E4-AAF9-4674-8573-3A63F7887917}" type="pres">
      <dgm:prSet presAssocID="{91155032-D9B5-470D-9C39-02E140740A0E}" presName="node" presStyleLbl="node1" presStyleIdx="1" presStyleCnt="4" custScaleX="222459" custRadScaleRad="159785" custRadScaleInc="541">
        <dgm:presLayoutVars>
          <dgm:bulletEnabled val="1"/>
        </dgm:presLayoutVars>
      </dgm:prSet>
      <dgm:spPr/>
    </dgm:pt>
    <dgm:pt modelId="{967D64AA-6DF9-4EEF-BBC2-5D9D7D650DEB}" type="pres">
      <dgm:prSet presAssocID="{CD9B9363-E22B-4C58-9CD3-95E8B09A543E}" presName="parTrans" presStyleLbl="sibTrans2D1" presStyleIdx="2" presStyleCnt="4"/>
      <dgm:spPr/>
    </dgm:pt>
    <dgm:pt modelId="{A103645F-8F23-4C36-89BE-DF4E3506192B}" type="pres">
      <dgm:prSet presAssocID="{CD9B9363-E22B-4C58-9CD3-95E8B09A543E}" presName="connectorText" presStyleLbl="sibTrans2D1" presStyleIdx="2" presStyleCnt="4"/>
      <dgm:spPr/>
    </dgm:pt>
    <dgm:pt modelId="{4D723D40-D322-410D-A9D5-9F9ED6DD926C}" type="pres">
      <dgm:prSet presAssocID="{DFE4A489-BB98-41DA-A725-CCD0BC8336AB}" presName="node" presStyleLbl="node1" presStyleIdx="2" presStyleCnt="4" custScaleX="270729" custRadScaleRad="97946" custRadScaleInc="-4190">
        <dgm:presLayoutVars>
          <dgm:bulletEnabled val="1"/>
        </dgm:presLayoutVars>
      </dgm:prSet>
      <dgm:spPr/>
    </dgm:pt>
    <dgm:pt modelId="{FCEB002A-D360-4ED5-A146-D12897AC0F8A}" type="pres">
      <dgm:prSet presAssocID="{B642722E-1DE2-4A53-AC31-794B44B9D641}" presName="parTrans" presStyleLbl="sibTrans2D1" presStyleIdx="3" presStyleCnt="4"/>
      <dgm:spPr/>
    </dgm:pt>
    <dgm:pt modelId="{C193580E-3205-4520-8BF3-495A2B22585E}" type="pres">
      <dgm:prSet presAssocID="{B642722E-1DE2-4A53-AC31-794B44B9D641}" presName="connectorText" presStyleLbl="sibTrans2D1" presStyleIdx="3" presStyleCnt="4"/>
      <dgm:spPr/>
    </dgm:pt>
    <dgm:pt modelId="{3150C5C8-C2B7-4A6F-B4AD-E676A5AD4BFB}" type="pres">
      <dgm:prSet presAssocID="{4AF78A4A-4F21-4A2A-A7A7-ED4B671784AB}" presName="node" presStyleLbl="node1" presStyleIdx="3" presStyleCnt="4" custScaleX="219543" custRadScaleRad="156628" custRadScaleInc="-1315">
        <dgm:presLayoutVars>
          <dgm:bulletEnabled val="1"/>
        </dgm:presLayoutVars>
      </dgm:prSet>
      <dgm:spPr/>
    </dgm:pt>
  </dgm:ptLst>
  <dgm:cxnLst>
    <dgm:cxn modelId="{31ED4419-9667-4EFE-908B-8FBFDC36261F}" srcId="{F2873911-55A6-422C-8334-23937D013FFB}" destId="{59BE69A4-24B6-44ED-AA9B-1FA7ECDC1211}" srcOrd="0" destOrd="0" parTransId="{9465CDE2-C009-46A9-BE04-05DCF94B1C8B}" sibTransId="{A25A916D-4973-469E-992C-B5EDAFCB8883}"/>
    <dgm:cxn modelId="{754A6626-45E4-4AED-AE0C-A504C5161298}" srcId="{F2873911-55A6-422C-8334-23937D013FFB}" destId="{4AF78A4A-4F21-4A2A-A7A7-ED4B671784AB}" srcOrd="3" destOrd="0" parTransId="{B642722E-1DE2-4A53-AC31-794B44B9D641}" sibTransId="{02435E77-3632-4981-8695-9082594E12E2}"/>
    <dgm:cxn modelId="{902C2F37-DCEA-46B7-8447-3C47692157CE}" srcId="{629145E0-E8D1-41FF-A366-31054961E1D1}" destId="{F2873911-55A6-422C-8334-23937D013FFB}" srcOrd="0" destOrd="0" parTransId="{D5B9EDB4-8641-4BF7-AAAA-9C12220AC7EB}" sibTransId="{D342C779-B8F0-4847-89C0-4DAB0EB594FA}"/>
    <dgm:cxn modelId="{DA44C441-B950-4D44-8963-06E8D1B19C02}" srcId="{F2873911-55A6-422C-8334-23937D013FFB}" destId="{DFE4A489-BB98-41DA-A725-CCD0BC8336AB}" srcOrd="2" destOrd="0" parTransId="{CD9B9363-E22B-4C58-9CD3-95E8B09A543E}" sibTransId="{E5E05064-393C-4870-9EA4-8123B352905B}"/>
    <dgm:cxn modelId="{57A09B62-20BF-42A7-B119-E9EB6E6856AF}" type="presOf" srcId="{BB641873-1CB1-4DDD-A089-2896F325EC9A}" destId="{DDEB4FE6-826C-4C7B-949B-B725523C4E45}" srcOrd="0" destOrd="0" presId="urn:microsoft.com/office/officeart/2005/8/layout/radial5"/>
    <dgm:cxn modelId="{DDA45F4A-76C1-4E93-9C49-B067F813FBAB}" type="presOf" srcId="{91155032-D9B5-470D-9C39-02E140740A0E}" destId="{143128E4-AAF9-4674-8573-3A63F7887917}" srcOrd="0" destOrd="0" presId="urn:microsoft.com/office/officeart/2005/8/layout/radial5"/>
    <dgm:cxn modelId="{AB4C894B-A472-432E-B6B6-D5F69405BC87}" type="presOf" srcId="{9465CDE2-C009-46A9-BE04-05DCF94B1C8B}" destId="{FFCA46EE-5231-4BF9-B5C4-411A26CACEF2}" srcOrd="0" destOrd="0" presId="urn:microsoft.com/office/officeart/2005/8/layout/radial5"/>
    <dgm:cxn modelId="{7692BE50-96B3-4341-B8D8-5EB3C80A23AB}" type="presOf" srcId="{59BE69A4-24B6-44ED-AA9B-1FA7ECDC1211}" destId="{0BE0FFB6-C433-4A73-8125-32232CAA1F61}" srcOrd="0" destOrd="0" presId="urn:microsoft.com/office/officeart/2005/8/layout/radial5"/>
    <dgm:cxn modelId="{1BDF6B80-FFCA-4D9F-A34F-6C7438575775}" type="presOf" srcId="{DFE4A489-BB98-41DA-A725-CCD0BC8336AB}" destId="{4D723D40-D322-410D-A9D5-9F9ED6DD926C}" srcOrd="0" destOrd="0" presId="urn:microsoft.com/office/officeart/2005/8/layout/radial5"/>
    <dgm:cxn modelId="{806DC89B-2F5A-4BF4-BB88-09ACCA5F77A5}" type="presOf" srcId="{9465CDE2-C009-46A9-BE04-05DCF94B1C8B}" destId="{F71AE587-E0A8-44D8-A60C-7592F88269CE}" srcOrd="1" destOrd="0" presId="urn:microsoft.com/office/officeart/2005/8/layout/radial5"/>
    <dgm:cxn modelId="{F6E7779C-AD76-4D9A-88BB-7EA211C468AD}" type="presOf" srcId="{629145E0-E8D1-41FF-A366-31054961E1D1}" destId="{34BAF232-5114-4FCB-A7BF-B426ACB44E45}" srcOrd="0" destOrd="0" presId="urn:microsoft.com/office/officeart/2005/8/layout/radial5"/>
    <dgm:cxn modelId="{C6F72EA4-7FCB-4F23-91FF-5622768AFE72}" type="presOf" srcId="{BB641873-1CB1-4DDD-A089-2896F325EC9A}" destId="{1A6B14F5-2EF4-45B3-A2A0-429CF16068DB}" srcOrd="1" destOrd="0" presId="urn:microsoft.com/office/officeart/2005/8/layout/radial5"/>
    <dgm:cxn modelId="{D48A42BD-06E3-4ECB-BFB5-11278D9508C4}" type="presOf" srcId="{B642722E-1DE2-4A53-AC31-794B44B9D641}" destId="{C193580E-3205-4520-8BF3-495A2B22585E}" srcOrd="1" destOrd="0" presId="urn:microsoft.com/office/officeart/2005/8/layout/radial5"/>
    <dgm:cxn modelId="{9B354DBE-1F0D-4123-AE93-96033B7AA367}" type="presOf" srcId="{4AF78A4A-4F21-4A2A-A7A7-ED4B671784AB}" destId="{3150C5C8-C2B7-4A6F-B4AD-E676A5AD4BFB}" srcOrd="0" destOrd="0" presId="urn:microsoft.com/office/officeart/2005/8/layout/radial5"/>
    <dgm:cxn modelId="{EDB668DB-D834-4D0A-B86A-01376A7C60CE}" type="presOf" srcId="{B642722E-1DE2-4A53-AC31-794B44B9D641}" destId="{FCEB002A-D360-4ED5-A146-D12897AC0F8A}" srcOrd="0" destOrd="0" presId="urn:microsoft.com/office/officeart/2005/8/layout/radial5"/>
    <dgm:cxn modelId="{C24C83DE-27B3-4BB7-916A-C7AED4A5BD74}" type="presOf" srcId="{CD9B9363-E22B-4C58-9CD3-95E8B09A543E}" destId="{967D64AA-6DF9-4EEF-BBC2-5D9D7D650DEB}" srcOrd="0" destOrd="0" presId="urn:microsoft.com/office/officeart/2005/8/layout/radial5"/>
    <dgm:cxn modelId="{861B38EB-FF5F-460C-818A-B64F0E8494EA}" type="presOf" srcId="{F2873911-55A6-422C-8334-23937D013FFB}" destId="{360EEB6C-CFC4-4356-A618-4CE43DE03312}" srcOrd="0" destOrd="0" presId="urn:microsoft.com/office/officeart/2005/8/layout/radial5"/>
    <dgm:cxn modelId="{A07EA9F5-5793-4BC5-ADDE-6FDABCE76E10}" type="presOf" srcId="{CD9B9363-E22B-4C58-9CD3-95E8B09A543E}" destId="{A103645F-8F23-4C36-89BE-DF4E3506192B}" srcOrd="1" destOrd="0" presId="urn:microsoft.com/office/officeart/2005/8/layout/radial5"/>
    <dgm:cxn modelId="{ACD9A8F7-1913-450E-8B62-2BA513438B3D}" srcId="{F2873911-55A6-422C-8334-23937D013FFB}" destId="{91155032-D9B5-470D-9C39-02E140740A0E}" srcOrd="1" destOrd="0" parTransId="{BB641873-1CB1-4DDD-A089-2896F325EC9A}" sibTransId="{B86B14C4-49FB-47ED-952E-E984432FC98D}"/>
    <dgm:cxn modelId="{0AE65A06-A83F-42EA-AB5A-8F41B3E4A45A}" type="presParOf" srcId="{34BAF232-5114-4FCB-A7BF-B426ACB44E45}" destId="{360EEB6C-CFC4-4356-A618-4CE43DE03312}" srcOrd="0" destOrd="0" presId="urn:microsoft.com/office/officeart/2005/8/layout/radial5"/>
    <dgm:cxn modelId="{9C2A5E54-8CFB-4123-8A10-A252C08AA892}" type="presParOf" srcId="{34BAF232-5114-4FCB-A7BF-B426ACB44E45}" destId="{FFCA46EE-5231-4BF9-B5C4-411A26CACEF2}" srcOrd="1" destOrd="0" presId="urn:microsoft.com/office/officeart/2005/8/layout/radial5"/>
    <dgm:cxn modelId="{0F2F4D96-7069-456A-8D6F-90C516F6B31C}" type="presParOf" srcId="{FFCA46EE-5231-4BF9-B5C4-411A26CACEF2}" destId="{F71AE587-E0A8-44D8-A60C-7592F88269CE}" srcOrd="0" destOrd="0" presId="urn:microsoft.com/office/officeart/2005/8/layout/radial5"/>
    <dgm:cxn modelId="{2574A9D4-0762-4815-9AEF-BB68E02B2C20}" type="presParOf" srcId="{34BAF232-5114-4FCB-A7BF-B426ACB44E45}" destId="{0BE0FFB6-C433-4A73-8125-32232CAA1F61}" srcOrd="2" destOrd="0" presId="urn:microsoft.com/office/officeart/2005/8/layout/radial5"/>
    <dgm:cxn modelId="{578B3B67-3DFC-4443-88F5-646AD806240F}" type="presParOf" srcId="{34BAF232-5114-4FCB-A7BF-B426ACB44E45}" destId="{DDEB4FE6-826C-4C7B-949B-B725523C4E45}" srcOrd="3" destOrd="0" presId="urn:microsoft.com/office/officeart/2005/8/layout/radial5"/>
    <dgm:cxn modelId="{B54ABBB6-D5D6-4046-8685-807B7069EE21}" type="presParOf" srcId="{DDEB4FE6-826C-4C7B-949B-B725523C4E45}" destId="{1A6B14F5-2EF4-45B3-A2A0-429CF16068DB}" srcOrd="0" destOrd="0" presId="urn:microsoft.com/office/officeart/2005/8/layout/radial5"/>
    <dgm:cxn modelId="{8A3D64CC-F669-40A5-8F97-4F763EA5099A}" type="presParOf" srcId="{34BAF232-5114-4FCB-A7BF-B426ACB44E45}" destId="{143128E4-AAF9-4674-8573-3A63F7887917}" srcOrd="4" destOrd="0" presId="urn:microsoft.com/office/officeart/2005/8/layout/radial5"/>
    <dgm:cxn modelId="{7A53F226-54F1-4164-BAE7-B01ADC1D85C7}" type="presParOf" srcId="{34BAF232-5114-4FCB-A7BF-B426ACB44E45}" destId="{967D64AA-6DF9-4EEF-BBC2-5D9D7D650DEB}" srcOrd="5" destOrd="0" presId="urn:microsoft.com/office/officeart/2005/8/layout/radial5"/>
    <dgm:cxn modelId="{739AB252-2087-4E78-917B-7D34AFB379E3}" type="presParOf" srcId="{967D64AA-6DF9-4EEF-BBC2-5D9D7D650DEB}" destId="{A103645F-8F23-4C36-89BE-DF4E3506192B}" srcOrd="0" destOrd="0" presId="urn:microsoft.com/office/officeart/2005/8/layout/radial5"/>
    <dgm:cxn modelId="{F7B11FA9-675C-451D-B609-F4B57956EB68}" type="presParOf" srcId="{34BAF232-5114-4FCB-A7BF-B426ACB44E45}" destId="{4D723D40-D322-410D-A9D5-9F9ED6DD926C}" srcOrd="6" destOrd="0" presId="urn:microsoft.com/office/officeart/2005/8/layout/radial5"/>
    <dgm:cxn modelId="{543CD260-CAAA-49F4-952F-37A7187E4A23}" type="presParOf" srcId="{34BAF232-5114-4FCB-A7BF-B426ACB44E45}" destId="{FCEB002A-D360-4ED5-A146-D12897AC0F8A}" srcOrd="7" destOrd="0" presId="urn:microsoft.com/office/officeart/2005/8/layout/radial5"/>
    <dgm:cxn modelId="{3E1C7D6F-0518-45B9-A030-FA1C1E63604F}" type="presParOf" srcId="{FCEB002A-D360-4ED5-A146-D12897AC0F8A}" destId="{C193580E-3205-4520-8BF3-495A2B22585E}" srcOrd="0" destOrd="0" presId="urn:microsoft.com/office/officeart/2005/8/layout/radial5"/>
    <dgm:cxn modelId="{405ADDF7-831E-4531-B835-CCA0D60BAD83}" type="presParOf" srcId="{34BAF232-5114-4FCB-A7BF-B426ACB44E45}" destId="{3150C5C8-C2B7-4A6F-B4AD-E676A5AD4BF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EEB6C-CFC4-4356-A618-4CE43DE03312}">
      <dsp:nvSpPr>
        <dsp:cNvPr id="0" name=""/>
        <dsp:cNvSpPr/>
      </dsp:nvSpPr>
      <dsp:spPr>
        <a:xfrm>
          <a:off x="4767893" y="1779147"/>
          <a:ext cx="2486644" cy="2089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Forhold 1: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 stor arbejdsmængde over en uafgrænset periode</a:t>
          </a:r>
        </a:p>
      </dsp:txBody>
      <dsp:txXfrm>
        <a:off x="5132054" y="2085143"/>
        <a:ext cx="1758322" cy="1477478"/>
      </dsp:txXfrm>
    </dsp:sp>
    <dsp:sp modelId="{FFCA46EE-5231-4BF9-B5C4-411A26CACEF2}">
      <dsp:nvSpPr>
        <dsp:cNvPr id="0" name=""/>
        <dsp:cNvSpPr/>
      </dsp:nvSpPr>
      <dsp:spPr>
        <a:xfrm rot="16200000">
          <a:off x="5934393" y="1386109"/>
          <a:ext cx="153645" cy="504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5957440" y="1510131"/>
        <a:ext cx="107552" cy="302925"/>
      </dsp:txXfrm>
    </dsp:sp>
    <dsp:sp modelId="{0BE0FFB6-C433-4A73-8125-32232CAA1F61}">
      <dsp:nvSpPr>
        <dsp:cNvPr id="0" name=""/>
        <dsp:cNvSpPr/>
      </dsp:nvSpPr>
      <dsp:spPr>
        <a:xfrm>
          <a:off x="3764097" y="4323"/>
          <a:ext cx="4494235" cy="148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Fordi at der er et omfattende projekt som tager meget tid og varer over en længere periode</a:t>
          </a:r>
          <a:r>
            <a:rPr lang="da-DK" sz="1400" kern="1200" dirty="0"/>
            <a:t>. </a:t>
          </a:r>
        </a:p>
      </dsp:txBody>
      <dsp:txXfrm>
        <a:off x="4422262" y="221786"/>
        <a:ext cx="3177905" cy="1050001"/>
      </dsp:txXfrm>
    </dsp:sp>
    <dsp:sp modelId="{DDEB4FE6-826C-4C7B-949B-B725523C4E45}">
      <dsp:nvSpPr>
        <dsp:cNvPr id="0" name=""/>
        <dsp:cNvSpPr/>
      </dsp:nvSpPr>
      <dsp:spPr>
        <a:xfrm rot="14607">
          <a:off x="7347789" y="2577601"/>
          <a:ext cx="224694" cy="504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7347789" y="2678433"/>
        <a:ext cx="157286" cy="302925"/>
      </dsp:txXfrm>
    </dsp:sp>
    <dsp:sp modelId="{143128E4-AAF9-4674-8573-3A63F7887917}">
      <dsp:nvSpPr>
        <dsp:cNvPr id="0" name=""/>
        <dsp:cNvSpPr/>
      </dsp:nvSpPr>
      <dsp:spPr>
        <a:xfrm>
          <a:off x="7678395" y="2095520"/>
          <a:ext cx="3303353" cy="148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Fordi at der er to langtidssygemeldinger </a:t>
          </a:r>
        </a:p>
      </dsp:txBody>
      <dsp:txXfrm>
        <a:off x="8162160" y="2312983"/>
        <a:ext cx="2335823" cy="1050001"/>
      </dsp:txXfrm>
    </dsp:sp>
    <dsp:sp modelId="{967D64AA-6DF9-4EEF-BBC2-5D9D7D650DEB}">
      <dsp:nvSpPr>
        <dsp:cNvPr id="0" name=""/>
        <dsp:cNvSpPr/>
      </dsp:nvSpPr>
      <dsp:spPr>
        <a:xfrm rot="5286870">
          <a:off x="5984151" y="3735374"/>
          <a:ext cx="130761" cy="504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6003120" y="3816746"/>
        <a:ext cx="91533" cy="302925"/>
      </dsp:txXfrm>
    </dsp:sp>
    <dsp:sp modelId="{4D723D40-D322-410D-A9D5-9F9ED6DD926C}">
      <dsp:nvSpPr>
        <dsp:cNvPr id="0" name=""/>
        <dsp:cNvSpPr/>
      </dsp:nvSpPr>
      <dsp:spPr>
        <a:xfrm>
          <a:off x="4068089" y="4114749"/>
          <a:ext cx="4020128" cy="148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Fordi at opgavemængden ikke er retfærdigt fordelt</a:t>
          </a:r>
        </a:p>
      </dsp:txBody>
      <dsp:txXfrm>
        <a:off x="4656823" y="4332212"/>
        <a:ext cx="2842660" cy="1050001"/>
      </dsp:txXfrm>
    </dsp:sp>
    <dsp:sp modelId="{FCEB002A-D360-4ED5-A146-D12897AC0F8A}">
      <dsp:nvSpPr>
        <dsp:cNvPr id="0" name=""/>
        <dsp:cNvSpPr/>
      </dsp:nvSpPr>
      <dsp:spPr>
        <a:xfrm rot="10764495">
          <a:off x="4482754" y="2586190"/>
          <a:ext cx="201571" cy="504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 rot="10800000">
        <a:off x="4543223" y="2686853"/>
        <a:ext cx="141100" cy="302925"/>
      </dsp:txXfrm>
    </dsp:sp>
    <dsp:sp modelId="{3150C5C8-C2B7-4A6F-B4AD-E676A5AD4BFB}">
      <dsp:nvSpPr>
        <dsp:cNvPr id="0" name=""/>
        <dsp:cNvSpPr/>
      </dsp:nvSpPr>
      <dsp:spPr>
        <a:xfrm>
          <a:off x="1128049" y="2115018"/>
          <a:ext cx="3260053" cy="148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Fordi at</a:t>
          </a:r>
          <a:r>
            <a:rPr lang="da-DK" sz="1800" kern="1200" dirty="0"/>
            <a:t>… </a:t>
          </a:r>
        </a:p>
      </dsp:txBody>
      <dsp:txXfrm>
        <a:off x="1605473" y="2332481"/>
        <a:ext cx="2305205" cy="105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4F9C836-126E-4395-B764-3D6FF18C1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CA90E9-5C4A-401E-B56B-E9A00D2A7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E8387-CAAF-46AA-9599-CC0ECE8D84EF}" type="datetimeFigureOut">
              <a:rPr lang="da-DK" smtClean="0"/>
              <a:t>30-11-2018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5E1412-CCF9-4C82-B7DB-0ACDF97C48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64831D-17FB-44E8-86ED-50BD573FC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2271-FBFE-4B12-8943-5A467B7F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05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30/11/2018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Indflyvning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Sidste</a:t>
            </a:r>
            <a:r>
              <a:rPr lang="en-US" baseline="0" dirty="0"/>
              <a:t> </a:t>
            </a:r>
            <a:r>
              <a:rPr lang="en-US" baseline="0" dirty="0" err="1"/>
              <a:t>tema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</a:t>
            </a:r>
            <a:r>
              <a:rPr lang="en-US" baseline="0" dirty="0" err="1"/>
              <a:t>dagsordenen</a:t>
            </a:r>
            <a:r>
              <a:rPr lang="en-US" baseline="0" dirty="0"/>
              <a:t>: Fra </a:t>
            </a:r>
            <a:r>
              <a:rPr lang="en-US" baseline="0" dirty="0" err="1"/>
              <a:t>kortlægning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bedre</a:t>
            </a:r>
            <a:r>
              <a:rPr lang="en-US" baseline="0" dirty="0"/>
              <a:t> Arbejdsmiljø.</a:t>
            </a:r>
          </a:p>
          <a:p>
            <a:r>
              <a:rPr lang="en-US" baseline="0" dirty="0" err="1"/>
              <a:t>Går</a:t>
            </a:r>
            <a:r>
              <a:rPr lang="en-US" baseline="0" dirty="0"/>
              <a:t> et </a:t>
            </a:r>
            <a:r>
              <a:rPr lang="en-US" baseline="0" dirty="0" err="1"/>
              <a:t>spadestik</a:t>
            </a:r>
            <a:r>
              <a:rPr lang="en-US" baseline="0" dirty="0"/>
              <a:t> </a:t>
            </a:r>
            <a:r>
              <a:rPr lang="en-US" baseline="0" dirty="0" err="1"/>
              <a:t>dybere</a:t>
            </a:r>
            <a:r>
              <a:rPr lang="en-US" baseline="0" dirty="0"/>
              <a:t> </a:t>
            </a:r>
            <a:r>
              <a:rPr lang="en-US" baseline="0" dirty="0" err="1"/>
              <a:t>ind</a:t>
            </a:r>
            <a:r>
              <a:rPr lang="en-US" baseline="0" dirty="0"/>
              <a:t> I </a:t>
            </a:r>
            <a:r>
              <a:rPr lang="en-US" baseline="0" dirty="0" err="1"/>
              <a:t>processen</a:t>
            </a:r>
            <a:r>
              <a:rPr lang="en-US" baseline="0" dirty="0"/>
              <a:t>. </a:t>
            </a:r>
            <a:r>
              <a:rPr lang="en-US" baseline="0" dirty="0" err="1"/>
              <a:t>Går</a:t>
            </a:r>
            <a:r>
              <a:rPr lang="en-US" baseline="0" dirty="0"/>
              <a:t> </a:t>
            </a:r>
            <a:r>
              <a:rPr lang="en-US" baseline="0" dirty="0" err="1"/>
              <a:t>ind</a:t>
            </a:r>
            <a:r>
              <a:rPr lang="en-US" baseline="0" dirty="0"/>
              <a:t> I </a:t>
            </a:r>
            <a:r>
              <a:rPr lang="en-US" baseline="0" dirty="0" err="1"/>
              <a:t>Gameplanen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prøver</a:t>
            </a:r>
            <a:r>
              <a:rPr lang="en-US" baseline="0" dirty="0"/>
              <a:t> at </a:t>
            </a:r>
            <a:r>
              <a:rPr lang="en-US" baseline="0" dirty="0" err="1"/>
              <a:t>hjælpe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den </a:t>
            </a:r>
            <a:r>
              <a:rPr lang="en-US" baseline="0" dirty="0" err="1"/>
              <a:t>gode</a:t>
            </a:r>
            <a:r>
              <a:rPr lang="en-US" baseline="0" dirty="0"/>
              <a:t> </a:t>
            </a:r>
            <a:r>
              <a:rPr lang="en-US" baseline="0" dirty="0" err="1"/>
              <a:t>tids</a:t>
            </a:r>
            <a:r>
              <a:rPr lang="en-US" baseline="0" dirty="0"/>
              <a:t>-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handlingsplan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65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/>
              <a:t>Individ: kende egne stresssignaler, hvordan man får hjælp af sin leder. Gruppe: støtte arbejdsfællesskaber og god feedbackkultur. Ledelse: afklare roller og opgaver i medarbejdergruppen, hjælpe med at prioritere, sikre balance mellem krav og ressourcer. Organisation: sætte retningen for skabe balance i arbejdslivet for medarbejdere og ledere.  </a:t>
            </a:r>
          </a:p>
          <a:p>
            <a:pPr lvl="1"/>
            <a:endParaRPr lang="da-DK" sz="2000" dirty="0"/>
          </a:p>
          <a:p>
            <a:pPr lvl="1"/>
            <a:r>
              <a:rPr lang="da-DK" sz="2000" dirty="0"/>
              <a:t>Forhold 2: For lave, for høje eller uklare krav i arbejdet – fjerne udfordringen gennem oplæring af medarbejdere ved instruktion i opgaverne,  skabe klarhed om kerneopgaven</a:t>
            </a:r>
          </a:p>
          <a:p>
            <a:pPr lvl="1"/>
            <a:r>
              <a:rPr lang="da-DK" sz="2000" dirty="0"/>
              <a:t>Forhold 3: Utilstrækkelig kollegial og ledelsesmæssig sparring og feedback – fjerne udfordringen gennem ledelsesmæssig prioritering af opgaver og konfliktløsning, samt styre udfordringen ved at systematisere videndeling og samarbejde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95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Overblik over hvordan den</a:t>
            </a:r>
            <a:r>
              <a:rPr lang="da-DK" baseline="0" dirty="0"/>
              <a:t> gode tids- og handlingsplan kan etableres. Nogen gange vil man skulle igennem alle faser, mens andre gange vil man kunne spring ind i den fase, der passer med der man er med den udfordring man står overfor. </a:t>
            </a:r>
          </a:p>
          <a:p>
            <a:endParaRPr lang="da-DK" baseline="0" dirty="0"/>
          </a:p>
          <a:p>
            <a:r>
              <a:rPr lang="da-DK" dirty="0"/>
              <a:t>Udgangspunkt i </a:t>
            </a:r>
            <a:r>
              <a:rPr lang="da-DK" dirty="0" err="1"/>
              <a:t>gameplan</a:t>
            </a:r>
            <a:r>
              <a:rPr lang="da-DK" baseline="0" dirty="0"/>
              <a:t> </a:t>
            </a:r>
            <a:r>
              <a:rPr lang="da-DK" dirty="0"/>
              <a:t>modellen </a:t>
            </a:r>
            <a:r>
              <a:rPr lang="da-DK" baseline="0" dirty="0"/>
              <a:t>(Meretes model) </a:t>
            </a:r>
            <a:r>
              <a:rPr lang="da-DK" dirty="0"/>
              <a:t>og tager et spadestik dybere ned i processen fra</a:t>
            </a:r>
            <a:r>
              <a:rPr lang="da-DK" baseline="0" dirty="0"/>
              <a:t> problem/udfordring til bedre arbejdsmiljø. Præsentere et værktøj som hjælper jer til at komme hele vejen rundt på en systematisk måde - formuleret som hjælpespørgsmål. </a:t>
            </a: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Vi folder faserne ud over de næste slides. Efterfulgt af case eksempel.</a:t>
            </a:r>
          </a:p>
          <a:p>
            <a:endParaRPr lang="da-DK" dirty="0"/>
          </a:p>
          <a:p>
            <a:r>
              <a:rPr lang="da-DK" dirty="0"/>
              <a:t>Obs: Fase</a:t>
            </a:r>
            <a:r>
              <a:rPr lang="da-DK" baseline="0" dirty="0"/>
              <a:t> 5: Præsenteres, men vi går ikke i dybden med den i dette oplæg – det er en anden proces.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07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Ordsproget betyder: ”Man er nødt</a:t>
            </a:r>
            <a:r>
              <a:rPr lang="da-DK" baseline="0" dirty="0"/>
              <a:t> til at kaste lys på udfordringen fra forskellige vinkler/indhente viden fra forskellige kilder”</a:t>
            </a:r>
          </a:p>
          <a:p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Risikoidentifikationen handler om at belyse de forhold som giver os viden om hvordan vi kan komme frem til den tilstand vi gerne vil opnå: fx fjerne problemer eller styrke de positive forhold.</a:t>
            </a:r>
            <a:endParaRPr lang="da-DK" dirty="0"/>
          </a:p>
          <a:p>
            <a:endParaRPr lang="da-DK" baseline="0" dirty="0"/>
          </a:p>
          <a:p>
            <a:r>
              <a:rPr lang="da-DK" baseline="0" dirty="0"/>
              <a:t>Ud fra APV’en finder man frem til hvad man gerne vil forbedre/fastholde/forebygge og derefter identificerer om der er viden om emnet andre steder fra. Derfra handler det om at identificere det ønskede mål/tilstand. 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598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Mål: (der forbedre forholdene for medarbejderne/fastholder gode forhold) </a:t>
            </a:r>
          </a:p>
          <a:p>
            <a:r>
              <a:rPr lang="da-DK" dirty="0"/>
              <a:t>Finde forhold ud fra kilderne: APV,</a:t>
            </a:r>
            <a:r>
              <a:rPr lang="da-DK" baseline="0" dirty="0"/>
              <a:t> sygefravær, personalemøder, runderinger….</a:t>
            </a:r>
          </a:p>
          <a:p>
            <a:endParaRPr lang="da-DK" baseline="0" dirty="0"/>
          </a:p>
          <a:p>
            <a:r>
              <a:rPr lang="da-DK" baseline="0" dirty="0"/>
              <a:t>Forhold 1: svarer direkte ind i spørgsmål 4 med føler du at der er en fornuftig balance mellem arbejdsliv og privatliv samt spørgsmål 6 med er din arbejdsmængde tilpas</a:t>
            </a:r>
          </a:p>
          <a:p>
            <a:r>
              <a:rPr lang="da-DK" baseline="0" dirty="0"/>
              <a:t>Forhold 2:  svarer ind i spørgsmål 8:  ved du hvad der forventes af dig i dit arbejde og spørgsmål 25: for du hjælp og støtte fra din nærmeste ledelse, når du har behov for det</a:t>
            </a:r>
          </a:p>
          <a:p>
            <a:r>
              <a:rPr lang="da-DK" baseline="0" dirty="0"/>
              <a:t>Forhold 3: spørgsmål 10: er samarbejdet med dine kolleger alt i alt tilfredsstillende, spørgsmål 13: bliver uoverensstemmelser håndteret åbent og ærligt, spørgsmål 14: oplever du, at arbejdspladsen er præget af en respektfuld adfærd kollegerne i mellem og spørgsmål 25: for du hjælp og støtte fra din nærmeste ledelse, når du har behov for det, spørgsmål 24: er den nærmeste ledelse nærværende og lyttende, når du har behov for det?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96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Ordsproget betyder: ”Vigtigheden</a:t>
            </a:r>
            <a:r>
              <a:rPr lang="da-DK" baseline="0" dirty="0"/>
              <a:t> af at give sig tid til at vælge den rigtige vej end hurtigt at finde en vej, der så viser sig at være forkert”.</a:t>
            </a:r>
          </a:p>
          <a:p>
            <a:r>
              <a:rPr lang="da-DK" baseline="0" dirty="0"/>
              <a:t>Her går man dybere ned i analysen og kigger på bevæggrundene til at arbejde med udfordringen. </a:t>
            </a:r>
          </a:p>
          <a:p>
            <a:endParaRPr lang="da-DK" baseline="0" dirty="0"/>
          </a:p>
          <a:p>
            <a:r>
              <a:rPr lang="da-DK" baseline="0" dirty="0"/>
              <a:t>OBS:</a:t>
            </a:r>
          </a:p>
          <a:p>
            <a:r>
              <a:rPr lang="da-DK" baseline="0" dirty="0"/>
              <a:t>Er konsekvensen overhængende og akut, SKAL den prioriteres. På samme måde hvis der er arbejdsrelateret sygefravær.</a:t>
            </a:r>
          </a:p>
          <a:p>
            <a:r>
              <a:rPr lang="da-DK" baseline="0" dirty="0"/>
              <a:t>Sygefravær: er der forhold i arbejdsmiljøet, der kan medvirke til det samlede sygefravær. </a:t>
            </a:r>
            <a:endParaRPr lang="da-DK" dirty="0"/>
          </a:p>
          <a:p>
            <a:endParaRPr lang="da-DK" dirty="0"/>
          </a:p>
          <a:p>
            <a:r>
              <a:rPr lang="da-DK" dirty="0"/>
              <a:t>Sandsynlighed</a:t>
            </a:r>
            <a:r>
              <a:rPr lang="da-DK" baseline="0" dirty="0"/>
              <a:t> x konsekvens: </a:t>
            </a:r>
            <a:r>
              <a:rPr lang="da-DK" dirty="0"/>
              <a:t>siger noget om omfanget og uddyber bevæggrundene.</a:t>
            </a:r>
            <a:r>
              <a:rPr lang="da-DK" baseline="0" dirty="0"/>
              <a:t> Mulighed for at bruge en risikomatrix. Vedlægges som bilag. </a:t>
            </a:r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67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05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Ordsproget</a:t>
            </a:r>
            <a:r>
              <a:rPr lang="da-DK" baseline="0" dirty="0"/>
              <a:t> betyder: ”Vælg ikke den nemme og umiddelbare løsning. Det kræver en dybereliggende analyse af forholdene for at kunne forstå udfordringen og dermed få de rigtige inputs til en handling/løsning”</a:t>
            </a:r>
          </a:p>
          <a:p>
            <a:endParaRPr lang="da-DK" baseline="0" dirty="0"/>
          </a:p>
          <a:p>
            <a:r>
              <a:rPr lang="da-DK" baseline="0" dirty="0"/>
              <a:t>Evt. brug for at foretage en dybere analyse af hvorfor vi har den udfordringen – årsagsanalyse og finde frem til mønstre.</a:t>
            </a:r>
          </a:p>
          <a:p>
            <a:endParaRPr lang="da-DK" baseline="0" dirty="0"/>
          </a:p>
          <a:p>
            <a:r>
              <a:rPr lang="da-DK" baseline="0" dirty="0"/>
              <a:t>Brug af hypotesemodellen som værktøj.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72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a-DK" dirty="0"/>
              <a:t>Forhold 2: For lave, for høje eller uklare krav i arbejdet.</a:t>
            </a:r>
          </a:p>
          <a:p>
            <a:pPr marL="457200" lvl="1" indent="0">
              <a:buNone/>
            </a:pPr>
            <a:r>
              <a:rPr lang="da-DK" dirty="0"/>
              <a:t>Bagvedliggende årsager: Fordi at ikke alle er oplært i arbejdsopgaven. Fordi at der er uklarhed om kvalitetsniveauet. Fordi at der er uklarhed om hvad kerneopgaven er. Fordi at…</a:t>
            </a:r>
          </a:p>
          <a:p>
            <a:pPr lvl="1"/>
            <a:r>
              <a:rPr lang="da-DK" dirty="0"/>
              <a:t>Forhold 3: Utilstrækkelig kollegial og ledelsesmæssig sparring og feedback.</a:t>
            </a:r>
          </a:p>
          <a:p>
            <a:pPr marL="457200" lvl="1" indent="0">
              <a:buNone/>
            </a:pPr>
            <a:r>
              <a:rPr lang="da-DK" dirty="0"/>
              <a:t>Bagvedliggende årsager: Fordi at der mangler ledelsesmæssig hjælp til prioritering og planlægning af opgaver. Fordi at medarbejderne er placeret fysiske væk fra hinanden. Fordi at der er en uløst konflikt i gruppen. Fordi at…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03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Ordsproget betyder: ”Siges</a:t>
            </a:r>
            <a:r>
              <a:rPr lang="da-DK" baseline="0" dirty="0"/>
              <a:t> til en person, der forsøger at overbevise andre om, at han næsten er i mål og at den manglende indsats er ubetydelig”. Du er ikke i mål endnu. Du kan ikke lave den gode tids- og handleplan før du har gennemført denne fase.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Et step op hvor vi går tilbage til forholdene og kigger på, hvordan kan vi kan styre vores risici så de ikke udvikler sig til arbejdsmiljøproblemer. Risikostyring kigger på løsninger: til hvilke niveauer og med hvilke midler. Bagvedliggende årsager kan bidrage med refleksioner til at identificere indsatser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Hjælp til at kunne prioritere i løsninger.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OBS: Forebyggelse: vigtigt at der tænkes </a:t>
            </a:r>
            <a:r>
              <a:rPr lang="da-DK" sz="1200" baseline="0" dirty="0"/>
              <a:t>forebyggelse i forslag til løsninger; hvordan vil de forhindre at en hændelse opstår, hvordan vil de undgå en gentagelse af en hændelse eller hvordan husker vi på at indarbejde forebyggende tiltag, når vi planlægger/tilrettelægger nye arbejdsprocesser, omorganiseringer etc. </a:t>
            </a: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F513-A065-49B1-B0CB-6768EA27A7D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4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19. november 2018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HR-service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19. november 2018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HR-service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646E9-C019-4797-91C0-10905D1A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747A21-C28B-4B90-9B03-F58C37A5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879F08-75C5-4490-864E-01B8DC4A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3CAC-92FD-4711-8DED-B132DA7B32E9}" type="datetimeFigureOut">
              <a:rPr lang="da-DK" smtClean="0"/>
              <a:t>30-11-2018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98F083-C981-4C90-A8DA-8A545D76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56AA42-8C39-4C6D-A861-CCBD7D0E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9281-227D-4CB2-98C5-5CEDD36CDA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1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A4AF3-15C7-488B-A5E1-529C303E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ECA538-072C-42F2-81CC-C47A6FA9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9076CB-F387-4BEB-9EE6-5CC4B8C01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DADA63-5714-41DA-8184-7DD8A19E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3CAC-92FD-4711-8DED-B132DA7B32E9}" type="datetimeFigureOut">
              <a:rPr lang="da-DK" smtClean="0"/>
              <a:t>30-11-2018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9EDD9C-10A0-400A-AC6C-2975073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95AF86-428A-400B-AEF7-B9204D36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9281-227D-4CB2-98C5-5CEDD36CDA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21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HR-service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19.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19. november 2018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HR-service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54" r:id="rId7"/>
    <p:sldLayoutId id="2147483665" r:id="rId8"/>
    <p:sldLayoutId id="2147483658" r:id="rId9"/>
    <p:sldLayoutId id="2147483652" r:id="rId10"/>
    <p:sldLayoutId id="2147483676" r:id="rId11"/>
    <p:sldLayoutId id="2147483679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 xmlns:p15="http://schemas.microsoft.com/office/powerpoint/2012/main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jdstilsynet.dk/da/regler/at-vejledninger/a/d-1-1-arbejdspladsvurdering" TargetMode="External"/><Relationship Id="rId2" Type="http://schemas.openxmlformats.org/officeDocument/2006/relationships/hyperlink" Target="https://www.arbejdsmiljoweb.dk/arbejdsmiljoearbejdet/paa-forkant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bejdstilsynet.dk/da/om%20arbejdstilsynet/interne-instrukser-og-kvalitetsprocedurer-mv/kvalitetsprocedurer/generelt-for-tilsyn/g-401-sporgeguides-psykisk/oversigt-over-sporgeguid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SR_Name"/>
          <p:cNvSpPr>
            <a:spLocks noGrp="1"/>
          </p:cNvSpPr>
          <p:nvPr>
            <p:ph type="title"/>
          </p:nvPr>
        </p:nvSpPr>
        <p:spPr>
          <a:xfrm>
            <a:off x="5765674" y="2179772"/>
            <a:ext cx="5975757" cy="1249228"/>
          </a:xfrm>
        </p:spPr>
        <p:txBody>
          <a:bodyPr anchor="b"/>
          <a:lstStyle/>
          <a:p>
            <a:r>
              <a:rPr lang="en-US" sz="6000" dirty="0">
                <a:solidFill>
                  <a:srgbClr val="862633"/>
                </a:solidFill>
              </a:rPr>
              <a:t>Fra </a:t>
            </a:r>
            <a:r>
              <a:rPr lang="en-US" sz="6000" dirty="0" err="1">
                <a:solidFill>
                  <a:srgbClr val="862633"/>
                </a:solidFill>
              </a:rPr>
              <a:t>kortlægning</a:t>
            </a:r>
            <a:r>
              <a:rPr lang="en-US" sz="6000" dirty="0">
                <a:solidFill>
                  <a:srgbClr val="862633"/>
                </a:solidFill>
              </a:rPr>
              <a:t> </a:t>
            </a:r>
            <a:r>
              <a:rPr lang="en-US" sz="6000" dirty="0" err="1">
                <a:solidFill>
                  <a:srgbClr val="862633"/>
                </a:solidFill>
              </a:rPr>
              <a:t>til</a:t>
            </a:r>
            <a:r>
              <a:rPr lang="en-US" sz="6000" dirty="0">
                <a:solidFill>
                  <a:srgbClr val="862633"/>
                </a:solidFill>
              </a:rPr>
              <a:t> et </a:t>
            </a:r>
            <a:r>
              <a:rPr lang="en-US" sz="6000" dirty="0" err="1">
                <a:solidFill>
                  <a:srgbClr val="862633"/>
                </a:solidFill>
              </a:rPr>
              <a:t>bedre</a:t>
            </a:r>
            <a:r>
              <a:rPr lang="en-US" sz="6000" dirty="0">
                <a:solidFill>
                  <a:srgbClr val="862633"/>
                </a:solidFill>
              </a:rPr>
              <a:t> </a:t>
            </a:r>
            <a:r>
              <a:rPr lang="en-US" sz="6000" dirty="0" err="1">
                <a:solidFill>
                  <a:srgbClr val="862633"/>
                </a:solidFill>
              </a:rPr>
              <a:t>arbejdsmiljø</a:t>
            </a:r>
            <a:endParaRPr lang="en-US" sz="6000" dirty="0">
              <a:solidFill>
                <a:srgbClr val="862633"/>
              </a:solidFill>
            </a:endParaRP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9" r="15499"/>
          <a:stretch/>
        </p:blipFill>
        <p:spPr>
          <a:xfrm>
            <a:off x="-3" y="1431758"/>
            <a:ext cx="5445796" cy="5426242"/>
          </a:xfrm>
          <a:noFill/>
        </p:spPr>
      </p:pic>
      <p:sp>
        <p:nvSpPr>
          <p:cNvPr id="3" name="USR_Title"/>
          <p:cNvSpPr/>
          <p:nvPr/>
        </p:nvSpPr>
        <p:spPr>
          <a:xfrm>
            <a:off x="5789952" y="3647043"/>
            <a:ext cx="62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APV arbejdsmøde for Arbejdsmiljøorganisationen </a:t>
            </a:r>
            <a:endParaRPr dirty="0"/>
          </a:p>
        </p:txBody>
      </p:sp>
      <p:sp>
        <p:nvSpPr>
          <p:cNvPr id="6" name="OFF_institute"/>
          <p:cNvSpPr>
            <a:spLocks noGrp="1"/>
          </p:cNvSpPr>
          <p:nvPr>
            <p:ph type="ftr" sz="quarter" idx="4294967295"/>
          </p:nvPr>
        </p:nvSpPr>
        <p:spPr>
          <a:xfrm>
            <a:off x="5789952" y="4016375"/>
            <a:ext cx="6256274" cy="722299"/>
          </a:xfrm>
          <a:prstGeom prst="rect">
            <a:avLst/>
          </a:prstGeom>
        </p:spPr>
        <p:txBody>
          <a:bodyPr/>
          <a:lstStyle/>
          <a:p>
            <a:r>
              <a:rPr dirty="0"/>
              <a:t>HR-service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8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7853818" cy="1248208"/>
          </a:xfrm>
        </p:spPr>
        <p:txBody>
          <a:bodyPr>
            <a:normAutofit/>
          </a:bodyPr>
          <a:lstStyle/>
          <a:p>
            <a:r>
              <a:rPr lang="da-DK" sz="2400" b="0" dirty="0"/>
              <a:t>Eksempel 1: APV’en viser at 40% af medarbejderne føler sig belastet af stress i forbindelse med deres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7748" y="2110748"/>
            <a:ext cx="5511600" cy="4418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200" dirty="0"/>
              <a:t>Risikostyring:</a:t>
            </a:r>
          </a:p>
          <a:p>
            <a:pPr marL="0" indent="0">
              <a:buNone/>
            </a:pPr>
            <a:endParaRPr lang="da-DK" sz="2200" dirty="0"/>
          </a:p>
          <a:p>
            <a:pPr lvl="0"/>
            <a:r>
              <a:rPr lang="da-DK" sz="2200" dirty="0"/>
              <a:t>Acceptgrænse:</a:t>
            </a:r>
          </a:p>
          <a:p>
            <a:pPr lvl="1"/>
            <a:r>
              <a:rPr lang="da-DK" sz="2000" dirty="0"/>
              <a:t>Forhold 1: For stor arbejdsmængde over en uafgrænset periode – </a:t>
            </a:r>
          </a:p>
          <a:p>
            <a:pPr marL="0" lvl="1" indent="0">
              <a:buNone/>
            </a:pPr>
            <a:r>
              <a:rPr lang="da-DK" sz="2000" dirty="0"/>
              <a:t>	Styre udfordringen gennem etablering af 	rutiner for fordeling af opgaver, prioritering 	af opgaver, ansætte vikarer.</a:t>
            </a:r>
          </a:p>
          <a:p>
            <a:endParaRPr lang="da-DK" sz="2200" dirty="0"/>
          </a:p>
          <a:p>
            <a:r>
              <a:rPr lang="da-DK" sz="2200" dirty="0"/>
              <a:t>IGLO:</a:t>
            </a:r>
          </a:p>
          <a:p>
            <a:pPr lvl="1"/>
            <a:r>
              <a:rPr lang="da-DK" sz="2100" b="1" dirty="0"/>
              <a:t>Individ</a:t>
            </a:r>
            <a:r>
              <a:rPr lang="da-DK" sz="2100" dirty="0"/>
              <a:t>: hvordan man får hjælp af sin leder… </a:t>
            </a:r>
            <a:r>
              <a:rPr lang="da-DK" sz="2100" b="1" dirty="0"/>
              <a:t>Gruppe</a:t>
            </a:r>
            <a:r>
              <a:rPr lang="da-DK" sz="2100" dirty="0"/>
              <a:t>: støtte arbejdsfællesskaber og god feedbackkultur…</a:t>
            </a:r>
            <a:r>
              <a:rPr lang="da-DK" sz="2100" b="1" dirty="0"/>
              <a:t> Ledelse</a:t>
            </a:r>
            <a:r>
              <a:rPr lang="da-DK" sz="2100" dirty="0"/>
              <a:t>: afklare roller og opgaver i medarbejdergruppen... </a:t>
            </a:r>
            <a:r>
              <a:rPr lang="da-DK" sz="2100" b="1" dirty="0"/>
              <a:t>Organisation</a:t>
            </a:r>
            <a:r>
              <a:rPr lang="da-DK" sz="2100" dirty="0"/>
              <a:t>: sætte retningen for skabe balance i arbejdslivet for medarbejdere og ledere…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3"/>
          </p:nvPr>
        </p:nvSpPr>
        <p:spPr>
          <a:xfrm>
            <a:off x="6449406" y="2457075"/>
            <a:ext cx="5511600" cy="3852862"/>
          </a:xfrm>
        </p:spPr>
        <p:txBody>
          <a:bodyPr/>
          <a:lstStyle/>
          <a:p>
            <a:r>
              <a:rPr lang="da-DK" dirty="0"/>
              <a:t>Graden af forebyggelse:</a:t>
            </a:r>
          </a:p>
          <a:p>
            <a:pPr marL="627063" lvl="1" indent="0">
              <a:buNone/>
            </a:pPr>
            <a:r>
              <a:rPr lang="da-DK" sz="2000" dirty="0"/>
              <a:t>Tydelig fordeling og prioritering af opgaver. </a:t>
            </a:r>
          </a:p>
          <a:p>
            <a:pPr marL="627063" lvl="1" indent="0">
              <a:buNone/>
            </a:pPr>
            <a:r>
              <a:rPr lang="da-DK" sz="2000" dirty="0"/>
              <a:t>Ansætte vikar.</a:t>
            </a:r>
          </a:p>
          <a:p>
            <a:pPr marL="627063" lvl="1" indent="0">
              <a:buNone/>
            </a:pPr>
            <a:r>
              <a:rPr lang="da-DK" sz="2000" dirty="0"/>
              <a:t>(Kontakt til personalepsykolog).</a:t>
            </a:r>
            <a:endParaRPr lang="da-DK" sz="2400" dirty="0"/>
          </a:p>
          <a:p>
            <a:pPr lvl="0"/>
            <a:endParaRPr lang="da-DK" sz="2400" dirty="0"/>
          </a:p>
          <a:p>
            <a:pPr lvl="0"/>
            <a:r>
              <a:rPr lang="da-DK" dirty="0"/>
              <a:t>Opfølgning:</a:t>
            </a:r>
          </a:p>
          <a:p>
            <a:pPr lvl="1"/>
            <a:r>
              <a:rPr lang="da-DK" sz="2000" dirty="0"/>
              <a:t>Status på målopfyldelse ved deadline for udarbejdelse af handlingsplanen.</a:t>
            </a:r>
          </a:p>
          <a:p>
            <a:pPr lvl="1"/>
            <a:r>
              <a:rPr lang="da-DK" sz="2000" dirty="0"/>
              <a:t>Bruge den Årlige Arbejdsmiljødrøftelse til status og planlægning.</a:t>
            </a:r>
          </a:p>
          <a:p>
            <a:endParaRPr lang="da-DK" dirty="0"/>
          </a:p>
        </p:txBody>
      </p:sp>
      <p:sp>
        <p:nvSpPr>
          <p:cNvPr id="6" name="Pil: opadgående 5"/>
          <p:cNvSpPr/>
          <p:nvPr/>
        </p:nvSpPr>
        <p:spPr>
          <a:xfrm>
            <a:off x="6790766" y="3039035"/>
            <a:ext cx="196286" cy="837911"/>
          </a:xfrm>
          <a:prstGeom prst="upArrow">
            <a:avLst/>
          </a:prstGeom>
          <a:solidFill>
            <a:srgbClr val="E3B09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/>
          <p:cNvGrpSpPr/>
          <p:nvPr/>
        </p:nvGrpSpPr>
        <p:grpSpPr>
          <a:xfrm>
            <a:off x="7692736" y="557966"/>
            <a:ext cx="3373081" cy="1420294"/>
            <a:chOff x="7692736" y="557966"/>
            <a:chExt cx="3373081" cy="1420294"/>
          </a:xfrm>
        </p:grpSpPr>
        <p:sp>
          <p:nvSpPr>
            <p:cNvPr id="5" name="Pil: vinkel 4">
              <a:extLst/>
            </p:cNvPr>
            <p:cNvSpPr/>
            <p:nvPr/>
          </p:nvSpPr>
          <p:spPr>
            <a:xfrm rot="20452653" flipH="1">
              <a:off x="7692736" y="557966"/>
              <a:ext cx="3373081" cy="1420294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kstfelt 3"/>
            <p:cNvSpPr txBox="1"/>
            <p:nvPr/>
          </p:nvSpPr>
          <p:spPr>
            <a:xfrm rot="20435226">
              <a:off x="8312277" y="711753"/>
              <a:ext cx="2233215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Hvordan sikrer vi stærk koordinering undervejs?</a:t>
              </a:r>
            </a:p>
            <a:p>
              <a:endParaRPr lang="da-DK" sz="1400" dirty="0">
                <a:solidFill>
                  <a:prstClr val="black"/>
                </a:solidFill>
                <a:latin typeface="+mj-lt"/>
              </a:endParaRPr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Hvordan gør vi løbende status og fejrer succeser?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2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Vælg et område ud fra jeres APV, som I vil arbejde med.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Gennemgå spørgsmålene i faserne fra risikoidentifikation og frem til årsagsanalyse, og notér jeres refleksioner undervejs.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Fælles opsamling, hvor vi drøfter erfaringerne fra gruppearbejdet.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>
              <a:buNone/>
            </a:pPr>
            <a:r>
              <a:rPr lang="da-DK" dirty="0"/>
              <a:t>					God fornøjelse!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42" y="0"/>
            <a:ext cx="3033658" cy="17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4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05758-AAB0-4D9D-B4F6-C7E5CC7B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Henvisninger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0F6DAC-E35D-4DAC-8B74-ACF1F58E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/>
              <a:t>Risikomatrix – bilag </a:t>
            </a:r>
          </a:p>
          <a:p>
            <a:pPr>
              <a:buNone/>
            </a:pPr>
            <a:r>
              <a:rPr lang="da-DK" dirty="0"/>
              <a:t>BFA vejledning: På forkant: </a:t>
            </a:r>
            <a:r>
              <a:rPr lang="da-DK" dirty="0">
                <a:hlinkClick r:id="rId2"/>
              </a:rPr>
              <a:t>https://www.arbejdsmiljoweb.dk/arbejdsmiljoearbejdet/paa-forkant</a:t>
            </a:r>
            <a:endParaRPr lang="da-DK" dirty="0"/>
          </a:p>
          <a:p>
            <a:pPr>
              <a:buNone/>
            </a:pPr>
            <a:r>
              <a:rPr lang="da-DK" dirty="0"/>
              <a:t>At- vejledning Arbejdspladsvurdering D.1.1-3: </a:t>
            </a:r>
            <a:r>
              <a:rPr lang="da-DK" dirty="0">
                <a:hlinkClick r:id="rId3"/>
              </a:rPr>
              <a:t>https://arbejdstilsynet.dk/da/regler/at-vejledninger/a/d-1-1-arbejdspladsvurdering</a:t>
            </a:r>
            <a:endParaRPr lang="da-DK" dirty="0"/>
          </a:p>
          <a:p>
            <a:pPr>
              <a:buNone/>
            </a:pPr>
            <a:r>
              <a:rPr lang="da-DK" dirty="0"/>
              <a:t>APV og Trivselsmåling på SDU: </a:t>
            </a:r>
          </a:p>
          <a:p>
            <a:pPr>
              <a:buNone/>
            </a:pPr>
            <a:r>
              <a:rPr lang="da-DK" dirty="0"/>
              <a:t>Arbejdstilsynets spørgeguides: </a:t>
            </a:r>
            <a:r>
              <a:rPr lang="da-DK" dirty="0">
                <a:hlinkClick r:id="rId4"/>
              </a:rPr>
              <a:t>https://arbejdstilsynet.dk/da/om%20arbejdstilsynet/interne-instrukser-og-kvalitetsprocedurer-mv/kvalitetsprocedurer/generelt-for-tilsyn/g-401-sporgeguides-psykisk/oversigt-over-sporgeguides</a:t>
            </a: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33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B2E07-DE7A-4862-9D5C-72D185C2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Risikomatrix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6EF4AEF7-D281-4F8D-9457-18F30F6D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8EE4F09-3C36-4045-B8BC-F85E17F1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48"/>
          <a:stretch/>
        </p:blipFill>
        <p:spPr>
          <a:xfrm>
            <a:off x="952626" y="2254102"/>
            <a:ext cx="10128295" cy="37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200">
                <a:solidFill>
                  <a:srgbClr val="D05A57"/>
                </a:solidFill>
              </a:rPr>
              <a:t>Tak for i dag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9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tediagram: Forbindelse 7"/>
          <p:cNvSpPr/>
          <p:nvPr/>
        </p:nvSpPr>
        <p:spPr>
          <a:xfrm>
            <a:off x="9062699" y="351650"/>
            <a:ext cx="5832930" cy="649287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utediagram: Forbindelse 5"/>
          <p:cNvSpPr/>
          <p:nvPr/>
        </p:nvSpPr>
        <p:spPr>
          <a:xfrm>
            <a:off x="9929285" y="1411260"/>
            <a:ext cx="3961392" cy="4308064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utediagram: Forbindelse 2"/>
          <p:cNvSpPr/>
          <p:nvPr/>
        </p:nvSpPr>
        <p:spPr>
          <a:xfrm>
            <a:off x="11252700" y="2787298"/>
            <a:ext cx="1264283" cy="1535761"/>
          </a:xfrm>
          <a:prstGeom prst="flowChartConnector">
            <a:avLst/>
          </a:prstGeom>
          <a:solidFill>
            <a:srgbClr val="EED48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A71DB829-A39C-416E-A843-0C75C80CDA9A}"/>
              </a:ext>
            </a:extLst>
          </p:cNvPr>
          <p:cNvSpPr/>
          <p:nvPr/>
        </p:nvSpPr>
        <p:spPr>
          <a:xfrm>
            <a:off x="74181" y="365126"/>
            <a:ext cx="11853368" cy="6492874"/>
          </a:xfrm>
          <a:prstGeom prst="rightArrow">
            <a:avLst>
              <a:gd name="adj1" fmla="val 50000"/>
              <a:gd name="adj2" fmla="val 39012"/>
            </a:avLst>
          </a:prstGeom>
          <a:solidFill>
            <a:srgbClr val="AEB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61128" y="2027348"/>
            <a:ext cx="11403544" cy="4526954"/>
            <a:chOff x="61128" y="2027348"/>
            <a:chExt cx="11403544" cy="4526954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43A152E-46A4-4A6F-A63D-FEB29D4157A2}"/>
                </a:ext>
              </a:extLst>
            </p:cNvPr>
            <p:cNvSpPr txBox="1"/>
            <p:nvPr/>
          </p:nvSpPr>
          <p:spPr>
            <a:xfrm>
              <a:off x="9881109" y="2736822"/>
              <a:ext cx="158356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Hvilke synlige effekter får vores indsats?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Hvad vil vore kolleger mærke? </a:t>
              </a:r>
            </a:p>
          </p:txBody>
        </p:sp>
        <p:sp>
          <p:nvSpPr>
            <p:cNvPr id="23" name="Pil: vinkel 22">
              <a:extLst>
                <a:ext uri="{FF2B5EF4-FFF2-40B4-BE49-F238E27FC236}">
                  <a16:creationId xmlns:a16="http://schemas.microsoft.com/office/drawing/2014/main" id="{3892BC8D-0752-4939-B8B1-A1511563F5AA}"/>
                </a:ext>
              </a:extLst>
            </p:cNvPr>
            <p:cNvSpPr/>
            <p:nvPr/>
          </p:nvSpPr>
          <p:spPr>
            <a:xfrm>
              <a:off x="61128" y="5380683"/>
              <a:ext cx="1909295" cy="115556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993144D4-468C-47A8-A394-96C3C1590071}"/>
                </a:ext>
              </a:extLst>
            </p:cNvPr>
            <p:cNvSpPr txBox="1"/>
            <p:nvPr/>
          </p:nvSpPr>
          <p:spPr>
            <a:xfrm>
              <a:off x="667867" y="5503100"/>
              <a:ext cx="9435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Hvem skal vi have involveret i analysen og hvordan?</a:t>
              </a:r>
            </a:p>
          </p:txBody>
        </p:sp>
        <p:sp>
          <p:nvSpPr>
            <p:cNvPr id="27" name="Pil: vinkel 26">
              <a:extLst>
                <a:ext uri="{FF2B5EF4-FFF2-40B4-BE49-F238E27FC236}">
                  <a16:creationId xmlns:a16="http://schemas.microsoft.com/office/drawing/2014/main" id="{1A52A8E0-1281-4B92-B27F-7A425681CCAD}"/>
                </a:ext>
              </a:extLst>
            </p:cNvPr>
            <p:cNvSpPr/>
            <p:nvPr/>
          </p:nvSpPr>
          <p:spPr>
            <a:xfrm>
              <a:off x="1755087" y="5372632"/>
              <a:ext cx="2099730" cy="115556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4FE4F86F-B88C-41F2-BF49-451B3CB46CA2}"/>
                </a:ext>
              </a:extLst>
            </p:cNvPr>
            <p:cNvSpPr txBox="1"/>
            <p:nvPr/>
          </p:nvSpPr>
          <p:spPr>
            <a:xfrm>
              <a:off x="2353321" y="5538639"/>
              <a:ext cx="1231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Hvordan sætter vi mål på indsats  sammen med kolleger og ledelse? </a:t>
              </a:r>
            </a:p>
          </p:txBody>
        </p:sp>
        <p:sp>
          <p:nvSpPr>
            <p:cNvPr id="31" name="Pil: vinkel 30">
              <a:extLst>
                <a:ext uri="{FF2B5EF4-FFF2-40B4-BE49-F238E27FC236}">
                  <a16:creationId xmlns:a16="http://schemas.microsoft.com/office/drawing/2014/main" id="{14D38743-5F70-4258-B9FC-FB047A7CDC2A}"/>
                </a:ext>
              </a:extLst>
            </p:cNvPr>
            <p:cNvSpPr/>
            <p:nvPr/>
          </p:nvSpPr>
          <p:spPr>
            <a:xfrm>
              <a:off x="5431059" y="5389864"/>
              <a:ext cx="1909295" cy="115556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4D0306C0-8349-4AAE-82C6-7113508952E3}"/>
                </a:ext>
              </a:extLst>
            </p:cNvPr>
            <p:cNvSpPr txBox="1"/>
            <p:nvPr/>
          </p:nvSpPr>
          <p:spPr>
            <a:xfrm>
              <a:off x="6000865" y="5519021"/>
              <a:ext cx="11443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Hvordan sikrer vi opbakning og fokus hos kolleger og ledelse?</a:t>
              </a:r>
            </a:p>
          </p:txBody>
        </p:sp>
        <p:sp>
          <p:nvSpPr>
            <p:cNvPr id="33" name="Pil: vinkel 32">
              <a:extLst>
                <a:ext uri="{FF2B5EF4-FFF2-40B4-BE49-F238E27FC236}">
                  <a16:creationId xmlns:a16="http://schemas.microsoft.com/office/drawing/2014/main" id="{374AAF35-C81F-4B43-BB90-B2091833D6E5}"/>
                </a:ext>
              </a:extLst>
            </p:cNvPr>
            <p:cNvSpPr/>
            <p:nvPr/>
          </p:nvSpPr>
          <p:spPr>
            <a:xfrm>
              <a:off x="7128713" y="5389863"/>
              <a:ext cx="1909295" cy="115556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3CF233A3-79A2-45F9-8456-CBDAE7E0D822}"/>
                </a:ext>
              </a:extLst>
            </p:cNvPr>
            <p:cNvSpPr txBox="1"/>
            <p:nvPr/>
          </p:nvSpPr>
          <p:spPr>
            <a:xfrm>
              <a:off x="7642317" y="5546381"/>
              <a:ext cx="111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Hvordan gør vi løbende status og fejrer succeser?</a:t>
              </a:r>
            </a:p>
          </p:txBody>
        </p:sp>
        <p:grpSp>
          <p:nvGrpSpPr>
            <p:cNvPr id="36" name="Gruppe 35"/>
            <p:cNvGrpSpPr/>
            <p:nvPr/>
          </p:nvGrpSpPr>
          <p:grpSpPr>
            <a:xfrm>
              <a:off x="106129" y="2041251"/>
              <a:ext cx="1741468" cy="449746"/>
              <a:chOff x="12046" y="170682"/>
              <a:chExt cx="1741468" cy="449746"/>
            </a:xfrm>
          </p:grpSpPr>
          <p:sp>
            <p:nvSpPr>
              <p:cNvPr id="40" name="Rektangel: afrundede hjørner 39"/>
              <p:cNvSpPr/>
              <p:nvPr/>
            </p:nvSpPr>
            <p:spPr>
              <a:xfrm>
                <a:off x="12046" y="170682"/>
                <a:ext cx="1741468" cy="4497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ektangel: afrundede hjørner 4"/>
              <p:cNvSpPr txBox="1"/>
              <p:nvPr/>
            </p:nvSpPr>
            <p:spPr>
              <a:xfrm>
                <a:off x="12046" y="170682"/>
                <a:ext cx="1741468" cy="299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sz="1200" kern="1200" dirty="0"/>
                  <a:t>Risikoidentifikation</a:t>
                </a:r>
              </a:p>
            </p:txBody>
          </p:sp>
        </p:grpSp>
        <p:grpSp>
          <p:nvGrpSpPr>
            <p:cNvPr id="37" name="Gruppe 36"/>
            <p:cNvGrpSpPr/>
            <p:nvPr/>
          </p:nvGrpSpPr>
          <p:grpSpPr>
            <a:xfrm>
              <a:off x="157917" y="2486120"/>
              <a:ext cx="1741468" cy="2508810"/>
              <a:chOff x="368384" y="470513"/>
              <a:chExt cx="1741468" cy="3710141"/>
            </a:xfrm>
          </p:grpSpPr>
          <p:sp>
            <p:nvSpPr>
              <p:cNvPr id="38" name="Rektangel: afrundede hjørner 37"/>
              <p:cNvSpPr/>
              <p:nvPr/>
            </p:nvSpPr>
            <p:spPr>
              <a:xfrm>
                <a:off x="368384" y="470513"/>
                <a:ext cx="1741468" cy="371014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ktangel: afrundede hjørner 6"/>
              <p:cNvSpPr txBox="1"/>
              <p:nvPr/>
            </p:nvSpPr>
            <p:spPr>
              <a:xfrm>
                <a:off x="419390" y="521519"/>
                <a:ext cx="1639456" cy="360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Input fra, fx: 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APV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ATEX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Beredskab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Sygefravær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Runderinger</a:t>
                </a:r>
              </a:p>
              <a:p>
                <a:pPr marL="228600" lvl="2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Ulykker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Målfastsættelse.</a:t>
                </a:r>
                <a:br>
                  <a:rPr lang="da-DK" sz="1200" kern="1200" dirty="0"/>
                </a:br>
                <a:endParaRPr lang="da-DK" sz="1200" kern="1200" dirty="0"/>
              </a:p>
            </p:txBody>
          </p:sp>
        </p:grpSp>
        <p:grpSp>
          <p:nvGrpSpPr>
            <p:cNvPr id="42" name="Gruppe 41"/>
            <p:cNvGrpSpPr/>
            <p:nvPr/>
          </p:nvGrpSpPr>
          <p:grpSpPr>
            <a:xfrm>
              <a:off x="1945309" y="2034086"/>
              <a:ext cx="1741468" cy="449746"/>
              <a:chOff x="2809283" y="160050"/>
              <a:chExt cx="1741468" cy="449746"/>
            </a:xfrm>
          </p:grpSpPr>
          <p:sp>
            <p:nvSpPr>
              <p:cNvPr id="46" name="Rektangel: afrundede hjørner 45"/>
              <p:cNvSpPr/>
              <p:nvPr/>
            </p:nvSpPr>
            <p:spPr>
              <a:xfrm>
                <a:off x="2809283" y="160050"/>
                <a:ext cx="1741468" cy="4497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ktangel: afrundede hjørner 4"/>
              <p:cNvSpPr txBox="1"/>
              <p:nvPr/>
            </p:nvSpPr>
            <p:spPr>
              <a:xfrm>
                <a:off x="2809283" y="160050"/>
                <a:ext cx="1741468" cy="299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sz="1200" kern="1200" dirty="0"/>
                  <a:t>Risikoanalyse</a:t>
                </a:r>
              </a:p>
            </p:txBody>
          </p:sp>
        </p:grpSp>
        <p:grpSp>
          <p:nvGrpSpPr>
            <p:cNvPr id="43" name="Gruppe 42"/>
            <p:cNvGrpSpPr/>
            <p:nvPr/>
          </p:nvGrpSpPr>
          <p:grpSpPr>
            <a:xfrm>
              <a:off x="2038055" y="2475935"/>
              <a:ext cx="1741468" cy="2554108"/>
              <a:chOff x="3165621" y="470513"/>
              <a:chExt cx="1741468" cy="3710141"/>
            </a:xfrm>
          </p:grpSpPr>
          <p:sp>
            <p:nvSpPr>
              <p:cNvPr id="44" name="Rektangel: afrundede hjørner 43"/>
              <p:cNvSpPr/>
              <p:nvPr/>
            </p:nvSpPr>
            <p:spPr>
              <a:xfrm>
                <a:off x="3165621" y="470513"/>
                <a:ext cx="1741468" cy="371014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ktangel: afrundede hjørner 6"/>
              <p:cNvSpPr txBox="1"/>
              <p:nvPr/>
            </p:nvSpPr>
            <p:spPr>
              <a:xfrm>
                <a:off x="3216627" y="521519"/>
                <a:ext cx="1639456" cy="36081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Bevæggrunde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Sandsynligheden for at en påvirkning finder sted, kombineret med konsekvensen eller alvorligheden af hændelsen/ situation/ønske scenariet.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</p:txBody>
          </p:sp>
        </p:grpSp>
        <p:grpSp>
          <p:nvGrpSpPr>
            <p:cNvPr id="48" name="Gruppe 47"/>
            <p:cNvGrpSpPr/>
            <p:nvPr/>
          </p:nvGrpSpPr>
          <p:grpSpPr>
            <a:xfrm>
              <a:off x="3810209" y="2041251"/>
              <a:ext cx="1741468" cy="449746"/>
              <a:chOff x="5606519" y="170682"/>
              <a:chExt cx="1741468" cy="449746"/>
            </a:xfrm>
          </p:grpSpPr>
          <p:sp>
            <p:nvSpPr>
              <p:cNvPr id="52" name="Rektangel: afrundede hjørner 51"/>
              <p:cNvSpPr/>
              <p:nvPr/>
            </p:nvSpPr>
            <p:spPr>
              <a:xfrm>
                <a:off x="5606519" y="170682"/>
                <a:ext cx="1741468" cy="4497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ektangel: afrundede hjørner 4"/>
              <p:cNvSpPr txBox="1"/>
              <p:nvPr/>
            </p:nvSpPr>
            <p:spPr>
              <a:xfrm>
                <a:off x="5606519" y="170682"/>
                <a:ext cx="1741468" cy="299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sz="1200" kern="1200" dirty="0"/>
                  <a:t>Årsagsanalyse</a:t>
                </a:r>
              </a:p>
            </p:txBody>
          </p:sp>
        </p:grpSp>
        <p:grpSp>
          <p:nvGrpSpPr>
            <p:cNvPr id="49" name="Gruppe 48"/>
            <p:cNvGrpSpPr/>
            <p:nvPr/>
          </p:nvGrpSpPr>
          <p:grpSpPr>
            <a:xfrm>
              <a:off x="3893202" y="2483832"/>
              <a:ext cx="1741468" cy="2512139"/>
              <a:chOff x="5962857" y="470513"/>
              <a:chExt cx="1741468" cy="3710141"/>
            </a:xfrm>
          </p:grpSpPr>
          <p:sp>
            <p:nvSpPr>
              <p:cNvPr id="50" name="Rektangel: afrundede hjørner 49"/>
              <p:cNvSpPr/>
              <p:nvPr/>
            </p:nvSpPr>
            <p:spPr>
              <a:xfrm>
                <a:off x="5962857" y="470513"/>
                <a:ext cx="1741468" cy="371014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ktangel: afrundede hjørner 6"/>
              <p:cNvSpPr txBox="1"/>
              <p:nvPr/>
            </p:nvSpPr>
            <p:spPr>
              <a:xfrm>
                <a:off x="6013863" y="521519"/>
                <a:ext cx="1639456" cy="360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Umiddelbare årsager.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dirty="0"/>
                  <a:t>B</a:t>
                </a:r>
                <a:r>
                  <a:rPr lang="da-DK" sz="1200" kern="1200" dirty="0"/>
                  <a:t>agvedliggende årsager.</a:t>
                </a:r>
              </a:p>
            </p:txBody>
          </p:sp>
        </p:grpSp>
        <p:grpSp>
          <p:nvGrpSpPr>
            <p:cNvPr id="54" name="Gruppe 53"/>
            <p:cNvGrpSpPr/>
            <p:nvPr/>
          </p:nvGrpSpPr>
          <p:grpSpPr>
            <a:xfrm>
              <a:off x="5675109" y="2033011"/>
              <a:ext cx="1743459" cy="449746"/>
              <a:chOff x="8403756" y="193324"/>
              <a:chExt cx="1743459" cy="449746"/>
            </a:xfrm>
          </p:grpSpPr>
          <p:sp>
            <p:nvSpPr>
              <p:cNvPr id="58" name="Rektangel: afrundede hjørner 57"/>
              <p:cNvSpPr/>
              <p:nvPr/>
            </p:nvSpPr>
            <p:spPr>
              <a:xfrm>
                <a:off x="8403756" y="193324"/>
                <a:ext cx="1743459" cy="4497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ktangel: afrundede hjørner 4"/>
              <p:cNvSpPr txBox="1"/>
              <p:nvPr/>
            </p:nvSpPr>
            <p:spPr>
              <a:xfrm>
                <a:off x="8403756" y="193324"/>
                <a:ext cx="1743459" cy="299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sz="1200" kern="1200" dirty="0"/>
                  <a:t>Risikostyring</a:t>
                </a:r>
              </a:p>
            </p:txBody>
          </p:sp>
        </p:grpSp>
        <p:grpSp>
          <p:nvGrpSpPr>
            <p:cNvPr id="55" name="Gruppe 54"/>
            <p:cNvGrpSpPr/>
            <p:nvPr/>
          </p:nvGrpSpPr>
          <p:grpSpPr>
            <a:xfrm>
              <a:off x="5798332" y="2478940"/>
              <a:ext cx="1743459" cy="2551103"/>
              <a:chOff x="8760094" y="538437"/>
              <a:chExt cx="1743459" cy="3619576"/>
            </a:xfrm>
          </p:grpSpPr>
          <p:sp>
            <p:nvSpPr>
              <p:cNvPr id="56" name="Rektangel: afrundede hjørner 55"/>
              <p:cNvSpPr/>
              <p:nvPr/>
            </p:nvSpPr>
            <p:spPr>
              <a:xfrm>
                <a:off x="8760094" y="538437"/>
                <a:ext cx="1743459" cy="361957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Rektangel: afrundede hjørner 6"/>
              <p:cNvSpPr txBox="1"/>
              <p:nvPr/>
            </p:nvSpPr>
            <p:spPr>
              <a:xfrm>
                <a:off x="8811158" y="589502"/>
                <a:ext cx="1641331" cy="3306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Acceptgrænser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Forebyggelses-niveauer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IGLO-niveauer</a:t>
                </a:r>
              </a:p>
              <a:p>
                <a:pPr marL="0" lvl="1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br>
                  <a:rPr lang="da-DK" sz="1200" kern="1200" dirty="0"/>
                </a:b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/>
                  <a:t>Tids- og handlingsplan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</p:txBody>
          </p:sp>
        </p:grpSp>
        <p:grpSp>
          <p:nvGrpSpPr>
            <p:cNvPr id="60" name="Gruppe 59"/>
            <p:cNvGrpSpPr/>
            <p:nvPr/>
          </p:nvGrpSpPr>
          <p:grpSpPr>
            <a:xfrm>
              <a:off x="7532585" y="2027348"/>
              <a:ext cx="1669396" cy="449746"/>
              <a:chOff x="8403756" y="193324"/>
              <a:chExt cx="1743459" cy="449746"/>
            </a:xfrm>
          </p:grpSpPr>
          <p:sp>
            <p:nvSpPr>
              <p:cNvPr id="61" name="Rektangel: afrundede hjørner 60"/>
              <p:cNvSpPr/>
              <p:nvPr/>
            </p:nvSpPr>
            <p:spPr>
              <a:xfrm>
                <a:off x="8403756" y="193324"/>
                <a:ext cx="1743459" cy="4497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ktangel: afrundede hjørner 4"/>
              <p:cNvSpPr txBox="1"/>
              <p:nvPr/>
            </p:nvSpPr>
            <p:spPr>
              <a:xfrm>
                <a:off x="8403756" y="193324"/>
                <a:ext cx="1743459" cy="299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a-DK" sz="1200" dirty="0">
                    <a:solidFill>
                      <a:schemeClr val="bg1">
                        <a:lumMod val="50000"/>
                      </a:schemeClr>
                    </a:solidFill>
                  </a:rPr>
                  <a:t>Opfølgning på handlingsplan</a:t>
                </a:r>
                <a:endParaRPr lang="da-DK" sz="1200" kern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3" name="Gruppe 62"/>
            <p:cNvGrpSpPr/>
            <p:nvPr/>
          </p:nvGrpSpPr>
          <p:grpSpPr>
            <a:xfrm>
              <a:off x="7617414" y="2474315"/>
              <a:ext cx="1830402" cy="2555728"/>
              <a:chOff x="8727300" y="589501"/>
              <a:chExt cx="1743459" cy="3623803"/>
            </a:xfrm>
          </p:grpSpPr>
          <p:sp>
            <p:nvSpPr>
              <p:cNvPr id="64" name="Rektangel: afrundede hjørner 63"/>
              <p:cNvSpPr/>
              <p:nvPr/>
            </p:nvSpPr>
            <p:spPr>
              <a:xfrm>
                <a:off x="8727300" y="593728"/>
                <a:ext cx="1743459" cy="361957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Rektangel: afrundede hjørner 6"/>
              <p:cNvSpPr txBox="1"/>
              <p:nvPr/>
            </p:nvSpPr>
            <p:spPr>
              <a:xfrm>
                <a:off x="8811158" y="589501"/>
                <a:ext cx="1641331" cy="35174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kern="1200" dirty="0">
                    <a:solidFill>
                      <a:schemeClr val="bg1">
                        <a:lumMod val="50000"/>
                      </a:schemeClr>
                    </a:solidFill>
                  </a:rPr>
                  <a:t>Opfølgning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200" dirty="0">
                    <a:solidFill>
                      <a:schemeClr val="bg1">
                        <a:lumMod val="50000"/>
                      </a:schemeClr>
                    </a:solidFill>
                  </a:rPr>
                  <a:t>Behov for korrigerende handlinger</a:t>
                </a:r>
                <a:endParaRPr lang="da-DK" sz="1200" kern="1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da-DK" sz="1200" kern="1200" dirty="0"/>
              </a:p>
            </p:txBody>
          </p:sp>
        </p:grpSp>
        <p:sp>
          <p:nvSpPr>
            <p:cNvPr id="66" name="Pil: vinkel 65">
              <a:extLst/>
            </p:cNvPr>
            <p:cNvSpPr/>
            <p:nvPr/>
          </p:nvSpPr>
          <p:spPr>
            <a:xfrm>
              <a:off x="3626877" y="5398742"/>
              <a:ext cx="2099730" cy="115556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DD4F350B-EB42-4532-B5D5-992F9B1B04B4}"/>
                </a:ext>
              </a:extLst>
            </p:cNvPr>
            <p:cNvSpPr txBox="1"/>
            <p:nvPr/>
          </p:nvSpPr>
          <p:spPr>
            <a:xfrm>
              <a:off x="4216432" y="5561023"/>
              <a:ext cx="1083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Hvordan sikrer vi stærk koordinering undervejs?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D52E29E-96A5-4277-914B-D432DFAD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8" y="453600"/>
            <a:ext cx="9070068" cy="1248208"/>
          </a:xfrm>
        </p:spPr>
        <p:txBody>
          <a:bodyPr/>
          <a:lstStyle/>
          <a:p>
            <a:r>
              <a:rPr lang="da-DK" dirty="0"/>
              <a:t>Fra kortlægning </a:t>
            </a:r>
            <a:br>
              <a:rPr lang="da-DK" dirty="0"/>
            </a:br>
            <a:r>
              <a:rPr lang="da-DK" dirty="0"/>
              <a:t>til et bedre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980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8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90" y="120446"/>
            <a:ext cx="11872758" cy="66260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1DDBC1-AD55-46F3-9F16-9C52F016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38981"/>
          </a:xfrm>
        </p:spPr>
        <p:txBody>
          <a:bodyPr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”I mørke er alle katte grå”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E58F7-C327-4922-8323-68D884F4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512" y="1946787"/>
            <a:ext cx="5398875" cy="425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Risikoidentifikation</a:t>
            </a:r>
          </a:p>
          <a:p>
            <a:endParaRPr lang="da-DK" sz="2800" dirty="0">
              <a:solidFill>
                <a:schemeClr val="bg1"/>
              </a:solidFill>
            </a:endParaRPr>
          </a:p>
          <a:p>
            <a:r>
              <a:rPr lang="da-DK" sz="2200" dirty="0">
                <a:solidFill>
                  <a:schemeClr val="bg1"/>
                </a:solidFill>
              </a:rPr>
              <a:t>Hvilke forhold kan der ligge til grund for udfordringen?</a:t>
            </a:r>
          </a:p>
          <a:p>
            <a:pPr marL="457200" lvl="1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Hændelser/situationer/ønskescenarier</a:t>
            </a:r>
          </a:p>
          <a:p>
            <a:r>
              <a:rPr lang="da-DK" sz="2200" dirty="0">
                <a:solidFill>
                  <a:schemeClr val="bg1"/>
                </a:solidFill>
              </a:rPr>
              <a:t>Hvad er målet med indsatsen</a:t>
            </a:r>
            <a:r>
              <a:rPr lang="da-DK" sz="2800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Er der udfordringer, der kan puljes til samlede tematikker?</a:t>
            </a:r>
          </a:p>
        </p:txBody>
      </p:sp>
      <p:grpSp>
        <p:nvGrpSpPr>
          <p:cNvPr id="8" name="Gruppe 7">
            <a:extLst/>
          </p:cNvPr>
          <p:cNvGrpSpPr/>
          <p:nvPr/>
        </p:nvGrpSpPr>
        <p:grpSpPr>
          <a:xfrm>
            <a:off x="530524" y="1663658"/>
            <a:ext cx="4855864" cy="4791330"/>
            <a:chOff x="5301524" y="255733"/>
            <a:chExt cx="6278358" cy="6285365"/>
          </a:xfrm>
        </p:grpSpPr>
        <p:sp>
          <p:nvSpPr>
            <p:cNvPr id="9" name="Kombinationstegning: figur 8"/>
            <p:cNvSpPr/>
            <p:nvPr/>
          </p:nvSpPr>
          <p:spPr>
            <a:xfrm>
              <a:off x="7288702" y="2253977"/>
              <a:ext cx="2304000" cy="2304000"/>
            </a:xfrm>
            <a:custGeom>
              <a:avLst/>
              <a:gdLst>
                <a:gd name="connsiteX0" fmla="*/ 0 w 1637875"/>
                <a:gd name="connsiteY0" fmla="*/ 834733 h 1669465"/>
                <a:gd name="connsiteX1" fmla="*/ 818938 w 1637875"/>
                <a:gd name="connsiteY1" fmla="*/ 0 h 1669465"/>
                <a:gd name="connsiteX2" fmla="*/ 1637876 w 1637875"/>
                <a:gd name="connsiteY2" fmla="*/ 834733 h 1669465"/>
                <a:gd name="connsiteX3" fmla="*/ 818938 w 1637875"/>
                <a:gd name="connsiteY3" fmla="*/ 1669466 h 1669465"/>
                <a:gd name="connsiteX4" fmla="*/ 0 w 1637875"/>
                <a:gd name="connsiteY4" fmla="*/ 834733 h 166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875" h="1669465">
                  <a:moveTo>
                    <a:pt x="0" y="834733"/>
                  </a:moveTo>
                  <a:cubicBezTo>
                    <a:pt x="0" y="373723"/>
                    <a:pt x="366651" y="0"/>
                    <a:pt x="818938" y="0"/>
                  </a:cubicBezTo>
                  <a:cubicBezTo>
                    <a:pt x="1271225" y="0"/>
                    <a:pt x="1637876" y="373723"/>
                    <a:pt x="1637876" y="834733"/>
                  </a:cubicBezTo>
                  <a:cubicBezTo>
                    <a:pt x="1637876" y="1295743"/>
                    <a:pt x="1271225" y="1669466"/>
                    <a:pt x="818938" y="1669466"/>
                  </a:cubicBezTo>
                  <a:cubicBezTo>
                    <a:pt x="366651" y="1669466"/>
                    <a:pt x="0" y="1295743"/>
                    <a:pt x="0" y="834733"/>
                  </a:cubicBezTo>
                  <a:close/>
                </a:path>
              </a:pathLst>
            </a:custGeom>
            <a:solidFill>
              <a:srgbClr val="E5B64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5101" tIns="259727" rIns="255101" bIns="25972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200" b="1" kern="1200" dirty="0"/>
                <a:t>Arbejdsmiljøplan</a:t>
              </a:r>
            </a:p>
          </p:txBody>
        </p:sp>
        <p:sp>
          <p:nvSpPr>
            <p:cNvPr id="10" name="Rektangel: afrundede hjørner 9"/>
            <p:cNvSpPr/>
            <p:nvPr/>
          </p:nvSpPr>
          <p:spPr>
            <a:xfrm rot="18000000">
              <a:off x="8678240" y="1332697"/>
              <a:ext cx="1860361" cy="383289"/>
            </a:xfrm>
            <a:prstGeom prst="roundRect">
              <a:avLst/>
            </a:prstGeom>
            <a:solidFill>
              <a:srgbClr val="FFFC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Planlægning</a:t>
              </a:r>
            </a:p>
          </p:txBody>
        </p:sp>
        <p:sp>
          <p:nvSpPr>
            <p:cNvPr id="11" name="Rektangel: afrundede hjørner 10"/>
            <p:cNvSpPr/>
            <p:nvPr/>
          </p:nvSpPr>
          <p:spPr>
            <a:xfrm>
              <a:off x="9719521" y="3223334"/>
              <a:ext cx="1860361" cy="383289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SMU</a:t>
              </a:r>
            </a:p>
          </p:txBody>
        </p:sp>
        <p:sp>
          <p:nvSpPr>
            <p:cNvPr id="12" name="Rektangel: afrundede hjørner 11"/>
            <p:cNvSpPr/>
            <p:nvPr/>
          </p:nvSpPr>
          <p:spPr>
            <a:xfrm rot="3600000">
              <a:off x="8665318" y="5085809"/>
              <a:ext cx="1861200" cy="383289"/>
            </a:xfrm>
            <a:prstGeom prst="roundRect">
              <a:avLst/>
            </a:prstGeom>
            <a:solidFill>
              <a:srgbClr val="E8BF6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Drift og vedligehold</a:t>
              </a:r>
            </a:p>
          </p:txBody>
        </p:sp>
        <p:sp>
          <p:nvSpPr>
            <p:cNvPr id="13" name="Rektangel: afrundede hjørner 12"/>
            <p:cNvSpPr/>
            <p:nvPr/>
          </p:nvSpPr>
          <p:spPr>
            <a:xfrm rot="3600000">
              <a:off x="6404544" y="1307950"/>
              <a:ext cx="1860361" cy="383289"/>
            </a:xfrm>
            <a:prstGeom prst="roundRect">
              <a:avLst/>
            </a:prstGeom>
            <a:solidFill>
              <a:srgbClr val="A88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4" name="Rektangel: afrundede hjørner 13"/>
            <p:cNvSpPr/>
            <p:nvPr/>
          </p:nvSpPr>
          <p:spPr>
            <a:xfrm rot="19800000">
              <a:off x="5583203" y="4287635"/>
              <a:ext cx="1860361" cy="383289"/>
            </a:xfrm>
            <a:prstGeom prst="roundRect">
              <a:avLst/>
            </a:prstGeom>
            <a:solidFill>
              <a:srgbClr val="DAA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Arbejdstilsyn</a:t>
              </a:r>
            </a:p>
          </p:txBody>
        </p:sp>
        <p:sp>
          <p:nvSpPr>
            <p:cNvPr id="15" name="Rektangel: afrundede hjørner 14"/>
            <p:cNvSpPr/>
            <p:nvPr/>
          </p:nvSpPr>
          <p:spPr>
            <a:xfrm rot="19800000">
              <a:off x="9415411" y="2109824"/>
              <a:ext cx="1860361" cy="383289"/>
            </a:xfrm>
            <a:prstGeom prst="roundRect">
              <a:avLst/>
            </a:prstGeom>
            <a:solidFill>
              <a:srgbClr val="FFEF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APV &amp; trivselsmåling</a:t>
              </a:r>
            </a:p>
          </p:txBody>
        </p:sp>
        <p:sp>
          <p:nvSpPr>
            <p:cNvPr id="16" name="Rektangel: afrundede hjørner 15"/>
            <p:cNvSpPr/>
            <p:nvPr/>
          </p:nvSpPr>
          <p:spPr>
            <a:xfrm rot="1800000">
              <a:off x="9415412" y="4309045"/>
              <a:ext cx="1860361" cy="383289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Ny lovgivning</a:t>
              </a:r>
            </a:p>
          </p:txBody>
        </p:sp>
        <p:sp>
          <p:nvSpPr>
            <p:cNvPr id="17" name="Rektangel: afrundede hjørner 16"/>
            <p:cNvSpPr/>
            <p:nvPr/>
          </p:nvSpPr>
          <p:spPr>
            <a:xfrm rot="18000000">
              <a:off x="6358144" y="5086172"/>
              <a:ext cx="1860361" cy="383289"/>
            </a:xfrm>
            <a:prstGeom prst="roundRect">
              <a:avLst/>
            </a:prstGeom>
            <a:solidFill>
              <a:srgbClr val="E0A52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Rundering</a:t>
              </a:r>
            </a:p>
          </p:txBody>
        </p:sp>
        <p:sp>
          <p:nvSpPr>
            <p:cNvPr id="18" name="Rektangel: afrundede hjørner 17"/>
            <p:cNvSpPr/>
            <p:nvPr/>
          </p:nvSpPr>
          <p:spPr>
            <a:xfrm rot="16200000">
              <a:off x="7537865" y="5418853"/>
              <a:ext cx="1861200" cy="383289"/>
            </a:xfrm>
            <a:prstGeom prst="roundRect">
              <a:avLst/>
            </a:prstGeom>
            <a:solidFill>
              <a:srgbClr val="E5B64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ktangel: afrundede hjørner 18"/>
            <p:cNvSpPr/>
            <p:nvPr/>
          </p:nvSpPr>
          <p:spPr>
            <a:xfrm>
              <a:off x="5301524" y="3222972"/>
              <a:ext cx="1860361" cy="383289"/>
            </a:xfrm>
            <a:prstGeom prst="roundRect">
              <a:avLst/>
            </a:prstGeom>
            <a:solidFill>
              <a:srgbClr val="D2A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Beredskabsplan</a:t>
              </a:r>
            </a:p>
          </p:txBody>
        </p:sp>
        <p:sp>
          <p:nvSpPr>
            <p:cNvPr id="20" name="Rektangel: afrundede hjørner 19"/>
            <p:cNvSpPr/>
            <p:nvPr/>
          </p:nvSpPr>
          <p:spPr>
            <a:xfrm rot="16200000">
              <a:off x="7510102" y="994688"/>
              <a:ext cx="1861200" cy="383289"/>
            </a:xfrm>
            <a:prstGeom prst="roundRect">
              <a:avLst>
                <a:gd name="adj" fmla="val 19685"/>
              </a:avLst>
            </a:prstGeom>
            <a:solidFill>
              <a:srgbClr val="FFFEF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Årlig AM-drøftelse</a:t>
              </a:r>
            </a:p>
          </p:txBody>
        </p:sp>
        <p:sp>
          <p:nvSpPr>
            <p:cNvPr id="21" name="Rektangel: afrundede hjørner 20"/>
            <p:cNvSpPr/>
            <p:nvPr/>
          </p:nvSpPr>
          <p:spPr>
            <a:xfrm rot="1800000">
              <a:off x="5583202" y="2131421"/>
              <a:ext cx="1860361" cy="383289"/>
            </a:xfrm>
            <a:prstGeom prst="roundRect">
              <a:avLst/>
            </a:prstGeom>
            <a:solidFill>
              <a:srgbClr val="C092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100" dirty="0">
                  <a:solidFill>
                    <a:schemeClr val="tx1"/>
                  </a:solidFill>
                </a:rPr>
                <a:t>Ulykkesanalyse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0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305" y="390914"/>
            <a:ext cx="10515600" cy="1325563"/>
          </a:xfrm>
        </p:spPr>
        <p:txBody>
          <a:bodyPr>
            <a:normAutofit/>
          </a:bodyPr>
          <a:lstStyle/>
          <a:p>
            <a:r>
              <a:rPr lang="da-DK" sz="2400" b="0" dirty="0"/>
              <a:t>Eksempel 1: APV’en viser at 40% af medarbejderne føler sig belastet af stress i forbindelse med deres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/>
              <a:t>Risikoidentifikation: </a:t>
            </a:r>
          </a:p>
          <a:p>
            <a:pPr lvl="1"/>
            <a:r>
              <a:rPr lang="da-DK" sz="2200" dirty="0"/>
              <a:t>Forhold 1: For stor arbejdsmængde over en uafgrænset periode. </a:t>
            </a:r>
          </a:p>
          <a:p>
            <a:pPr lvl="1"/>
            <a:r>
              <a:rPr lang="da-DK" sz="2200" dirty="0"/>
              <a:t>Forhold 2: For lave, for høje eller uklare krav i arbejdet. </a:t>
            </a:r>
          </a:p>
          <a:p>
            <a:pPr lvl="1"/>
            <a:r>
              <a:rPr lang="da-DK" sz="2200" dirty="0"/>
              <a:t>Forhold 3: Utilstrækkelig kollegial og ledelsesmæssig sparring og feedback.</a:t>
            </a:r>
          </a:p>
          <a:p>
            <a:pPr lvl="1"/>
            <a:r>
              <a:rPr lang="da-DK" sz="2200" dirty="0"/>
              <a:t>Forhold 4: …  </a:t>
            </a:r>
          </a:p>
          <a:p>
            <a:pPr lvl="1"/>
            <a:endParaRPr lang="da-DK" dirty="0"/>
          </a:p>
          <a:p>
            <a:pPr lvl="1"/>
            <a:r>
              <a:rPr lang="da-DK" sz="2200" dirty="0"/>
              <a:t>Fælles mål (tematik): At identificere indsatser så medarbejderne oplever balance i arbejdslivet. </a:t>
            </a:r>
          </a:p>
          <a:p>
            <a:pPr lvl="1"/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 rot="19707843">
            <a:off x="9445458" y="1479990"/>
            <a:ext cx="1510797" cy="873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600" dirty="0" err="1"/>
          </a:p>
        </p:txBody>
      </p:sp>
      <p:grpSp>
        <p:nvGrpSpPr>
          <p:cNvPr id="7" name="Gruppe 6"/>
          <p:cNvGrpSpPr/>
          <p:nvPr/>
        </p:nvGrpSpPr>
        <p:grpSpPr>
          <a:xfrm>
            <a:off x="9003198" y="956005"/>
            <a:ext cx="3036255" cy="1805833"/>
            <a:chOff x="9003198" y="956005"/>
            <a:chExt cx="3036255" cy="1805833"/>
          </a:xfrm>
        </p:grpSpPr>
        <p:sp>
          <p:nvSpPr>
            <p:cNvPr id="4" name="Pil: vinkel 3">
              <a:extLst/>
            </p:cNvPr>
            <p:cNvSpPr/>
            <p:nvPr/>
          </p:nvSpPr>
          <p:spPr>
            <a:xfrm rot="19769004" flipH="1">
              <a:off x="9003198" y="956005"/>
              <a:ext cx="3036255" cy="1805833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defRPr/>
              </a:pPr>
              <a:endParaRPr lang="da-DK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kstfelt 5"/>
            <p:cNvSpPr txBox="1"/>
            <p:nvPr/>
          </p:nvSpPr>
          <p:spPr>
            <a:xfrm rot="19605452">
              <a:off x="9650950" y="966403"/>
              <a:ext cx="2146282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Hvem skal vi have involveret i analysen og hvordan?</a:t>
              </a:r>
            </a:p>
            <a:p>
              <a:endParaRPr lang="da-DK" sz="1400" dirty="0">
                <a:solidFill>
                  <a:prstClr val="black"/>
                </a:solidFill>
                <a:latin typeface="+mj-lt"/>
              </a:endParaRPr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Hvordan sætter vi mål</a:t>
              </a:r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på indsats  sammen </a:t>
              </a:r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med kolleger og ledelse? </a:t>
              </a:r>
              <a:endParaRPr lang="da-DK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08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1" y="2610853"/>
            <a:ext cx="4030579" cy="32244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1B9393-35BB-4186-8C7B-E6C48A53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”Det er vigtigere, i hvilken retning man går, end hvor hurtigt man går”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9F276A-1C0A-42BB-9DCE-68A10648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05841" cy="4936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Risikoanalyse</a:t>
            </a:r>
          </a:p>
          <a:p>
            <a:pPr>
              <a:lnSpc>
                <a:spcPct val="110000"/>
              </a:lnSpc>
            </a:pPr>
            <a:r>
              <a:rPr lang="da-DK" dirty="0"/>
              <a:t>Hvilke bevæggrunde har vi til at kigge på det? (Pos/Neg)</a:t>
            </a:r>
          </a:p>
          <a:p>
            <a:pPr lvl="1">
              <a:lnSpc>
                <a:spcPct val="110000"/>
              </a:lnSpc>
            </a:pPr>
            <a:r>
              <a:rPr lang="da-DK" sz="2100" dirty="0"/>
              <a:t>Hvad vil vi gerne fastholde?</a:t>
            </a:r>
          </a:p>
          <a:p>
            <a:pPr lvl="1">
              <a:lnSpc>
                <a:spcPct val="120000"/>
              </a:lnSpc>
            </a:pPr>
            <a:r>
              <a:rPr lang="da-DK" sz="1900" dirty="0"/>
              <a:t>Hvilke udfordringer har åbenlyse alvorlige konsekvenser </a:t>
            </a:r>
            <a:br>
              <a:rPr lang="da-DK" sz="1900" dirty="0"/>
            </a:br>
            <a:r>
              <a:rPr lang="da-DK" sz="1700" dirty="0"/>
              <a:t>(risiko for akut og overhængende fare)?</a:t>
            </a:r>
            <a:endParaRPr lang="da-DK" sz="1900" dirty="0"/>
          </a:p>
          <a:p>
            <a:pPr lvl="1">
              <a:lnSpc>
                <a:spcPct val="110000"/>
              </a:lnSpc>
            </a:pPr>
            <a:r>
              <a:rPr lang="da-DK" sz="2100" dirty="0"/>
              <a:t>Hvad er der energi i?</a:t>
            </a:r>
          </a:p>
          <a:p>
            <a:pPr lvl="1">
              <a:lnSpc>
                <a:spcPct val="110000"/>
              </a:lnSpc>
            </a:pPr>
            <a:r>
              <a:rPr lang="da-DK" sz="2100" dirty="0"/>
              <a:t>Er der aspekter i arbejdsmiljølovgivningen, vi ikke lever op til?</a:t>
            </a:r>
          </a:p>
          <a:p>
            <a:pPr lvl="1">
              <a:lnSpc>
                <a:spcPct val="110000"/>
              </a:lnSpc>
            </a:pPr>
            <a:r>
              <a:rPr lang="da-DK" sz="2100" dirty="0"/>
              <a:t>Er der arbejdsrelateret sygefravær?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Sandsynlighed x Konsekvens </a:t>
            </a:r>
          </a:p>
          <a:p>
            <a:pPr marL="0" indent="0">
              <a:buNone/>
            </a:pPr>
            <a:r>
              <a:rPr lang="da-DK" sz="2100" dirty="0"/>
              <a:t>fx:</a:t>
            </a:r>
          </a:p>
          <a:p>
            <a:pPr lvl="1">
              <a:lnSpc>
                <a:spcPct val="120000"/>
              </a:lnSpc>
            </a:pPr>
            <a:r>
              <a:rPr lang="da-DK" sz="2100" dirty="0"/>
              <a:t>Hvor ofte og i hvor lang tid forekommer det?</a:t>
            </a:r>
          </a:p>
          <a:p>
            <a:pPr lvl="1">
              <a:lnSpc>
                <a:spcPct val="120000"/>
              </a:lnSpc>
            </a:pPr>
            <a:r>
              <a:rPr lang="da-DK" sz="2100" dirty="0"/>
              <a:t>Hvem og hvor mange er udsat?</a:t>
            </a:r>
          </a:p>
          <a:p>
            <a:pPr lvl="1">
              <a:lnSpc>
                <a:spcPct val="120000"/>
              </a:lnSpc>
            </a:pPr>
            <a:r>
              <a:rPr lang="da-DK" sz="2100" dirty="0"/>
              <a:t>Har der været tidligere episoder/nærved hændelser? </a:t>
            </a:r>
          </a:p>
          <a:p>
            <a:pPr lvl="1">
              <a:lnSpc>
                <a:spcPct val="120000"/>
              </a:lnSpc>
            </a:pPr>
            <a:r>
              <a:rPr lang="da-DK" sz="2100" dirty="0"/>
              <a:t>Hvad er konsekvensen? </a:t>
            </a:r>
          </a:p>
        </p:txBody>
      </p:sp>
    </p:spTree>
    <p:extLst>
      <p:ext uri="{BB962C8B-B14F-4D97-AF65-F5344CB8AC3E}">
        <p14:creationId xmlns:p14="http://schemas.microsoft.com/office/powerpoint/2010/main" val="231643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0" dirty="0"/>
              <a:t>Eksempel 1: APV’en viser at 40% af medarbejderne føler sig belastet af stress i forbindelse med deres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/>
              <a:t>Risikoanalyse:</a:t>
            </a:r>
          </a:p>
          <a:p>
            <a:pPr lvl="1"/>
            <a:r>
              <a:rPr lang="da-DK" sz="2000" b="1" u="sng" dirty="0"/>
              <a:t>Bevæggrundene</a:t>
            </a:r>
            <a:r>
              <a:rPr lang="da-DK" sz="2000" u="sng" dirty="0"/>
              <a:t>:</a:t>
            </a:r>
            <a:r>
              <a:rPr lang="da-DK" sz="1800" u="sng" dirty="0"/>
              <a:t> </a:t>
            </a:r>
          </a:p>
          <a:p>
            <a:pPr lvl="2"/>
            <a:r>
              <a:rPr lang="da-DK" sz="2000" dirty="0"/>
              <a:t>Langvarigt sygefravær. </a:t>
            </a:r>
          </a:p>
          <a:p>
            <a:pPr lvl="2"/>
            <a:r>
              <a:rPr lang="da-DK" sz="2000" dirty="0"/>
              <a:t>God energi i emnet – optager medarbejderne.</a:t>
            </a:r>
          </a:p>
          <a:p>
            <a:pPr lvl="2"/>
            <a:r>
              <a:rPr lang="da-DK" sz="2000" dirty="0"/>
              <a:t>Mulig overtrædelse af arbejdsmiljøloven. </a:t>
            </a:r>
          </a:p>
          <a:p>
            <a:pPr lvl="1"/>
            <a:endParaRPr lang="da-DK" dirty="0"/>
          </a:p>
          <a:p>
            <a:pPr lvl="1"/>
            <a:r>
              <a:rPr lang="da-DK" sz="2000" b="1" u="sng" dirty="0"/>
              <a:t>Sandsynlighed: </a:t>
            </a:r>
          </a:p>
          <a:p>
            <a:pPr lvl="2"/>
            <a:r>
              <a:rPr lang="da-DK" sz="2000" dirty="0"/>
              <a:t>40 % belastet af stress. </a:t>
            </a:r>
          </a:p>
          <a:p>
            <a:pPr lvl="2"/>
            <a:r>
              <a:rPr lang="da-DK" sz="2000" dirty="0"/>
              <a:t>Sekretariatet har store opgaver og samtlige opgaver skal nås inden for en given frist. </a:t>
            </a:r>
          </a:p>
          <a:p>
            <a:pPr lvl="2"/>
            <a:r>
              <a:rPr lang="da-DK" sz="2000" dirty="0"/>
              <a:t>Højt arbejdstempo hele dagen, mange arbejdstimer om ugen…</a:t>
            </a:r>
          </a:p>
          <a:p>
            <a:pPr lvl="1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3"/>
          </p:nvPr>
        </p:nvSpPr>
        <p:spPr>
          <a:xfrm>
            <a:off x="6278148" y="2805063"/>
            <a:ext cx="5511600" cy="3852862"/>
          </a:xfrm>
        </p:spPr>
        <p:txBody>
          <a:bodyPr/>
          <a:lstStyle/>
          <a:p>
            <a:pPr lvl="1"/>
            <a:r>
              <a:rPr lang="da-DK" sz="2000" b="1" u="sng" dirty="0"/>
              <a:t>Konsekvens: </a:t>
            </a:r>
          </a:p>
          <a:p>
            <a:pPr lvl="2"/>
            <a:r>
              <a:rPr lang="da-DK" sz="2000" dirty="0"/>
              <a:t>Arbejdsmæssige konsekvenser: </a:t>
            </a:r>
          </a:p>
          <a:p>
            <a:pPr lvl="3"/>
            <a:r>
              <a:rPr lang="da-DK" sz="1800" dirty="0"/>
              <a:t>Konsekvenser ved sygefravær, ringe kvalitet af arbejdet, manglende service, kritik af arbejdet, samarbejdsproblemer, konflikter…</a:t>
            </a:r>
          </a:p>
          <a:p>
            <a:pPr lvl="2"/>
            <a:r>
              <a:rPr lang="da-DK" sz="2000" dirty="0"/>
              <a:t>Personlige konsekvenser: </a:t>
            </a:r>
          </a:p>
          <a:p>
            <a:pPr lvl="3"/>
            <a:r>
              <a:rPr lang="da-DK" sz="1800" dirty="0"/>
              <a:t>Søvnproblemer, koncentrationsbesvær, svækket hukommelse…</a:t>
            </a:r>
          </a:p>
          <a:p>
            <a:endParaRPr lang="da-DK" dirty="0"/>
          </a:p>
        </p:txBody>
      </p:sp>
      <p:grpSp>
        <p:nvGrpSpPr>
          <p:cNvPr id="9" name="Gruppe 8"/>
          <p:cNvGrpSpPr/>
          <p:nvPr/>
        </p:nvGrpSpPr>
        <p:grpSpPr>
          <a:xfrm>
            <a:off x="8128891" y="1324240"/>
            <a:ext cx="3274215" cy="1480823"/>
            <a:chOff x="7819609" y="953095"/>
            <a:chExt cx="4034466" cy="1583749"/>
          </a:xfrm>
        </p:grpSpPr>
        <p:sp>
          <p:nvSpPr>
            <p:cNvPr id="7" name="Pil: vinkel 6">
              <a:extLst/>
            </p:cNvPr>
            <p:cNvSpPr/>
            <p:nvPr/>
          </p:nvSpPr>
          <p:spPr>
            <a:xfrm rot="20639951" flipH="1">
              <a:off x="7819609" y="953095"/>
              <a:ext cx="4034466" cy="1583749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felt 7"/>
            <p:cNvSpPr txBox="1"/>
            <p:nvPr/>
          </p:nvSpPr>
          <p:spPr>
            <a:xfrm rot="20676145">
              <a:off x="8994717" y="1129416"/>
              <a:ext cx="190704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prstClr val="black"/>
                  </a:solidFill>
                  <a:latin typeface="Calibri" panose="020F0502020204030204"/>
                </a:rPr>
                <a:t>Hvordan sikrer vi opbakning og </a:t>
              </a:r>
            </a:p>
            <a:p>
              <a:r>
                <a:rPr lang="da-DK" sz="1600" dirty="0">
                  <a:solidFill>
                    <a:prstClr val="black"/>
                  </a:solidFill>
                  <a:latin typeface="Calibri" panose="020F0502020204030204"/>
                </a:rPr>
                <a:t>fokus hos kolleger </a:t>
              </a:r>
            </a:p>
            <a:p>
              <a:r>
                <a:rPr lang="da-DK" sz="1600" dirty="0">
                  <a:solidFill>
                    <a:prstClr val="black"/>
                  </a:solidFill>
                  <a:latin typeface="Calibri" panose="020F0502020204030204"/>
                </a:rPr>
                <a:t>og ledelse?</a:t>
              </a:r>
            </a:p>
            <a:p>
              <a:endParaRPr lang="da-DK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3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7F8F7"/>
            </a:gs>
            <a:gs pos="66000">
              <a:srgbClr val="A8CFE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782E2-FF9B-4038-B31A-2AFD773B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”Hop ikke over hvor gærdet er lavest” 	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3"/>
          </p:nvPr>
        </p:nvSpPr>
        <p:spPr>
          <a:xfrm>
            <a:off x="5244353" y="1989138"/>
            <a:ext cx="6545395" cy="3852862"/>
          </a:xfrm>
        </p:spPr>
        <p:txBody>
          <a:bodyPr/>
          <a:lstStyle/>
          <a:p>
            <a:pPr>
              <a:buNone/>
            </a:pPr>
            <a:r>
              <a:rPr lang="da-DK" sz="2400" dirty="0"/>
              <a:t>Årsagsanalyse</a:t>
            </a:r>
          </a:p>
          <a:p>
            <a:pPr marL="0" lvl="1" indent="0">
              <a:buNone/>
            </a:pPr>
            <a:r>
              <a:rPr lang="da-DK" sz="2400" dirty="0"/>
              <a:t>Hvilke umiddelbare årsager kan forklare udfordringen?</a:t>
            </a:r>
          </a:p>
          <a:p>
            <a:pPr marL="0" lvl="1" indent="0">
              <a:buNone/>
            </a:pPr>
            <a:endParaRPr lang="da-DK" sz="2400" dirty="0"/>
          </a:p>
          <a:p>
            <a:pPr marL="0" lvl="1" indent="0">
              <a:buNone/>
            </a:pPr>
            <a:r>
              <a:rPr lang="da-DK" sz="2400" dirty="0"/>
              <a:t>Hvilke bagvedliggende årsager kan forklare udfordringen?</a:t>
            </a:r>
          </a:p>
          <a:p>
            <a:pPr marL="0" lvl="1" indent="0">
              <a:buNone/>
            </a:pPr>
            <a:endParaRPr lang="da-DK" sz="2400" dirty="0"/>
          </a:p>
          <a:p>
            <a:pPr marL="0" lvl="1" indent="0">
              <a:buNone/>
            </a:pPr>
            <a:r>
              <a:rPr lang="da-DK" sz="2400" dirty="0"/>
              <a:t>Er der et billede/mønster i det vi ser?</a:t>
            </a:r>
          </a:p>
          <a:p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99" y="1989138"/>
            <a:ext cx="2616790" cy="385286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911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0580765" cy="1248208"/>
          </a:xfrm>
        </p:spPr>
        <p:txBody>
          <a:bodyPr>
            <a:normAutofit/>
          </a:bodyPr>
          <a:lstStyle/>
          <a:p>
            <a:r>
              <a:rPr lang="da-DK" sz="2800" b="0" dirty="0"/>
              <a:t>Eksempel 1: APV’en viser at 40% af medarbejderne føler sig belastet af stress i forbindelse med deres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6304" y="1989138"/>
            <a:ext cx="5511600" cy="417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Årsagsanalyse: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72407711"/>
              </p:ext>
            </p:extLst>
          </p:nvPr>
        </p:nvGraphicFramePr>
        <p:xfrm>
          <a:off x="0" y="1210235"/>
          <a:ext cx="12044082" cy="564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8370767" y="950781"/>
            <a:ext cx="3504397" cy="2219820"/>
            <a:chOff x="8370767" y="950781"/>
            <a:chExt cx="3504397" cy="2219820"/>
          </a:xfrm>
        </p:grpSpPr>
        <p:sp>
          <p:nvSpPr>
            <p:cNvPr id="6" name="Pil: vinkel 5">
              <a:extLst/>
            </p:cNvPr>
            <p:cNvSpPr/>
            <p:nvPr/>
          </p:nvSpPr>
          <p:spPr>
            <a:xfrm rot="19769004" flipH="1">
              <a:off x="8370767" y="950781"/>
              <a:ext cx="3504397" cy="2219820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kstfelt 6"/>
            <p:cNvSpPr txBox="1"/>
            <p:nvPr/>
          </p:nvSpPr>
          <p:spPr>
            <a:xfrm rot="19771072">
              <a:off x="9282589" y="971133"/>
              <a:ext cx="2164976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400" dirty="0">
                  <a:latin typeface="+mj-lt"/>
                </a:rPr>
                <a:t>Hvem bør vi inddrage som relevante ressourcepersoner, </a:t>
              </a:r>
            </a:p>
            <a:p>
              <a:r>
                <a:rPr lang="da-DK" sz="1400" dirty="0">
                  <a:latin typeface="+mj-lt"/>
                </a:rPr>
                <a:t>der har viden om</a:t>
              </a:r>
            </a:p>
            <a:p>
              <a:r>
                <a:rPr lang="da-DK" sz="1400" dirty="0">
                  <a:latin typeface="+mj-lt"/>
                </a:rPr>
                <a:t> emnet?</a:t>
              </a:r>
            </a:p>
            <a:p>
              <a:endParaRPr lang="da-DK" sz="1400" dirty="0"/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Hvordan sikrer vi </a:t>
              </a:r>
            </a:p>
            <a:p>
              <a:r>
                <a:rPr lang="da-DK" sz="1400" dirty="0">
                  <a:solidFill>
                    <a:prstClr val="black"/>
                  </a:solidFill>
                  <a:latin typeface="+mj-lt"/>
                </a:rPr>
                <a:t>opbakning og fokus hos kolleger og ledelse?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57164"/>
            <a:ext cx="11914734" cy="65722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236337-C1D5-4FE1-A77B-2D7C5A20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”Nærved og næsten slår ingen mand af hesten”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004C22-D8AA-4C58-A4F0-093C5448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4" y="1989138"/>
            <a:ext cx="5511600" cy="359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Risikostyring</a:t>
            </a:r>
          </a:p>
          <a:p>
            <a:pPr>
              <a:buNone/>
            </a:pPr>
            <a:r>
              <a:rPr lang="da-DK" dirty="0"/>
              <a:t>Hvilke mulige løsninger kan der være?</a:t>
            </a:r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sz="2400" b="0" dirty="0"/>
              <a:t>Acceptgrænser:</a:t>
            </a:r>
          </a:p>
          <a:p>
            <a:pPr lvl="1"/>
            <a:r>
              <a:rPr lang="da-DK" sz="2000" dirty="0"/>
              <a:t>Skal vi fjerne kilden til udfordringen? </a:t>
            </a:r>
          </a:p>
          <a:p>
            <a:pPr lvl="1"/>
            <a:r>
              <a:rPr lang="da-DK" sz="2000" dirty="0"/>
              <a:t>Skal vi sikre styring af udfordringen? </a:t>
            </a:r>
          </a:p>
          <a:p>
            <a:pPr lvl="1"/>
            <a:r>
              <a:rPr lang="da-DK" sz="2000" dirty="0"/>
              <a:t>Kan vi nøjes med at overvåge forholdene?</a:t>
            </a:r>
          </a:p>
          <a:p>
            <a:pPr lvl="1"/>
            <a:r>
              <a:rPr lang="da-DK" sz="2000" dirty="0"/>
              <a:t>Kan vi lade stå til?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3"/>
          </p:nvPr>
        </p:nvSpPr>
        <p:spPr>
          <a:xfrm>
            <a:off x="6274448" y="1989136"/>
            <a:ext cx="5511600" cy="4311651"/>
          </a:xfrm>
        </p:spPr>
        <p:txBody>
          <a:bodyPr/>
          <a:lstStyle/>
          <a:p>
            <a:pPr marL="0" lvl="1" indent="0">
              <a:buNone/>
            </a:pPr>
            <a:endParaRPr lang="da-DK" sz="2000" dirty="0"/>
          </a:p>
          <a:p>
            <a:r>
              <a:rPr lang="da-DK" sz="2200" b="0" dirty="0"/>
              <a:t>Hvilke niveauer skal vi målrette indsatser på?</a:t>
            </a:r>
          </a:p>
          <a:p>
            <a:pPr lvl="0"/>
            <a:r>
              <a:rPr lang="da-DK" b="0" dirty="0"/>
              <a:t>(Individ, gruppe, ledelse og/eller organisation)</a:t>
            </a:r>
          </a:p>
          <a:p>
            <a:pPr lvl="0"/>
            <a:endParaRPr lang="da-DK" sz="2200" b="0" dirty="0"/>
          </a:p>
          <a:p>
            <a:pPr lvl="0"/>
            <a:r>
              <a:rPr lang="da-DK" sz="2200" b="0" dirty="0"/>
              <a:t>Hvordan sikrer vi forebyggelsen i løsningsforslagene? </a:t>
            </a:r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0"/>
            <a:r>
              <a:rPr lang="da-DK" dirty="0"/>
              <a:t>Opfølgning</a:t>
            </a:r>
          </a:p>
          <a:p>
            <a:pPr lvl="0"/>
            <a:r>
              <a:rPr lang="da-DK" b="0" dirty="0"/>
              <a:t>Hvordan foretager vi en evaluering af, om den forebyggende indsats er tilstrækkelig, og har den ønskede effekt?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2454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52035780"/>
</p:tagLst>
</file>

<file path=ppt/theme/theme1.xml><?xml version="1.0" encoding="utf-8"?>
<a:theme xmlns:a="http://schemas.openxmlformats.org/drawingml/2006/main" name="SDU">
  <a:themeElements>
    <a:clrScheme name="Custom 1">
      <a:dk1>
        <a:srgbClr val="000000"/>
      </a:dk1>
      <a:lt1>
        <a:srgbClr val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333333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1891</Words>
  <Application>Microsoft Office PowerPoint</Application>
  <PresentationFormat>Widescreen</PresentationFormat>
  <Paragraphs>246</Paragraphs>
  <Slides>14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SDU</vt:lpstr>
      <vt:lpstr>Fra kortlægning til et bedre arbejdsmiljø</vt:lpstr>
      <vt:lpstr>Fra kortlægning  til et bedre arbejdsmiljø</vt:lpstr>
      <vt:lpstr>”I mørke er alle katte grå”</vt:lpstr>
      <vt:lpstr>Eksempel 1: APV’en viser at 40% af medarbejderne føler sig belastet af stress i forbindelse med deres arbejde</vt:lpstr>
      <vt:lpstr>”Det er vigtigere, i hvilken retning man går, end hvor hurtigt man går”</vt:lpstr>
      <vt:lpstr>Eksempel 1: APV’en viser at 40% af medarbejderne føler sig belastet af stress i forbindelse med deres arbejde</vt:lpstr>
      <vt:lpstr>”Hop ikke over hvor gærdet er lavest”  </vt:lpstr>
      <vt:lpstr>Eksempel 1: APV’en viser at 40% af medarbejderne føler sig belastet af stress i forbindelse med deres arbejde</vt:lpstr>
      <vt:lpstr>”Nærved og næsten slår ingen mand af hesten”</vt:lpstr>
      <vt:lpstr>Eksempel 1: APV’en viser at 40% af medarbejderne føler sig belastet af stress i forbindelse med deres arbejde</vt:lpstr>
      <vt:lpstr>Gruppearbejde</vt:lpstr>
      <vt:lpstr>Henvisninger </vt:lpstr>
      <vt:lpstr>Risikomatrix</vt:lpstr>
      <vt:lpstr>Tak for i dag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2016-09-19T09:31:18Z</cp:lastPrinted>
  <dcterms:modified xsi:type="dcterms:W3CDTF">2018-11-30T11:59:56Z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sdu</vt:lpwstr>
  </property>
  <property fmtid="{D5CDD505-2E9C-101B-9397-08002B2CF9AE}" pid="3" name="TemplateId">
    <vt:lpwstr>636168765088999818</vt:lpwstr>
  </property>
  <property fmtid="{D5CDD505-2E9C-101B-9397-08002B2CF9AE}" pid="4" name="UserProfileId">
    <vt:lpwstr>636601610309352940</vt:lpwstr>
  </property>
</Properties>
</file>