
<file path=[Content_Types].xml><?xml version="1.0" encoding="utf-8"?>
<Types xmlns="http://schemas.openxmlformats.org/package/2006/content-types">
  <Default Extension="bin" ContentType="image/x-emf"/>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3"/>
  </p:sldMasterIdLst>
  <p:notesMasterIdLst>
    <p:notesMasterId r:id="rId25"/>
  </p:notesMasterIdLst>
  <p:sldIdLst>
    <p:sldId id="275" r:id="rId14"/>
    <p:sldId id="258" r:id="rId15"/>
    <p:sldId id="274" r:id="rId16"/>
    <p:sldId id="265" r:id="rId17"/>
    <p:sldId id="277" r:id="rId18"/>
    <p:sldId id="278" r:id="rId19"/>
    <p:sldId id="279" r:id="rId20"/>
    <p:sldId id="280" r:id="rId21"/>
    <p:sldId id="264" r:id="rId22"/>
    <p:sldId id="276" r:id="rId23"/>
    <p:sldId id="26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489" autoAdjust="0"/>
  </p:normalViewPr>
  <p:slideViewPr>
    <p:cSldViewPr snapToGrid="0" showGuides="1">
      <p:cViewPr varScale="1">
        <p:scale>
          <a:sx n="96" d="100"/>
          <a:sy n="96" d="100"/>
        </p:scale>
        <p:origin x="1152"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Master" Target="slideMasters/slideMaster1.xml"/><Relationship Id="rId18" Type="http://schemas.openxmlformats.org/officeDocument/2006/relationships/slide" Target="slides/slide5.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1.xml"/><Relationship Id="rId5" Type="http://schemas.openxmlformats.org/officeDocument/2006/relationships/customXml" Target="../customXml/item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 Target="slides/slide6.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13/01/2021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betr@sdu.d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ledelseskompas viser retningen for, hvordan god ledelse forstås på SDU og skal bidrage til, at </a:t>
            </a: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ledere arbejder med deres ledelsesudvikling i et livslangt perspektiv. Kompasset er funderet på centrale SDU-værdier som ordentlighed, ansvarlighed, handlekraft og dialog, hvilket afspejles i kompassets 4 perspektiver. </a:t>
            </a:r>
          </a:p>
          <a:p>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Ledelseskompasset består af fire retningsgivende og gensidigt afhængige perspektiver, som </a:t>
            </a: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ledere kan bruge til ledelsesnavigation: Retning, Samspil, Engagement og Lederskab. Kompasset giver mulighed for, at ledere løbende kan løfte blikket fra hverdagen og reflektere over egen ledelsesudvikling. </a:t>
            </a:r>
          </a:p>
          <a:p>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Den primære målgruppe for </a:t>
            </a: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ledelseskompas er først og fremmest </a:t>
            </a: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ledere med personaleansvar. Samtidig opfordres ledere uden personaleansvar til aktivt at bruge kompasset for inspiration.</a:t>
            </a:r>
          </a:p>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1</a:t>
            </a:fld>
            <a:endParaRPr lang="en-GB" dirty="0"/>
          </a:p>
        </p:txBody>
      </p:sp>
    </p:spTree>
    <p:extLst>
      <p:ext uri="{BB962C8B-B14F-4D97-AF65-F5344CB8AC3E}">
        <p14:creationId xmlns:p14="http://schemas.microsoft.com/office/powerpoint/2010/main" val="648262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11</a:t>
            </a:fld>
            <a:endParaRPr lang="en-GB" dirty="0"/>
          </a:p>
        </p:txBody>
      </p:sp>
    </p:spTree>
    <p:extLst>
      <p:ext uri="{BB962C8B-B14F-4D97-AF65-F5344CB8AC3E}">
        <p14:creationId xmlns:p14="http://schemas.microsoft.com/office/powerpoint/2010/main" val="4255947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ledelseskompas tager afsæt i:</a:t>
            </a:r>
          </a:p>
          <a:p>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at ledelse altid udøves i kontekster, og at lederen skal navigere i forskellige og ikke altid enstemmige kontekster. </a:t>
            </a:r>
          </a:p>
          <a:p>
            <a:endParaRPr lang="da-DK" sz="1200" kern="1200" dirty="0">
              <a:solidFill>
                <a:schemeClr val="tx1"/>
              </a:solidFill>
              <a:effectLst/>
              <a:latin typeface="Arial" panose="020B0604020202020204" pitchFamily="34" charset="0"/>
              <a:ea typeface="+mn-ea"/>
              <a:cs typeface="+mn-cs"/>
            </a:endParaRPr>
          </a:p>
          <a:p>
            <a:pPr marL="171450" indent="-171450">
              <a:buFont typeface="Arial" panose="020B0604020202020204" pitchFamily="34" charset="0"/>
              <a:buChar char="•"/>
            </a:pPr>
            <a:r>
              <a:rPr lang="da-DK" sz="1200" b="1" kern="1200" dirty="0">
                <a:solidFill>
                  <a:schemeClr val="tx1"/>
                </a:solidFill>
                <a:effectLst/>
                <a:latin typeface="Arial" panose="020B0604020202020204" pitchFamily="34" charset="0"/>
                <a:ea typeface="+mn-ea"/>
                <a:cs typeface="+mn-cs"/>
              </a:rPr>
              <a:t>Den formelle kontekst </a:t>
            </a:r>
            <a:r>
              <a:rPr lang="da-DK" sz="1200" kern="1200" dirty="0">
                <a:solidFill>
                  <a:schemeClr val="tx1"/>
                </a:solidFill>
                <a:effectLst/>
                <a:latin typeface="Arial" panose="020B0604020202020204" pitchFamily="34" charset="0"/>
                <a:ea typeface="+mn-ea"/>
                <a:cs typeface="+mn-cs"/>
              </a:rPr>
              <a:t>fastlægger, at SDU er et statsfinansieret selvejende universitet, som har til opgave at drive forskning og give forskningsbaseret uddannelse indtil det højeste internationale niveau, formidle den nyeste viden og samarbejde med det omgivende samfund. </a:t>
            </a:r>
          </a:p>
          <a:p>
            <a:pPr marL="171450" indent="-171450">
              <a:buFont typeface="Arial" panose="020B0604020202020204" pitchFamily="34" charset="0"/>
              <a:buChar char="•"/>
            </a:pPr>
            <a:r>
              <a:rPr lang="da-DK" sz="1200" b="1" kern="1200" dirty="0">
                <a:solidFill>
                  <a:schemeClr val="tx1"/>
                </a:solidFill>
                <a:effectLst/>
                <a:latin typeface="Arial" panose="020B0604020202020204" pitchFamily="34" charset="0"/>
                <a:ea typeface="+mn-ea"/>
                <a:cs typeface="+mn-cs"/>
              </a:rPr>
              <a:t>Den strategiske kontekst </a:t>
            </a:r>
            <a:r>
              <a:rPr lang="da-DK" sz="1200" kern="1200" dirty="0">
                <a:solidFill>
                  <a:schemeClr val="tx1"/>
                </a:solidFill>
                <a:effectLst/>
                <a:latin typeface="Arial" panose="020B0604020202020204" pitchFamily="34" charset="0"/>
                <a:ea typeface="+mn-ea"/>
                <a:cs typeface="+mn-cs"/>
              </a:rPr>
              <a:t>består i, at SDU skaber værdi for og med samfundet med bæredygtig udvikling for øje ved at kombinere klassiske akademiske dyder indenfor forskning og uddannelse med en dynamisk, nytænkende og handlekraftig position i universitetslandskabet og samfundet. </a:t>
            </a:r>
          </a:p>
          <a:p>
            <a:pPr marL="171450" indent="-171450">
              <a:buFont typeface="Arial" panose="020B0604020202020204" pitchFamily="34" charset="0"/>
              <a:buChar char="•"/>
            </a:pPr>
            <a:r>
              <a:rPr lang="da-DK" sz="1200" b="1" kern="1200" dirty="0">
                <a:solidFill>
                  <a:schemeClr val="tx1"/>
                </a:solidFill>
                <a:effectLst/>
                <a:latin typeface="Arial" panose="020B0604020202020204" pitchFamily="34" charset="0"/>
                <a:ea typeface="+mn-ea"/>
                <a:cs typeface="+mn-cs"/>
              </a:rPr>
              <a:t>Den økonomiske kontekst </a:t>
            </a:r>
            <a:r>
              <a:rPr lang="da-DK" sz="1200" kern="1200" dirty="0">
                <a:solidFill>
                  <a:schemeClr val="tx1"/>
                </a:solidFill>
                <a:effectLst/>
                <a:latin typeface="Arial" panose="020B0604020202020204" pitchFamily="34" charset="0"/>
                <a:ea typeface="+mn-ea"/>
                <a:cs typeface="+mn-cs"/>
              </a:rPr>
              <a:t>er kendetegnet ved, at universitetets økonomiske rammer i høj grad er styret og reguleret af staten, men også består af konkurrenceudsatte og markedsbestemte midler. </a:t>
            </a:r>
          </a:p>
          <a:p>
            <a:pPr marL="171450" indent="-171450">
              <a:buFont typeface="Arial" panose="020B0604020202020204" pitchFamily="34" charset="0"/>
              <a:buChar char="•"/>
            </a:pPr>
            <a:endParaRPr lang="da-DK" sz="1200" kern="1200" dirty="0">
              <a:solidFill>
                <a:schemeClr val="tx1"/>
              </a:solidFill>
              <a:effectLst/>
              <a:latin typeface="Arial" panose="020B0604020202020204" pitchFamily="34" charset="0"/>
              <a:ea typeface="+mn-ea"/>
              <a:cs typeface="+mn-cs"/>
            </a:endParaRPr>
          </a:p>
          <a:p>
            <a:pPr marL="0" indent="0">
              <a:buFont typeface="Arial" panose="020B0604020202020204" pitchFamily="34" charset="0"/>
              <a:buNone/>
            </a:pP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ledere skal inden for disse kontekster udøve ledelse og sikre sunde arbejdsforhold under hensyn til </a:t>
            </a: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vedtægter, personalepolitiske retningslinjer, lønpolitikker, overenskomster, arbejdsmiljølovgivningen samt øvrige administrative regler. </a:t>
            </a:r>
          </a:p>
          <a:p>
            <a:pPr marL="0" indent="0">
              <a:buFont typeface="Arial" panose="020B0604020202020204" pitchFamily="34" charset="0"/>
              <a:buNone/>
            </a:pPr>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at ledelse er en praksis, der udøves i relationer mellem mennesker. En leder udøver ledelse overfor og med sine medarbejdere og lederkolleger baseret på formelle beføjelser og ledelsesretten. Ledelseskompasset skal hjælpe ledere til at kunne løfte de mange forskellige typer af ledelsesopgaver, som følger af at være på et stort universitet med en sammensat universitetsbefolkning (forskere, undervisere, teknisk personale, administrativt personale, studerende) med mange forbindelser til det omgivende lokale, nationale og globale samfund. </a:t>
            </a:r>
            <a:endParaRPr lang="da-DK" dirty="0">
              <a:effectLst/>
            </a:endParaRPr>
          </a:p>
          <a:p>
            <a:r>
              <a:rPr lang="da-DK" sz="1200" kern="1200" dirty="0">
                <a:solidFill>
                  <a:schemeClr val="tx1"/>
                </a:solidFill>
                <a:effectLst/>
                <a:latin typeface="Arial" panose="020B0604020202020204" pitchFamily="34" charset="0"/>
                <a:ea typeface="+mn-ea"/>
                <a:cs typeface="+mn-cs"/>
              </a:rPr>
              <a:t> </a:t>
            </a:r>
            <a:endParaRPr lang="da-DK" dirty="0">
              <a:effectLst/>
            </a:endParaRPr>
          </a:p>
          <a:p>
            <a:r>
              <a:rPr lang="da-DK" sz="1200" kern="1200" dirty="0">
                <a:solidFill>
                  <a:schemeClr val="tx1"/>
                </a:solidFill>
                <a:effectLst/>
                <a:latin typeface="Arial" panose="020B0604020202020204" pitchFamily="34" charset="0"/>
                <a:ea typeface="+mn-ea"/>
                <a:cs typeface="+mn-cs"/>
              </a:rPr>
              <a:t>at universitetet er i stadig forandring, hvilket stiller krav til ledere og medarbejderes agilitet. </a:t>
            </a:r>
            <a:endParaRPr lang="da-DK" dirty="0">
              <a:effectLst/>
            </a:endParaRPr>
          </a:p>
          <a:p>
            <a:r>
              <a:rPr lang="da-DK" sz="1200" kern="1200" dirty="0">
                <a:solidFill>
                  <a:schemeClr val="tx1"/>
                </a:solidFill>
                <a:effectLst/>
                <a:latin typeface="Arial" panose="020B0604020202020204" pitchFamily="34" charset="0"/>
                <a:ea typeface="+mn-ea"/>
                <a:cs typeface="+mn-cs"/>
              </a:rPr>
              <a:t>Ledelse skal sætte menneskelige kompetencer og ressourcer bringes i spil, så vi som universitetet kan forfølge vores målsætninger og løse vores opgaver. </a:t>
            </a:r>
          </a:p>
          <a:p>
            <a:endParaRPr lang="da-DK" sz="1200" kern="1200" dirty="0">
              <a:solidFill>
                <a:schemeClr val="tx1"/>
              </a:solidFill>
              <a:effectLst/>
              <a:latin typeface="Arial" panose="020B0604020202020204" pitchFamily="34" charset="0"/>
              <a:ea typeface="+mn-ea"/>
              <a:cs typeface="+mn-cs"/>
            </a:endParaRPr>
          </a:p>
          <a:p>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ledere skal både evne at gribe nye muligheder og kunne prioritere og påtage sig deres ansvar med respekt for forskningsfrihed og ytringsfrihed, involvering af ansatte, studerende og samarbejdspartnere samt universitetets politiske, økonomiske, sociale og tekniske (ramme)vilkår.</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Det kræver, at vi som ledere løbende er optagede af, at udvikle vores ledelse.</a:t>
            </a:r>
          </a:p>
        </p:txBody>
      </p:sp>
      <p:sp>
        <p:nvSpPr>
          <p:cNvPr id="4" name="Slide Number Placeholder 3"/>
          <p:cNvSpPr>
            <a:spLocks noGrp="1"/>
          </p:cNvSpPr>
          <p:nvPr>
            <p:ph type="sldNum" sz="quarter" idx="5"/>
          </p:nvPr>
        </p:nvSpPr>
        <p:spPr/>
        <p:txBody>
          <a:bodyPr/>
          <a:lstStyle/>
          <a:p>
            <a:fld id="{49436F85-577F-4A92-A47F-D540A2BCC821}" type="slidenum">
              <a:rPr lang="en-GB" smtClean="0"/>
              <a:pPr/>
              <a:t>2</a:t>
            </a:fld>
            <a:endParaRPr lang="en-GB" dirty="0"/>
          </a:p>
        </p:txBody>
      </p:sp>
    </p:spTree>
    <p:extLst>
      <p:ext uri="{BB962C8B-B14F-4D97-AF65-F5344CB8AC3E}">
        <p14:creationId xmlns:p14="http://schemas.microsoft.com/office/powerpoint/2010/main" val="360488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b="1" kern="1200" dirty="0">
                <a:solidFill>
                  <a:schemeClr val="tx1"/>
                </a:solidFill>
                <a:effectLst/>
                <a:latin typeface="Arial" panose="020B0604020202020204" pitchFamily="34" charset="0"/>
                <a:ea typeface="+mn-ea"/>
                <a:cs typeface="+mn-cs"/>
              </a:rPr>
              <a:t>Ledelseskompassets 4 perspektiver</a:t>
            </a:r>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SDU vil med ledelseskompasset tilskynde ledere til at udøve god ledelse, at reflektere over egen ledelsespraksis og at arbejde med personlig ledelsesudvikling.</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Ledelseskompasset består af fire retningsgivende og gensidigt afhængige perspektiver: </a:t>
            </a:r>
            <a:r>
              <a:rPr lang="da-DK" sz="1200" i="1" kern="1200" dirty="0">
                <a:solidFill>
                  <a:schemeClr val="tx1"/>
                </a:solidFill>
                <a:effectLst/>
                <a:latin typeface="Arial" panose="020B0604020202020204" pitchFamily="34" charset="0"/>
                <a:ea typeface="+mn-ea"/>
                <a:cs typeface="+mn-cs"/>
              </a:rPr>
              <a:t>Retning</a:t>
            </a:r>
            <a:r>
              <a:rPr lang="da-DK" sz="1200" kern="1200" dirty="0">
                <a:solidFill>
                  <a:schemeClr val="tx1"/>
                </a:solidFill>
                <a:effectLst/>
                <a:latin typeface="Arial" panose="020B0604020202020204" pitchFamily="34" charset="0"/>
                <a:ea typeface="+mn-ea"/>
                <a:cs typeface="+mn-cs"/>
              </a:rPr>
              <a:t>, </a:t>
            </a:r>
            <a:r>
              <a:rPr lang="da-DK" sz="1200" i="1" kern="1200" dirty="0">
                <a:solidFill>
                  <a:schemeClr val="tx1"/>
                </a:solidFill>
                <a:effectLst/>
                <a:latin typeface="Arial" panose="020B0604020202020204" pitchFamily="34" charset="0"/>
                <a:ea typeface="+mn-ea"/>
                <a:cs typeface="+mn-cs"/>
              </a:rPr>
              <a:t>Samspil</a:t>
            </a:r>
            <a:r>
              <a:rPr lang="da-DK" sz="1200" kern="1200" dirty="0">
                <a:solidFill>
                  <a:schemeClr val="tx1"/>
                </a:solidFill>
                <a:effectLst/>
                <a:latin typeface="Arial" panose="020B0604020202020204" pitchFamily="34" charset="0"/>
                <a:ea typeface="+mn-ea"/>
                <a:cs typeface="+mn-cs"/>
              </a:rPr>
              <a:t>, </a:t>
            </a:r>
            <a:r>
              <a:rPr lang="da-DK" sz="1200" i="1" kern="1200" dirty="0">
                <a:solidFill>
                  <a:schemeClr val="tx1"/>
                </a:solidFill>
                <a:effectLst/>
                <a:latin typeface="Arial" panose="020B0604020202020204" pitchFamily="34" charset="0"/>
                <a:ea typeface="+mn-ea"/>
                <a:cs typeface="+mn-cs"/>
              </a:rPr>
              <a:t>Engagement</a:t>
            </a:r>
            <a:r>
              <a:rPr lang="da-DK" sz="1200" kern="1200" dirty="0">
                <a:solidFill>
                  <a:schemeClr val="tx1"/>
                </a:solidFill>
                <a:effectLst/>
                <a:latin typeface="Arial" panose="020B0604020202020204" pitchFamily="34" charset="0"/>
                <a:ea typeface="+mn-ea"/>
                <a:cs typeface="+mn-cs"/>
              </a:rPr>
              <a:t> og </a:t>
            </a:r>
            <a:r>
              <a:rPr lang="da-DK" sz="1200" i="1" kern="1200" dirty="0">
                <a:solidFill>
                  <a:schemeClr val="tx1"/>
                </a:solidFill>
                <a:effectLst/>
                <a:latin typeface="Arial" panose="020B0604020202020204" pitchFamily="34" charset="0"/>
                <a:ea typeface="+mn-ea"/>
                <a:cs typeface="+mn-cs"/>
              </a:rPr>
              <a:t>Lederskab</a:t>
            </a:r>
            <a:r>
              <a:rPr lang="da-DK" sz="1200" kern="1200" dirty="0">
                <a:solidFill>
                  <a:schemeClr val="tx1"/>
                </a:solidFill>
                <a:effectLst/>
                <a:latin typeface="Arial" panose="020B0604020202020204" pitchFamily="34" charset="0"/>
                <a:ea typeface="+mn-ea"/>
                <a:cs typeface="+mn-cs"/>
              </a:rPr>
              <a:t>. Perspektiverne er baseret på værdierne ordentlighed, ansvarlighed, handlekraft og dialog.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Til hvert perspektiv hører en række refleksionsspørgsmål. Spørgsmålene er redskaber til, at den enkelte leder reflekterer over god ledelse i sin ledergerning og henter inspiration til at være i en fortsat udviklings- og læringsproces, og derigennem udøver en fleksibel og agil ledelsesstil.</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Spørgsmålene afspejler også forventningen om god ledelse på SDU. Eksempelvis dækker spørgsmålet ”</a:t>
            </a:r>
            <a:r>
              <a:rPr lang="da-DK" sz="1200" i="1" kern="1200" dirty="0">
                <a:solidFill>
                  <a:schemeClr val="tx1"/>
                </a:solidFill>
                <a:effectLst/>
                <a:latin typeface="Arial" panose="020B0604020202020204" pitchFamily="34" charset="0"/>
                <a:ea typeface="+mn-ea"/>
                <a:cs typeface="+mn-cs"/>
              </a:rPr>
              <a:t>Hvordan kommunikerer jeg universitetets og min enheds vilkår og ambitioner?</a:t>
            </a:r>
            <a:r>
              <a:rPr lang="da-DK" sz="1200" kern="1200" dirty="0">
                <a:solidFill>
                  <a:schemeClr val="tx1"/>
                </a:solidFill>
                <a:effectLst/>
                <a:latin typeface="Arial" panose="020B0604020202020204" pitchFamily="34" charset="0"/>
                <a:ea typeface="+mn-ea"/>
                <a:cs typeface="+mn-cs"/>
              </a:rPr>
              <a:t>” over god ledelse i form af ”</a:t>
            </a:r>
            <a:r>
              <a:rPr lang="da-DK" sz="1200" i="1" kern="1200" dirty="0">
                <a:solidFill>
                  <a:schemeClr val="tx1"/>
                </a:solidFill>
                <a:effectLst/>
                <a:latin typeface="Arial" panose="020B0604020202020204" pitchFamily="34" charset="0"/>
                <a:ea typeface="+mn-ea"/>
                <a:cs typeface="+mn-cs"/>
              </a:rPr>
              <a:t>Lederen kommunikerer universitetets og sin enheds vilkår og ambitioner</a:t>
            </a:r>
            <a:r>
              <a:rPr lang="da-DK" sz="1200" kern="1200" dirty="0">
                <a:solidFill>
                  <a:schemeClr val="tx1"/>
                </a:solidFill>
                <a:effectLst/>
                <a:latin typeface="Arial" panose="020B0604020202020204" pitchFamily="34" charset="0"/>
                <a:ea typeface="+mn-ea"/>
                <a:cs typeface="+mn-cs"/>
              </a:rPr>
              <a:t>”. Hvordan det skal ske, er netop lederens ansvar i lyset af lederens kontekst, opgaver og medarbejdere.</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Den enkelte leder må med udgangspunkt i egen placering i organisationen og ledelseserfaring fortolke spørgsmålene, så de giver mening for netop hans / hendes ledelsespraksis.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Refleksionsspørgsmålene vil indgå som et naturligt element i </a:t>
            </a:r>
            <a:r>
              <a:rPr lang="da-DK" sz="1200" kern="1200" dirty="0" err="1">
                <a:solidFill>
                  <a:schemeClr val="tx1"/>
                </a:solidFill>
                <a:effectLst/>
                <a:latin typeface="Arial" panose="020B0604020202020204" pitchFamily="34" charset="0"/>
                <a:ea typeface="+mn-ea"/>
                <a:cs typeface="+mn-cs"/>
              </a:rPr>
              <a:t>SDU’s</a:t>
            </a:r>
            <a:r>
              <a:rPr lang="da-DK" sz="1200" kern="1200" dirty="0">
                <a:solidFill>
                  <a:schemeClr val="tx1"/>
                </a:solidFill>
                <a:effectLst/>
                <a:latin typeface="Arial" panose="020B0604020202020204" pitchFamily="34" charset="0"/>
                <a:ea typeface="+mn-ea"/>
                <a:cs typeface="+mn-cs"/>
              </a:rPr>
              <a:t> forskellige udviklings- og kompetenceforløb for ledere og egner sig ligeledes til at drøfte i ledersparringsgrupper og øvrige ledernetværk.</a:t>
            </a:r>
          </a:p>
          <a:p>
            <a:r>
              <a:rPr lang="da-DK" sz="1200" kern="1200" dirty="0">
                <a:solidFill>
                  <a:schemeClr val="tx1"/>
                </a:solidFill>
                <a:effectLst/>
                <a:latin typeface="Arial" panose="020B0604020202020204" pitchFamily="34" charset="0"/>
                <a:ea typeface="+mn-ea"/>
                <a:cs typeface="+mn-cs"/>
              </a:rPr>
              <a:t> </a:t>
            </a:r>
          </a:p>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3</a:t>
            </a:fld>
            <a:endParaRPr lang="en-GB" dirty="0"/>
          </a:p>
        </p:txBody>
      </p:sp>
    </p:spTree>
    <p:extLst>
      <p:ext uri="{BB962C8B-B14F-4D97-AF65-F5344CB8AC3E}">
        <p14:creationId xmlns:p14="http://schemas.microsoft.com/office/powerpoint/2010/main" val="380455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a:solidFill>
                  <a:schemeClr val="tx1"/>
                </a:solidFill>
                <a:effectLst/>
                <a:latin typeface="Arial" panose="020B0604020202020204" pitchFamily="34" charset="0"/>
                <a:ea typeface="+mn-ea"/>
                <a:cs typeface="+mn-cs"/>
              </a:rPr>
              <a:t>Retning handler om at formulere og kommunikere tydelige ambitioner, som kan udvikle universitetet og engagere medarbejderne. Formulering af ambitioner er funderet i en samlet organisatorisk forståelse og sker i fællesskab med relevante parter, og retningen understøtter aktivt universitetets formål og strategiske intentioner under hensyn til lederens organisatoriske niveau og den enkelte organisatoriske enheds særkende og orienteringer.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En klar og tydelig retning er forudsætning for, at lederen kan udvise handlekraft. Retningen skal være klar, så lederen kan prioritere og træffe beslutninger på kort og lang sigt og prioritere mellem forskellige hensyn og interesser. Og retningen skal være tydelig, så medarbejdere forstår, hvad der er vigtigt og værdifuldt. Samtidig må lederen også kunne navigere og evne at justere retningen, hvis det kræves ved forandringer i kontekst, i opgaver eller blandt medarbejderne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I arbejdet med at sætte retning må lederen ligeledes give rum for at udfolde de mange talenter og fremme mangfoldighed og ligestilling. </a:t>
            </a:r>
          </a:p>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5</a:t>
            </a:fld>
            <a:endParaRPr lang="en-GB" dirty="0"/>
          </a:p>
        </p:txBody>
      </p:sp>
    </p:spTree>
    <p:extLst>
      <p:ext uri="{BB962C8B-B14F-4D97-AF65-F5344CB8AC3E}">
        <p14:creationId xmlns:p14="http://schemas.microsoft.com/office/powerpoint/2010/main" val="300392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a:solidFill>
                  <a:schemeClr val="tx1"/>
                </a:solidFill>
                <a:effectLst/>
                <a:latin typeface="Arial" panose="020B0604020202020204" pitchFamily="34" charset="0"/>
                <a:ea typeface="+mn-ea"/>
                <a:cs typeface="+mn-cs"/>
              </a:rPr>
              <a:t>Samspil er funderet i ordentlighed med respekt for forskellige medarbejdere og perspektiver og handler om at bringe relevante parter og kompetencer på tværs af fakulteter og enheder sammen for at skabe fælles resultater. Samspil i ledelsesarbejdet finder både sted inden for egen enhed og på tværs af SDU i form af eksempelvis netværk, faglige kontakter samt i relevante råd, nævn og udvalg på SDU.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Aktiv og konstruktiv deltagelse i forskellige ledelsesgrupper og -fora er afgørende for ledelsesopgaven og sammenhængskraften på tværs.</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Ledelsesarbejdet består i at tage selvstændigt initiativ til og udvikle velfungerende enheder og gode samarbejdsflader på tværs af SDU og mellem universitetet og det omgivende nationale og internationale samfund. Klarhed omkring roller og ansvar, samt videndeling, feedback og sparring er centralt i ledelsesarbejdet.</a:t>
            </a:r>
          </a:p>
          <a:p>
            <a:r>
              <a:rPr lang="da-DK" sz="1200" kern="1200" dirty="0">
                <a:solidFill>
                  <a:schemeClr val="tx1"/>
                </a:solidFill>
                <a:effectLst/>
                <a:latin typeface="Arial" panose="020B0604020202020204" pitchFamily="34" charset="0"/>
                <a:ea typeface="+mn-ea"/>
                <a:cs typeface="+mn-cs"/>
              </a:rPr>
              <a:t> </a:t>
            </a:r>
          </a:p>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6</a:t>
            </a:fld>
            <a:endParaRPr lang="en-GB" dirty="0"/>
          </a:p>
        </p:txBody>
      </p:sp>
    </p:spTree>
    <p:extLst>
      <p:ext uri="{BB962C8B-B14F-4D97-AF65-F5344CB8AC3E}">
        <p14:creationId xmlns:p14="http://schemas.microsoft.com/office/powerpoint/2010/main" val="2460970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a:solidFill>
                  <a:schemeClr val="tx1"/>
                </a:solidFill>
                <a:effectLst/>
                <a:latin typeface="Arial" panose="020B0604020202020204" pitchFamily="34" charset="0"/>
                <a:ea typeface="+mn-ea"/>
                <a:cs typeface="+mn-cs"/>
              </a:rPr>
              <a:t>Engagement bliver skabt i fællesskab af mennesker, og ledelsesarbejdet understøtter et samspil baseret på gensidig forpligtelse, hvor alle er bidragydere og hinandens forudsætninger. Engagement fremmes gennem dialog med mulighed for at lytte, argumentere og finde fælles løsninger.</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Medarbejdernes engagement i opgaven er en vigtig drivkraft for at opnå ambitioner og mål. At arbejde med engagement handler om medinddragelse og medbestemmelse og om at skabe en motiverende kultur bygget på trivsel og tryghed, hvor der er plads til at løbe en risiko, og hvor fejl er noget, man lærer af.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Ledelsesarbejdet består i at involvere og motivere medarbejdere og demonstrere modet, viljen og evnen til en anerkendende og konstruktiv kritisk tilgang til samarbejde, der også omfavner det vanskelige. </a:t>
            </a:r>
          </a:p>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7</a:t>
            </a:fld>
            <a:endParaRPr lang="en-GB" dirty="0"/>
          </a:p>
        </p:txBody>
      </p:sp>
    </p:spTree>
    <p:extLst>
      <p:ext uri="{BB962C8B-B14F-4D97-AF65-F5344CB8AC3E}">
        <p14:creationId xmlns:p14="http://schemas.microsoft.com/office/powerpoint/2010/main" val="96046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a:solidFill>
                  <a:schemeClr val="tx1"/>
                </a:solidFill>
                <a:effectLst/>
                <a:latin typeface="Arial" panose="020B0604020202020204" pitchFamily="34" charset="0"/>
                <a:ea typeface="+mn-ea"/>
                <a:cs typeface="+mn-cs"/>
              </a:rPr>
              <a:t>At tage lederidentiteten på sig er at sige ja til at bringe sig selv i spil. Det handler om at kende sine egne værdier og om at være sig sit ansvar bevidst. At påtage sig ledelsesansvaret er at påtage sig et ansvar for organisationen, uden at være i grundlæggende konflikt med egne værdier og integritet. Det personlige lederskab skal møde organisationens forventninger og handler om at kombinere egne værdier og integritet med ledelsesansvaret.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Ledelse bliver skabt sammen med andre. Ledere har et særligt ansvar for at skabe god ledelse i samspil med både medarbejdere og lederkolleger. </a:t>
            </a:r>
          </a:p>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8</a:t>
            </a:fld>
            <a:endParaRPr lang="en-GB" dirty="0"/>
          </a:p>
        </p:txBody>
      </p:sp>
    </p:spTree>
    <p:extLst>
      <p:ext uri="{BB962C8B-B14F-4D97-AF65-F5344CB8AC3E}">
        <p14:creationId xmlns:p14="http://schemas.microsoft.com/office/powerpoint/2010/main" val="1440807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9</a:t>
            </a:fld>
            <a:endParaRPr lang="en-GB" dirty="0"/>
          </a:p>
        </p:txBody>
      </p:sp>
    </p:spTree>
    <p:extLst>
      <p:ext uri="{BB962C8B-B14F-4D97-AF65-F5344CB8AC3E}">
        <p14:creationId xmlns:p14="http://schemas.microsoft.com/office/powerpoint/2010/main" val="286225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Hvordan udvikler man et ledelsesgrundlag?</a:t>
            </a:r>
          </a:p>
          <a:p>
            <a:endParaRPr lang="da-DK" dirty="0"/>
          </a:p>
          <a:p>
            <a:r>
              <a:rPr lang="da-DK" dirty="0"/>
              <a:t>Ledelseskommissionen anbefaler følgende forløb for udvikling af det personlige ledelsesgrundlag. </a:t>
            </a:r>
          </a:p>
          <a:p>
            <a:endParaRPr lang="da-DK" dirty="0"/>
          </a:p>
          <a:p>
            <a:pPr marL="228600" indent="-228600">
              <a:buAutoNum type="arabicPeriod"/>
            </a:pPr>
            <a:r>
              <a:rPr lang="da-DK" dirty="0"/>
              <a:t>Individuelt: Alle forbereder sig individuelt</a:t>
            </a:r>
          </a:p>
          <a:p>
            <a:pPr marL="228600" indent="-228600">
              <a:buAutoNum type="arabicPeriod"/>
            </a:pPr>
            <a:r>
              <a:rPr lang="da-DK" dirty="0"/>
              <a:t>Workshop: Man samles i fortrolige 3-5-mandsgrupper og gennemgår øvelserne sammen. </a:t>
            </a:r>
          </a:p>
          <a:p>
            <a:pPr marL="228600" indent="-228600">
              <a:buAutoNum type="arabicPeriod"/>
            </a:pPr>
            <a:r>
              <a:rPr lang="da-DK" dirty="0"/>
              <a:t>Individuelt: Alle arbejder individuelt på formuleringerne af eget grundlag </a:t>
            </a:r>
          </a:p>
          <a:p>
            <a:pPr marL="228600" indent="-228600">
              <a:buAutoNum type="arabicPeriod"/>
            </a:pPr>
            <a:r>
              <a:rPr lang="da-DK" dirty="0"/>
              <a:t>Workshop: Man mødes igen og præsenterer sit grundlag for hinanden, får feedback og bliver inspireret. </a:t>
            </a:r>
          </a:p>
          <a:p>
            <a:pPr marL="228600" indent="-228600">
              <a:buAutoNum type="arabicPeriod"/>
            </a:pPr>
            <a:r>
              <a:rPr lang="da-DK" dirty="0"/>
              <a:t>Individuelt: Alle arbejder videre med sit grundlag. </a:t>
            </a:r>
          </a:p>
          <a:p>
            <a:pPr marL="228600" indent="-228600">
              <a:buAutoNum type="arabicPeriod"/>
            </a:pPr>
            <a:r>
              <a:rPr lang="da-DK" dirty="0"/>
              <a:t>Workshop: Man mødes sidste gang og træner i at kommunikere sit ledelsesgrundlag</a:t>
            </a:r>
          </a:p>
          <a:p>
            <a:pPr marL="0" indent="0">
              <a:buNone/>
            </a:pPr>
            <a:endParaRPr lang="da-DK" dirty="0"/>
          </a:p>
          <a:p>
            <a:pPr>
              <a:lnSpc>
                <a:spcPct val="107000"/>
              </a:lnSpc>
              <a:spcAft>
                <a:spcPts val="0"/>
              </a:spcAft>
            </a:pPr>
            <a:r>
              <a:rPr lang="da-DK" dirty="0"/>
              <a:t>Workshops planlægges til en varighed på tre timer, og der planlægges en måned mellem hver workshop. </a:t>
            </a:r>
            <a:r>
              <a:rPr lang="da-DK" sz="1200" dirty="0">
                <a:effectLst/>
                <a:latin typeface="Calibri" panose="020F0502020204030204" pitchFamily="34" charset="0"/>
                <a:ea typeface="Calibri" panose="020F0502020204030204" pitchFamily="34" charset="0"/>
                <a:cs typeface="Calibri" panose="020F0502020204030204" pitchFamily="34" charset="0"/>
              </a:rPr>
              <a:t>Der kan tilknyttes en organisationskonsulent fra HR-service til processen.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a-DK" sz="1200" b="1" dirty="0">
                <a:effectLst/>
                <a:latin typeface="Calibri" panose="020F0502020204030204" pitchFamily="34" charset="0"/>
                <a:ea typeface="Calibri" panose="020F0502020204030204" pitchFamily="34" charset="0"/>
                <a:cs typeface="Calibri" panose="020F0502020204030204" pitchFamily="34" charset="0"/>
              </a:rPr>
              <a:t>Kontakt</a:t>
            </a:r>
            <a:r>
              <a:rPr lang="da-DK" sz="1200" dirty="0">
                <a:effectLst/>
                <a:latin typeface="Calibri" panose="020F0502020204030204" pitchFamily="34" charset="0"/>
                <a:ea typeface="Calibri" panose="020F0502020204030204" pitchFamily="34" charset="0"/>
                <a:cs typeface="Calibri" panose="020F0502020204030204" pitchFamily="34" charset="0"/>
              </a:rPr>
              <a:t>: Specialkonsulent Betina Rohr, HR-service. </a:t>
            </a:r>
            <a:r>
              <a:rPr lang="da-DK" sz="12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betr@sdu.dk</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Slide Number Placeholder 3"/>
          <p:cNvSpPr>
            <a:spLocks noGrp="1"/>
          </p:cNvSpPr>
          <p:nvPr>
            <p:ph type="sldNum" sz="quarter" idx="5"/>
          </p:nvPr>
        </p:nvSpPr>
        <p:spPr/>
        <p:txBody>
          <a:bodyPr/>
          <a:lstStyle/>
          <a:p>
            <a:fld id="{49436F85-577F-4A92-A47F-D540A2BCC821}" type="slidenum">
              <a:rPr lang="en-GB" smtClean="0"/>
              <a:pPr/>
              <a:t>10</a:t>
            </a:fld>
            <a:endParaRPr lang="en-GB" dirty="0"/>
          </a:p>
        </p:txBody>
      </p:sp>
    </p:spTree>
    <p:extLst>
      <p:ext uri="{BB962C8B-B14F-4D97-AF65-F5344CB8AC3E}">
        <p14:creationId xmlns:p14="http://schemas.microsoft.com/office/powerpoint/2010/main" val="4174983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13-01-2021</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13-01-2021</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13-01-2021</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13-01-2021</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13-01-2021</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13-01-2021</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3" name="TextBox 2">
            <a:extLst>
              <a:ext uri="{FF2B5EF4-FFF2-40B4-BE49-F238E27FC236}">
                <a16:creationId xmlns:a16="http://schemas.microsoft.com/office/drawing/2014/main" id="{2D2565F4-7FB3-4F2B-AED8-4859D42935AE}"/>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3540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13-01-2021</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13-01-2021</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13-01-2021</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13-01-2021</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13-01-2021</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13-01-2021</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13-01-2021</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13-01-2021</a:t>
            </a:fld>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8" r:id="rId4"/>
    <p:sldLayoutId id="2147483690" r:id="rId5"/>
    <p:sldLayoutId id="2147483686" r:id="rId6"/>
    <p:sldLayoutId id="2147483692" r:id="rId7"/>
    <p:sldLayoutId id="2147483682" r:id="rId8"/>
    <p:sldLayoutId id="2147483689" r:id="rId9"/>
    <p:sldLayoutId id="2147483676" r:id="rId10"/>
    <p:sldLayoutId id="2147483654" r:id="rId11"/>
    <p:sldLayoutId id="2147483685" r:id="rId12"/>
    <p:sldLayoutId id="2147483691" r:id="rId13"/>
    <p:sldLayoutId id="2147483662"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sdu.dk/da/test/hr/ledelseskompas"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hyperlink" Target="http://www.sdu.dk/da/test/hr/ledelseskompas" TargetMode="External"/><Relationship Id="rId2" Type="http://schemas.openxmlformats.org/officeDocument/2006/relationships/customXml" Target="../../customXml/item9.xml"/><Relationship Id="rId1" Type="http://schemas.openxmlformats.org/officeDocument/2006/relationships/customXml" Target="../../customXml/item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1.xml"/><Relationship Id="rId1" Type="http://schemas.openxmlformats.org/officeDocument/2006/relationships/customXml" Target="../../customXml/item8.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10.xml"/><Relationship Id="rId1" Type="http://schemas.openxmlformats.org/officeDocument/2006/relationships/customXml" Target="../../customXml/item2.xml"/><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7.xml"/><Relationship Id="rId1" Type="http://schemas.openxmlformats.org/officeDocument/2006/relationships/customXml" Target="../../customXml/item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6.xml"/><Relationship Id="rId1" Type="http://schemas.openxmlformats.org/officeDocument/2006/relationships/customXml" Target="../../customXml/item11.xml"/><Relationship Id="rId6" Type="http://schemas.openxmlformats.org/officeDocument/2006/relationships/image" Target="../media/image3.png"/><Relationship Id="rId5" Type="http://schemas.openxmlformats.org/officeDocument/2006/relationships/hyperlink" Target="https://www.sdu.dk/da/test/hr/ledelseskompas" TargetMode="Externa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412C75-1B7E-48D1-866E-0B87EAC41CD8}"/>
              </a:ext>
            </a:extLst>
          </p:cNvPr>
          <p:cNvSpPr>
            <a:spLocks noGrp="1"/>
          </p:cNvSpPr>
          <p:nvPr>
            <p:ph type="ctrTitle"/>
          </p:nvPr>
        </p:nvSpPr>
        <p:spPr/>
        <p:txBody>
          <a:bodyPr/>
          <a:lstStyle/>
          <a:p>
            <a:r>
              <a:rPr lang="da-DK" dirty="0" err="1"/>
              <a:t>SDU’s</a:t>
            </a:r>
            <a:r>
              <a:rPr lang="da-DK" dirty="0"/>
              <a:t> Ledelseskompas</a:t>
            </a:r>
            <a:br>
              <a:rPr lang="da-DK" dirty="0"/>
            </a:br>
            <a:r>
              <a:rPr lang="da-DK" dirty="0"/>
              <a:t>Fra ord til virkelighed</a:t>
            </a:r>
          </a:p>
        </p:txBody>
      </p:sp>
      <p:sp>
        <p:nvSpPr>
          <p:cNvPr id="7" name="Text Placeholder 6">
            <a:extLst>
              <a:ext uri="{FF2B5EF4-FFF2-40B4-BE49-F238E27FC236}">
                <a16:creationId xmlns:a16="http://schemas.microsoft.com/office/drawing/2014/main" id="{F5D0AE80-3CEA-4890-8E11-66CE6B17B0BB}"/>
              </a:ext>
            </a:extLst>
          </p:cNvPr>
          <p:cNvSpPr>
            <a:spLocks noGrp="1"/>
          </p:cNvSpPr>
          <p:nvPr>
            <p:ph type="body" sz="quarter" idx="13"/>
          </p:nvPr>
        </p:nvSpPr>
        <p:spPr/>
        <p:txBody>
          <a:bodyPr/>
          <a:lstStyle/>
          <a:p>
            <a:endParaRPr lang="da-DK" dirty="0"/>
          </a:p>
        </p:txBody>
      </p:sp>
      <p:sp>
        <p:nvSpPr>
          <p:cNvPr id="4" name="Date Placeholder 3">
            <a:extLst>
              <a:ext uri="{FF2B5EF4-FFF2-40B4-BE49-F238E27FC236}">
                <a16:creationId xmlns:a16="http://schemas.microsoft.com/office/drawing/2014/main" id="{9E281C7E-EBFC-4BD4-83FC-C9F73432EDED}"/>
              </a:ext>
            </a:extLst>
          </p:cNvPr>
          <p:cNvSpPr>
            <a:spLocks noGrp="1"/>
          </p:cNvSpPr>
          <p:nvPr>
            <p:ph type="dt" sz="half" idx="16"/>
          </p:nvPr>
        </p:nvSpPr>
        <p:spPr/>
        <p:txBody>
          <a:bodyPr/>
          <a:lstStyle/>
          <a:p>
            <a:fld id="{66E7BFAB-0D0D-4DB0-ABCC-7CD0B4DB5935}" type="datetime1">
              <a:rPr lang="da-DK" smtClean="0"/>
              <a:t>13-01-2021</a:t>
            </a:fld>
            <a:endParaRPr lang="da-DK" dirty="0"/>
          </a:p>
        </p:txBody>
      </p:sp>
      <p:sp>
        <p:nvSpPr>
          <p:cNvPr id="5" name="Slide Number Placeholder 4">
            <a:extLst>
              <a:ext uri="{FF2B5EF4-FFF2-40B4-BE49-F238E27FC236}">
                <a16:creationId xmlns:a16="http://schemas.microsoft.com/office/drawing/2014/main" id="{F498E83F-F786-4D58-93BE-32A2D885A493}"/>
              </a:ext>
            </a:extLst>
          </p:cNvPr>
          <p:cNvSpPr>
            <a:spLocks noGrp="1"/>
          </p:cNvSpPr>
          <p:nvPr>
            <p:ph type="sldNum" sz="quarter" idx="18"/>
          </p:nvPr>
        </p:nvSpPr>
        <p:spPr/>
        <p:txBody>
          <a:bodyPr/>
          <a:lstStyle/>
          <a:p>
            <a:fld id="{45D37B1E-C366-494F-A587-962AD9AABC83}" type="slidenum">
              <a:rPr lang="da-DK" smtClean="0"/>
              <a:pPr/>
              <a:t>1</a:t>
            </a:fld>
            <a:endParaRPr lang="da-DK" dirty="0"/>
          </a:p>
        </p:txBody>
      </p:sp>
      <p:pic>
        <p:nvPicPr>
          <p:cNvPr id="9" name="Content Placeholder 6">
            <a:hlinkClick r:id="rId3"/>
            <a:extLst>
              <a:ext uri="{FF2B5EF4-FFF2-40B4-BE49-F238E27FC236}">
                <a16:creationId xmlns:a16="http://schemas.microsoft.com/office/drawing/2014/main" id="{24B93BBB-368B-4C4D-B7BD-095449FEB4FD}"/>
              </a:ext>
            </a:extLst>
          </p:cNvPr>
          <p:cNvPicPr>
            <a:picLocks noGrp="1" noChangeAspect="1"/>
          </p:cNvPicPr>
          <p:nvPr>
            <p:ph sz="quarter" idx="15"/>
          </p:nvPr>
        </p:nvPicPr>
        <p:blipFill rotWithShape="1">
          <a:blip r:embed="rId4"/>
          <a:srcRect l="45464" t="51134" r="40232" b="27422"/>
          <a:stretch/>
        </p:blipFill>
        <p:spPr>
          <a:xfrm>
            <a:off x="194872" y="1094268"/>
            <a:ext cx="5304927" cy="4473528"/>
          </a:xfrm>
          <a:prstGeom prst="rect">
            <a:avLst/>
          </a:prstGeom>
        </p:spPr>
      </p:pic>
    </p:spTree>
    <p:extLst>
      <p:ext uri="{BB962C8B-B14F-4D97-AF65-F5344CB8AC3E}">
        <p14:creationId xmlns:p14="http://schemas.microsoft.com/office/powerpoint/2010/main" val="1474799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FD852-8390-476E-8CB9-1001D31A0074}"/>
              </a:ext>
            </a:extLst>
          </p:cNvPr>
          <p:cNvSpPr>
            <a:spLocks noGrp="1"/>
          </p:cNvSpPr>
          <p:nvPr>
            <p:ph type="ctrTitle"/>
          </p:nvPr>
        </p:nvSpPr>
        <p:spPr>
          <a:xfrm>
            <a:off x="936673" y="248479"/>
            <a:ext cx="10318654" cy="636104"/>
          </a:xfrm>
        </p:spPr>
        <p:txBody>
          <a:bodyPr/>
          <a:lstStyle/>
          <a:p>
            <a:pPr algn="ctr"/>
            <a:r>
              <a:rPr lang="da-DK" sz="3200" dirty="0"/>
              <a:t>    Lav dit personlige ledelsesgrundlag</a:t>
            </a:r>
          </a:p>
        </p:txBody>
      </p:sp>
      <p:sp>
        <p:nvSpPr>
          <p:cNvPr id="3" name="Text Placeholder 2">
            <a:extLst>
              <a:ext uri="{FF2B5EF4-FFF2-40B4-BE49-F238E27FC236}">
                <a16:creationId xmlns:a16="http://schemas.microsoft.com/office/drawing/2014/main" id="{B10D8AE0-3F0D-429F-9FDB-79A960E703B9}"/>
              </a:ext>
            </a:extLst>
          </p:cNvPr>
          <p:cNvSpPr>
            <a:spLocks noGrp="1"/>
          </p:cNvSpPr>
          <p:nvPr>
            <p:ph type="body" sz="quarter" idx="13"/>
          </p:nvPr>
        </p:nvSpPr>
        <p:spPr>
          <a:xfrm>
            <a:off x="6602749" y="1043609"/>
            <a:ext cx="4680000" cy="5188225"/>
          </a:xfrm>
        </p:spPr>
        <p:txBody>
          <a:bodyPr/>
          <a:lstStyle/>
          <a:p>
            <a:pPr marL="0" indent="0">
              <a:buNone/>
            </a:pPr>
            <a:endParaRPr lang="da-DK" sz="1800" b="1" dirty="0">
              <a:solidFill>
                <a:schemeClr val="tx2"/>
              </a:solidFill>
            </a:endParaRPr>
          </a:p>
          <a:p>
            <a:pPr marL="0" indent="0">
              <a:buNone/>
            </a:pPr>
            <a:r>
              <a:rPr lang="da-DK" sz="1800" b="1" dirty="0">
                <a:solidFill>
                  <a:schemeClr val="tx2"/>
                </a:solidFill>
              </a:rPr>
              <a:t>Gode råd </a:t>
            </a:r>
          </a:p>
          <a:p>
            <a:pPr marL="342900" indent="-342900">
              <a:buAutoNum type="arabicPeriod"/>
            </a:pPr>
            <a:endParaRPr lang="da-DK" sz="1400" dirty="0"/>
          </a:p>
          <a:p>
            <a:pPr lvl="0"/>
            <a:r>
              <a:rPr lang="da-DK" sz="1400" dirty="0"/>
              <a:t>Bliv i dit sprog og den sproglige tone, som passer dig bedst. Et ledelsesgrundlag skal være ægte, ærligt og autentisk. </a:t>
            </a:r>
          </a:p>
          <a:p>
            <a:pPr marL="0" lvl="0" indent="0">
              <a:buNone/>
            </a:pPr>
            <a:endParaRPr lang="da-DK" sz="1400" dirty="0"/>
          </a:p>
          <a:p>
            <a:pPr lvl="0"/>
            <a:r>
              <a:rPr lang="da-DK" sz="1400" dirty="0"/>
              <a:t>Arbejd i ‘jeg -form’. Det er dig, der er leder, og det er dit ledelsesgrundlag. (Jeg vil … jeg gør … jeg prioriterer … jeg ønsker …) På denne måde undgår du at blive upersonlig, abstrakt, anonym og inaktiv.</a:t>
            </a:r>
          </a:p>
          <a:p>
            <a:pPr lvl="0"/>
            <a:endParaRPr lang="da-DK" sz="1400" dirty="0"/>
          </a:p>
          <a:p>
            <a:pPr lvl="0"/>
            <a:r>
              <a:rPr lang="da-DK" sz="1400" dirty="0"/>
              <a:t>Ledelsesgrundlaget skal tage udgangspunkt i </a:t>
            </a:r>
            <a:r>
              <a:rPr lang="da-DK" sz="1400" dirty="0" err="1"/>
              <a:t>SDU’s</a:t>
            </a:r>
            <a:r>
              <a:rPr lang="da-DK" sz="1400" dirty="0"/>
              <a:t> Ledelseskompas og især handle om det, du leverer, og det, du ønsker. Det vil også være nyttigt, hvis du skriver, hvad du ikke er særlig dygtig til, det du kæmper for at forbedre, og det som medarbejderne kan hjælpe dig med. </a:t>
            </a:r>
          </a:p>
          <a:p>
            <a:pPr lvl="0"/>
            <a:endParaRPr lang="da-DK" sz="1400" dirty="0"/>
          </a:p>
          <a:p>
            <a:pPr lvl="0"/>
            <a:r>
              <a:rPr lang="da-DK" sz="1400" dirty="0"/>
              <a:t>Ledelsesgrundlaget bør ligeledes indeholde klare krav og tydelige budskaber om det, du ikke vil acceptere.</a:t>
            </a:r>
          </a:p>
          <a:p>
            <a:endParaRPr lang="da-DK" dirty="0"/>
          </a:p>
        </p:txBody>
      </p:sp>
      <p:sp>
        <p:nvSpPr>
          <p:cNvPr id="4" name="Content Placeholder 3">
            <a:extLst>
              <a:ext uri="{FF2B5EF4-FFF2-40B4-BE49-F238E27FC236}">
                <a16:creationId xmlns:a16="http://schemas.microsoft.com/office/drawing/2014/main" id="{F0CFCCE9-C3EF-4202-9318-94BF2ACF01C7}"/>
              </a:ext>
            </a:extLst>
          </p:cNvPr>
          <p:cNvSpPr>
            <a:spLocks noGrp="1"/>
          </p:cNvSpPr>
          <p:nvPr>
            <p:ph sz="quarter" idx="15"/>
          </p:nvPr>
        </p:nvSpPr>
        <p:spPr>
          <a:xfrm>
            <a:off x="422432" y="1043609"/>
            <a:ext cx="5077365" cy="5188225"/>
          </a:xfrm>
        </p:spPr>
        <p:txBody>
          <a:bodyPr/>
          <a:lstStyle/>
          <a:p>
            <a:pPr marL="0" indent="0">
              <a:buNone/>
            </a:pPr>
            <a:endParaRPr lang="da-DK" sz="1800" b="1" dirty="0">
              <a:solidFill>
                <a:schemeClr val="tx2"/>
              </a:solidFill>
            </a:endParaRPr>
          </a:p>
          <a:p>
            <a:pPr marL="0" indent="0">
              <a:buNone/>
            </a:pPr>
            <a:r>
              <a:rPr lang="da-DK" sz="1800" b="1" dirty="0">
                <a:solidFill>
                  <a:schemeClr val="tx2"/>
                </a:solidFill>
              </a:rPr>
              <a:t>4 individuelle refleksionsøvelser</a:t>
            </a:r>
          </a:p>
          <a:p>
            <a:pPr marL="0" lvl="0" indent="0">
              <a:buNone/>
            </a:pPr>
            <a:endParaRPr lang="da-DK" b="1" dirty="0">
              <a:solidFill>
                <a:schemeClr val="tx2"/>
              </a:solidFill>
            </a:endParaRPr>
          </a:p>
          <a:p>
            <a:pPr marL="0" lvl="0" indent="0">
              <a:buNone/>
            </a:pPr>
            <a:r>
              <a:rPr lang="da-DK" sz="1400" b="1" dirty="0">
                <a:solidFill>
                  <a:schemeClr val="tx2"/>
                </a:solidFill>
              </a:rPr>
              <a:t>Øvelse 1</a:t>
            </a:r>
            <a:endParaRPr lang="da-DK" sz="1400" b="1" dirty="0">
              <a:solidFill>
                <a:srgbClr val="000000"/>
              </a:solidFill>
            </a:endParaRPr>
          </a:p>
          <a:p>
            <a:pPr marL="0" lvl="0" indent="0">
              <a:buNone/>
            </a:pPr>
            <a:r>
              <a:rPr lang="da-DK" sz="1400" dirty="0"/>
              <a:t>Skriv med almindelige ord, hvad du forbinder med god ledelse. </a:t>
            </a:r>
          </a:p>
          <a:p>
            <a:pPr lvl="0"/>
            <a:endParaRPr lang="da-DK" sz="1400" dirty="0"/>
          </a:p>
          <a:p>
            <a:pPr marL="0" lvl="0" indent="0">
              <a:buNone/>
            </a:pPr>
            <a:r>
              <a:rPr lang="da-DK" sz="1400" b="1" dirty="0">
                <a:solidFill>
                  <a:schemeClr val="tx2"/>
                </a:solidFill>
              </a:rPr>
              <a:t>Øvelse 2 </a:t>
            </a:r>
          </a:p>
          <a:p>
            <a:pPr marL="0" lvl="0" indent="0">
              <a:buNone/>
            </a:pPr>
            <a:r>
              <a:rPr lang="da-DK" sz="1400" dirty="0"/>
              <a:t>Hvad ønsker du, at dine medarbejdere siger til dig den dag, du stopper i nuværende job? </a:t>
            </a:r>
          </a:p>
          <a:p>
            <a:pPr lvl="0"/>
            <a:endParaRPr lang="da-DK" sz="1400" dirty="0"/>
          </a:p>
          <a:p>
            <a:pPr marL="0" lvl="0" indent="0">
              <a:buNone/>
            </a:pPr>
            <a:r>
              <a:rPr lang="da-DK" sz="1400" b="1" dirty="0">
                <a:solidFill>
                  <a:schemeClr val="tx2"/>
                </a:solidFill>
              </a:rPr>
              <a:t>Øvelse 3</a:t>
            </a:r>
          </a:p>
          <a:p>
            <a:pPr marL="0" lvl="0" indent="0">
              <a:buNone/>
            </a:pPr>
            <a:r>
              <a:rPr lang="da-DK" sz="1400" dirty="0"/>
              <a:t>Beskriv kort tre eksempler, hvor du ved, at du gjorde det fremragende som leder. </a:t>
            </a:r>
          </a:p>
          <a:p>
            <a:pPr lvl="0"/>
            <a:endParaRPr lang="da-DK" sz="1400" dirty="0"/>
          </a:p>
          <a:p>
            <a:pPr marL="0" lvl="0" indent="0">
              <a:buNone/>
            </a:pPr>
            <a:r>
              <a:rPr lang="da-DK" sz="1400" b="1" dirty="0">
                <a:solidFill>
                  <a:schemeClr val="tx2"/>
                </a:solidFill>
              </a:rPr>
              <a:t>Øvelse 4</a:t>
            </a:r>
          </a:p>
          <a:p>
            <a:pPr marL="0" lvl="0" indent="0">
              <a:buNone/>
            </a:pPr>
            <a:r>
              <a:rPr lang="da-DK" sz="1400" dirty="0"/>
              <a:t>Kig på de 4 ledelsesperspektiver i </a:t>
            </a:r>
            <a:r>
              <a:rPr lang="da-DK" sz="1400" dirty="0" err="1"/>
              <a:t>SDU’s</a:t>
            </a:r>
            <a:r>
              <a:rPr lang="da-DK" sz="1400" dirty="0"/>
              <a:t> Ledelseskompas, og vælg 1 - 2 refleksionsspørgsmål fra hvert perspektiv, som du mener, er de vigtigste for din egen udøvelse af ledelse lige nu.</a:t>
            </a:r>
          </a:p>
          <a:p>
            <a:endParaRPr lang="da-DK" dirty="0">
              <a:solidFill>
                <a:srgbClr val="000000"/>
              </a:solidFill>
            </a:endParaRPr>
          </a:p>
          <a:p>
            <a:pPr marL="0" indent="0">
              <a:buNone/>
            </a:pPr>
            <a:endParaRPr lang="da-DK" dirty="0"/>
          </a:p>
        </p:txBody>
      </p:sp>
      <p:sp>
        <p:nvSpPr>
          <p:cNvPr id="5" name="Date Placeholder 4">
            <a:extLst>
              <a:ext uri="{FF2B5EF4-FFF2-40B4-BE49-F238E27FC236}">
                <a16:creationId xmlns:a16="http://schemas.microsoft.com/office/drawing/2014/main" id="{F7D19778-FFB7-4230-A45A-16D12EF8D8CB}"/>
              </a:ext>
            </a:extLst>
          </p:cNvPr>
          <p:cNvSpPr>
            <a:spLocks noGrp="1"/>
          </p:cNvSpPr>
          <p:nvPr>
            <p:ph type="dt" sz="half" idx="16"/>
          </p:nvPr>
        </p:nvSpPr>
        <p:spPr/>
        <p:txBody>
          <a:bodyPr/>
          <a:lstStyle/>
          <a:p>
            <a:fld id="{DF7190CF-3A64-4C83-AAB9-30AF78E37F9A}" type="datetime1">
              <a:rPr lang="da-DK" smtClean="0"/>
              <a:t>13-01-2021</a:t>
            </a:fld>
            <a:endParaRPr lang="da-DK" dirty="0"/>
          </a:p>
        </p:txBody>
      </p:sp>
      <p:sp>
        <p:nvSpPr>
          <p:cNvPr id="6" name="Slide Number Placeholder 5">
            <a:extLst>
              <a:ext uri="{FF2B5EF4-FFF2-40B4-BE49-F238E27FC236}">
                <a16:creationId xmlns:a16="http://schemas.microsoft.com/office/drawing/2014/main" id="{52599899-088B-4845-BEC9-A538EB37A931}"/>
              </a:ext>
            </a:extLst>
          </p:cNvPr>
          <p:cNvSpPr>
            <a:spLocks noGrp="1"/>
          </p:cNvSpPr>
          <p:nvPr>
            <p:ph type="sldNum" sz="quarter" idx="18"/>
          </p:nvPr>
        </p:nvSpPr>
        <p:spPr/>
        <p:txBody>
          <a:bodyPr/>
          <a:lstStyle/>
          <a:p>
            <a:fld id="{45D37B1E-C366-494F-A587-962AD9AABC83}" type="slidenum">
              <a:rPr lang="da-DK" smtClean="0"/>
              <a:pPr/>
              <a:t>10</a:t>
            </a:fld>
            <a:endParaRPr lang="da-DK" dirty="0"/>
          </a:p>
        </p:txBody>
      </p:sp>
    </p:spTree>
    <p:extLst>
      <p:ext uri="{BB962C8B-B14F-4D97-AF65-F5344CB8AC3E}">
        <p14:creationId xmlns:p14="http://schemas.microsoft.com/office/powerpoint/2010/main" val="137925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7FE5EF39-5C91-4C16-919C-4255DA359D63}"/>
              </a:ext>
            </a:extLst>
          </p:cNvPr>
          <p:cNvPicPr>
            <a:picLocks noGrp="1" noChangeAspect="1"/>
          </p:cNvPicPr>
          <p:nvPr>
            <p:ph type="pic" sz="quarter" idx="13"/>
          </p:nvPr>
        </p:nvPicPr>
        <p:blipFill>
          <a:blip r:embed="rId5"/>
          <a:srcRect l="24987" r="24987"/>
          <a:stretch>
            <a:fillRect/>
          </a:stretch>
        </p:blipFill>
        <p:spPr>
          <a:prstGeom prst="rect">
            <a:avLst/>
          </a:prstGeom>
        </p:spPr>
      </p:pic>
      <p:pic>
        <p:nvPicPr>
          <p:cNvPr id="12" name="Content Placeholder 11">
            <a:extLst>
              <a:ext uri="{FF2B5EF4-FFF2-40B4-BE49-F238E27FC236}">
                <a16:creationId xmlns:a16="http://schemas.microsoft.com/office/drawing/2014/main" id="{3E16D65F-9B7C-4ECD-BE28-3E6D19856B64}"/>
              </a:ext>
            </a:extLst>
          </p:cNvPr>
          <p:cNvPicPr>
            <a:picLocks noGrp="1" noChangeAspect="1"/>
          </p:cNvPicPr>
          <p:nvPr>
            <p:ph sz="quarter" idx="19"/>
          </p:nvPr>
        </p:nvPicPr>
        <p:blipFill rotWithShape="1">
          <a:blip r:embed="rId6"/>
          <a:srcRect l="25370" t="40696" r="25950" b="10238"/>
          <a:stretch/>
        </p:blipFill>
        <p:spPr>
          <a:xfrm rot="20809025">
            <a:off x="4915177" y="4261049"/>
            <a:ext cx="4149979" cy="2352890"/>
          </a:xfrm>
          <a:prstGeom prst="rect">
            <a:avLst/>
          </a:prstGeom>
        </p:spPr>
      </p:pic>
      <p:sp>
        <p:nvSpPr>
          <p:cNvPr id="6" name="Title 5">
            <a:extLst>
              <a:ext uri="{FF2B5EF4-FFF2-40B4-BE49-F238E27FC236}">
                <a16:creationId xmlns:a16="http://schemas.microsoft.com/office/drawing/2014/main" id="{BDA8B9B7-9701-4707-B1FB-BA6E89DAC017}"/>
              </a:ext>
            </a:extLst>
          </p:cNvPr>
          <p:cNvSpPr>
            <a:spLocks noGrp="1"/>
          </p:cNvSpPr>
          <p:nvPr>
            <p:ph type="title"/>
          </p:nvPr>
        </p:nvSpPr>
        <p:spPr/>
        <p:txBody>
          <a:bodyPr/>
          <a:lstStyle/>
          <a:p>
            <a:r>
              <a:rPr lang="da-DK" dirty="0" err="1"/>
              <a:t>SDU’s</a:t>
            </a:r>
            <a:r>
              <a:rPr lang="da-DK" dirty="0"/>
              <a:t> Ledelsesportal</a:t>
            </a:r>
            <a:br>
              <a:rPr lang="da-DK" dirty="0"/>
            </a:br>
            <a:r>
              <a:rPr lang="da-DK" sz="1800" dirty="0"/>
              <a:t>-</a:t>
            </a:r>
            <a:br>
              <a:rPr lang="da-DK" dirty="0"/>
            </a:br>
            <a:r>
              <a:rPr lang="da-DK" sz="1800" dirty="0">
                <a:latin typeface="Arial" panose="020B0604020202020204" pitchFamily="34" charset="0"/>
              </a:rPr>
              <a:t>Ledelseskompasset udgør sammen med </a:t>
            </a:r>
            <a:br>
              <a:rPr lang="da-DK" sz="1800" dirty="0">
                <a:latin typeface="Arial" panose="020B0604020202020204" pitchFamily="34" charset="0"/>
              </a:rPr>
            </a:br>
            <a:r>
              <a:rPr lang="da-DK" sz="1800" dirty="0">
                <a:latin typeface="Arial" panose="020B0604020202020204" pitchFamily="34" charset="0"/>
              </a:rPr>
              <a:t>konkrete ledelsesredskaber og </a:t>
            </a:r>
            <a:r>
              <a:rPr lang="da-DK" sz="1800" dirty="0" err="1">
                <a:latin typeface="Arial" panose="020B0604020202020204" pitchFamily="34" charset="0"/>
              </a:rPr>
              <a:t>SDU’s</a:t>
            </a:r>
            <a:r>
              <a:rPr lang="da-DK" sz="1800" dirty="0">
                <a:latin typeface="Arial" panose="020B0604020202020204" pitchFamily="34" charset="0"/>
              </a:rPr>
              <a:t> programmer for ledelsesudvikling en samlet web-baseret </a:t>
            </a:r>
            <a:r>
              <a:rPr lang="da-DK" sz="1800" dirty="0" err="1">
                <a:latin typeface="Arial" panose="020B0604020202020204" pitchFamily="34" charset="0"/>
              </a:rPr>
              <a:t>vidensportal</a:t>
            </a:r>
            <a:r>
              <a:rPr lang="da-DK" sz="1800" dirty="0">
                <a:latin typeface="Arial" panose="020B0604020202020204" pitchFamily="34" charset="0"/>
              </a:rPr>
              <a:t> for god ledelse på SDU. </a:t>
            </a:r>
            <a:br>
              <a:rPr lang="da-DK" sz="1800" dirty="0">
                <a:latin typeface="Arial" panose="020B0604020202020204" pitchFamily="34" charset="0"/>
              </a:rPr>
            </a:br>
            <a:br>
              <a:rPr lang="da-DK" sz="1800" dirty="0">
                <a:latin typeface="Arial" panose="020B0604020202020204" pitchFamily="34" charset="0"/>
              </a:rPr>
            </a:br>
            <a:r>
              <a:rPr lang="da-DK" sz="1800" dirty="0">
                <a:latin typeface="Arial" panose="020B0604020202020204" pitchFamily="34" charset="0"/>
              </a:rPr>
              <a:t>Find Ledelsesportalen på </a:t>
            </a:r>
            <a:r>
              <a:rPr lang="da-DK" sz="1800" dirty="0">
                <a:latin typeface="Arial" panose="020B0604020202020204" pitchFamily="34" charset="0"/>
                <a:hlinkClick r:id="rId7"/>
              </a:rPr>
              <a:t>www.sdu.dk/da/test/hr/ledelseskompas</a:t>
            </a:r>
            <a:br>
              <a:rPr lang="da-DK" sz="1800" dirty="0">
                <a:latin typeface="Arial" panose="020B0604020202020204" pitchFamily="34" charset="0"/>
              </a:rPr>
            </a:br>
            <a:br>
              <a:rPr lang="da-DK" dirty="0">
                <a:latin typeface="Arial" panose="020B0604020202020204" pitchFamily="34" charset="0"/>
              </a:rPr>
            </a:br>
            <a:endParaRPr lang="da-DK" dirty="0"/>
          </a:p>
        </p:txBody>
      </p:sp>
      <p:sp>
        <p:nvSpPr>
          <p:cNvPr id="5" name="Date Placeholder 4">
            <a:extLst>
              <a:ext uri="{FF2B5EF4-FFF2-40B4-BE49-F238E27FC236}">
                <a16:creationId xmlns:a16="http://schemas.microsoft.com/office/drawing/2014/main" id="{6302FAC4-7F5E-46DC-8621-CFC297202B0B}"/>
              </a:ext>
            </a:extLst>
          </p:cNvPr>
          <p:cNvSpPr>
            <a:spLocks noGrp="1"/>
          </p:cNvSpPr>
          <p:nvPr>
            <p:ph type="dt" sz="half" idx="4294967295"/>
          </p:nvPr>
        </p:nvSpPr>
        <p:spPr>
          <a:xfrm>
            <a:off x="0" y="6911975"/>
            <a:ext cx="0" cy="0"/>
          </a:xfrm>
        </p:spPr>
        <p:txBody>
          <a:bodyPr/>
          <a:lstStyle/>
          <a:p>
            <a:fld id="{5E07C938-A8FC-4945-8409-40855F9CE8A7}" type="datetime1">
              <a:rPr lang="da-DK" smtClean="0"/>
              <a:t>13-01-2021</a:t>
            </a:fld>
            <a:endParaRPr lang="da-DK" dirty="0"/>
          </a:p>
        </p:txBody>
      </p:sp>
    </p:spTree>
    <p:custDataLst>
      <p:custData r:id="rId1"/>
      <p:custData r:id="rId2"/>
    </p:custDataLst>
    <p:extLst>
      <p:ext uri="{BB962C8B-B14F-4D97-AF65-F5344CB8AC3E}">
        <p14:creationId xmlns:p14="http://schemas.microsoft.com/office/powerpoint/2010/main" val="211645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DCB872-5B43-441B-8FB1-E84C64914BE8}"/>
              </a:ext>
            </a:extLst>
          </p:cNvPr>
          <p:cNvSpPr>
            <a:spLocks noGrp="1"/>
          </p:cNvSpPr>
          <p:nvPr>
            <p:ph type="ctrTitle"/>
          </p:nvPr>
        </p:nvSpPr>
        <p:spPr/>
        <p:txBody>
          <a:bodyPr/>
          <a:lstStyle/>
          <a:p>
            <a:r>
              <a:rPr lang="da-DK" dirty="0"/>
              <a:t>Hvorfor fokus på ledelse?</a:t>
            </a:r>
            <a:br>
              <a:rPr lang="da-DK" dirty="0"/>
            </a:br>
            <a:br>
              <a:rPr lang="da-DK" dirty="0"/>
            </a:br>
            <a:r>
              <a:rPr lang="da-DK" sz="2400" dirty="0">
                <a:latin typeface="Arial" panose="020B0604020202020204" pitchFamily="34" charset="0"/>
              </a:rPr>
              <a:t>God ledelse fremmer, at ansatte, studerende, samarbejdspartnere og universitetet lykkes med sit formål og sine ambitioner. Hermed skaber SDU værdi for og med samfundet.</a:t>
            </a:r>
            <a:br>
              <a:rPr lang="da-DK" dirty="0">
                <a:latin typeface="Arial" panose="020B0604020202020204" pitchFamily="34" charset="0"/>
              </a:rPr>
            </a:br>
            <a:br>
              <a:rPr lang="da-DK" dirty="0"/>
            </a:br>
            <a:endParaRPr lang="da-DK" dirty="0"/>
          </a:p>
        </p:txBody>
      </p:sp>
      <p:sp>
        <p:nvSpPr>
          <p:cNvPr id="2" name="Content Placeholder 1">
            <a:extLst>
              <a:ext uri="{FF2B5EF4-FFF2-40B4-BE49-F238E27FC236}">
                <a16:creationId xmlns:a16="http://schemas.microsoft.com/office/drawing/2014/main" id="{DFEF48EF-BCFA-48CA-8051-869B61354FF3}"/>
              </a:ext>
            </a:extLst>
          </p:cNvPr>
          <p:cNvSpPr>
            <a:spLocks noGrp="1"/>
          </p:cNvSpPr>
          <p:nvPr>
            <p:ph sz="quarter" idx="13"/>
          </p:nvPr>
        </p:nvSpPr>
        <p:spPr/>
        <p:txBody>
          <a:bodyPr/>
          <a:lstStyle/>
          <a:p>
            <a:r>
              <a:rPr lang="da-DK" dirty="0"/>
              <a:t>Ledelseskompasset tager afsæt i:</a:t>
            </a:r>
          </a:p>
          <a:p>
            <a:endParaRPr lang="da-DK" dirty="0"/>
          </a:p>
          <a:p>
            <a:pPr lvl="1"/>
            <a:r>
              <a:rPr lang="da-DK" dirty="0"/>
              <a:t>At ledelse udøves i kontekster (formelle, strategiske og økonomiske) og </a:t>
            </a:r>
            <a:r>
              <a:rPr lang="da-DK" dirty="0" err="1">
                <a:latin typeface="Arial" panose="020B0604020202020204" pitchFamily="34" charset="0"/>
              </a:rPr>
              <a:t>SDU’s</a:t>
            </a:r>
            <a:r>
              <a:rPr lang="da-DK" dirty="0">
                <a:latin typeface="Arial" panose="020B0604020202020204" pitchFamily="34" charset="0"/>
              </a:rPr>
              <a:t> ledere skal inden for disse kontekster udøve ledelse og sikre sunde arbejdsforhold under hensyn til </a:t>
            </a:r>
            <a:r>
              <a:rPr lang="da-DK" dirty="0" err="1">
                <a:latin typeface="Arial" panose="020B0604020202020204" pitchFamily="34" charset="0"/>
              </a:rPr>
              <a:t>SDU’s</a:t>
            </a:r>
            <a:r>
              <a:rPr lang="da-DK" dirty="0">
                <a:latin typeface="Arial" panose="020B0604020202020204" pitchFamily="34" charset="0"/>
              </a:rPr>
              <a:t> vedtægter, personalepolitiske retningslinjer, lønpolitikker, overenskomster, arbejdsmiljølovgivningen samt øvrige administrative regler.</a:t>
            </a:r>
          </a:p>
          <a:p>
            <a:endParaRPr lang="da-DK" dirty="0">
              <a:latin typeface="Arial" panose="020B0604020202020204" pitchFamily="34" charset="0"/>
            </a:endParaRPr>
          </a:p>
          <a:p>
            <a:pPr lvl="1"/>
            <a:r>
              <a:rPr lang="da-DK" dirty="0">
                <a:latin typeface="Arial" panose="020B0604020202020204" pitchFamily="34" charset="0"/>
              </a:rPr>
              <a:t>Ledelse er en praksis, der udøves i relationer mellem mennesker </a:t>
            </a:r>
          </a:p>
          <a:p>
            <a:endParaRPr lang="da-DK" dirty="0">
              <a:latin typeface="Arial" panose="020B0604020202020204" pitchFamily="34" charset="0"/>
            </a:endParaRPr>
          </a:p>
          <a:p>
            <a:pPr lvl="1"/>
            <a:r>
              <a:rPr lang="da-DK" dirty="0">
                <a:latin typeface="Arial" panose="020B0604020202020204" pitchFamily="34" charset="0"/>
              </a:rPr>
              <a:t>Universitetet er i stadig forandring, hvilket stiller krav til ledere og medarbejderes agilitet.</a:t>
            </a:r>
          </a:p>
          <a:p>
            <a:pPr lvl="1"/>
            <a:endParaRPr lang="da-DK" dirty="0">
              <a:latin typeface="Arial" panose="020B0604020202020204" pitchFamily="34" charset="0"/>
            </a:endParaRPr>
          </a:p>
          <a:p>
            <a:r>
              <a:rPr lang="da-DK" dirty="0"/>
              <a:t>Ledelseskompasset skal hjælpe ledere til at kunne løfte de mange forskellige typer af ledelsesopgaver</a:t>
            </a:r>
          </a:p>
          <a:p>
            <a:endParaRPr lang="da-DK" dirty="0"/>
          </a:p>
          <a:p>
            <a:pPr lvl="1"/>
            <a:endParaRPr lang="da-DK" dirty="0"/>
          </a:p>
          <a:p>
            <a:pPr lvl="1"/>
            <a:endParaRPr lang="da-DK" sz="1600" dirty="0"/>
          </a:p>
        </p:txBody>
      </p:sp>
      <p:sp>
        <p:nvSpPr>
          <p:cNvPr id="3" name="Date Placeholder 2">
            <a:extLst>
              <a:ext uri="{FF2B5EF4-FFF2-40B4-BE49-F238E27FC236}">
                <a16:creationId xmlns:a16="http://schemas.microsoft.com/office/drawing/2014/main" id="{41DEABC6-0B5F-4868-9B49-112D6DB148F9}"/>
              </a:ext>
            </a:extLst>
          </p:cNvPr>
          <p:cNvSpPr>
            <a:spLocks noGrp="1"/>
          </p:cNvSpPr>
          <p:nvPr>
            <p:ph type="dt" sz="half" idx="2"/>
          </p:nvPr>
        </p:nvSpPr>
        <p:spPr/>
        <p:txBody>
          <a:bodyPr/>
          <a:lstStyle/>
          <a:p>
            <a:fld id="{BF434C8B-1A2A-49DC-9216-7DCD7F14C0B8}" type="datetime1">
              <a:rPr lang="da-DK" smtClean="0"/>
              <a:t>13-01-2021</a:t>
            </a:fld>
            <a:endParaRPr lang="da-DK" dirty="0"/>
          </a:p>
        </p:txBody>
      </p:sp>
    </p:spTree>
    <p:custDataLst>
      <p:custData r:id="rId1"/>
      <p:custData r:id="rId2"/>
    </p:custDataLst>
    <p:extLst>
      <p:ext uri="{BB962C8B-B14F-4D97-AF65-F5344CB8AC3E}">
        <p14:creationId xmlns:p14="http://schemas.microsoft.com/office/powerpoint/2010/main" val="358148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A01BD4-5A54-468A-B286-693E6EDA4F77}"/>
              </a:ext>
            </a:extLst>
          </p:cNvPr>
          <p:cNvSpPr>
            <a:spLocks noGrp="1"/>
          </p:cNvSpPr>
          <p:nvPr>
            <p:ph type="title"/>
          </p:nvPr>
        </p:nvSpPr>
        <p:spPr>
          <a:xfrm>
            <a:off x="410400" y="1028246"/>
            <a:ext cx="10962000" cy="671967"/>
          </a:xfrm>
        </p:spPr>
        <p:txBody>
          <a:bodyPr anchor="t">
            <a:normAutofit/>
          </a:bodyPr>
          <a:lstStyle/>
          <a:p>
            <a:r>
              <a:rPr lang="da-DK" dirty="0"/>
              <a:t>Ledelseskompassets 4 perspektiver</a:t>
            </a:r>
          </a:p>
        </p:txBody>
      </p:sp>
      <p:pic>
        <p:nvPicPr>
          <p:cNvPr id="8" name="Pladsholder til indhold 7">
            <a:extLst>
              <a:ext uri="{FF2B5EF4-FFF2-40B4-BE49-F238E27FC236}">
                <a16:creationId xmlns:a16="http://schemas.microsoft.com/office/drawing/2014/main" id="{17246710-6E0F-4263-BC58-6B8ACFB46B9D}"/>
              </a:ext>
            </a:extLst>
          </p:cNvPr>
          <p:cNvPicPr>
            <a:picLocks noGrp="1" noChangeAspect="1"/>
          </p:cNvPicPr>
          <p:nvPr>
            <p:ph sz="quarter" idx="19"/>
          </p:nvPr>
        </p:nvPicPr>
        <p:blipFill>
          <a:blip r:embed="rId5"/>
          <a:stretch>
            <a:fillRect/>
          </a:stretch>
        </p:blipFill>
        <p:spPr>
          <a:xfrm>
            <a:off x="2378633" y="1989138"/>
            <a:ext cx="7026296" cy="3864462"/>
          </a:xfrm>
          <a:prstGeom prst="rect">
            <a:avLst/>
          </a:prstGeom>
          <a:noFill/>
        </p:spPr>
      </p:pic>
      <p:sp>
        <p:nvSpPr>
          <p:cNvPr id="4" name="Date Placeholder 3">
            <a:extLst>
              <a:ext uri="{FF2B5EF4-FFF2-40B4-BE49-F238E27FC236}">
                <a16:creationId xmlns:a16="http://schemas.microsoft.com/office/drawing/2014/main" id="{5D4BFF67-C667-4DD5-A3F2-3364D4DB0011}"/>
              </a:ext>
            </a:extLst>
          </p:cNvPr>
          <p:cNvSpPr>
            <a:spLocks noGrp="1"/>
          </p:cNvSpPr>
          <p:nvPr>
            <p:ph type="dt" sz="half" idx="20"/>
          </p:nvPr>
        </p:nvSpPr>
        <p:spPr/>
        <p:txBody>
          <a:bodyPr/>
          <a:lstStyle/>
          <a:p>
            <a:pPr>
              <a:spcAft>
                <a:spcPts val="600"/>
              </a:spcAft>
            </a:pPr>
            <a:fld id="{4AC330ED-9B91-4300-8BEB-8F1322B7BEC6}" type="datetime1">
              <a:rPr lang="da-DK" smtClean="0"/>
              <a:pPr>
                <a:spcAft>
                  <a:spcPts val="600"/>
                </a:spcAft>
              </a:pPr>
              <a:t>13-01-2021</a:t>
            </a:fld>
            <a:endParaRPr lang="da-DK"/>
          </a:p>
        </p:txBody>
      </p:sp>
      <p:sp>
        <p:nvSpPr>
          <p:cNvPr id="6" name="Slide Number Placeholder 5">
            <a:extLst>
              <a:ext uri="{FF2B5EF4-FFF2-40B4-BE49-F238E27FC236}">
                <a16:creationId xmlns:a16="http://schemas.microsoft.com/office/drawing/2014/main" id="{3EC64F3B-627D-412C-8386-88A0672B7FB8}"/>
              </a:ext>
            </a:extLst>
          </p:cNvPr>
          <p:cNvSpPr>
            <a:spLocks noGrp="1"/>
          </p:cNvSpPr>
          <p:nvPr>
            <p:ph type="sldNum" sz="quarter" idx="22"/>
          </p:nvPr>
        </p:nvSpPr>
        <p:spPr/>
        <p:txBody>
          <a:bodyPr/>
          <a:lstStyle/>
          <a:p>
            <a:pPr>
              <a:spcAft>
                <a:spcPts val="600"/>
              </a:spcAft>
            </a:pPr>
            <a:fld id="{45D37B1E-C366-494F-A587-962AD9AABC83}" type="slidenum">
              <a:rPr lang="da-DK" smtClean="0"/>
              <a:pPr>
                <a:spcAft>
                  <a:spcPts val="600"/>
                </a:spcAft>
              </a:pPr>
              <a:t>3</a:t>
            </a:fld>
            <a:endParaRPr lang="da-DK"/>
          </a:p>
        </p:txBody>
      </p:sp>
    </p:spTree>
    <p:custDataLst>
      <p:custData r:id="rId1"/>
      <p:custData r:id="rId2"/>
    </p:custDataLst>
    <p:extLst>
      <p:ext uri="{BB962C8B-B14F-4D97-AF65-F5344CB8AC3E}">
        <p14:creationId xmlns:p14="http://schemas.microsoft.com/office/powerpoint/2010/main" val="107459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69D8E-5F49-4833-B3DC-46E5B1AFA37E}"/>
              </a:ext>
            </a:extLst>
          </p:cNvPr>
          <p:cNvSpPr>
            <a:spLocks noGrp="1"/>
          </p:cNvSpPr>
          <p:nvPr>
            <p:ph type="title"/>
          </p:nvPr>
        </p:nvSpPr>
        <p:spPr/>
        <p:txBody>
          <a:bodyPr/>
          <a:lstStyle/>
          <a:p>
            <a:r>
              <a:rPr lang="da-DK" dirty="0"/>
              <a:t>Principper for god ledelse på SDU</a:t>
            </a:r>
          </a:p>
        </p:txBody>
      </p:sp>
      <p:graphicFrame>
        <p:nvGraphicFramePr>
          <p:cNvPr id="4" name="Content Placeholder 3">
            <a:extLst>
              <a:ext uri="{FF2B5EF4-FFF2-40B4-BE49-F238E27FC236}">
                <a16:creationId xmlns:a16="http://schemas.microsoft.com/office/drawing/2014/main" id="{93CA1B7E-0729-488E-837C-DDB482FCA39E}"/>
              </a:ext>
            </a:extLst>
          </p:cNvPr>
          <p:cNvGraphicFramePr>
            <a:graphicFrameLocks noGrp="1"/>
          </p:cNvGraphicFramePr>
          <p:nvPr>
            <p:ph sz="quarter" idx="19"/>
            <p:extLst>
              <p:ext uri="{D42A27DB-BD31-4B8C-83A1-F6EECF244321}">
                <p14:modId xmlns:p14="http://schemas.microsoft.com/office/powerpoint/2010/main" val="2675613998"/>
              </p:ext>
            </p:extLst>
          </p:nvPr>
        </p:nvGraphicFramePr>
        <p:xfrm>
          <a:off x="0" y="1"/>
          <a:ext cx="6096000" cy="6861457"/>
        </p:xfrm>
        <a:graphic>
          <a:graphicData uri="http://schemas.openxmlformats.org/drawingml/2006/table">
            <a:tbl>
              <a:tblPr firstRow="1" firstCol="1" bandRow="1"/>
              <a:tblGrid>
                <a:gridCol w="1109866">
                  <a:extLst>
                    <a:ext uri="{9D8B030D-6E8A-4147-A177-3AD203B41FA5}">
                      <a16:colId xmlns:a16="http://schemas.microsoft.com/office/drawing/2014/main" val="2935543056"/>
                    </a:ext>
                  </a:extLst>
                </a:gridCol>
                <a:gridCol w="4986134">
                  <a:extLst>
                    <a:ext uri="{9D8B030D-6E8A-4147-A177-3AD203B41FA5}">
                      <a16:colId xmlns:a16="http://schemas.microsoft.com/office/drawing/2014/main" val="1665299343"/>
                    </a:ext>
                  </a:extLst>
                </a:gridCol>
              </a:tblGrid>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DFC8"/>
                    </a:solidFill>
                  </a:tcPr>
                </a:tc>
                <a:tc>
                  <a:txBody>
                    <a:bodyPr/>
                    <a:lstStyle/>
                    <a:p>
                      <a:pPr>
                        <a:lnSpc>
                          <a:spcPct val="115000"/>
                        </a:lnSpc>
                        <a:spcAft>
                          <a:spcPts val="0"/>
                        </a:spcAft>
                      </a:pPr>
                      <a:r>
                        <a:rPr lang="da-DK" sz="1200" b="1">
                          <a:solidFill>
                            <a:srgbClr val="000000"/>
                          </a:solidFill>
                          <a:effectLst/>
                          <a:latin typeface="Arial" panose="020B0604020202020204" pitchFamily="34" charset="0"/>
                          <a:ea typeface="Calibri" panose="020F0502020204030204" pitchFamily="34" charset="0"/>
                          <a:cs typeface="Arial" panose="020B0604020202020204" pitchFamily="34" charset="0"/>
                        </a:rPr>
                        <a:t>God ledelse på SDU</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DFC8"/>
                    </a:solidFill>
                  </a:tcPr>
                </a:tc>
                <a:extLst>
                  <a:ext uri="{0D108BD9-81ED-4DB2-BD59-A6C34878D82A}">
                    <a16:rowId xmlns:a16="http://schemas.microsoft.com/office/drawing/2014/main" val="3103813164"/>
                  </a:ext>
                </a:extLst>
              </a:tr>
              <a:tr h="507399">
                <a:tc>
                  <a:txBody>
                    <a:bodyPr/>
                    <a:lstStyle/>
                    <a:p>
                      <a:pPr>
                        <a:lnSpc>
                          <a:spcPct val="115000"/>
                        </a:lnSpc>
                        <a:spcAft>
                          <a:spcPts val="0"/>
                        </a:spcAft>
                      </a:pPr>
                      <a:r>
                        <a:rPr lang="da-DK" sz="1200" b="1">
                          <a:solidFill>
                            <a:srgbClr val="000000"/>
                          </a:solidFill>
                          <a:effectLst/>
                          <a:latin typeface="Arial" panose="020B0604020202020204" pitchFamily="34" charset="0"/>
                          <a:ea typeface="Calibri" panose="020F0502020204030204" pitchFamily="34" charset="0"/>
                          <a:cs typeface="Arial" panose="020B0604020202020204" pitchFamily="34" charset="0"/>
                        </a:rPr>
                        <a:t>Retning</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Lederens ledelsesarbejde afspejler universitetets og dennes enheds vilkår, rammer og ambitioner.</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3089379003"/>
                  </a:ext>
                </a:extLst>
              </a:tr>
              <a:tr h="242391">
                <a:tc>
                  <a:txBody>
                    <a:bodyPr/>
                    <a:lstStyle/>
                    <a:p>
                      <a:pPr>
                        <a:lnSpc>
                          <a:spcPct val="115000"/>
                        </a:lnSpc>
                        <a:spcAft>
                          <a:spcPts val="0"/>
                        </a:spcAft>
                      </a:pPr>
                      <a:r>
                        <a:rPr lang="da-DK" sz="1200" b="1" dirty="0">
                          <a:effectLst/>
                          <a:latin typeface="Arial" panose="020B0604020202020204" pitchFamily="34" charset="0"/>
                          <a:ea typeface="Calibri" panose="020F0502020204030204" pitchFamily="34" charset="0"/>
                          <a:cs typeface="Arial" panose="020B0604020202020204" pitchFamily="34" charset="0"/>
                        </a:rPr>
                        <a:t> </a:t>
                      </a:r>
                      <a:endParaRPr lang="da-DK"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skaber fælles og engagerende ambitioner.</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866653913"/>
                  </a:ext>
                </a:extLst>
              </a:tr>
              <a:tr h="507399">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justerer retningen ved ændringer i vilkår, kontekst, opgaver og medarbejdere.</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3596499076"/>
                  </a:ext>
                </a:extLst>
              </a:tr>
              <a:tr h="507399">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Lederen prioriterer og koordinerer mellem forskellige opgaver og interesser.</a:t>
                      </a:r>
                      <a:endParaRPr lang="da-DK"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2621566126"/>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DFC8"/>
                    </a:solidFill>
                  </a:tcPr>
                </a:tc>
                <a:tc>
                  <a:txBody>
                    <a:bodyPr/>
                    <a:lstStyle/>
                    <a:p>
                      <a:pPr>
                        <a:lnSpc>
                          <a:spcPct val="115000"/>
                        </a:lnSpc>
                        <a:spcAft>
                          <a:spcPts val="0"/>
                        </a:spcAft>
                      </a:pPr>
                      <a:r>
                        <a:rPr lang="da-DK"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Lederen kommunikerer universitetets og sin enheds vilkår og ambitioner.</a:t>
                      </a:r>
                      <a:endParaRPr lang="da-DK"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16113841"/>
                  </a:ext>
                </a:extLst>
              </a:tr>
              <a:tr h="507399">
                <a:tc>
                  <a:txBody>
                    <a:bodyPr/>
                    <a:lstStyle/>
                    <a:p>
                      <a:pPr>
                        <a:lnSpc>
                          <a:spcPct val="115000"/>
                        </a:lnSpc>
                        <a:spcAft>
                          <a:spcPts val="0"/>
                        </a:spcAft>
                      </a:pPr>
                      <a:r>
                        <a:rPr lang="da-DK" sz="1200" b="1">
                          <a:solidFill>
                            <a:srgbClr val="000000"/>
                          </a:solidFill>
                          <a:effectLst/>
                          <a:latin typeface="Arial" panose="020B0604020202020204" pitchFamily="34" charset="0"/>
                          <a:ea typeface="Calibri" panose="020F0502020204030204" pitchFamily="34" charset="0"/>
                          <a:cs typeface="Arial" panose="020B0604020202020204" pitchFamily="34" charset="0"/>
                        </a:rPr>
                        <a:t>Samspil</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ADFC8"/>
                    </a:solidFill>
                  </a:tcPr>
                </a:tc>
                <a:tc>
                  <a:txBody>
                    <a:bodyPr/>
                    <a:lstStyle/>
                    <a:p>
                      <a:pPr>
                        <a:lnSpc>
                          <a:spcPct val="115000"/>
                        </a:lnSpc>
                        <a:spcAft>
                          <a:spcPts val="0"/>
                        </a:spcAft>
                      </a:pPr>
                      <a:r>
                        <a:rPr lang="da-DK"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Lederen tager initiativ til at bringe forskellige kompetencer i spil for at skabe resultater.</a:t>
                      </a:r>
                      <a:endParaRPr lang="da-DK"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2250955861"/>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fremmer samarbejde indenfor egen enhed.</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2761815592"/>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understøtter tværgående samarbejde udenfor egen enhed.</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413777000"/>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sikrer inddragelse med respekt for sit ledelsesansvar.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3193100655"/>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deler viden, giver feedback og yder sparring.</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4037573617"/>
                  </a:ext>
                </a:extLst>
              </a:tr>
              <a:tr h="507399">
                <a:tc>
                  <a:txBody>
                    <a:bodyPr/>
                    <a:lstStyle/>
                    <a:p>
                      <a:pPr>
                        <a:lnSpc>
                          <a:spcPct val="115000"/>
                        </a:lnSpc>
                        <a:spcAft>
                          <a:spcPts val="0"/>
                        </a:spcAft>
                      </a:pPr>
                      <a:r>
                        <a:rPr lang="da-DK" sz="1200" b="1">
                          <a:solidFill>
                            <a:srgbClr val="000000"/>
                          </a:solidFill>
                          <a:effectLst/>
                          <a:latin typeface="Arial" panose="020B0604020202020204" pitchFamily="34" charset="0"/>
                          <a:ea typeface="Calibri" panose="020F0502020204030204" pitchFamily="34" charset="0"/>
                          <a:cs typeface="Arial" panose="020B0604020202020204" pitchFamily="34" charset="0"/>
                        </a:rPr>
                        <a:t>Engagement</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fremmer, at den enkelte medarbejder og fællesskabet gensidigt understøtter hinanden.</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725144105"/>
                  </a:ext>
                </a:extLst>
              </a:tr>
              <a:tr h="507399">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motiverer medarbejderen og medarbejdergruppen til at udvikle kompetencer og potentialer.</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1757908111"/>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skaber god trivsel.</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1829324652"/>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håndterer konflikter og mistrivsel på en ordentlig måde.</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3312474300"/>
                  </a:ext>
                </a:extLst>
              </a:tr>
              <a:tr h="399328">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kommunikerer åben, tillidsfuldt, anerkendende og dialogbaseret.</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2089142829"/>
                  </a:ext>
                </a:extLst>
              </a:tr>
              <a:tr h="242391">
                <a:tc>
                  <a:txBody>
                    <a:bodyPr/>
                    <a:lstStyle/>
                    <a:p>
                      <a:pPr>
                        <a:lnSpc>
                          <a:spcPct val="115000"/>
                        </a:lnSpc>
                        <a:spcAft>
                          <a:spcPts val="0"/>
                        </a:spcAft>
                      </a:pPr>
                      <a:r>
                        <a:rPr lang="da-DK" sz="1200" b="1">
                          <a:solidFill>
                            <a:srgbClr val="000000"/>
                          </a:solidFill>
                          <a:effectLst/>
                          <a:latin typeface="Arial" panose="020B0604020202020204" pitchFamily="34" charset="0"/>
                          <a:ea typeface="Calibri" panose="020F0502020204030204" pitchFamily="34" charset="0"/>
                          <a:cs typeface="Arial" panose="020B0604020202020204" pitchFamily="34" charset="0"/>
                        </a:rPr>
                        <a:t>Lederskab</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står på et klart og tydeligt personligt ledelsesgrundlag.</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957565183"/>
                  </a:ext>
                </a:extLst>
              </a:tr>
              <a:tr h="242391">
                <a:tc>
                  <a:txBody>
                    <a:bodyPr/>
                    <a:lstStyle/>
                    <a:p>
                      <a:pPr>
                        <a:lnSpc>
                          <a:spcPct val="115000"/>
                        </a:lnSpc>
                        <a:spcAft>
                          <a:spcPts val="0"/>
                        </a:spcAft>
                      </a:pPr>
                      <a:r>
                        <a:rPr lang="da-DK" sz="12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påtager sig sit ansvar og udviser integritet og troværdighed.</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119982819"/>
                  </a:ext>
                </a:extLst>
              </a:tr>
              <a:tr h="249327">
                <a:tc>
                  <a:txBody>
                    <a:bodyPr/>
                    <a:lstStyle/>
                    <a:p>
                      <a:pPr>
                        <a:lnSpc>
                          <a:spcPts val="1300"/>
                        </a:lnSpc>
                        <a:spcAft>
                          <a:spcPts val="0"/>
                        </a:spcAft>
                      </a:pPr>
                      <a:r>
                        <a:rPr lang="da-DK" sz="11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går i dialog for at styrke sit lederskab.</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2894398046"/>
                  </a:ext>
                </a:extLst>
              </a:tr>
              <a:tr h="249327">
                <a:tc>
                  <a:txBody>
                    <a:bodyPr/>
                    <a:lstStyle/>
                    <a:p>
                      <a:pPr>
                        <a:lnSpc>
                          <a:spcPts val="1300"/>
                        </a:lnSpc>
                        <a:spcAft>
                          <a:spcPts val="0"/>
                        </a:spcAft>
                      </a:pPr>
                      <a:r>
                        <a:rPr lang="da-DK" sz="11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DFC8"/>
                    </a:solidFill>
                  </a:tcPr>
                </a:tc>
                <a:tc>
                  <a:txBody>
                    <a:bodyPr/>
                    <a:lstStyle/>
                    <a:p>
                      <a:pPr>
                        <a:lnSpc>
                          <a:spcPct val="115000"/>
                        </a:lnSpc>
                        <a:spcAft>
                          <a:spcPts val="0"/>
                        </a:spcAft>
                      </a:pPr>
                      <a:r>
                        <a:rPr lang="da-DK" sz="1200">
                          <a:solidFill>
                            <a:srgbClr val="000000"/>
                          </a:solidFill>
                          <a:effectLst/>
                          <a:latin typeface="Arial" panose="020B0604020202020204" pitchFamily="34" charset="0"/>
                          <a:ea typeface="Calibri" panose="020F0502020204030204" pitchFamily="34" charset="0"/>
                          <a:cs typeface="Arial" panose="020B0604020202020204" pitchFamily="34" charset="0"/>
                        </a:rPr>
                        <a:t>Lederen udvikler sit netværk for at styrke sit lederskab.</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1286452289"/>
                  </a:ext>
                </a:extLst>
              </a:tr>
              <a:tr h="249327">
                <a:tc>
                  <a:txBody>
                    <a:bodyPr/>
                    <a:lstStyle/>
                    <a:p>
                      <a:pPr>
                        <a:lnSpc>
                          <a:spcPts val="1300"/>
                        </a:lnSpc>
                        <a:spcAft>
                          <a:spcPts val="0"/>
                        </a:spcAft>
                      </a:pPr>
                      <a:r>
                        <a:rPr lang="da-DK" sz="1100" b="1">
                          <a:effectLst/>
                          <a:latin typeface="Arial" panose="020B0604020202020204" pitchFamily="34" charset="0"/>
                          <a:ea typeface="Calibri" panose="020F0502020204030204" pitchFamily="34" charset="0"/>
                          <a:cs typeface="Arial" panose="020B0604020202020204" pitchFamily="34" charset="0"/>
                        </a:rPr>
                        <a:t> </a:t>
                      </a:r>
                      <a:endParaRPr lang="da-DK" sz="180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DFC8"/>
                    </a:solidFill>
                  </a:tcPr>
                </a:tc>
                <a:tc>
                  <a:txBody>
                    <a:bodyPr/>
                    <a:lstStyle/>
                    <a:p>
                      <a:pPr>
                        <a:lnSpc>
                          <a:spcPct val="115000"/>
                        </a:lnSpc>
                        <a:spcAft>
                          <a:spcPts val="0"/>
                        </a:spcAft>
                      </a:pPr>
                      <a:r>
                        <a:rPr lang="da-DK"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Lederen er under løbende lederudvikling i et livslangt perspektiv.</a:t>
                      </a:r>
                      <a:endParaRPr lang="da-DK"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005" marR="38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4EC"/>
                    </a:solidFill>
                  </a:tcPr>
                </a:tc>
                <a:extLst>
                  <a:ext uri="{0D108BD9-81ED-4DB2-BD59-A6C34878D82A}">
                    <a16:rowId xmlns:a16="http://schemas.microsoft.com/office/drawing/2014/main" val="76596155"/>
                  </a:ext>
                </a:extLst>
              </a:tr>
            </a:tbl>
          </a:graphicData>
        </a:graphic>
      </p:graphicFrame>
      <p:sp>
        <p:nvSpPr>
          <p:cNvPr id="5" name="Date Placeholder 4">
            <a:extLst>
              <a:ext uri="{FF2B5EF4-FFF2-40B4-BE49-F238E27FC236}">
                <a16:creationId xmlns:a16="http://schemas.microsoft.com/office/drawing/2014/main" id="{51904D85-4074-4715-A046-DE8E25150AF3}"/>
              </a:ext>
            </a:extLst>
          </p:cNvPr>
          <p:cNvSpPr>
            <a:spLocks noGrp="1"/>
          </p:cNvSpPr>
          <p:nvPr>
            <p:ph type="dt" sz="half" idx="4294967295"/>
          </p:nvPr>
        </p:nvSpPr>
        <p:spPr>
          <a:xfrm>
            <a:off x="0" y="6911975"/>
            <a:ext cx="0" cy="0"/>
          </a:xfrm>
        </p:spPr>
        <p:txBody>
          <a:bodyPr/>
          <a:lstStyle/>
          <a:p>
            <a:fld id="{E7CA3817-A476-4B06-979C-515F11F22B55}" type="datetime1">
              <a:rPr lang="da-DK" smtClean="0"/>
              <a:t>13-01-2021</a:t>
            </a:fld>
            <a:endParaRPr lang="da-DK" dirty="0"/>
          </a:p>
        </p:txBody>
      </p:sp>
      <p:sp>
        <p:nvSpPr>
          <p:cNvPr id="10" name="TextBox 9">
            <a:extLst>
              <a:ext uri="{FF2B5EF4-FFF2-40B4-BE49-F238E27FC236}">
                <a16:creationId xmlns:a16="http://schemas.microsoft.com/office/drawing/2014/main" id="{EC1CF1C3-307A-4065-9D11-5F0DFC02E8DC}"/>
              </a:ext>
            </a:extLst>
          </p:cNvPr>
          <p:cNvSpPr txBox="1"/>
          <p:nvPr/>
        </p:nvSpPr>
        <p:spPr>
          <a:xfrm>
            <a:off x="6692401" y="3429000"/>
            <a:ext cx="4680000" cy="3077766"/>
          </a:xfrm>
          <a:prstGeom prst="rect">
            <a:avLst/>
          </a:prstGeom>
          <a:solidFill>
            <a:schemeClr val="bg2"/>
          </a:solidFill>
        </p:spPr>
        <p:txBody>
          <a:bodyPr wrap="square" lIns="0" tIns="0" rIns="0" bIns="0" rtlCol="0">
            <a:spAutoFit/>
          </a:bodyPr>
          <a:lstStyle/>
          <a:p>
            <a:endParaRPr lang="da-DK" sz="2000" dirty="0"/>
          </a:p>
          <a:p>
            <a:pPr lvl="1"/>
            <a:r>
              <a:rPr lang="da-DK" sz="2000" dirty="0"/>
              <a:t>Brug de følgende slides eller dialogkort, som du finder på Ledelsesportalen til at få talt om, hvordan man som individuel leder og i en samlet ledergruppe sætter retning, faciliterer samspil, skaber engagement og udviser personligt lederskab.</a:t>
            </a:r>
          </a:p>
          <a:p>
            <a:endParaRPr lang="da-DK" sz="2000" dirty="0"/>
          </a:p>
        </p:txBody>
      </p:sp>
    </p:spTree>
    <p:custDataLst>
      <p:custData r:id="rId1"/>
      <p:custData r:id="rId2"/>
    </p:custDataLst>
    <p:extLst>
      <p:ext uri="{BB962C8B-B14F-4D97-AF65-F5344CB8AC3E}">
        <p14:creationId xmlns:p14="http://schemas.microsoft.com/office/powerpoint/2010/main" val="3617843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F992-8A22-4E9E-A0B5-2466CD26D09D}"/>
              </a:ext>
            </a:extLst>
          </p:cNvPr>
          <p:cNvSpPr>
            <a:spLocks noGrp="1"/>
          </p:cNvSpPr>
          <p:nvPr>
            <p:ph type="title"/>
          </p:nvPr>
        </p:nvSpPr>
        <p:spPr/>
        <p:txBody>
          <a:bodyPr/>
          <a:lstStyle/>
          <a:p>
            <a:r>
              <a:rPr lang="da-DK" sz="2800" dirty="0"/>
              <a:t>Retning – Hvordan sætter vi en retning, der er tydelig for alle? </a:t>
            </a:r>
          </a:p>
        </p:txBody>
      </p:sp>
      <p:sp>
        <p:nvSpPr>
          <p:cNvPr id="3" name="Content Placeholder 2">
            <a:extLst>
              <a:ext uri="{FF2B5EF4-FFF2-40B4-BE49-F238E27FC236}">
                <a16:creationId xmlns:a16="http://schemas.microsoft.com/office/drawing/2014/main" id="{D55CC739-45F5-4B66-8302-E1BA4BBD5F3B}"/>
              </a:ext>
            </a:extLst>
          </p:cNvPr>
          <p:cNvSpPr>
            <a:spLocks noGrp="1"/>
          </p:cNvSpPr>
          <p:nvPr>
            <p:ph sz="quarter" idx="19"/>
          </p:nvPr>
        </p:nvSpPr>
        <p:spPr/>
        <p:txBody>
          <a:bodyPr/>
          <a:lstStyle/>
          <a:p>
            <a:pPr lvl="0"/>
            <a:r>
              <a:rPr lang="da-DK" sz="2400" dirty="0"/>
              <a:t>Hvordan afspejler jeg universitetets og min enheds vilkår, rammer og ambitioner i mit ledelsesarbejde?</a:t>
            </a:r>
          </a:p>
          <a:p>
            <a:pPr lvl="0"/>
            <a:r>
              <a:rPr lang="da-DK" sz="2400" dirty="0"/>
              <a:t>Hvordan skaber jeg fælles og engagerende ambitioner?</a:t>
            </a:r>
          </a:p>
          <a:p>
            <a:pPr lvl="0"/>
            <a:r>
              <a:rPr lang="da-DK" sz="2400" dirty="0"/>
              <a:t>Hvordan justerer jeg løbende retningen ved ændringer i vilkår, kontekst, opgaver og medarbejdere?</a:t>
            </a:r>
          </a:p>
          <a:p>
            <a:pPr lvl="0"/>
            <a:r>
              <a:rPr lang="da-DK" sz="2400" dirty="0"/>
              <a:t>Hvordan prioriterer og koordinerer jeg mellem forskellige og konkurrerende opgaver og interesser?</a:t>
            </a:r>
          </a:p>
          <a:p>
            <a:pPr lvl="0"/>
            <a:r>
              <a:rPr lang="da-DK" sz="2400" dirty="0"/>
              <a:t>Hvordan kommunikerer jeg universitetets og min enheds vilkår og ambitioner? </a:t>
            </a:r>
          </a:p>
        </p:txBody>
      </p:sp>
      <p:sp>
        <p:nvSpPr>
          <p:cNvPr id="4" name="Date Placeholder 3">
            <a:extLst>
              <a:ext uri="{FF2B5EF4-FFF2-40B4-BE49-F238E27FC236}">
                <a16:creationId xmlns:a16="http://schemas.microsoft.com/office/drawing/2014/main" id="{80A95C5D-B1E6-4993-B659-A889A0C3C5D8}"/>
              </a:ext>
            </a:extLst>
          </p:cNvPr>
          <p:cNvSpPr>
            <a:spLocks noGrp="1"/>
          </p:cNvSpPr>
          <p:nvPr>
            <p:ph type="dt" sz="half" idx="20"/>
          </p:nvPr>
        </p:nvSpPr>
        <p:spPr/>
        <p:txBody>
          <a:bodyPr/>
          <a:lstStyle/>
          <a:p>
            <a:fld id="{5BFBC901-C2D2-4193-B202-B3EAA5FF8597}" type="datetime1">
              <a:rPr lang="da-DK" smtClean="0"/>
              <a:t>13-01-2021</a:t>
            </a:fld>
            <a:endParaRPr lang="da-DK" dirty="0"/>
          </a:p>
        </p:txBody>
      </p:sp>
      <p:sp>
        <p:nvSpPr>
          <p:cNvPr id="5" name="Slide Number Placeholder 4">
            <a:extLst>
              <a:ext uri="{FF2B5EF4-FFF2-40B4-BE49-F238E27FC236}">
                <a16:creationId xmlns:a16="http://schemas.microsoft.com/office/drawing/2014/main" id="{1D7C4AB5-F919-4617-BF3F-1F3A8951B0AC}"/>
              </a:ext>
            </a:extLst>
          </p:cNvPr>
          <p:cNvSpPr>
            <a:spLocks noGrp="1"/>
          </p:cNvSpPr>
          <p:nvPr>
            <p:ph type="sldNum" sz="quarter" idx="22"/>
          </p:nvPr>
        </p:nvSpPr>
        <p:spPr/>
        <p:txBody>
          <a:bodyPr/>
          <a:lstStyle/>
          <a:p>
            <a:fld id="{45D37B1E-C366-494F-A587-962AD9AABC83}" type="slidenum">
              <a:rPr lang="da-DK" smtClean="0"/>
              <a:pPr/>
              <a:t>5</a:t>
            </a:fld>
            <a:endParaRPr lang="da-DK" dirty="0"/>
          </a:p>
        </p:txBody>
      </p:sp>
    </p:spTree>
    <p:extLst>
      <p:ext uri="{BB962C8B-B14F-4D97-AF65-F5344CB8AC3E}">
        <p14:creationId xmlns:p14="http://schemas.microsoft.com/office/powerpoint/2010/main" val="1530823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AD700-15AA-4811-B493-64E3EBAE35A1}"/>
              </a:ext>
            </a:extLst>
          </p:cNvPr>
          <p:cNvSpPr>
            <a:spLocks noGrp="1"/>
          </p:cNvSpPr>
          <p:nvPr>
            <p:ph type="title"/>
          </p:nvPr>
        </p:nvSpPr>
        <p:spPr/>
        <p:txBody>
          <a:bodyPr/>
          <a:lstStyle/>
          <a:p>
            <a:r>
              <a:rPr lang="da-DK" sz="2800" dirty="0"/>
              <a:t>Samspil – Hvordan gør vi samspil let og attraktivt? </a:t>
            </a:r>
            <a:br>
              <a:rPr lang="da-DK" dirty="0"/>
            </a:br>
            <a:endParaRPr lang="da-DK" dirty="0"/>
          </a:p>
        </p:txBody>
      </p:sp>
      <p:sp>
        <p:nvSpPr>
          <p:cNvPr id="3" name="Content Placeholder 2">
            <a:extLst>
              <a:ext uri="{FF2B5EF4-FFF2-40B4-BE49-F238E27FC236}">
                <a16:creationId xmlns:a16="http://schemas.microsoft.com/office/drawing/2014/main" id="{6E7EA015-769B-49BC-94A5-86C1EC279EE7}"/>
              </a:ext>
            </a:extLst>
          </p:cNvPr>
          <p:cNvSpPr>
            <a:spLocks noGrp="1"/>
          </p:cNvSpPr>
          <p:nvPr>
            <p:ph sz="quarter" idx="19"/>
          </p:nvPr>
        </p:nvSpPr>
        <p:spPr/>
        <p:txBody>
          <a:bodyPr/>
          <a:lstStyle/>
          <a:p>
            <a:pPr lvl="0"/>
            <a:r>
              <a:rPr lang="da-DK" sz="2400" dirty="0"/>
              <a:t>Hvordan tager jeg initiativ til at bringe forskellige kompetencer i spil for at skabe resultater?</a:t>
            </a:r>
          </a:p>
          <a:p>
            <a:pPr lvl="0"/>
            <a:r>
              <a:rPr lang="da-DK" sz="2400" dirty="0"/>
              <a:t>Hvordan fremmer jeg samspil blandt medarbejdere indenfor egen enhed?</a:t>
            </a:r>
          </a:p>
          <a:p>
            <a:pPr lvl="0"/>
            <a:r>
              <a:rPr lang="da-DK" sz="2400" dirty="0"/>
              <a:t>Hvordan understøtter jeg tværgående initiativer, aktiviteter og samarbejder udenfor egen enhed?</a:t>
            </a:r>
          </a:p>
          <a:p>
            <a:pPr lvl="0"/>
            <a:r>
              <a:rPr lang="da-DK" sz="2400" dirty="0"/>
              <a:t>Hvordan inddrager jeg medarbejdere og samarbejdspartnere uden at fralægge mig mit ledelsesansvar?</a:t>
            </a:r>
          </a:p>
          <a:p>
            <a:pPr lvl="0"/>
            <a:r>
              <a:rPr lang="da-DK" sz="2400" dirty="0"/>
              <a:t>Hvordan bidrager jeg til videndeling, feedback og sparring?</a:t>
            </a:r>
          </a:p>
          <a:p>
            <a:endParaRPr lang="da-DK" dirty="0"/>
          </a:p>
        </p:txBody>
      </p:sp>
      <p:sp>
        <p:nvSpPr>
          <p:cNvPr id="4" name="Date Placeholder 3">
            <a:extLst>
              <a:ext uri="{FF2B5EF4-FFF2-40B4-BE49-F238E27FC236}">
                <a16:creationId xmlns:a16="http://schemas.microsoft.com/office/drawing/2014/main" id="{91DD2EE9-863F-46CE-AFDC-6DC6A1164348}"/>
              </a:ext>
            </a:extLst>
          </p:cNvPr>
          <p:cNvSpPr>
            <a:spLocks noGrp="1"/>
          </p:cNvSpPr>
          <p:nvPr>
            <p:ph type="dt" sz="half" idx="20"/>
          </p:nvPr>
        </p:nvSpPr>
        <p:spPr/>
        <p:txBody>
          <a:bodyPr/>
          <a:lstStyle/>
          <a:p>
            <a:fld id="{A241ED2D-72A2-4D83-9F49-335CA2C445E0}" type="datetime1">
              <a:rPr lang="da-DK" smtClean="0"/>
              <a:t>13-01-2021</a:t>
            </a:fld>
            <a:endParaRPr lang="da-DK" dirty="0"/>
          </a:p>
        </p:txBody>
      </p:sp>
      <p:sp>
        <p:nvSpPr>
          <p:cNvPr id="5" name="Slide Number Placeholder 4">
            <a:extLst>
              <a:ext uri="{FF2B5EF4-FFF2-40B4-BE49-F238E27FC236}">
                <a16:creationId xmlns:a16="http://schemas.microsoft.com/office/drawing/2014/main" id="{117A7639-8833-45BB-8705-9C487A52934D}"/>
              </a:ext>
            </a:extLst>
          </p:cNvPr>
          <p:cNvSpPr>
            <a:spLocks noGrp="1"/>
          </p:cNvSpPr>
          <p:nvPr>
            <p:ph type="sldNum" sz="quarter" idx="22"/>
          </p:nvPr>
        </p:nvSpPr>
        <p:spPr/>
        <p:txBody>
          <a:bodyPr/>
          <a:lstStyle/>
          <a:p>
            <a:fld id="{45D37B1E-C366-494F-A587-962AD9AABC83}" type="slidenum">
              <a:rPr lang="da-DK" smtClean="0"/>
              <a:pPr/>
              <a:t>6</a:t>
            </a:fld>
            <a:endParaRPr lang="da-DK" dirty="0"/>
          </a:p>
        </p:txBody>
      </p:sp>
    </p:spTree>
    <p:extLst>
      <p:ext uri="{BB962C8B-B14F-4D97-AF65-F5344CB8AC3E}">
        <p14:creationId xmlns:p14="http://schemas.microsoft.com/office/powerpoint/2010/main" val="256688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F97A-FECA-4A2D-8542-B20508763AB0}"/>
              </a:ext>
            </a:extLst>
          </p:cNvPr>
          <p:cNvSpPr>
            <a:spLocks noGrp="1"/>
          </p:cNvSpPr>
          <p:nvPr>
            <p:ph type="title"/>
          </p:nvPr>
        </p:nvSpPr>
        <p:spPr/>
        <p:txBody>
          <a:bodyPr/>
          <a:lstStyle/>
          <a:p>
            <a:r>
              <a:rPr lang="da-DK" sz="2800" dirty="0"/>
              <a:t>Engagement – Hvordan skaber vi de bedste rammer for medarbejdernes engagement?</a:t>
            </a:r>
            <a:br>
              <a:rPr lang="da-DK" dirty="0"/>
            </a:br>
            <a:endParaRPr lang="da-DK" dirty="0"/>
          </a:p>
        </p:txBody>
      </p:sp>
      <p:sp>
        <p:nvSpPr>
          <p:cNvPr id="3" name="Content Placeholder 2">
            <a:extLst>
              <a:ext uri="{FF2B5EF4-FFF2-40B4-BE49-F238E27FC236}">
                <a16:creationId xmlns:a16="http://schemas.microsoft.com/office/drawing/2014/main" id="{7A9B6304-681C-41BD-A1C6-358EBFBD60C4}"/>
              </a:ext>
            </a:extLst>
          </p:cNvPr>
          <p:cNvSpPr>
            <a:spLocks noGrp="1"/>
          </p:cNvSpPr>
          <p:nvPr>
            <p:ph sz="quarter" idx="19"/>
          </p:nvPr>
        </p:nvSpPr>
        <p:spPr/>
        <p:txBody>
          <a:bodyPr/>
          <a:lstStyle/>
          <a:p>
            <a:pPr lvl="0"/>
            <a:r>
              <a:rPr lang="da-DK" sz="2400" dirty="0"/>
              <a:t>Hvordan fremmer jeg, at den enkelte medarbejder og fællesskabet gensidigt understøtter hinanden? </a:t>
            </a:r>
          </a:p>
          <a:p>
            <a:pPr lvl="0"/>
            <a:r>
              <a:rPr lang="da-DK" sz="2400" dirty="0"/>
              <a:t>Hvordan motiverer jeg den enkelte medarbejder og medarbejdergruppe til at udvikle og bruge relevante kompetencer og potentialer?</a:t>
            </a:r>
          </a:p>
          <a:p>
            <a:pPr lvl="0"/>
            <a:r>
              <a:rPr lang="da-DK" sz="2400" dirty="0"/>
              <a:t>Hvordan skaber jeg rum for arbejdsglæde, begejstring og faglig stolthed? </a:t>
            </a:r>
          </a:p>
          <a:p>
            <a:pPr lvl="0"/>
            <a:r>
              <a:rPr lang="da-DK" sz="2400" dirty="0"/>
              <a:t>Hvordan håndterer jeg konflikter, mistrivsel, tvivl, frustration og usikkerhed på en ordentlig måde?</a:t>
            </a:r>
          </a:p>
          <a:p>
            <a:pPr lvl="0"/>
            <a:r>
              <a:rPr lang="da-DK" sz="2400" dirty="0"/>
              <a:t>Hvordan bidrager jeg til en åben, tillidsfuld, anerkendende og dialogbaseret kommunikation?</a:t>
            </a:r>
          </a:p>
          <a:p>
            <a:endParaRPr lang="da-DK" dirty="0"/>
          </a:p>
        </p:txBody>
      </p:sp>
      <p:sp>
        <p:nvSpPr>
          <p:cNvPr id="4" name="Date Placeholder 3">
            <a:extLst>
              <a:ext uri="{FF2B5EF4-FFF2-40B4-BE49-F238E27FC236}">
                <a16:creationId xmlns:a16="http://schemas.microsoft.com/office/drawing/2014/main" id="{C5A60516-5FB7-484A-832B-1DD2A18EC46A}"/>
              </a:ext>
            </a:extLst>
          </p:cNvPr>
          <p:cNvSpPr>
            <a:spLocks noGrp="1"/>
          </p:cNvSpPr>
          <p:nvPr>
            <p:ph type="dt" sz="half" idx="20"/>
          </p:nvPr>
        </p:nvSpPr>
        <p:spPr/>
        <p:txBody>
          <a:bodyPr/>
          <a:lstStyle/>
          <a:p>
            <a:fld id="{D8502CBB-D07A-4DFC-9F75-6FF8ADC5FAC9}" type="datetime1">
              <a:rPr lang="da-DK" smtClean="0"/>
              <a:t>13-01-2021</a:t>
            </a:fld>
            <a:endParaRPr lang="da-DK" dirty="0"/>
          </a:p>
        </p:txBody>
      </p:sp>
      <p:sp>
        <p:nvSpPr>
          <p:cNvPr id="5" name="Slide Number Placeholder 4">
            <a:extLst>
              <a:ext uri="{FF2B5EF4-FFF2-40B4-BE49-F238E27FC236}">
                <a16:creationId xmlns:a16="http://schemas.microsoft.com/office/drawing/2014/main" id="{C8D06E96-CD87-4E8F-823E-192DF0D94A01}"/>
              </a:ext>
            </a:extLst>
          </p:cNvPr>
          <p:cNvSpPr>
            <a:spLocks noGrp="1"/>
          </p:cNvSpPr>
          <p:nvPr>
            <p:ph type="sldNum" sz="quarter" idx="22"/>
          </p:nvPr>
        </p:nvSpPr>
        <p:spPr/>
        <p:txBody>
          <a:bodyPr/>
          <a:lstStyle/>
          <a:p>
            <a:fld id="{45D37B1E-C366-494F-A587-962AD9AABC83}" type="slidenum">
              <a:rPr lang="da-DK" smtClean="0"/>
              <a:pPr/>
              <a:t>7</a:t>
            </a:fld>
            <a:endParaRPr lang="da-DK" dirty="0"/>
          </a:p>
        </p:txBody>
      </p:sp>
    </p:spTree>
    <p:extLst>
      <p:ext uri="{BB962C8B-B14F-4D97-AF65-F5344CB8AC3E}">
        <p14:creationId xmlns:p14="http://schemas.microsoft.com/office/powerpoint/2010/main" val="390151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851B-D002-452B-9AE9-F0A710DBDEA5}"/>
              </a:ext>
            </a:extLst>
          </p:cNvPr>
          <p:cNvSpPr>
            <a:spLocks noGrp="1"/>
          </p:cNvSpPr>
          <p:nvPr>
            <p:ph type="title"/>
          </p:nvPr>
        </p:nvSpPr>
        <p:spPr/>
        <p:txBody>
          <a:bodyPr/>
          <a:lstStyle/>
          <a:p>
            <a:r>
              <a:rPr lang="da-DK" sz="2800" dirty="0"/>
              <a:t>Lederskab – at påtage sig ledelsesansvaret</a:t>
            </a:r>
            <a:br>
              <a:rPr lang="da-DK" sz="2800" dirty="0"/>
            </a:br>
            <a:endParaRPr lang="da-DK" sz="2800" dirty="0"/>
          </a:p>
        </p:txBody>
      </p:sp>
      <p:sp>
        <p:nvSpPr>
          <p:cNvPr id="3" name="Content Placeholder 2">
            <a:extLst>
              <a:ext uri="{FF2B5EF4-FFF2-40B4-BE49-F238E27FC236}">
                <a16:creationId xmlns:a16="http://schemas.microsoft.com/office/drawing/2014/main" id="{C3BC4EEF-AFAC-4252-BDDF-5D5102291536}"/>
              </a:ext>
            </a:extLst>
          </p:cNvPr>
          <p:cNvSpPr>
            <a:spLocks noGrp="1"/>
          </p:cNvSpPr>
          <p:nvPr>
            <p:ph sz="quarter" idx="19"/>
          </p:nvPr>
        </p:nvSpPr>
        <p:spPr/>
        <p:txBody>
          <a:bodyPr/>
          <a:lstStyle/>
          <a:p>
            <a:pPr lvl="0"/>
            <a:r>
              <a:rPr lang="da-DK" sz="2400" dirty="0"/>
              <a:t>Hvad er mit personlige ledelsesgrundlag, som tydeliggør mine værdier og ambitioner?</a:t>
            </a:r>
          </a:p>
          <a:p>
            <a:pPr lvl="0"/>
            <a:r>
              <a:rPr lang="da-DK" sz="2400" dirty="0"/>
              <a:t>Hvordan påtager jeg mig ledelsesansvaret og udviser integritet og troværdighed?</a:t>
            </a:r>
          </a:p>
          <a:p>
            <a:pPr lvl="0"/>
            <a:r>
              <a:rPr lang="da-DK" sz="2400" dirty="0"/>
              <a:t>Hvordan søger jeg dialog med medarbejdere, chefer og lederkolleger om god ledelse og om min ledelsespraksis? </a:t>
            </a:r>
          </a:p>
          <a:p>
            <a:pPr lvl="0"/>
            <a:r>
              <a:rPr lang="da-DK" sz="2400" dirty="0"/>
              <a:t>Hvordan udvikler jeg mit netværk til at få sparring, finde fællesskab og få hjælp, når det er svært?</a:t>
            </a:r>
          </a:p>
          <a:p>
            <a:pPr lvl="0"/>
            <a:r>
              <a:rPr lang="da-DK" sz="2400" dirty="0"/>
              <a:t>Hvordan udvikler jeg min egen ledelsespraksis i et livslangt perspektiv? </a:t>
            </a:r>
          </a:p>
          <a:p>
            <a:endParaRPr lang="da-DK" dirty="0"/>
          </a:p>
        </p:txBody>
      </p:sp>
      <p:sp>
        <p:nvSpPr>
          <p:cNvPr id="4" name="Date Placeholder 3">
            <a:extLst>
              <a:ext uri="{FF2B5EF4-FFF2-40B4-BE49-F238E27FC236}">
                <a16:creationId xmlns:a16="http://schemas.microsoft.com/office/drawing/2014/main" id="{B3A34E2E-1268-45E8-BE4D-E2594DFE4689}"/>
              </a:ext>
            </a:extLst>
          </p:cNvPr>
          <p:cNvSpPr>
            <a:spLocks noGrp="1"/>
          </p:cNvSpPr>
          <p:nvPr>
            <p:ph type="dt" sz="half" idx="20"/>
          </p:nvPr>
        </p:nvSpPr>
        <p:spPr/>
        <p:txBody>
          <a:bodyPr/>
          <a:lstStyle/>
          <a:p>
            <a:fld id="{37CCD3FE-1FAC-4A61-A4EA-00086A3FC6B2}" type="datetime1">
              <a:rPr lang="da-DK" smtClean="0"/>
              <a:t>13-01-2021</a:t>
            </a:fld>
            <a:endParaRPr lang="da-DK" dirty="0"/>
          </a:p>
        </p:txBody>
      </p:sp>
      <p:sp>
        <p:nvSpPr>
          <p:cNvPr id="5" name="Slide Number Placeholder 4">
            <a:extLst>
              <a:ext uri="{FF2B5EF4-FFF2-40B4-BE49-F238E27FC236}">
                <a16:creationId xmlns:a16="http://schemas.microsoft.com/office/drawing/2014/main" id="{EA153824-219C-448C-8B3E-7BCEB157A0C5}"/>
              </a:ext>
            </a:extLst>
          </p:cNvPr>
          <p:cNvSpPr>
            <a:spLocks noGrp="1"/>
          </p:cNvSpPr>
          <p:nvPr>
            <p:ph type="sldNum" sz="quarter" idx="22"/>
          </p:nvPr>
        </p:nvSpPr>
        <p:spPr/>
        <p:txBody>
          <a:bodyPr/>
          <a:lstStyle/>
          <a:p>
            <a:fld id="{45D37B1E-C366-494F-A587-962AD9AABC83}" type="slidenum">
              <a:rPr lang="da-DK" smtClean="0"/>
              <a:pPr/>
              <a:t>8</a:t>
            </a:fld>
            <a:endParaRPr lang="da-DK" dirty="0"/>
          </a:p>
        </p:txBody>
      </p:sp>
    </p:spTree>
    <p:extLst>
      <p:ext uri="{BB962C8B-B14F-4D97-AF65-F5344CB8AC3E}">
        <p14:creationId xmlns:p14="http://schemas.microsoft.com/office/powerpoint/2010/main" val="1453214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a:xfrm>
            <a:off x="-3300" y="0"/>
            <a:ext cx="6099300" cy="6858000"/>
          </a:xfrm>
        </p:spPr>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p:txBody>
          <a:bodyPr/>
          <a:lstStyle/>
          <a:p>
            <a:r>
              <a:rPr lang="da-DK" dirty="0"/>
              <a:t>Det personlige ledelsesgrundlag</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p:txBody>
          <a:bodyPr/>
          <a:lstStyle/>
          <a:p>
            <a:pPr marL="0" lvl="0" indent="0">
              <a:lnSpc>
                <a:spcPct val="100000"/>
              </a:lnSpc>
              <a:buNone/>
              <a:defRPr/>
            </a:pPr>
            <a:r>
              <a:rPr lang="da-DK" sz="1800" dirty="0">
                <a:latin typeface="Arial" panose="020B0604020202020204" pitchFamily="34" charset="0"/>
              </a:rPr>
              <a:t>Som leder er det væsentligt at arbejde med sit personlige ledelsesgrundlag. </a:t>
            </a:r>
          </a:p>
          <a:p>
            <a:pPr marL="0" lvl="0" indent="0">
              <a:lnSpc>
                <a:spcPct val="100000"/>
              </a:lnSpc>
              <a:buNone/>
              <a:defRPr/>
            </a:pPr>
            <a:endParaRPr lang="da-DK" sz="1800" dirty="0">
              <a:latin typeface="Arial" panose="020B0604020202020204" pitchFamily="34" charset="0"/>
            </a:endParaRPr>
          </a:p>
          <a:p>
            <a:pPr marL="0" lvl="0" indent="0">
              <a:lnSpc>
                <a:spcPct val="100000"/>
              </a:lnSpc>
              <a:buNone/>
              <a:defRPr/>
            </a:pPr>
            <a:r>
              <a:rPr lang="da-DK" sz="1800" dirty="0">
                <a:latin typeface="Arial" panose="020B0604020202020204" pitchFamily="34" charset="0"/>
              </a:rPr>
              <a:t>Derfor er det væsentligt, at den enkelte leder  i samspil med den øvrige ledelse prioriterer den nødvendige tid og finder relevante anledninger til at arbejde med det personlige ledelsesgrundlag.</a:t>
            </a:r>
          </a:p>
          <a:p>
            <a:endParaRPr lang="da-DK" dirty="0"/>
          </a:p>
          <a:p>
            <a:endParaRPr lang="da-DK" dirty="0"/>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2000"/>
            <a:ext cx="0" cy="0"/>
          </a:xfrm>
        </p:spPr>
        <p:txBody>
          <a:bodyPr/>
          <a:lstStyle/>
          <a:p>
            <a:fld id="{7610C92B-3E20-43FF-9741-D802DC65CBD0}" type="datetime1">
              <a:rPr lang="da-DK" smtClean="0"/>
              <a:t>13-01-2021</a:t>
            </a:fld>
            <a:endParaRPr lang="da-DK" dirty="0"/>
          </a:p>
        </p:txBody>
      </p:sp>
      <p:pic>
        <p:nvPicPr>
          <p:cNvPr id="11" name="Content Placeholder 6">
            <a:hlinkClick r:id="rId5"/>
            <a:extLst>
              <a:ext uri="{FF2B5EF4-FFF2-40B4-BE49-F238E27FC236}">
                <a16:creationId xmlns:a16="http://schemas.microsoft.com/office/drawing/2014/main" id="{FECA6976-3CA3-4A64-9A7E-783D2CD0EE94}"/>
              </a:ext>
            </a:extLst>
          </p:cNvPr>
          <p:cNvPicPr>
            <a:picLocks noChangeAspect="1"/>
          </p:cNvPicPr>
          <p:nvPr/>
        </p:nvPicPr>
        <p:blipFill rotWithShape="1">
          <a:blip r:embed="rId6"/>
          <a:srcRect l="45464" t="51134" r="40232" b="27422"/>
          <a:stretch/>
        </p:blipFill>
        <p:spPr>
          <a:xfrm>
            <a:off x="194872" y="1094268"/>
            <a:ext cx="5304927" cy="4473528"/>
          </a:xfrm>
          <a:prstGeom prst="rect">
            <a:avLst/>
          </a:prstGeom>
        </p:spPr>
      </p:pic>
    </p:spTree>
    <p:custDataLst>
      <p:custData r:id="rId1"/>
      <p:custData r:id="rId2"/>
    </p:custDataLst>
    <p:extLst>
      <p:ext uri="{BB962C8B-B14F-4D97-AF65-F5344CB8AC3E}">
        <p14:creationId xmlns:p14="http://schemas.microsoft.com/office/powerpoint/2010/main" val="2862745422"/>
      </p:ext>
    </p:extLst>
  </p:cSld>
  <p:clrMapOvr>
    <a:masterClrMapping/>
  </p:clrMapOvr>
</p:sld>
</file>

<file path=ppt/theme/theme1.xml><?xml version="1.0" encoding="utf-8"?>
<a:theme xmlns:a="http://schemas.openxmlformats.org/drawingml/2006/main" name="Blank">
  <a:themeElements>
    <a:clrScheme name="SDU">
      <a:dk1>
        <a:srgbClr val="000000"/>
      </a:dk1>
      <a:lt1>
        <a:srgbClr val="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documentContentValidatorConfiguration":{"enableDocumentContentValidator":false,"documentContentValidatorVersion":0},"elementsMetadata":[],"slideId":"636921329540872241","enableDocumentContentUpdater":true,"version":"1.3"}]]></TemplafySlideTemplateConfiguration>
</file>

<file path=customXml/item10.xml><?xml version="1.0" encoding="utf-8"?>
<TemplafySlideFormConfiguration><![CDATA[{"formFields":[],"formDataEntries":[]}]]></TemplafySlideFormConfiguration>
</file>

<file path=customXml/item11.xml><?xml version="1.0" encoding="utf-8"?>
<TemplafySlideFormConfiguration><![CDATA[{"formFields":[],"formDataEntries":[]}]]></TemplafySlideFormConfiguration>
</file>

<file path=customXml/item12.xml><?xml version="1.0" encoding="utf-8"?>
<TemplafySlideTemplateConfiguration><![CDATA[{"documentContentValidatorConfiguration":{"enableDocumentContentValidator":false,"documentContentValidatorVersion":0},"elementsMetadata":[],"slideId":"636921329541357276","enableDocumentContentUpdater":true,"version":"1.3"}]]></TemplafySlideTemplateConfiguration>
</file>

<file path=customXml/item2.xml><?xml version="1.0" encoding="utf-8"?>
<TemplafySlideTemplateConfiguration><![CDATA[{"documentContentValidatorConfiguration":{"enableDocumentContentValidator":false,"documentContentValidatorVersion":0},"elementsMetadata":[],"slideId":"636921329542278043","enableDocumentContentUpdater":true,"version":"1.3"}]]></TemplafySlideTemplateConfiguration>
</file>

<file path=customXml/item3.xml><?xml version="1.0" encoding="utf-8"?>
<TemplafySlideFormConfiguration><![CDATA[{"formFields":[],"formDataEntries":[]}]]></TemplafySlideFormConfiguration>
</file>

<file path=customXml/item4.xml><?xml version="1.0" encoding="utf-8"?>
<TemplafyFormConfiguration><![CDATA[{"formFields":[],"formDataEntries":[]}]]></TemplafyFormConfiguration>
</file>

<file path=customXml/item5.xml><?xml version="1.0" encoding="utf-8"?>
<TemplafyTemplateConfiguration><![CDATA[{"elementsMetadata":[],"transformationConfigurations":[{"language":"{{DocumentLanguage}}","disableUpdates":false,"type":"proofingLanguage"}],"templateName":"SDU widescreen 16:9 - uden enhedsnavn, dato og links","templateDescription":"SDU widescreen 16:9 - uden enhedsnavn, dato og links","enableDocumentContentUpdater":true,"version":"1.3"}]]></TemplafyTemplateConfiguration>
</file>

<file path=customXml/item6.xml><?xml version="1.0" encoding="utf-8"?>
<TemplafySlideTemplateConfiguration><![CDATA[{"documentContentValidatorConfiguration":{"enableDocumentContentValidator":false,"documentContentValidatorVersion":0},"elementsMetadata":[],"slideId":"636921329541496790","enableDocumentContentUpdater":true,"version":"1.3"}]]></TemplafySlideTemplateConfiguration>
</file>

<file path=customXml/item7.xml><?xml version="1.0" encoding="utf-8"?>
<TemplafySlideTemplateConfiguration><![CDATA[{"documentContentValidatorConfiguration":{"enableDocumentContentValidator":false,"documentContentValidatorVersion":0},"elementsMetadata":[],"slideId":"636921329541653408","enableDocumentContentUpdater":true,"version":"1.3"}]]></TemplafySlideTemplateConfiguration>
</file>

<file path=customXml/item8.xml><?xml version="1.0" encoding="utf-8"?>
<TemplafySlideFormConfiguration><![CDATA[{"formFields":[],"formDataEntries":[]}]]></TemplafySlideForm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8F36D3C8-5173-4306-861C-CC9CB4A0CF4B}">
  <ds:schemaRefs/>
</ds:datastoreItem>
</file>

<file path=customXml/itemProps10.xml><?xml version="1.0" encoding="utf-8"?>
<ds:datastoreItem xmlns:ds="http://schemas.openxmlformats.org/officeDocument/2006/customXml" ds:itemID="{59413F36-46DB-4441-9E33-4CC730A14BA9}">
  <ds:schemaRefs/>
</ds:datastoreItem>
</file>

<file path=customXml/itemProps11.xml><?xml version="1.0" encoding="utf-8"?>
<ds:datastoreItem xmlns:ds="http://schemas.openxmlformats.org/officeDocument/2006/customXml" ds:itemID="{AB6030D5-BCDD-426E-8913-152EAE6D3877}">
  <ds:schemaRefs/>
</ds:datastoreItem>
</file>

<file path=customXml/itemProps12.xml><?xml version="1.0" encoding="utf-8"?>
<ds:datastoreItem xmlns:ds="http://schemas.openxmlformats.org/officeDocument/2006/customXml" ds:itemID="{F31277A9-97EE-4BA1-BCFA-B539C538A774}">
  <ds:schemaRefs/>
</ds:datastoreItem>
</file>

<file path=customXml/itemProps2.xml><?xml version="1.0" encoding="utf-8"?>
<ds:datastoreItem xmlns:ds="http://schemas.openxmlformats.org/officeDocument/2006/customXml" ds:itemID="{80B8C55C-E564-418E-A10D-CDA99D5F3EE8}">
  <ds:schemaRefs/>
</ds:datastoreItem>
</file>

<file path=customXml/itemProps3.xml><?xml version="1.0" encoding="utf-8"?>
<ds:datastoreItem xmlns:ds="http://schemas.openxmlformats.org/officeDocument/2006/customXml" ds:itemID="{537D50E1-E116-4E1F-BBA2-BF976DC0D71C}">
  <ds:schemaRefs/>
</ds:datastoreItem>
</file>

<file path=customXml/itemProps4.xml><?xml version="1.0" encoding="utf-8"?>
<ds:datastoreItem xmlns:ds="http://schemas.openxmlformats.org/officeDocument/2006/customXml" ds:itemID="{C5CD5A01-6378-494D-B71B-D23DEC9A120C}">
  <ds:schemaRefs/>
</ds:datastoreItem>
</file>

<file path=customXml/itemProps5.xml><?xml version="1.0" encoding="utf-8"?>
<ds:datastoreItem xmlns:ds="http://schemas.openxmlformats.org/officeDocument/2006/customXml" ds:itemID="{C484C70F-0F64-4774-853F-19FDF7E1F81D}">
  <ds:schemaRefs/>
</ds:datastoreItem>
</file>

<file path=customXml/itemProps6.xml><?xml version="1.0" encoding="utf-8"?>
<ds:datastoreItem xmlns:ds="http://schemas.openxmlformats.org/officeDocument/2006/customXml" ds:itemID="{3C302438-84D4-4410-883F-41F2AB7D30E2}">
  <ds:schemaRefs/>
</ds:datastoreItem>
</file>

<file path=customXml/itemProps7.xml><?xml version="1.0" encoding="utf-8"?>
<ds:datastoreItem xmlns:ds="http://schemas.openxmlformats.org/officeDocument/2006/customXml" ds:itemID="{12AAEFAA-488B-4613-B61C-8C050760FBEC}">
  <ds:schemaRefs/>
</ds:datastoreItem>
</file>

<file path=customXml/itemProps8.xml><?xml version="1.0" encoding="utf-8"?>
<ds:datastoreItem xmlns:ds="http://schemas.openxmlformats.org/officeDocument/2006/customXml" ds:itemID="{F2272AAD-8D33-4FB9-9B40-46554F80457C}">
  <ds:schemaRefs/>
</ds:datastoreItem>
</file>

<file path=customXml/itemProps9.xml><?xml version="1.0" encoding="utf-8"?>
<ds:datastoreItem xmlns:ds="http://schemas.openxmlformats.org/officeDocument/2006/customXml" ds:itemID="{D0688CFD-82DB-43CD-8984-E850371D850F}">
  <ds:schemaRefs/>
</ds:datastoreItem>
</file>

<file path=docProps/app.xml><?xml version="1.0" encoding="utf-8"?>
<Properties xmlns="http://schemas.openxmlformats.org/officeDocument/2006/extended-properties" xmlns:vt="http://schemas.openxmlformats.org/officeDocument/2006/docPropsVTypes">
  <TotalTime>0</TotalTime>
  <Words>2478</Words>
  <Application>Microsoft Office PowerPoint</Application>
  <PresentationFormat>Widescreen</PresentationFormat>
  <Paragraphs>208</Paragraphs>
  <Slides>11</Slides>
  <Notes>10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Calibri</vt:lpstr>
      <vt:lpstr>Wingdings</vt:lpstr>
      <vt:lpstr>Blank</vt:lpstr>
      <vt:lpstr>SDU’s Ledelseskompas Fra ord til virkelighed</vt:lpstr>
      <vt:lpstr>Hvorfor fokus på ledelse?  God ledelse fremmer, at ansatte, studerende, samarbejdspartnere og universitetet lykkes med sit formål og sine ambitioner. Hermed skaber SDU værdi for og med samfundet.  </vt:lpstr>
      <vt:lpstr>Ledelseskompassets 4 perspektiver</vt:lpstr>
      <vt:lpstr>Principper for god ledelse på SDU</vt:lpstr>
      <vt:lpstr>Retning – Hvordan sætter vi en retning, der er tydelig for alle? </vt:lpstr>
      <vt:lpstr>Samspil – Hvordan gør vi samspil let og attraktivt?  </vt:lpstr>
      <vt:lpstr>Engagement – Hvordan skaber vi de bedste rammer for medarbejdernes engagement? </vt:lpstr>
      <vt:lpstr>Lederskab – at påtage sig ledelsesansvaret </vt:lpstr>
      <vt:lpstr>Det personlige ledelsesgrundlag</vt:lpstr>
      <vt:lpstr>    Lav dit personlige ledelsesgrundlag</vt:lpstr>
      <vt:lpstr>SDU’s Ledelsesportal - Ledelseskompasset udgør sammen med  konkrete ledelsesredskaber og SDU’s programmer for ledelsesudvikling en samlet web-baseret vidensportal for god ledelse på SDU.   Find Ledelsesportalen på www.sdu.dk/da/test/hr/ledelseskompas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2021-01-07T15:03:24Z</dcterms:created>
  <dcterms:modified xsi:type="dcterms:W3CDTF">2021-01-13T13:31:53Z</dcterms:modified>
</cp:coreProperties>
</file>