
<file path=[Content_Types].xml><?xml version="1.0" encoding="utf-8"?>
<Types xmlns="http://schemas.openxmlformats.org/package/2006/content-types">
  <Default Extension="bin" ContentType="image/x-emf"/>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16"/>
  </p:sldMasterIdLst>
  <p:notesMasterIdLst>
    <p:notesMasterId r:id="rId23"/>
  </p:notesMasterIdLst>
  <p:sldIdLst>
    <p:sldId id="257" r:id="rId17"/>
    <p:sldId id="258" r:id="rId18"/>
    <p:sldId id="263" r:id="rId19"/>
    <p:sldId id="278" r:id="rId20"/>
    <p:sldId id="279" r:id="rId21"/>
    <p:sldId id="275" r:id="rId22"/>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C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74501" autoAdjust="0"/>
  </p:normalViewPr>
  <p:slideViewPr>
    <p:cSldViewPr snapToGrid="0" showGuides="1">
      <p:cViewPr varScale="1">
        <p:scale>
          <a:sx n="47" d="100"/>
          <a:sy n="47" d="100"/>
        </p:scale>
        <p:origin x="704" y="60"/>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5.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Master" Target="slideMasters/slideMaster1.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6.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7150F-F0A6-45ED-A81D-91409D3E1174}" type="doc">
      <dgm:prSet loTypeId="urn:microsoft.com/office/officeart/2005/8/layout/chart3" loCatId="cycle" qsTypeId="urn:microsoft.com/office/officeart/2005/8/quickstyle/simple1" qsCatId="simple" csTypeId="urn:microsoft.com/office/officeart/2005/8/colors/colorful1" csCatId="colorful" phldr="1"/>
      <dgm:spPr/>
    </dgm:pt>
    <dgm:pt modelId="{18870F9B-3ED9-4309-BE67-B310FE4E46E2}">
      <dgm:prSet phldrT="[Text]" custT="1"/>
      <dgm:spPr>
        <a:solidFill>
          <a:schemeClr val="accent6"/>
        </a:solidFill>
      </dgm:spPr>
      <dgm:t>
        <a:bodyPr rtlCol="0"/>
        <a:lstStyle/>
        <a:p>
          <a:pPr rtl="0"/>
          <a:r>
            <a:rPr lang="en-gb" sz="1400" b="0">
              <a:solidFill>
                <a:schemeClr val="tx1"/>
              </a:solidFill>
            </a:rPr>
            <a:t>Preparation of the WPA process</a:t>
          </a:r>
        </a:p>
      </dgm:t>
    </dgm:pt>
    <dgm:pt modelId="{55B92B45-F88A-4823-AE05-E1796476D7FF}" type="parTrans" cxnId="{AEDD65FD-735F-493F-A98B-0C05FBC9A547}">
      <dgm:prSet/>
      <dgm:spPr/>
      <dgm:t>
        <a:bodyPr rtlCol="0"/>
        <a:lstStyle/>
        <a:p>
          <a:pPr rtl="0"/>
          <a:endParaRPr lang="da-DK" sz="1400" b="0">
            <a:solidFill>
              <a:schemeClr val="tx1"/>
            </a:solidFill>
          </a:endParaRPr>
        </a:p>
      </dgm:t>
    </dgm:pt>
    <dgm:pt modelId="{371E69D1-9D07-4980-B170-A9BDBAA8DAF7}" type="sibTrans" cxnId="{AEDD65FD-735F-493F-A98B-0C05FBC9A547}">
      <dgm:prSet/>
      <dgm:spPr/>
      <dgm:t>
        <a:bodyPr rtlCol="0"/>
        <a:lstStyle/>
        <a:p>
          <a:pPr rtl="0"/>
          <a:endParaRPr lang="da-DK" sz="1400" b="0">
            <a:solidFill>
              <a:schemeClr val="tx1"/>
            </a:solidFill>
          </a:endParaRPr>
        </a:p>
      </dgm:t>
    </dgm:pt>
    <dgm:pt modelId="{EAF2F04A-855B-45E4-8DE0-799B26FED0AC}">
      <dgm:prSet phldrT="[Text]" custT="1"/>
      <dgm:spPr>
        <a:solidFill>
          <a:schemeClr val="accent4"/>
        </a:solidFill>
      </dgm:spPr>
      <dgm:t>
        <a:bodyPr rtlCol="0"/>
        <a:lstStyle/>
        <a:p>
          <a:pPr rtl="0"/>
          <a:r>
            <a:rPr lang="en-gb" sz="1400" b="0">
              <a:solidFill>
                <a:schemeClr val="tx1"/>
              </a:solidFill>
            </a:rPr>
            <a:t>Implementation of WPA and Well-Being Survey</a:t>
          </a:r>
        </a:p>
      </dgm:t>
    </dgm:pt>
    <dgm:pt modelId="{15A36733-C9FA-481F-87A2-4A56F59AB8B7}" type="parTrans" cxnId="{A90BD088-0EED-4152-8E4C-98E31DFBD945}">
      <dgm:prSet/>
      <dgm:spPr/>
      <dgm:t>
        <a:bodyPr rtlCol="0"/>
        <a:lstStyle/>
        <a:p>
          <a:pPr rtl="0"/>
          <a:endParaRPr lang="da-DK" sz="1400" b="0">
            <a:solidFill>
              <a:schemeClr val="tx1"/>
            </a:solidFill>
          </a:endParaRPr>
        </a:p>
      </dgm:t>
    </dgm:pt>
    <dgm:pt modelId="{E9BDA5AF-ED4D-4617-8CF6-B90D5E375724}" type="sibTrans" cxnId="{A90BD088-0EED-4152-8E4C-98E31DFBD945}">
      <dgm:prSet/>
      <dgm:spPr/>
      <dgm:t>
        <a:bodyPr rtlCol="0"/>
        <a:lstStyle/>
        <a:p>
          <a:pPr rtl="0"/>
          <a:endParaRPr lang="da-DK" sz="1400" b="0">
            <a:solidFill>
              <a:schemeClr val="tx1"/>
            </a:solidFill>
          </a:endParaRPr>
        </a:p>
      </dgm:t>
    </dgm:pt>
    <dgm:pt modelId="{42F16968-8020-4B57-BC48-CA9EA1C01F51}">
      <dgm:prSet phldrT="[Text]" custT="1"/>
      <dgm:spPr>
        <a:solidFill>
          <a:schemeClr val="accent3"/>
        </a:solidFill>
      </dgm:spPr>
      <dgm:t>
        <a:bodyPr rtlCol="0"/>
        <a:lstStyle/>
        <a:p>
          <a:pPr rtl="0"/>
          <a:r>
            <a:rPr lang="en-gb" sz="1400" b="0">
              <a:solidFill>
                <a:schemeClr val="tx1"/>
              </a:solidFill>
            </a:rPr>
            <a:t>Reporting of the results of the survey</a:t>
          </a:r>
        </a:p>
      </dgm:t>
    </dgm:pt>
    <dgm:pt modelId="{860D47AD-882B-4F7B-9BAB-B2C05956EBA9}" type="parTrans" cxnId="{8BBF1F27-485C-4ABD-AD62-A52A8606AD55}">
      <dgm:prSet/>
      <dgm:spPr/>
      <dgm:t>
        <a:bodyPr rtlCol="0"/>
        <a:lstStyle/>
        <a:p>
          <a:pPr rtl="0"/>
          <a:endParaRPr lang="da-DK" sz="1400" b="0">
            <a:solidFill>
              <a:schemeClr val="tx1"/>
            </a:solidFill>
          </a:endParaRPr>
        </a:p>
      </dgm:t>
    </dgm:pt>
    <dgm:pt modelId="{7714FC1C-584E-4FF1-865F-327416ED7D57}" type="sibTrans" cxnId="{8BBF1F27-485C-4ABD-AD62-A52A8606AD55}">
      <dgm:prSet/>
      <dgm:spPr/>
      <dgm:t>
        <a:bodyPr rtlCol="0"/>
        <a:lstStyle/>
        <a:p>
          <a:pPr rtl="0"/>
          <a:endParaRPr lang="da-DK" sz="1400" b="0">
            <a:solidFill>
              <a:schemeClr val="tx1"/>
            </a:solidFill>
          </a:endParaRPr>
        </a:p>
      </dgm:t>
    </dgm:pt>
    <dgm:pt modelId="{518B3F95-70CC-4CDB-BBE9-010CD9A22119}">
      <dgm:prSet phldrT="[Text]" custT="1"/>
      <dgm:spPr>
        <a:solidFill>
          <a:schemeClr val="bg2"/>
        </a:solidFill>
      </dgm:spPr>
      <dgm:t>
        <a:bodyPr rtlCol="0"/>
        <a:lstStyle/>
        <a:p>
          <a:pPr rtl="0"/>
          <a:r>
            <a:rPr lang="en-gb" sz="1400" b="0">
              <a:solidFill>
                <a:schemeClr val="tx1"/>
              </a:solidFill>
            </a:rPr>
            <a:t>Implementation: Concrete initiatives</a:t>
          </a:r>
        </a:p>
      </dgm:t>
    </dgm:pt>
    <dgm:pt modelId="{B8008EA9-B69F-4F7E-9C15-1C34F0B06F69}" type="parTrans" cxnId="{5EB2EFD1-FEFF-48DB-8F37-E73766725535}">
      <dgm:prSet/>
      <dgm:spPr/>
      <dgm:t>
        <a:bodyPr rtlCol="0"/>
        <a:lstStyle/>
        <a:p>
          <a:pPr rtl="0"/>
          <a:endParaRPr lang="da-DK" sz="1400" b="0">
            <a:solidFill>
              <a:schemeClr val="tx1"/>
            </a:solidFill>
          </a:endParaRPr>
        </a:p>
      </dgm:t>
    </dgm:pt>
    <dgm:pt modelId="{E078B7AA-6D5D-41B4-9BE8-2D98A298AB30}" type="sibTrans" cxnId="{5EB2EFD1-FEFF-48DB-8F37-E73766725535}">
      <dgm:prSet/>
      <dgm:spPr/>
      <dgm:t>
        <a:bodyPr rtlCol="0"/>
        <a:lstStyle/>
        <a:p>
          <a:pPr rtl="0"/>
          <a:endParaRPr lang="da-DK" sz="1400" b="0">
            <a:solidFill>
              <a:schemeClr val="tx1"/>
            </a:solidFill>
          </a:endParaRPr>
        </a:p>
      </dgm:t>
    </dgm:pt>
    <dgm:pt modelId="{1D7BC602-A551-4FF0-AC14-7D441988977C}">
      <dgm:prSet phldrT="[Text]" custT="1"/>
      <dgm:spPr>
        <a:solidFill>
          <a:schemeClr val="accent5"/>
        </a:solidFill>
      </dgm:spPr>
      <dgm:t>
        <a:bodyPr rtlCol="0"/>
        <a:lstStyle/>
        <a:p>
          <a:pPr rtl="0"/>
          <a:r>
            <a:rPr lang="en-gb" sz="1400" b="0">
              <a:solidFill>
                <a:schemeClr val="tx1"/>
              </a:solidFill>
            </a:rPr>
            <a:t>Follow-up: </a:t>
          </a:r>
        </a:p>
        <a:p>
          <a:pPr rtl="0"/>
          <a:r>
            <a:rPr lang="en-gb" sz="1400" b="0">
              <a:solidFill>
                <a:schemeClr val="tx1"/>
              </a:solidFill>
            </a:rPr>
            <a:t>Does it work?</a:t>
          </a:r>
        </a:p>
      </dgm:t>
    </dgm:pt>
    <dgm:pt modelId="{4A761511-A18B-4868-9A16-1640AABBF9E4}" type="parTrans" cxnId="{BD75EA05-455F-4D57-838E-6A25DE185354}">
      <dgm:prSet/>
      <dgm:spPr/>
      <dgm:t>
        <a:bodyPr rtlCol="0"/>
        <a:lstStyle/>
        <a:p>
          <a:pPr rtl="0"/>
          <a:endParaRPr lang="da-DK" sz="1400" b="0">
            <a:solidFill>
              <a:schemeClr val="tx1"/>
            </a:solidFill>
          </a:endParaRPr>
        </a:p>
      </dgm:t>
    </dgm:pt>
    <dgm:pt modelId="{82A5E525-1444-4858-A1EF-6C5C3D6EF03E}" type="sibTrans" cxnId="{BD75EA05-455F-4D57-838E-6A25DE185354}">
      <dgm:prSet/>
      <dgm:spPr/>
      <dgm:t>
        <a:bodyPr rtlCol="0"/>
        <a:lstStyle/>
        <a:p>
          <a:pPr rtl="0"/>
          <a:endParaRPr lang="da-DK" sz="1400" b="0">
            <a:solidFill>
              <a:schemeClr val="tx1"/>
            </a:solidFill>
          </a:endParaRPr>
        </a:p>
      </dgm:t>
    </dgm:pt>
    <dgm:pt modelId="{C167E9C0-C797-40D9-9AA5-0EBB065449BD}">
      <dgm:prSet phldrT="[Text]" custT="1"/>
      <dgm:spPr>
        <a:solidFill>
          <a:schemeClr val="accent1"/>
        </a:solidFill>
      </dgm:spPr>
      <dgm:t>
        <a:bodyPr rtlCol="0"/>
        <a:lstStyle/>
        <a:p>
          <a:pPr rtl="0"/>
          <a:r>
            <a:rPr lang="en-gb" sz="1400" b="0">
              <a:solidFill>
                <a:schemeClr val="tx1"/>
              </a:solidFill>
            </a:rPr>
            <a:t>Dialogue about and assessment of results</a:t>
          </a:r>
        </a:p>
      </dgm:t>
    </dgm:pt>
    <dgm:pt modelId="{309DB358-0DA0-4F5E-8F0F-641475D18C78}" type="parTrans" cxnId="{D9A2714C-4095-4039-8A37-290B0E7D3894}">
      <dgm:prSet/>
      <dgm:spPr/>
      <dgm:t>
        <a:bodyPr rtlCol="0"/>
        <a:lstStyle/>
        <a:p>
          <a:pPr rtl="0"/>
          <a:endParaRPr lang="da-DK"/>
        </a:p>
      </dgm:t>
    </dgm:pt>
    <dgm:pt modelId="{2E26125D-B222-480C-BDC0-06A8A5197478}" type="sibTrans" cxnId="{D9A2714C-4095-4039-8A37-290B0E7D3894}">
      <dgm:prSet/>
      <dgm:spPr/>
      <dgm:t>
        <a:bodyPr rtlCol="0"/>
        <a:lstStyle/>
        <a:p>
          <a:pPr rtl="0"/>
          <a:endParaRPr lang="da-DK"/>
        </a:p>
      </dgm:t>
    </dgm:pt>
    <dgm:pt modelId="{6EF80616-1C2A-443C-8AD2-59528A64FE2A}">
      <dgm:prSet phldrT="[Text]" custT="1"/>
      <dgm:spPr>
        <a:solidFill>
          <a:schemeClr val="accent2"/>
        </a:solidFill>
      </dgm:spPr>
      <dgm:t>
        <a:bodyPr rtlCol="0"/>
        <a:lstStyle/>
        <a:p>
          <a:pPr rtl="0"/>
          <a:r>
            <a:rPr lang="en-gb" sz="1400" b="0">
              <a:solidFill>
                <a:schemeClr val="tx1"/>
              </a:solidFill>
            </a:rPr>
            <a:t>Action plan: Planning of efforts</a:t>
          </a:r>
        </a:p>
      </dgm:t>
    </dgm:pt>
    <dgm:pt modelId="{6D51BB96-0539-4829-B109-1A5B9E8787FE}" type="sibTrans" cxnId="{D508FC94-B73F-4805-BA12-F6457033BDA6}">
      <dgm:prSet/>
      <dgm:spPr/>
      <dgm:t>
        <a:bodyPr rtlCol="0"/>
        <a:lstStyle/>
        <a:p>
          <a:pPr rtl="0"/>
          <a:endParaRPr lang="da-DK" sz="1400" b="0">
            <a:solidFill>
              <a:schemeClr val="tx1"/>
            </a:solidFill>
          </a:endParaRPr>
        </a:p>
      </dgm:t>
    </dgm:pt>
    <dgm:pt modelId="{42E6F531-D8E5-4501-B471-E68BA07E8C01}" type="parTrans" cxnId="{D508FC94-B73F-4805-BA12-F6457033BDA6}">
      <dgm:prSet/>
      <dgm:spPr/>
      <dgm:t>
        <a:bodyPr rtlCol="0"/>
        <a:lstStyle/>
        <a:p>
          <a:pPr rtl="0"/>
          <a:endParaRPr lang="da-DK" sz="1400" b="0">
            <a:solidFill>
              <a:schemeClr val="tx1"/>
            </a:solidFill>
          </a:endParaRPr>
        </a:p>
      </dgm:t>
    </dgm:pt>
    <dgm:pt modelId="{64204B5D-C486-484B-A7FA-3D19659529DF}" type="pres">
      <dgm:prSet presAssocID="{0FC7150F-F0A6-45ED-A81D-91409D3E1174}" presName="compositeShape" presStyleCnt="0">
        <dgm:presLayoutVars>
          <dgm:chMax val="7"/>
          <dgm:dir/>
          <dgm:resizeHandles val="exact"/>
        </dgm:presLayoutVars>
      </dgm:prSet>
      <dgm:spPr/>
    </dgm:pt>
    <dgm:pt modelId="{A9B1F35A-0696-45D5-B348-E4DDDA6D7113}" type="pres">
      <dgm:prSet presAssocID="{0FC7150F-F0A6-45ED-A81D-91409D3E1174}" presName="wedge1" presStyleLbl="node1" presStyleIdx="0" presStyleCnt="7" custLinFactNeighborX="-2530" custLinFactNeighborY="5521"/>
      <dgm:spPr/>
    </dgm:pt>
    <dgm:pt modelId="{894C371B-F7AA-4065-9F6C-11A96C875C96}" type="pres">
      <dgm:prSet presAssocID="{0FC7150F-F0A6-45ED-A81D-91409D3E1174}" presName="wedge1Tx" presStyleLbl="node1" presStyleIdx="0" presStyleCnt="7">
        <dgm:presLayoutVars>
          <dgm:chMax val="0"/>
          <dgm:chPref val="0"/>
          <dgm:bulletEnabled val="1"/>
        </dgm:presLayoutVars>
      </dgm:prSet>
      <dgm:spPr/>
    </dgm:pt>
    <dgm:pt modelId="{EEA73243-3CC5-4D69-89AA-9B43A094D79E}" type="pres">
      <dgm:prSet presAssocID="{0FC7150F-F0A6-45ED-A81D-91409D3E1174}" presName="wedge2" presStyleLbl="node1" presStyleIdx="1" presStyleCnt="7" custLinFactNeighborY="237"/>
      <dgm:spPr/>
    </dgm:pt>
    <dgm:pt modelId="{01957E96-905F-4A3F-B39B-B28DC7231DED}" type="pres">
      <dgm:prSet presAssocID="{0FC7150F-F0A6-45ED-A81D-91409D3E1174}" presName="wedge2Tx" presStyleLbl="node1" presStyleIdx="1" presStyleCnt="7">
        <dgm:presLayoutVars>
          <dgm:chMax val="0"/>
          <dgm:chPref val="0"/>
          <dgm:bulletEnabled val="1"/>
        </dgm:presLayoutVars>
      </dgm:prSet>
      <dgm:spPr/>
    </dgm:pt>
    <dgm:pt modelId="{CD67746C-B166-4CE0-8119-5F43CD3B6084}" type="pres">
      <dgm:prSet presAssocID="{0FC7150F-F0A6-45ED-A81D-91409D3E1174}" presName="wedge3" presStyleLbl="node1" presStyleIdx="2" presStyleCnt="7" custLinFactNeighborY="474"/>
      <dgm:spPr/>
    </dgm:pt>
    <dgm:pt modelId="{4B343DB9-BA29-46A7-90A9-19DBA5DBCA3C}" type="pres">
      <dgm:prSet presAssocID="{0FC7150F-F0A6-45ED-A81D-91409D3E1174}" presName="wedge3Tx" presStyleLbl="node1" presStyleIdx="2" presStyleCnt="7">
        <dgm:presLayoutVars>
          <dgm:chMax val="0"/>
          <dgm:chPref val="0"/>
          <dgm:bulletEnabled val="1"/>
        </dgm:presLayoutVars>
      </dgm:prSet>
      <dgm:spPr/>
    </dgm:pt>
    <dgm:pt modelId="{52E33B99-A641-4937-AA95-AFFE5026097E}" type="pres">
      <dgm:prSet presAssocID="{0FC7150F-F0A6-45ED-A81D-91409D3E1174}" presName="wedge4" presStyleLbl="node1" presStyleIdx="3" presStyleCnt="7" custLinFactNeighborY="8058"/>
      <dgm:spPr/>
    </dgm:pt>
    <dgm:pt modelId="{8E344630-1261-4DA7-8620-6BE291D3FB7F}" type="pres">
      <dgm:prSet presAssocID="{0FC7150F-F0A6-45ED-A81D-91409D3E1174}" presName="wedge4Tx" presStyleLbl="node1" presStyleIdx="3" presStyleCnt="7">
        <dgm:presLayoutVars>
          <dgm:chMax val="0"/>
          <dgm:chPref val="0"/>
          <dgm:bulletEnabled val="1"/>
        </dgm:presLayoutVars>
      </dgm:prSet>
      <dgm:spPr/>
    </dgm:pt>
    <dgm:pt modelId="{7BC9ADBD-79B6-4CDD-BD7A-917BB62C25C5}" type="pres">
      <dgm:prSet presAssocID="{0FC7150F-F0A6-45ED-A81D-91409D3E1174}" presName="wedge5" presStyleLbl="node1" presStyleIdx="4" presStyleCnt="7" custLinFactNeighborX="-239" custLinFactNeighborY="713"/>
      <dgm:spPr/>
    </dgm:pt>
    <dgm:pt modelId="{9E9EECDA-E9BF-42BD-A82F-ECFAF8D252EA}" type="pres">
      <dgm:prSet presAssocID="{0FC7150F-F0A6-45ED-A81D-91409D3E1174}" presName="wedge5Tx" presStyleLbl="node1" presStyleIdx="4" presStyleCnt="7">
        <dgm:presLayoutVars>
          <dgm:chMax val="0"/>
          <dgm:chPref val="0"/>
          <dgm:bulletEnabled val="1"/>
        </dgm:presLayoutVars>
      </dgm:prSet>
      <dgm:spPr/>
    </dgm:pt>
    <dgm:pt modelId="{ED6B7DD2-6D88-43AC-8FAC-0F85F20D1905}" type="pres">
      <dgm:prSet presAssocID="{0FC7150F-F0A6-45ED-A81D-91409D3E1174}" presName="wedge6" presStyleLbl="node1" presStyleIdx="5" presStyleCnt="7" custLinFactNeighborX="-405" custLinFactNeighborY="416"/>
      <dgm:spPr/>
    </dgm:pt>
    <dgm:pt modelId="{C4F97F3F-2A22-44D3-AA4C-09B5725968C8}" type="pres">
      <dgm:prSet presAssocID="{0FC7150F-F0A6-45ED-A81D-91409D3E1174}" presName="wedge6Tx" presStyleLbl="node1" presStyleIdx="5" presStyleCnt="7">
        <dgm:presLayoutVars>
          <dgm:chMax val="0"/>
          <dgm:chPref val="0"/>
          <dgm:bulletEnabled val="1"/>
        </dgm:presLayoutVars>
      </dgm:prSet>
      <dgm:spPr/>
    </dgm:pt>
    <dgm:pt modelId="{E5464C76-DB82-4316-94BA-629BD5EC22C4}" type="pres">
      <dgm:prSet presAssocID="{0FC7150F-F0A6-45ED-A81D-91409D3E1174}" presName="wedge7" presStyleLbl="node1" presStyleIdx="6" presStyleCnt="7" custLinFactNeighborX="-263" custLinFactNeighborY="378"/>
      <dgm:spPr/>
    </dgm:pt>
    <dgm:pt modelId="{4321A84A-CCDC-4296-967A-806E1435C011}" type="pres">
      <dgm:prSet presAssocID="{0FC7150F-F0A6-45ED-A81D-91409D3E1174}" presName="wedge7Tx" presStyleLbl="node1" presStyleIdx="6" presStyleCnt="7">
        <dgm:presLayoutVars>
          <dgm:chMax val="0"/>
          <dgm:chPref val="0"/>
          <dgm:bulletEnabled val="1"/>
        </dgm:presLayoutVars>
      </dgm:prSet>
      <dgm:spPr/>
    </dgm:pt>
  </dgm:ptLst>
  <dgm:cxnLst>
    <dgm:cxn modelId="{E7F82A03-E1D5-4FB6-9A07-E40D9DD45544}" type="presOf" srcId="{42F16968-8020-4B57-BC48-CA9EA1C01F51}" destId="{4B343DB9-BA29-46A7-90A9-19DBA5DBCA3C}" srcOrd="1" destOrd="0" presId="urn:microsoft.com/office/officeart/2005/8/layout/chart3"/>
    <dgm:cxn modelId="{B09B7F05-2048-4920-AA86-F96490585841}" type="presOf" srcId="{0FC7150F-F0A6-45ED-A81D-91409D3E1174}" destId="{64204B5D-C486-484B-A7FA-3D19659529DF}" srcOrd="0" destOrd="0" presId="urn:microsoft.com/office/officeart/2005/8/layout/chart3"/>
    <dgm:cxn modelId="{BD75EA05-455F-4D57-838E-6A25DE185354}" srcId="{0FC7150F-F0A6-45ED-A81D-91409D3E1174}" destId="{1D7BC602-A551-4FF0-AC14-7D441988977C}" srcOrd="6" destOrd="0" parTransId="{4A761511-A18B-4868-9A16-1640AABBF9E4}" sibTransId="{82A5E525-1444-4858-A1EF-6C5C3D6EF03E}"/>
    <dgm:cxn modelId="{6BF64109-D824-4972-B730-82319BCEC851}" type="presOf" srcId="{1D7BC602-A551-4FF0-AC14-7D441988977C}" destId="{4321A84A-CCDC-4296-967A-806E1435C011}" srcOrd="1" destOrd="0" presId="urn:microsoft.com/office/officeart/2005/8/layout/chart3"/>
    <dgm:cxn modelId="{431CA220-239E-43A6-A69B-9FF42F86C4E6}" type="presOf" srcId="{18870F9B-3ED9-4309-BE67-B310FE4E46E2}" destId="{894C371B-F7AA-4065-9F6C-11A96C875C96}" srcOrd="1" destOrd="0" presId="urn:microsoft.com/office/officeart/2005/8/layout/chart3"/>
    <dgm:cxn modelId="{8BBF1F27-485C-4ABD-AD62-A52A8606AD55}" srcId="{0FC7150F-F0A6-45ED-A81D-91409D3E1174}" destId="{42F16968-8020-4B57-BC48-CA9EA1C01F51}" srcOrd="2" destOrd="0" parTransId="{860D47AD-882B-4F7B-9BAB-B2C05956EBA9}" sibTransId="{7714FC1C-584E-4FF1-865F-327416ED7D57}"/>
    <dgm:cxn modelId="{891BBC5E-CE94-4878-987A-184C640B51CB}" type="presOf" srcId="{18870F9B-3ED9-4309-BE67-B310FE4E46E2}" destId="{A9B1F35A-0696-45D5-B348-E4DDDA6D7113}" srcOrd="0" destOrd="0" presId="urn:microsoft.com/office/officeart/2005/8/layout/chart3"/>
    <dgm:cxn modelId="{E81B8B6B-4368-4F8C-A960-8C63B29E4148}" type="presOf" srcId="{6EF80616-1C2A-443C-8AD2-59528A64FE2A}" destId="{7BC9ADBD-79B6-4CDD-BD7A-917BB62C25C5}" srcOrd="0" destOrd="0" presId="urn:microsoft.com/office/officeart/2005/8/layout/chart3"/>
    <dgm:cxn modelId="{D9A2714C-4095-4039-8A37-290B0E7D3894}" srcId="{0FC7150F-F0A6-45ED-A81D-91409D3E1174}" destId="{C167E9C0-C797-40D9-9AA5-0EBB065449BD}" srcOrd="3" destOrd="0" parTransId="{309DB358-0DA0-4F5E-8F0F-641475D18C78}" sibTransId="{2E26125D-B222-480C-BDC0-06A8A5197478}"/>
    <dgm:cxn modelId="{C7E0854D-1536-4BC3-91DE-1707828222C5}" type="presOf" srcId="{C167E9C0-C797-40D9-9AA5-0EBB065449BD}" destId="{52E33B99-A641-4937-AA95-AFFE5026097E}" srcOrd="0" destOrd="0" presId="urn:microsoft.com/office/officeart/2005/8/layout/chart3"/>
    <dgm:cxn modelId="{6708D558-D649-49B3-9EC9-AB0F75089A18}" type="presOf" srcId="{EAF2F04A-855B-45E4-8DE0-799B26FED0AC}" destId="{01957E96-905F-4A3F-B39B-B28DC7231DED}" srcOrd="1" destOrd="0" presId="urn:microsoft.com/office/officeart/2005/8/layout/chart3"/>
    <dgm:cxn modelId="{6D039A7A-3F1B-4228-8AFE-F3A6E9B373B6}" type="presOf" srcId="{518B3F95-70CC-4CDB-BBE9-010CD9A22119}" destId="{C4F97F3F-2A22-44D3-AA4C-09B5725968C8}" srcOrd="1" destOrd="0" presId="urn:microsoft.com/office/officeart/2005/8/layout/chart3"/>
    <dgm:cxn modelId="{C8E9817B-862F-46D3-973B-7A6EF78B52EA}" type="presOf" srcId="{C167E9C0-C797-40D9-9AA5-0EBB065449BD}" destId="{8E344630-1261-4DA7-8620-6BE291D3FB7F}" srcOrd="1" destOrd="0" presId="urn:microsoft.com/office/officeart/2005/8/layout/chart3"/>
    <dgm:cxn modelId="{92234B7D-5152-47B4-8A1E-968CDE00FBB7}" type="presOf" srcId="{6EF80616-1C2A-443C-8AD2-59528A64FE2A}" destId="{9E9EECDA-E9BF-42BD-A82F-ECFAF8D252EA}" srcOrd="1" destOrd="0" presId="urn:microsoft.com/office/officeart/2005/8/layout/chart3"/>
    <dgm:cxn modelId="{A90BD088-0EED-4152-8E4C-98E31DFBD945}" srcId="{0FC7150F-F0A6-45ED-A81D-91409D3E1174}" destId="{EAF2F04A-855B-45E4-8DE0-799B26FED0AC}" srcOrd="1" destOrd="0" parTransId="{15A36733-C9FA-481F-87A2-4A56F59AB8B7}" sibTransId="{E9BDA5AF-ED4D-4617-8CF6-B90D5E375724}"/>
    <dgm:cxn modelId="{D508FC94-B73F-4805-BA12-F6457033BDA6}" srcId="{0FC7150F-F0A6-45ED-A81D-91409D3E1174}" destId="{6EF80616-1C2A-443C-8AD2-59528A64FE2A}" srcOrd="4" destOrd="0" parTransId="{42E6F531-D8E5-4501-B471-E68BA07E8C01}" sibTransId="{6D51BB96-0539-4829-B109-1A5B9E8787FE}"/>
    <dgm:cxn modelId="{C907C3A8-E5F3-4E09-9EE6-259B9F3CB581}" type="presOf" srcId="{EAF2F04A-855B-45E4-8DE0-799B26FED0AC}" destId="{EEA73243-3CC5-4D69-89AA-9B43A094D79E}" srcOrd="0" destOrd="0" presId="urn:microsoft.com/office/officeart/2005/8/layout/chart3"/>
    <dgm:cxn modelId="{673269AB-A195-4122-A878-581B260BBD5C}" type="presOf" srcId="{1D7BC602-A551-4FF0-AC14-7D441988977C}" destId="{E5464C76-DB82-4316-94BA-629BD5EC22C4}" srcOrd="0" destOrd="0" presId="urn:microsoft.com/office/officeart/2005/8/layout/chart3"/>
    <dgm:cxn modelId="{517D11B5-B4B2-4D97-943B-92E59AD882FE}" type="presOf" srcId="{518B3F95-70CC-4CDB-BBE9-010CD9A22119}" destId="{ED6B7DD2-6D88-43AC-8FAC-0F85F20D1905}" srcOrd="0" destOrd="0" presId="urn:microsoft.com/office/officeart/2005/8/layout/chart3"/>
    <dgm:cxn modelId="{5EB2EFD1-FEFF-48DB-8F37-E73766725535}" srcId="{0FC7150F-F0A6-45ED-A81D-91409D3E1174}" destId="{518B3F95-70CC-4CDB-BBE9-010CD9A22119}" srcOrd="5" destOrd="0" parTransId="{B8008EA9-B69F-4F7E-9C15-1C34F0B06F69}" sibTransId="{E078B7AA-6D5D-41B4-9BE8-2D98A298AB30}"/>
    <dgm:cxn modelId="{15E149F9-8AC6-4EDF-A97F-B1C0DC0EC785}" type="presOf" srcId="{42F16968-8020-4B57-BC48-CA9EA1C01F51}" destId="{CD67746C-B166-4CE0-8119-5F43CD3B6084}" srcOrd="0" destOrd="0" presId="urn:microsoft.com/office/officeart/2005/8/layout/chart3"/>
    <dgm:cxn modelId="{AEDD65FD-735F-493F-A98B-0C05FBC9A547}" srcId="{0FC7150F-F0A6-45ED-A81D-91409D3E1174}" destId="{18870F9B-3ED9-4309-BE67-B310FE4E46E2}" srcOrd="0" destOrd="0" parTransId="{55B92B45-F88A-4823-AE05-E1796476D7FF}" sibTransId="{371E69D1-9D07-4980-B170-A9BDBAA8DAF7}"/>
    <dgm:cxn modelId="{ABB3F868-8811-46F4-ABA3-8CA6B3653F68}" type="presParOf" srcId="{64204B5D-C486-484B-A7FA-3D19659529DF}" destId="{A9B1F35A-0696-45D5-B348-E4DDDA6D7113}" srcOrd="0" destOrd="0" presId="urn:microsoft.com/office/officeart/2005/8/layout/chart3"/>
    <dgm:cxn modelId="{F4944CFA-76CC-48B4-9392-DF7E881EE11D}" type="presParOf" srcId="{64204B5D-C486-484B-A7FA-3D19659529DF}" destId="{894C371B-F7AA-4065-9F6C-11A96C875C96}" srcOrd="1" destOrd="0" presId="urn:microsoft.com/office/officeart/2005/8/layout/chart3"/>
    <dgm:cxn modelId="{33623F9F-AE1B-45CA-8E74-0EC590A31092}" type="presParOf" srcId="{64204B5D-C486-484B-A7FA-3D19659529DF}" destId="{EEA73243-3CC5-4D69-89AA-9B43A094D79E}" srcOrd="2" destOrd="0" presId="urn:microsoft.com/office/officeart/2005/8/layout/chart3"/>
    <dgm:cxn modelId="{2D863BAC-555D-4A34-8D02-843696634D9D}" type="presParOf" srcId="{64204B5D-C486-484B-A7FA-3D19659529DF}" destId="{01957E96-905F-4A3F-B39B-B28DC7231DED}" srcOrd="3" destOrd="0" presId="urn:microsoft.com/office/officeart/2005/8/layout/chart3"/>
    <dgm:cxn modelId="{FD86E2E5-E8C4-4F15-A7D6-E30C14E00045}" type="presParOf" srcId="{64204B5D-C486-484B-A7FA-3D19659529DF}" destId="{CD67746C-B166-4CE0-8119-5F43CD3B6084}" srcOrd="4" destOrd="0" presId="urn:microsoft.com/office/officeart/2005/8/layout/chart3"/>
    <dgm:cxn modelId="{1DF64E1A-1D06-476D-B71F-807AC2246131}" type="presParOf" srcId="{64204B5D-C486-484B-A7FA-3D19659529DF}" destId="{4B343DB9-BA29-46A7-90A9-19DBA5DBCA3C}" srcOrd="5" destOrd="0" presId="urn:microsoft.com/office/officeart/2005/8/layout/chart3"/>
    <dgm:cxn modelId="{BF159809-9B09-4817-9A37-ABCC98D1382E}" type="presParOf" srcId="{64204B5D-C486-484B-A7FA-3D19659529DF}" destId="{52E33B99-A641-4937-AA95-AFFE5026097E}" srcOrd="6" destOrd="0" presId="urn:microsoft.com/office/officeart/2005/8/layout/chart3"/>
    <dgm:cxn modelId="{EE2D2138-1615-4BD4-BE46-EE3629530BD7}" type="presParOf" srcId="{64204B5D-C486-484B-A7FA-3D19659529DF}" destId="{8E344630-1261-4DA7-8620-6BE291D3FB7F}" srcOrd="7" destOrd="0" presId="urn:microsoft.com/office/officeart/2005/8/layout/chart3"/>
    <dgm:cxn modelId="{313152E3-D2A0-45D5-B249-1D53521D2C81}" type="presParOf" srcId="{64204B5D-C486-484B-A7FA-3D19659529DF}" destId="{7BC9ADBD-79B6-4CDD-BD7A-917BB62C25C5}" srcOrd="8" destOrd="0" presId="urn:microsoft.com/office/officeart/2005/8/layout/chart3"/>
    <dgm:cxn modelId="{24966493-ED76-4232-B8D6-65B4E91F92C1}" type="presParOf" srcId="{64204B5D-C486-484B-A7FA-3D19659529DF}" destId="{9E9EECDA-E9BF-42BD-A82F-ECFAF8D252EA}" srcOrd="9" destOrd="0" presId="urn:microsoft.com/office/officeart/2005/8/layout/chart3"/>
    <dgm:cxn modelId="{B56D2598-0010-412D-8BE0-A86DBBDADADE}" type="presParOf" srcId="{64204B5D-C486-484B-A7FA-3D19659529DF}" destId="{ED6B7DD2-6D88-43AC-8FAC-0F85F20D1905}" srcOrd="10" destOrd="0" presId="urn:microsoft.com/office/officeart/2005/8/layout/chart3"/>
    <dgm:cxn modelId="{B553C123-BA26-4449-AAA9-DF44497E58A5}" type="presParOf" srcId="{64204B5D-C486-484B-A7FA-3D19659529DF}" destId="{C4F97F3F-2A22-44D3-AA4C-09B5725968C8}" srcOrd="11" destOrd="0" presId="urn:microsoft.com/office/officeart/2005/8/layout/chart3"/>
    <dgm:cxn modelId="{765C959B-A096-4534-AC8C-27FAC96616D3}" type="presParOf" srcId="{64204B5D-C486-484B-A7FA-3D19659529DF}" destId="{E5464C76-DB82-4316-94BA-629BD5EC22C4}" srcOrd="12" destOrd="0" presId="urn:microsoft.com/office/officeart/2005/8/layout/chart3"/>
    <dgm:cxn modelId="{1346E4C4-AF3E-476E-BD75-3CB61A6F8E04}" type="presParOf" srcId="{64204B5D-C486-484B-A7FA-3D19659529DF}" destId="{4321A84A-CCDC-4296-967A-806E1435C011}" srcOrd="13" destOrd="0" presId="urn:microsoft.com/office/officeart/2005/8/layout/char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F35A-0696-45D5-B348-E4DDDA6D7113}">
      <dsp:nvSpPr>
        <dsp:cNvPr id="0" name=""/>
        <dsp:cNvSpPr/>
      </dsp:nvSpPr>
      <dsp:spPr>
        <a:xfrm>
          <a:off x="569061" y="712384"/>
          <a:ext cx="5760719" cy="5760719"/>
        </a:xfrm>
        <a:prstGeom prst="pie">
          <a:avLst>
            <a:gd name="adj1" fmla="val 16200000"/>
            <a:gd name="adj2" fmla="val 19285716"/>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Preparation of the WPA process</a:t>
          </a:r>
        </a:p>
      </dsp:txBody>
      <dsp:txXfrm>
        <a:off x="3506341" y="1261024"/>
        <a:ext cx="1577339" cy="994409"/>
      </dsp:txXfrm>
    </dsp:sp>
    <dsp:sp modelId="{EEA73243-3CC5-4D69-89AA-9B43A094D79E}">
      <dsp:nvSpPr>
        <dsp:cNvPr id="0" name=""/>
        <dsp:cNvSpPr/>
      </dsp:nvSpPr>
      <dsp:spPr>
        <a:xfrm>
          <a:off x="565988" y="716597"/>
          <a:ext cx="5760719" cy="5760719"/>
        </a:xfrm>
        <a:prstGeom prst="pie">
          <a:avLst>
            <a:gd name="adj1" fmla="val 19285716"/>
            <a:gd name="adj2" fmla="val 771428"/>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of WPA and Well-Being Survey</a:t>
          </a:r>
        </a:p>
      </dsp:txBody>
      <dsp:txXfrm>
        <a:off x="4509338" y="2773997"/>
        <a:ext cx="1673351" cy="1062989"/>
      </dsp:txXfrm>
    </dsp:sp>
    <dsp:sp modelId="{CD67746C-B166-4CE0-8119-5F43CD3B6084}">
      <dsp:nvSpPr>
        <dsp:cNvPr id="0" name=""/>
        <dsp:cNvSpPr/>
      </dsp:nvSpPr>
      <dsp:spPr>
        <a:xfrm>
          <a:off x="565988" y="730250"/>
          <a:ext cx="5760719" cy="5760719"/>
        </a:xfrm>
        <a:prstGeom prst="pie">
          <a:avLst>
            <a:gd name="adj1" fmla="val 771428"/>
            <a:gd name="adj2" fmla="val 3857143"/>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Reporting of the results of the survey</a:t>
          </a:r>
        </a:p>
      </dsp:txBody>
      <dsp:txXfrm>
        <a:off x="4269308" y="4159250"/>
        <a:ext cx="1508759" cy="1097279"/>
      </dsp:txXfrm>
    </dsp:sp>
    <dsp:sp modelId="{52E33B99-A641-4937-AA95-AFFE5026097E}">
      <dsp:nvSpPr>
        <dsp:cNvPr id="0" name=""/>
        <dsp:cNvSpPr/>
      </dsp:nvSpPr>
      <dsp:spPr>
        <a:xfrm>
          <a:off x="565988" y="1167143"/>
          <a:ext cx="5760719" cy="5760719"/>
        </a:xfrm>
        <a:prstGeom prst="pie">
          <a:avLst>
            <a:gd name="adj1" fmla="val 3857226"/>
            <a:gd name="adj2" fmla="val 6942858"/>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Dialogue about and assessment of results</a:t>
          </a:r>
        </a:p>
      </dsp:txBody>
      <dsp:txXfrm>
        <a:off x="2674823" y="5693422"/>
        <a:ext cx="1543049" cy="1097279"/>
      </dsp:txXfrm>
    </dsp:sp>
    <dsp:sp modelId="{7BC9ADBD-79B6-4CDD-BD7A-917BB62C25C5}">
      <dsp:nvSpPr>
        <dsp:cNvPr id="0" name=""/>
        <dsp:cNvSpPr/>
      </dsp:nvSpPr>
      <dsp:spPr>
        <a:xfrm>
          <a:off x="552220" y="744018"/>
          <a:ext cx="5760719" cy="5760719"/>
        </a:xfrm>
        <a:prstGeom prst="pie">
          <a:avLst>
            <a:gd name="adj1" fmla="val 6942858"/>
            <a:gd name="adj2" fmla="val 10028574"/>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Action plan: Planning of efforts</a:t>
          </a:r>
        </a:p>
      </dsp:txBody>
      <dsp:txXfrm>
        <a:off x="1100860" y="4173018"/>
        <a:ext cx="1508759" cy="1097279"/>
      </dsp:txXfrm>
    </dsp:sp>
    <dsp:sp modelId="{ED6B7DD2-6D88-43AC-8FAC-0F85F20D1905}">
      <dsp:nvSpPr>
        <dsp:cNvPr id="0" name=""/>
        <dsp:cNvSpPr/>
      </dsp:nvSpPr>
      <dsp:spPr>
        <a:xfrm>
          <a:off x="542657" y="726909"/>
          <a:ext cx="5760719" cy="5760719"/>
        </a:xfrm>
        <a:prstGeom prst="pie">
          <a:avLst>
            <a:gd name="adj1" fmla="val 10028574"/>
            <a:gd name="adj2" fmla="val 13114284"/>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Concrete initiatives</a:t>
          </a:r>
        </a:p>
      </dsp:txBody>
      <dsp:txXfrm>
        <a:off x="686675" y="2784309"/>
        <a:ext cx="1673351" cy="1062989"/>
      </dsp:txXfrm>
    </dsp:sp>
    <dsp:sp modelId="{E5464C76-DB82-4316-94BA-629BD5EC22C4}">
      <dsp:nvSpPr>
        <dsp:cNvPr id="0" name=""/>
        <dsp:cNvSpPr/>
      </dsp:nvSpPr>
      <dsp:spPr>
        <a:xfrm>
          <a:off x="550837" y="724720"/>
          <a:ext cx="5760719" cy="5760719"/>
        </a:xfrm>
        <a:prstGeom prst="pie">
          <a:avLst>
            <a:gd name="adj1" fmla="val 13114284"/>
            <a:gd name="adj2" fmla="val 1620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Follow-up: </a:t>
          </a:r>
        </a:p>
        <a:p>
          <a:pPr marL="0" lvl="0" indent="0" algn="ctr" defTabSz="622300" rtl="0">
            <a:lnSpc>
              <a:spcPct val="90000"/>
            </a:lnSpc>
            <a:spcBef>
              <a:spcPct val="0"/>
            </a:spcBef>
            <a:spcAft>
              <a:spcPct val="35000"/>
            </a:spcAft>
            <a:buNone/>
          </a:pPr>
          <a:r>
            <a:rPr lang="en-gb" sz="1400" b="0" kern="1200">
              <a:solidFill>
                <a:schemeClr val="tx1"/>
              </a:solidFill>
            </a:rPr>
            <a:t>Does it work?</a:t>
          </a:r>
        </a:p>
      </dsp:txBody>
      <dsp:txXfrm>
        <a:off x="1798993" y="1273360"/>
        <a:ext cx="1577339" cy="99440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rtl="0"/>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rtl="0"/>
            <a:fld id="{CD72A38B-F9FA-4036-A084-652409E98F08}" type="datetimeFigureOut">
              <a:rPr lang="en-GB"/>
              <a:pPr rtl="0"/>
              <a:t>03/02/2025</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rtl="0"/>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pPr rtl="0"/>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pvportalen.dk/Default.aspx?ID=5312"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apvportalen.dk/Default.aspx?ID=5315" TargetMode="External"/><Relationship Id="rId5" Type="http://schemas.openxmlformats.org/officeDocument/2006/relationships/hyperlink" Target="http://www.apvportalen.dk/Default.aspx?ID=5314" TargetMode="External"/><Relationship Id="rId4" Type="http://schemas.openxmlformats.org/officeDocument/2006/relationships/hyperlink" Target="http://www.apvportalen.dk/Default.aspx?ID=5313"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a:t>
            </a:fld>
            <a:endParaRPr lang="en-GB" dirty="0"/>
          </a:p>
        </p:txBody>
      </p:sp>
    </p:spTree>
    <p:extLst>
      <p:ext uri="{BB962C8B-B14F-4D97-AF65-F5344CB8AC3E}">
        <p14:creationId xmlns:p14="http://schemas.microsoft.com/office/powerpoint/2010/main" val="351854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IGLO stands for:</a:t>
            </a:r>
          </a:p>
          <a:p>
            <a:pPr rtl="0"/>
            <a:r>
              <a:rPr lang="en-gb"/>
              <a:t> </a:t>
            </a:r>
          </a:p>
          <a:p>
            <a:pPr rtl="0"/>
            <a:r>
              <a:rPr lang="en-gb">
                <a:hlinkClick r:id="rId3"/>
              </a:rPr>
              <a:t>Individual</a:t>
            </a:r>
            <a:r>
              <a:rPr lang="en-gb"/>
              <a:t> – the individual employee</a:t>
            </a:r>
          </a:p>
          <a:p>
            <a:pPr rtl="0"/>
            <a:r>
              <a:rPr lang="en-gb">
                <a:hlinkClick r:id="rId4"/>
              </a:rPr>
              <a:t>Group</a:t>
            </a:r>
            <a:r>
              <a:rPr lang="en-gb"/>
              <a:t> – the unit/team/department</a:t>
            </a:r>
          </a:p>
          <a:p>
            <a:pPr rtl="0"/>
            <a:r>
              <a:rPr lang="en-gb">
                <a:hlinkClick r:id="rId5"/>
              </a:rPr>
              <a:t>Leadership</a:t>
            </a:r>
            <a:r>
              <a:rPr lang="en-gb"/>
              <a:t> – the immediate manager(s)</a:t>
            </a:r>
          </a:p>
          <a:p>
            <a:pPr rtl="0"/>
            <a:r>
              <a:rPr lang="en-gb">
                <a:hlinkClick r:id="rId6"/>
              </a:rPr>
              <a:t>Organisation</a:t>
            </a:r>
            <a:r>
              <a:rPr lang="en-gb"/>
              <a:t> – the overall level of management</a:t>
            </a:r>
          </a:p>
          <a:p>
            <a:pPr rtl="0"/>
            <a:r>
              <a:rPr lang="en-gb" b="1"/>
              <a:t> </a:t>
            </a:r>
          </a:p>
          <a:p>
            <a:pPr rtl="0"/>
            <a:r>
              <a:rPr lang="en-gb"/>
              <a:t>IGLO is about the shared responsibility of the entire workplace to ensure that the working environment is developed and improved. Each level has opportunities to support the workplace, and the concept of IGLO makes it a little easier to remember.</a:t>
            </a:r>
          </a:p>
          <a:p>
            <a:pPr rtl="0"/>
            <a:r>
              <a:rPr lang="en-gb"/>
              <a:t> </a:t>
            </a:r>
          </a:p>
          <a:p>
            <a:pPr rtl="0"/>
            <a:r>
              <a:rPr lang="en-gb"/>
              <a:t>Formally, management is responsible for creating workplaces with excellent health and safety and where employees thrive. But this only happens if everyone supports the efforts and does what they can to contribute.</a:t>
            </a:r>
          </a:p>
          <a:p>
            <a:pPr rtl="0"/>
            <a:r>
              <a:rPr lang="en-gb"/>
              <a:t> </a:t>
            </a:r>
          </a:p>
          <a:p>
            <a:pPr rtl="0"/>
            <a:r>
              <a:rPr lang="en-gb"/>
              <a:t>The IGLO model can be used in WPA work when prioritising and planning actions. Here, IGLO helps to highlight how the different parts of the workplace can contribute to creating a good working environment.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3</a:t>
            </a:fld>
            <a:endParaRPr lang="en-GB" dirty="0"/>
          </a:p>
        </p:txBody>
      </p:sp>
    </p:spTree>
    <p:extLst>
      <p:ext uri="{BB962C8B-B14F-4D97-AF65-F5344CB8AC3E}">
        <p14:creationId xmlns:p14="http://schemas.microsoft.com/office/powerpoint/2010/main" val="3011947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For example, the IGLO model can be used in the solution phase to explore and develop the options available to the different parts of the workplace in relation to the priority issues/risk factors.</a:t>
            </a:r>
          </a:p>
          <a:p>
            <a:pPr rtl="0"/>
            <a:r>
              <a:rPr lang="en-gb"/>
              <a:t>This mindset is also useful when preparing specific action plans and addressing who can/should be involved in the solutions.  </a:t>
            </a:r>
          </a:p>
          <a:p>
            <a:pPr marL="0" indent="0" rtl="0">
              <a:buNone/>
            </a:pPr>
            <a:r>
              <a:rPr lang="en-gb"/>
              <a:t>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4</a:t>
            </a:fld>
            <a:endParaRPr lang="en-GB" dirty="0"/>
          </a:p>
        </p:txBody>
      </p:sp>
    </p:spTree>
    <p:extLst>
      <p:ext uri="{BB962C8B-B14F-4D97-AF65-F5344CB8AC3E}">
        <p14:creationId xmlns:p14="http://schemas.microsoft.com/office/powerpoint/2010/main" val="301194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This chart can be used for </a:t>
            </a:r>
            <a:r>
              <a:rPr lang="en-gb" b="0" i="0"/>
              <a:t>group discussions when deciding on solutions to </a:t>
            </a:r>
            <a:r>
              <a:rPr lang="en-gb" sz="1200" b="0" i="0">
                <a:solidFill>
                  <a:schemeClr val="bg1"/>
                </a:solidFill>
              </a:rPr>
              <a:t>the priority issues/risk factors. </a:t>
            </a:r>
            <a:endParaRPr lang="da-DK" b="0" i="0"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5</a:t>
            </a:fld>
            <a:endParaRPr lang="en-GB" dirty="0"/>
          </a:p>
        </p:txBody>
      </p:sp>
    </p:spTree>
    <p:extLst>
      <p:ext uri="{BB962C8B-B14F-4D97-AF65-F5344CB8AC3E}">
        <p14:creationId xmlns:p14="http://schemas.microsoft.com/office/powerpoint/2010/main" val="2244714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This is just an example and needs to be tailored to the local process, including how to summarise the groups’ analyses and the process of generating solutions.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6</a:t>
            </a:fld>
            <a:endParaRPr lang="en-GB" dirty="0"/>
          </a:p>
        </p:txBody>
      </p:sp>
    </p:spTree>
    <p:extLst>
      <p:ext uri="{BB962C8B-B14F-4D97-AF65-F5344CB8AC3E}">
        <p14:creationId xmlns:p14="http://schemas.microsoft.com/office/powerpoint/2010/main" val="744494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bg1"/>
                </a:solidFill>
              </a:defRPr>
            </a:lvl1pPr>
          </a:lstStyle>
          <a:p>
            <a:pPr rtl="0"/>
            <a:r>
              <a:rPr lang="en-gb"/>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0913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rtlCol="0"/>
          <a:lstStyle>
            <a:lvl1pPr>
              <a:defRPr/>
            </a:lvl1pPr>
          </a:lstStyle>
          <a:p>
            <a:pPr rtl="0"/>
            <a:r>
              <a:rPr lang="en-gb"/>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941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rtlCol="0"/>
          <a:lstStyle>
            <a:lvl1pPr>
              <a:defRPr sz="4800"/>
            </a:lvl1pPr>
          </a:lstStyle>
          <a:p>
            <a:pPr rtl="0"/>
            <a:r>
              <a:rPr lang="en-gb"/>
              <a:t>Overskrift i maks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rtlCol="0" anchor="b" anchorCtr="0"/>
          <a:lstStyle>
            <a:lvl1pPr marL="0" indent="0">
              <a:buFont typeface="Arial" panose="020B0604020202020204" pitchFamily="34" charset="0"/>
              <a:buNone/>
              <a:defRPr/>
            </a:lvl1pPr>
          </a:lstStyle>
          <a:p>
            <a:pPr lvl="0" rtl="0"/>
            <a:r>
              <a:rPr lang="en-gb"/>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rtlCol="0"/>
          <a:lstStyle>
            <a:lvl1pPr marL="0" indent="0" algn="ctr">
              <a:buNone/>
              <a:defRPr sz="1100"/>
            </a:lvl1pPr>
          </a:lstStyle>
          <a:p>
            <a:pPr rtl="0"/>
            <a:r>
              <a:rPr lang="en-gb"/>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0337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400"/>
            </a:lvl1pPr>
          </a:lstStyle>
          <a:p>
            <a:pPr rtl="0"/>
            <a:r>
              <a:rPr lang="en-gb"/>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rtlCol="0"/>
          <a:lstStyle/>
          <a:p>
            <a:pPr rtl="0"/>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37682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rtlCol="0"/>
          <a:lstStyle>
            <a:lvl1pPr marL="0" indent="0">
              <a:buFont typeface="Arial" panose="020B0604020202020204" pitchFamily="34" charset="0"/>
              <a:buChar char="​"/>
              <a:defRPr sz="21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rtlCol="0"/>
          <a:lstStyle>
            <a:lvl1pPr marL="0" indent="0">
              <a:buFont typeface="Arial" panose="020B0604020202020204" pitchFamily="34" charset="0"/>
              <a:buChar char="​"/>
              <a:defRPr sz="2000" b="1"/>
            </a:lvl1pPr>
            <a:lvl2pPr marL="252000">
              <a:defRPr/>
            </a:lvl2pPr>
            <a:lvl3pPr marL="252000" indent="0">
              <a:buNone/>
              <a:defRPr/>
            </a:lvl3pPr>
          </a:lstStyle>
          <a:p>
            <a:pPr lvl="0" rtl="0"/>
            <a:r>
              <a:rPr lang="en-gb"/>
              <a:t>Klik for at tilføje overskrift</a:t>
            </a:r>
          </a:p>
          <a:p>
            <a:pPr lvl="1" rtl="0"/>
            <a:r>
              <a:rPr lang="en-gb"/>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rtlCol="0"/>
          <a:lstStyle>
            <a:lvl1pPr marL="0" indent="0">
              <a:buNone/>
              <a:defRPr sz="1000"/>
            </a:lvl1pPr>
            <a:lvl2pPr marL="252000" indent="0">
              <a:buNone/>
              <a:defRPr sz="1000"/>
            </a:lvl2pPr>
          </a:lstStyle>
          <a:p>
            <a:pPr lvl="0" rtl="0"/>
            <a:r>
              <a:rPr lang="en-gb"/>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257717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rtlCol="0"/>
          <a:lstStyle/>
          <a:p>
            <a:pPr rtl="0"/>
            <a:fld id="{F1A13B18-F5ED-4611-8DBB-F05123AFBA22}" type="datetimeFigureOut">
              <a:rPr lang="da-DK" smtClean="0"/>
              <a:pPr rtl="0"/>
              <a:t>03-02-2025</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3047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tx1"/>
                </a:solidFill>
              </a:defRPr>
            </a:lvl1pPr>
          </a:lstStyle>
          <a:p>
            <a:pPr rtl="0"/>
            <a:r>
              <a:rPr lang="en-gb"/>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714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4400">
                <a:solidFill>
                  <a:schemeClr val="tx1"/>
                </a:solidFill>
              </a:defRPr>
            </a:lvl1pPr>
          </a:lstStyle>
          <a:p>
            <a:pPr rtl="0"/>
            <a:r>
              <a:rPr lang="en-gb"/>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5504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b" anchorCtr="0"/>
          <a:lstStyle>
            <a:lvl1pPr algn="l">
              <a:lnSpc>
                <a:spcPct val="100000"/>
              </a:lnSpc>
              <a:defRPr sz="44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2814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rtlCol="0"/>
          <a:lstStyle/>
          <a:p>
            <a:pPr rtl="0"/>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8467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Tree>
    <p:extLst>
      <p:ext uri="{BB962C8B-B14F-4D97-AF65-F5344CB8AC3E}">
        <p14:creationId xmlns:p14="http://schemas.microsoft.com/office/powerpoint/2010/main" val="54711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rtlCol="0"/>
          <a:lstStyle/>
          <a:p>
            <a:pPr rtl="0"/>
            <a:fld id="{F1A13B18-F5ED-4611-8DBB-F05123AFBA22}" type="datetimeFigureOut">
              <a:rPr lang="da-DK" smtClean="0"/>
              <a:pPr rtl="0"/>
              <a:t>03-02-2025</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rtlCol="0"/>
          <a:lstStyle/>
          <a:p>
            <a:pPr rtl="0"/>
            <a:fld id="{45D37B1E-C366-494F-A587-962AD9AABC83}" type="slidenum">
              <a:rPr lang="da-DK" smtClean="0"/>
              <a:pPr/>
              <a:t>‹nr.›</a:t>
            </a:fld>
            <a:endParaRPr lang="da-DK" dirty="0"/>
          </a:p>
        </p:txBody>
      </p: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68003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rtlCol="0"/>
          <a:lstStyle>
            <a:lvl1pPr>
              <a:lnSpc>
                <a:spcPct val="110000"/>
              </a:lnSpc>
              <a:defRPr sz="1200"/>
            </a:lvl1pPr>
          </a:lstStyle>
          <a:p>
            <a:pPr rtl="0"/>
            <a:r>
              <a:rPr lang="en-gb" noProof="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rtlCol="0"/>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rtlCol="0"/>
          <a:lstStyle/>
          <a:p>
            <a:pPr rtl="0"/>
            <a:fld id="{F1A13B18-F5ED-4611-8DBB-F05123AFBA22}" type="datetimeFigureOut">
              <a:rPr lang="da-DK" smtClean="0"/>
              <a:pPr rtl="0"/>
              <a:t>03-02-2025</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rtlCol="0"/>
          <a:lstStyle/>
          <a:p>
            <a:pPr rtl="0"/>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126335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pPr rtl="0"/>
            <a:r>
              <a:rPr lang="en-gb"/>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rtl="0"/>
            <a:r>
              <a:rPr lang="en-gb"/>
              <a:t>Første niveau, bullet 16 pkt</a:t>
            </a:r>
            <a:endParaRPr lang="da-DK" dirty="0"/>
          </a:p>
          <a:p>
            <a:pPr lvl="1" rtl="0"/>
            <a:r>
              <a:rPr lang="en-gb"/>
              <a:t>Andet niveau, bullet 14 pkt</a:t>
            </a:r>
            <a:endParaRPr lang="da-DK" dirty="0"/>
          </a:p>
          <a:p>
            <a:pPr lvl="2" rtl="0"/>
            <a:r>
              <a:rPr lang="en-gb"/>
              <a:t>Tredje niveau, bullet 12 pkt</a:t>
            </a:r>
            <a:endParaRPr lang="da-DK" dirty="0"/>
          </a:p>
          <a:p>
            <a:pPr lvl="3" rtl="0"/>
            <a:r>
              <a:rPr lang="en-gb"/>
              <a:t>Fjerde niveau, Header bold 16 pkt</a:t>
            </a:r>
            <a:endParaRPr lang="da-DK" dirty="0"/>
          </a:p>
          <a:p>
            <a:pPr lvl="4" rtl="0"/>
            <a:r>
              <a:rPr lang="en-gb"/>
              <a:t>Femte niveau, Body regular 16 pkt</a:t>
            </a:r>
            <a:endParaRPr lang="da-DK" dirty="0"/>
          </a:p>
          <a:p>
            <a:pPr lvl="5" rtl="0"/>
            <a:r>
              <a:rPr lang="en-gb"/>
              <a:t>Sjette niveau, bullet 12 pkt</a:t>
            </a:r>
            <a:endParaRPr lang="da-DK" dirty="0"/>
          </a:p>
          <a:p>
            <a:pPr lvl="6" rtl="0"/>
            <a:r>
              <a:rPr lang="en-gb"/>
              <a:t>Syvende niveau, bullet 12 pkt (indryk 1 gang)</a:t>
            </a:r>
          </a:p>
          <a:p>
            <a:pPr lvl="7" rtl="0"/>
            <a:r>
              <a:rPr lang="en-gb"/>
              <a:t>Ottende niveau, Header bold, 12 pkt</a:t>
            </a:r>
            <a:endParaRPr lang="da-DK" dirty="0"/>
          </a:p>
          <a:p>
            <a:pPr lvl="8" rtl="0"/>
            <a:r>
              <a:rPr lang="en-gb"/>
              <a:t>Niende niveau, Body regular, 12 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pPr rtl="0"/>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4" name="Rectangle 3" descr="{&quot;templafy&quot;:{&quot;id&quot;:&quot;1237cbd6-a3b0-44d1-aff4-09bbbee017af&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customXml" Target="../../customXml/item13.xml"/><Relationship Id="rId1" Type="http://schemas.openxmlformats.org/officeDocument/2006/relationships/customXml" Target="../../customXml/item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1.xml"/><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ustomXml" Target="../../customXml/item8.xml"/><Relationship Id="rId1" Type="http://schemas.openxmlformats.org/officeDocument/2006/relationships/customXml" Target="../../customXml/item10.xml"/><Relationship Id="rId5" Type="http://schemas.openxmlformats.org/officeDocument/2006/relationships/image" Target="../media/image3.png"/><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3.xml"/><Relationship Id="rId1" Type="http://schemas.openxmlformats.org/officeDocument/2006/relationships/customXml" Target="../../customXml/item6.xml"/><Relationship Id="rId5" Type="http://schemas.openxmlformats.org/officeDocument/2006/relationships/image" Target="../media/image4.jpg"/><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1.xml"/><Relationship Id="rId1" Type="http://schemas.openxmlformats.org/officeDocument/2006/relationships/customXml" Target="../../customXml/item1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customXml" Target="../../customXml/item5.xml"/><Relationship Id="rId1" Type="http://schemas.openxmlformats.org/officeDocument/2006/relationships/customXml" Target="../../customXml/item9.xml"/><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A51DA613-011A-5841-A3FA-68B2D005A18D}"/>
              </a:ext>
            </a:extLst>
          </p:cNvPr>
          <p:cNvSpPr>
            <a:spLocks noGrp="1"/>
          </p:cNvSpPr>
          <p:nvPr>
            <p:ph type="ctrTitle"/>
          </p:nvPr>
        </p:nvSpPr>
        <p:spPr>
          <a:xfrm>
            <a:off x="349384" y="1760373"/>
            <a:ext cx="4802701" cy="4070408"/>
          </a:xfrm>
        </p:spPr>
        <p:txBody>
          <a:bodyPr rtlCol="0"/>
          <a:lstStyle/>
          <a:p>
            <a:pPr rtl="0"/>
            <a:r>
              <a:rPr lang="en-gb"/>
              <a:t>WPA process</a:t>
            </a:r>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rtlCol="0"/>
          <a:lstStyle/>
          <a:p>
            <a:pPr rtl="0"/>
            <a:r>
              <a:rPr lang="da-DK"/>
              <a:t>05/12/2024</a:t>
            </a:r>
            <a:endParaRPr lang="da-DK" dirty="0"/>
          </a:p>
        </p:txBody>
      </p:sp>
      <p:graphicFrame>
        <p:nvGraphicFramePr>
          <p:cNvPr id="2" name="Content Placeholder 5">
            <a:extLst>
              <a:ext uri="{FF2B5EF4-FFF2-40B4-BE49-F238E27FC236}">
                <a16:creationId xmlns:a16="http://schemas.microsoft.com/office/drawing/2014/main" id="{B0B6F55B-0336-A8C7-C152-FF8AD1F7F21A}"/>
              </a:ext>
            </a:extLst>
          </p:cNvPr>
          <p:cNvGraphicFramePr>
            <a:graphicFrameLocks/>
          </p:cNvGraphicFramePr>
          <p:nvPr>
            <p:extLst>
              <p:ext uri="{D42A27DB-BD31-4B8C-83A1-F6EECF244321}">
                <p14:modId xmlns:p14="http://schemas.microsoft.com/office/powerpoint/2010/main" val="2458224173"/>
              </p:ext>
            </p:extLst>
          </p:nvPr>
        </p:nvGraphicFramePr>
        <p:xfrm>
          <a:off x="5152085" y="-333697"/>
          <a:ext cx="7041515" cy="6857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Picture Placeholder 4">
            <a:extLst>
              <a:ext uri="{FF2B5EF4-FFF2-40B4-BE49-F238E27FC236}">
                <a16:creationId xmlns:a16="http://schemas.microsoft.com/office/drawing/2014/main" id="{98644134-9F5A-1B60-8A88-33532D9F63DA}"/>
              </a:ext>
            </a:extLst>
          </p:cNvPr>
          <p:cNvPicPr>
            <a:picLocks noGrp="1" noChangeAspect="1"/>
          </p:cNvPicPr>
          <p:nvPr>
            <p:ph type="pic" sz="quarter" idx="14"/>
            <p:custDataLst>
              <p:tags r:id="rId3"/>
            </p:custDataLst>
          </p:nvPr>
        </p:nvPicPr>
        <p:blipFill rotWithShape="1">
          <a:blip r:embed="rId5">
            <a:extLst>
              <a:ext uri="{28A0092B-C50C-407E-A947-70E740481C1C}">
                <a14:useLocalDpi xmlns:a14="http://schemas.microsoft.com/office/drawing/2010/main" val="0"/>
              </a:ext>
            </a:extLst>
          </a:blip>
          <a:srcRect t="1109" b="1109"/>
          <a:stretch/>
        </p:blipFill>
        <p:spPr>
          <a:xfrm>
            <a:off x="6415848" y="1000443"/>
            <a:ext cx="4951428" cy="4841557"/>
          </a:xfrm>
        </p:spPr>
      </p:pic>
      <p:sp>
        <p:nvSpPr>
          <p:cNvPr id="4" name="Title 3">
            <a:extLst>
              <a:ext uri="{FF2B5EF4-FFF2-40B4-BE49-F238E27FC236}">
                <a16:creationId xmlns:a16="http://schemas.microsoft.com/office/drawing/2014/main" id="{7BDCB872-5B43-441B-8FB1-E84C64914BE8}"/>
              </a:ext>
            </a:extLst>
          </p:cNvPr>
          <p:cNvSpPr>
            <a:spLocks noGrp="1"/>
          </p:cNvSpPr>
          <p:nvPr>
            <p:ph type="ctrTitle"/>
          </p:nvPr>
        </p:nvSpPr>
        <p:spPr/>
        <p:txBody>
          <a:bodyPr rtlCol="0"/>
          <a:lstStyle/>
          <a:p>
            <a:pPr rtl="0"/>
            <a:r>
              <a:rPr lang="en-gb" sz="4000"/>
              <a:t>Dialogue tool</a:t>
            </a:r>
            <a:br>
              <a:rPr lang="da-DK" dirty="0"/>
            </a:br>
            <a:r>
              <a:rPr lang="en-gb" sz="4400"/>
              <a:t>- </a:t>
            </a:r>
            <a:r>
              <a:rPr lang="en-gb"/>
              <a:t>The IGLO Model</a:t>
            </a:r>
          </a:p>
        </p:txBody>
      </p:sp>
      <p:sp>
        <p:nvSpPr>
          <p:cNvPr id="3" name="Date Placeholder 2">
            <a:extLst>
              <a:ext uri="{FF2B5EF4-FFF2-40B4-BE49-F238E27FC236}">
                <a16:creationId xmlns:a16="http://schemas.microsoft.com/office/drawing/2014/main" id="{41DEABC6-0B5F-4868-9B49-112D6DB148F9}"/>
              </a:ext>
            </a:extLst>
          </p:cNvPr>
          <p:cNvSpPr>
            <a:spLocks noGrp="1"/>
          </p:cNvSpPr>
          <p:nvPr>
            <p:ph type="dt" sz="half" idx="4294967295"/>
          </p:nvPr>
        </p:nvSpPr>
        <p:spPr>
          <a:xfrm>
            <a:off x="0" y="6911975"/>
            <a:ext cx="0" cy="0"/>
          </a:xfrm>
        </p:spPr>
        <p:txBody>
          <a:bodyPr rtlCol="0"/>
          <a:lstStyle/>
          <a:p>
            <a:pPr rtl="0"/>
            <a:r>
              <a:rPr lang="da-DK"/>
              <a:t>05/12/2024</a:t>
            </a:r>
            <a:endParaRPr lang="da-DK" dirty="0"/>
          </a:p>
        </p:txBody>
      </p:sp>
    </p:spTree>
    <p:custDataLst>
      <p:custData r:id="rId1"/>
      <p:custData r:id="rId2"/>
    </p:custDataLst>
    <p:extLst>
      <p:ext uri="{BB962C8B-B14F-4D97-AF65-F5344CB8AC3E}">
        <p14:creationId xmlns:p14="http://schemas.microsoft.com/office/powerpoint/2010/main" val="358148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F748A3-A3CF-ACFF-4ED9-53850E783A1B}"/>
              </a:ext>
            </a:extLst>
          </p:cNvPr>
          <p:cNvSpPr>
            <a:spLocks noGrp="1"/>
          </p:cNvSpPr>
          <p:nvPr>
            <p:ph type="ctrTitle"/>
          </p:nvPr>
        </p:nvSpPr>
        <p:spPr>
          <a:xfrm>
            <a:off x="414697" y="1700212"/>
            <a:ext cx="5367600" cy="4141787"/>
          </a:xfrm>
        </p:spPr>
        <p:txBody>
          <a:bodyPr rtlCol="0" anchor="t">
            <a:normAutofit/>
          </a:bodyPr>
          <a:lstStyle/>
          <a:p>
            <a:pPr rtl="0"/>
            <a:r>
              <a:rPr lang="en-gb"/>
              <a:t>Development of options: The IGLO model </a:t>
            </a:r>
            <a:br>
              <a:rPr lang="en-US" dirty="0"/>
            </a:br>
            <a:r>
              <a:rPr lang="en-gb"/>
              <a:t>          </a:t>
            </a:r>
          </a:p>
        </p:txBody>
      </p:sp>
      <p:pic>
        <p:nvPicPr>
          <p:cNvPr id="11" name="Billede 10" descr="Et billede, der indeholder skitse, tegning, diagram, clipart&#10;&#10;Automatisk genereret beskrivelse">
            <a:extLst>
              <a:ext uri="{FF2B5EF4-FFF2-40B4-BE49-F238E27FC236}">
                <a16:creationId xmlns:a16="http://schemas.microsoft.com/office/drawing/2014/main" id="{8F8A4535-D5F0-F1E2-2F4E-B4EB74AC96DD}"/>
              </a:ext>
            </a:extLst>
          </p:cNvPr>
          <p:cNvPicPr>
            <a:picLocks noChangeAspect="1"/>
          </p:cNvPicPr>
          <p:nvPr/>
        </p:nvPicPr>
        <p:blipFill>
          <a:blip r:embed="rId5">
            <a:extLst>
              <a:ext uri="{28A0092B-C50C-407E-A947-70E740481C1C}">
                <a14:useLocalDpi xmlns:a14="http://schemas.microsoft.com/office/drawing/2010/main" val="0"/>
              </a:ext>
            </a:extLst>
          </a:blip>
          <a:srcRect b="2219"/>
          <a:stretch/>
        </p:blipFill>
        <p:spPr>
          <a:xfrm>
            <a:off x="6415848" y="1000443"/>
            <a:ext cx="4951428" cy="4841557"/>
          </a:xfrm>
          <a:prstGeom prst="rect">
            <a:avLst/>
          </a:prstGeom>
          <a:noFill/>
        </p:spPr>
      </p:pic>
      <p:sp>
        <p:nvSpPr>
          <p:cNvPr id="5" name="Date Placeholder 4">
            <a:extLst>
              <a:ext uri="{FF2B5EF4-FFF2-40B4-BE49-F238E27FC236}">
                <a16:creationId xmlns:a16="http://schemas.microsoft.com/office/drawing/2014/main" id="{6302FAC4-7F5E-46DC-8621-CFC297202B0B}"/>
              </a:ext>
            </a:extLst>
          </p:cNvPr>
          <p:cNvSpPr>
            <a:spLocks noGrp="1"/>
          </p:cNvSpPr>
          <p:nvPr>
            <p:ph type="dt" sz="half" idx="4294967295"/>
          </p:nvPr>
        </p:nvSpPr>
        <p:spPr>
          <a:xfrm>
            <a:off x="0" y="6912000"/>
            <a:ext cx="0" cy="0"/>
          </a:xfrm>
        </p:spPr>
        <p:txBody>
          <a:bodyPr rtlCol="0"/>
          <a:lstStyle/>
          <a:p>
            <a:pPr rtl="0">
              <a:spcAft>
                <a:spcPts val="600"/>
              </a:spcAft>
            </a:pPr>
            <a:r>
              <a:rPr lang="da-DK" b="1"/>
              <a:t>05/12/2024</a:t>
            </a:r>
          </a:p>
        </p:txBody>
      </p:sp>
    </p:spTree>
    <p:custDataLst>
      <p:custData r:id="rId1"/>
      <p:custData r:id="rId2"/>
    </p:custDataLst>
    <p:extLst>
      <p:ext uri="{BB962C8B-B14F-4D97-AF65-F5344CB8AC3E}">
        <p14:creationId xmlns:p14="http://schemas.microsoft.com/office/powerpoint/2010/main" val="211645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F748A3-A3CF-ACFF-4ED9-53850E783A1B}"/>
              </a:ext>
            </a:extLst>
          </p:cNvPr>
          <p:cNvSpPr>
            <a:spLocks noGrp="1"/>
          </p:cNvSpPr>
          <p:nvPr>
            <p:ph type="title"/>
          </p:nvPr>
        </p:nvSpPr>
        <p:spPr>
          <a:xfrm>
            <a:off x="410399" y="1028247"/>
            <a:ext cx="10224198" cy="913288"/>
          </a:xfrm>
        </p:spPr>
        <p:txBody>
          <a:bodyPr rtlCol="0"/>
          <a:lstStyle/>
          <a:p>
            <a:pPr rtl="0"/>
            <a:r>
              <a:rPr lang="en-gb"/>
              <a:t>The double-diamond method and </a:t>
            </a:r>
            <a:br>
              <a:rPr lang="en-US" dirty="0"/>
            </a:br>
            <a:r>
              <a:rPr lang="en-gb"/>
              <a:t>The IGLO model</a:t>
            </a:r>
            <a:endParaRPr lang="en-US" dirty="0"/>
          </a:p>
        </p:txBody>
      </p:sp>
      <p:pic>
        <p:nvPicPr>
          <p:cNvPr id="11" name="Pladsholder til indhold 10" descr="Ruder kontur">
            <a:extLst>
              <a:ext uri="{FF2B5EF4-FFF2-40B4-BE49-F238E27FC236}">
                <a16:creationId xmlns:a16="http://schemas.microsoft.com/office/drawing/2014/main" id="{DC39C1A3-7565-91ED-5863-1E375E20455A}"/>
              </a:ext>
            </a:extLst>
          </p:cNvPr>
          <p:cNvPicPr>
            <a:picLocks noGrp="1" noChangeAspect="1"/>
          </p:cNvPicPr>
          <p:nvPr>
            <p:ph sz="quarter" idx="19"/>
          </p:nvPr>
        </p:nvPicPr>
        <p:blipFill>
          <a:blip r:embed="rId5">
            <a:extLst>
              <a:ext uri="{96DAC541-7B7A-43D3-8B79-37D633B846F1}">
                <asvg:svgBlip xmlns:asvg="http://schemas.microsoft.com/office/drawing/2016/SVG/main" r:embed="rId6"/>
              </a:ext>
            </a:extLst>
          </a:blip>
          <a:stretch>
            <a:fillRect/>
          </a:stretch>
        </p:blipFill>
        <p:spPr>
          <a:xfrm rot="16200000">
            <a:off x="2275556" y="2203548"/>
            <a:ext cx="3908368" cy="3908368"/>
          </a:xfrm>
        </p:spPr>
      </p:pic>
      <p:sp>
        <p:nvSpPr>
          <p:cNvPr id="5" name="Date Placeholder 4">
            <a:extLst>
              <a:ext uri="{FF2B5EF4-FFF2-40B4-BE49-F238E27FC236}">
                <a16:creationId xmlns:a16="http://schemas.microsoft.com/office/drawing/2014/main" id="{6302FAC4-7F5E-46DC-8621-CFC297202B0B}"/>
              </a:ext>
            </a:extLst>
          </p:cNvPr>
          <p:cNvSpPr>
            <a:spLocks noGrp="1"/>
          </p:cNvSpPr>
          <p:nvPr>
            <p:ph type="dt" sz="half" idx="20"/>
          </p:nvPr>
        </p:nvSpPr>
        <p:spPr/>
        <p:txBody>
          <a:bodyPr rtlCol="0"/>
          <a:lstStyle/>
          <a:p>
            <a:pPr rtl="0">
              <a:spcAft>
                <a:spcPts val="600"/>
              </a:spcAft>
            </a:pPr>
            <a:r>
              <a:rPr lang="da-DK"/>
              <a:t>05/12/2024</a:t>
            </a:r>
          </a:p>
        </p:txBody>
      </p:sp>
      <p:pic>
        <p:nvPicPr>
          <p:cNvPr id="13" name="Pladsholder til indhold 10" descr="Ruder kontur">
            <a:extLst>
              <a:ext uri="{FF2B5EF4-FFF2-40B4-BE49-F238E27FC236}">
                <a16:creationId xmlns:a16="http://schemas.microsoft.com/office/drawing/2014/main" id="{2F3166DD-D9B9-74DC-5961-F0BA702059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6200000">
            <a:off x="5203548" y="2203548"/>
            <a:ext cx="3908368" cy="3908368"/>
          </a:xfrm>
          <a:prstGeom prst="rect">
            <a:avLst/>
          </a:prstGeom>
        </p:spPr>
      </p:pic>
      <p:cxnSp>
        <p:nvCxnSpPr>
          <p:cNvPr id="15" name="Lige forbindelse 14">
            <a:extLst>
              <a:ext uri="{FF2B5EF4-FFF2-40B4-BE49-F238E27FC236}">
                <a16:creationId xmlns:a16="http://schemas.microsoft.com/office/drawing/2014/main" id="{6384C6AD-F4C7-D6C3-77A3-20E4A07F6FE3}"/>
              </a:ext>
            </a:extLst>
          </p:cNvPr>
          <p:cNvCxnSpPr>
            <a:cxnSpLocks/>
          </p:cNvCxnSpPr>
          <p:nvPr/>
        </p:nvCxnSpPr>
        <p:spPr>
          <a:xfrm flipH="1">
            <a:off x="2729191" y="2765209"/>
            <a:ext cx="1" cy="28177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5C479FB9-E067-6667-C43F-AE7B9081C62A}"/>
              </a:ext>
            </a:extLst>
          </p:cNvPr>
          <p:cNvCxnSpPr>
            <a:cxnSpLocks/>
          </p:cNvCxnSpPr>
          <p:nvPr/>
        </p:nvCxnSpPr>
        <p:spPr>
          <a:xfrm flipH="1">
            <a:off x="5696056" y="2765209"/>
            <a:ext cx="1" cy="2817711"/>
          </a:xfrm>
          <a:prstGeom prst="line">
            <a:avLst/>
          </a:prstGeom>
          <a:ln w="762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535089E7-A188-6F0B-DC93-022F9A34E477}"/>
              </a:ext>
            </a:extLst>
          </p:cNvPr>
          <p:cNvCxnSpPr>
            <a:cxnSpLocks/>
          </p:cNvCxnSpPr>
          <p:nvPr/>
        </p:nvCxnSpPr>
        <p:spPr>
          <a:xfrm flipH="1">
            <a:off x="8646558" y="2765209"/>
            <a:ext cx="1" cy="2817711"/>
          </a:xfrm>
          <a:prstGeom prst="line">
            <a:avLst/>
          </a:prstGeom>
          <a:ln w="762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F1A3647C-002D-AA08-BB2F-2C506FD826A3}"/>
              </a:ext>
            </a:extLst>
          </p:cNvPr>
          <p:cNvSpPr txBox="1"/>
          <p:nvPr/>
        </p:nvSpPr>
        <p:spPr>
          <a:xfrm>
            <a:off x="3315201" y="3880692"/>
            <a:ext cx="2067602" cy="369332"/>
          </a:xfrm>
          <a:prstGeom prst="rect">
            <a:avLst/>
          </a:prstGeom>
          <a:noFill/>
        </p:spPr>
        <p:txBody>
          <a:bodyPr wrap="square" lIns="0" tIns="0" rIns="0" bIns="0" rtlCol="0">
            <a:spAutoFit/>
          </a:bodyPr>
          <a:lstStyle/>
          <a:p>
            <a:pPr rtl="0"/>
            <a:r>
              <a:rPr lang="en-gb" sz="2400"/>
              <a:t>Analysis phase</a:t>
            </a:r>
          </a:p>
        </p:txBody>
      </p:sp>
      <p:sp>
        <p:nvSpPr>
          <p:cNvPr id="19" name="Tekstfelt 18">
            <a:extLst>
              <a:ext uri="{FF2B5EF4-FFF2-40B4-BE49-F238E27FC236}">
                <a16:creationId xmlns:a16="http://schemas.microsoft.com/office/drawing/2014/main" id="{273D4B55-1B23-0727-D2AC-97B1895DB10B}"/>
              </a:ext>
            </a:extLst>
          </p:cNvPr>
          <p:cNvSpPr txBox="1"/>
          <p:nvPr/>
        </p:nvSpPr>
        <p:spPr>
          <a:xfrm>
            <a:off x="6427672" y="3696026"/>
            <a:ext cx="1509781" cy="738664"/>
          </a:xfrm>
          <a:prstGeom prst="rect">
            <a:avLst/>
          </a:prstGeom>
          <a:noFill/>
        </p:spPr>
        <p:txBody>
          <a:bodyPr wrap="square" lIns="0" tIns="0" rIns="0" bIns="0" rtlCol="0">
            <a:spAutoFit/>
          </a:bodyPr>
          <a:lstStyle/>
          <a:p>
            <a:pPr algn="ctr" rtl="0"/>
            <a:r>
              <a:rPr lang="en-gb" sz="2400" dirty="0"/>
              <a:t>Solution phase</a:t>
            </a:r>
            <a:endParaRPr lang="da-DK" sz="2400" dirty="0"/>
          </a:p>
        </p:txBody>
      </p:sp>
      <p:sp>
        <p:nvSpPr>
          <p:cNvPr id="2" name="Ellipse 1">
            <a:extLst>
              <a:ext uri="{FF2B5EF4-FFF2-40B4-BE49-F238E27FC236}">
                <a16:creationId xmlns:a16="http://schemas.microsoft.com/office/drawing/2014/main" id="{567F75E4-847C-7E74-C46E-B7B2E2CB3B12}"/>
              </a:ext>
            </a:extLst>
          </p:cNvPr>
          <p:cNvSpPr/>
          <p:nvPr/>
        </p:nvSpPr>
        <p:spPr>
          <a:xfrm>
            <a:off x="6167964" y="3511655"/>
            <a:ext cx="1220121" cy="1305560"/>
          </a:xfrm>
          <a:prstGeom prst="ellipse">
            <a:avLst/>
          </a:prstGeom>
          <a:solidFill>
            <a:schemeClr val="accent1">
              <a:alpha val="61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3" name="Tekstfelt 2">
            <a:extLst>
              <a:ext uri="{FF2B5EF4-FFF2-40B4-BE49-F238E27FC236}">
                <a16:creationId xmlns:a16="http://schemas.microsoft.com/office/drawing/2014/main" id="{88119C89-6EA2-0843-29DA-5AE077954294}"/>
              </a:ext>
            </a:extLst>
          </p:cNvPr>
          <p:cNvSpPr txBox="1"/>
          <p:nvPr/>
        </p:nvSpPr>
        <p:spPr>
          <a:xfrm>
            <a:off x="6327580" y="3918213"/>
            <a:ext cx="900888" cy="492443"/>
          </a:xfrm>
          <a:prstGeom prst="rect">
            <a:avLst/>
          </a:prstGeom>
          <a:noFill/>
        </p:spPr>
        <p:txBody>
          <a:bodyPr wrap="none" lIns="0" tIns="0" rIns="0" bIns="0" rtlCol="0">
            <a:spAutoFit/>
          </a:bodyPr>
          <a:lstStyle/>
          <a:p>
            <a:pPr algn="ctr" rtl="0"/>
            <a:r>
              <a:rPr lang="en-gb" sz="1600" b="1" dirty="0"/>
              <a:t>The IGLO</a:t>
            </a:r>
          </a:p>
          <a:p>
            <a:pPr algn="ctr" rtl="0"/>
            <a:r>
              <a:rPr lang="en-gb" sz="1600" b="1" dirty="0"/>
              <a:t>model</a:t>
            </a:r>
          </a:p>
        </p:txBody>
      </p:sp>
    </p:spTree>
    <p:custDataLst>
      <p:custData r:id="rId1"/>
      <p:custData r:id="rId2"/>
    </p:custDataLst>
    <p:extLst>
      <p:ext uri="{BB962C8B-B14F-4D97-AF65-F5344CB8AC3E}">
        <p14:creationId xmlns:p14="http://schemas.microsoft.com/office/powerpoint/2010/main" val="198778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28B2D4-A260-C302-A657-DCF0DACD3B29}"/>
              </a:ext>
            </a:extLst>
          </p:cNvPr>
          <p:cNvSpPr>
            <a:spLocks noGrp="1"/>
          </p:cNvSpPr>
          <p:nvPr>
            <p:ph type="title"/>
          </p:nvPr>
        </p:nvSpPr>
        <p:spPr/>
        <p:txBody>
          <a:bodyPr rtlCol="0"/>
          <a:lstStyle/>
          <a:p>
            <a:pPr rtl="0"/>
            <a:r>
              <a:rPr lang="en-gb"/>
              <a:t>The IGLO model: </a:t>
            </a:r>
            <a:br>
              <a:rPr lang="da-DK" dirty="0"/>
            </a:br>
            <a:r>
              <a:rPr lang="en-gb"/>
              <a:t>Who can do what?</a:t>
            </a:r>
          </a:p>
        </p:txBody>
      </p:sp>
      <p:sp>
        <p:nvSpPr>
          <p:cNvPr id="4" name="Pladsholder til dato 3">
            <a:extLst>
              <a:ext uri="{FF2B5EF4-FFF2-40B4-BE49-F238E27FC236}">
                <a16:creationId xmlns:a16="http://schemas.microsoft.com/office/drawing/2014/main" id="{D7406FB1-2B0B-F96A-C322-7B63131C7616}"/>
              </a:ext>
            </a:extLst>
          </p:cNvPr>
          <p:cNvSpPr>
            <a:spLocks noGrp="1"/>
          </p:cNvSpPr>
          <p:nvPr>
            <p:ph type="dt" sz="half" idx="20"/>
          </p:nvPr>
        </p:nvSpPr>
        <p:spPr/>
        <p:txBody>
          <a:bodyPr rtlCol="0"/>
          <a:lstStyle/>
          <a:p>
            <a:pPr rtl="0"/>
            <a:r>
              <a:rPr lang="da-DK"/>
              <a:t>05/12/2024</a:t>
            </a:r>
            <a:endParaRPr lang="da-DK" dirty="0"/>
          </a:p>
        </p:txBody>
      </p:sp>
      <p:sp>
        <p:nvSpPr>
          <p:cNvPr id="5" name="Pladsholder til slidenummer 4">
            <a:extLst>
              <a:ext uri="{FF2B5EF4-FFF2-40B4-BE49-F238E27FC236}">
                <a16:creationId xmlns:a16="http://schemas.microsoft.com/office/drawing/2014/main" id="{97A52D0A-61DF-912C-E8FA-8F058E905C1C}"/>
              </a:ext>
            </a:extLst>
          </p:cNvPr>
          <p:cNvSpPr>
            <a:spLocks noGrp="1"/>
          </p:cNvSpPr>
          <p:nvPr>
            <p:ph type="sldNum" sz="quarter" idx="22"/>
          </p:nvPr>
        </p:nvSpPr>
        <p:spPr/>
        <p:txBody>
          <a:bodyPr rtlCol="0"/>
          <a:lstStyle/>
          <a:p>
            <a:pPr rtl="0"/>
            <a:fld id="{45D37B1E-C366-494F-A587-962AD9AABC83}" type="slidenum">
              <a:rPr lang="da-DK" smtClean="0"/>
              <a:pPr/>
              <a:t>5</a:t>
            </a:fld>
            <a:endParaRPr lang="da-DK" dirty="0"/>
          </a:p>
        </p:txBody>
      </p:sp>
      <p:grpSp>
        <p:nvGrpSpPr>
          <p:cNvPr id="9" name="Gruppe 8">
            <a:extLst>
              <a:ext uri="{FF2B5EF4-FFF2-40B4-BE49-F238E27FC236}">
                <a16:creationId xmlns:a16="http://schemas.microsoft.com/office/drawing/2014/main" id="{7E977FA0-2C37-9ABC-2686-970C11C29887}"/>
              </a:ext>
            </a:extLst>
          </p:cNvPr>
          <p:cNvGrpSpPr/>
          <p:nvPr/>
        </p:nvGrpSpPr>
        <p:grpSpPr>
          <a:xfrm>
            <a:off x="6147390" y="157156"/>
            <a:ext cx="5634209" cy="6700843"/>
            <a:chOff x="6147390" y="157156"/>
            <a:chExt cx="5634209" cy="6700843"/>
          </a:xfrm>
        </p:grpSpPr>
        <p:pic>
          <p:nvPicPr>
            <p:cNvPr id="7" name="Billede 6">
              <a:extLst>
                <a:ext uri="{FF2B5EF4-FFF2-40B4-BE49-F238E27FC236}">
                  <a16:creationId xmlns:a16="http://schemas.microsoft.com/office/drawing/2014/main" id="{EFC3282F-65BA-FC48-6B31-E6A10020A096}"/>
                </a:ext>
              </a:extLst>
            </p:cNvPr>
            <p:cNvPicPr>
              <a:picLocks noChangeAspect="1"/>
            </p:cNvPicPr>
            <p:nvPr/>
          </p:nvPicPr>
          <p:blipFill>
            <a:blip r:embed="rId3"/>
            <a:stretch>
              <a:fillRect/>
            </a:stretch>
          </p:blipFill>
          <p:spPr>
            <a:xfrm>
              <a:off x="6147390" y="728662"/>
              <a:ext cx="5634209" cy="6129337"/>
            </a:xfrm>
            <a:prstGeom prst="rect">
              <a:avLst/>
            </a:prstGeom>
          </p:spPr>
        </p:pic>
        <p:sp>
          <p:nvSpPr>
            <p:cNvPr id="8" name="Tekstfelt 7">
              <a:extLst>
                <a:ext uri="{FF2B5EF4-FFF2-40B4-BE49-F238E27FC236}">
                  <a16:creationId xmlns:a16="http://schemas.microsoft.com/office/drawing/2014/main" id="{B8D6A203-4B48-0192-72A4-D3BFBFFCF1D9}"/>
                </a:ext>
              </a:extLst>
            </p:cNvPr>
            <p:cNvSpPr txBox="1"/>
            <p:nvPr/>
          </p:nvSpPr>
          <p:spPr>
            <a:xfrm>
              <a:off x="6147390" y="157156"/>
              <a:ext cx="5634208" cy="492443"/>
            </a:xfrm>
            <a:prstGeom prst="rect">
              <a:avLst/>
            </a:prstGeom>
            <a:noFill/>
            <a:ln>
              <a:solidFill>
                <a:srgbClr val="000000"/>
              </a:solidFill>
            </a:ln>
          </p:spPr>
          <p:txBody>
            <a:bodyPr wrap="square" lIns="0" tIns="0" rIns="0" bIns="0" rtlCol="0">
              <a:spAutoFit/>
            </a:bodyPr>
            <a:lstStyle/>
            <a:p>
              <a:pPr rtl="0"/>
              <a:r>
                <a:rPr lang="en-gb" sz="1600"/>
                <a:t> Problem/risk factor:</a:t>
              </a:r>
            </a:p>
            <a:p>
              <a:pPr rtl="0"/>
              <a:r>
                <a:rPr lang="en-gb" sz="1600"/>
                <a:t> </a:t>
              </a:r>
            </a:p>
          </p:txBody>
        </p:sp>
      </p:grpSp>
    </p:spTree>
    <p:extLst>
      <p:ext uri="{BB962C8B-B14F-4D97-AF65-F5344CB8AC3E}">
        <p14:creationId xmlns:p14="http://schemas.microsoft.com/office/powerpoint/2010/main" val="2762002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AECFDB5C-C83A-5F24-74BD-D664699FBB9F}"/>
              </a:ext>
            </a:extLst>
          </p:cNvPr>
          <p:cNvSpPr/>
          <p:nvPr/>
        </p:nvSpPr>
        <p:spPr>
          <a:xfrm>
            <a:off x="0" y="0"/>
            <a:ext cx="6096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a:xfrm>
            <a:off x="6692401" y="1076109"/>
            <a:ext cx="4680000" cy="1011771"/>
          </a:xfrm>
        </p:spPr>
        <p:txBody>
          <a:bodyPr rtlCol="0"/>
          <a:lstStyle/>
          <a:p>
            <a:pPr rtl="0"/>
            <a:r>
              <a:rPr lang="en-gb" sz="3200">
                <a:solidFill>
                  <a:schemeClr val="bg1"/>
                </a:solidFill>
              </a:rPr>
              <a:t>Who can do what?</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692400" y="2424981"/>
            <a:ext cx="5069942" cy="3650141"/>
          </a:xfrm>
        </p:spPr>
        <p:txBody>
          <a:bodyPr rtlCol="0"/>
          <a:lstStyle/>
          <a:p>
            <a:pPr lvl="1" rtl="0"/>
            <a:r>
              <a:rPr lang="en-gb" sz="1600" i="1">
                <a:solidFill>
                  <a:schemeClr val="bg1"/>
                </a:solidFill>
              </a:rPr>
              <a:t>(If necessary, print IGLO charts for the groups) </a:t>
            </a:r>
          </a:p>
          <a:p>
            <a:pPr lvl="1" rtl="0"/>
            <a:r>
              <a:rPr lang="en-gb" sz="1600" i="1">
                <a:solidFill>
                  <a:schemeClr val="bg1"/>
                </a:solidFill>
              </a:rPr>
              <a:t>For the first part of the solution phase: The groups choose or are assigned one or more of the prioritised issues/risk factors for which they want to find solutions. </a:t>
            </a:r>
          </a:p>
          <a:p>
            <a:pPr lvl="1" rtl="0"/>
            <a:r>
              <a:rPr lang="en-gb" sz="1600" i="1">
                <a:solidFill>
                  <a:schemeClr val="bg1"/>
                </a:solidFill>
              </a:rPr>
              <a:t>Discuss possible (partial) solutions for each problem/risk factor and write the solutions next to the person(s) (I, G, L, O) responsible for each (partial) solution.</a:t>
            </a:r>
          </a:p>
          <a:p>
            <a:pPr lvl="1" rtl="0"/>
            <a:r>
              <a:rPr lang="en-gb" sz="1600" i="1">
                <a:solidFill>
                  <a:schemeClr val="bg1"/>
                </a:solidFill>
              </a:rPr>
              <a:t>If necessary, mark up which solutions the unit can immediately implement itself and which ones require that actors outside the unit contribute. </a:t>
            </a:r>
          </a:p>
          <a:p>
            <a:pPr marL="0" indent="0" rtl="0">
              <a:buNone/>
            </a:pPr>
            <a:endParaRPr lang="da-DK" dirty="0"/>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05/12/2024</a:t>
            </a:r>
            <a:endParaRPr lang="da-DK" dirty="0"/>
          </a:p>
        </p:txBody>
      </p:sp>
      <p:sp>
        <p:nvSpPr>
          <p:cNvPr id="2" name="Ellipse 1">
            <a:extLst>
              <a:ext uri="{FF2B5EF4-FFF2-40B4-BE49-F238E27FC236}">
                <a16:creationId xmlns:a16="http://schemas.microsoft.com/office/drawing/2014/main" id="{13FC50E5-E609-5ECA-F15C-55BABA93BF84}"/>
              </a:ext>
            </a:extLst>
          </p:cNvPr>
          <p:cNvSpPr/>
          <p:nvPr/>
        </p:nvSpPr>
        <p:spPr>
          <a:xfrm>
            <a:off x="2335576" y="1498295"/>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AMG</a:t>
            </a:r>
          </a:p>
        </p:txBody>
      </p:sp>
      <p:sp>
        <p:nvSpPr>
          <p:cNvPr id="5" name="Ellipse 4">
            <a:extLst>
              <a:ext uri="{FF2B5EF4-FFF2-40B4-BE49-F238E27FC236}">
                <a16:creationId xmlns:a16="http://schemas.microsoft.com/office/drawing/2014/main" id="{6AB17EB0-E65D-FB86-CF59-8CB3E4DBCE90}"/>
              </a:ext>
            </a:extLst>
          </p:cNvPr>
          <p:cNvSpPr/>
          <p:nvPr/>
        </p:nvSpPr>
        <p:spPr>
          <a:xfrm>
            <a:off x="4241494"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0" name="Ellipse 9">
            <a:extLst>
              <a:ext uri="{FF2B5EF4-FFF2-40B4-BE49-F238E27FC236}">
                <a16:creationId xmlns:a16="http://schemas.microsoft.com/office/drawing/2014/main" id="{D3C37250-BAEC-4442-11D4-129CAE40F61A}"/>
              </a:ext>
            </a:extLst>
          </p:cNvPr>
          <p:cNvSpPr/>
          <p:nvPr/>
        </p:nvSpPr>
        <p:spPr>
          <a:xfrm>
            <a:off x="2335576" y="3429000"/>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sp>
        <p:nvSpPr>
          <p:cNvPr id="11" name="Ellipse 10">
            <a:extLst>
              <a:ext uri="{FF2B5EF4-FFF2-40B4-BE49-F238E27FC236}">
                <a16:creationId xmlns:a16="http://schemas.microsoft.com/office/drawing/2014/main" id="{0C26768A-F2C8-43AC-A55B-F5DB98EEA913}"/>
              </a:ext>
            </a:extLst>
          </p:cNvPr>
          <p:cNvSpPr/>
          <p:nvPr/>
        </p:nvSpPr>
        <p:spPr>
          <a:xfrm>
            <a:off x="429658" y="3375694"/>
            <a:ext cx="1476260" cy="1244906"/>
          </a:xfrm>
          <a:prstGeom prst="ellipse">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r>
              <a:rPr lang="en-gb" sz="1600"/>
              <a:t>Group</a:t>
            </a:r>
          </a:p>
          <a:p>
            <a:pPr algn="ctr" rtl="0"/>
            <a:endParaRPr lang="da-DK" sz="1600" dirty="0"/>
          </a:p>
          <a:p>
            <a:pPr algn="ctr" rtl="0"/>
            <a:endParaRPr lang="da-DK" sz="1600" dirty="0"/>
          </a:p>
        </p:txBody>
      </p:sp>
      <p:cxnSp>
        <p:nvCxnSpPr>
          <p:cNvPr id="13" name="Lige pilforbindelse 12">
            <a:extLst>
              <a:ext uri="{FF2B5EF4-FFF2-40B4-BE49-F238E27FC236}">
                <a16:creationId xmlns:a16="http://schemas.microsoft.com/office/drawing/2014/main" id="{91AF9DC8-4863-42C9-17E3-86DE31678FC8}"/>
              </a:ext>
            </a:extLst>
          </p:cNvPr>
          <p:cNvCxnSpPr>
            <a:stCxn id="2" idx="4"/>
            <a:endCxn id="10" idx="0"/>
          </p:cNvCxnSpPr>
          <p:nvPr/>
        </p:nvCxnSpPr>
        <p:spPr>
          <a:xfrm>
            <a:off x="3073706" y="2743201"/>
            <a:ext cx="0" cy="6857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Lige pilforbindelse 20">
            <a:extLst>
              <a:ext uri="{FF2B5EF4-FFF2-40B4-BE49-F238E27FC236}">
                <a16:creationId xmlns:a16="http://schemas.microsoft.com/office/drawing/2014/main" id="{4087729A-A012-EB95-BC8D-5EAA4848C71D}"/>
              </a:ext>
            </a:extLst>
          </p:cNvPr>
          <p:cNvCxnSpPr>
            <a:stCxn id="2" idx="5"/>
            <a:endCxn id="5" idx="0"/>
          </p:cNvCxnSpPr>
          <p:nvPr/>
        </p:nvCxnSpPr>
        <p:spPr>
          <a:xfrm>
            <a:off x="3595643" y="2560889"/>
            <a:ext cx="1383981"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Lige pilforbindelse 22">
            <a:extLst>
              <a:ext uri="{FF2B5EF4-FFF2-40B4-BE49-F238E27FC236}">
                <a16:creationId xmlns:a16="http://schemas.microsoft.com/office/drawing/2014/main" id="{903AFFE1-16CF-EFF7-41DB-4989879385B0}"/>
              </a:ext>
            </a:extLst>
          </p:cNvPr>
          <p:cNvCxnSpPr>
            <a:cxnSpLocks/>
            <a:endCxn id="11" idx="0"/>
          </p:cNvCxnSpPr>
          <p:nvPr/>
        </p:nvCxnSpPr>
        <p:spPr>
          <a:xfrm flipH="1">
            <a:off x="1167788" y="2560889"/>
            <a:ext cx="1366092" cy="81480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custDataLst>
      <p:custData r:id="rId1"/>
      <p:custData r:id="rId2"/>
    </p:custDataLst>
    <p:extLst>
      <p:ext uri="{BB962C8B-B14F-4D97-AF65-F5344CB8AC3E}">
        <p14:creationId xmlns:p14="http://schemas.microsoft.com/office/powerpoint/2010/main" val="7373474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luise\AppData\Local\Templafy\AddIns\PowerPointVsto\Brugerinddragelse.png"/>
</p:tagLst>
</file>

<file path=ppt/theme/theme1.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4D3655242FCC44FB7CB590DC70A16A0" ma:contentTypeVersion="14" ma:contentTypeDescription="Opret et nyt dokument." ma:contentTypeScope="" ma:versionID="7cb2d874ae2daa2b766e84d89e101f58">
  <xsd:schema xmlns:xsd="http://www.w3.org/2001/XMLSchema" xmlns:xs="http://www.w3.org/2001/XMLSchema" xmlns:p="http://schemas.microsoft.com/office/2006/metadata/properties" xmlns:ns2="de0507ab-1106-4d22-a0cc-4ef3ec66db0f" xmlns:ns3="cfd8d707-021b-4478-9cb8-a4b9c7b743f4" targetNamespace="http://schemas.microsoft.com/office/2006/metadata/properties" ma:root="true" ma:fieldsID="5565d26d0a7566232995ac2b3438a13f" ns2:_="" ns3:_="">
    <xsd:import namespace="de0507ab-1106-4d22-a0cc-4ef3ec66db0f"/>
    <xsd:import namespace="cfd8d707-021b-4478-9cb8-a4b9c7b743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507ab-1106-4d22-a0cc-4ef3ec66db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ledmærker" ma:readOnly="false" ma:fieldId="{5cf76f15-5ced-4ddc-b409-7134ff3c332f}" ma:taxonomyMulti="true" ma:sspId="f9553f63-5966-4a09-978d-72b299aea11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d8d707-021b-4478-9cb8-a4b9c7b743f4"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20" nillable="true" ma:displayName="Taxonomy Catch All Column" ma:hidden="true" ma:list="{7489f827-1376-42ba-aaba-aef0f51317b1}" ma:internalName="TaxCatchAll" ma:showField="CatchAllData" ma:web="cfd8d707-021b-4478-9cb8-a4b9c7b743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0.xml><?xml version="1.0" encoding="utf-8"?>
<TemplafySlideTemplateConfiguration><![CDATA[{"slideVersion":1,"isValidatorEnabled":false,"isLocked":false,"elementsMetadata":[],"slideId":"637926249703915302","enableDocumentContentUpdater":false,"version":"2.0"}]]></TemplafySlideTemplateConfiguration>
</file>

<file path=customXml/item11.xml><?xml version="1.0" encoding="utf-8"?>
<TemplafySlideTemplateConfiguration><![CDATA[{"slideVersion":1,"isValidatorEnabled":false,"isLocked":false,"elementsMetadata":[],"slideId":"637926249703945740","enableDocumentContentUpdater":false,"version":"2.0"}]]></TemplafySlideTemplateConfiguration>
</file>

<file path=customXml/item12.xml><?xml version="1.0" encoding="utf-8"?>
<TemplafyTemplateConfiguration><![CDATA[{"elementsMetadata":[],"transformationConfigurations":[],"templateName":"SDU widescreen 16:9 - without department, dates and links","templateDescription":"SDU bredformat 16:9 skabelon - uden enhedsnavn, dato og links","enableDocumentContentUpdater":false,"version":"2.0"}]]></TemplafyTemplate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FormConfiguration><![CDATA[{"formFields":[],"formDataEntries":[]}]]></TemplafyFormConfiguration>
</file>

<file path=customXml/item2.xml><?xml version="1.0" encoding="utf-8"?>
<TemplafySlideTemplateConfiguration><![CDATA[{"slideVersion":1,"isValidatorEnabled":false,"isLocked":false,"elementsMetadata":[],"slideId":"637926249703905038","enableDocumentContentUpdater":false,"version":"2.0"}]]></TemplafySlideTemplateConfiguration>
</file>

<file path=customXml/item3.xml><?xml version="1.0" encoding="utf-8"?>
<TemplafySlideTemplateConfiguration><![CDATA[{"slideVersion":1,"isValidatorEnabled":false,"isLocked":false,"elementsMetadata":[],"slideId":"637926249703945740","enableDocumentContentUpdater":false,"version":"2.0"}]]></TemplafySlideTemplateConfiguratio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7.xml><?xml version="1.0" encoding="utf-8"?>
<p:properties xmlns:p="http://schemas.microsoft.com/office/2006/metadata/properties" xmlns:xsi="http://www.w3.org/2001/XMLSchema-instance" xmlns:pc="http://schemas.microsoft.com/office/infopath/2007/PartnerControls">
  <documentManagement>
    <TaxCatchAll xmlns="cfd8d707-021b-4478-9cb8-a4b9c7b743f4" xsi:nil="true"/>
    <lcf76f155ced4ddcb4097134ff3c332f xmlns="de0507ab-1106-4d22-a0cc-4ef3ec66db0f">
      <Terms xmlns="http://schemas.microsoft.com/office/infopath/2007/PartnerControls"/>
    </lcf76f155ced4ddcb4097134ff3c332f>
  </documentManagement>
</p:properties>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926249703953430","enableDocumentContentUpdater":false,"version":"2.0"}]]></TemplafySlideTemplateConfiguration>
</file>

<file path=customXml/itemProps1.xml><?xml version="1.0" encoding="utf-8"?>
<ds:datastoreItem xmlns:ds="http://schemas.openxmlformats.org/officeDocument/2006/customXml" ds:itemID="{AEF19292-BFA3-4BD6-8571-1AD257883900}"/>
</file>

<file path=customXml/itemProps10.xml><?xml version="1.0" encoding="utf-8"?>
<ds:datastoreItem xmlns:ds="http://schemas.openxmlformats.org/officeDocument/2006/customXml" ds:itemID="{0D53A917-4E29-405F-A95F-B003FE717CA6}">
  <ds:schemaRefs/>
</ds:datastoreItem>
</file>

<file path=customXml/itemProps11.xml><?xml version="1.0" encoding="utf-8"?>
<ds:datastoreItem xmlns:ds="http://schemas.openxmlformats.org/officeDocument/2006/customXml" ds:itemID="{6F6A70F1-82B7-4354-A8B7-6D3FCC472B50}">
  <ds:schemaRefs/>
</ds:datastoreItem>
</file>

<file path=customXml/itemProps12.xml><?xml version="1.0" encoding="utf-8"?>
<ds:datastoreItem xmlns:ds="http://schemas.openxmlformats.org/officeDocument/2006/customXml" ds:itemID="{90DE47FB-CBD9-46EF-A4BB-64ED750A2AFD}">
  <ds:schemaRefs/>
</ds:datastoreItem>
</file>

<file path=customXml/itemProps13.xml><?xml version="1.0" encoding="utf-8"?>
<ds:datastoreItem xmlns:ds="http://schemas.openxmlformats.org/officeDocument/2006/customXml" ds:itemID="{BEB2B9B7-9C71-4451-AD27-ED26CCFBE3BC}">
  <ds:schemaRefs/>
</ds:datastoreItem>
</file>

<file path=customXml/itemProps14.xml><?xml version="1.0" encoding="utf-8"?>
<ds:datastoreItem xmlns:ds="http://schemas.openxmlformats.org/officeDocument/2006/customXml" ds:itemID="{6C2F43E7-0F4E-42B7-8B2C-024CF43B0677}">
  <ds:schemaRefs/>
</ds:datastoreItem>
</file>

<file path=customXml/itemProps15.xml><?xml version="1.0" encoding="utf-8"?>
<ds:datastoreItem xmlns:ds="http://schemas.openxmlformats.org/officeDocument/2006/customXml" ds:itemID="{E58D0F7B-1F17-4E5D-BC63-2B0FB3F5A51A}">
  <ds:schemaRefs/>
</ds:datastoreItem>
</file>

<file path=customXml/itemProps2.xml><?xml version="1.0" encoding="utf-8"?>
<ds:datastoreItem xmlns:ds="http://schemas.openxmlformats.org/officeDocument/2006/customXml" ds:itemID="{FEB1901F-BF6C-471C-A3B9-C97FE7EC6A0F}">
  <ds:schemaRefs/>
</ds:datastoreItem>
</file>

<file path=customXml/itemProps3.xml><?xml version="1.0" encoding="utf-8"?>
<ds:datastoreItem xmlns:ds="http://schemas.openxmlformats.org/officeDocument/2006/customXml" ds:itemID="{80E35074-8722-4F20-88CC-87A31F7F991B}">
  <ds:schemaRefs/>
</ds:datastoreItem>
</file>

<file path=customXml/itemProps4.xml><?xml version="1.0" encoding="utf-8"?>
<ds:datastoreItem xmlns:ds="http://schemas.openxmlformats.org/officeDocument/2006/customXml" ds:itemID="{89382A4C-EA5B-4B4F-A7CA-C59EF522A66A}">
  <ds:schemaRefs>
    <ds:schemaRef ds:uri="http://schemas.microsoft.com/sharepoint/v3/contenttype/forms"/>
  </ds:schemaRefs>
</ds:datastoreItem>
</file>

<file path=customXml/itemProps5.xml><?xml version="1.0" encoding="utf-8"?>
<ds:datastoreItem xmlns:ds="http://schemas.openxmlformats.org/officeDocument/2006/customXml" ds:itemID="{B17E99FB-DE62-40B4-8295-4BCDA4D9DE53}">
  <ds:schemaRefs/>
</ds:datastoreItem>
</file>

<file path=customXml/itemProps6.xml><?xml version="1.0" encoding="utf-8"?>
<ds:datastoreItem xmlns:ds="http://schemas.openxmlformats.org/officeDocument/2006/customXml" ds:itemID="{47A3E515-FE9A-4E4E-BF48-72FBFDABA94E}">
  <ds:schemaRefs/>
</ds:datastoreItem>
</file>

<file path=customXml/itemProps7.xml><?xml version="1.0" encoding="utf-8"?>
<ds:datastoreItem xmlns:ds="http://schemas.openxmlformats.org/officeDocument/2006/customXml" ds:itemID="{64ACA503-8488-42D0-8EF3-3122C8D3CD33}">
  <ds:schemaRefs>
    <ds:schemaRef ds:uri="http://schemas.microsoft.com/office/2006/metadata/properties"/>
    <ds:schemaRef ds:uri="http://schemas.microsoft.com/office/infopath/2007/PartnerControls"/>
    <ds:schemaRef ds:uri="cfd8d707-021b-4478-9cb8-a4b9c7b743f4"/>
    <ds:schemaRef ds:uri="de0507ab-1106-4d22-a0cc-4ef3ec66db0f"/>
    <ds:schemaRef ds:uri="b7e199fa-4f84-4f70-a5cd-05e525bf6a19"/>
    <ds:schemaRef ds:uri="9794cce0-bd36-4ae3-85c9-22c0023d506b"/>
  </ds:schemaRefs>
</ds:datastoreItem>
</file>

<file path=customXml/itemProps8.xml><?xml version="1.0" encoding="utf-8"?>
<ds:datastoreItem xmlns:ds="http://schemas.openxmlformats.org/officeDocument/2006/customXml" ds:itemID="{C74E36E0-F7E6-462A-A5B4-71E2A45ED733}">
  <ds:schemaRefs/>
</ds:datastoreItem>
</file>

<file path=customXml/itemProps9.xml><?xml version="1.0" encoding="utf-8"?>
<ds:datastoreItem xmlns:ds="http://schemas.openxmlformats.org/officeDocument/2006/customXml" ds:itemID="{6EE65B4F-F7E5-4BC7-B63A-2987751D59BC}">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480</Words>
  <Application>Microsoft Office PowerPoint</Application>
  <PresentationFormat>Widescreen</PresentationFormat>
  <Paragraphs>57</Paragraphs>
  <Slides>6</Slides>
  <Notes>5</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6</vt:i4>
      </vt:variant>
    </vt:vector>
  </HeadingPairs>
  <TitlesOfParts>
    <vt:vector size="9" baseType="lpstr">
      <vt:lpstr>Arial</vt:lpstr>
      <vt:lpstr>Wingdings</vt:lpstr>
      <vt:lpstr>SDU</vt:lpstr>
      <vt:lpstr>WPA process</vt:lpstr>
      <vt:lpstr>Dialogue tool - The IGLO Model</vt:lpstr>
      <vt:lpstr>Development of options: The IGLO model            </vt:lpstr>
      <vt:lpstr>The double-diamond method and  The IGLO model</vt:lpstr>
      <vt:lpstr>The IGLO model:  Who can do what?</vt:lpstr>
      <vt:lpstr>Who can do what?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2024-12-02T11:32:30Z</dcterms:created>
  <dcterms:modified xsi:type="dcterms:W3CDTF">2025-02-03T12:54:21Z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2022-08-15T11:26:23</vt:lpwstr>
  </property>
  <property fmtid="{D5CDD505-2E9C-101B-9397-08002B2CF9AE}" pid="3" name="TemplafyTenantId">
    <vt:lpwstr>sdu</vt:lpwstr>
  </property>
  <property fmtid="{D5CDD505-2E9C-101B-9397-08002B2CF9AE}" pid="4" name="TemplafyTemplateId">
    <vt:lpwstr>636921197437006162</vt:lpwstr>
  </property>
  <property fmtid="{D5CDD505-2E9C-101B-9397-08002B2CF9AE}" pid="5" name="TemplafyUserProfileId">
    <vt:lpwstr>637830413140992867</vt:lpwstr>
  </property>
  <property fmtid="{D5CDD505-2E9C-101B-9397-08002B2CF9AE}" pid="6" name="TemplafyLanguageCode">
    <vt:lpwstr>da-DK</vt:lpwstr>
  </property>
  <property fmtid="{D5CDD505-2E9C-101B-9397-08002B2CF9AE}" pid="7" name="TemplafyFromBlank">
    <vt:bool>false</vt:bool>
  </property>
  <property fmtid="{D5CDD505-2E9C-101B-9397-08002B2CF9AE}" pid="8" name="ContentTypeId">
    <vt:lpwstr>0x010100C4D3655242FCC44FB7CB590DC70A16A0</vt:lpwstr>
  </property>
  <property fmtid="{D5CDD505-2E9C-101B-9397-08002B2CF9AE}" pid="9" name="MediaServiceImageTags">
    <vt:lpwstr/>
  </property>
</Properties>
</file>