
<file path=[Content_Types].xml><?xml version="1.0" encoding="utf-8"?>
<Types xmlns="http://schemas.openxmlformats.org/package/2006/content-types">
  <Default Extension="bin" ContentType="image/x-emf"/>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9"/>
  </p:sldMasterIdLst>
  <p:notesMasterIdLst>
    <p:notesMasterId r:id="rId24"/>
  </p:notesMasterIdLst>
  <p:sldIdLst>
    <p:sldId id="285" r:id="rId10"/>
    <p:sldId id="3418" r:id="rId11"/>
    <p:sldId id="264" r:id="rId12"/>
    <p:sldId id="3433" r:id="rId13"/>
    <p:sldId id="4467" r:id="rId14"/>
    <p:sldId id="4470" r:id="rId15"/>
    <p:sldId id="4472" r:id="rId16"/>
    <p:sldId id="257" r:id="rId17"/>
    <p:sldId id="258" r:id="rId18"/>
    <p:sldId id="259" r:id="rId19"/>
    <p:sldId id="4473" r:id="rId20"/>
    <p:sldId id="280" r:id="rId21"/>
    <p:sldId id="3425" r:id="rId22"/>
    <p:sldId id="446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3" autoAdjust="0"/>
    <p:restoredTop sz="94662" autoAdjust="0"/>
  </p:normalViewPr>
  <p:slideViewPr>
    <p:cSldViewPr snapToGrid="0" showGuides="1">
      <p:cViewPr varScale="1">
        <p:scale>
          <a:sx n="90" d="100"/>
          <a:sy n="90" d="100"/>
        </p:scale>
        <p:origin x="126" y="48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customXml" Target="../customXml/item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C432CF-F7C2-4482-BB44-82ADEE8AE660}" type="doc">
      <dgm:prSet loTypeId="urn:microsoft.com/office/officeart/2005/8/layout/arrow4" loCatId="process" qsTypeId="urn:microsoft.com/office/officeart/2005/8/quickstyle/simple2" qsCatId="simple" csTypeId="urn:microsoft.com/office/officeart/2005/8/colors/accent6_2" csCatId="accent6" phldr="1"/>
      <dgm:spPr/>
      <dgm:t>
        <a:bodyPr/>
        <a:lstStyle/>
        <a:p>
          <a:endParaRPr lang="da-DK"/>
        </a:p>
      </dgm:t>
    </dgm:pt>
    <dgm:pt modelId="{97B9433A-0C13-4258-B5BE-39F3D24C6F3C}">
      <dgm:prSet phldrT="[Text]" custT="1"/>
      <dgm:spPr/>
      <dgm:t>
        <a:bodyPr/>
        <a:lstStyle/>
        <a:p>
          <a:r>
            <a:rPr lang="da-DK" sz="2800" b="1" dirty="0">
              <a:solidFill>
                <a:schemeClr val="accent6">
                  <a:lumMod val="50000"/>
                </a:schemeClr>
              </a:solidFill>
            </a:rPr>
            <a:t>Mening</a:t>
          </a:r>
        </a:p>
        <a:p>
          <a:r>
            <a:rPr lang="da-DK" sz="2800" b="1" dirty="0">
              <a:solidFill>
                <a:schemeClr val="accent6">
                  <a:lumMod val="50000"/>
                </a:schemeClr>
              </a:solidFill>
            </a:rPr>
            <a:t>Kompetencer</a:t>
          </a:r>
        </a:p>
        <a:p>
          <a:r>
            <a:rPr lang="da-DK" sz="2800" b="1" dirty="0">
              <a:solidFill>
                <a:schemeClr val="accent6">
                  <a:lumMod val="50000"/>
                </a:schemeClr>
              </a:solidFill>
            </a:rPr>
            <a:t>Indflydelse</a:t>
          </a:r>
        </a:p>
      </dgm:t>
    </dgm:pt>
    <dgm:pt modelId="{87A6073E-D33C-4B4E-AFA1-72B40024FDF4}" type="parTrans" cxnId="{0EB882E1-781C-4F2E-A803-6BB9B3FFE5D8}">
      <dgm:prSet/>
      <dgm:spPr/>
      <dgm:t>
        <a:bodyPr/>
        <a:lstStyle/>
        <a:p>
          <a:endParaRPr lang="da-DK"/>
        </a:p>
      </dgm:t>
    </dgm:pt>
    <dgm:pt modelId="{C9E33DF5-138D-43E4-A72C-2068A337DFAB}" type="sibTrans" cxnId="{0EB882E1-781C-4F2E-A803-6BB9B3FFE5D8}">
      <dgm:prSet/>
      <dgm:spPr/>
      <dgm:t>
        <a:bodyPr/>
        <a:lstStyle/>
        <a:p>
          <a:endParaRPr lang="da-DK"/>
        </a:p>
      </dgm:t>
    </dgm:pt>
    <dgm:pt modelId="{6041C45A-FAEF-415E-A31F-65FDE9735388}">
      <dgm:prSet phldrT="[Text]"/>
      <dgm:spPr/>
      <dgm:t>
        <a:bodyPr/>
        <a:lstStyle/>
        <a:p>
          <a:r>
            <a:rPr lang="da-DK" b="0" dirty="0">
              <a:solidFill>
                <a:schemeClr val="accent6">
                  <a:lumMod val="75000"/>
                </a:schemeClr>
              </a:solidFill>
            </a:rPr>
            <a:t>For stor arbejdsmængde over en uafgrænset periode</a:t>
          </a:r>
        </a:p>
        <a:p>
          <a:r>
            <a:rPr lang="da-DK" b="0" dirty="0">
              <a:solidFill>
                <a:schemeClr val="accent6">
                  <a:lumMod val="75000"/>
                </a:schemeClr>
              </a:solidFill>
            </a:rPr>
            <a:t>Forandringer, reorganiseringer, uforudsigelighed i arbejdet</a:t>
          </a:r>
        </a:p>
        <a:p>
          <a:r>
            <a:rPr lang="da-DK" b="0" dirty="0">
              <a:solidFill>
                <a:schemeClr val="accent6">
                  <a:lumMod val="75000"/>
                </a:schemeClr>
              </a:solidFill>
            </a:rPr>
            <a:t>For høje, for lave eller uklare krav</a:t>
          </a:r>
        </a:p>
        <a:p>
          <a:r>
            <a:rPr lang="da-DK" b="0" dirty="0">
              <a:solidFill>
                <a:schemeClr val="accent6">
                  <a:lumMod val="75000"/>
                </a:schemeClr>
              </a:solidFill>
            </a:rPr>
            <a:t>Manglende ledelsesmæssig eller kollegial støtte og feedback</a:t>
          </a:r>
        </a:p>
        <a:p>
          <a:r>
            <a:rPr lang="da-DK" b="0" dirty="0">
              <a:solidFill>
                <a:schemeClr val="accent6">
                  <a:lumMod val="75000"/>
                </a:schemeClr>
              </a:solidFill>
            </a:rPr>
            <a:t>Ensomhed</a:t>
          </a:r>
        </a:p>
      </dgm:t>
    </dgm:pt>
    <dgm:pt modelId="{AA73F70D-108D-4229-9603-9A4EAC6D4A57}" type="parTrans" cxnId="{AB27A753-D9DA-4D81-A49E-43A5A5682991}">
      <dgm:prSet/>
      <dgm:spPr/>
      <dgm:t>
        <a:bodyPr/>
        <a:lstStyle/>
        <a:p>
          <a:endParaRPr lang="da-DK"/>
        </a:p>
      </dgm:t>
    </dgm:pt>
    <dgm:pt modelId="{82E923CA-5CEC-4A78-AACE-37090B3B20A2}" type="sibTrans" cxnId="{AB27A753-D9DA-4D81-A49E-43A5A5682991}">
      <dgm:prSet/>
      <dgm:spPr/>
      <dgm:t>
        <a:bodyPr/>
        <a:lstStyle/>
        <a:p>
          <a:endParaRPr lang="da-DK"/>
        </a:p>
      </dgm:t>
    </dgm:pt>
    <dgm:pt modelId="{1CDD5399-6A98-4377-9367-9AF424C66C97}" type="pres">
      <dgm:prSet presAssocID="{71C432CF-F7C2-4482-BB44-82ADEE8AE660}" presName="compositeShape" presStyleCnt="0">
        <dgm:presLayoutVars>
          <dgm:chMax val="2"/>
          <dgm:dir/>
          <dgm:resizeHandles val="exact"/>
        </dgm:presLayoutVars>
      </dgm:prSet>
      <dgm:spPr/>
    </dgm:pt>
    <dgm:pt modelId="{1C0BE534-ACB1-43B6-AE84-CEE95AD12A56}" type="pres">
      <dgm:prSet presAssocID="{97B9433A-0C13-4258-B5BE-39F3D24C6F3C}" presName="upArrow" presStyleLbl="node1" presStyleIdx="0" presStyleCnt="2"/>
      <dgm:spPr/>
    </dgm:pt>
    <dgm:pt modelId="{9A19D7CD-638A-4534-8266-467074A6935E}" type="pres">
      <dgm:prSet presAssocID="{97B9433A-0C13-4258-B5BE-39F3D24C6F3C}" presName="upArrowText" presStyleLbl="revTx" presStyleIdx="0" presStyleCnt="2">
        <dgm:presLayoutVars>
          <dgm:chMax val="0"/>
          <dgm:bulletEnabled val="1"/>
        </dgm:presLayoutVars>
      </dgm:prSet>
      <dgm:spPr/>
    </dgm:pt>
    <dgm:pt modelId="{F0184342-4B17-4778-A22D-39468B44599E}" type="pres">
      <dgm:prSet presAssocID="{6041C45A-FAEF-415E-A31F-65FDE9735388}" presName="downArrow" presStyleLbl="node1" presStyleIdx="1" presStyleCnt="2"/>
      <dgm:spPr/>
    </dgm:pt>
    <dgm:pt modelId="{9036BE60-C2DF-4160-93C3-F096377F9F7F}" type="pres">
      <dgm:prSet presAssocID="{6041C45A-FAEF-415E-A31F-65FDE9735388}" presName="downArrowText" presStyleLbl="revTx" presStyleIdx="1" presStyleCnt="2">
        <dgm:presLayoutVars>
          <dgm:chMax val="0"/>
          <dgm:bulletEnabled val="1"/>
        </dgm:presLayoutVars>
      </dgm:prSet>
      <dgm:spPr/>
    </dgm:pt>
  </dgm:ptLst>
  <dgm:cxnLst>
    <dgm:cxn modelId="{AB27A753-D9DA-4D81-A49E-43A5A5682991}" srcId="{71C432CF-F7C2-4482-BB44-82ADEE8AE660}" destId="{6041C45A-FAEF-415E-A31F-65FDE9735388}" srcOrd="1" destOrd="0" parTransId="{AA73F70D-108D-4229-9603-9A4EAC6D4A57}" sibTransId="{82E923CA-5CEC-4A78-AACE-37090B3B20A2}"/>
    <dgm:cxn modelId="{2C188BBE-4734-43FB-83BE-E0A37024EDC4}" type="presOf" srcId="{71C432CF-F7C2-4482-BB44-82ADEE8AE660}" destId="{1CDD5399-6A98-4377-9367-9AF424C66C97}" srcOrd="0" destOrd="0" presId="urn:microsoft.com/office/officeart/2005/8/layout/arrow4"/>
    <dgm:cxn modelId="{0EB882E1-781C-4F2E-A803-6BB9B3FFE5D8}" srcId="{71C432CF-F7C2-4482-BB44-82ADEE8AE660}" destId="{97B9433A-0C13-4258-B5BE-39F3D24C6F3C}" srcOrd="0" destOrd="0" parTransId="{87A6073E-D33C-4B4E-AFA1-72B40024FDF4}" sibTransId="{C9E33DF5-138D-43E4-A72C-2068A337DFAB}"/>
    <dgm:cxn modelId="{BB8C58E3-CF37-4398-A8A6-21D35234B274}" type="presOf" srcId="{97B9433A-0C13-4258-B5BE-39F3D24C6F3C}" destId="{9A19D7CD-638A-4534-8266-467074A6935E}" srcOrd="0" destOrd="0" presId="urn:microsoft.com/office/officeart/2005/8/layout/arrow4"/>
    <dgm:cxn modelId="{96AD41F6-ABE3-45F0-91FA-7FDADED32079}" type="presOf" srcId="{6041C45A-FAEF-415E-A31F-65FDE9735388}" destId="{9036BE60-C2DF-4160-93C3-F096377F9F7F}" srcOrd="0" destOrd="0" presId="urn:microsoft.com/office/officeart/2005/8/layout/arrow4"/>
    <dgm:cxn modelId="{460BFC9B-6714-497F-A7D2-8F1CF2393AAD}" type="presParOf" srcId="{1CDD5399-6A98-4377-9367-9AF424C66C97}" destId="{1C0BE534-ACB1-43B6-AE84-CEE95AD12A56}" srcOrd="0" destOrd="0" presId="urn:microsoft.com/office/officeart/2005/8/layout/arrow4"/>
    <dgm:cxn modelId="{D90C1F16-B697-4A17-9E10-B3F6AE0CDA06}" type="presParOf" srcId="{1CDD5399-6A98-4377-9367-9AF424C66C97}" destId="{9A19D7CD-638A-4534-8266-467074A6935E}" srcOrd="1" destOrd="0" presId="urn:microsoft.com/office/officeart/2005/8/layout/arrow4"/>
    <dgm:cxn modelId="{CCE6485F-1C20-4237-A7B5-599D650D4688}" type="presParOf" srcId="{1CDD5399-6A98-4377-9367-9AF424C66C97}" destId="{F0184342-4B17-4778-A22D-39468B44599E}" srcOrd="2" destOrd="0" presId="urn:microsoft.com/office/officeart/2005/8/layout/arrow4"/>
    <dgm:cxn modelId="{758F664C-4591-4CFB-BFA2-981AE45FFB36}" type="presParOf" srcId="{1CDD5399-6A98-4377-9367-9AF424C66C97}" destId="{9036BE60-C2DF-4160-93C3-F096377F9F7F}"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6E0E83-89B5-4E3C-B9EF-E06FE424A984}"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da-DK"/>
        </a:p>
      </dgm:t>
    </dgm:pt>
    <dgm:pt modelId="{94CFE296-617C-4482-85C5-3DECDCB48409}">
      <dgm:prSet phldrT="[Tekst]"/>
      <dgm:spPr/>
      <dgm:t>
        <a:bodyPr/>
        <a:lstStyle/>
        <a:p>
          <a:r>
            <a:rPr lang="da-DK" dirty="0"/>
            <a:t>Forkant </a:t>
          </a:r>
        </a:p>
      </dgm:t>
    </dgm:pt>
    <dgm:pt modelId="{813EDDC5-9AE9-44E0-930A-2BA2EE83633F}" type="parTrans" cxnId="{1378F307-98E6-46F8-98D0-742BD1D6C319}">
      <dgm:prSet/>
      <dgm:spPr/>
      <dgm:t>
        <a:bodyPr/>
        <a:lstStyle/>
        <a:p>
          <a:endParaRPr lang="da-DK"/>
        </a:p>
      </dgm:t>
    </dgm:pt>
    <dgm:pt modelId="{1D8280FD-33EB-4BA1-96CC-7A6B429D33B9}" type="sibTrans" cxnId="{1378F307-98E6-46F8-98D0-742BD1D6C319}">
      <dgm:prSet/>
      <dgm:spPr/>
      <dgm:t>
        <a:bodyPr/>
        <a:lstStyle/>
        <a:p>
          <a:endParaRPr lang="da-DK"/>
        </a:p>
      </dgm:t>
    </dgm:pt>
    <dgm:pt modelId="{354296F9-EF35-4029-942C-315941A60B7B}">
      <dgm:prSet phldrT="[Tekst]"/>
      <dgm:spPr/>
      <dgm:t>
        <a:bodyPr/>
        <a:lstStyle/>
        <a:p>
          <a:r>
            <a:rPr lang="da-DK" dirty="0"/>
            <a:t>Bagkant</a:t>
          </a:r>
        </a:p>
      </dgm:t>
    </dgm:pt>
    <dgm:pt modelId="{98623BB4-CC6B-40E9-9612-7822B1D8BFEE}" type="parTrans" cxnId="{59C9A578-54F2-4AED-A39B-5F2DD8072A6F}">
      <dgm:prSet/>
      <dgm:spPr/>
      <dgm:t>
        <a:bodyPr/>
        <a:lstStyle/>
        <a:p>
          <a:endParaRPr lang="da-DK"/>
        </a:p>
      </dgm:t>
    </dgm:pt>
    <dgm:pt modelId="{7E695E67-2B02-408B-A578-10B4725332A2}" type="sibTrans" cxnId="{59C9A578-54F2-4AED-A39B-5F2DD8072A6F}">
      <dgm:prSet/>
      <dgm:spPr/>
      <dgm:t>
        <a:bodyPr/>
        <a:lstStyle/>
        <a:p>
          <a:endParaRPr lang="da-DK"/>
        </a:p>
      </dgm:t>
    </dgm:pt>
    <dgm:pt modelId="{0582B5B7-0648-4A5B-BD43-E486D613E19C}" type="pres">
      <dgm:prSet presAssocID="{656E0E83-89B5-4E3C-B9EF-E06FE424A984}" presName="compositeShape" presStyleCnt="0">
        <dgm:presLayoutVars>
          <dgm:chMax val="2"/>
          <dgm:dir/>
          <dgm:resizeHandles val="exact"/>
        </dgm:presLayoutVars>
      </dgm:prSet>
      <dgm:spPr/>
    </dgm:pt>
    <dgm:pt modelId="{4796AAAE-8B0F-43BA-9D7C-41CF612B9DA0}" type="pres">
      <dgm:prSet presAssocID="{656E0E83-89B5-4E3C-B9EF-E06FE424A984}" presName="ribbon" presStyleLbl="node1" presStyleIdx="0" presStyleCnt="1"/>
      <dgm:spPr>
        <a:gradFill flip="none" rotWithShape="1">
          <a:gsLst>
            <a:gs pos="30000">
              <a:schemeClr val="accent2"/>
            </a:gs>
            <a:gs pos="41000">
              <a:schemeClr val="accent3"/>
            </a:gs>
            <a:gs pos="77000">
              <a:schemeClr val="accent6">
                <a:lumMod val="100000"/>
              </a:schemeClr>
            </a:gs>
          </a:gsLst>
          <a:path path="circle">
            <a:fillToRect t="100000" r="100000"/>
          </a:path>
          <a:tileRect l="-100000" b="-100000"/>
        </a:gradFill>
      </dgm:spPr>
    </dgm:pt>
    <dgm:pt modelId="{4B8CE726-77B2-4571-9290-F0E879C566BE}" type="pres">
      <dgm:prSet presAssocID="{656E0E83-89B5-4E3C-B9EF-E06FE424A984}" presName="leftArrowText" presStyleLbl="node1" presStyleIdx="0" presStyleCnt="1">
        <dgm:presLayoutVars>
          <dgm:chMax val="0"/>
          <dgm:bulletEnabled val="1"/>
        </dgm:presLayoutVars>
      </dgm:prSet>
      <dgm:spPr/>
    </dgm:pt>
    <dgm:pt modelId="{5A2C14AB-6751-4914-93EF-66E62B7399BF}" type="pres">
      <dgm:prSet presAssocID="{656E0E83-89B5-4E3C-B9EF-E06FE424A984}" presName="rightArrowText" presStyleLbl="node1" presStyleIdx="0" presStyleCnt="1">
        <dgm:presLayoutVars>
          <dgm:chMax val="0"/>
          <dgm:bulletEnabled val="1"/>
        </dgm:presLayoutVars>
      </dgm:prSet>
      <dgm:spPr/>
    </dgm:pt>
  </dgm:ptLst>
  <dgm:cxnLst>
    <dgm:cxn modelId="{1378F307-98E6-46F8-98D0-742BD1D6C319}" srcId="{656E0E83-89B5-4E3C-B9EF-E06FE424A984}" destId="{94CFE296-617C-4482-85C5-3DECDCB48409}" srcOrd="0" destOrd="0" parTransId="{813EDDC5-9AE9-44E0-930A-2BA2EE83633F}" sibTransId="{1D8280FD-33EB-4BA1-96CC-7A6B429D33B9}"/>
    <dgm:cxn modelId="{ED626954-ABE7-41A0-BEF2-A86F3C0FBB44}" type="presOf" srcId="{354296F9-EF35-4029-942C-315941A60B7B}" destId="{5A2C14AB-6751-4914-93EF-66E62B7399BF}" srcOrd="0" destOrd="0" presId="urn:microsoft.com/office/officeart/2005/8/layout/arrow6"/>
    <dgm:cxn modelId="{59C9A578-54F2-4AED-A39B-5F2DD8072A6F}" srcId="{656E0E83-89B5-4E3C-B9EF-E06FE424A984}" destId="{354296F9-EF35-4029-942C-315941A60B7B}" srcOrd="1" destOrd="0" parTransId="{98623BB4-CC6B-40E9-9612-7822B1D8BFEE}" sibTransId="{7E695E67-2B02-408B-A578-10B4725332A2}"/>
    <dgm:cxn modelId="{49E9E589-F0F9-4715-AF20-E9926C9AD183}" type="presOf" srcId="{656E0E83-89B5-4E3C-B9EF-E06FE424A984}" destId="{0582B5B7-0648-4A5B-BD43-E486D613E19C}" srcOrd="0" destOrd="0" presId="urn:microsoft.com/office/officeart/2005/8/layout/arrow6"/>
    <dgm:cxn modelId="{DA66ADFD-48AD-44D0-85FC-F32CD454489B}" type="presOf" srcId="{94CFE296-617C-4482-85C5-3DECDCB48409}" destId="{4B8CE726-77B2-4571-9290-F0E879C566BE}" srcOrd="0" destOrd="0" presId="urn:microsoft.com/office/officeart/2005/8/layout/arrow6"/>
    <dgm:cxn modelId="{6755AEE7-D6EE-478A-8CF5-ED2201F989B7}" type="presParOf" srcId="{0582B5B7-0648-4A5B-BD43-E486D613E19C}" destId="{4796AAAE-8B0F-43BA-9D7C-41CF612B9DA0}" srcOrd="0" destOrd="0" presId="urn:microsoft.com/office/officeart/2005/8/layout/arrow6"/>
    <dgm:cxn modelId="{8CCB2E26-A46F-4C10-9D4F-0F9350F6461F}" type="presParOf" srcId="{0582B5B7-0648-4A5B-BD43-E486D613E19C}" destId="{4B8CE726-77B2-4571-9290-F0E879C566BE}" srcOrd="1" destOrd="0" presId="urn:microsoft.com/office/officeart/2005/8/layout/arrow6"/>
    <dgm:cxn modelId="{E824BFE6-03E2-4145-A9A3-D3D9607001E1}" type="presParOf" srcId="{0582B5B7-0648-4A5B-BD43-E486D613E19C}" destId="{5A2C14AB-6751-4914-93EF-66E62B7399BF}" srcOrd="2" destOrd="0" presId="urn:microsoft.com/office/officeart/2005/8/layout/arrow6"/>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BE534-ACB1-43B6-AE84-CEE95AD12A56}">
      <dsp:nvSpPr>
        <dsp:cNvPr id="0" name=""/>
        <dsp:cNvSpPr/>
      </dsp:nvSpPr>
      <dsp:spPr>
        <a:xfrm>
          <a:off x="3673" y="0"/>
          <a:ext cx="2203840" cy="3026527"/>
        </a:xfrm>
        <a:prstGeom prst="upArrow">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A19D7CD-638A-4534-8266-467074A6935E}">
      <dsp:nvSpPr>
        <dsp:cNvPr id="0" name=""/>
        <dsp:cNvSpPr/>
      </dsp:nvSpPr>
      <dsp:spPr>
        <a:xfrm>
          <a:off x="2273628" y="0"/>
          <a:ext cx="3739850" cy="302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0" rIns="199136" bIns="199136" numCol="1" spcCol="1270" anchor="ctr" anchorCtr="0">
          <a:noAutofit/>
        </a:bodyPr>
        <a:lstStyle/>
        <a:p>
          <a:pPr marL="0" lvl="0" indent="0" algn="l" defTabSz="1244600">
            <a:lnSpc>
              <a:spcPct val="90000"/>
            </a:lnSpc>
            <a:spcBef>
              <a:spcPct val="0"/>
            </a:spcBef>
            <a:spcAft>
              <a:spcPct val="35000"/>
            </a:spcAft>
            <a:buNone/>
          </a:pPr>
          <a:r>
            <a:rPr lang="da-DK" sz="2800" b="1" kern="1200" dirty="0">
              <a:solidFill>
                <a:schemeClr val="accent6">
                  <a:lumMod val="50000"/>
                </a:schemeClr>
              </a:solidFill>
            </a:rPr>
            <a:t>Mening</a:t>
          </a:r>
        </a:p>
        <a:p>
          <a:pPr marL="0" lvl="0" indent="0" algn="l" defTabSz="1244600">
            <a:lnSpc>
              <a:spcPct val="90000"/>
            </a:lnSpc>
            <a:spcBef>
              <a:spcPct val="0"/>
            </a:spcBef>
            <a:spcAft>
              <a:spcPct val="35000"/>
            </a:spcAft>
            <a:buNone/>
          </a:pPr>
          <a:r>
            <a:rPr lang="da-DK" sz="2800" b="1" kern="1200" dirty="0">
              <a:solidFill>
                <a:schemeClr val="accent6">
                  <a:lumMod val="50000"/>
                </a:schemeClr>
              </a:solidFill>
            </a:rPr>
            <a:t>Kompetencer</a:t>
          </a:r>
        </a:p>
        <a:p>
          <a:pPr marL="0" lvl="0" indent="0" algn="l" defTabSz="1244600">
            <a:lnSpc>
              <a:spcPct val="90000"/>
            </a:lnSpc>
            <a:spcBef>
              <a:spcPct val="0"/>
            </a:spcBef>
            <a:spcAft>
              <a:spcPct val="35000"/>
            </a:spcAft>
            <a:buNone/>
          </a:pPr>
          <a:r>
            <a:rPr lang="da-DK" sz="2800" b="1" kern="1200" dirty="0">
              <a:solidFill>
                <a:schemeClr val="accent6">
                  <a:lumMod val="50000"/>
                </a:schemeClr>
              </a:solidFill>
            </a:rPr>
            <a:t>Indflydelse</a:t>
          </a:r>
        </a:p>
      </dsp:txBody>
      <dsp:txXfrm>
        <a:off x="2273628" y="0"/>
        <a:ext cx="3739850" cy="3026527"/>
      </dsp:txXfrm>
    </dsp:sp>
    <dsp:sp modelId="{F0184342-4B17-4778-A22D-39468B44599E}">
      <dsp:nvSpPr>
        <dsp:cNvPr id="0" name=""/>
        <dsp:cNvSpPr/>
      </dsp:nvSpPr>
      <dsp:spPr>
        <a:xfrm>
          <a:off x="664825" y="3278737"/>
          <a:ext cx="2203840" cy="3026527"/>
        </a:xfrm>
        <a:prstGeom prst="downArrow">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036BE60-C2DF-4160-93C3-F096377F9F7F}">
      <dsp:nvSpPr>
        <dsp:cNvPr id="0" name=""/>
        <dsp:cNvSpPr/>
      </dsp:nvSpPr>
      <dsp:spPr>
        <a:xfrm>
          <a:off x="2934781" y="3278737"/>
          <a:ext cx="3739850" cy="302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0" rIns="135128" bIns="135128" numCol="1" spcCol="1270" anchor="ctr" anchorCtr="0">
          <a:noAutofit/>
        </a:bodyPr>
        <a:lstStyle/>
        <a:p>
          <a:pPr marL="0" lvl="0" indent="0" algn="l" defTabSz="844550">
            <a:lnSpc>
              <a:spcPct val="90000"/>
            </a:lnSpc>
            <a:spcBef>
              <a:spcPct val="0"/>
            </a:spcBef>
            <a:spcAft>
              <a:spcPct val="35000"/>
            </a:spcAft>
            <a:buNone/>
          </a:pPr>
          <a:r>
            <a:rPr lang="da-DK" sz="1900" b="0" kern="1200" dirty="0">
              <a:solidFill>
                <a:schemeClr val="accent6">
                  <a:lumMod val="75000"/>
                </a:schemeClr>
              </a:solidFill>
            </a:rPr>
            <a:t>For stor arbejdsmængde over en uafgrænset periode</a:t>
          </a:r>
        </a:p>
        <a:p>
          <a:pPr marL="0" lvl="0" indent="0" algn="l" defTabSz="844550">
            <a:lnSpc>
              <a:spcPct val="90000"/>
            </a:lnSpc>
            <a:spcBef>
              <a:spcPct val="0"/>
            </a:spcBef>
            <a:spcAft>
              <a:spcPct val="35000"/>
            </a:spcAft>
            <a:buNone/>
          </a:pPr>
          <a:r>
            <a:rPr lang="da-DK" sz="1900" b="0" kern="1200" dirty="0">
              <a:solidFill>
                <a:schemeClr val="accent6">
                  <a:lumMod val="75000"/>
                </a:schemeClr>
              </a:solidFill>
            </a:rPr>
            <a:t>Forandringer, reorganiseringer, uforudsigelighed i arbejdet</a:t>
          </a:r>
        </a:p>
        <a:p>
          <a:pPr marL="0" lvl="0" indent="0" algn="l" defTabSz="844550">
            <a:lnSpc>
              <a:spcPct val="90000"/>
            </a:lnSpc>
            <a:spcBef>
              <a:spcPct val="0"/>
            </a:spcBef>
            <a:spcAft>
              <a:spcPct val="35000"/>
            </a:spcAft>
            <a:buNone/>
          </a:pPr>
          <a:r>
            <a:rPr lang="da-DK" sz="1900" b="0" kern="1200" dirty="0">
              <a:solidFill>
                <a:schemeClr val="accent6">
                  <a:lumMod val="75000"/>
                </a:schemeClr>
              </a:solidFill>
            </a:rPr>
            <a:t>For høje, for lave eller uklare krav</a:t>
          </a:r>
        </a:p>
        <a:p>
          <a:pPr marL="0" lvl="0" indent="0" algn="l" defTabSz="844550">
            <a:lnSpc>
              <a:spcPct val="90000"/>
            </a:lnSpc>
            <a:spcBef>
              <a:spcPct val="0"/>
            </a:spcBef>
            <a:spcAft>
              <a:spcPct val="35000"/>
            </a:spcAft>
            <a:buNone/>
          </a:pPr>
          <a:r>
            <a:rPr lang="da-DK" sz="1900" b="0" kern="1200" dirty="0">
              <a:solidFill>
                <a:schemeClr val="accent6">
                  <a:lumMod val="75000"/>
                </a:schemeClr>
              </a:solidFill>
            </a:rPr>
            <a:t>Manglende ledelsesmæssig eller kollegial støtte og feedback</a:t>
          </a:r>
        </a:p>
        <a:p>
          <a:pPr marL="0" lvl="0" indent="0" algn="l" defTabSz="844550">
            <a:lnSpc>
              <a:spcPct val="90000"/>
            </a:lnSpc>
            <a:spcBef>
              <a:spcPct val="0"/>
            </a:spcBef>
            <a:spcAft>
              <a:spcPct val="35000"/>
            </a:spcAft>
            <a:buNone/>
          </a:pPr>
          <a:r>
            <a:rPr lang="da-DK" sz="1900" b="0" kern="1200" dirty="0">
              <a:solidFill>
                <a:schemeClr val="accent6">
                  <a:lumMod val="75000"/>
                </a:schemeClr>
              </a:solidFill>
            </a:rPr>
            <a:t>Ensomhed</a:t>
          </a:r>
        </a:p>
      </dsp:txBody>
      <dsp:txXfrm>
        <a:off x="2934781" y="3278737"/>
        <a:ext cx="3739850" cy="30265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6AAAE-8B0F-43BA-9D7C-41CF612B9DA0}">
      <dsp:nvSpPr>
        <dsp:cNvPr id="0" name=""/>
        <dsp:cNvSpPr/>
      </dsp:nvSpPr>
      <dsp:spPr>
        <a:xfrm>
          <a:off x="0" y="223247"/>
          <a:ext cx="5216525" cy="2086610"/>
        </a:xfrm>
        <a:prstGeom prst="leftRightRibbon">
          <a:avLst/>
        </a:prstGeom>
        <a:gradFill flip="none" rotWithShape="1">
          <a:gsLst>
            <a:gs pos="30000">
              <a:schemeClr val="accent2"/>
            </a:gs>
            <a:gs pos="41000">
              <a:schemeClr val="accent3"/>
            </a:gs>
            <a:gs pos="77000">
              <a:schemeClr val="accent6">
                <a:lumMod val="100000"/>
              </a:schemeClr>
            </a:gs>
          </a:gsLst>
          <a:path path="circle">
            <a:fillToRect t="100000" r="100000"/>
          </a:path>
          <a:tileRect l="-100000" b="-10000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8CE726-77B2-4571-9290-F0E879C566BE}">
      <dsp:nvSpPr>
        <dsp:cNvPr id="0" name=""/>
        <dsp:cNvSpPr/>
      </dsp:nvSpPr>
      <dsp:spPr>
        <a:xfrm>
          <a:off x="625983" y="588404"/>
          <a:ext cx="1721453" cy="102243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38684" rIns="0" bIns="148590" numCol="1" spcCol="1270" anchor="ctr" anchorCtr="0">
          <a:noAutofit/>
        </a:bodyPr>
        <a:lstStyle/>
        <a:p>
          <a:pPr marL="0" lvl="0" indent="0" algn="ctr" defTabSz="1733550">
            <a:lnSpc>
              <a:spcPct val="90000"/>
            </a:lnSpc>
            <a:spcBef>
              <a:spcPct val="0"/>
            </a:spcBef>
            <a:spcAft>
              <a:spcPct val="35000"/>
            </a:spcAft>
            <a:buNone/>
          </a:pPr>
          <a:r>
            <a:rPr lang="da-DK" sz="3900" kern="1200" dirty="0"/>
            <a:t>Forkant </a:t>
          </a:r>
        </a:p>
      </dsp:txBody>
      <dsp:txXfrm>
        <a:off x="625983" y="588404"/>
        <a:ext cx="1721453" cy="1022438"/>
      </dsp:txXfrm>
    </dsp:sp>
    <dsp:sp modelId="{5A2C14AB-6751-4914-93EF-66E62B7399BF}">
      <dsp:nvSpPr>
        <dsp:cNvPr id="0" name=""/>
        <dsp:cNvSpPr/>
      </dsp:nvSpPr>
      <dsp:spPr>
        <a:xfrm>
          <a:off x="2608262" y="922262"/>
          <a:ext cx="2034444" cy="102243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38684" rIns="0" bIns="148590" numCol="1" spcCol="1270" anchor="ctr" anchorCtr="0">
          <a:noAutofit/>
        </a:bodyPr>
        <a:lstStyle/>
        <a:p>
          <a:pPr marL="0" lvl="0" indent="0" algn="ctr" defTabSz="1733550">
            <a:lnSpc>
              <a:spcPct val="90000"/>
            </a:lnSpc>
            <a:spcBef>
              <a:spcPct val="0"/>
            </a:spcBef>
            <a:spcAft>
              <a:spcPct val="35000"/>
            </a:spcAft>
            <a:buNone/>
          </a:pPr>
          <a:r>
            <a:rPr lang="da-DK" sz="3900" kern="1200" dirty="0"/>
            <a:t>Bagkant</a:t>
          </a:r>
        </a:p>
      </dsp:txBody>
      <dsp:txXfrm>
        <a:off x="2608262" y="922262"/>
        <a:ext cx="2034444" cy="1022438"/>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CD72A38B-F9FA-4036-A084-652409E98F08}" type="datetimeFigureOut">
              <a:rPr lang="en-GB"/>
              <a:pPr/>
              <a:t>20/12/2022</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49436F85-577F-4A92-A47F-D540A2BCC821}" type="slidenum">
              <a:rPr lang="en-GB"/>
              <a:pPr/>
              <a:t>‹nr.›</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100" dirty="0"/>
              <a:t>Datagrundlag:</a:t>
            </a:r>
          </a:p>
          <a:p>
            <a:r>
              <a:rPr lang="da-DK" sz="1100" dirty="0"/>
              <a:t>APV 2021 (og APV 2018, APV 2015 og APV 2012) – hvor meget</a:t>
            </a:r>
          </a:p>
          <a:p>
            <a:r>
              <a:rPr lang="da-DK" sz="1100" dirty="0"/>
              <a:t>Cases fra jer – hvordan og hvorfor</a:t>
            </a:r>
          </a:p>
          <a:p>
            <a:r>
              <a:rPr lang="da-DK" sz="1100" dirty="0"/>
              <a:t>Hvor Christian Gaden talte om det nationale (og internationale) billede</a:t>
            </a:r>
          </a:p>
          <a:p>
            <a:r>
              <a:rPr lang="da-DK" sz="1100" dirty="0"/>
              <a:t>Og Birgitte talte om den forskningsmæssige viden om hvad stress er, hvordan vi kan se det og hvad vi kan gøre</a:t>
            </a:r>
          </a:p>
          <a:p>
            <a:r>
              <a:rPr lang="da-DK" sz="1100" dirty="0"/>
              <a:t>Så vil jeg nu prøve at komme tættere på vores egen organisation – med afsæt i vores kvantitative APV-data og jeres mange cases.</a:t>
            </a:r>
          </a:p>
        </p:txBody>
      </p:sp>
      <p:sp>
        <p:nvSpPr>
          <p:cNvPr id="4" name="Slide Number Placeholder 3"/>
          <p:cNvSpPr>
            <a:spLocks noGrp="1"/>
          </p:cNvSpPr>
          <p:nvPr>
            <p:ph type="sldNum" sz="quarter" idx="5"/>
          </p:nvPr>
        </p:nvSpPr>
        <p:spPr/>
        <p:txBody>
          <a:bodyPr/>
          <a:lstStyle/>
          <a:p>
            <a:fld id="{49436F85-577F-4A92-A47F-D540A2BCC821}" type="slidenum">
              <a:rPr lang="en-GB" smtClean="0"/>
              <a:pPr/>
              <a:t>1</a:t>
            </a:fld>
            <a:endParaRPr lang="en-GB" dirty="0"/>
          </a:p>
        </p:txBody>
      </p:sp>
    </p:spTree>
    <p:extLst>
      <p:ext uri="{BB962C8B-B14F-4D97-AF65-F5344CB8AC3E}">
        <p14:creationId xmlns:p14="http://schemas.microsoft.com/office/powerpoint/2010/main" val="3027069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tilgang til forebyggelse er arbejdet med risikovurderinger som er problemfokuserende. </a:t>
            </a:r>
          </a:p>
          <a:p>
            <a:endParaRPr lang="da-DK" dirty="0"/>
          </a:p>
          <a:p>
            <a:r>
              <a:rPr lang="da-DK" dirty="0"/>
              <a:t>En anden tilgang er at kigge på hvordan man kan arbejde med at gøre organisationen mere robust. Her har vi fokus på de ressourcer vi kan styrke, hvilke beskyttende faktorer kan vi øge, så vi ikke er så udsatte for de belastninger som også er i vores arbejdsmiljø. </a:t>
            </a:r>
          </a:p>
          <a:p>
            <a:endParaRPr lang="da-DK" dirty="0"/>
          </a:p>
          <a:p>
            <a:endParaRPr lang="da-DK" dirty="0"/>
          </a:p>
          <a:p>
            <a:r>
              <a:rPr lang="da-DK" dirty="0"/>
              <a:t>Det er de to </a:t>
            </a:r>
            <a:r>
              <a:rPr lang="da-DK" dirty="0" err="1"/>
              <a:t>mind-set</a:t>
            </a:r>
            <a:r>
              <a:rPr lang="da-DK" dirty="0"/>
              <a:t> vi gerne vil have I tager med jer ud i de drøftelser vi skal have lige om lidt. </a:t>
            </a:r>
          </a:p>
        </p:txBody>
      </p:sp>
      <p:sp>
        <p:nvSpPr>
          <p:cNvPr id="4" name="Pladsholder til slidenummer 3"/>
          <p:cNvSpPr>
            <a:spLocks noGrp="1"/>
          </p:cNvSpPr>
          <p:nvPr>
            <p:ph type="sldNum" sz="quarter" idx="5"/>
          </p:nvPr>
        </p:nvSpPr>
        <p:spPr/>
        <p:txBody>
          <a:bodyPr/>
          <a:lstStyle/>
          <a:p>
            <a:fld id="{49436F85-577F-4A92-A47F-D540A2BCC821}" type="slidenum">
              <a:rPr lang="en-GB" smtClean="0"/>
              <a:pPr/>
              <a:t>10</a:t>
            </a:fld>
            <a:endParaRPr lang="en-GB" dirty="0"/>
          </a:p>
        </p:txBody>
      </p:sp>
    </p:spTree>
    <p:extLst>
      <p:ext uri="{BB962C8B-B14F-4D97-AF65-F5344CB8AC3E}">
        <p14:creationId xmlns:p14="http://schemas.microsoft.com/office/powerpoint/2010/main" val="886915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Afrunding af stormødets fælles del</a:t>
            </a:r>
          </a:p>
          <a:p>
            <a:endParaRPr lang="da-DK" dirty="0"/>
          </a:p>
          <a:p>
            <a:r>
              <a:rPr lang="da-DK" dirty="0"/>
              <a:t>Vi er ikke helt færdige endnu, men inden vi finder sammen i arbejdsmiljøgrupperne og går i gang med gruppedrøftelser, vil jeg gerne afrunde den fælles del af stormødet.</a:t>
            </a:r>
          </a:p>
          <a:p>
            <a:r>
              <a:rPr lang="da-DK" sz="1800" dirty="0">
                <a:effectLst/>
                <a:latin typeface="Calibri" panose="020F0502020204030204" pitchFamily="34" charset="0"/>
                <a:ea typeface="Calibri" panose="020F0502020204030204" pitchFamily="34" charset="0"/>
              </a:rPr>
              <a:t>Tak for fremmødet og engagementet indtil nu. </a:t>
            </a:r>
          </a:p>
          <a:p>
            <a:r>
              <a:rPr lang="da-DK" sz="1800" dirty="0">
                <a:effectLst/>
                <a:latin typeface="Calibri" panose="020F0502020204030204" pitchFamily="34" charset="0"/>
                <a:ea typeface="Calibri" panose="020F0502020204030204" pitchFamily="34" charset="0"/>
              </a:rPr>
              <a:t>Et par pointer om, hvad du selv tager med og hvad der har været oppe i drøftelser, du har haft i løbet af dagen…</a:t>
            </a:r>
          </a:p>
          <a:p>
            <a:pPr>
              <a:lnSpc>
                <a:spcPct val="107000"/>
              </a:lnSpc>
              <a:spcAft>
                <a:spcPts val="80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Vi har fået en fælles forståelse af udfordringen med stress.</a:t>
            </a:r>
          </a:p>
          <a:p>
            <a:pPr>
              <a:lnSpc>
                <a:spcPct val="107000"/>
              </a:lnSpc>
              <a:spcAft>
                <a:spcPts val="800"/>
              </a:spcAft>
            </a:pPr>
            <a:r>
              <a:rPr lang="da-DK" sz="1800" dirty="0">
                <a:effectLst/>
                <a:latin typeface="Arial" panose="020B0604020202020204" pitchFamily="34" charset="0"/>
                <a:ea typeface="Arial" panose="020B0604020202020204" pitchFamily="34" charset="0"/>
                <a:cs typeface="Times New Roman" panose="02020603050405020304" pitchFamily="18" charset="0"/>
              </a:rPr>
              <a:t>Nu har vi – når vi om et øjeblik har fået en kort instruktion – mulighed for at vende indtryk fra mødet i AMG og med TR. God fornøjelse med gruppedrøftelserne.</a:t>
            </a:r>
          </a:p>
          <a:p>
            <a:endParaRPr lang="da-DK" sz="1800" dirty="0">
              <a:effectLst/>
              <a:latin typeface="Calibri" panose="020F0502020204030204" pitchFamily="34" charset="0"/>
              <a:ea typeface="Calibri" panose="020F0502020204030204" pitchFamily="34" charset="0"/>
            </a:endParaRPr>
          </a:p>
          <a:p>
            <a:endParaRPr lang="da-DK"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9436F85-577F-4A92-A47F-D540A2BCC821}" type="slidenum">
              <a:rPr lang="en-GB" smtClean="0"/>
              <a:pPr/>
              <a:t>11</a:t>
            </a:fld>
            <a:endParaRPr lang="en-GB" dirty="0"/>
          </a:p>
        </p:txBody>
      </p:sp>
    </p:spTree>
    <p:extLst>
      <p:ext uri="{BB962C8B-B14F-4D97-AF65-F5344CB8AC3E}">
        <p14:creationId xmlns:p14="http://schemas.microsoft.com/office/powerpoint/2010/main" val="24660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Når I om et øjeblik rejser jer er der kaffe, the og et lille </a:t>
            </a:r>
            <a:r>
              <a:rPr lang="da-DK" dirty="0" err="1"/>
              <a:t>sukkerchock</a:t>
            </a:r>
            <a:r>
              <a:rPr lang="da-DK" dirty="0"/>
              <a:t> der giver energi.</a:t>
            </a:r>
          </a:p>
          <a:p>
            <a:r>
              <a:rPr lang="da-DK" dirty="0"/>
              <a:t>Find sammen i jeres arbejdsmiljøgrupper, invitér tillidsrepræsentanterne med. Og hav nogle gode drøftelser af, hvad jeres næste skridt i arbejdsmiljøgruppen og i enheden er, for at sikre, at vi er lige så mentalt sunde når arbejdsdagen slutter, som vi var, da den startede. Forhåbentlig har I brugbart input med fra dagens oplæg og snakke – forhåbentlig kan I også finde inspiration på de forskellige posters, vi har lavet til jer.</a:t>
            </a:r>
          </a:p>
        </p:txBody>
      </p:sp>
      <p:sp>
        <p:nvSpPr>
          <p:cNvPr id="4" name="Slide Number Placeholder 3"/>
          <p:cNvSpPr>
            <a:spLocks noGrp="1"/>
          </p:cNvSpPr>
          <p:nvPr>
            <p:ph type="sldNum" sz="quarter" idx="5"/>
          </p:nvPr>
        </p:nvSpPr>
        <p:spPr/>
        <p:txBody>
          <a:bodyPr/>
          <a:lstStyle/>
          <a:p>
            <a:fld id="{49436F85-577F-4A92-A47F-D540A2BCC821}" type="slidenum">
              <a:rPr lang="en-GB" smtClean="0"/>
              <a:pPr/>
              <a:t>12</a:t>
            </a:fld>
            <a:endParaRPr lang="en-GB" dirty="0"/>
          </a:p>
        </p:txBody>
      </p:sp>
    </p:spTree>
    <p:extLst>
      <p:ext uri="{BB962C8B-B14F-4D97-AF65-F5344CB8AC3E}">
        <p14:creationId xmlns:p14="http://schemas.microsoft.com/office/powerpoint/2010/main" val="1980495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Hvis I har brug for hjælp til arbejdsmiljøarbejdet – sig til.</a:t>
            </a:r>
          </a:p>
          <a:p>
            <a:r>
              <a:rPr lang="da-DK" dirty="0"/>
              <a:t>I forlængelse af APV 2021 har vi udviklet vores interne kursusudbud i 2023 indenfor psykisk arbejdsmiljø.</a:t>
            </a:r>
          </a:p>
          <a:p>
            <a:r>
              <a:rPr lang="da-DK" dirty="0"/>
              <a:t>I finder kurserne på SDU HR’s serviceside under ‘Organisations- og Kompetenceudvikling’/’Medarbejderkurser’. Eller I kan skrive eller ringe til os.</a:t>
            </a:r>
          </a:p>
        </p:txBody>
      </p:sp>
      <p:sp>
        <p:nvSpPr>
          <p:cNvPr id="4" name="Slide Number Placeholder 3"/>
          <p:cNvSpPr>
            <a:spLocks noGrp="1"/>
          </p:cNvSpPr>
          <p:nvPr>
            <p:ph type="sldNum" sz="quarter" idx="5"/>
          </p:nvPr>
        </p:nvSpPr>
        <p:spPr/>
        <p:txBody>
          <a:bodyPr/>
          <a:lstStyle/>
          <a:p>
            <a:fld id="{49436F85-577F-4A92-A47F-D540A2BCC821}" type="slidenum">
              <a:rPr lang="en-GB" smtClean="0"/>
              <a:pPr/>
              <a:t>13</a:t>
            </a:fld>
            <a:endParaRPr lang="en-GB" dirty="0"/>
          </a:p>
        </p:txBody>
      </p:sp>
    </p:spTree>
    <p:extLst>
      <p:ext uri="{BB962C8B-B14F-4D97-AF65-F5344CB8AC3E}">
        <p14:creationId xmlns:p14="http://schemas.microsoft.com/office/powerpoint/2010/main" val="173809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a:pPr/>
              <a:t>14</a:t>
            </a:fld>
            <a:endParaRPr lang="en-GB" dirty="0"/>
          </a:p>
        </p:txBody>
      </p:sp>
    </p:spTree>
    <p:extLst>
      <p:ext uri="{BB962C8B-B14F-4D97-AF65-F5344CB8AC3E}">
        <p14:creationId xmlns:p14="http://schemas.microsoft.com/office/powerpoint/2010/main" val="1778269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dirty="0"/>
              <a:t>Når vi ser på udfordringen på SDU ud fra APV og Trivselsmålingerne:</a:t>
            </a:r>
          </a:p>
          <a:p>
            <a:r>
              <a:rPr lang="da-DK" sz="1100" dirty="0"/>
              <a:t>Som det ses i tabellen, føler langt størstedelen af SDU’s ansatte sig godt tilpas i deres arbejde.</a:t>
            </a:r>
          </a:p>
          <a:p>
            <a:r>
              <a:rPr lang="da-DK" sz="1100" dirty="0"/>
              <a:t>Men omkring en tredjedel oplever ensomhed i deres arbejde.</a:t>
            </a:r>
          </a:p>
          <a:p>
            <a:r>
              <a:rPr lang="da-DK" sz="1100" dirty="0"/>
              <a:t>Og lidt over halvdelen af SDU’s ansatte (53%) føler sig belastet af stress i forbindelse med deres arbejde af og til (37%) eller ofte (16%). </a:t>
            </a:r>
          </a:p>
          <a:p>
            <a:r>
              <a:rPr lang="da-DK" sz="1100" dirty="0"/>
              <a:t>Når vi dykker ned i tallene i APV 2021, ser vi at:</a:t>
            </a:r>
          </a:p>
          <a:p>
            <a:pPr marL="285750" indent="-285750">
              <a:buFont typeface="Arial" panose="020B0604020202020204" pitchFamily="34" charset="0"/>
              <a:buChar char="•"/>
            </a:pPr>
            <a:r>
              <a:rPr lang="da-DK" sz="1100" dirty="0"/>
              <a:t>Forskere (især lektorer, adjunkter og derefter professorer) oplever et højere stressniveau end ansatte i andre stillingskategorier</a:t>
            </a:r>
          </a:p>
          <a:p>
            <a:pPr marL="285750" indent="-285750">
              <a:buFont typeface="Arial" panose="020B0604020202020204" pitchFamily="34" charset="0"/>
              <a:buChar char="•"/>
            </a:pPr>
            <a:r>
              <a:rPr lang="da-DK" sz="1100" dirty="0"/>
              <a:t>Kvinder oplever i lidt højere grad stress end mænd, men der er tale om en lille forskel.</a:t>
            </a:r>
          </a:p>
          <a:p>
            <a:pPr marL="285750" indent="-285750">
              <a:buFont typeface="Arial" panose="020B0604020202020204" pitchFamily="34" charset="0"/>
              <a:buChar char="•"/>
            </a:pPr>
            <a:r>
              <a:rPr lang="da-DK" sz="1100" dirty="0"/>
              <a:t>Internationale ansatte oplever en lidt højere stressbelastning end danske ansatte.</a:t>
            </a:r>
          </a:p>
          <a:p>
            <a:pPr marL="285750" indent="-285750">
              <a:buFont typeface="Arial" panose="020B0604020202020204" pitchFamily="34" charset="0"/>
              <a:buChar char="•"/>
            </a:pPr>
            <a:r>
              <a:rPr lang="da-DK" sz="1100" dirty="0"/>
              <a:t>Ansatte på HUM oplever i lidt højere grad stress end ansatte på andre hovedområder.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dirty="0"/>
              <a:t>Men stress er udbredt i alle grupper. Stress er derfor en langvarig – ret konstant – arbejdsmiljøudfordring. Den er ikke begrænset til bestemte delmålgrupper, men en udfordring der gælder hele universitetet/hele gruppen af ansatte.</a:t>
            </a:r>
          </a:p>
          <a:p>
            <a:r>
              <a:rPr lang="da-DK" sz="1100" dirty="0"/>
              <a:t>På den ene side kan man sige, det er et godt resultat set ift. den samfundsmæssige udvikling – vi har klaret os forholdsvis fornuftigt.</a:t>
            </a:r>
          </a:p>
          <a:p>
            <a:r>
              <a:rPr lang="da-DK" sz="1100" dirty="0"/>
              <a:t>Samtidig kan man sige, at det ikke er et godt resultat fordi vi ikke har formået at nedbringe den alvorlige del.</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932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100" dirty="0"/>
              <a:t>Hvad er årsagerne?</a:t>
            </a:r>
          </a:p>
          <a:p>
            <a:endParaRPr lang="da-DK" sz="1100" dirty="0"/>
          </a:p>
          <a:p>
            <a:r>
              <a:rPr lang="da-DK" sz="1100" dirty="0"/>
              <a:t>I APV 2021 ser vi, at SDU’s ansatte langt overvejende oplever, at deres arbejde er meningsfuldt, at de har de nødvendige kompetencer, og at de har indflydelse på planlægningen af egne opgaver – det er faktorer, som vi fra forskningen ved, kan bidrage til stress, hvis de ikke er tilstede. </a:t>
            </a:r>
          </a:p>
          <a:p>
            <a:endParaRPr lang="da-DK" sz="1100" dirty="0"/>
          </a:p>
          <a:p>
            <a:r>
              <a:rPr lang="da-DK" sz="1100" dirty="0"/>
              <a:t>På SDU er de tilstede – og det er stærke ressourcer for os, som vi skal have fokus på at bevare og gerne styrke endnu mere. Fordi det i det hele taget er godt, at ansatte kan se mening, har kompetencer og oplever indflydelse – og også fordi dette modvirker stress.</a:t>
            </a:r>
          </a:p>
          <a:p>
            <a:endParaRPr lang="da-DK" sz="1100" dirty="0"/>
          </a:p>
          <a:p>
            <a:r>
              <a:rPr lang="da-DK" sz="1100" dirty="0"/>
              <a:t>Når vi søger efter årsagerne til vores stressudfordring – så indikerer disse resultater, at årsagerne til stress skal findes andre steder. </a:t>
            </a:r>
          </a:p>
          <a:p>
            <a:endParaRPr lang="da-DK" sz="1100" dirty="0"/>
          </a:p>
          <a:p>
            <a:r>
              <a:rPr lang="da-DK" sz="1100" dirty="0"/>
              <a:t>Hovedårsagerne er ifølge de ansatte oftest for stor arbejdsmængde over en uafgrænset periode (82% af de, der oplever stress), og dernæst forandringer, reorganiseringer og uforudsigelighed i arbejdet (42%); for høje, for lave eller uklare krav (40%) samt utilstrækkelig ledelsesmæssig eller kollegial støtte og feedback (33%). En relativt stor andel (29%) angiver også, at de af og til eller ofte føler sig ensomme i deres arbejde. Dette er faktorer, som vi forskningsmæssigt ved, kan bidrage til stress.</a:t>
            </a:r>
          </a:p>
        </p:txBody>
      </p:sp>
      <p:sp>
        <p:nvSpPr>
          <p:cNvPr id="4" name="Slide Number Placeholder 3"/>
          <p:cNvSpPr>
            <a:spLocks noGrp="1"/>
          </p:cNvSpPr>
          <p:nvPr>
            <p:ph type="sldNum" sz="quarter" idx="5"/>
          </p:nvPr>
        </p:nvSpPr>
        <p:spPr/>
        <p:txBody>
          <a:bodyPr/>
          <a:lstStyle/>
          <a:p>
            <a:fld id="{49436F85-577F-4A92-A47F-D540A2BCC821}" type="slidenum">
              <a:rPr lang="en-GB" smtClean="0"/>
              <a:pPr/>
              <a:t>3</a:t>
            </a:fld>
            <a:endParaRPr lang="en-GB" dirty="0"/>
          </a:p>
        </p:txBody>
      </p:sp>
    </p:spTree>
    <p:extLst>
      <p:ext uri="{BB962C8B-B14F-4D97-AF65-F5344CB8AC3E}">
        <p14:creationId xmlns:p14="http://schemas.microsoft.com/office/powerpoint/2010/main" val="4031152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dirty="0"/>
              <a:t>I vores arbejdsmiljøarbejde skal vi være opmærksomme på alvorlig, langvarig stressbelastning.</a:t>
            </a:r>
          </a:p>
          <a:p>
            <a:endParaRPr lang="da-DK" sz="1100" dirty="0"/>
          </a:p>
          <a:p>
            <a:r>
              <a:rPr lang="da-DK" sz="1100" dirty="0"/>
              <a:t>Vi må godt have travlt nogle gange, vi må godt opleve at være pressede ind imellem – men vi må ikke blive syge af vores arbejde.</a:t>
            </a:r>
          </a:p>
          <a:p>
            <a:endParaRPr lang="da-DK" sz="1100" dirty="0"/>
          </a:p>
          <a:p>
            <a:r>
              <a:rPr lang="da-DK" sz="1100" dirty="0"/>
              <a:t>Opmærksomheden ift. de 37%:</a:t>
            </a:r>
          </a:p>
          <a:p>
            <a:r>
              <a:rPr lang="da-DK" sz="1100" dirty="0"/>
              <a:t>Kortvarig stressbelastning er i udgangspunktet ikke problematisk, hvis vi kan restituere imellem perioder med høje præstationskrav og pres. Vi kan godt trives med kortvarige stressbelastninger, når der er balance mellem belastninger og ressourcer på den længere bane. Og når vi har handlemuligheder der gør, at vi kan håndtere pres – kollegial og ledelsesmæssig støtte og sparring, hjælp til prioritering, retning der gør at vi selv kan prioritere etc.</a:t>
            </a:r>
          </a:p>
          <a:p>
            <a:r>
              <a:rPr lang="da-DK" sz="1100" dirty="0"/>
              <a:t>Det vigtige er at holde øje med, at balancen ikke tipper mod for stor belastning.</a:t>
            </a:r>
          </a:p>
          <a:p>
            <a:endParaRPr lang="da-DK" sz="1100" dirty="0"/>
          </a:p>
          <a:p>
            <a:r>
              <a:rPr lang="da-DK" sz="1100" dirty="0"/>
              <a:t>Opmærksomheden ift. de 16%:</a:t>
            </a:r>
          </a:p>
          <a:p>
            <a:r>
              <a:rPr lang="da-DK" sz="1100" dirty="0"/>
              <a:t>Langvarig, alvorlig og arbejdsrelateret stressbelastning er derimod meget mere problematisk både for den enkelte, for enheden og for organisationen som helhed. Det har konsekvenser for den enkeltes psykiske helbred og trivsel, for enhedens trivsel og opgaveløsning – og også for organisationens produktivitet og økonomi.</a:t>
            </a:r>
          </a:p>
          <a:p>
            <a:endParaRPr lang="da-DK" sz="1100" dirty="0"/>
          </a:p>
          <a:p>
            <a:r>
              <a:rPr lang="da-DK" sz="1100" dirty="0"/>
              <a:t>Så vidt udfordringen belyst af kvantitative data om hvad og hvor meget.</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4413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100" dirty="0"/>
              <a:t>Nu træder vi over i det kvalitative og prøver at blive klogere på hvorfor og hvordan – på organisationsniveau – på tværs af de cases, I har bidraget med.</a:t>
            </a:r>
          </a:p>
          <a:p>
            <a:endParaRPr lang="da-DK" sz="1100" dirty="0"/>
          </a:p>
          <a:p>
            <a:r>
              <a:rPr lang="da-DK" sz="1100" dirty="0"/>
              <a:t>28 cases er et godt analysemateriale. Så mangler i analysen, skyldes ikke data – dem vil jeg igen gerne sige tak for. Analysen er en light-version. Hvis der mangler vigtige perspektiver eller analysen ikke helt matcher jeres billede af virkeligheden – så håber jeg, I vil tage det som en anledning til konstruktiv kritik og videre refleksion over årsager og virkninger og handlemuligheder.</a:t>
            </a:r>
          </a:p>
        </p:txBody>
      </p:sp>
      <p:sp>
        <p:nvSpPr>
          <p:cNvPr id="4" name="Slide Number Placeholder 3"/>
          <p:cNvSpPr>
            <a:spLocks noGrp="1"/>
          </p:cNvSpPr>
          <p:nvPr>
            <p:ph type="sldNum" sz="quarter" idx="5"/>
          </p:nvPr>
        </p:nvSpPr>
        <p:spPr/>
        <p:txBody>
          <a:bodyPr/>
          <a:lstStyle/>
          <a:p>
            <a:fld id="{49436F85-577F-4A92-A47F-D540A2BCC821}" type="slidenum">
              <a:rPr lang="en-GB" smtClean="0"/>
              <a:pPr/>
              <a:t>5</a:t>
            </a:fld>
            <a:endParaRPr lang="en-GB" dirty="0"/>
          </a:p>
        </p:txBody>
      </p:sp>
    </p:spTree>
    <p:extLst>
      <p:ext uri="{BB962C8B-B14F-4D97-AF65-F5344CB8AC3E}">
        <p14:creationId xmlns:p14="http://schemas.microsoft.com/office/powerpoint/2010/main" val="2929779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Temaer: Hvilke risici er vi her på SDU særligt udsatte for, og skal være opmærksomme på, når det gælder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1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100" dirty="0"/>
              <a:t>IT-sikkerhed der begrænser os, nye IT-systemer med manglende integrationer og store implementeringsprocesser, der stresser både brugere og IT-professionelle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100" dirty="0"/>
              <a:t>Forandringsprocesser, omorganiseringer og flytninger med uvished om tidsplanen holder, ændringer med kort varsel og oplevet sparsom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100" dirty="0"/>
              <a:t>Mødekultur med for mange, for ufleksibelt planlagte og for dårligt forberedte møder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100" dirty="0"/>
              <a:t>Ekstraopgaver med kort varsel fx fordi kolleger melder fra eller bliver syge, og man pludselig står alene – eller – når der pludselig skal udføres ekstra forsøg i et forskningsprojekt, der er økonomi og resultater på spil og andre opgaver stadig også skal løses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100" dirty="0"/>
              <a:t>Når det er svært at lykkes med opgaver uanset investering/tidsforbrug, fx hjemtagning af eksterne midler eller projekter på kanten af ens kompetencer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100" dirty="0"/>
              <a:t>For forskere: Administrative opgaver der er tidskrævende og svære at få løst tilfredsstillende (fx kan det være svært at få styr på projektøkonomi)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100" dirty="0"/>
              <a:t>At navigere i krydspresset fra forskellige opgaver og incitamentsstrukturer, fx fra forskning, undervisning og vidensamarbejde eller fra drift og udviklings/implementeringsprojekter eller fra ‘ordinære’ arbejdsopgaver og tillidshverv eller fra (bidrag til) centrale og (konkret løsning af) lokale behov i organisationen/enheden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100" dirty="0"/>
              <a:t>Når der mangler mulighed for at skrue på tid og/eller ressourcer og/eller kompleksitetsgraden i en opgave – det er stressende, hvis ikke der er forståelse for, at man gør det, for derved at reducere stress i enheden.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1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err="1">
                <a:effectLst/>
                <a:latin typeface="Source Serif Pro" panose="020B0604020202020204" pitchFamily="18" charset="0"/>
              </a:rPr>
              <a:t>Når</a:t>
            </a:r>
            <a:r>
              <a:rPr lang="en-US" sz="1100" dirty="0">
                <a:effectLst/>
                <a:latin typeface="Source Serif Pro" panose="020B0604020202020204" pitchFamily="18" charset="0"/>
              </a:rPr>
              <a:t> man ser </a:t>
            </a:r>
            <a:r>
              <a:rPr lang="en-US" sz="1100" dirty="0" err="1">
                <a:effectLst/>
                <a:latin typeface="Source Serif Pro" panose="020B0604020202020204" pitchFamily="18" charset="0"/>
              </a:rPr>
              <a:t>på</a:t>
            </a:r>
            <a:r>
              <a:rPr lang="en-US" sz="1100" dirty="0">
                <a:effectLst/>
                <a:latin typeface="Source Serif Pro" panose="020B0604020202020204" pitchFamily="18" charset="0"/>
              </a:rPr>
              <a:t> </a:t>
            </a:r>
            <a:r>
              <a:rPr lang="en-US" sz="1100" dirty="0" err="1">
                <a:effectLst/>
                <a:latin typeface="Source Serif Pro" panose="020B0604020202020204" pitchFamily="18" charset="0"/>
              </a:rPr>
              <a:t>casene</a:t>
            </a:r>
            <a:r>
              <a:rPr lang="en-US" sz="1100" dirty="0">
                <a:effectLst/>
                <a:latin typeface="Source Serif Pro" panose="020B0604020202020204" pitchFamily="18" charset="0"/>
              </a:rPr>
              <a:t> er </a:t>
            </a:r>
            <a:r>
              <a:rPr lang="en-US" sz="1100" dirty="0" err="1">
                <a:effectLst/>
                <a:latin typeface="Source Serif Pro" panose="020B0604020202020204" pitchFamily="18" charset="0"/>
              </a:rPr>
              <a:t>en</a:t>
            </a:r>
            <a:r>
              <a:rPr lang="en-US" sz="1100" dirty="0">
                <a:effectLst/>
                <a:latin typeface="Source Serif Pro" panose="020B0604020202020204" pitchFamily="18" charset="0"/>
              </a:rPr>
              <a:t> del </a:t>
            </a:r>
            <a:r>
              <a:rPr lang="en-US" sz="1100" dirty="0" err="1">
                <a:effectLst/>
                <a:latin typeface="Source Serif Pro" panose="020B0604020202020204" pitchFamily="18" charset="0"/>
              </a:rPr>
              <a:t>af</a:t>
            </a:r>
            <a:r>
              <a:rPr lang="en-US" sz="1100" dirty="0">
                <a:effectLst/>
                <a:latin typeface="Source Serif Pro" panose="020B0604020202020204" pitchFamily="18" charset="0"/>
              </a:rPr>
              <a:t> </a:t>
            </a:r>
            <a:r>
              <a:rPr lang="en-US" sz="1100" dirty="0" err="1">
                <a:effectLst/>
                <a:latin typeface="Source Serif Pro" panose="020B0604020202020204" pitchFamily="18" charset="0"/>
              </a:rPr>
              <a:t>konklusionen</a:t>
            </a:r>
            <a:r>
              <a:rPr lang="en-US" sz="1100" dirty="0">
                <a:effectLst/>
                <a:latin typeface="Source Serif Pro" panose="020B0604020202020204" pitchFamily="18" charset="0"/>
              </a:rPr>
              <a:t>, at det, der </a:t>
            </a:r>
            <a:r>
              <a:rPr lang="en-US" sz="1100" dirty="0" err="1">
                <a:effectLst/>
                <a:latin typeface="Source Serif Pro" panose="020B0604020202020204" pitchFamily="18" charset="0"/>
              </a:rPr>
              <a:t>kan</a:t>
            </a:r>
            <a:r>
              <a:rPr lang="en-US" sz="1100" dirty="0">
                <a:effectLst/>
                <a:latin typeface="Source Serif Pro" panose="020B0604020202020204" pitchFamily="18" charset="0"/>
              </a:rPr>
              <a:t> </a:t>
            </a:r>
            <a:r>
              <a:rPr lang="en-US" sz="1100" dirty="0" err="1">
                <a:effectLst/>
                <a:latin typeface="Source Serif Pro" panose="020B0604020202020204" pitchFamily="18" charset="0"/>
              </a:rPr>
              <a:t>stresse</a:t>
            </a:r>
            <a:r>
              <a:rPr lang="en-US" sz="1100" dirty="0">
                <a:effectLst/>
                <a:latin typeface="Source Serif Pro" panose="020B0604020202020204" pitchFamily="18" charset="0"/>
              </a:rPr>
              <a:t> </a:t>
            </a:r>
            <a:r>
              <a:rPr lang="en-US" sz="1100" dirty="0" err="1">
                <a:effectLst/>
                <a:latin typeface="Source Serif Pro" panose="020B0604020202020204" pitchFamily="18" charset="0"/>
              </a:rPr>
              <a:t>os</a:t>
            </a:r>
            <a:r>
              <a:rPr lang="en-US" sz="1100" dirty="0">
                <a:effectLst/>
                <a:latin typeface="Source Serif Pro" panose="020B0604020202020204" pitchFamily="18" charset="0"/>
              </a:rPr>
              <a:t>, </a:t>
            </a:r>
            <a:r>
              <a:rPr lang="en-US" sz="1100" dirty="0" err="1">
                <a:effectLst/>
                <a:latin typeface="Source Serif Pro" panose="020B0604020202020204" pitchFamily="18" charset="0"/>
              </a:rPr>
              <a:t>kan</a:t>
            </a:r>
            <a:r>
              <a:rPr lang="en-US" sz="1100" dirty="0">
                <a:effectLst/>
                <a:latin typeface="Source Serif Pro" panose="020B0604020202020204" pitchFamily="18" charset="0"/>
              </a:rPr>
              <a:t> vi </a:t>
            </a:r>
            <a:r>
              <a:rPr lang="en-US" sz="1100" dirty="0" err="1">
                <a:effectLst/>
                <a:latin typeface="Source Serif Pro" panose="020B0604020202020204" pitchFamily="18" charset="0"/>
              </a:rPr>
              <a:t>ikke</a:t>
            </a:r>
            <a:r>
              <a:rPr lang="en-US" sz="1100" dirty="0">
                <a:effectLst/>
                <a:latin typeface="Source Serif Pro" panose="020B0604020202020204" pitchFamily="18" charset="0"/>
              </a:rPr>
              <a:t> </a:t>
            </a:r>
            <a:r>
              <a:rPr lang="en-US" sz="1100" dirty="0" err="1">
                <a:effectLst/>
                <a:latin typeface="Source Serif Pro" panose="020B0604020202020204" pitchFamily="18" charset="0"/>
              </a:rPr>
              <a:t>fjerne</a:t>
            </a:r>
            <a:r>
              <a:rPr lang="en-US" sz="1100" dirty="0">
                <a:effectLst/>
                <a:latin typeface="Source Serif Pro" panose="020B060402020202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Hvordan kan vi så forebygge langvarig, alvorlig stressbelastning?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100" dirty="0"/>
          </a:p>
        </p:txBody>
      </p:sp>
      <p:sp>
        <p:nvSpPr>
          <p:cNvPr id="4" name="Slide Number Placeholder 3"/>
          <p:cNvSpPr>
            <a:spLocks noGrp="1"/>
          </p:cNvSpPr>
          <p:nvPr>
            <p:ph type="sldNum" sz="quarter" idx="5"/>
          </p:nvPr>
        </p:nvSpPr>
        <p:spPr/>
        <p:txBody>
          <a:bodyPr/>
          <a:lstStyle/>
          <a:p>
            <a:fld id="{49436F85-577F-4A92-A47F-D540A2BCC821}" type="slidenum">
              <a:rPr lang="en-GB" smtClean="0"/>
              <a:pPr/>
              <a:t>6</a:t>
            </a:fld>
            <a:endParaRPr lang="en-GB" dirty="0"/>
          </a:p>
        </p:txBody>
      </p:sp>
    </p:spTree>
    <p:extLst>
      <p:ext uri="{BB962C8B-B14F-4D97-AF65-F5344CB8AC3E}">
        <p14:creationId xmlns:p14="http://schemas.microsoft.com/office/powerpoint/2010/main" val="3093912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US" dirty="0">
                <a:effectLst/>
                <a:latin typeface="Source Serif Pro" panose="020B0604020202020204" pitchFamily="18" charset="0"/>
              </a:rPr>
              <a:t>Det, </a:t>
            </a:r>
            <a:r>
              <a:rPr lang="en-US" dirty="0" err="1">
                <a:effectLst/>
                <a:latin typeface="Source Serif Pro" panose="020B0604020202020204" pitchFamily="18" charset="0"/>
              </a:rPr>
              <a:t>forskere</a:t>
            </a:r>
            <a:r>
              <a:rPr lang="en-US" dirty="0">
                <a:effectLst/>
                <a:latin typeface="Source Serif Pro" panose="020B0604020202020204" pitchFamily="18" charset="0"/>
              </a:rPr>
              <a:t> </a:t>
            </a:r>
            <a:r>
              <a:rPr lang="en-US" dirty="0" err="1">
                <a:effectLst/>
                <a:latin typeface="Source Serif Pro" panose="020B0604020202020204" pitchFamily="18" charset="0"/>
              </a:rPr>
              <a:t>som</a:t>
            </a:r>
            <a:r>
              <a:rPr lang="en-US" dirty="0">
                <a:effectLst/>
                <a:latin typeface="Source Serif Pro" panose="020B0604020202020204" pitchFamily="18" charset="0"/>
              </a:rPr>
              <a:t> Amy Edmondson </a:t>
            </a:r>
            <a:r>
              <a:rPr lang="en-US" dirty="0" err="1">
                <a:effectLst/>
                <a:latin typeface="Source Serif Pro" panose="020B0604020202020204" pitchFamily="18" charset="0"/>
              </a:rPr>
              <a:t>har</a:t>
            </a:r>
            <a:r>
              <a:rPr lang="en-US" dirty="0">
                <a:effectLst/>
                <a:latin typeface="Source Serif Pro" panose="020B0604020202020204" pitchFamily="18" charset="0"/>
              </a:rPr>
              <a:t> set, </a:t>
            </a:r>
            <a:r>
              <a:rPr lang="en-US" dirty="0" err="1">
                <a:effectLst/>
                <a:latin typeface="Source Serif Pro" panose="020B0604020202020204" pitchFamily="18" charset="0"/>
              </a:rPr>
              <a:t>ses</a:t>
            </a:r>
            <a:r>
              <a:rPr lang="en-US" dirty="0">
                <a:effectLst/>
                <a:latin typeface="Source Serif Pro" panose="020B0604020202020204" pitchFamily="18" charset="0"/>
              </a:rPr>
              <a:t> </a:t>
            </a:r>
            <a:r>
              <a:rPr lang="en-US" dirty="0" err="1">
                <a:effectLst/>
                <a:latin typeface="Source Serif Pro" panose="020B0604020202020204" pitchFamily="18" charset="0"/>
              </a:rPr>
              <a:t>også</a:t>
            </a:r>
            <a:r>
              <a:rPr lang="en-US" dirty="0">
                <a:effectLst/>
                <a:latin typeface="Source Serif Pro" panose="020B0604020202020204" pitchFamily="18" charset="0"/>
              </a:rPr>
              <a:t> I </a:t>
            </a:r>
            <a:r>
              <a:rPr lang="en-US" dirty="0" err="1">
                <a:effectLst/>
                <a:latin typeface="Source Serif Pro" panose="020B0604020202020204" pitchFamily="18" charset="0"/>
              </a:rPr>
              <a:t>vores</a:t>
            </a:r>
            <a:r>
              <a:rPr lang="en-US" dirty="0">
                <a:effectLst/>
                <a:latin typeface="Source Serif Pro" panose="020B0604020202020204" pitchFamily="18" charset="0"/>
              </a:rPr>
              <a:t> </a:t>
            </a:r>
            <a:r>
              <a:rPr lang="en-US" dirty="0" err="1">
                <a:effectLst/>
                <a:latin typeface="Source Serif Pro" panose="020B0604020202020204" pitchFamily="18" charset="0"/>
              </a:rPr>
              <a:t>organisation</a:t>
            </a:r>
            <a:r>
              <a:rPr lang="en-US" dirty="0">
                <a:effectLst/>
                <a:latin typeface="Source Serif Pro" panose="020B0604020202020204" pitchFamily="18" charset="0"/>
              </a:rPr>
              <a:t> i de cases, I </a:t>
            </a:r>
            <a:r>
              <a:rPr lang="en-US" dirty="0" err="1">
                <a:effectLst/>
                <a:latin typeface="Source Serif Pro" panose="020B0604020202020204" pitchFamily="18" charset="0"/>
              </a:rPr>
              <a:t>har</a:t>
            </a:r>
            <a:r>
              <a:rPr lang="en-US" dirty="0">
                <a:effectLst/>
                <a:latin typeface="Source Serif Pro" panose="020B0604020202020204" pitchFamily="18" charset="0"/>
              </a:rPr>
              <a:t> </a:t>
            </a:r>
            <a:r>
              <a:rPr lang="en-US" dirty="0" err="1">
                <a:effectLst/>
                <a:latin typeface="Source Serif Pro" panose="020B0604020202020204" pitchFamily="18" charset="0"/>
              </a:rPr>
              <a:t>indsendt</a:t>
            </a:r>
            <a:r>
              <a:rPr lang="en-US" dirty="0">
                <a:effectLst/>
                <a:latin typeface="Source Serif Pro" panose="020B0604020202020204" pitchFamily="18" charset="0"/>
              </a:rPr>
              <a:t>.</a:t>
            </a:r>
          </a:p>
          <a:p>
            <a:pPr algn="l" fontAlgn="base">
              <a:buFont typeface="Arial" panose="020B0604020202020204" pitchFamily="34" charset="0"/>
              <a:buChar char="•"/>
            </a:pPr>
            <a:endParaRPr lang="en-US" dirty="0">
              <a:effectLst/>
              <a:latin typeface="Source Serif Pro" panose="020B0604020202020204" pitchFamily="18" charset="0"/>
            </a:endParaRPr>
          </a:p>
          <a:p>
            <a:pPr algn="l" fontAlgn="base">
              <a:buFont typeface="Arial" panose="020B0604020202020204" pitchFamily="34" charset="0"/>
              <a:buNone/>
            </a:pPr>
            <a:r>
              <a:rPr lang="en-US" dirty="0">
                <a:effectLst/>
                <a:latin typeface="Source Serif Pro" panose="020B0604020202020204" pitchFamily="18" charset="0"/>
              </a:rPr>
              <a:t>De </a:t>
            </a:r>
            <a:r>
              <a:rPr lang="en-US" dirty="0" err="1">
                <a:effectLst/>
                <a:latin typeface="Source Serif Pro" panose="020B0604020202020204" pitchFamily="18" charset="0"/>
              </a:rPr>
              <a:t>fleste</a:t>
            </a:r>
            <a:r>
              <a:rPr lang="en-US" dirty="0">
                <a:effectLst/>
                <a:latin typeface="Source Serif Pro" panose="020B0604020202020204" pitchFamily="18" charset="0"/>
              </a:rPr>
              <a:t> </a:t>
            </a:r>
            <a:r>
              <a:rPr lang="en-US" dirty="0" err="1">
                <a:effectLst/>
                <a:latin typeface="Source Serif Pro" panose="020B0604020202020204" pitchFamily="18" charset="0"/>
              </a:rPr>
              <a:t>organisationer</a:t>
            </a:r>
            <a:r>
              <a:rPr lang="en-US" dirty="0">
                <a:effectLst/>
                <a:latin typeface="Source Serif Pro" panose="020B0604020202020204" pitchFamily="18" charset="0"/>
              </a:rPr>
              <a:t> og </a:t>
            </a:r>
            <a:r>
              <a:rPr lang="en-US" dirty="0" err="1">
                <a:effectLst/>
                <a:latin typeface="Source Serif Pro" panose="020B0604020202020204" pitchFamily="18" charset="0"/>
              </a:rPr>
              <a:t>virksomheder</a:t>
            </a:r>
            <a:r>
              <a:rPr lang="en-US" dirty="0">
                <a:effectLst/>
                <a:latin typeface="Source Serif Pro" panose="020B0604020202020204" pitchFamily="18" charset="0"/>
              </a:rPr>
              <a:t> </a:t>
            </a:r>
            <a:r>
              <a:rPr lang="en-US" dirty="0" err="1">
                <a:effectLst/>
                <a:latin typeface="Source Serif Pro" panose="020B0604020202020204" pitchFamily="18" charset="0"/>
              </a:rPr>
              <a:t>navigerer</a:t>
            </a:r>
            <a:r>
              <a:rPr lang="en-US" dirty="0">
                <a:effectLst/>
                <a:latin typeface="Source Serif Pro" panose="020B0604020202020204" pitchFamily="18" charset="0"/>
              </a:rPr>
              <a:t> I </a:t>
            </a:r>
            <a:r>
              <a:rPr lang="en-US" dirty="0" err="1">
                <a:effectLst/>
                <a:latin typeface="Source Serif Pro" panose="020B0604020202020204" pitchFamily="18" charset="0"/>
              </a:rPr>
              <a:t>dag</a:t>
            </a:r>
            <a:r>
              <a:rPr lang="en-US" dirty="0">
                <a:effectLst/>
                <a:latin typeface="Source Serif Pro" panose="020B0604020202020204" pitchFamily="18" charset="0"/>
              </a:rPr>
              <a:t>, </a:t>
            </a:r>
            <a:r>
              <a:rPr lang="en-US" dirty="0" err="1">
                <a:effectLst/>
                <a:latin typeface="Source Serif Pro" panose="020B0604020202020204" pitchFamily="18" charset="0"/>
              </a:rPr>
              <a:t>siger</a:t>
            </a:r>
            <a:r>
              <a:rPr lang="en-US" dirty="0">
                <a:effectLst/>
                <a:latin typeface="Source Serif Pro" panose="020B0604020202020204" pitchFamily="18" charset="0"/>
              </a:rPr>
              <a:t> </a:t>
            </a:r>
            <a:r>
              <a:rPr lang="da-DK" dirty="0">
                <a:effectLst/>
                <a:latin typeface="Source Serif Pro" panose="020B0604020202020204" pitchFamily="18" charset="0"/>
              </a:rPr>
              <a:t>Amy </a:t>
            </a:r>
            <a:r>
              <a:rPr lang="da-DK" dirty="0" err="1">
                <a:effectLst/>
                <a:latin typeface="Source Serif Pro" panose="020B0604020202020204" pitchFamily="18" charset="0"/>
              </a:rPr>
              <a:t>Edmondson</a:t>
            </a:r>
            <a:r>
              <a:rPr lang="da-DK" dirty="0">
                <a:effectLst/>
                <a:latin typeface="Source Serif Pro" panose="020B0604020202020204" pitchFamily="18" charset="0"/>
              </a:rPr>
              <a:t> en</a:t>
            </a:r>
            <a:r>
              <a:rPr lang="en-US" b="1" dirty="0">
                <a:effectLst/>
                <a:latin typeface="Source Serif Pro" panose="020B0604020202020204" pitchFamily="18" charset="0"/>
              </a:rPr>
              <a:t> VUCA – </a:t>
            </a:r>
            <a:r>
              <a:rPr lang="en-US" b="1" dirty="0" err="1">
                <a:effectLst/>
                <a:latin typeface="Source Serif Pro" panose="020B0604020202020204" pitchFamily="18" charset="0"/>
              </a:rPr>
              <a:t>verden</a:t>
            </a:r>
            <a:r>
              <a:rPr lang="en-US" b="1" dirty="0">
                <a:effectLst/>
                <a:latin typeface="Source Serif Pro" panose="020B0604020202020204" pitchFamily="18" charset="0"/>
              </a:rPr>
              <a:t>. </a:t>
            </a:r>
            <a:r>
              <a:rPr lang="en-US" dirty="0">
                <a:effectLst/>
                <a:latin typeface="Source Serif Pro" panose="020B0604020202020204" pitchFamily="18" charset="0"/>
              </a:rPr>
              <a:t>I </a:t>
            </a:r>
            <a:r>
              <a:rPr lang="en-US" dirty="0" err="1">
                <a:effectLst/>
                <a:latin typeface="Source Serif Pro" panose="020B0604020202020204" pitchFamily="18" charset="0"/>
              </a:rPr>
              <a:t>en</a:t>
            </a:r>
            <a:r>
              <a:rPr lang="en-US" dirty="0">
                <a:effectLst/>
                <a:latin typeface="Source Serif Pro" panose="020B0604020202020204" pitchFamily="18" charset="0"/>
              </a:rPr>
              <a:t> </a:t>
            </a:r>
            <a:r>
              <a:rPr lang="en-US" dirty="0" err="1">
                <a:effectLst/>
                <a:latin typeface="Source Serif Pro" panose="020B0604020202020204" pitchFamily="18" charset="0"/>
              </a:rPr>
              <a:t>verden</a:t>
            </a:r>
            <a:r>
              <a:rPr lang="en-US" dirty="0">
                <a:effectLst/>
                <a:latin typeface="Source Serif Pro" panose="020B0604020202020204" pitchFamily="18" charset="0"/>
              </a:rPr>
              <a:t>, der er </a:t>
            </a:r>
            <a:r>
              <a:rPr lang="da-DK" dirty="0">
                <a:effectLst/>
                <a:latin typeface="Source Serif Pro" panose="020B0604020202020204" pitchFamily="18" charset="0"/>
              </a:rPr>
              <a:t>flygtig, usikker, kompleks og tvetydig. </a:t>
            </a:r>
            <a:endParaRPr lang="en-US" b="1" dirty="0">
              <a:effectLst/>
              <a:latin typeface="Source Serif Pro" panose="020B0604020202020204" pitchFamily="18" charset="0"/>
            </a:endParaRPr>
          </a:p>
          <a:p>
            <a:pPr algn="l" fontAlgn="base">
              <a:buFont typeface="Arial" panose="020B0604020202020204" pitchFamily="34" charset="0"/>
              <a:buNone/>
            </a:pPr>
            <a:endParaRPr lang="en-US" b="1" dirty="0">
              <a:effectLst/>
              <a:latin typeface="Source Serif Pro" panose="020B0604020202020204" pitchFamily="18" charset="0"/>
            </a:endParaRPr>
          </a:p>
          <a:p>
            <a:pPr algn="l" fontAlgn="base">
              <a:buFont typeface="Arial" panose="020B0604020202020204" pitchFamily="34" charset="0"/>
              <a:buNone/>
            </a:pPr>
            <a:r>
              <a:rPr lang="en-US" b="0" dirty="0" err="1">
                <a:effectLst/>
                <a:latin typeface="Source Serif Pro" panose="020B0604020202020204" pitchFamily="18" charset="0"/>
              </a:rPr>
              <a:t>Begrebet</a:t>
            </a:r>
            <a:r>
              <a:rPr lang="en-US" b="0" dirty="0">
                <a:effectLst/>
                <a:latin typeface="Source Serif Pro" panose="020B0604020202020204" pitchFamily="18" charset="0"/>
              </a:rPr>
              <a:t> V.U.C.A. stammer </a:t>
            </a:r>
            <a:r>
              <a:rPr lang="en-US" b="0" dirty="0" err="1">
                <a:effectLst/>
                <a:latin typeface="Source Serif Pro" panose="020B0604020202020204" pitchFamily="18" charset="0"/>
              </a:rPr>
              <a:t>fra</a:t>
            </a:r>
            <a:r>
              <a:rPr lang="en-US" b="0" dirty="0">
                <a:effectLst/>
                <a:latin typeface="Source Serif Pro" panose="020B0604020202020204" pitchFamily="18" charset="0"/>
              </a:rPr>
              <a:t> 1993, da det </a:t>
            </a:r>
            <a:r>
              <a:rPr lang="en-US" b="0" dirty="0" err="1">
                <a:effectLst/>
                <a:latin typeface="Source Serif Pro" panose="020B0604020202020204" pitchFamily="18" charset="0"/>
              </a:rPr>
              <a:t>gik</a:t>
            </a:r>
            <a:r>
              <a:rPr lang="en-US" b="0" dirty="0">
                <a:effectLst/>
                <a:latin typeface="Source Serif Pro" panose="020B0604020202020204" pitchFamily="18" charset="0"/>
              </a:rPr>
              <a:t> </a:t>
            </a:r>
            <a:r>
              <a:rPr lang="en-US" b="0" dirty="0" err="1">
                <a:effectLst/>
                <a:latin typeface="Source Serif Pro" panose="020B0604020202020204" pitchFamily="18" charset="0"/>
              </a:rPr>
              <a:t>helt</a:t>
            </a:r>
            <a:r>
              <a:rPr lang="en-US" b="0" dirty="0">
                <a:effectLst/>
                <a:latin typeface="Source Serif Pro" panose="020B0604020202020204" pitchFamily="18" charset="0"/>
              </a:rPr>
              <a:t> </a:t>
            </a:r>
            <a:r>
              <a:rPr lang="en-US" b="0" dirty="0" err="1">
                <a:effectLst/>
                <a:latin typeface="Source Serif Pro" panose="020B0604020202020204" pitchFamily="18" charset="0"/>
              </a:rPr>
              <a:t>galt</a:t>
            </a:r>
            <a:r>
              <a:rPr lang="en-US" b="0" dirty="0">
                <a:effectLst/>
                <a:latin typeface="Source Serif Pro" panose="020B0604020202020204" pitchFamily="18" charset="0"/>
              </a:rPr>
              <a:t> for det </a:t>
            </a:r>
            <a:r>
              <a:rPr lang="en-US" b="0" dirty="0" err="1">
                <a:effectLst/>
                <a:latin typeface="Source Serif Pro" panose="020B0604020202020204" pitchFamily="18" charset="0"/>
              </a:rPr>
              <a:t>amerikanske</a:t>
            </a:r>
            <a:r>
              <a:rPr lang="en-US" b="0" dirty="0">
                <a:effectLst/>
                <a:latin typeface="Source Serif Pro" panose="020B0604020202020204" pitchFamily="18" charset="0"/>
              </a:rPr>
              <a:t> </a:t>
            </a:r>
            <a:r>
              <a:rPr lang="en-US" b="0" dirty="0" err="1">
                <a:effectLst/>
                <a:latin typeface="Source Serif Pro" panose="020B0604020202020204" pitchFamily="18" charset="0"/>
              </a:rPr>
              <a:t>militær</a:t>
            </a:r>
            <a:r>
              <a:rPr lang="en-US" b="0" dirty="0">
                <a:effectLst/>
                <a:latin typeface="Source Serif Pro" panose="020B0604020202020204" pitchFamily="18" charset="0"/>
              </a:rPr>
              <a:t> I Mogadishu. </a:t>
            </a:r>
            <a:r>
              <a:rPr lang="en-US" b="0" dirty="0" err="1">
                <a:effectLst/>
                <a:latin typeface="Source Serif Pro" panose="020B0604020202020204" pitchFamily="18" charset="0"/>
              </a:rPr>
              <a:t>Deres</a:t>
            </a:r>
            <a:r>
              <a:rPr lang="en-US" b="0" dirty="0">
                <a:effectLst/>
                <a:latin typeface="Source Serif Pro" panose="020B0604020202020204" pitchFamily="18" charset="0"/>
              </a:rPr>
              <a:t> </a:t>
            </a:r>
            <a:r>
              <a:rPr lang="en-US" b="0" dirty="0" err="1">
                <a:effectLst/>
                <a:latin typeface="Source Serif Pro" panose="020B0604020202020204" pitchFamily="18" charset="0"/>
              </a:rPr>
              <a:t>taktikker</a:t>
            </a:r>
            <a:r>
              <a:rPr lang="en-US" b="0" dirty="0">
                <a:effectLst/>
                <a:latin typeface="Source Serif Pro" panose="020B0604020202020204" pitchFamily="18" charset="0"/>
              </a:rPr>
              <a:t>, </a:t>
            </a:r>
            <a:r>
              <a:rPr lang="en-US" b="0" dirty="0" err="1">
                <a:effectLst/>
                <a:latin typeface="Source Serif Pro" panose="020B0604020202020204" pitchFamily="18" charset="0"/>
              </a:rPr>
              <a:t>strategier</a:t>
            </a:r>
            <a:r>
              <a:rPr lang="en-US" b="0" dirty="0">
                <a:effectLst/>
                <a:latin typeface="Source Serif Pro" panose="020B0604020202020204" pitchFamily="18" charset="0"/>
              </a:rPr>
              <a:t> og </a:t>
            </a:r>
            <a:r>
              <a:rPr lang="en-US" b="0" dirty="0" err="1">
                <a:effectLst/>
                <a:latin typeface="Source Serif Pro" panose="020B0604020202020204" pitchFamily="18" charset="0"/>
              </a:rPr>
              <a:t>forudsigelser</a:t>
            </a:r>
            <a:r>
              <a:rPr lang="en-US" b="0" dirty="0">
                <a:effectLst/>
                <a:latin typeface="Source Serif Pro" panose="020B0604020202020204" pitchFamily="18" charset="0"/>
              </a:rPr>
              <a:t> slog </a:t>
            </a:r>
            <a:r>
              <a:rPr lang="en-US" b="0" dirty="0" err="1">
                <a:effectLst/>
                <a:latin typeface="Source Serif Pro" panose="020B0604020202020204" pitchFamily="18" charset="0"/>
              </a:rPr>
              <a:t>fejl</a:t>
            </a:r>
            <a:r>
              <a:rPr lang="en-US" b="0" dirty="0">
                <a:effectLst/>
                <a:latin typeface="Source Serif Pro" panose="020B0604020202020204" pitchFamily="18" charset="0"/>
              </a:rPr>
              <a:t>. </a:t>
            </a:r>
            <a:r>
              <a:rPr lang="en-US" b="0" dirty="0" err="1">
                <a:effectLst/>
                <a:latin typeface="Source Serif Pro" panose="020B0604020202020204" pitchFamily="18" charset="0"/>
              </a:rPr>
              <a:t>Oplevelsen</a:t>
            </a:r>
            <a:r>
              <a:rPr lang="en-US" b="0" dirty="0">
                <a:effectLst/>
                <a:latin typeface="Source Serif Pro" panose="020B0604020202020204" pitchFamily="18" charset="0"/>
              </a:rPr>
              <a:t> </a:t>
            </a:r>
            <a:r>
              <a:rPr lang="en-US" b="0" dirty="0" err="1">
                <a:effectLst/>
                <a:latin typeface="Source Serif Pro" panose="020B0604020202020204" pitchFamily="18" charset="0"/>
              </a:rPr>
              <a:t>blev</a:t>
            </a:r>
            <a:r>
              <a:rPr lang="en-US" b="0" dirty="0">
                <a:effectLst/>
                <a:latin typeface="Source Serif Pro" panose="020B0604020202020204" pitchFamily="18" charset="0"/>
              </a:rPr>
              <a:t> </a:t>
            </a:r>
            <a:r>
              <a:rPr lang="en-US" b="0" dirty="0" err="1">
                <a:effectLst/>
                <a:latin typeface="Source Serif Pro" panose="020B0604020202020204" pitchFamily="18" charset="0"/>
              </a:rPr>
              <a:t>efterfølgende</a:t>
            </a:r>
            <a:r>
              <a:rPr lang="en-US" b="0" dirty="0">
                <a:effectLst/>
                <a:latin typeface="Source Serif Pro" panose="020B0604020202020204" pitchFamily="18" charset="0"/>
              </a:rPr>
              <a:t> </a:t>
            </a:r>
            <a:r>
              <a:rPr lang="en-US" b="0" dirty="0" err="1">
                <a:effectLst/>
                <a:latin typeface="Source Serif Pro" panose="020B0604020202020204" pitchFamily="18" charset="0"/>
              </a:rPr>
              <a:t>sammenfattet</a:t>
            </a:r>
            <a:r>
              <a:rPr lang="en-US" b="0" dirty="0">
                <a:effectLst/>
                <a:latin typeface="Source Serif Pro" panose="020B0604020202020204" pitchFamily="18" charset="0"/>
              </a:rPr>
              <a:t> i </a:t>
            </a:r>
            <a:r>
              <a:rPr lang="en-US" b="0" dirty="0" err="1">
                <a:effectLst/>
                <a:latin typeface="Source Serif Pro" panose="020B0604020202020204" pitchFamily="18" charset="0"/>
              </a:rPr>
              <a:t>akronymet</a:t>
            </a:r>
            <a:r>
              <a:rPr lang="en-US" b="0" dirty="0">
                <a:effectLst/>
                <a:latin typeface="Source Serif Pro" panose="020B0604020202020204" pitchFamily="18" charset="0"/>
              </a:rPr>
              <a:t> VUCA.</a:t>
            </a:r>
          </a:p>
          <a:p>
            <a:pPr algn="l" fontAlgn="base">
              <a:buFont typeface="Arial" panose="020B0604020202020204" pitchFamily="34" charset="0"/>
              <a:buNone/>
            </a:pPr>
            <a:endParaRPr lang="en-US" b="1" dirty="0">
              <a:effectLst/>
              <a:latin typeface="Source Serif Pro" panose="020B0604020202020204" pitchFamily="18" charset="0"/>
            </a:endParaRPr>
          </a:p>
          <a:p>
            <a:pPr algn="l" fontAlgn="base">
              <a:buFont typeface="Arial" panose="020B0604020202020204" pitchFamily="34" charset="0"/>
              <a:buNone/>
            </a:pPr>
            <a:r>
              <a:rPr lang="en-US" b="0" dirty="0">
                <a:effectLst/>
                <a:latin typeface="Source Serif Pro" panose="020B0604020202020204" pitchFamily="18" charset="0"/>
              </a:rPr>
              <a:t>Vi </a:t>
            </a:r>
            <a:r>
              <a:rPr lang="en-US" b="0" dirty="0" err="1">
                <a:effectLst/>
                <a:latin typeface="Source Serif Pro" panose="020B0604020202020204" pitchFamily="18" charset="0"/>
              </a:rPr>
              <a:t>kan</a:t>
            </a:r>
            <a:r>
              <a:rPr lang="en-US" b="0" dirty="0">
                <a:effectLst/>
                <a:latin typeface="Source Serif Pro" panose="020B0604020202020204" pitchFamily="18" charset="0"/>
              </a:rPr>
              <a:t> </a:t>
            </a:r>
            <a:r>
              <a:rPr lang="en-US" b="0" dirty="0" err="1">
                <a:effectLst/>
                <a:latin typeface="Source Serif Pro" panose="020B0604020202020204" pitchFamily="18" charset="0"/>
              </a:rPr>
              <a:t>ikke</a:t>
            </a:r>
            <a:r>
              <a:rPr lang="en-US" b="0" dirty="0">
                <a:effectLst/>
                <a:latin typeface="Source Serif Pro" panose="020B0604020202020204" pitchFamily="18" charset="0"/>
              </a:rPr>
              <a:t> </a:t>
            </a:r>
            <a:r>
              <a:rPr lang="en-US" b="0" dirty="0" err="1">
                <a:effectLst/>
                <a:latin typeface="Source Serif Pro" panose="020B0604020202020204" pitchFamily="18" charset="0"/>
              </a:rPr>
              <a:t>ændre</a:t>
            </a:r>
            <a:r>
              <a:rPr lang="en-US" b="0" dirty="0">
                <a:effectLst/>
                <a:latin typeface="Source Serif Pro" panose="020B0604020202020204" pitchFamily="18" charset="0"/>
              </a:rPr>
              <a:t> </a:t>
            </a:r>
            <a:r>
              <a:rPr lang="en-US" b="0" dirty="0" err="1">
                <a:effectLst/>
                <a:latin typeface="Source Serif Pro" panose="020B0604020202020204" pitchFamily="18" charset="0"/>
              </a:rPr>
              <a:t>på</a:t>
            </a:r>
            <a:r>
              <a:rPr lang="en-US" b="0" dirty="0">
                <a:effectLst/>
                <a:latin typeface="Source Serif Pro" panose="020B0604020202020204" pitchFamily="18" charset="0"/>
              </a:rPr>
              <a:t> at </a:t>
            </a:r>
            <a:r>
              <a:rPr lang="en-US" b="0" dirty="0" err="1">
                <a:effectLst/>
                <a:latin typeface="Source Serif Pro" panose="020B0604020202020204" pitchFamily="18" charset="0"/>
              </a:rPr>
              <a:t>verden</a:t>
            </a:r>
            <a:r>
              <a:rPr lang="en-US" b="0" dirty="0">
                <a:effectLst/>
                <a:latin typeface="Source Serif Pro" panose="020B0604020202020204" pitchFamily="18" charset="0"/>
              </a:rPr>
              <a:t> </a:t>
            </a:r>
            <a:r>
              <a:rPr lang="en-US" b="0" dirty="0" err="1">
                <a:effectLst/>
                <a:latin typeface="Source Serif Pro" panose="020B0604020202020204" pitchFamily="18" charset="0"/>
              </a:rPr>
              <a:t>omkring</a:t>
            </a:r>
            <a:r>
              <a:rPr lang="en-US" b="0" dirty="0">
                <a:effectLst/>
                <a:latin typeface="Source Serif Pro" panose="020B0604020202020204" pitchFamily="18" charset="0"/>
              </a:rPr>
              <a:t> </a:t>
            </a:r>
            <a:r>
              <a:rPr lang="en-US" b="0" dirty="0" err="1">
                <a:effectLst/>
                <a:latin typeface="Source Serif Pro" panose="020B0604020202020204" pitchFamily="18" charset="0"/>
              </a:rPr>
              <a:t>os</a:t>
            </a:r>
            <a:r>
              <a:rPr lang="en-US" b="0" dirty="0">
                <a:effectLst/>
                <a:latin typeface="Source Serif Pro" panose="020B0604020202020204" pitchFamily="18" charset="0"/>
              </a:rPr>
              <a:t> og </a:t>
            </a:r>
            <a:r>
              <a:rPr lang="en-US" b="0" dirty="0" err="1">
                <a:effectLst/>
                <a:latin typeface="Source Serif Pro" panose="020B0604020202020204" pitchFamily="18" charset="0"/>
              </a:rPr>
              <a:t>ind</a:t>
            </a:r>
            <a:r>
              <a:rPr lang="en-US" b="0" dirty="0">
                <a:effectLst/>
                <a:latin typeface="Source Serif Pro" panose="020B0604020202020204" pitchFamily="18" charset="0"/>
              </a:rPr>
              <a:t> I </a:t>
            </a:r>
            <a:r>
              <a:rPr lang="en-US" b="0" dirty="0" err="1">
                <a:effectLst/>
                <a:latin typeface="Source Serif Pro" panose="020B0604020202020204" pitchFamily="18" charset="0"/>
              </a:rPr>
              <a:t>vores</a:t>
            </a:r>
            <a:r>
              <a:rPr lang="en-US" b="0" dirty="0">
                <a:effectLst/>
                <a:latin typeface="Source Serif Pro" panose="020B0604020202020204" pitchFamily="18" charset="0"/>
              </a:rPr>
              <a:t> </a:t>
            </a:r>
            <a:r>
              <a:rPr lang="en-US" b="0" dirty="0" err="1">
                <a:effectLst/>
                <a:latin typeface="Source Serif Pro" panose="020B0604020202020204" pitchFamily="18" charset="0"/>
              </a:rPr>
              <a:t>arbejdsliv</a:t>
            </a:r>
            <a:r>
              <a:rPr lang="en-US" b="0" dirty="0">
                <a:effectLst/>
                <a:latin typeface="Source Serif Pro" panose="020B0604020202020204" pitchFamily="18" charset="0"/>
              </a:rPr>
              <a:t> </a:t>
            </a:r>
            <a:r>
              <a:rPr lang="en-US" b="0" dirty="0" err="1">
                <a:effectLst/>
                <a:latin typeface="Source Serif Pro" panose="020B0604020202020204" pitchFamily="18" charset="0"/>
              </a:rPr>
              <a:t>forandres</a:t>
            </a:r>
            <a:r>
              <a:rPr lang="en-US" b="0" dirty="0">
                <a:effectLst/>
                <a:latin typeface="Source Serif Pro" panose="020B0604020202020204" pitchFamily="18" charset="0"/>
              </a:rPr>
              <a:t>, rummer </a:t>
            </a:r>
            <a:r>
              <a:rPr lang="en-US" b="0" dirty="0" err="1">
                <a:effectLst/>
                <a:latin typeface="Source Serif Pro" panose="020B0604020202020204" pitchFamily="18" charset="0"/>
              </a:rPr>
              <a:t>usikkerhed</a:t>
            </a:r>
            <a:r>
              <a:rPr lang="en-US" b="0" dirty="0">
                <a:effectLst/>
                <a:latin typeface="Source Serif Pro" panose="020B0604020202020204" pitchFamily="18" charset="0"/>
              </a:rPr>
              <a:t> og </a:t>
            </a:r>
            <a:r>
              <a:rPr lang="en-US" b="0" dirty="0" err="1">
                <a:effectLst/>
                <a:latin typeface="Source Serif Pro" panose="020B0604020202020204" pitchFamily="18" charset="0"/>
              </a:rPr>
              <a:t>kompleksitet</a:t>
            </a:r>
            <a:r>
              <a:rPr lang="en-US" b="0" dirty="0">
                <a:effectLst/>
                <a:latin typeface="Source Serif Pro" panose="020B0604020202020204" pitchFamily="18" charset="0"/>
              </a:rPr>
              <a:t>. </a:t>
            </a:r>
          </a:p>
          <a:p>
            <a:pPr algn="l" fontAlgn="base">
              <a:buFont typeface="Arial" panose="020B0604020202020204" pitchFamily="34" charset="0"/>
              <a:buNone/>
            </a:pPr>
            <a:r>
              <a:rPr lang="en-US" b="0" dirty="0">
                <a:effectLst/>
                <a:latin typeface="Source Serif Pro" panose="020B0604020202020204" pitchFamily="18" charset="0"/>
              </a:rPr>
              <a:t>Men vi </a:t>
            </a:r>
            <a:r>
              <a:rPr lang="en-US" b="0" dirty="0" err="1">
                <a:effectLst/>
                <a:latin typeface="Source Serif Pro" panose="020B0604020202020204" pitchFamily="18" charset="0"/>
              </a:rPr>
              <a:t>kan</a:t>
            </a:r>
            <a:r>
              <a:rPr lang="en-US" b="0" dirty="0">
                <a:effectLst/>
                <a:latin typeface="Source Serif Pro" panose="020B0604020202020204" pitchFamily="18" charset="0"/>
              </a:rPr>
              <a:t> </a:t>
            </a:r>
            <a:r>
              <a:rPr lang="en-US" b="0" dirty="0" err="1">
                <a:effectLst/>
                <a:latin typeface="Source Serif Pro" panose="020B0604020202020204" pitchFamily="18" charset="0"/>
              </a:rPr>
              <a:t>fremme</a:t>
            </a:r>
            <a:r>
              <a:rPr lang="en-US" b="0" dirty="0">
                <a:effectLst/>
                <a:latin typeface="Source Serif Pro" panose="020B0604020202020204" pitchFamily="18" charset="0"/>
              </a:rPr>
              <a:t> </a:t>
            </a:r>
            <a:r>
              <a:rPr lang="en-US" b="0" dirty="0" err="1">
                <a:effectLst/>
                <a:latin typeface="Source Serif Pro" panose="020B0604020202020204" pitchFamily="18" charset="0"/>
              </a:rPr>
              <a:t>psykologisk</a:t>
            </a:r>
            <a:r>
              <a:rPr lang="en-US" b="0" dirty="0">
                <a:effectLst/>
                <a:latin typeface="Source Serif Pro" panose="020B0604020202020204" pitchFamily="18" charset="0"/>
              </a:rPr>
              <a:t> </a:t>
            </a:r>
            <a:r>
              <a:rPr lang="en-US" b="0" dirty="0" err="1">
                <a:effectLst/>
                <a:latin typeface="Source Serif Pro" panose="020B0604020202020204" pitchFamily="18" charset="0"/>
              </a:rPr>
              <a:t>tryghed</a:t>
            </a:r>
            <a:r>
              <a:rPr lang="en-US" b="0" dirty="0">
                <a:effectLst/>
                <a:latin typeface="Source Serif Pro" panose="020B0604020202020204" pitchFamily="18" charset="0"/>
              </a:rPr>
              <a:t>, </a:t>
            </a:r>
            <a:r>
              <a:rPr lang="en-US" b="0" dirty="0" err="1">
                <a:effectLst/>
                <a:latin typeface="Source Serif Pro" panose="020B0604020202020204" pitchFamily="18" charset="0"/>
              </a:rPr>
              <a:t>så</a:t>
            </a:r>
            <a:r>
              <a:rPr lang="en-US" b="0" dirty="0">
                <a:effectLst/>
                <a:latin typeface="Source Serif Pro" panose="020B0604020202020204" pitchFamily="18" charset="0"/>
              </a:rPr>
              <a:t> vi </a:t>
            </a:r>
            <a:r>
              <a:rPr lang="en-US" b="0" dirty="0" err="1">
                <a:effectLst/>
                <a:latin typeface="Source Serif Pro" panose="020B0604020202020204" pitchFamily="18" charset="0"/>
              </a:rPr>
              <a:t>får</a:t>
            </a:r>
            <a:r>
              <a:rPr lang="en-US" b="0" dirty="0">
                <a:effectLst/>
                <a:latin typeface="Source Serif Pro" panose="020B0604020202020204" pitchFamily="18" charset="0"/>
              </a:rPr>
              <a:t> </a:t>
            </a:r>
            <a:r>
              <a:rPr lang="en-US" b="0" dirty="0" err="1">
                <a:effectLst/>
                <a:latin typeface="Source Serif Pro" panose="020B0604020202020204" pitchFamily="18" charset="0"/>
              </a:rPr>
              <a:t>konkrete</a:t>
            </a:r>
            <a:r>
              <a:rPr lang="en-US" b="0" dirty="0">
                <a:effectLst/>
                <a:latin typeface="Source Serif Pro" panose="020B0604020202020204" pitchFamily="18" charset="0"/>
              </a:rPr>
              <a:t> </a:t>
            </a:r>
            <a:r>
              <a:rPr lang="en-US" b="0" dirty="0" err="1">
                <a:effectLst/>
                <a:latin typeface="Source Serif Pro" panose="020B0604020202020204" pitchFamily="18" charset="0"/>
              </a:rPr>
              <a:t>risici</a:t>
            </a:r>
            <a:r>
              <a:rPr lang="en-US" b="0" dirty="0">
                <a:effectLst/>
                <a:latin typeface="Source Serif Pro" panose="020B0604020202020204" pitchFamily="18" charset="0"/>
              </a:rPr>
              <a:t> </a:t>
            </a:r>
            <a:r>
              <a:rPr lang="en-US" b="0" dirty="0" err="1">
                <a:effectLst/>
                <a:latin typeface="Source Serif Pro" panose="020B0604020202020204" pitchFamily="18" charset="0"/>
              </a:rPr>
              <a:t>frem</a:t>
            </a:r>
            <a:r>
              <a:rPr lang="en-US" b="0" dirty="0">
                <a:effectLst/>
                <a:latin typeface="Source Serif Pro" panose="020B0604020202020204" pitchFamily="18" charset="0"/>
              </a:rPr>
              <a:t>, </a:t>
            </a:r>
            <a:r>
              <a:rPr lang="en-US" b="0" dirty="0" err="1">
                <a:effectLst/>
                <a:latin typeface="Source Serif Pro" panose="020B0604020202020204" pitchFamily="18" charset="0"/>
              </a:rPr>
              <a:t>kan</a:t>
            </a:r>
            <a:r>
              <a:rPr lang="en-US" b="0" dirty="0">
                <a:effectLst/>
                <a:latin typeface="Source Serif Pro" panose="020B0604020202020204" pitchFamily="18" charset="0"/>
              </a:rPr>
              <a:t> </a:t>
            </a:r>
            <a:r>
              <a:rPr lang="en-US" b="0" dirty="0" err="1">
                <a:effectLst/>
                <a:latin typeface="Source Serif Pro" panose="020B0604020202020204" pitchFamily="18" charset="0"/>
              </a:rPr>
              <a:t>arbejde</a:t>
            </a:r>
            <a:r>
              <a:rPr lang="en-US" b="0" dirty="0">
                <a:effectLst/>
                <a:latin typeface="Source Serif Pro" panose="020B0604020202020204" pitchFamily="18" charset="0"/>
              </a:rPr>
              <a:t> med at </a:t>
            </a:r>
            <a:r>
              <a:rPr lang="en-US" b="0" dirty="0" err="1">
                <a:effectLst/>
                <a:latin typeface="Source Serif Pro" panose="020B0604020202020204" pitchFamily="18" charset="0"/>
              </a:rPr>
              <a:t>vurdere</a:t>
            </a:r>
            <a:r>
              <a:rPr lang="en-US" b="0" dirty="0">
                <a:effectLst/>
                <a:latin typeface="Source Serif Pro" panose="020B0604020202020204" pitchFamily="18" charset="0"/>
              </a:rPr>
              <a:t> dem og </a:t>
            </a:r>
            <a:r>
              <a:rPr lang="en-US" b="0" dirty="0" err="1">
                <a:effectLst/>
                <a:latin typeface="Source Serif Pro" panose="020B0604020202020204" pitchFamily="18" charset="0"/>
              </a:rPr>
              <a:t>forebygge</a:t>
            </a:r>
            <a:r>
              <a:rPr lang="en-US" b="0" dirty="0">
                <a:effectLst/>
                <a:latin typeface="Source Serif Pro" panose="020B0604020202020204" pitchFamily="18" charset="0"/>
              </a:rPr>
              <a:t>, at det </a:t>
            </a:r>
            <a:r>
              <a:rPr lang="en-US" b="0" dirty="0" err="1">
                <a:effectLst/>
                <a:latin typeface="Source Serif Pro" panose="020B0604020202020204" pitchFamily="18" charset="0"/>
              </a:rPr>
              <a:t>går</a:t>
            </a:r>
            <a:r>
              <a:rPr lang="en-US" b="0" dirty="0">
                <a:effectLst/>
                <a:latin typeface="Source Serif Pro" panose="020B0604020202020204" pitchFamily="18" charset="0"/>
              </a:rPr>
              <a:t> </a:t>
            </a:r>
            <a:r>
              <a:rPr lang="en-US" b="0" dirty="0" err="1">
                <a:effectLst/>
                <a:latin typeface="Source Serif Pro" panose="020B0604020202020204" pitchFamily="18" charset="0"/>
              </a:rPr>
              <a:t>galt</a:t>
            </a:r>
            <a:r>
              <a:rPr lang="en-US" b="0" dirty="0">
                <a:effectLst/>
                <a:latin typeface="Source Serif Pro" panose="020B0604020202020204" pitchFamily="18" charset="0"/>
              </a:rPr>
              <a:t>.</a:t>
            </a:r>
          </a:p>
          <a:p>
            <a:pPr algn="l" fontAlgn="base">
              <a:buFont typeface="Arial" panose="020B0604020202020204" pitchFamily="34" charset="0"/>
              <a:buNone/>
            </a:pPr>
            <a:endParaRPr lang="en-US" b="0" dirty="0">
              <a:effectLst/>
              <a:latin typeface="Source Serif Pro" panose="020B0604020202020204" pitchFamily="18" charset="0"/>
            </a:endParaRPr>
          </a:p>
          <a:p>
            <a:pPr algn="l" fontAlgn="base">
              <a:buFont typeface="Arial" panose="020B0604020202020204" pitchFamily="34" charset="0"/>
              <a:buNone/>
            </a:pPr>
            <a:endParaRPr lang="en-US" b="0" dirty="0">
              <a:effectLst/>
              <a:latin typeface="Source Serif Pro" panose="020B0604020202020204" pitchFamily="18" charset="0"/>
            </a:endParaRPr>
          </a:p>
          <a:p>
            <a:pPr algn="l" fontAlgn="base">
              <a:buFont typeface="Arial" panose="020B0604020202020204" pitchFamily="34" charset="0"/>
              <a:buNone/>
            </a:pPr>
            <a:endParaRPr lang="en-US" b="0" dirty="0">
              <a:effectLst/>
              <a:latin typeface="Source Serif Pro" panose="020B0604020202020204" pitchFamily="18" charset="0"/>
            </a:endParaRPr>
          </a:p>
          <a:p>
            <a:pPr algn="l" fontAlgn="base">
              <a:buFont typeface="Arial" panose="020B0604020202020204" pitchFamily="34" charset="0"/>
              <a:buNone/>
            </a:pPr>
            <a:endParaRPr lang="en-US" b="1" dirty="0">
              <a:effectLst/>
              <a:latin typeface="Source Serif Pro" panose="020B0604020202020204" pitchFamily="18" charset="0"/>
            </a:endParaRPr>
          </a:p>
        </p:txBody>
      </p:sp>
      <p:sp>
        <p:nvSpPr>
          <p:cNvPr id="4" name="Slide Number Placeholder 3"/>
          <p:cNvSpPr>
            <a:spLocks noGrp="1"/>
          </p:cNvSpPr>
          <p:nvPr>
            <p:ph type="sldNum" sz="quarter" idx="5"/>
          </p:nvPr>
        </p:nvSpPr>
        <p:spPr/>
        <p:txBody>
          <a:bodyPr/>
          <a:lstStyle/>
          <a:p>
            <a:fld id="{49436F85-577F-4A92-A47F-D540A2BCC821}" type="slidenum">
              <a:rPr lang="en-GB" smtClean="0"/>
              <a:pPr/>
              <a:t>7</a:t>
            </a:fld>
            <a:endParaRPr lang="en-GB" dirty="0"/>
          </a:p>
        </p:txBody>
      </p:sp>
    </p:spTree>
    <p:extLst>
      <p:ext uri="{BB962C8B-B14F-4D97-AF65-F5344CB8AC3E}">
        <p14:creationId xmlns:p14="http://schemas.microsoft.com/office/powerpoint/2010/main" val="3302639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kan vi ved at betragte forebyggelse som noget vi gør når vi er på forkant med tingene, men i også når vi er på bagkant ved at minimerer skader og arbejde med læringen så vi kan udgå det næste gang.</a:t>
            </a:r>
          </a:p>
          <a:p>
            <a:endParaRPr lang="da-DK" dirty="0"/>
          </a:p>
          <a:p>
            <a:r>
              <a:rPr lang="da-DK" dirty="0"/>
              <a:t>Forebyggelse handler om at:</a:t>
            </a:r>
          </a:p>
          <a:p>
            <a:endParaRPr lang="da-DK" dirty="0"/>
          </a:p>
          <a:p>
            <a:r>
              <a:rPr lang="da-DK" dirty="0"/>
              <a:t>Foregribe stress belastninger ved at holde øje med de små uhensigtsmæssigheder i vores måde at organisere arbejdet på; arbejde med at fjerne kendte belastninger som kan føre til stress. Arbejde med det vi ved virker forebyggende fx opbygge psykologisk tryghed, sikre faglige fællesskaber, social støtte etc. </a:t>
            </a:r>
          </a:p>
          <a:p>
            <a:endParaRPr lang="da-DK" dirty="0"/>
          </a:p>
          <a:p>
            <a:r>
              <a:rPr lang="da-DK" dirty="0"/>
              <a:t>Reducere omfanget af de stressbelastninger som er aktuelle i en enhed. Selvom vi her arbejder på bagkanten, så er forebyggelse stadig vigtig</a:t>
            </a:r>
          </a:p>
        </p:txBody>
      </p:sp>
      <p:sp>
        <p:nvSpPr>
          <p:cNvPr id="4" name="Pladsholder til slidenummer 3"/>
          <p:cNvSpPr>
            <a:spLocks noGrp="1"/>
          </p:cNvSpPr>
          <p:nvPr>
            <p:ph type="sldNum" sz="quarter" idx="5"/>
          </p:nvPr>
        </p:nvSpPr>
        <p:spPr/>
        <p:txBody>
          <a:bodyPr/>
          <a:lstStyle/>
          <a:p>
            <a:fld id="{49436F85-577F-4A92-A47F-D540A2BCC821}" type="slidenum">
              <a:rPr lang="en-GB" smtClean="0"/>
              <a:pPr/>
              <a:t>8</a:t>
            </a:fld>
            <a:endParaRPr lang="en-GB" dirty="0"/>
          </a:p>
        </p:txBody>
      </p:sp>
    </p:spTree>
    <p:extLst>
      <p:ext uri="{BB962C8B-B14F-4D97-AF65-F5344CB8AC3E}">
        <p14:creationId xmlns:p14="http://schemas.microsoft.com/office/powerpoint/2010/main" val="220636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sz="1200" dirty="0">
                <a:solidFill>
                  <a:schemeClr val="tx1"/>
                </a:solidFill>
              </a:rPr>
              <a:t>Risikovurdering en del af APV. Laves løbende for at sikre, at vi kan gå på arbejde hver dag uden at blive syge af det. </a:t>
            </a:r>
          </a:p>
          <a:p>
            <a:pPr marL="0" indent="0">
              <a:buFontTx/>
              <a:buNone/>
            </a:pPr>
            <a:endParaRPr lang="da-DK" sz="1200" dirty="0">
              <a:solidFill>
                <a:schemeClr val="tx1"/>
              </a:solidFill>
            </a:endParaRPr>
          </a:p>
          <a:p>
            <a:pPr marL="0" indent="0">
              <a:buFontTx/>
              <a:buNone/>
            </a:pPr>
            <a:r>
              <a:rPr lang="da-DK" sz="1200" dirty="0">
                <a:solidFill>
                  <a:schemeClr val="tx1"/>
                </a:solidFill>
              </a:rPr>
              <a:t>APV skal laves løbende og den sikrer systematik i arbejdsmiljøarbejdet. Risikovurderingen er består af kortlægning samt vurdering og prioritering og er del af den systematik der skal til for at forebygge belastninger. </a:t>
            </a:r>
          </a:p>
          <a:p>
            <a:pPr marL="0" indent="0">
              <a:buFontTx/>
              <a:buNone/>
            </a:pPr>
            <a:endParaRPr lang="da-DK" sz="1200" dirty="0">
              <a:solidFill>
                <a:schemeClr val="tx1"/>
              </a:solidFill>
            </a:endParaRPr>
          </a:p>
          <a:p>
            <a:pPr marL="0" indent="0">
              <a:buFontTx/>
              <a:buNone/>
            </a:pPr>
            <a:endParaRPr lang="da-DK" sz="1200" dirty="0">
              <a:solidFill>
                <a:schemeClr val="tx1"/>
              </a:solidFill>
              <a:cs typeface="Arial"/>
            </a:endParaRPr>
          </a:p>
          <a:p>
            <a:r>
              <a:rPr lang="da-DK" dirty="0">
                <a:latin typeface="Arial"/>
                <a:cs typeface="Arial"/>
              </a:rPr>
              <a:t>Risikovurdering er relevant både på forkant og bagkant – det handler om at finde frem til det rigtige problem og ikke nøjes med det umiddelbare!</a:t>
            </a:r>
          </a:p>
          <a:p>
            <a:endParaRPr lang="da-DK" dirty="0"/>
          </a:p>
          <a:p>
            <a:pPr marL="228600" indent="-228600">
              <a:buFontTx/>
              <a:buAutoNum type="arabicParenR"/>
            </a:pPr>
            <a:r>
              <a:rPr lang="da-DK" sz="1200" dirty="0">
                <a:solidFill>
                  <a:schemeClr val="tx1"/>
                </a:solidFill>
              </a:rPr>
              <a:t>Skab overblik over de forhold i arbejdet som kan udgøre en risiko for belastninger/ubalance</a:t>
            </a:r>
          </a:p>
          <a:p>
            <a:pPr marL="228600" indent="-228600">
              <a:buFontTx/>
              <a:buAutoNum type="arabicParenR"/>
            </a:pPr>
            <a:r>
              <a:rPr lang="da-DK" sz="1200" dirty="0">
                <a:solidFill>
                  <a:schemeClr val="tx1"/>
                </a:solidFill>
              </a:rPr>
              <a:t>Kom i dybden med årsager og mulige løsninger:</a:t>
            </a:r>
          </a:p>
          <a:p>
            <a:pPr marL="285750" indent="-285750">
              <a:buFontTx/>
              <a:buChar char="-"/>
            </a:pPr>
            <a:r>
              <a:rPr lang="da-DK" sz="1200" dirty="0">
                <a:solidFill>
                  <a:schemeClr val="tx1"/>
                </a:solidFill>
              </a:rPr>
              <a:t>Observér og lyt til hvordan det psykiske arbejdsmiljø er i enheden? (Hvad ser vi? Hvad hører vi?)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a-DK" sz="1200" dirty="0">
                <a:solidFill>
                  <a:schemeClr val="tx1"/>
                </a:solidFill>
                <a:latin typeface="Arial"/>
                <a:cs typeface="Arial"/>
              </a:rPr>
              <a:t>Analyser udfordringer. </a:t>
            </a:r>
            <a:r>
              <a:rPr lang="da-DK" sz="1200" dirty="0">
                <a:solidFill>
                  <a:schemeClr val="tx1"/>
                </a:solidFill>
              </a:rPr>
              <a:t>Udgå at vælge den første umiddelbare årsag eller løsning der dukker op. </a:t>
            </a:r>
            <a:r>
              <a:rPr lang="da-DK" sz="1200" dirty="0">
                <a:solidFill>
                  <a:schemeClr val="tx1"/>
                </a:solidFill>
                <a:latin typeface="Arial"/>
                <a:cs typeface="Arial"/>
              </a:rPr>
              <a:t>Hvis man springer på den første løsning, misser vi pointen med behovet for at forstå problemet. For den første løsningen er ikke nødvendigvis den rigtige løsning!</a:t>
            </a:r>
          </a:p>
          <a:p>
            <a:pPr marL="285750" indent="-285750">
              <a:buFontTx/>
              <a:buChar char="-"/>
            </a:pPr>
            <a:endParaRPr lang="da-DK" sz="1200" dirty="0">
              <a:solidFill>
                <a:schemeClr val="tx1"/>
              </a:solidFill>
            </a:endParaRPr>
          </a:p>
          <a:p>
            <a:pPr marL="285750" indent="-285750">
              <a:buFontTx/>
              <a:buChar char="-"/>
            </a:pPr>
            <a:endParaRPr lang="da-DK" sz="1200" dirty="0">
              <a:solidFill>
                <a:schemeClr val="tx1"/>
              </a:solidFill>
            </a:endParaRPr>
          </a:p>
          <a:p>
            <a:pPr marL="0" indent="0">
              <a:buFontTx/>
              <a:buNone/>
            </a:pPr>
            <a:r>
              <a:rPr lang="da-DK" sz="1200" dirty="0">
                <a:solidFill>
                  <a:schemeClr val="tx1"/>
                </a:solidFill>
              </a:rPr>
              <a:t>I Arbejdsmiljøgruppens drøftelser bruges viden om forholdene til at kigge på hvilke handlemuligheder medarbejderne mangler for at kunne håndterer ubalancen mellem krav og ressourcer</a:t>
            </a:r>
          </a:p>
          <a:p>
            <a:pPr marL="285750" indent="-285750">
              <a:buFontTx/>
              <a:buChar char="-"/>
            </a:pPr>
            <a:r>
              <a:rPr lang="da-DK" sz="1200" dirty="0">
                <a:solidFill>
                  <a:schemeClr val="tx1"/>
                </a:solidFill>
              </a:rPr>
              <a:t>Mangler der tydelige rammer og retning, så har medarbejderne svært ved at prioriterer i de mange opgaver, mangler medarbejderne kompetencer, så kan de ikke løfte opgaver tilfredsstillende etc.  </a:t>
            </a:r>
          </a:p>
          <a:p>
            <a:pPr marL="285750" indent="-285750">
              <a:buFontTx/>
              <a:buChar char="-"/>
            </a:pPr>
            <a:endParaRPr lang="da-DK" sz="1200" dirty="0">
              <a:solidFill>
                <a:schemeClr val="tx1"/>
              </a:solidFill>
            </a:endParaRPr>
          </a:p>
          <a:p>
            <a:pPr marL="285750" indent="-285750">
              <a:buFontTx/>
              <a:buChar char="-"/>
            </a:pPr>
            <a:endParaRPr lang="da-DK" sz="1200" dirty="0">
              <a:solidFill>
                <a:schemeClr val="tx1"/>
              </a:solidFill>
            </a:endParaRPr>
          </a:p>
          <a:p>
            <a:r>
              <a:rPr lang="da-DK" sz="1200" dirty="0">
                <a:solidFill>
                  <a:schemeClr val="tx1"/>
                </a:solidFill>
                <a:latin typeface="Arial"/>
                <a:cs typeface="Arial"/>
              </a:rPr>
              <a:t>Når vi arbejder systematisk med forebyggelse som her er risikovurdering så skabet vi et </a:t>
            </a:r>
            <a:r>
              <a:rPr lang="da-DK" dirty="0" err="1">
                <a:latin typeface="Arial"/>
                <a:cs typeface="Arial"/>
              </a:rPr>
              <a:t>mind-set</a:t>
            </a:r>
            <a:r>
              <a:rPr lang="da-DK" dirty="0">
                <a:latin typeface="Arial"/>
                <a:cs typeface="Arial"/>
              </a:rPr>
              <a:t> </a:t>
            </a:r>
            <a:r>
              <a:rPr lang="da-DK" sz="1200" dirty="0">
                <a:solidFill>
                  <a:schemeClr val="tx1"/>
                </a:solidFill>
                <a:latin typeface="Arial"/>
                <a:cs typeface="Arial"/>
              </a:rPr>
              <a:t>hos medarbejderne</a:t>
            </a:r>
            <a:r>
              <a:rPr lang="da-DK" dirty="0">
                <a:latin typeface="Arial"/>
                <a:cs typeface="Arial"/>
              </a:rPr>
              <a:t>:</a:t>
            </a:r>
            <a:r>
              <a:rPr lang="da-DK" sz="1200" dirty="0">
                <a:solidFill>
                  <a:schemeClr val="tx1"/>
                </a:solidFill>
                <a:latin typeface="Arial"/>
                <a:cs typeface="Arial"/>
              </a:rPr>
              <a:t> at det er vigtigt at tale om udfordringerne og løsninger. Så hvad der måske kan føles kunstig eller besværligt de første gange, går hen og bliver rutine.</a:t>
            </a:r>
            <a:r>
              <a:rPr lang="da-DK" dirty="0">
                <a:latin typeface="Arial"/>
                <a:cs typeface="Arial"/>
              </a:rPr>
              <a:t> </a:t>
            </a:r>
            <a:endParaRPr lang="da-DK" sz="1200" dirty="0">
              <a:solidFill>
                <a:schemeClr val="tx1"/>
              </a:solidFill>
              <a:cs typeface="Arial"/>
            </a:endParaRPr>
          </a:p>
          <a:p>
            <a:pPr marL="0" indent="0">
              <a:buFontTx/>
              <a:buNone/>
            </a:pPr>
            <a:endParaRPr lang="da-DK" sz="1200" dirty="0">
              <a:solidFill>
                <a:schemeClr val="tx1"/>
              </a:solidFill>
            </a:endParaRPr>
          </a:p>
          <a:p>
            <a:r>
              <a:rPr lang="da-DK" sz="1200" dirty="0">
                <a:solidFill>
                  <a:schemeClr val="tx1"/>
                </a:solidFill>
                <a:latin typeface="Arial"/>
                <a:cs typeface="Arial"/>
              </a:rPr>
              <a:t>Håber I har fået et indtryk af at en risikovurdering ikke behøver være tungt eller besværligt</a:t>
            </a:r>
            <a:r>
              <a:rPr lang="da-DK" dirty="0">
                <a:latin typeface="Arial"/>
                <a:cs typeface="Arial"/>
              </a:rPr>
              <a:t>. At det</a:t>
            </a:r>
            <a:r>
              <a:rPr lang="da-DK" sz="1200" dirty="0">
                <a:solidFill>
                  <a:schemeClr val="tx1"/>
                </a:solidFill>
                <a:latin typeface="Arial"/>
                <a:cs typeface="Arial"/>
              </a:rPr>
              <a:t> eller </a:t>
            </a:r>
            <a:r>
              <a:rPr lang="da-DK" dirty="0">
                <a:latin typeface="Arial"/>
                <a:cs typeface="Arial"/>
              </a:rPr>
              <a:t>ikke kræver </a:t>
            </a:r>
            <a:r>
              <a:rPr lang="da-DK" sz="1200" dirty="0">
                <a:solidFill>
                  <a:schemeClr val="tx1"/>
                </a:solidFill>
                <a:latin typeface="Arial"/>
                <a:cs typeface="Arial"/>
              </a:rPr>
              <a:t>et stort set-up for at kunne arbejde forebyggende, men at der er metodefrihed til at lave den proces som passer jer.</a:t>
            </a:r>
            <a:r>
              <a:rPr lang="da-DK" dirty="0">
                <a:latin typeface="Arial"/>
                <a:cs typeface="Arial"/>
              </a:rPr>
              <a:t> </a:t>
            </a:r>
            <a:endParaRPr lang="da-DK" sz="1200" dirty="0">
              <a:solidFill>
                <a:schemeClr val="tx1"/>
              </a:solidFill>
              <a:cs typeface="Arial"/>
            </a:endParaRPr>
          </a:p>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en-GB" smtClean="0"/>
              <a:pPr/>
              <a:t>9</a:t>
            </a:fld>
            <a:endParaRPr lang="en-GB" dirty="0"/>
          </a:p>
        </p:txBody>
      </p:sp>
    </p:spTree>
    <p:extLst>
      <p:ext uri="{BB962C8B-B14F-4D97-AF65-F5344CB8AC3E}">
        <p14:creationId xmlns:p14="http://schemas.microsoft.com/office/powerpoint/2010/main" val="2384643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dirty="0"/>
              <a:t>Klik for at tilføje overskrift</a:t>
            </a:r>
            <a:endParaRPr lang="da-DK"/>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20-12-2022</a:t>
            </a:fld>
            <a:endParaRPr lang="da-DK" dirty="0"/>
          </a:p>
        </p:txBody>
      </p:sp>
      <p:sp>
        <p:nvSpPr>
          <p:cNvPr id="14" name="Date Placeholder 14">
            <a:extLst>
              <a:ext uri="{FF2B5EF4-FFF2-40B4-BE49-F238E27FC236}">
                <a16:creationId xmlns:a16="http://schemas.microsoft.com/office/drawing/2014/main" id="{BC3A8B03-9EA5-416E-BD54-B87E6C4A678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Tree>
    <p:extLst>
      <p:ext uri="{BB962C8B-B14F-4D97-AF65-F5344CB8AC3E}">
        <p14:creationId xmlns:p14="http://schemas.microsoft.com/office/powerpoint/2010/main" val="319033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dirty="0"/>
              <a:t>Klik for at tilføje overskrift, maksimalt 3 linjer</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0" name="Logo black">
            <a:extLst>
              <a:ext uri="{FF2B5EF4-FFF2-40B4-BE49-F238E27FC236}">
                <a16:creationId xmlns:a16="http://schemas.microsoft.com/office/drawing/2014/main" id="{1421C492-A651-4EE4-BB8B-C6886E7B5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2400" y="6294893"/>
            <a:ext cx="784800" cy="211840"/>
          </a:xfrm>
          <a:prstGeom prst="rect">
            <a:avLst/>
          </a:prstGeom>
        </p:spPr>
      </p:pic>
      <p:sp>
        <p:nvSpPr>
          <p:cNvPr id="30" name="Date Placeholder 14">
            <a:extLst>
              <a:ext uri="{FF2B5EF4-FFF2-40B4-BE49-F238E27FC236}">
                <a16:creationId xmlns:a16="http://schemas.microsoft.com/office/drawing/2014/main" id="{2C4B35A0-F8F7-420F-9E06-CC0AAAA0B84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22" name="TextBox 21">
            <a:extLst>
              <a:ext uri="{FF2B5EF4-FFF2-40B4-BE49-F238E27FC236}">
                <a16:creationId xmlns:a16="http://schemas.microsoft.com/office/drawing/2014/main" id="{7C94981C-CC58-4018-9B19-5053EFA6B6A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23072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dirty="0"/>
              <a:t>Overskrift i </a:t>
            </a:r>
            <a:r>
              <a:rPr lang="da-DK" dirty="0" err="1"/>
              <a:t>maks</a:t>
            </a:r>
            <a:r>
              <a:rPr lang="da-DK" dirty="0"/>
              <a:t> 2 linjer</a:t>
            </a:r>
            <a:endParaRPr lang="da-DK"/>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dirty="0"/>
              <a:t>Klik for at indsætte tekst (f.eks. job titel)</a:t>
            </a:r>
            <a:endParaRPr lang="da-DK"/>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dirty="0"/>
              <a:t>Vælg pladsholderen og indsæt billede via Templafy/Skyfish eller ikon eller logo via Templafy/Billeder</a:t>
            </a:r>
            <a:endParaRPr lang="da-DK"/>
          </a:p>
        </p:txBody>
      </p:sp>
      <p:sp>
        <p:nvSpPr>
          <p:cNvPr id="18" name="Date Placeholder 14">
            <a:extLst>
              <a:ext uri="{FF2B5EF4-FFF2-40B4-BE49-F238E27FC236}">
                <a16:creationId xmlns:a16="http://schemas.microsoft.com/office/drawing/2014/main" id="{4AC2696B-BD55-4932-A36E-BCC4318F22B0}"/>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F1A13B18-F5ED-4611-8DBB-F05123AFBA22}" type="datetimeFigureOut">
              <a:rPr lang="da-DK" smtClean="0"/>
              <a:pPr/>
              <a:t>20-12-2022</a:t>
            </a:fld>
            <a:endParaRPr lang="da-DK" dirty="0"/>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12" name="TextBox 11">
            <a:extLst>
              <a:ext uri="{FF2B5EF4-FFF2-40B4-BE49-F238E27FC236}">
                <a16:creationId xmlns:a16="http://schemas.microsoft.com/office/drawing/2014/main" id="{4E308762-F27B-4C02-A3F6-05048278412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Tree>
    <p:extLst>
      <p:ext uri="{BB962C8B-B14F-4D97-AF65-F5344CB8AC3E}">
        <p14:creationId xmlns:p14="http://schemas.microsoft.com/office/powerpoint/2010/main" val="2172234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dirty="0"/>
              <a:t>Vælg pladsholderen og indsæt billede via Templafy/Skyfish eller ikon eller logo via Templafy/Billeder</a:t>
            </a:r>
            <a:endParaRPr lang="da-DK"/>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20-12-2022</a:t>
            </a:fld>
            <a:endParaRPr lang="da-DK" dirty="0"/>
          </a:p>
        </p:txBody>
      </p:sp>
      <p:sp>
        <p:nvSpPr>
          <p:cNvPr id="18" name="Date Placeholder 14">
            <a:extLst>
              <a:ext uri="{FF2B5EF4-FFF2-40B4-BE49-F238E27FC236}">
                <a16:creationId xmlns:a16="http://schemas.microsoft.com/office/drawing/2014/main" id="{36B2A848-B2AD-472A-AC10-0002D162D52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3918304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dirty="0"/>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dirty="0"/>
              <a:t>Klik for at </a:t>
            </a:r>
            <a:r>
              <a:rPr lang="da-DK"/>
              <a:t>tilføje overskrift</a:t>
            </a:r>
          </a:p>
          <a:p>
            <a:pPr lvl="1"/>
            <a:r>
              <a:rPr lang="da-DK"/>
              <a:t>Second level</a:t>
            </a:r>
            <a:endParaRPr lang="da-DK" dirty="0"/>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dirty="0"/>
              <a:t>Indsæt logo: Vælg pladsholderen, indsæt logo via Templafy/Billeder</a:t>
            </a:r>
            <a:endParaRPr lang="da-DK"/>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dirty="0"/>
              <a:t>Klik for at </a:t>
            </a:r>
            <a:r>
              <a:rPr lang="da-DK"/>
              <a:t>tilføje overskrift</a:t>
            </a:r>
          </a:p>
          <a:p>
            <a:pPr lvl="1"/>
            <a:r>
              <a:rPr lang="da-DK"/>
              <a:t>Second level</a:t>
            </a:r>
          </a:p>
          <a:p>
            <a:pPr lvl="2"/>
            <a:endParaRPr lang="da-DK" dirty="0"/>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dirty="0"/>
              <a:t>Klik for at </a:t>
            </a:r>
            <a:r>
              <a:rPr lang="da-DK"/>
              <a:t>tilføje overskrift</a:t>
            </a:r>
          </a:p>
          <a:p>
            <a:pPr lvl="1"/>
            <a:r>
              <a:rPr lang="da-DK"/>
              <a:t>Second level</a:t>
            </a:r>
            <a:endParaRPr lang="da-DK" dirty="0"/>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F1A13B18-F5ED-4611-8DBB-F05123AFBA22}" type="datetimeFigureOut">
              <a:rPr lang="da-DK" smtClean="0"/>
              <a:pPr/>
              <a:t>20-12-2022</a:t>
            </a:fld>
            <a:endParaRPr lang="da-DK" dirty="0"/>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3582921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11" name="Date Placeholder 14">
            <a:extLst>
              <a:ext uri="{FF2B5EF4-FFF2-40B4-BE49-F238E27FC236}">
                <a16:creationId xmlns:a16="http://schemas.microsoft.com/office/drawing/2014/main" id="{705F52FC-7E26-46C0-8E8B-4445D500B9C7}"/>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F1A13B18-F5ED-4611-8DBB-F05123AFBA22}" type="datetimeFigureOut">
              <a:rPr lang="da-DK" smtClean="0"/>
              <a:pPr/>
              <a:t>20-12-2022</a:t>
            </a:fld>
            <a:endParaRPr lang="da-DK" dirty="0"/>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1198522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skrift og 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10962000" cy="671967"/>
          </a:xfrm>
        </p:spPr>
        <p:txBody>
          <a:bodyPr/>
          <a:lstStyle>
            <a:lvl1pPr>
              <a:defRPr/>
            </a:lvl1pPr>
          </a:lstStyle>
          <a:p>
            <a:r>
              <a:rPr lang="da-DK" dirty="0"/>
              <a:t>Klik for at tilføje overskrift</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411163" y="1989138"/>
            <a:ext cx="10961237" cy="3864462"/>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20-12-2022</a:t>
            </a:fld>
            <a:endParaRPr lang="da-DK" dirty="0"/>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661292278"/>
      </p:ext>
    </p:extLst>
  </p:cSld>
  <p:clrMapOvr>
    <a:masterClrMapping/>
  </p:clrMapOvr>
  <p:extLst>
    <p:ext uri="{DCECCB84-F9BA-43D5-87BE-67443E8EF086}">
      <p15:sldGuideLst xmlns:p15="http://schemas.microsoft.com/office/powerpoint/2012/main">
        <p15:guide id="1" orient="horz" pos="6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dirty="0"/>
              <a:t>Klik for at tilføje overskrift</a:t>
            </a:r>
            <a:endParaRPr lang="da-DK"/>
          </a:p>
        </p:txBody>
      </p:sp>
      <p:pic>
        <p:nvPicPr>
          <p:cNvPr id="7" name="Logo black">
            <a:extLst>
              <a:ext uri="{FF2B5EF4-FFF2-40B4-BE49-F238E27FC236}">
                <a16:creationId xmlns:a16="http://schemas.microsoft.com/office/drawing/2014/main" id="{E6E48129-FB3C-4F39-A5A1-63313B41D3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20-12-2022</a:t>
            </a:fld>
            <a:endParaRPr lang="da-DK" dirty="0"/>
          </a:p>
        </p:txBody>
      </p:sp>
      <p:sp>
        <p:nvSpPr>
          <p:cNvPr id="14" name="Date Placeholder 14">
            <a:extLst>
              <a:ext uri="{FF2B5EF4-FFF2-40B4-BE49-F238E27FC236}">
                <a16:creationId xmlns:a16="http://schemas.microsoft.com/office/drawing/2014/main" id="{8A94F1C1-AE36-4BBA-B958-8FC614A9472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Tree>
    <p:extLst>
      <p:ext uri="{BB962C8B-B14F-4D97-AF65-F5344CB8AC3E}">
        <p14:creationId xmlns:p14="http://schemas.microsoft.com/office/powerpoint/2010/main" val="4067525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dirty="0"/>
              <a:t>Klik for at tilføje overskrift</a:t>
            </a:r>
            <a:endParaRPr lang="da-DK"/>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Tree>
    <p:extLst>
      <p:ext uri="{BB962C8B-B14F-4D97-AF65-F5344CB8AC3E}">
        <p14:creationId xmlns:p14="http://schemas.microsoft.com/office/powerpoint/2010/main" val="35409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dirty="0"/>
              <a:t>Klik for at tilføje overskrift</a:t>
            </a:r>
            <a:endParaRPr lang="da-DK"/>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20-12-2022</a:t>
            </a:fld>
            <a:endParaRPr lang="da-DK" dirty="0"/>
          </a:p>
        </p:txBody>
      </p:sp>
      <p:sp>
        <p:nvSpPr>
          <p:cNvPr id="8" name="Date Placeholder 14">
            <a:extLst>
              <a:ext uri="{FF2B5EF4-FFF2-40B4-BE49-F238E27FC236}">
                <a16:creationId xmlns:a16="http://schemas.microsoft.com/office/drawing/2014/main" id="{2D08A2CA-4B19-4B39-B540-F97244C446A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10" name="TextBox 9">
            <a:extLst>
              <a:ext uri="{FF2B5EF4-FFF2-40B4-BE49-F238E27FC236}">
                <a16:creationId xmlns:a16="http://schemas.microsoft.com/office/drawing/2014/main" id="{7EB9F81D-3EAD-42E8-88EC-432C25D7A8F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550034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20-12-2022</a:t>
            </a:fld>
            <a:endParaRPr lang="da-DK" dirty="0"/>
          </a:p>
        </p:txBody>
      </p:sp>
      <p:sp>
        <p:nvSpPr>
          <p:cNvPr id="11" name="Date Placeholder 14">
            <a:extLst>
              <a:ext uri="{FF2B5EF4-FFF2-40B4-BE49-F238E27FC236}">
                <a16:creationId xmlns:a16="http://schemas.microsoft.com/office/drawing/2014/main" id="{7ACE2053-07AA-42FA-A789-E1430CAF798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220968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dirty="0"/>
              <a:t>Klik for at tilføje overskrift</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F1A13B18-F5ED-4611-8DBB-F05123AFBA22}" type="datetimeFigureOut">
              <a:rPr lang="da-DK" smtClean="0"/>
              <a:pPr/>
              <a:t>20-12-2022</a:t>
            </a:fld>
            <a:endParaRPr lang="da-DK" dirty="0"/>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617717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F1A13B18-F5ED-4611-8DBB-F05123AFBA22}" type="datetimeFigureOut">
              <a:rPr lang="da-DK" smtClean="0"/>
              <a:pPr/>
              <a:t>20-12-2022</a:t>
            </a:fld>
            <a:endParaRPr lang="da-DK" dirty="0"/>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dirty="0"/>
          </a:p>
        </p:txBody>
      </p:sp>
      <p:sp>
        <p:nvSpPr>
          <p:cNvPr id="17" name="TextBox 16">
            <a:extLst>
              <a:ext uri="{FF2B5EF4-FFF2-40B4-BE49-F238E27FC236}">
                <a16:creationId xmlns:a16="http://schemas.microsoft.com/office/drawing/2014/main" id="{1BBAA208-28D6-470D-B539-73F9AC20E86C}"/>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7654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dirty="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dirty="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dirty="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dirty="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8" name="Date Placeholder 14">
            <a:extLst>
              <a:ext uri="{FF2B5EF4-FFF2-40B4-BE49-F238E27FC236}">
                <a16:creationId xmlns:a16="http://schemas.microsoft.com/office/drawing/2014/main" id="{1DCD95D8-07B6-42C0-8767-A640B7CA853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F1A13B18-F5ED-4611-8DBB-F05123AFBA22}" type="datetimeFigureOut">
              <a:rPr lang="da-DK" smtClean="0"/>
              <a:pPr/>
              <a:t>20-12-2022</a:t>
            </a:fld>
            <a:endParaRPr lang="da-DK" dirty="0"/>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2241953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dirty="0"/>
              <a:t>Klik for at redigere i master</a:t>
            </a:r>
            <a:endParaRPr lang="da-DK"/>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dirty="0"/>
              <a:t>Første niveau, bullet 16 </a:t>
            </a:r>
            <a:r>
              <a:rPr lang="da-DK" dirty="0" err="1"/>
              <a:t>pkt</a:t>
            </a:r>
            <a:endParaRPr lang="da-DK" dirty="0"/>
          </a:p>
          <a:p>
            <a:pPr lvl="1"/>
            <a:r>
              <a:rPr lang="da-DK" dirty="0"/>
              <a:t>Andet niveau, bullet 14 </a:t>
            </a:r>
            <a:r>
              <a:rPr lang="da-DK" dirty="0" err="1"/>
              <a:t>pkt</a:t>
            </a:r>
            <a:endParaRPr lang="da-DK" dirty="0"/>
          </a:p>
          <a:p>
            <a:pPr lvl="2"/>
            <a:r>
              <a:rPr lang="da-DK" dirty="0"/>
              <a:t>Tredje niveau, bullet 12 </a:t>
            </a:r>
            <a:r>
              <a:rPr lang="da-DK" dirty="0" err="1"/>
              <a:t>pkt</a:t>
            </a:r>
            <a:endParaRPr lang="da-DK" dirty="0"/>
          </a:p>
          <a:p>
            <a:pPr lvl="3"/>
            <a:r>
              <a:rPr lang="da-DK" dirty="0"/>
              <a:t>Fjerde niveau, Header bold 16 </a:t>
            </a:r>
            <a:r>
              <a:rPr lang="da-DK" dirty="0" err="1"/>
              <a:t>pkt</a:t>
            </a:r>
            <a:endParaRPr lang="da-DK" dirty="0"/>
          </a:p>
          <a:p>
            <a:pPr lvl="4"/>
            <a:r>
              <a:rPr lang="da-DK" dirty="0"/>
              <a:t>Femte niveau, Body </a:t>
            </a:r>
            <a:r>
              <a:rPr lang="da-DK" dirty="0" err="1"/>
              <a:t>regular</a:t>
            </a:r>
            <a:r>
              <a:rPr lang="da-DK" dirty="0"/>
              <a:t> 16 </a:t>
            </a:r>
            <a:r>
              <a:rPr lang="da-DK" dirty="0" err="1"/>
              <a:t>pkt</a:t>
            </a:r>
            <a:endParaRPr lang="da-DK" dirty="0"/>
          </a:p>
          <a:p>
            <a:pPr lvl="5"/>
            <a:r>
              <a:rPr lang="da-DK" dirty="0"/>
              <a:t>Sjette niveau, bullet 12 </a:t>
            </a:r>
            <a:r>
              <a:rPr lang="da-DK" dirty="0" err="1"/>
              <a:t>pkt</a:t>
            </a:r>
            <a:endParaRPr lang="da-DK" dirty="0"/>
          </a:p>
          <a:p>
            <a:pPr lvl="6"/>
            <a:r>
              <a:rPr lang="da-DK" dirty="0"/>
              <a:t>Syvende niveau, bullet 12 </a:t>
            </a:r>
            <a:r>
              <a:rPr lang="da-DK" dirty="0" err="1"/>
              <a:t>pkt</a:t>
            </a:r>
            <a:r>
              <a:rPr lang="da-DK" dirty="0"/>
              <a:t> (indryk 1 gang)</a:t>
            </a:r>
            <a:endParaRPr lang="da-DK"/>
          </a:p>
          <a:p>
            <a:pPr lvl="7"/>
            <a:r>
              <a:rPr lang="da-DK" dirty="0"/>
              <a:t>Ottende niveau, Header bold, 12 </a:t>
            </a:r>
            <a:r>
              <a:rPr lang="da-DK" dirty="0" err="1"/>
              <a:t>pkt</a:t>
            </a:r>
            <a:endParaRPr lang="da-DK" dirty="0"/>
          </a:p>
          <a:p>
            <a:pPr lvl="8"/>
            <a:r>
              <a:rPr lang="da-DK" dirty="0"/>
              <a:t>Niende niveau, Body </a:t>
            </a:r>
            <a:r>
              <a:rPr lang="da-DK" dirty="0" err="1"/>
              <a:t>regular</a:t>
            </a:r>
            <a:r>
              <a:rPr lang="da-DK" dirty="0"/>
              <a:t>, 12 </a:t>
            </a:r>
            <a:r>
              <a:rPr lang="da-DK" dirty="0" err="1"/>
              <a:t>pkt</a:t>
            </a:r>
            <a:endParaRPr lang="da-DK" dirty="0"/>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1A13B18-F5ED-4611-8DBB-F05123AFBA22}" type="datetimeFigureOut">
              <a:rPr lang="da-DK" smtClean="0"/>
              <a:pPr/>
              <a:t>20-12-2022</a:t>
            </a:fld>
            <a:endParaRPr lang="da-DK" dirty="0"/>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dirty="0"/>
          </a:p>
        </p:txBody>
      </p:sp>
      <p:sp>
        <p:nvSpPr>
          <p:cNvPr id="18" name="Date Placeholder 14">
            <a:extLst>
              <a:ext uri="{FF2B5EF4-FFF2-40B4-BE49-F238E27FC236}">
                <a16:creationId xmlns:a16="http://schemas.microsoft.com/office/drawing/2014/main" id="{7DF98717-AAEA-4E2B-96B8-AAAFF896C0E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20-12-2022</a:t>
            </a:fld>
            <a:endParaRPr lang="da-DK" dirty="0"/>
          </a:p>
        </p:txBody>
      </p:sp>
      <p:sp>
        <p:nvSpPr>
          <p:cNvPr id="8" name="TextBox 2">
            <a:extLst>
              <a:ext uri="{FF2B5EF4-FFF2-40B4-BE49-F238E27FC236}">
                <a16:creationId xmlns:a16="http://schemas.microsoft.com/office/drawing/2014/main" id="{1FCD2DA3-F13B-6E3D-22B8-1D942381D888}"/>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dirty="0"/>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81" r:id="rId1"/>
    <p:sldLayoutId id="2147483692" r:id="rId2"/>
    <p:sldLayoutId id="2147483679" r:id="rId3"/>
    <p:sldLayoutId id="2147483680" r:id="rId4"/>
    <p:sldLayoutId id="2147483688" r:id="rId5"/>
    <p:sldLayoutId id="2147483690" r:id="rId6"/>
    <p:sldLayoutId id="2147483686" r:id="rId7"/>
    <p:sldLayoutId id="2147483682" r:id="rId8"/>
    <p:sldLayoutId id="2147483689" r:id="rId9"/>
    <p:sldLayoutId id="2147483676" r:id="rId10"/>
    <p:sldLayoutId id="2147483654" r:id="rId11"/>
    <p:sldLayoutId id="2147483685" r:id="rId12"/>
    <p:sldLayoutId id="2147483691" r:id="rId13"/>
    <p:sldLayoutId id="2147483662" r:id="rId14"/>
  </p:sldLayoutIdLst>
  <p:hf hd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5" userDrawn="1">
          <p15:clr>
            <a:srgbClr val="F26B43"/>
          </p15:clr>
        </p15:guide>
        <p15:guide id="4" orient="horz" pos="1071" userDrawn="1">
          <p15:clr>
            <a:srgbClr val="F26B43"/>
          </p15:clr>
        </p15:guide>
        <p15:guide id="5" pos="259" userDrawn="1">
          <p15:clr>
            <a:srgbClr val="F26B43"/>
          </p15:clr>
        </p15:guide>
        <p15:guide id="6" pos="7421" userDrawn="1">
          <p15:clr>
            <a:srgbClr val="F26B43"/>
          </p15:clr>
        </p15:guide>
        <p15:guide id="7" orient="horz" pos="1253" userDrawn="1">
          <p15:clr>
            <a:srgbClr val="F26B43"/>
          </p15:clr>
        </p15:guide>
        <p15:guide id="8" orient="horz" pos="3680" userDrawn="1">
          <p15:clr>
            <a:srgbClr val="F26B43"/>
          </p15:clr>
        </p15:guide>
        <p15:guide id="9" orient="horz" pos="3916" userDrawn="1">
          <p15:clr>
            <a:srgbClr val="F26B43"/>
          </p15:clr>
        </p15:guide>
        <p15:guide id="10" orient="horz" pos="4094" userDrawn="1">
          <p15:clr>
            <a:srgbClr val="F26B43"/>
          </p15:clr>
        </p15:guide>
        <p15:guide id="11" pos="54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ustomXml" Target="../../customXml/item8.xml"/><Relationship Id="rId1" Type="http://schemas.openxmlformats.org/officeDocument/2006/relationships/customXml" Target="../../customXml/item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slideLayout" Target="../slideLayouts/slideLayout1.xml"/><Relationship Id="rId21" Type="http://schemas.openxmlformats.org/officeDocument/2006/relationships/image" Target="../media/image39.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tags" Target="../tags/tag6.xml"/><Relationship Id="rId16" Type="http://schemas.openxmlformats.org/officeDocument/2006/relationships/image" Target="../media/image34.jpeg"/><Relationship Id="rId20" Type="http://schemas.openxmlformats.org/officeDocument/2006/relationships/image" Target="../media/image38.jpeg"/><Relationship Id="rId1" Type="http://schemas.openxmlformats.org/officeDocument/2006/relationships/tags" Target="../tags/tag5.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23" Type="http://schemas.openxmlformats.org/officeDocument/2006/relationships/image" Target="../media/image41.png"/><Relationship Id="rId10" Type="http://schemas.openxmlformats.org/officeDocument/2006/relationships/image" Target="../media/image28.jpeg"/><Relationship Id="rId19" Type="http://schemas.openxmlformats.org/officeDocument/2006/relationships/image" Target="../media/image37.jpeg"/><Relationship Id="rId4" Type="http://schemas.openxmlformats.org/officeDocument/2006/relationships/notesSlide" Target="../notesSlides/notesSlide14.xml"/><Relationship Id="rId9" Type="http://schemas.openxmlformats.org/officeDocument/2006/relationships/image" Target="../media/image27.jpeg"/><Relationship Id="rId14" Type="http://schemas.openxmlformats.org/officeDocument/2006/relationships/image" Target="../media/image32.jpeg"/><Relationship Id="rId22"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customXml" Target="../../customXml/item4.xml"/><Relationship Id="rId1" Type="http://schemas.openxmlformats.org/officeDocument/2006/relationships/customXml" Target="../../customXml/item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8.xml"/><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ustomXml" Target="../../customXml/item6.xml"/><Relationship Id="rId1" Type="http://schemas.openxmlformats.org/officeDocument/2006/relationships/customXml" Target="../../customXml/item5.xml"/><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3">
            <a:extLst>
              <a:ext uri="{FF2B5EF4-FFF2-40B4-BE49-F238E27FC236}">
                <a16:creationId xmlns:a16="http://schemas.microsoft.com/office/drawing/2014/main" id="{CA388875-3968-4F6E-373B-CA294D15D430}"/>
              </a:ext>
            </a:extLst>
          </p:cNvPr>
          <p:cNvPicPr>
            <a:picLocks noChangeAspect="1"/>
          </p:cNvPicPr>
          <p:nvPr/>
        </p:nvPicPr>
        <p:blipFill rotWithShape="1">
          <a:blip r:embed="rId3"/>
          <a:srcRect l="24294" t="65012" r="31626" b="18841"/>
          <a:stretch/>
        </p:blipFill>
        <p:spPr>
          <a:xfrm>
            <a:off x="2499394" y="4023181"/>
            <a:ext cx="8872808" cy="1828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B0D3FA60-EBB4-A84F-AFF8-62854091DC5D}"/>
              </a:ext>
            </a:extLst>
          </p:cNvPr>
          <p:cNvSpPr>
            <a:spLocks noGrp="1"/>
          </p:cNvSpPr>
          <p:nvPr>
            <p:ph type="ctrTitle"/>
          </p:nvPr>
        </p:nvSpPr>
        <p:spPr/>
        <p:txBody>
          <a:bodyPr/>
          <a:lstStyle/>
          <a:p>
            <a:r>
              <a:rPr lang="da-DK" sz="2800" dirty="0"/>
              <a:t>Hvad ved vi om stress og risikofaktorer for stress</a:t>
            </a:r>
            <a:br>
              <a:rPr lang="da-DK" sz="2800" dirty="0"/>
            </a:br>
            <a:r>
              <a:rPr lang="da-DK" sz="2800" dirty="0"/>
              <a:t>på SDU</a:t>
            </a:r>
            <a:br>
              <a:rPr lang="da-DK" sz="2800" dirty="0"/>
            </a:br>
            <a:r>
              <a:rPr lang="da-DK" sz="1800" dirty="0"/>
              <a:t>Karna Kühnell Gautier, </a:t>
            </a:r>
            <a:br>
              <a:rPr lang="da-DK" sz="1800" dirty="0"/>
            </a:br>
            <a:r>
              <a:rPr lang="da-DK" sz="1800" dirty="0"/>
              <a:t>Chef for Arbejdsmiljø og Udvikling</a:t>
            </a:r>
          </a:p>
        </p:txBody>
      </p:sp>
      <p:pic>
        <p:nvPicPr>
          <p:cNvPr id="9" name="Content Placeholder 8">
            <a:extLst>
              <a:ext uri="{FF2B5EF4-FFF2-40B4-BE49-F238E27FC236}">
                <a16:creationId xmlns:a16="http://schemas.microsoft.com/office/drawing/2014/main" id="{9A47B793-0739-E2AB-6AD9-1BBD87D170F8}"/>
              </a:ext>
            </a:extLst>
          </p:cNvPr>
          <p:cNvPicPr>
            <a:picLocks noGrp="1" noChangeAspect="1"/>
          </p:cNvPicPr>
          <p:nvPr>
            <p:ph sz="quarter" idx="15"/>
          </p:nvPr>
        </p:nvPicPr>
        <p:blipFill rotWithShape="1">
          <a:blip r:embed="rId4"/>
          <a:srcRect l="30225" t="32574" r="31990" b="7893"/>
          <a:stretch/>
        </p:blipFill>
        <p:spPr>
          <a:xfrm rot="934012">
            <a:off x="-340854" y="896663"/>
            <a:ext cx="6390375" cy="5663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a:extLst>
              <a:ext uri="{FF2B5EF4-FFF2-40B4-BE49-F238E27FC236}">
                <a16:creationId xmlns:a16="http://schemas.microsoft.com/office/drawing/2014/main" id="{88875864-E673-DB42-18B9-F3BB77450CB0}"/>
              </a:ext>
            </a:extLst>
          </p:cNvPr>
          <p:cNvSpPr>
            <a:spLocks noGrp="1"/>
          </p:cNvSpPr>
          <p:nvPr>
            <p:ph type="dt" sz="half" idx="16"/>
          </p:nvPr>
        </p:nvSpPr>
        <p:spPr/>
        <p:txBody>
          <a:bodyPr/>
          <a:lstStyle/>
          <a:p>
            <a:fld id="{AC66617F-AE39-479F-9803-877885F75932}" type="datetime1">
              <a:rPr lang="da-DK" smtClean="0"/>
              <a:t>20-12-2022</a:t>
            </a:fld>
            <a:endParaRPr lang="da-DK" dirty="0"/>
          </a:p>
        </p:txBody>
      </p:sp>
    </p:spTree>
    <p:extLst>
      <p:ext uri="{BB962C8B-B14F-4D97-AF65-F5344CB8AC3E}">
        <p14:creationId xmlns:p14="http://schemas.microsoft.com/office/powerpoint/2010/main" val="2895937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descr="Country highway receding to horizon">
            <a:extLst>
              <a:ext uri="{FF2B5EF4-FFF2-40B4-BE49-F238E27FC236}">
                <a16:creationId xmlns:a16="http://schemas.microsoft.com/office/drawing/2014/main" id="{44C9911D-B34E-7322-8B5B-0B5982A30357}"/>
              </a:ext>
            </a:extLst>
          </p:cNvPr>
          <p:cNvPicPr>
            <a:picLocks noChangeAspect="1"/>
          </p:cNvPicPr>
          <p:nvPr/>
        </p:nvPicPr>
        <p:blipFill>
          <a:blip r:embed="rId5" cstate="print">
            <a:alphaModFix amt="17000"/>
            <a:extLst>
              <a:ext uri="{28A0092B-C50C-407E-A947-70E740481C1C}">
                <a14:useLocalDpi xmlns:a14="http://schemas.microsoft.com/office/drawing/2010/main" val="0"/>
              </a:ext>
            </a:extLst>
          </a:blip>
          <a:stretch>
            <a:fillRect/>
          </a:stretch>
        </p:blipFill>
        <p:spPr>
          <a:xfrm>
            <a:off x="-1" y="0"/>
            <a:ext cx="7440460" cy="6858000"/>
          </a:xfrm>
          <a:prstGeom prst="rect">
            <a:avLst/>
          </a:prstGeom>
        </p:spPr>
      </p:pic>
      <p:pic>
        <p:nvPicPr>
          <p:cNvPr id="8" name="Billede 7">
            <a:extLst>
              <a:ext uri="{FF2B5EF4-FFF2-40B4-BE49-F238E27FC236}">
                <a16:creationId xmlns:a16="http://schemas.microsoft.com/office/drawing/2014/main" id="{61185986-7DC0-EFF8-FB0B-9D67A96C387C}"/>
              </a:ext>
            </a:extLst>
          </p:cNvPr>
          <p:cNvPicPr>
            <a:picLocks noChangeAspect="1"/>
          </p:cNvPicPr>
          <p:nvPr/>
        </p:nvPicPr>
        <p:blipFill rotWithShape="1">
          <a:blip r:embed="rId6"/>
          <a:srcRect l="33801" t="21813" r="37329"/>
          <a:stretch/>
        </p:blipFill>
        <p:spPr>
          <a:xfrm rot="21286864">
            <a:off x="8536786" y="2141992"/>
            <a:ext cx="2834628" cy="4078350"/>
          </a:xfrm>
          <a:prstGeom prst="rect">
            <a:avLst/>
          </a:prstGeom>
        </p:spPr>
      </p:pic>
      <p:sp>
        <p:nvSpPr>
          <p:cNvPr id="4" name="Title 3">
            <a:extLst>
              <a:ext uri="{FF2B5EF4-FFF2-40B4-BE49-F238E27FC236}">
                <a16:creationId xmlns:a16="http://schemas.microsoft.com/office/drawing/2014/main" id="{7BDCB872-5B43-441B-8FB1-E84C64914BE8}"/>
              </a:ext>
            </a:extLst>
          </p:cNvPr>
          <p:cNvSpPr>
            <a:spLocks noGrp="1"/>
          </p:cNvSpPr>
          <p:nvPr>
            <p:ph type="ctrTitle"/>
          </p:nvPr>
        </p:nvSpPr>
        <p:spPr>
          <a:xfrm>
            <a:off x="459302" y="1713430"/>
            <a:ext cx="4391479" cy="875720"/>
          </a:xfrm>
        </p:spPr>
        <p:txBody>
          <a:bodyPr/>
          <a:lstStyle/>
          <a:p>
            <a:r>
              <a:rPr lang="da-DK" sz="3200" dirty="0"/>
              <a:t>Arbejdspladsudvikling  (APU)</a:t>
            </a:r>
          </a:p>
        </p:txBody>
      </p:sp>
      <p:sp>
        <p:nvSpPr>
          <p:cNvPr id="3" name="Date Placeholder 2">
            <a:extLst>
              <a:ext uri="{FF2B5EF4-FFF2-40B4-BE49-F238E27FC236}">
                <a16:creationId xmlns:a16="http://schemas.microsoft.com/office/drawing/2014/main" id="{41DEABC6-0B5F-4868-9B49-112D6DB148F9}"/>
              </a:ext>
            </a:extLst>
          </p:cNvPr>
          <p:cNvSpPr>
            <a:spLocks noGrp="1"/>
          </p:cNvSpPr>
          <p:nvPr>
            <p:ph type="dt" sz="half" idx="4294967295"/>
          </p:nvPr>
        </p:nvSpPr>
        <p:spPr>
          <a:xfrm>
            <a:off x="0" y="6911975"/>
            <a:ext cx="0" cy="0"/>
          </a:xfrm>
        </p:spPr>
        <p:txBody>
          <a:bodyPr/>
          <a:lstStyle/>
          <a:p>
            <a:fld id="{BF434C8B-1A2A-49DC-9216-7DCD7F14C0B8}" type="datetime1">
              <a:rPr lang="da-DK" smtClean="0"/>
              <a:t>20-12-2022</a:t>
            </a:fld>
            <a:endParaRPr lang="da-DK" dirty="0"/>
          </a:p>
        </p:txBody>
      </p:sp>
      <p:grpSp>
        <p:nvGrpSpPr>
          <p:cNvPr id="6" name="Gruppe 5">
            <a:extLst>
              <a:ext uri="{FF2B5EF4-FFF2-40B4-BE49-F238E27FC236}">
                <a16:creationId xmlns:a16="http://schemas.microsoft.com/office/drawing/2014/main" id="{57AD5DC4-14AA-2B08-8E4B-2F1CA0C0D7EE}"/>
              </a:ext>
            </a:extLst>
          </p:cNvPr>
          <p:cNvGrpSpPr/>
          <p:nvPr/>
        </p:nvGrpSpPr>
        <p:grpSpPr>
          <a:xfrm>
            <a:off x="5767496" y="267925"/>
            <a:ext cx="3720230" cy="2079320"/>
            <a:chOff x="7341221" y="509830"/>
            <a:chExt cx="3720230" cy="2079320"/>
          </a:xfrm>
        </p:grpSpPr>
        <p:sp>
          <p:nvSpPr>
            <p:cNvPr id="5" name="Tankeboble: sky 4">
              <a:extLst>
                <a:ext uri="{FF2B5EF4-FFF2-40B4-BE49-F238E27FC236}">
                  <a16:creationId xmlns:a16="http://schemas.microsoft.com/office/drawing/2014/main" id="{BA0FFED8-5F1E-538C-6EE5-113177673D24}"/>
                </a:ext>
              </a:extLst>
            </p:cNvPr>
            <p:cNvSpPr/>
            <p:nvPr/>
          </p:nvSpPr>
          <p:spPr>
            <a:xfrm>
              <a:off x="7341221" y="509830"/>
              <a:ext cx="3720230" cy="2079320"/>
            </a:xfrm>
            <a:prstGeom prst="cloudCallout">
              <a:avLst>
                <a:gd name="adj1" fmla="val -63257"/>
                <a:gd name="adj2" fmla="val 1491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2" name="Tekstfelt 1">
              <a:extLst>
                <a:ext uri="{FF2B5EF4-FFF2-40B4-BE49-F238E27FC236}">
                  <a16:creationId xmlns:a16="http://schemas.microsoft.com/office/drawing/2014/main" id="{B62E86EF-FDEE-EEB9-342C-AEC727CBE76A}"/>
                </a:ext>
              </a:extLst>
            </p:cNvPr>
            <p:cNvSpPr txBox="1"/>
            <p:nvPr/>
          </p:nvSpPr>
          <p:spPr>
            <a:xfrm>
              <a:off x="7946086" y="1180158"/>
              <a:ext cx="2510500" cy="738664"/>
            </a:xfrm>
            <a:prstGeom prst="rect">
              <a:avLst/>
            </a:prstGeom>
            <a:noFill/>
          </p:spPr>
          <p:txBody>
            <a:bodyPr wrap="square" lIns="0" tIns="0" rIns="0" bIns="0" rtlCol="0">
              <a:spAutoFit/>
            </a:bodyPr>
            <a:lstStyle/>
            <a:p>
              <a:r>
                <a:rPr lang="da-DK" sz="1600" dirty="0"/>
                <a:t>”Bag et hvert problem gemmer der sig en drøm og et ønske om forandring”. </a:t>
              </a:r>
            </a:p>
          </p:txBody>
        </p:sp>
      </p:grpSp>
      <p:sp>
        <p:nvSpPr>
          <p:cNvPr id="10" name="Tekstfelt 9">
            <a:extLst>
              <a:ext uri="{FF2B5EF4-FFF2-40B4-BE49-F238E27FC236}">
                <a16:creationId xmlns:a16="http://schemas.microsoft.com/office/drawing/2014/main" id="{758AD95F-14FC-E2E0-363C-1C9E45D55030}"/>
              </a:ext>
            </a:extLst>
          </p:cNvPr>
          <p:cNvSpPr txBox="1"/>
          <p:nvPr/>
        </p:nvSpPr>
        <p:spPr>
          <a:xfrm>
            <a:off x="926926" y="4337571"/>
            <a:ext cx="6137752" cy="1754326"/>
          </a:xfrm>
          <a:prstGeom prst="rect">
            <a:avLst/>
          </a:prstGeom>
          <a:noFill/>
        </p:spPr>
        <p:txBody>
          <a:bodyPr wrap="square">
            <a:spAutoFit/>
          </a:bodyPr>
          <a:lstStyle/>
          <a:p>
            <a:r>
              <a:rPr lang="da-DK" b="1" dirty="0"/>
              <a:t>Nysgerrig</a:t>
            </a:r>
            <a:r>
              <a:rPr lang="da-DK" dirty="0"/>
              <a:t> på, hvad det er, der gør det rart at gå på arbejde. Undersøge </a:t>
            </a:r>
            <a:r>
              <a:rPr lang="da-DK" b="1" dirty="0"/>
              <a:t>omstændighederne</a:t>
            </a:r>
            <a:r>
              <a:rPr lang="da-DK" dirty="0"/>
              <a:t> </a:t>
            </a:r>
            <a:r>
              <a:rPr lang="da-DK" b="1" dirty="0"/>
              <a:t>bag</a:t>
            </a:r>
            <a:r>
              <a:rPr lang="da-DK" dirty="0"/>
              <a:t> det der fungerer.</a:t>
            </a:r>
          </a:p>
          <a:p>
            <a:endParaRPr lang="da-DK" dirty="0"/>
          </a:p>
          <a:p>
            <a:r>
              <a:rPr lang="da-DK" dirty="0"/>
              <a:t>Fokus på at udvikle og styrke trivslen på arbejdspladsen </a:t>
            </a:r>
            <a:r>
              <a:rPr lang="da-DK" dirty="0">
                <a:sym typeface="Wingdings" panose="05000000000000000000" pitchFamily="2" charset="2"/>
              </a:rPr>
              <a:t> </a:t>
            </a:r>
            <a:r>
              <a:rPr lang="da-DK" dirty="0"/>
              <a:t>minimere risikoen for at der opstår belastninger.</a:t>
            </a:r>
          </a:p>
        </p:txBody>
      </p:sp>
    </p:spTree>
    <p:custDataLst>
      <p:custData r:id="rId1"/>
      <p:custData r:id="rId2"/>
    </p:custDataLst>
    <p:extLst>
      <p:ext uri="{BB962C8B-B14F-4D97-AF65-F5344CB8AC3E}">
        <p14:creationId xmlns:p14="http://schemas.microsoft.com/office/powerpoint/2010/main" val="3152529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669C02-A28E-01D9-6182-5C8B1D4D887F}"/>
              </a:ext>
            </a:extLst>
          </p:cNvPr>
          <p:cNvSpPr>
            <a:spLocks noGrp="1"/>
          </p:cNvSpPr>
          <p:nvPr>
            <p:ph type="ctrTitle"/>
          </p:nvPr>
        </p:nvSpPr>
        <p:spPr/>
        <p:txBody>
          <a:bodyPr/>
          <a:lstStyle/>
          <a:p>
            <a:br>
              <a:rPr lang="da-DK" dirty="0"/>
            </a:br>
            <a:br>
              <a:rPr lang="da-DK" dirty="0"/>
            </a:br>
            <a:br>
              <a:rPr lang="da-DK" dirty="0"/>
            </a:br>
            <a:r>
              <a:rPr lang="da-DK" dirty="0"/>
              <a:t>Tak for opmærksomheden her i plenum</a:t>
            </a:r>
          </a:p>
        </p:txBody>
      </p:sp>
      <p:pic>
        <p:nvPicPr>
          <p:cNvPr id="7" name="Picture Placeholder 6">
            <a:extLst>
              <a:ext uri="{FF2B5EF4-FFF2-40B4-BE49-F238E27FC236}">
                <a16:creationId xmlns:a16="http://schemas.microsoft.com/office/drawing/2014/main" id="{3AB93167-3195-2A0D-3ADD-6ED1839AFE30}"/>
              </a:ext>
            </a:extLst>
          </p:cNvPr>
          <p:cNvPicPr>
            <a:picLocks noGrp="1" noChangeAspect="1"/>
          </p:cNvPicPr>
          <p:nvPr>
            <p:ph type="pic" sz="quarter" idx="14"/>
            <p:custDataLst>
              <p:tags r:id="rId1"/>
            </p:custDataLst>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12704" r="12704"/>
          <a:stretch/>
        </p:blipFill>
        <p:spPr>
          <a:xfrm>
            <a:off x="6415088" y="1000125"/>
            <a:ext cx="4951412" cy="4841875"/>
          </a:xfrm>
          <a:prstGeom prst="rect">
            <a:avLst/>
          </a:prstGeom>
        </p:spPr>
      </p:pic>
    </p:spTree>
    <p:extLst>
      <p:ext uri="{BB962C8B-B14F-4D97-AF65-F5344CB8AC3E}">
        <p14:creationId xmlns:p14="http://schemas.microsoft.com/office/powerpoint/2010/main" val="1641323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0C8B1-337F-DD1D-CCA6-C153F705DB8E}"/>
              </a:ext>
            </a:extLst>
          </p:cNvPr>
          <p:cNvSpPr>
            <a:spLocks noGrp="1"/>
          </p:cNvSpPr>
          <p:nvPr>
            <p:ph type="ctrTitle"/>
          </p:nvPr>
        </p:nvSpPr>
        <p:spPr/>
        <p:txBody>
          <a:bodyPr/>
          <a:lstStyle/>
          <a:p>
            <a:r>
              <a:rPr lang="da-DK" sz="2800" dirty="0"/>
              <a:t>Gruppedrøftelser i arbejdsmiljøgrupper </a:t>
            </a:r>
            <a:br>
              <a:rPr lang="da-DK" sz="2800" dirty="0"/>
            </a:br>
            <a:r>
              <a:rPr lang="da-DK" sz="2800" dirty="0"/>
              <a:t>(og andre grupper)</a:t>
            </a:r>
          </a:p>
        </p:txBody>
      </p:sp>
      <p:sp>
        <p:nvSpPr>
          <p:cNvPr id="5" name="Text Placeholder 4">
            <a:extLst>
              <a:ext uri="{FF2B5EF4-FFF2-40B4-BE49-F238E27FC236}">
                <a16:creationId xmlns:a16="http://schemas.microsoft.com/office/drawing/2014/main" id="{664C0B4C-4649-B2CE-C480-0BBF8F795CD3}"/>
              </a:ext>
            </a:extLst>
          </p:cNvPr>
          <p:cNvSpPr>
            <a:spLocks noGrp="1"/>
          </p:cNvSpPr>
          <p:nvPr>
            <p:ph type="body" sz="quarter" idx="13"/>
          </p:nvPr>
        </p:nvSpPr>
        <p:spPr/>
        <p:txBody>
          <a:bodyPr/>
          <a:lstStyle/>
          <a:p>
            <a:r>
              <a:rPr lang="da-DK" dirty="0"/>
              <a:t>Hvad er jeres næste skridt i Arbejdsmiljøgruppen?</a:t>
            </a:r>
          </a:p>
          <a:p>
            <a:r>
              <a:rPr lang="da-DK" dirty="0"/>
              <a:t>Hvad vil I have fokus på i 2023 når det gælder forebyggelse og håndtering af alvorlige, langvarige stressbelastninger hos jer?</a:t>
            </a:r>
          </a:p>
        </p:txBody>
      </p:sp>
      <p:sp>
        <p:nvSpPr>
          <p:cNvPr id="4" name="Date Placeholder 3">
            <a:extLst>
              <a:ext uri="{FF2B5EF4-FFF2-40B4-BE49-F238E27FC236}">
                <a16:creationId xmlns:a16="http://schemas.microsoft.com/office/drawing/2014/main" id="{94A72F0D-8445-C2E0-84E6-DF7DE9A33162}"/>
              </a:ext>
            </a:extLst>
          </p:cNvPr>
          <p:cNvSpPr>
            <a:spLocks noGrp="1"/>
          </p:cNvSpPr>
          <p:nvPr>
            <p:ph type="dt" sz="half" idx="16"/>
          </p:nvPr>
        </p:nvSpPr>
        <p:spPr/>
        <p:txBody>
          <a:bodyPr/>
          <a:lstStyle/>
          <a:p>
            <a:fld id="{6392F3EA-3487-475C-85F4-CF9551F75F9C}" type="datetime1">
              <a:rPr lang="da-DK" smtClean="0"/>
              <a:t>20-12-2022</a:t>
            </a:fld>
            <a:endParaRPr lang="da-DK" dirty="0"/>
          </a:p>
        </p:txBody>
      </p:sp>
      <p:pic>
        <p:nvPicPr>
          <p:cNvPr id="7" name="Picture 6">
            <a:extLst>
              <a:ext uri="{FF2B5EF4-FFF2-40B4-BE49-F238E27FC236}">
                <a16:creationId xmlns:a16="http://schemas.microsoft.com/office/drawing/2014/main" id="{90101DB7-2295-32AE-6056-9221CFD31E2D}"/>
              </a:ext>
            </a:extLst>
          </p:cNvPr>
          <p:cNvPicPr>
            <a:picLocks noChangeAspect="1"/>
          </p:cNvPicPr>
          <p:nvPr/>
        </p:nvPicPr>
        <p:blipFill rotWithShape="1">
          <a:blip r:embed="rId3"/>
          <a:srcRect l="25919" t="14589" r="42095" b="4706"/>
          <a:stretch/>
        </p:blipFill>
        <p:spPr>
          <a:xfrm>
            <a:off x="3141625" y="2334100"/>
            <a:ext cx="1597957" cy="2268000"/>
          </a:xfrm>
          <a:prstGeom prst="rect">
            <a:avLst/>
          </a:prstGeom>
        </p:spPr>
      </p:pic>
      <p:pic>
        <p:nvPicPr>
          <p:cNvPr id="9" name="Picture 8">
            <a:extLst>
              <a:ext uri="{FF2B5EF4-FFF2-40B4-BE49-F238E27FC236}">
                <a16:creationId xmlns:a16="http://schemas.microsoft.com/office/drawing/2014/main" id="{6405FB98-AC15-9E0A-D11C-8643C3568642}"/>
              </a:ext>
            </a:extLst>
          </p:cNvPr>
          <p:cNvPicPr>
            <a:picLocks noChangeAspect="1"/>
          </p:cNvPicPr>
          <p:nvPr/>
        </p:nvPicPr>
        <p:blipFill rotWithShape="1">
          <a:blip r:embed="rId4"/>
          <a:srcRect l="27574" t="21176" r="45110" b="10000"/>
          <a:stretch/>
        </p:blipFill>
        <p:spPr>
          <a:xfrm>
            <a:off x="0" y="54000"/>
            <a:ext cx="1600333" cy="2268000"/>
          </a:xfrm>
          <a:prstGeom prst="rect">
            <a:avLst/>
          </a:prstGeom>
        </p:spPr>
      </p:pic>
      <p:pic>
        <p:nvPicPr>
          <p:cNvPr id="11" name="Picture 10">
            <a:extLst>
              <a:ext uri="{FF2B5EF4-FFF2-40B4-BE49-F238E27FC236}">
                <a16:creationId xmlns:a16="http://schemas.microsoft.com/office/drawing/2014/main" id="{D55EB6D2-1956-01D1-8718-248E71B8D723}"/>
              </a:ext>
            </a:extLst>
          </p:cNvPr>
          <p:cNvPicPr>
            <a:picLocks noChangeAspect="1"/>
          </p:cNvPicPr>
          <p:nvPr/>
        </p:nvPicPr>
        <p:blipFill rotWithShape="1">
          <a:blip r:embed="rId5"/>
          <a:srcRect l="27574" t="21177" r="45132" b="9608"/>
          <a:stretch/>
        </p:blipFill>
        <p:spPr>
          <a:xfrm>
            <a:off x="3181173" y="58136"/>
            <a:ext cx="1589969" cy="2268000"/>
          </a:xfrm>
          <a:prstGeom prst="rect">
            <a:avLst/>
          </a:prstGeom>
        </p:spPr>
      </p:pic>
      <p:pic>
        <p:nvPicPr>
          <p:cNvPr id="13" name="Picture 12">
            <a:extLst>
              <a:ext uri="{FF2B5EF4-FFF2-40B4-BE49-F238E27FC236}">
                <a16:creationId xmlns:a16="http://schemas.microsoft.com/office/drawing/2014/main" id="{C2E03FDC-93EF-0666-D4E4-D1CA608912C1}"/>
              </a:ext>
            </a:extLst>
          </p:cNvPr>
          <p:cNvPicPr>
            <a:picLocks noChangeAspect="1"/>
          </p:cNvPicPr>
          <p:nvPr/>
        </p:nvPicPr>
        <p:blipFill rotWithShape="1">
          <a:blip r:embed="rId6"/>
          <a:srcRect l="27794" t="21176" r="45045" b="10000"/>
          <a:stretch/>
        </p:blipFill>
        <p:spPr>
          <a:xfrm>
            <a:off x="1598186" y="4209"/>
            <a:ext cx="1591247" cy="2268000"/>
          </a:xfrm>
          <a:prstGeom prst="rect">
            <a:avLst/>
          </a:prstGeom>
        </p:spPr>
      </p:pic>
      <p:pic>
        <p:nvPicPr>
          <p:cNvPr id="15" name="Picture 14">
            <a:extLst>
              <a:ext uri="{FF2B5EF4-FFF2-40B4-BE49-F238E27FC236}">
                <a16:creationId xmlns:a16="http://schemas.microsoft.com/office/drawing/2014/main" id="{D0F18E89-04E7-629F-354E-26847BA03C33}"/>
              </a:ext>
            </a:extLst>
          </p:cNvPr>
          <p:cNvPicPr>
            <a:picLocks noChangeAspect="1"/>
          </p:cNvPicPr>
          <p:nvPr/>
        </p:nvPicPr>
        <p:blipFill rotWithShape="1">
          <a:blip r:embed="rId7"/>
          <a:srcRect l="28235" t="21176" r="45073" b="9412"/>
          <a:stretch/>
        </p:blipFill>
        <p:spPr>
          <a:xfrm>
            <a:off x="1589969" y="2342064"/>
            <a:ext cx="1550439" cy="2268000"/>
          </a:xfrm>
          <a:prstGeom prst="rect">
            <a:avLst/>
          </a:prstGeom>
        </p:spPr>
      </p:pic>
      <p:pic>
        <p:nvPicPr>
          <p:cNvPr id="17" name="Picture 16">
            <a:extLst>
              <a:ext uri="{FF2B5EF4-FFF2-40B4-BE49-F238E27FC236}">
                <a16:creationId xmlns:a16="http://schemas.microsoft.com/office/drawing/2014/main" id="{DE8B1A39-F008-B271-E191-8C213ADA1F01}"/>
              </a:ext>
            </a:extLst>
          </p:cNvPr>
          <p:cNvPicPr>
            <a:picLocks noChangeAspect="1"/>
          </p:cNvPicPr>
          <p:nvPr/>
        </p:nvPicPr>
        <p:blipFill rotWithShape="1">
          <a:blip r:embed="rId8"/>
          <a:srcRect l="28015" t="20784" r="44709" b="9804"/>
          <a:stretch/>
        </p:blipFill>
        <p:spPr>
          <a:xfrm>
            <a:off x="9153" y="4586006"/>
            <a:ext cx="1584391" cy="2268000"/>
          </a:xfrm>
          <a:prstGeom prst="rect">
            <a:avLst/>
          </a:prstGeom>
        </p:spPr>
      </p:pic>
      <p:pic>
        <p:nvPicPr>
          <p:cNvPr id="19" name="Picture 18">
            <a:extLst>
              <a:ext uri="{FF2B5EF4-FFF2-40B4-BE49-F238E27FC236}">
                <a16:creationId xmlns:a16="http://schemas.microsoft.com/office/drawing/2014/main" id="{6CB5C0F8-8EAA-3AFA-05F4-3B568A631B07}"/>
              </a:ext>
            </a:extLst>
          </p:cNvPr>
          <p:cNvPicPr>
            <a:picLocks noChangeAspect="1"/>
          </p:cNvPicPr>
          <p:nvPr/>
        </p:nvPicPr>
        <p:blipFill rotWithShape="1">
          <a:blip r:embed="rId9"/>
          <a:srcRect l="27574" t="20785" r="45110" b="9216"/>
          <a:stretch/>
        </p:blipFill>
        <p:spPr>
          <a:xfrm>
            <a:off x="1589969" y="4578042"/>
            <a:ext cx="1573435" cy="2268000"/>
          </a:xfrm>
          <a:prstGeom prst="rect">
            <a:avLst/>
          </a:prstGeom>
        </p:spPr>
      </p:pic>
      <p:pic>
        <p:nvPicPr>
          <p:cNvPr id="21" name="Picture 20">
            <a:extLst>
              <a:ext uri="{FF2B5EF4-FFF2-40B4-BE49-F238E27FC236}">
                <a16:creationId xmlns:a16="http://schemas.microsoft.com/office/drawing/2014/main" id="{F38BBC35-CE50-C8DD-2A8C-E6C15BF6D641}"/>
              </a:ext>
            </a:extLst>
          </p:cNvPr>
          <p:cNvPicPr>
            <a:picLocks noChangeAspect="1"/>
          </p:cNvPicPr>
          <p:nvPr/>
        </p:nvPicPr>
        <p:blipFill rotWithShape="1">
          <a:blip r:embed="rId10"/>
          <a:srcRect l="27794" t="20980" r="44710" b="9412"/>
          <a:stretch/>
        </p:blipFill>
        <p:spPr>
          <a:xfrm>
            <a:off x="9153" y="2329632"/>
            <a:ext cx="1584391" cy="2256160"/>
          </a:xfrm>
          <a:prstGeom prst="rect">
            <a:avLst/>
          </a:prstGeom>
        </p:spPr>
      </p:pic>
      <p:pic>
        <p:nvPicPr>
          <p:cNvPr id="6" name="Picture 5">
            <a:extLst>
              <a:ext uri="{FF2B5EF4-FFF2-40B4-BE49-F238E27FC236}">
                <a16:creationId xmlns:a16="http://schemas.microsoft.com/office/drawing/2014/main" id="{98BEF10A-8F06-714D-0190-CE1A4F8F6B2C}"/>
              </a:ext>
            </a:extLst>
          </p:cNvPr>
          <p:cNvPicPr>
            <a:picLocks noChangeAspect="1"/>
          </p:cNvPicPr>
          <p:nvPr/>
        </p:nvPicPr>
        <p:blipFill rotWithShape="1">
          <a:blip r:embed="rId11"/>
          <a:srcRect l="43883" t="19574" r="28670" b="11915"/>
          <a:stretch/>
        </p:blipFill>
        <p:spPr>
          <a:xfrm>
            <a:off x="3123054" y="4602100"/>
            <a:ext cx="1598170" cy="2243942"/>
          </a:xfrm>
          <a:prstGeom prst="rect">
            <a:avLst/>
          </a:prstGeom>
        </p:spPr>
      </p:pic>
    </p:spTree>
    <p:extLst>
      <p:ext uri="{BB962C8B-B14F-4D97-AF65-F5344CB8AC3E}">
        <p14:creationId xmlns:p14="http://schemas.microsoft.com/office/powerpoint/2010/main" val="556567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1E56C-427A-A7B4-A804-157A19F30668}"/>
              </a:ext>
            </a:extLst>
          </p:cNvPr>
          <p:cNvSpPr>
            <a:spLocks noGrp="1"/>
          </p:cNvSpPr>
          <p:nvPr>
            <p:ph type="title"/>
          </p:nvPr>
        </p:nvSpPr>
        <p:spPr/>
        <p:txBody>
          <a:bodyPr/>
          <a:lstStyle/>
          <a:p>
            <a:r>
              <a:rPr lang="da-DK" sz="3200" dirty="0"/>
              <a:t>Kompetenceudvikling Stress/psykisk arbejdsmiljø</a:t>
            </a:r>
          </a:p>
        </p:txBody>
      </p:sp>
      <p:sp>
        <p:nvSpPr>
          <p:cNvPr id="3" name="Content Placeholder 2">
            <a:extLst>
              <a:ext uri="{FF2B5EF4-FFF2-40B4-BE49-F238E27FC236}">
                <a16:creationId xmlns:a16="http://schemas.microsoft.com/office/drawing/2014/main" id="{D3A4263C-1EAA-6A26-9348-8B5819940608}"/>
              </a:ext>
            </a:extLst>
          </p:cNvPr>
          <p:cNvSpPr>
            <a:spLocks noGrp="1"/>
          </p:cNvSpPr>
          <p:nvPr>
            <p:ph sz="quarter" idx="19"/>
          </p:nvPr>
        </p:nvSpPr>
        <p:spPr/>
        <p:txBody>
          <a:bodyPr/>
          <a:lstStyle/>
          <a:p>
            <a:r>
              <a:rPr lang="da-DK" dirty="0"/>
              <a:t>Kurser 2023 – øget viden om stress og handlemuligheder</a:t>
            </a:r>
          </a:p>
          <a:p>
            <a:pPr lvl="1"/>
            <a:r>
              <a:rPr lang="da-DK" dirty="0"/>
              <a:t>Få mindre stress og bedre arbejdsmiljø med større psykologisk tryghed</a:t>
            </a:r>
          </a:p>
          <a:p>
            <a:pPr lvl="1"/>
            <a:r>
              <a:rPr lang="da-DK" dirty="0"/>
              <a:t>Psykologisk tryghed - Skab optimale vilkår for læring, innovation og excellence i et team</a:t>
            </a:r>
          </a:p>
          <a:p>
            <a:pPr lvl="1"/>
            <a:r>
              <a:rPr lang="da-DK" dirty="0"/>
              <a:t>Undgå stress - lær at styre din energi, planlægge dine opgaver og få mere overskud</a:t>
            </a:r>
          </a:p>
          <a:p>
            <a:pPr lvl="1"/>
            <a:endParaRPr lang="da-DK" dirty="0"/>
          </a:p>
          <a:p>
            <a:r>
              <a:rPr lang="da-DK" dirty="0"/>
              <a:t>Kurser 2023 – øget viden og handlemuligheder ift. faktorer i arbejdsmiljøet, der bidrager til stress</a:t>
            </a:r>
          </a:p>
          <a:p>
            <a:pPr lvl="1"/>
            <a:r>
              <a:rPr lang="da-DK" dirty="0"/>
              <a:t>Styrk det gode arbejdsmiljø</a:t>
            </a:r>
          </a:p>
          <a:p>
            <a:pPr lvl="1"/>
            <a:r>
              <a:rPr lang="da-DK" dirty="0"/>
              <a:t>Succesfuld og effektiv konflikthåndtering</a:t>
            </a:r>
          </a:p>
          <a:p>
            <a:pPr lvl="1"/>
            <a:r>
              <a:rPr lang="da-DK" dirty="0"/>
              <a:t>Konstruktiv feedback - gi' indspark, der gør en forskel</a:t>
            </a:r>
          </a:p>
          <a:p>
            <a:pPr lvl="1"/>
            <a:endParaRPr lang="da-DK" dirty="0"/>
          </a:p>
          <a:p>
            <a:r>
              <a:rPr lang="da-DK" dirty="0"/>
              <a:t>Kurserne udbydes åbent for dels for ledere og dels for medarbejdere.</a:t>
            </a:r>
          </a:p>
          <a:p>
            <a:r>
              <a:rPr lang="da-DK" dirty="0"/>
              <a:t>Kurserne kan også rekvireres af lokale grupper, teams og enheder, der ønsker at få fælles viden og redskaber til at håndtere arbejdspres og stress bedre.</a:t>
            </a:r>
          </a:p>
          <a:p>
            <a:endParaRPr lang="da-DK" dirty="0"/>
          </a:p>
        </p:txBody>
      </p:sp>
      <p:sp>
        <p:nvSpPr>
          <p:cNvPr id="4" name="Date Placeholder 3">
            <a:extLst>
              <a:ext uri="{FF2B5EF4-FFF2-40B4-BE49-F238E27FC236}">
                <a16:creationId xmlns:a16="http://schemas.microsoft.com/office/drawing/2014/main" id="{4FC1133F-96D3-D2D7-FE9D-90132028EBF4}"/>
              </a:ext>
            </a:extLst>
          </p:cNvPr>
          <p:cNvSpPr>
            <a:spLocks noGrp="1"/>
          </p:cNvSpPr>
          <p:nvPr>
            <p:ph type="dt" sz="half" idx="20"/>
          </p:nvPr>
        </p:nvSpPr>
        <p:spPr/>
        <p:txBody>
          <a:bodyPr/>
          <a:lstStyle/>
          <a:p>
            <a:fld id="{0BAD4F9E-7B36-424E-B4CB-9B439B4C2214}" type="datetime1">
              <a:rPr lang="da-DK" smtClean="0"/>
              <a:t>20-12-2022</a:t>
            </a:fld>
            <a:endParaRPr lang="da-DK" dirty="0"/>
          </a:p>
        </p:txBody>
      </p:sp>
      <p:sp>
        <p:nvSpPr>
          <p:cNvPr id="5" name="Slide Number Placeholder 4">
            <a:extLst>
              <a:ext uri="{FF2B5EF4-FFF2-40B4-BE49-F238E27FC236}">
                <a16:creationId xmlns:a16="http://schemas.microsoft.com/office/drawing/2014/main" id="{8F517C37-03EB-7FCB-5780-ECC5985E4EE8}"/>
              </a:ext>
            </a:extLst>
          </p:cNvPr>
          <p:cNvSpPr>
            <a:spLocks noGrp="1"/>
          </p:cNvSpPr>
          <p:nvPr>
            <p:ph type="sldNum" sz="quarter" idx="22"/>
          </p:nvPr>
        </p:nvSpPr>
        <p:spPr/>
        <p:txBody>
          <a:bodyPr/>
          <a:lstStyle/>
          <a:p>
            <a:fld id="{45D37B1E-C366-494F-A587-962AD9AABC83}" type="slidenum">
              <a:rPr lang="da-DK" smtClean="0"/>
              <a:pPr/>
              <a:t>13</a:t>
            </a:fld>
            <a:endParaRPr lang="da-DK" dirty="0"/>
          </a:p>
        </p:txBody>
      </p:sp>
      <p:pic>
        <p:nvPicPr>
          <p:cNvPr id="11" name="Picture 10">
            <a:extLst>
              <a:ext uri="{FF2B5EF4-FFF2-40B4-BE49-F238E27FC236}">
                <a16:creationId xmlns:a16="http://schemas.microsoft.com/office/drawing/2014/main" id="{D18101C0-3266-5FAF-846F-3DFE740FD4AC}"/>
              </a:ext>
            </a:extLst>
          </p:cNvPr>
          <p:cNvPicPr>
            <a:picLocks noChangeAspect="1"/>
          </p:cNvPicPr>
          <p:nvPr>
            <p:custDataLst>
              <p:tags r:id="rId1"/>
            </p:custDataLst>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p:blipFill>
        <p:spPr>
          <a:xfrm>
            <a:off x="410400" y="2388036"/>
            <a:ext cx="3465564" cy="3465564"/>
          </a:xfrm>
          <a:prstGeom prst="rect">
            <a:avLst/>
          </a:prstGeom>
        </p:spPr>
      </p:pic>
    </p:spTree>
    <p:extLst>
      <p:ext uri="{BB962C8B-B14F-4D97-AF65-F5344CB8AC3E}">
        <p14:creationId xmlns:p14="http://schemas.microsoft.com/office/powerpoint/2010/main" val="204022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Billede 111">
            <a:extLst>
              <a:ext uri="{FF2B5EF4-FFF2-40B4-BE49-F238E27FC236}">
                <a16:creationId xmlns:a16="http://schemas.microsoft.com/office/drawing/2014/main" id="{5E1670A0-F608-4EA6-A0CC-81DA02B467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7" name="Billede 166">
            <a:extLst>
              <a:ext uri="{FF2B5EF4-FFF2-40B4-BE49-F238E27FC236}">
                <a16:creationId xmlns:a16="http://schemas.microsoft.com/office/drawing/2014/main" id="{94573D3D-B9A7-4ECD-8E36-825CB773901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9" name="Billede 168">
            <a:extLst>
              <a:ext uri="{FF2B5EF4-FFF2-40B4-BE49-F238E27FC236}">
                <a16:creationId xmlns:a16="http://schemas.microsoft.com/office/drawing/2014/main" id="{9313666C-097D-4B59-925A-2F5147629B0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71" name="Billede 170">
            <a:extLst>
              <a:ext uri="{FF2B5EF4-FFF2-40B4-BE49-F238E27FC236}">
                <a16:creationId xmlns:a16="http://schemas.microsoft.com/office/drawing/2014/main" id="{04BCC49F-89EE-4EEF-A290-577AAB526C3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57" name="Billede 356">
            <a:extLst>
              <a:ext uri="{FF2B5EF4-FFF2-40B4-BE49-F238E27FC236}">
                <a16:creationId xmlns:a16="http://schemas.microsoft.com/office/drawing/2014/main" id="{0CD6962D-2F3B-4B0F-ACEF-8B0C9A9DEB5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59" name="Billede 358">
            <a:extLst>
              <a:ext uri="{FF2B5EF4-FFF2-40B4-BE49-F238E27FC236}">
                <a16:creationId xmlns:a16="http://schemas.microsoft.com/office/drawing/2014/main" id="{4C59D09B-110F-457A-B0EE-B61DA77CC8A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63" name="Billede 362">
            <a:extLst>
              <a:ext uri="{FF2B5EF4-FFF2-40B4-BE49-F238E27FC236}">
                <a16:creationId xmlns:a16="http://schemas.microsoft.com/office/drawing/2014/main" id="{A45BF4D1-5E97-42E6-A149-5626827ED6D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65" name="Billede 364">
            <a:extLst>
              <a:ext uri="{FF2B5EF4-FFF2-40B4-BE49-F238E27FC236}">
                <a16:creationId xmlns:a16="http://schemas.microsoft.com/office/drawing/2014/main" id="{4BE8106C-3968-4A5D-91DD-E60731010E0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67" name="Billede 366">
            <a:extLst>
              <a:ext uri="{FF2B5EF4-FFF2-40B4-BE49-F238E27FC236}">
                <a16:creationId xmlns:a16="http://schemas.microsoft.com/office/drawing/2014/main" id="{30F6CE11-29DE-4A81-BDDE-7E102C61015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69" name="Billede 368">
            <a:extLst>
              <a:ext uri="{FF2B5EF4-FFF2-40B4-BE49-F238E27FC236}">
                <a16:creationId xmlns:a16="http://schemas.microsoft.com/office/drawing/2014/main" id="{B93B3D83-F19E-4616-999C-1677FB310F9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71" name="Billede 370">
            <a:extLst>
              <a:ext uri="{FF2B5EF4-FFF2-40B4-BE49-F238E27FC236}">
                <a16:creationId xmlns:a16="http://schemas.microsoft.com/office/drawing/2014/main" id="{78F3D05A-5E9E-4DED-8272-4B6FFA779E5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73" name="Billede 372">
            <a:extLst>
              <a:ext uri="{FF2B5EF4-FFF2-40B4-BE49-F238E27FC236}">
                <a16:creationId xmlns:a16="http://schemas.microsoft.com/office/drawing/2014/main" id="{E7AC73D2-0E58-4241-A114-51B702C0F1E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75" name="Billede 374">
            <a:extLst>
              <a:ext uri="{FF2B5EF4-FFF2-40B4-BE49-F238E27FC236}">
                <a16:creationId xmlns:a16="http://schemas.microsoft.com/office/drawing/2014/main" id="{148DA13F-C26E-4BFB-BF23-2D24E586875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77" name="Billede 376">
            <a:extLst>
              <a:ext uri="{FF2B5EF4-FFF2-40B4-BE49-F238E27FC236}">
                <a16:creationId xmlns:a16="http://schemas.microsoft.com/office/drawing/2014/main" id="{1FB984A0-46DB-4457-B77E-360A52D77DFC}"/>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79" name="Billede 378">
            <a:extLst>
              <a:ext uri="{FF2B5EF4-FFF2-40B4-BE49-F238E27FC236}">
                <a16:creationId xmlns:a16="http://schemas.microsoft.com/office/drawing/2014/main" id="{1ABAF074-DC02-475F-8E46-73078229AC5A}"/>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81" name="Billede 380">
            <a:extLst>
              <a:ext uri="{FF2B5EF4-FFF2-40B4-BE49-F238E27FC236}">
                <a16:creationId xmlns:a16="http://schemas.microsoft.com/office/drawing/2014/main" id="{A362B86A-DDBC-4D16-A134-E7F57B57EA72}"/>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83" name="Billede 382">
            <a:extLst>
              <a:ext uri="{FF2B5EF4-FFF2-40B4-BE49-F238E27FC236}">
                <a16:creationId xmlns:a16="http://schemas.microsoft.com/office/drawing/2014/main" id="{C909FBA4-D846-4686-82E0-54CF0916C762}"/>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3" name="Billede 162">
            <a:extLst>
              <a:ext uri="{FF2B5EF4-FFF2-40B4-BE49-F238E27FC236}">
                <a16:creationId xmlns:a16="http://schemas.microsoft.com/office/drawing/2014/main" id="{A2FE33B2-C232-41A4-99B2-4D95A214023B}"/>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5" name="Billede 164">
            <a:extLst>
              <a:ext uri="{FF2B5EF4-FFF2-40B4-BE49-F238E27FC236}">
                <a16:creationId xmlns:a16="http://schemas.microsoft.com/office/drawing/2014/main" id="{B77249B3-5F67-4B17-A53B-70EF4D49BC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75" name="Pladsholder til logo">
            <a:extLst>
              <a:ext uri="{FF2B5EF4-FFF2-40B4-BE49-F238E27FC236}">
                <a16:creationId xmlns:a16="http://schemas.microsoft.com/office/drawing/2014/main" id="{BFE58DBC-162E-4419-AA0A-6FED6E2E2590}"/>
              </a:ext>
            </a:extLst>
          </p:cNvPr>
          <p:cNvPicPr>
            <a:picLocks noChangeAspect="1"/>
          </p:cNvPicPr>
          <p:nvPr>
            <p:custDataLst>
              <p:tags r:id="rId2"/>
            </p:custDataLst>
          </p:nvPr>
        </p:nvPicPr>
        <p:blipFill rotWithShape="1">
          <a:blip r:embed="rId23" cstate="email">
            <a:extLst>
              <a:ext uri="{28A0092B-C50C-407E-A947-70E740481C1C}">
                <a14:useLocalDpi xmlns:a14="http://schemas.microsoft.com/office/drawing/2010/main"/>
              </a:ext>
            </a:extLst>
          </a:blip>
          <a:srcRect/>
          <a:stretch/>
        </p:blipFill>
        <p:spPr>
          <a:xfrm>
            <a:off x="0" y="452438"/>
            <a:ext cx="2762656" cy="1536700"/>
          </a:xfrm>
          <a:prstGeom prst="rect">
            <a:avLst/>
          </a:prstGeom>
          <a:solidFill>
            <a:schemeClr val="accent5"/>
          </a:solidFill>
        </p:spPr>
      </p:pic>
    </p:spTree>
    <p:custDataLst>
      <p:tags r:id="rId1"/>
    </p:custDataLst>
    <p:extLst>
      <p:ext uri="{BB962C8B-B14F-4D97-AF65-F5344CB8AC3E}">
        <p14:creationId xmlns:p14="http://schemas.microsoft.com/office/powerpoint/2010/main" val="1273791058"/>
      </p:ext>
    </p:extLst>
  </p:cSld>
  <p:clrMapOvr>
    <a:masterClrMapping/>
  </p:clrMapOvr>
  <mc:AlternateContent xmlns:mc="http://schemas.openxmlformats.org/markup-compatibility/2006" xmlns:p14="http://schemas.microsoft.com/office/powerpoint/2010/main">
    <mc:Choice Requires="p14">
      <p:transition p14:dur="10" advClick="0"/>
    </mc:Choice>
    <mc:Fallback xmlns:a14="http://schemas.microsoft.com/office/drawing/2010/main" xmlns:a16="http://schemas.microsoft.com/office/drawing/2014/main"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3000"/>
                            </p:stCondLst>
                            <p:childTnLst>
                              <p:par>
                                <p:cTn id="5" presetID="10" presetClass="entr" presetSubtype="0" fill="hold" nodeType="afterEffect">
                                  <p:stCondLst>
                                    <p:cond delay="200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3000"/>
                                        <p:tgtEl>
                                          <p:spTgt spid="167"/>
                                        </p:tgtEl>
                                      </p:cBhvr>
                                    </p:animEffect>
                                  </p:childTnLst>
                                </p:cTn>
                              </p:par>
                            </p:childTnLst>
                          </p:cTn>
                        </p:par>
                        <p:par>
                          <p:cTn id="8" fill="hold">
                            <p:stCondLst>
                              <p:cond delay="8000"/>
                            </p:stCondLst>
                            <p:childTnLst>
                              <p:par>
                                <p:cTn id="9" presetID="10" presetClass="entr" presetSubtype="0" fill="hold" nodeType="afterEffect">
                                  <p:stCondLst>
                                    <p:cond delay="2000"/>
                                  </p:stCondLst>
                                  <p:childTnLst>
                                    <p:set>
                                      <p:cBhvr>
                                        <p:cTn id="10" dur="1" fill="hold">
                                          <p:stCondLst>
                                            <p:cond delay="0"/>
                                          </p:stCondLst>
                                        </p:cTn>
                                        <p:tgtEl>
                                          <p:spTgt spid="169"/>
                                        </p:tgtEl>
                                        <p:attrNameLst>
                                          <p:attrName>style.visibility</p:attrName>
                                        </p:attrNameLst>
                                      </p:cBhvr>
                                      <p:to>
                                        <p:strVal val="visible"/>
                                      </p:to>
                                    </p:set>
                                    <p:animEffect transition="in" filter="fade">
                                      <p:cBhvr>
                                        <p:cTn id="11" dur="3000"/>
                                        <p:tgtEl>
                                          <p:spTgt spid="169"/>
                                        </p:tgtEl>
                                      </p:cBhvr>
                                    </p:animEffect>
                                  </p:childTnLst>
                                </p:cTn>
                              </p:par>
                            </p:childTnLst>
                          </p:cTn>
                        </p:par>
                        <p:par>
                          <p:cTn id="12" fill="hold">
                            <p:stCondLst>
                              <p:cond delay="13000"/>
                            </p:stCondLst>
                            <p:childTnLst>
                              <p:par>
                                <p:cTn id="13" presetID="10" presetClass="entr" presetSubtype="0" fill="hold" nodeType="afterEffect">
                                  <p:stCondLst>
                                    <p:cond delay="2000"/>
                                  </p:stCondLst>
                                  <p:childTnLst>
                                    <p:set>
                                      <p:cBhvr>
                                        <p:cTn id="14" dur="1" fill="hold">
                                          <p:stCondLst>
                                            <p:cond delay="0"/>
                                          </p:stCondLst>
                                        </p:cTn>
                                        <p:tgtEl>
                                          <p:spTgt spid="171"/>
                                        </p:tgtEl>
                                        <p:attrNameLst>
                                          <p:attrName>style.visibility</p:attrName>
                                        </p:attrNameLst>
                                      </p:cBhvr>
                                      <p:to>
                                        <p:strVal val="visible"/>
                                      </p:to>
                                    </p:set>
                                    <p:animEffect transition="in" filter="fade">
                                      <p:cBhvr>
                                        <p:cTn id="15" dur="3000"/>
                                        <p:tgtEl>
                                          <p:spTgt spid="171"/>
                                        </p:tgtEl>
                                      </p:cBhvr>
                                    </p:animEffect>
                                  </p:childTnLst>
                                </p:cTn>
                              </p:par>
                            </p:childTnLst>
                          </p:cTn>
                        </p:par>
                        <p:par>
                          <p:cTn id="16" fill="hold">
                            <p:stCondLst>
                              <p:cond delay="18000"/>
                            </p:stCondLst>
                            <p:childTnLst>
                              <p:par>
                                <p:cTn id="17" presetID="10" presetClass="entr" presetSubtype="0" fill="hold" nodeType="afterEffect">
                                  <p:stCondLst>
                                    <p:cond delay="2000"/>
                                  </p:stCondLst>
                                  <p:childTnLst>
                                    <p:set>
                                      <p:cBhvr>
                                        <p:cTn id="18" dur="1" fill="hold">
                                          <p:stCondLst>
                                            <p:cond delay="0"/>
                                          </p:stCondLst>
                                        </p:cTn>
                                        <p:tgtEl>
                                          <p:spTgt spid="357"/>
                                        </p:tgtEl>
                                        <p:attrNameLst>
                                          <p:attrName>style.visibility</p:attrName>
                                        </p:attrNameLst>
                                      </p:cBhvr>
                                      <p:to>
                                        <p:strVal val="visible"/>
                                      </p:to>
                                    </p:set>
                                    <p:animEffect transition="in" filter="fade">
                                      <p:cBhvr>
                                        <p:cTn id="19" dur="3000"/>
                                        <p:tgtEl>
                                          <p:spTgt spid="357"/>
                                        </p:tgtEl>
                                      </p:cBhvr>
                                    </p:animEffect>
                                  </p:childTnLst>
                                </p:cTn>
                              </p:par>
                            </p:childTnLst>
                          </p:cTn>
                        </p:par>
                        <p:par>
                          <p:cTn id="20" fill="hold">
                            <p:stCondLst>
                              <p:cond delay="23000"/>
                            </p:stCondLst>
                            <p:childTnLst>
                              <p:par>
                                <p:cTn id="21" presetID="10" presetClass="entr" presetSubtype="0" fill="hold" nodeType="afterEffect">
                                  <p:stCondLst>
                                    <p:cond delay="2000"/>
                                  </p:stCondLst>
                                  <p:childTnLst>
                                    <p:set>
                                      <p:cBhvr>
                                        <p:cTn id="22" dur="1" fill="hold">
                                          <p:stCondLst>
                                            <p:cond delay="0"/>
                                          </p:stCondLst>
                                        </p:cTn>
                                        <p:tgtEl>
                                          <p:spTgt spid="359"/>
                                        </p:tgtEl>
                                        <p:attrNameLst>
                                          <p:attrName>style.visibility</p:attrName>
                                        </p:attrNameLst>
                                      </p:cBhvr>
                                      <p:to>
                                        <p:strVal val="visible"/>
                                      </p:to>
                                    </p:set>
                                    <p:animEffect transition="in" filter="fade">
                                      <p:cBhvr>
                                        <p:cTn id="23" dur="3000"/>
                                        <p:tgtEl>
                                          <p:spTgt spid="359"/>
                                        </p:tgtEl>
                                      </p:cBhvr>
                                    </p:animEffect>
                                  </p:childTnLst>
                                </p:cTn>
                              </p:par>
                            </p:childTnLst>
                          </p:cTn>
                        </p:par>
                        <p:par>
                          <p:cTn id="24" fill="hold">
                            <p:stCondLst>
                              <p:cond delay="28000"/>
                            </p:stCondLst>
                            <p:childTnLst>
                              <p:par>
                                <p:cTn id="25" presetID="10" presetClass="entr" presetSubtype="0" fill="hold" nodeType="afterEffect">
                                  <p:stCondLst>
                                    <p:cond delay="2000"/>
                                  </p:stCondLst>
                                  <p:childTnLst>
                                    <p:set>
                                      <p:cBhvr>
                                        <p:cTn id="26" dur="1" fill="hold">
                                          <p:stCondLst>
                                            <p:cond delay="0"/>
                                          </p:stCondLst>
                                        </p:cTn>
                                        <p:tgtEl>
                                          <p:spTgt spid="363"/>
                                        </p:tgtEl>
                                        <p:attrNameLst>
                                          <p:attrName>style.visibility</p:attrName>
                                        </p:attrNameLst>
                                      </p:cBhvr>
                                      <p:to>
                                        <p:strVal val="visible"/>
                                      </p:to>
                                    </p:set>
                                    <p:animEffect transition="in" filter="fade">
                                      <p:cBhvr>
                                        <p:cTn id="27" dur="3000"/>
                                        <p:tgtEl>
                                          <p:spTgt spid="363"/>
                                        </p:tgtEl>
                                      </p:cBhvr>
                                    </p:animEffect>
                                  </p:childTnLst>
                                </p:cTn>
                              </p:par>
                            </p:childTnLst>
                          </p:cTn>
                        </p:par>
                        <p:par>
                          <p:cTn id="28" fill="hold">
                            <p:stCondLst>
                              <p:cond delay="33000"/>
                            </p:stCondLst>
                            <p:childTnLst>
                              <p:par>
                                <p:cTn id="29" presetID="10" presetClass="entr" presetSubtype="0" fill="hold" nodeType="afterEffect">
                                  <p:stCondLst>
                                    <p:cond delay="2000"/>
                                  </p:stCondLst>
                                  <p:childTnLst>
                                    <p:set>
                                      <p:cBhvr>
                                        <p:cTn id="30" dur="1" fill="hold">
                                          <p:stCondLst>
                                            <p:cond delay="0"/>
                                          </p:stCondLst>
                                        </p:cTn>
                                        <p:tgtEl>
                                          <p:spTgt spid="365"/>
                                        </p:tgtEl>
                                        <p:attrNameLst>
                                          <p:attrName>style.visibility</p:attrName>
                                        </p:attrNameLst>
                                      </p:cBhvr>
                                      <p:to>
                                        <p:strVal val="visible"/>
                                      </p:to>
                                    </p:set>
                                    <p:animEffect transition="in" filter="fade">
                                      <p:cBhvr>
                                        <p:cTn id="31" dur="3000"/>
                                        <p:tgtEl>
                                          <p:spTgt spid="365"/>
                                        </p:tgtEl>
                                      </p:cBhvr>
                                    </p:animEffect>
                                  </p:childTnLst>
                                </p:cTn>
                              </p:par>
                            </p:childTnLst>
                          </p:cTn>
                        </p:par>
                        <p:par>
                          <p:cTn id="32" fill="hold">
                            <p:stCondLst>
                              <p:cond delay="38000"/>
                            </p:stCondLst>
                            <p:childTnLst>
                              <p:par>
                                <p:cTn id="33" presetID="10" presetClass="entr" presetSubtype="0" fill="hold" nodeType="afterEffect">
                                  <p:stCondLst>
                                    <p:cond delay="2000"/>
                                  </p:stCondLst>
                                  <p:childTnLst>
                                    <p:set>
                                      <p:cBhvr>
                                        <p:cTn id="34" dur="1" fill="hold">
                                          <p:stCondLst>
                                            <p:cond delay="0"/>
                                          </p:stCondLst>
                                        </p:cTn>
                                        <p:tgtEl>
                                          <p:spTgt spid="367"/>
                                        </p:tgtEl>
                                        <p:attrNameLst>
                                          <p:attrName>style.visibility</p:attrName>
                                        </p:attrNameLst>
                                      </p:cBhvr>
                                      <p:to>
                                        <p:strVal val="visible"/>
                                      </p:to>
                                    </p:set>
                                    <p:animEffect transition="in" filter="fade">
                                      <p:cBhvr>
                                        <p:cTn id="35" dur="3000"/>
                                        <p:tgtEl>
                                          <p:spTgt spid="367"/>
                                        </p:tgtEl>
                                      </p:cBhvr>
                                    </p:animEffect>
                                  </p:childTnLst>
                                </p:cTn>
                              </p:par>
                            </p:childTnLst>
                          </p:cTn>
                        </p:par>
                        <p:par>
                          <p:cTn id="36" fill="hold">
                            <p:stCondLst>
                              <p:cond delay="43000"/>
                            </p:stCondLst>
                            <p:childTnLst>
                              <p:par>
                                <p:cTn id="37" presetID="10" presetClass="entr" presetSubtype="0" fill="hold" nodeType="afterEffect">
                                  <p:stCondLst>
                                    <p:cond delay="2000"/>
                                  </p:stCondLst>
                                  <p:childTnLst>
                                    <p:set>
                                      <p:cBhvr>
                                        <p:cTn id="38" dur="1" fill="hold">
                                          <p:stCondLst>
                                            <p:cond delay="0"/>
                                          </p:stCondLst>
                                        </p:cTn>
                                        <p:tgtEl>
                                          <p:spTgt spid="369"/>
                                        </p:tgtEl>
                                        <p:attrNameLst>
                                          <p:attrName>style.visibility</p:attrName>
                                        </p:attrNameLst>
                                      </p:cBhvr>
                                      <p:to>
                                        <p:strVal val="visible"/>
                                      </p:to>
                                    </p:set>
                                    <p:animEffect transition="in" filter="fade">
                                      <p:cBhvr>
                                        <p:cTn id="39" dur="3000"/>
                                        <p:tgtEl>
                                          <p:spTgt spid="369"/>
                                        </p:tgtEl>
                                      </p:cBhvr>
                                    </p:animEffect>
                                  </p:childTnLst>
                                </p:cTn>
                              </p:par>
                            </p:childTnLst>
                          </p:cTn>
                        </p:par>
                        <p:par>
                          <p:cTn id="40" fill="hold">
                            <p:stCondLst>
                              <p:cond delay="48000"/>
                            </p:stCondLst>
                            <p:childTnLst>
                              <p:par>
                                <p:cTn id="41" presetID="10" presetClass="entr" presetSubtype="0" fill="hold" nodeType="afterEffect">
                                  <p:stCondLst>
                                    <p:cond delay="2000"/>
                                  </p:stCondLst>
                                  <p:childTnLst>
                                    <p:set>
                                      <p:cBhvr>
                                        <p:cTn id="42" dur="1" fill="hold">
                                          <p:stCondLst>
                                            <p:cond delay="0"/>
                                          </p:stCondLst>
                                        </p:cTn>
                                        <p:tgtEl>
                                          <p:spTgt spid="371"/>
                                        </p:tgtEl>
                                        <p:attrNameLst>
                                          <p:attrName>style.visibility</p:attrName>
                                        </p:attrNameLst>
                                      </p:cBhvr>
                                      <p:to>
                                        <p:strVal val="visible"/>
                                      </p:to>
                                    </p:set>
                                    <p:animEffect transition="in" filter="fade">
                                      <p:cBhvr>
                                        <p:cTn id="43" dur="3000"/>
                                        <p:tgtEl>
                                          <p:spTgt spid="371"/>
                                        </p:tgtEl>
                                      </p:cBhvr>
                                    </p:animEffect>
                                  </p:childTnLst>
                                </p:cTn>
                              </p:par>
                            </p:childTnLst>
                          </p:cTn>
                        </p:par>
                        <p:par>
                          <p:cTn id="44" fill="hold">
                            <p:stCondLst>
                              <p:cond delay="53000"/>
                            </p:stCondLst>
                            <p:childTnLst>
                              <p:par>
                                <p:cTn id="45" presetID="10" presetClass="entr" presetSubtype="0" fill="hold" nodeType="afterEffect">
                                  <p:stCondLst>
                                    <p:cond delay="2000"/>
                                  </p:stCondLst>
                                  <p:childTnLst>
                                    <p:set>
                                      <p:cBhvr>
                                        <p:cTn id="46" dur="1" fill="hold">
                                          <p:stCondLst>
                                            <p:cond delay="0"/>
                                          </p:stCondLst>
                                        </p:cTn>
                                        <p:tgtEl>
                                          <p:spTgt spid="373"/>
                                        </p:tgtEl>
                                        <p:attrNameLst>
                                          <p:attrName>style.visibility</p:attrName>
                                        </p:attrNameLst>
                                      </p:cBhvr>
                                      <p:to>
                                        <p:strVal val="visible"/>
                                      </p:to>
                                    </p:set>
                                    <p:animEffect transition="in" filter="fade">
                                      <p:cBhvr>
                                        <p:cTn id="47" dur="3000"/>
                                        <p:tgtEl>
                                          <p:spTgt spid="373"/>
                                        </p:tgtEl>
                                      </p:cBhvr>
                                    </p:animEffect>
                                  </p:childTnLst>
                                </p:cTn>
                              </p:par>
                            </p:childTnLst>
                          </p:cTn>
                        </p:par>
                        <p:par>
                          <p:cTn id="48" fill="hold">
                            <p:stCondLst>
                              <p:cond delay="58000"/>
                            </p:stCondLst>
                            <p:childTnLst>
                              <p:par>
                                <p:cTn id="49" presetID="10" presetClass="entr" presetSubtype="0" fill="hold" nodeType="afterEffect">
                                  <p:stCondLst>
                                    <p:cond delay="2000"/>
                                  </p:stCondLst>
                                  <p:childTnLst>
                                    <p:set>
                                      <p:cBhvr>
                                        <p:cTn id="50" dur="1" fill="hold">
                                          <p:stCondLst>
                                            <p:cond delay="0"/>
                                          </p:stCondLst>
                                        </p:cTn>
                                        <p:tgtEl>
                                          <p:spTgt spid="375"/>
                                        </p:tgtEl>
                                        <p:attrNameLst>
                                          <p:attrName>style.visibility</p:attrName>
                                        </p:attrNameLst>
                                      </p:cBhvr>
                                      <p:to>
                                        <p:strVal val="visible"/>
                                      </p:to>
                                    </p:set>
                                    <p:animEffect transition="in" filter="fade">
                                      <p:cBhvr>
                                        <p:cTn id="51" dur="3000"/>
                                        <p:tgtEl>
                                          <p:spTgt spid="375"/>
                                        </p:tgtEl>
                                      </p:cBhvr>
                                    </p:animEffect>
                                  </p:childTnLst>
                                </p:cTn>
                              </p:par>
                            </p:childTnLst>
                          </p:cTn>
                        </p:par>
                        <p:par>
                          <p:cTn id="52" fill="hold">
                            <p:stCondLst>
                              <p:cond delay="63000"/>
                            </p:stCondLst>
                            <p:childTnLst>
                              <p:par>
                                <p:cTn id="53" presetID="10" presetClass="entr" presetSubtype="0" fill="hold" nodeType="afterEffect">
                                  <p:stCondLst>
                                    <p:cond delay="2000"/>
                                  </p:stCondLst>
                                  <p:childTnLst>
                                    <p:set>
                                      <p:cBhvr>
                                        <p:cTn id="54" dur="1" fill="hold">
                                          <p:stCondLst>
                                            <p:cond delay="0"/>
                                          </p:stCondLst>
                                        </p:cTn>
                                        <p:tgtEl>
                                          <p:spTgt spid="377"/>
                                        </p:tgtEl>
                                        <p:attrNameLst>
                                          <p:attrName>style.visibility</p:attrName>
                                        </p:attrNameLst>
                                      </p:cBhvr>
                                      <p:to>
                                        <p:strVal val="visible"/>
                                      </p:to>
                                    </p:set>
                                    <p:animEffect transition="in" filter="fade">
                                      <p:cBhvr>
                                        <p:cTn id="55" dur="3000"/>
                                        <p:tgtEl>
                                          <p:spTgt spid="377"/>
                                        </p:tgtEl>
                                      </p:cBhvr>
                                    </p:animEffect>
                                  </p:childTnLst>
                                </p:cTn>
                              </p:par>
                            </p:childTnLst>
                          </p:cTn>
                        </p:par>
                        <p:par>
                          <p:cTn id="56" fill="hold">
                            <p:stCondLst>
                              <p:cond delay="68000"/>
                            </p:stCondLst>
                            <p:childTnLst>
                              <p:par>
                                <p:cTn id="57" presetID="10" presetClass="entr" presetSubtype="0" fill="hold" nodeType="afterEffect">
                                  <p:stCondLst>
                                    <p:cond delay="2000"/>
                                  </p:stCondLst>
                                  <p:childTnLst>
                                    <p:set>
                                      <p:cBhvr>
                                        <p:cTn id="58" dur="1" fill="hold">
                                          <p:stCondLst>
                                            <p:cond delay="0"/>
                                          </p:stCondLst>
                                        </p:cTn>
                                        <p:tgtEl>
                                          <p:spTgt spid="379"/>
                                        </p:tgtEl>
                                        <p:attrNameLst>
                                          <p:attrName>style.visibility</p:attrName>
                                        </p:attrNameLst>
                                      </p:cBhvr>
                                      <p:to>
                                        <p:strVal val="visible"/>
                                      </p:to>
                                    </p:set>
                                    <p:animEffect transition="in" filter="fade">
                                      <p:cBhvr>
                                        <p:cTn id="59" dur="3000"/>
                                        <p:tgtEl>
                                          <p:spTgt spid="379"/>
                                        </p:tgtEl>
                                      </p:cBhvr>
                                    </p:animEffect>
                                  </p:childTnLst>
                                </p:cTn>
                              </p:par>
                            </p:childTnLst>
                          </p:cTn>
                        </p:par>
                        <p:par>
                          <p:cTn id="60" fill="hold">
                            <p:stCondLst>
                              <p:cond delay="73000"/>
                            </p:stCondLst>
                            <p:childTnLst>
                              <p:par>
                                <p:cTn id="61" presetID="10" presetClass="entr" presetSubtype="0" fill="hold" nodeType="afterEffect">
                                  <p:stCondLst>
                                    <p:cond delay="2000"/>
                                  </p:stCondLst>
                                  <p:childTnLst>
                                    <p:set>
                                      <p:cBhvr>
                                        <p:cTn id="62" dur="1" fill="hold">
                                          <p:stCondLst>
                                            <p:cond delay="0"/>
                                          </p:stCondLst>
                                        </p:cTn>
                                        <p:tgtEl>
                                          <p:spTgt spid="381"/>
                                        </p:tgtEl>
                                        <p:attrNameLst>
                                          <p:attrName>style.visibility</p:attrName>
                                        </p:attrNameLst>
                                      </p:cBhvr>
                                      <p:to>
                                        <p:strVal val="visible"/>
                                      </p:to>
                                    </p:set>
                                    <p:animEffect transition="in" filter="fade">
                                      <p:cBhvr>
                                        <p:cTn id="63" dur="3000"/>
                                        <p:tgtEl>
                                          <p:spTgt spid="381"/>
                                        </p:tgtEl>
                                      </p:cBhvr>
                                    </p:animEffect>
                                  </p:childTnLst>
                                </p:cTn>
                              </p:par>
                            </p:childTnLst>
                          </p:cTn>
                        </p:par>
                        <p:par>
                          <p:cTn id="64" fill="hold">
                            <p:stCondLst>
                              <p:cond delay="78000"/>
                            </p:stCondLst>
                            <p:childTnLst>
                              <p:par>
                                <p:cTn id="65" presetID="10" presetClass="entr" presetSubtype="0" fill="hold" nodeType="afterEffect">
                                  <p:stCondLst>
                                    <p:cond delay="2000"/>
                                  </p:stCondLst>
                                  <p:childTnLst>
                                    <p:set>
                                      <p:cBhvr>
                                        <p:cTn id="66" dur="1" fill="hold">
                                          <p:stCondLst>
                                            <p:cond delay="0"/>
                                          </p:stCondLst>
                                        </p:cTn>
                                        <p:tgtEl>
                                          <p:spTgt spid="383"/>
                                        </p:tgtEl>
                                        <p:attrNameLst>
                                          <p:attrName>style.visibility</p:attrName>
                                        </p:attrNameLst>
                                      </p:cBhvr>
                                      <p:to>
                                        <p:strVal val="visible"/>
                                      </p:to>
                                    </p:set>
                                    <p:animEffect transition="in" filter="fade">
                                      <p:cBhvr>
                                        <p:cTn id="67" dur="3000"/>
                                        <p:tgtEl>
                                          <p:spTgt spid="383"/>
                                        </p:tgtEl>
                                      </p:cBhvr>
                                    </p:animEffect>
                                  </p:childTnLst>
                                </p:cTn>
                              </p:par>
                            </p:childTnLst>
                          </p:cTn>
                        </p:par>
                        <p:par>
                          <p:cTn id="68" fill="hold">
                            <p:stCondLst>
                              <p:cond delay="83000"/>
                            </p:stCondLst>
                            <p:childTnLst>
                              <p:par>
                                <p:cTn id="69" presetID="10" presetClass="entr" presetSubtype="0" fill="hold" nodeType="afterEffect">
                                  <p:stCondLst>
                                    <p:cond delay="2000"/>
                                  </p:stCondLst>
                                  <p:childTnLst>
                                    <p:set>
                                      <p:cBhvr>
                                        <p:cTn id="70" dur="1" fill="hold">
                                          <p:stCondLst>
                                            <p:cond delay="0"/>
                                          </p:stCondLst>
                                        </p:cTn>
                                        <p:tgtEl>
                                          <p:spTgt spid="163"/>
                                        </p:tgtEl>
                                        <p:attrNameLst>
                                          <p:attrName>style.visibility</p:attrName>
                                        </p:attrNameLst>
                                      </p:cBhvr>
                                      <p:to>
                                        <p:strVal val="visible"/>
                                      </p:to>
                                    </p:set>
                                    <p:animEffect transition="in" filter="fade">
                                      <p:cBhvr>
                                        <p:cTn id="71" dur="3000"/>
                                        <p:tgtEl>
                                          <p:spTgt spid="163"/>
                                        </p:tgtEl>
                                      </p:cBhvr>
                                    </p:animEffect>
                                  </p:childTnLst>
                                </p:cTn>
                              </p:par>
                            </p:childTnLst>
                          </p:cTn>
                        </p:par>
                        <p:par>
                          <p:cTn id="72" fill="hold">
                            <p:stCondLst>
                              <p:cond delay="88000"/>
                            </p:stCondLst>
                            <p:childTnLst>
                              <p:par>
                                <p:cTn id="73" presetID="10" presetClass="entr" presetSubtype="0" fill="hold" nodeType="afterEffect">
                                  <p:stCondLst>
                                    <p:cond delay="2200"/>
                                  </p:stCondLst>
                                  <p:childTnLst>
                                    <p:set>
                                      <p:cBhvr>
                                        <p:cTn id="74" dur="1" fill="hold">
                                          <p:stCondLst>
                                            <p:cond delay="0"/>
                                          </p:stCondLst>
                                        </p:cTn>
                                        <p:tgtEl>
                                          <p:spTgt spid="165"/>
                                        </p:tgtEl>
                                        <p:attrNameLst>
                                          <p:attrName>style.visibility</p:attrName>
                                        </p:attrNameLst>
                                      </p:cBhvr>
                                      <p:to>
                                        <p:strVal val="visible"/>
                                      </p:to>
                                    </p:set>
                                    <p:animEffect transition="in" filter="fade">
                                      <p:cBhvr>
                                        <p:cTn id="75" dur="3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3A99E8-525C-DF2D-53C9-1C2B513E99DA}"/>
              </a:ext>
            </a:extLst>
          </p:cNvPr>
          <p:cNvSpPr>
            <a:spLocks noGrp="1"/>
          </p:cNvSpPr>
          <p:nvPr>
            <p:ph type="title"/>
          </p:nvPr>
        </p:nvSpPr>
        <p:spPr/>
        <p:txBody>
          <a:bodyPr/>
          <a:lstStyle/>
          <a:p>
            <a:r>
              <a:rPr lang="da-DK" sz="3200" dirty="0"/>
              <a:t>APV 2021 på SDU: Medarbejdernes oplevelse af stress</a:t>
            </a:r>
          </a:p>
        </p:txBody>
      </p:sp>
      <p:pic>
        <p:nvPicPr>
          <p:cNvPr id="14" name="Content Placeholder 13">
            <a:extLst>
              <a:ext uri="{FF2B5EF4-FFF2-40B4-BE49-F238E27FC236}">
                <a16:creationId xmlns:a16="http://schemas.microsoft.com/office/drawing/2014/main" id="{9E3AB5A9-2624-274C-EB52-184C791B59A1}"/>
              </a:ext>
            </a:extLst>
          </p:cNvPr>
          <p:cNvPicPr>
            <a:picLocks noGrp="1" noChangeAspect="1"/>
          </p:cNvPicPr>
          <p:nvPr>
            <p:ph sz="quarter" idx="19"/>
          </p:nvPr>
        </p:nvPicPr>
        <p:blipFill rotWithShape="1">
          <a:blip r:embed="rId3"/>
          <a:srcRect l="24294" t="47535" r="22065" b="18841"/>
          <a:stretch/>
        </p:blipFill>
        <p:spPr>
          <a:xfrm>
            <a:off x="268776" y="1908313"/>
            <a:ext cx="11331811" cy="3995530"/>
          </a:xfrm>
          <a:prstGeom prst="rect">
            <a:avLst/>
          </a:prstGeom>
        </p:spPr>
      </p:pic>
    </p:spTree>
    <p:extLst>
      <p:ext uri="{BB962C8B-B14F-4D97-AF65-F5344CB8AC3E}">
        <p14:creationId xmlns:p14="http://schemas.microsoft.com/office/powerpoint/2010/main" val="825242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5C326-505A-43DB-AE44-2F1FC52B1D17}"/>
              </a:ext>
            </a:extLst>
          </p:cNvPr>
          <p:cNvSpPr>
            <a:spLocks noGrp="1"/>
          </p:cNvSpPr>
          <p:nvPr>
            <p:ph type="title"/>
          </p:nvPr>
        </p:nvSpPr>
        <p:spPr>
          <a:xfrm>
            <a:off x="410400" y="1028246"/>
            <a:ext cx="5366267" cy="1884283"/>
          </a:xfrm>
        </p:spPr>
        <p:txBody>
          <a:bodyPr anchor="t">
            <a:normAutofit fontScale="90000"/>
          </a:bodyPr>
          <a:lstStyle/>
          <a:p>
            <a:pPr marL="0" indent="0">
              <a:buNone/>
            </a:pPr>
            <a:r>
              <a:rPr lang="da-DK" dirty="0"/>
              <a:t>Ressourcer og belastninger</a:t>
            </a:r>
            <a:br>
              <a:rPr lang="da-DK" dirty="0"/>
            </a:br>
            <a:r>
              <a:rPr lang="da-DK" dirty="0"/>
              <a:t>- analyse af arbejdsmiljøproblemet</a:t>
            </a:r>
          </a:p>
        </p:txBody>
      </p:sp>
      <p:sp>
        <p:nvSpPr>
          <p:cNvPr id="4" name="Date Placeholder 3">
            <a:extLst>
              <a:ext uri="{FF2B5EF4-FFF2-40B4-BE49-F238E27FC236}">
                <a16:creationId xmlns:a16="http://schemas.microsoft.com/office/drawing/2014/main" id="{2B811402-A59A-46B5-BBEB-4CDCA11FBF0C}"/>
              </a:ext>
            </a:extLst>
          </p:cNvPr>
          <p:cNvSpPr>
            <a:spLocks noGrp="1"/>
          </p:cNvSpPr>
          <p:nvPr>
            <p:ph type="dt" sz="half" idx="20"/>
          </p:nvPr>
        </p:nvSpPr>
        <p:spPr/>
        <p:txBody>
          <a:bodyPr/>
          <a:lstStyle/>
          <a:p>
            <a:pPr>
              <a:spcAft>
                <a:spcPts val="600"/>
              </a:spcAft>
            </a:pPr>
            <a:fld id="{4C43EDB2-0536-4AEF-98EE-4CC4BF03BF0F}" type="datetime1">
              <a:rPr lang="da-DK" smtClean="0"/>
              <a:pPr>
                <a:spcAft>
                  <a:spcPts val="600"/>
                </a:spcAft>
              </a:pPr>
              <a:t>20-12-2022</a:t>
            </a:fld>
            <a:endParaRPr lang="da-DK"/>
          </a:p>
        </p:txBody>
      </p:sp>
      <p:sp>
        <p:nvSpPr>
          <p:cNvPr id="6" name="Slide Number Placeholder 5">
            <a:extLst>
              <a:ext uri="{FF2B5EF4-FFF2-40B4-BE49-F238E27FC236}">
                <a16:creationId xmlns:a16="http://schemas.microsoft.com/office/drawing/2014/main" id="{B08CAEB4-AE32-425A-A156-448CBC8DB998}"/>
              </a:ext>
            </a:extLst>
          </p:cNvPr>
          <p:cNvSpPr>
            <a:spLocks noGrp="1"/>
          </p:cNvSpPr>
          <p:nvPr>
            <p:ph type="sldNum" sz="quarter" idx="22"/>
          </p:nvPr>
        </p:nvSpPr>
        <p:spPr/>
        <p:txBody>
          <a:bodyPr/>
          <a:lstStyle/>
          <a:p>
            <a:pPr>
              <a:spcAft>
                <a:spcPts val="600"/>
              </a:spcAft>
            </a:pPr>
            <a:fld id="{45D37B1E-C366-494F-A587-962AD9AABC83}" type="slidenum">
              <a:rPr lang="da-DK" smtClean="0"/>
              <a:pPr>
                <a:spcAft>
                  <a:spcPts val="600"/>
                </a:spcAft>
              </a:pPr>
              <a:t>3</a:t>
            </a:fld>
            <a:endParaRPr lang="da-DK"/>
          </a:p>
        </p:txBody>
      </p:sp>
      <p:graphicFrame>
        <p:nvGraphicFramePr>
          <p:cNvPr id="5" name="Diagram 4">
            <a:extLst>
              <a:ext uri="{FF2B5EF4-FFF2-40B4-BE49-F238E27FC236}">
                <a16:creationId xmlns:a16="http://schemas.microsoft.com/office/drawing/2014/main" id="{B0E886FB-9C3D-CD73-C04B-A9B4B8746D0F}"/>
              </a:ext>
            </a:extLst>
          </p:cNvPr>
          <p:cNvGraphicFramePr/>
          <p:nvPr/>
        </p:nvGraphicFramePr>
        <p:xfrm>
          <a:off x="5595583" y="395785"/>
          <a:ext cx="6678305" cy="6305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4179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3A99E8-525C-DF2D-53C9-1C2B513E99DA}"/>
              </a:ext>
            </a:extLst>
          </p:cNvPr>
          <p:cNvSpPr>
            <a:spLocks noGrp="1"/>
          </p:cNvSpPr>
          <p:nvPr>
            <p:ph type="title"/>
          </p:nvPr>
        </p:nvSpPr>
        <p:spPr/>
        <p:txBody>
          <a:bodyPr/>
          <a:lstStyle/>
          <a:p>
            <a:r>
              <a:rPr lang="da-DK" sz="3200" dirty="0"/>
              <a:t>Opmærksomhed ift. langvarig, alvorlig stressbelastning</a:t>
            </a:r>
          </a:p>
        </p:txBody>
      </p:sp>
      <p:pic>
        <p:nvPicPr>
          <p:cNvPr id="14" name="Content Placeholder 13">
            <a:extLst>
              <a:ext uri="{FF2B5EF4-FFF2-40B4-BE49-F238E27FC236}">
                <a16:creationId xmlns:a16="http://schemas.microsoft.com/office/drawing/2014/main" id="{9E3AB5A9-2624-274C-EB52-184C791B59A1}"/>
              </a:ext>
            </a:extLst>
          </p:cNvPr>
          <p:cNvPicPr>
            <a:picLocks noGrp="1" noChangeAspect="1"/>
          </p:cNvPicPr>
          <p:nvPr>
            <p:ph sz="quarter" idx="19"/>
          </p:nvPr>
        </p:nvPicPr>
        <p:blipFill rotWithShape="1">
          <a:blip r:embed="rId3"/>
          <a:srcRect l="24294" t="65012" r="31626" b="18841"/>
          <a:stretch/>
        </p:blipFill>
        <p:spPr>
          <a:xfrm>
            <a:off x="268777" y="3643952"/>
            <a:ext cx="10967852" cy="2259891"/>
          </a:xfrm>
          <a:prstGeom prst="rect">
            <a:avLst/>
          </a:prstGeom>
        </p:spPr>
      </p:pic>
      <p:sp>
        <p:nvSpPr>
          <p:cNvPr id="2" name="Oval 1">
            <a:extLst>
              <a:ext uri="{FF2B5EF4-FFF2-40B4-BE49-F238E27FC236}">
                <a16:creationId xmlns:a16="http://schemas.microsoft.com/office/drawing/2014/main" id="{3311DE3E-538A-59FA-2601-287233221020}"/>
              </a:ext>
            </a:extLst>
          </p:cNvPr>
          <p:cNvSpPr/>
          <p:nvPr/>
        </p:nvSpPr>
        <p:spPr>
          <a:xfrm>
            <a:off x="9921922" y="3548418"/>
            <a:ext cx="1450478" cy="914400"/>
          </a:xfrm>
          <a:prstGeom prst="ellipse">
            <a:avLst/>
          </a:prstGeom>
          <a:solidFill>
            <a:srgbClr val="AD3330">
              <a:alpha val="50196"/>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4" name="Oval 3">
            <a:extLst>
              <a:ext uri="{FF2B5EF4-FFF2-40B4-BE49-F238E27FC236}">
                <a16:creationId xmlns:a16="http://schemas.microsoft.com/office/drawing/2014/main" id="{072C9B22-D62C-0793-FEA0-E795705DDB03}"/>
              </a:ext>
            </a:extLst>
          </p:cNvPr>
          <p:cNvSpPr/>
          <p:nvPr/>
        </p:nvSpPr>
        <p:spPr>
          <a:xfrm>
            <a:off x="8054454" y="3521122"/>
            <a:ext cx="2126776" cy="914400"/>
          </a:xfrm>
          <a:prstGeom prst="ellipse">
            <a:avLst/>
          </a:prstGeom>
          <a:solidFill>
            <a:schemeClr val="accent4">
              <a:alpha val="50196"/>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Tree>
    <p:extLst>
      <p:ext uri="{BB962C8B-B14F-4D97-AF65-F5344CB8AC3E}">
        <p14:creationId xmlns:p14="http://schemas.microsoft.com/office/powerpoint/2010/main" val="1498855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A10FF-F6BF-6C77-80D0-29AE7161A533}"/>
              </a:ext>
            </a:extLst>
          </p:cNvPr>
          <p:cNvSpPr>
            <a:spLocks noGrp="1"/>
          </p:cNvSpPr>
          <p:nvPr>
            <p:ph type="ctrTitle"/>
          </p:nvPr>
        </p:nvSpPr>
        <p:spPr/>
        <p:txBody>
          <a:bodyPr/>
          <a:lstStyle/>
          <a:p>
            <a:r>
              <a:rPr lang="da-DK" dirty="0"/>
              <a:t>Hvad har vi læst om i casene?</a:t>
            </a:r>
          </a:p>
        </p:txBody>
      </p:sp>
      <p:sp>
        <p:nvSpPr>
          <p:cNvPr id="3" name="Text Placeholder 2">
            <a:extLst>
              <a:ext uri="{FF2B5EF4-FFF2-40B4-BE49-F238E27FC236}">
                <a16:creationId xmlns:a16="http://schemas.microsoft.com/office/drawing/2014/main" id="{A7EB071A-D092-33A6-709D-95F5DF3E49A6}"/>
              </a:ext>
            </a:extLst>
          </p:cNvPr>
          <p:cNvSpPr>
            <a:spLocks noGrp="1"/>
          </p:cNvSpPr>
          <p:nvPr>
            <p:ph type="body" sz="quarter" idx="13"/>
          </p:nvPr>
        </p:nvSpPr>
        <p:spPr>
          <a:xfrm>
            <a:off x="6692202" y="3385395"/>
            <a:ext cx="4680000" cy="2466000"/>
          </a:xfrm>
        </p:spPr>
        <p:txBody>
          <a:bodyPr/>
          <a:lstStyle/>
          <a:p>
            <a:r>
              <a:rPr lang="da-DK" dirty="0"/>
              <a:t>28 cases fra enheder/arbejdsmiljøgrupper der belyser stressudfordringen på SDU</a:t>
            </a:r>
          </a:p>
          <a:p>
            <a:endParaRPr lang="da-DK" dirty="0"/>
          </a:p>
          <a:p>
            <a:r>
              <a:rPr lang="da-DK" dirty="0"/>
              <a:t>Cases fra alle fakulteter og Fællesområdet</a:t>
            </a:r>
          </a:p>
          <a:p>
            <a:pPr lvl="1"/>
            <a:r>
              <a:rPr lang="da-DK" dirty="0"/>
              <a:t>Institutter og fakultetssekretariater samt områder i fællesadministrationen</a:t>
            </a:r>
          </a:p>
          <a:p>
            <a:r>
              <a:rPr lang="da-DK" dirty="0"/>
              <a:t>Fra ledere og ansatte</a:t>
            </a:r>
          </a:p>
          <a:p>
            <a:pPr lvl="1"/>
            <a:r>
              <a:rPr lang="da-DK" dirty="0"/>
              <a:t>VIP og TAP</a:t>
            </a:r>
          </a:p>
        </p:txBody>
      </p:sp>
      <p:sp>
        <p:nvSpPr>
          <p:cNvPr id="5" name="Date Placeholder 4">
            <a:extLst>
              <a:ext uri="{FF2B5EF4-FFF2-40B4-BE49-F238E27FC236}">
                <a16:creationId xmlns:a16="http://schemas.microsoft.com/office/drawing/2014/main" id="{B3E62921-6231-3892-BC30-8EEE3480DC53}"/>
              </a:ext>
            </a:extLst>
          </p:cNvPr>
          <p:cNvSpPr>
            <a:spLocks noGrp="1"/>
          </p:cNvSpPr>
          <p:nvPr>
            <p:ph type="dt" sz="half" idx="16"/>
          </p:nvPr>
        </p:nvSpPr>
        <p:spPr/>
        <p:txBody>
          <a:bodyPr/>
          <a:lstStyle/>
          <a:p>
            <a:fld id="{07AC2456-A82E-432E-B63F-696826577E6E}" type="datetime1">
              <a:rPr lang="da-DK" smtClean="0"/>
              <a:t>20-12-2022</a:t>
            </a:fld>
            <a:endParaRPr lang="da-DK" dirty="0"/>
          </a:p>
        </p:txBody>
      </p:sp>
      <p:sp>
        <p:nvSpPr>
          <p:cNvPr id="6" name="Slide Number Placeholder 5">
            <a:extLst>
              <a:ext uri="{FF2B5EF4-FFF2-40B4-BE49-F238E27FC236}">
                <a16:creationId xmlns:a16="http://schemas.microsoft.com/office/drawing/2014/main" id="{D7A58653-368E-B56D-D27A-81D3EC53CEA3}"/>
              </a:ext>
            </a:extLst>
          </p:cNvPr>
          <p:cNvSpPr>
            <a:spLocks noGrp="1"/>
          </p:cNvSpPr>
          <p:nvPr>
            <p:ph type="sldNum" sz="quarter" idx="18"/>
          </p:nvPr>
        </p:nvSpPr>
        <p:spPr/>
        <p:txBody>
          <a:bodyPr/>
          <a:lstStyle/>
          <a:p>
            <a:fld id="{45D37B1E-C366-494F-A587-962AD9AABC83}" type="slidenum">
              <a:rPr lang="da-DK" smtClean="0"/>
              <a:pPr/>
              <a:t>5</a:t>
            </a:fld>
            <a:endParaRPr lang="da-DK" dirty="0"/>
          </a:p>
        </p:txBody>
      </p:sp>
      <p:pic>
        <p:nvPicPr>
          <p:cNvPr id="10" name="Picture 9">
            <a:extLst>
              <a:ext uri="{FF2B5EF4-FFF2-40B4-BE49-F238E27FC236}">
                <a16:creationId xmlns:a16="http://schemas.microsoft.com/office/drawing/2014/main" id="{6A8A3B63-8717-B5F5-E741-47FDBCACCBDB}"/>
              </a:ext>
            </a:extLst>
          </p:cNvPr>
          <p:cNvPicPr>
            <a:picLocks noChangeAspect="1"/>
          </p:cNvPicPr>
          <p:nvPr>
            <p:custDataLst>
              <p:tags r:id="rId1"/>
            </p:custDataLst>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22434" y="774030"/>
            <a:ext cx="5077365" cy="5077365"/>
          </a:xfrm>
          <a:prstGeom prst="rect">
            <a:avLst/>
          </a:prstGeom>
        </p:spPr>
      </p:pic>
    </p:spTree>
    <p:extLst>
      <p:ext uri="{BB962C8B-B14F-4D97-AF65-F5344CB8AC3E}">
        <p14:creationId xmlns:p14="http://schemas.microsoft.com/office/powerpoint/2010/main" val="1378028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A10FF-F6BF-6C77-80D0-29AE7161A533}"/>
              </a:ext>
            </a:extLst>
          </p:cNvPr>
          <p:cNvSpPr>
            <a:spLocks noGrp="1"/>
          </p:cNvSpPr>
          <p:nvPr>
            <p:ph type="ctrTitle"/>
          </p:nvPr>
        </p:nvSpPr>
        <p:spPr/>
        <p:txBody>
          <a:bodyPr/>
          <a:lstStyle/>
          <a:p>
            <a:r>
              <a:rPr lang="da-DK" dirty="0"/>
              <a:t>Hvad har vi læst om i casene? </a:t>
            </a:r>
            <a:br>
              <a:rPr lang="da-DK" dirty="0"/>
            </a:br>
            <a:r>
              <a:rPr lang="da-DK" sz="2800" dirty="0">
                <a:solidFill>
                  <a:schemeClr val="accent6">
                    <a:lumMod val="75000"/>
                  </a:schemeClr>
                </a:solidFill>
              </a:rPr>
              <a:t>Hvad opleves (især) stressende i vores organisation?</a:t>
            </a:r>
            <a:endParaRPr lang="da-DK" dirty="0">
              <a:solidFill>
                <a:schemeClr val="accent6">
                  <a:lumMod val="75000"/>
                </a:schemeClr>
              </a:solidFill>
            </a:endParaRPr>
          </a:p>
        </p:txBody>
      </p:sp>
      <p:sp>
        <p:nvSpPr>
          <p:cNvPr id="4" name="Content Placeholder 3">
            <a:extLst>
              <a:ext uri="{FF2B5EF4-FFF2-40B4-BE49-F238E27FC236}">
                <a16:creationId xmlns:a16="http://schemas.microsoft.com/office/drawing/2014/main" id="{DAF95669-A5F7-D9F1-B718-751DBCDFDBAB}"/>
              </a:ext>
            </a:extLst>
          </p:cNvPr>
          <p:cNvSpPr>
            <a:spLocks noGrp="1"/>
          </p:cNvSpPr>
          <p:nvPr>
            <p:ph sz="quarter" idx="15"/>
          </p:nvPr>
        </p:nvSpPr>
        <p:spPr/>
        <p:txBody>
          <a:bodyPr/>
          <a:lstStyle/>
          <a:p>
            <a:r>
              <a:rPr lang="da-DK" sz="1800" dirty="0"/>
              <a:t>Temaer, der træder frem på tværs af cases:</a:t>
            </a:r>
          </a:p>
          <a:p>
            <a:pPr lvl="1"/>
            <a:r>
              <a:rPr lang="da-DK" sz="1700" dirty="0"/>
              <a:t>IT-sikkerhed og IT-systemer</a:t>
            </a:r>
          </a:p>
          <a:p>
            <a:pPr lvl="1"/>
            <a:r>
              <a:rPr lang="da-DK" sz="1700" dirty="0"/>
              <a:t>Forandringsprocesser, omorganiseringer og flytninger, organisationstilpasning </a:t>
            </a:r>
          </a:p>
          <a:p>
            <a:pPr lvl="1"/>
            <a:r>
              <a:rPr lang="da-DK" sz="1700" dirty="0"/>
              <a:t>Mødekultur</a:t>
            </a:r>
          </a:p>
          <a:p>
            <a:pPr lvl="1"/>
            <a:r>
              <a:rPr lang="da-DK" sz="1700" dirty="0"/>
              <a:t>Ekstraopgaver med kort varsel/prioritering </a:t>
            </a:r>
          </a:p>
          <a:p>
            <a:pPr lvl="1"/>
            <a:r>
              <a:rPr lang="da-DK" sz="1700" dirty="0"/>
              <a:t>Opgaver på kanten af ens kompetencer</a:t>
            </a:r>
          </a:p>
          <a:p>
            <a:pPr lvl="1"/>
            <a:r>
              <a:rPr lang="da-DK" sz="1700" dirty="0"/>
              <a:t>Opgaver med usikre resultater trods investering</a:t>
            </a:r>
          </a:p>
          <a:p>
            <a:pPr lvl="1"/>
            <a:r>
              <a:rPr lang="da-DK" sz="1700" dirty="0"/>
              <a:t>For forskere: Administrative opgaver </a:t>
            </a:r>
          </a:p>
          <a:p>
            <a:pPr lvl="1"/>
            <a:r>
              <a:rPr lang="da-DK" sz="1700" dirty="0"/>
              <a:t>At navigere i krydspresset fra forskellige opgaver og incitamentsstrukturer</a:t>
            </a:r>
          </a:p>
          <a:p>
            <a:pPr lvl="1"/>
            <a:r>
              <a:rPr lang="da-DK" sz="1700" dirty="0"/>
              <a:t>Muligheder for at justere på tid og/eller ressourcer og/eller kompleksitetsgraden i opgaver</a:t>
            </a:r>
          </a:p>
          <a:p>
            <a:pPr lvl="1"/>
            <a:endParaRPr lang="da-DK" sz="1700" dirty="0"/>
          </a:p>
          <a:p>
            <a:r>
              <a:rPr lang="da-DK" sz="1900" b="1" dirty="0">
                <a:solidFill>
                  <a:schemeClr val="accent6">
                    <a:lumMod val="75000"/>
                  </a:schemeClr>
                </a:solidFill>
              </a:rPr>
              <a:t>Hvordan kan vi forebygge langvarig, alvorlig stressbelastning? </a:t>
            </a:r>
          </a:p>
          <a:p>
            <a:endParaRPr lang="da-DK" dirty="0"/>
          </a:p>
          <a:p>
            <a:endParaRPr lang="da-DK" dirty="0"/>
          </a:p>
        </p:txBody>
      </p:sp>
      <p:sp>
        <p:nvSpPr>
          <p:cNvPr id="5" name="Date Placeholder 4">
            <a:extLst>
              <a:ext uri="{FF2B5EF4-FFF2-40B4-BE49-F238E27FC236}">
                <a16:creationId xmlns:a16="http://schemas.microsoft.com/office/drawing/2014/main" id="{B3E62921-6231-3892-BC30-8EEE3480DC53}"/>
              </a:ext>
            </a:extLst>
          </p:cNvPr>
          <p:cNvSpPr>
            <a:spLocks noGrp="1"/>
          </p:cNvSpPr>
          <p:nvPr>
            <p:ph type="dt" sz="half" idx="16"/>
          </p:nvPr>
        </p:nvSpPr>
        <p:spPr/>
        <p:txBody>
          <a:bodyPr/>
          <a:lstStyle/>
          <a:p>
            <a:fld id="{07AC2456-A82E-432E-B63F-696826577E6E}" type="datetime1">
              <a:rPr lang="da-DK" smtClean="0"/>
              <a:t>20-12-2022</a:t>
            </a:fld>
            <a:endParaRPr lang="da-DK" dirty="0"/>
          </a:p>
        </p:txBody>
      </p:sp>
      <p:sp>
        <p:nvSpPr>
          <p:cNvPr id="6" name="Slide Number Placeholder 5">
            <a:extLst>
              <a:ext uri="{FF2B5EF4-FFF2-40B4-BE49-F238E27FC236}">
                <a16:creationId xmlns:a16="http://schemas.microsoft.com/office/drawing/2014/main" id="{D7A58653-368E-B56D-D27A-81D3EC53CEA3}"/>
              </a:ext>
            </a:extLst>
          </p:cNvPr>
          <p:cNvSpPr>
            <a:spLocks noGrp="1"/>
          </p:cNvSpPr>
          <p:nvPr>
            <p:ph type="sldNum" sz="quarter" idx="18"/>
          </p:nvPr>
        </p:nvSpPr>
        <p:spPr/>
        <p:txBody>
          <a:bodyPr/>
          <a:lstStyle/>
          <a:p>
            <a:fld id="{45D37B1E-C366-494F-A587-962AD9AABC83}" type="slidenum">
              <a:rPr lang="da-DK" smtClean="0"/>
              <a:pPr/>
              <a:t>6</a:t>
            </a:fld>
            <a:endParaRPr lang="da-DK" dirty="0"/>
          </a:p>
        </p:txBody>
      </p:sp>
      <p:pic>
        <p:nvPicPr>
          <p:cNvPr id="8" name="Picture 7">
            <a:extLst>
              <a:ext uri="{FF2B5EF4-FFF2-40B4-BE49-F238E27FC236}">
                <a16:creationId xmlns:a16="http://schemas.microsoft.com/office/drawing/2014/main" id="{BA21B8CA-BC05-9092-70C4-A8FE47DA3C86}"/>
              </a:ext>
            </a:extLst>
          </p:cNvPr>
          <p:cNvPicPr>
            <a:picLocks noChangeAspect="1"/>
          </p:cNvPicPr>
          <p:nvPr>
            <p:custDataLst>
              <p:tags r:id="rId1"/>
            </p:custDataLst>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p:blipFill>
        <p:spPr>
          <a:xfrm>
            <a:off x="6096000" y="3427021"/>
            <a:ext cx="2823945" cy="2828178"/>
          </a:xfrm>
          <a:prstGeom prst="rect">
            <a:avLst/>
          </a:prstGeom>
        </p:spPr>
      </p:pic>
    </p:spTree>
    <p:extLst>
      <p:ext uri="{BB962C8B-B14F-4D97-AF65-F5344CB8AC3E}">
        <p14:creationId xmlns:p14="http://schemas.microsoft.com/office/powerpoint/2010/main" val="12264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fade">
                                      <p:cBhvr>
                                        <p:cTn id="47" dur="500"/>
                                        <p:tgtEl>
                                          <p:spTgt spid="4">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animEffect transition="in" filter="fade">
                                      <p:cBhvr>
                                        <p:cTn id="52"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E2BC-EDCC-D8AD-DA83-F1B859F992DD}"/>
              </a:ext>
            </a:extLst>
          </p:cNvPr>
          <p:cNvSpPr>
            <a:spLocks noGrp="1"/>
          </p:cNvSpPr>
          <p:nvPr>
            <p:ph type="title"/>
          </p:nvPr>
        </p:nvSpPr>
        <p:spPr/>
        <p:txBody>
          <a:bodyPr/>
          <a:lstStyle/>
          <a:p>
            <a:endParaRPr lang="da-DK" dirty="0"/>
          </a:p>
        </p:txBody>
      </p:sp>
      <p:pic>
        <p:nvPicPr>
          <p:cNvPr id="7" name="Content Placeholder 6">
            <a:extLst>
              <a:ext uri="{FF2B5EF4-FFF2-40B4-BE49-F238E27FC236}">
                <a16:creationId xmlns:a16="http://schemas.microsoft.com/office/drawing/2014/main" id="{7096032B-1B8B-8056-2335-5364C4CC6372}"/>
              </a:ext>
            </a:extLst>
          </p:cNvPr>
          <p:cNvPicPr>
            <a:picLocks noGrp="1" noChangeAspect="1"/>
          </p:cNvPicPr>
          <p:nvPr>
            <p:ph sz="quarter" idx="19"/>
          </p:nvPr>
        </p:nvPicPr>
        <p:blipFill rotWithShape="1">
          <a:blip r:embed="rId3"/>
          <a:srcRect l="14353" t="28760" r="30321" b="13928"/>
          <a:stretch/>
        </p:blipFill>
        <p:spPr>
          <a:xfrm>
            <a:off x="410400" y="1700212"/>
            <a:ext cx="7733475" cy="4506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a:extLst>
              <a:ext uri="{FF2B5EF4-FFF2-40B4-BE49-F238E27FC236}">
                <a16:creationId xmlns:a16="http://schemas.microsoft.com/office/drawing/2014/main" id="{8088A4D7-7408-4B0E-701D-B033FC117FC0}"/>
              </a:ext>
            </a:extLst>
          </p:cNvPr>
          <p:cNvSpPr>
            <a:spLocks noGrp="1"/>
          </p:cNvSpPr>
          <p:nvPr>
            <p:ph type="dt" sz="half" idx="20"/>
          </p:nvPr>
        </p:nvSpPr>
        <p:spPr/>
        <p:txBody>
          <a:bodyPr/>
          <a:lstStyle/>
          <a:p>
            <a:fld id="{844D4FCA-DAB3-4B7B-BA1C-5BDF738F8393}" type="datetime1">
              <a:rPr lang="da-DK" smtClean="0"/>
              <a:t>20-12-2022</a:t>
            </a:fld>
            <a:endParaRPr lang="da-DK" dirty="0"/>
          </a:p>
        </p:txBody>
      </p:sp>
      <p:sp>
        <p:nvSpPr>
          <p:cNvPr id="5" name="Slide Number Placeholder 4">
            <a:extLst>
              <a:ext uri="{FF2B5EF4-FFF2-40B4-BE49-F238E27FC236}">
                <a16:creationId xmlns:a16="http://schemas.microsoft.com/office/drawing/2014/main" id="{520EEE69-2334-9A42-F9F1-F59C666FDA6C}"/>
              </a:ext>
            </a:extLst>
          </p:cNvPr>
          <p:cNvSpPr>
            <a:spLocks noGrp="1"/>
          </p:cNvSpPr>
          <p:nvPr>
            <p:ph type="sldNum" sz="quarter" idx="22"/>
          </p:nvPr>
        </p:nvSpPr>
        <p:spPr/>
        <p:txBody>
          <a:bodyPr/>
          <a:lstStyle/>
          <a:p>
            <a:fld id="{45D37B1E-C366-494F-A587-962AD9AABC83}" type="slidenum">
              <a:rPr lang="da-DK" smtClean="0"/>
              <a:pPr/>
              <a:t>7</a:t>
            </a:fld>
            <a:endParaRPr lang="da-DK" dirty="0"/>
          </a:p>
        </p:txBody>
      </p:sp>
      <p:pic>
        <p:nvPicPr>
          <p:cNvPr id="10" name="Picture 9" descr="A picture containing person, indoor&#10;&#10;Description automatically generated">
            <a:extLst>
              <a:ext uri="{FF2B5EF4-FFF2-40B4-BE49-F238E27FC236}">
                <a16:creationId xmlns:a16="http://schemas.microsoft.com/office/drawing/2014/main" id="{E308E82F-689A-62DA-8A59-8C5709523C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59335" y="1296165"/>
            <a:ext cx="5157788" cy="3868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2218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99163D-5875-8DB7-FD90-076A1F967F84}"/>
              </a:ext>
            </a:extLst>
          </p:cNvPr>
          <p:cNvSpPr>
            <a:spLocks noGrp="1"/>
          </p:cNvSpPr>
          <p:nvPr>
            <p:ph type="title"/>
          </p:nvPr>
        </p:nvSpPr>
        <p:spPr>
          <a:xfrm>
            <a:off x="410400" y="1028246"/>
            <a:ext cx="5366267" cy="2533106"/>
          </a:xfrm>
        </p:spPr>
        <p:txBody>
          <a:bodyPr/>
          <a:lstStyle/>
          <a:p>
            <a:r>
              <a:rPr lang="da-DK" dirty="0"/>
              <a:t>Hvordan kan vi forebygge at medarbejderne bliver ramt af stress?</a:t>
            </a:r>
            <a:br>
              <a:rPr lang="da-DK" dirty="0"/>
            </a:br>
            <a:r>
              <a:rPr lang="da-DK" dirty="0"/>
              <a:t> </a:t>
            </a:r>
            <a:br>
              <a:rPr lang="da-DK" dirty="0"/>
            </a:br>
            <a:endParaRPr lang="da-DK" dirty="0"/>
          </a:p>
        </p:txBody>
      </p:sp>
      <p:graphicFrame>
        <p:nvGraphicFramePr>
          <p:cNvPr id="11" name="Pladsholder til indhold 10">
            <a:extLst>
              <a:ext uri="{FF2B5EF4-FFF2-40B4-BE49-F238E27FC236}">
                <a16:creationId xmlns:a16="http://schemas.microsoft.com/office/drawing/2014/main" id="{CDA66B6E-25B6-4D53-1BB1-699F02662053}"/>
              </a:ext>
            </a:extLst>
          </p:cNvPr>
          <p:cNvGraphicFramePr>
            <a:graphicFrameLocks noGrp="1"/>
          </p:cNvGraphicFramePr>
          <p:nvPr>
            <p:ph sz="quarter" idx="19"/>
          </p:nvPr>
        </p:nvGraphicFramePr>
        <p:xfrm>
          <a:off x="5868227" y="2070486"/>
          <a:ext cx="5216525" cy="25331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Date Placeholder 2">
            <a:extLst>
              <a:ext uri="{FF2B5EF4-FFF2-40B4-BE49-F238E27FC236}">
                <a16:creationId xmlns:a16="http://schemas.microsoft.com/office/drawing/2014/main" id="{98CF08C6-7869-42F2-829E-6683126F4D25}"/>
              </a:ext>
            </a:extLst>
          </p:cNvPr>
          <p:cNvSpPr>
            <a:spLocks noGrp="1"/>
          </p:cNvSpPr>
          <p:nvPr>
            <p:ph type="dt" sz="half" idx="20"/>
          </p:nvPr>
        </p:nvSpPr>
        <p:spPr/>
        <p:txBody>
          <a:bodyPr/>
          <a:lstStyle/>
          <a:p>
            <a:fld id="{83C7CD7C-F7E2-4FF3-B441-BD5C13FCA230}" type="datetime1">
              <a:rPr lang="da-DK" smtClean="0"/>
              <a:t>20-12-2022</a:t>
            </a:fld>
            <a:endParaRPr lang="da-DK" dirty="0"/>
          </a:p>
        </p:txBody>
      </p:sp>
      <p:sp>
        <p:nvSpPr>
          <p:cNvPr id="12" name="Rektangel: afrundede hjørner 11">
            <a:extLst>
              <a:ext uri="{FF2B5EF4-FFF2-40B4-BE49-F238E27FC236}">
                <a16:creationId xmlns:a16="http://schemas.microsoft.com/office/drawing/2014/main" id="{81D311C4-99B2-5932-3FAE-8C89586AEE74}"/>
              </a:ext>
            </a:extLst>
          </p:cNvPr>
          <p:cNvSpPr/>
          <p:nvPr/>
        </p:nvSpPr>
        <p:spPr>
          <a:xfrm>
            <a:off x="5389891" y="4821305"/>
            <a:ext cx="2647405" cy="104013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dirty="0"/>
              <a:t>”Holde øje med det gule”</a:t>
            </a:r>
          </a:p>
        </p:txBody>
      </p:sp>
      <p:sp>
        <p:nvSpPr>
          <p:cNvPr id="14" name="Rektangel: afrundede hjørner 13">
            <a:extLst>
              <a:ext uri="{FF2B5EF4-FFF2-40B4-BE49-F238E27FC236}">
                <a16:creationId xmlns:a16="http://schemas.microsoft.com/office/drawing/2014/main" id="{EDA2FD20-3A0E-9B72-9BC6-F94C546729A4}"/>
              </a:ext>
            </a:extLst>
          </p:cNvPr>
          <p:cNvSpPr/>
          <p:nvPr/>
        </p:nvSpPr>
        <p:spPr>
          <a:xfrm>
            <a:off x="8771764" y="4821305"/>
            <a:ext cx="2647405" cy="104013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600" dirty="0"/>
              <a:t>”Reducere det røde”</a:t>
            </a:r>
          </a:p>
        </p:txBody>
      </p:sp>
    </p:spTree>
    <p:custDataLst>
      <p:custData r:id="rId1"/>
      <p:custData r:id="rId2"/>
    </p:custDataLst>
    <p:extLst>
      <p:ext uri="{BB962C8B-B14F-4D97-AF65-F5344CB8AC3E}">
        <p14:creationId xmlns:p14="http://schemas.microsoft.com/office/powerpoint/2010/main" val="12612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ktangel: afrundede hjørner 34">
            <a:extLst>
              <a:ext uri="{FF2B5EF4-FFF2-40B4-BE49-F238E27FC236}">
                <a16:creationId xmlns:a16="http://schemas.microsoft.com/office/drawing/2014/main" id="{3CAC22C0-AFC1-C27A-23F4-2B5E5BAC63AF}"/>
              </a:ext>
            </a:extLst>
          </p:cNvPr>
          <p:cNvSpPr/>
          <p:nvPr/>
        </p:nvSpPr>
        <p:spPr>
          <a:xfrm>
            <a:off x="4388112" y="395888"/>
            <a:ext cx="2930396" cy="4542696"/>
          </a:xfrm>
          <a:prstGeom prst="roundRect">
            <a:avLst/>
          </a:prstGeom>
          <a:solidFill>
            <a:schemeClr val="bg2">
              <a:alpha val="21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endParaRPr lang="da-DK" sz="1600" dirty="0">
              <a:solidFill>
                <a:schemeClr val="tx1"/>
              </a:solidFill>
            </a:endParaRPr>
          </a:p>
        </p:txBody>
      </p:sp>
      <p:sp>
        <p:nvSpPr>
          <p:cNvPr id="4" name="Title 3">
            <a:extLst>
              <a:ext uri="{FF2B5EF4-FFF2-40B4-BE49-F238E27FC236}">
                <a16:creationId xmlns:a16="http://schemas.microsoft.com/office/drawing/2014/main" id="{7BDCB872-5B43-441B-8FB1-E84C64914BE8}"/>
              </a:ext>
            </a:extLst>
          </p:cNvPr>
          <p:cNvSpPr>
            <a:spLocks noGrp="1"/>
          </p:cNvSpPr>
          <p:nvPr>
            <p:ph type="ctrTitle"/>
          </p:nvPr>
        </p:nvSpPr>
        <p:spPr>
          <a:xfrm>
            <a:off x="414697" y="1784763"/>
            <a:ext cx="3399020" cy="1567095"/>
          </a:xfrm>
        </p:spPr>
        <p:txBody>
          <a:bodyPr/>
          <a:lstStyle/>
          <a:p>
            <a:r>
              <a:rPr lang="da-DK" sz="3200" dirty="0"/>
              <a:t>Risikovurdering som et værktøj</a:t>
            </a:r>
            <a:br>
              <a:rPr lang="da-DK" sz="3200" dirty="0"/>
            </a:br>
            <a:r>
              <a:rPr lang="da-DK" sz="3200" dirty="0"/>
              <a:t>- en del af APV’en</a:t>
            </a:r>
          </a:p>
        </p:txBody>
      </p:sp>
      <p:sp>
        <p:nvSpPr>
          <p:cNvPr id="3" name="Date Placeholder 2">
            <a:extLst>
              <a:ext uri="{FF2B5EF4-FFF2-40B4-BE49-F238E27FC236}">
                <a16:creationId xmlns:a16="http://schemas.microsoft.com/office/drawing/2014/main" id="{41DEABC6-0B5F-4868-9B49-112D6DB148F9}"/>
              </a:ext>
            </a:extLst>
          </p:cNvPr>
          <p:cNvSpPr>
            <a:spLocks noGrp="1"/>
          </p:cNvSpPr>
          <p:nvPr>
            <p:ph type="dt" sz="half" idx="4294967295"/>
          </p:nvPr>
        </p:nvSpPr>
        <p:spPr>
          <a:xfrm>
            <a:off x="0" y="6911975"/>
            <a:ext cx="0" cy="0"/>
          </a:xfrm>
        </p:spPr>
        <p:txBody>
          <a:bodyPr/>
          <a:lstStyle/>
          <a:p>
            <a:fld id="{BF434C8B-1A2A-49DC-9216-7DCD7F14C0B8}" type="datetime1">
              <a:rPr lang="da-DK" smtClean="0"/>
              <a:t>20-12-2022</a:t>
            </a:fld>
            <a:endParaRPr lang="da-DK" dirty="0"/>
          </a:p>
        </p:txBody>
      </p:sp>
      <p:sp>
        <p:nvSpPr>
          <p:cNvPr id="39" name="Rektangel: afrundede hjørner 38">
            <a:extLst>
              <a:ext uri="{FF2B5EF4-FFF2-40B4-BE49-F238E27FC236}">
                <a16:creationId xmlns:a16="http://schemas.microsoft.com/office/drawing/2014/main" id="{CB58EAA8-EBBA-559D-785C-904F46079C9B}"/>
              </a:ext>
            </a:extLst>
          </p:cNvPr>
          <p:cNvSpPr/>
          <p:nvPr/>
        </p:nvSpPr>
        <p:spPr>
          <a:xfrm>
            <a:off x="4529926" y="1249371"/>
            <a:ext cx="2658936" cy="3648305"/>
          </a:xfrm>
          <a:prstGeom prst="roundRect">
            <a:avLst>
              <a:gd name="adj" fmla="val 30674"/>
            </a:avLst>
          </a:prstGeom>
          <a:solidFill>
            <a:schemeClr val="bg2"/>
          </a:solidFill>
          <a:ln w="19050" cap="flat" cmpd="sng" algn="ctr">
            <a:solidFill>
              <a:srgbClr val="FFFFFF"/>
            </a:solidFill>
            <a:prstDash val="solid"/>
            <a:miter lim="800000"/>
          </a:ln>
          <a:effectLst/>
        </p:spPr>
        <p:style>
          <a:lnRef idx="3">
            <a:schemeClr val="lt1"/>
          </a:lnRef>
          <a:fillRef idx="1">
            <a:schemeClr val="dk1"/>
          </a:fillRef>
          <a:effectRef idx="1">
            <a:schemeClr val="dk1"/>
          </a:effectRef>
          <a:fontRef idx="minor">
            <a:schemeClr val="lt1"/>
          </a:fontRef>
        </p:style>
        <p:txBody>
          <a:bodyPr/>
          <a:lstStyle>
            <a:defPPr>
              <a:defRPr lang="en-US"/>
            </a:defPPr>
            <a:lvl1pPr marL="0" algn="l" defTabSz="914400" rtl="0" eaLnBrk="1" latinLnBrk="0" hangingPunct="1">
              <a:defRPr sz="1800" kern="1200">
                <a:solidFill>
                  <a:srgbClr val="FFFFFF"/>
                </a:solidFill>
                <a:latin typeface="Arial"/>
              </a:defRPr>
            </a:lvl1pPr>
            <a:lvl2pPr marL="457200" algn="l" defTabSz="914400" rtl="0" eaLnBrk="1" latinLnBrk="0" hangingPunct="1">
              <a:defRPr sz="1800" kern="1200">
                <a:solidFill>
                  <a:srgbClr val="FFFFFF"/>
                </a:solidFill>
                <a:latin typeface="Arial"/>
              </a:defRPr>
            </a:lvl2pPr>
            <a:lvl3pPr marL="914400" algn="l" defTabSz="914400" rtl="0" eaLnBrk="1" latinLnBrk="0" hangingPunct="1">
              <a:defRPr sz="1800" kern="1200">
                <a:solidFill>
                  <a:srgbClr val="FFFFFF"/>
                </a:solidFill>
                <a:latin typeface="Arial"/>
              </a:defRPr>
            </a:lvl3pPr>
            <a:lvl4pPr marL="1371600" algn="l" defTabSz="914400" rtl="0" eaLnBrk="1" latinLnBrk="0" hangingPunct="1">
              <a:defRPr sz="1800" kern="1200">
                <a:solidFill>
                  <a:srgbClr val="FFFFFF"/>
                </a:solidFill>
                <a:latin typeface="Arial"/>
              </a:defRPr>
            </a:lvl4pPr>
            <a:lvl5pPr marL="1828800" algn="l" defTabSz="914400" rtl="0" eaLnBrk="1" latinLnBrk="0" hangingPunct="1">
              <a:defRPr sz="1800" kern="1200">
                <a:solidFill>
                  <a:srgbClr val="FFFFFF"/>
                </a:solidFill>
                <a:latin typeface="Arial"/>
              </a:defRPr>
            </a:lvl5pPr>
            <a:lvl6pPr marL="2286000" algn="l" defTabSz="914400" rtl="0" eaLnBrk="1" latinLnBrk="0" hangingPunct="1">
              <a:defRPr sz="1800" kern="1200">
                <a:solidFill>
                  <a:srgbClr val="FFFFFF"/>
                </a:solidFill>
                <a:latin typeface="Arial"/>
              </a:defRPr>
            </a:lvl6pPr>
            <a:lvl7pPr marL="2743200" algn="l" defTabSz="914400" rtl="0" eaLnBrk="1" latinLnBrk="0" hangingPunct="1">
              <a:defRPr sz="1800" kern="1200">
                <a:solidFill>
                  <a:srgbClr val="FFFFFF"/>
                </a:solidFill>
                <a:latin typeface="Arial"/>
              </a:defRPr>
            </a:lvl7pPr>
            <a:lvl8pPr marL="3200400" algn="l" defTabSz="914400" rtl="0" eaLnBrk="1" latinLnBrk="0" hangingPunct="1">
              <a:defRPr sz="1800" kern="1200">
                <a:solidFill>
                  <a:srgbClr val="FFFFFF"/>
                </a:solidFill>
                <a:latin typeface="Arial"/>
              </a:defRPr>
            </a:lvl8pPr>
            <a:lvl9pPr marL="3657600" algn="l" defTabSz="914400" rtl="0" eaLnBrk="1" latinLnBrk="0" hangingPunct="1">
              <a:defRPr sz="1800" kern="1200">
                <a:solidFill>
                  <a:srgbClr val="FFFFFF"/>
                </a:solidFill>
                <a:latin typeface="Arial"/>
              </a:defRPr>
            </a:lvl9pPr>
          </a:lstStyle>
          <a:p>
            <a:r>
              <a:rPr lang="da-DK" sz="1600" dirty="0">
                <a:solidFill>
                  <a:schemeClr val="tx1"/>
                </a:solidFill>
              </a:rPr>
              <a:t>Kortlæg omfang ved at indhente relevant viden:</a:t>
            </a:r>
          </a:p>
          <a:p>
            <a:pPr marL="285750" indent="-285750">
              <a:buFontTx/>
              <a:buChar char="-"/>
            </a:pPr>
            <a:r>
              <a:rPr lang="da-DK" sz="1600" dirty="0">
                <a:solidFill>
                  <a:schemeClr val="tx1"/>
                </a:solidFill>
              </a:rPr>
              <a:t>Observationer</a:t>
            </a:r>
          </a:p>
          <a:p>
            <a:pPr marL="285750" indent="-285750">
              <a:buFontTx/>
              <a:buChar char="-"/>
            </a:pPr>
            <a:r>
              <a:rPr lang="da-DK" sz="1600" dirty="0">
                <a:solidFill>
                  <a:schemeClr val="tx1"/>
                </a:solidFill>
              </a:rPr>
              <a:t>Dialog med medarbejdere</a:t>
            </a:r>
          </a:p>
          <a:p>
            <a:pPr marL="285750" indent="-285750">
              <a:buFontTx/>
              <a:buChar char="-"/>
            </a:pPr>
            <a:r>
              <a:rPr lang="da-DK" sz="1600" dirty="0">
                <a:solidFill>
                  <a:schemeClr val="tx1"/>
                </a:solidFill>
              </a:rPr>
              <a:t>APV-kortlægningen</a:t>
            </a:r>
          </a:p>
          <a:p>
            <a:pPr marL="285750" indent="-285750">
              <a:buFontTx/>
              <a:buChar char="-"/>
            </a:pPr>
            <a:r>
              <a:rPr lang="da-DK" sz="1600" dirty="0">
                <a:solidFill>
                  <a:schemeClr val="tx1"/>
                </a:solidFill>
              </a:rPr>
              <a:t>Kendte årsager til stressbelastninger</a:t>
            </a:r>
          </a:p>
          <a:p>
            <a:pPr marL="285750" indent="-285750">
              <a:buFontTx/>
              <a:buChar char="-"/>
            </a:pPr>
            <a:endParaRPr lang="da-DK" sz="1400" dirty="0"/>
          </a:p>
        </p:txBody>
      </p:sp>
      <p:sp>
        <p:nvSpPr>
          <p:cNvPr id="37" name="Tekstfelt 36">
            <a:extLst>
              <a:ext uri="{FF2B5EF4-FFF2-40B4-BE49-F238E27FC236}">
                <a16:creationId xmlns:a16="http://schemas.microsoft.com/office/drawing/2014/main" id="{2E4DB95F-773B-A4B6-3E31-CB7156BA3D18}"/>
              </a:ext>
            </a:extLst>
          </p:cNvPr>
          <p:cNvSpPr txBox="1"/>
          <p:nvPr/>
        </p:nvSpPr>
        <p:spPr>
          <a:xfrm>
            <a:off x="4642207" y="1003150"/>
            <a:ext cx="2497874" cy="246221"/>
          </a:xfrm>
          <a:prstGeom prst="rect">
            <a:avLst/>
          </a:prstGeom>
          <a:noFill/>
        </p:spPr>
        <p:txBody>
          <a:bodyPr wrap="square" lIns="0" tIns="0" rIns="0" bIns="0" rtlCol="0">
            <a:spAutoFit/>
          </a:bodyPr>
          <a:lstStyle/>
          <a:p>
            <a:r>
              <a:rPr lang="da-DK" sz="1600" dirty="0"/>
              <a:t>Identifikationsfasen:</a:t>
            </a:r>
          </a:p>
        </p:txBody>
      </p:sp>
      <p:sp>
        <p:nvSpPr>
          <p:cNvPr id="36" name="Rektangel: afrundede hjørner 35">
            <a:extLst>
              <a:ext uri="{FF2B5EF4-FFF2-40B4-BE49-F238E27FC236}">
                <a16:creationId xmlns:a16="http://schemas.microsoft.com/office/drawing/2014/main" id="{AD3DE40B-AF21-896D-B04B-E1DF01557C66}"/>
              </a:ext>
            </a:extLst>
          </p:cNvPr>
          <p:cNvSpPr/>
          <p:nvPr/>
        </p:nvSpPr>
        <p:spPr>
          <a:xfrm>
            <a:off x="7483384" y="395888"/>
            <a:ext cx="4262973" cy="4542697"/>
          </a:xfrm>
          <a:prstGeom prst="roundRect">
            <a:avLst/>
          </a:prstGeom>
          <a:solidFill>
            <a:schemeClr val="bg2">
              <a:alpha val="21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38" name="Tekstfelt 37">
            <a:extLst>
              <a:ext uri="{FF2B5EF4-FFF2-40B4-BE49-F238E27FC236}">
                <a16:creationId xmlns:a16="http://schemas.microsoft.com/office/drawing/2014/main" id="{B6323F0C-6ECE-AEC3-45DD-5C7D3AAD852B}"/>
              </a:ext>
            </a:extLst>
          </p:cNvPr>
          <p:cNvSpPr txBox="1"/>
          <p:nvPr/>
        </p:nvSpPr>
        <p:spPr>
          <a:xfrm>
            <a:off x="7791900" y="1003150"/>
            <a:ext cx="2497874" cy="246221"/>
          </a:xfrm>
          <a:prstGeom prst="rect">
            <a:avLst/>
          </a:prstGeom>
          <a:noFill/>
        </p:spPr>
        <p:txBody>
          <a:bodyPr wrap="square" lIns="0" tIns="0" rIns="0" bIns="0" rtlCol="0">
            <a:spAutoFit/>
          </a:bodyPr>
          <a:lstStyle/>
          <a:p>
            <a:r>
              <a:rPr lang="da-DK" sz="1600" dirty="0"/>
              <a:t>Analysefasen:</a:t>
            </a:r>
          </a:p>
        </p:txBody>
      </p:sp>
      <p:sp>
        <p:nvSpPr>
          <p:cNvPr id="40" name="Rektangel: afrundede hjørner 39">
            <a:extLst>
              <a:ext uri="{FF2B5EF4-FFF2-40B4-BE49-F238E27FC236}">
                <a16:creationId xmlns:a16="http://schemas.microsoft.com/office/drawing/2014/main" id="{F9D344B4-1A99-7CCF-5596-8AA53AA6137C}"/>
              </a:ext>
            </a:extLst>
          </p:cNvPr>
          <p:cNvSpPr/>
          <p:nvPr/>
        </p:nvSpPr>
        <p:spPr>
          <a:xfrm>
            <a:off x="7623581" y="1249371"/>
            <a:ext cx="3943987" cy="3648305"/>
          </a:xfrm>
          <a:prstGeom prst="roundRect">
            <a:avLst>
              <a:gd name="adj" fmla="val 30674"/>
            </a:avLst>
          </a:prstGeom>
          <a:solidFill>
            <a:schemeClr val="bg2"/>
          </a:solidFill>
          <a:ln w="19050" cap="flat" cmpd="sng" algn="ctr">
            <a:solidFill>
              <a:srgbClr val="FFFFFF"/>
            </a:solidFill>
            <a:prstDash val="solid"/>
            <a:miter lim="800000"/>
          </a:ln>
          <a:effectLst/>
        </p:spPr>
        <p:style>
          <a:lnRef idx="3">
            <a:schemeClr val="lt1"/>
          </a:lnRef>
          <a:fillRef idx="1">
            <a:schemeClr val="dk1"/>
          </a:fillRef>
          <a:effectRef idx="1">
            <a:schemeClr val="dk1"/>
          </a:effectRef>
          <a:fontRef idx="minor">
            <a:schemeClr val="lt1"/>
          </a:fontRef>
        </p:style>
        <p:txBody>
          <a:bodyPr lIns="91440" tIns="45720" rIns="91440" bIns="45720" anchor="t"/>
          <a:lstStyle>
            <a:defPPr>
              <a:defRPr lang="en-US"/>
            </a:defPPr>
            <a:lvl1pPr marL="0" algn="l" defTabSz="914400" rtl="0" eaLnBrk="1" latinLnBrk="0" hangingPunct="1">
              <a:defRPr sz="1800" kern="1200">
                <a:solidFill>
                  <a:srgbClr val="FFFFFF"/>
                </a:solidFill>
                <a:latin typeface="Arial"/>
              </a:defRPr>
            </a:lvl1pPr>
            <a:lvl2pPr marL="457200" algn="l" defTabSz="914400" rtl="0" eaLnBrk="1" latinLnBrk="0" hangingPunct="1">
              <a:defRPr sz="1800" kern="1200">
                <a:solidFill>
                  <a:srgbClr val="FFFFFF"/>
                </a:solidFill>
                <a:latin typeface="Arial"/>
              </a:defRPr>
            </a:lvl2pPr>
            <a:lvl3pPr marL="914400" algn="l" defTabSz="914400" rtl="0" eaLnBrk="1" latinLnBrk="0" hangingPunct="1">
              <a:defRPr sz="1800" kern="1200">
                <a:solidFill>
                  <a:srgbClr val="FFFFFF"/>
                </a:solidFill>
                <a:latin typeface="Arial"/>
              </a:defRPr>
            </a:lvl3pPr>
            <a:lvl4pPr marL="1371600" algn="l" defTabSz="914400" rtl="0" eaLnBrk="1" latinLnBrk="0" hangingPunct="1">
              <a:defRPr sz="1800" kern="1200">
                <a:solidFill>
                  <a:srgbClr val="FFFFFF"/>
                </a:solidFill>
                <a:latin typeface="Arial"/>
              </a:defRPr>
            </a:lvl4pPr>
            <a:lvl5pPr marL="1828800" algn="l" defTabSz="914400" rtl="0" eaLnBrk="1" latinLnBrk="0" hangingPunct="1">
              <a:defRPr sz="1800" kern="1200">
                <a:solidFill>
                  <a:srgbClr val="FFFFFF"/>
                </a:solidFill>
                <a:latin typeface="Arial"/>
              </a:defRPr>
            </a:lvl5pPr>
            <a:lvl6pPr marL="2286000" algn="l" defTabSz="914400" rtl="0" eaLnBrk="1" latinLnBrk="0" hangingPunct="1">
              <a:defRPr sz="1800" kern="1200">
                <a:solidFill>
                  <a:srgbClr val="FFFFFF"/>
                </a:solidFill>
                <a:latin typeface="Arial"/>
              </a:defRPr>
            </a:lvl6pPr>
            <a:lvl7pPr marL="2743200" algn="l" defTabSz="914400" rtl="0" eaLnBrk="1" latinLnBrk="0" hangingPunct="1">
              <a:defRPr sz="1800" kern="1200">
                <a:solidFill>
                  <a:srgbClr val="FFFFFF"/>
                </a:solidFill>
                <a:latin typeface="Arial"/>
              </a:defRPr>
            </a:lvl7pPr>
            <a:lvl8pPr marL="3200400" algn="l" defTabSz="914400" rtl="0" eaLnBrk="1" latinLnBrk="0" hangingPunct="1">
              <a:defRPr sz="1800" kern="1200">
                <a:solidFill>
                  <a:srgbClr val="FFFFFF"/>
                </a:solidFill>
                <a:latin typeface="Arial"/>
              </a:defRPr>
            </a:lvl8pPr>
            <a:lvl9pPr marL="3657600" algn="l" defTabSz="914400" rtl="0" eaLnBrk="1" latinLnBrk="0" hangingPunct="1">
              <a:defRPr sz="1800" kern="1200">
                <a:solidFill>
                  <a:srgbClr val="FFFFFF"/>
                </a:solidFill>
                <a:latin typeface="Arial"/>
              </a:defRPr>
            </a:lvl9pPr>
          </a:lstStyle>
          <a:p>
            <a:r>
              <a:rPr lang="da-DK" sz="1600" dirty="0">
                <a:solidFill>
                  <a:schemeClr val="tx1"/>
                </a:solidFill>
              </a:rPr>
              <a:t>Udforsk problemet.</a:t>
            </a:r>
          </a:p>
          <a:p>
            <a:r>
              <a:rPr lang="da-DK" sz="1600" dirty="0">
                <a:solidFill>
                  <a:schemeClr val="tx1"/>
                </a:solidFill>
              </a:rPr>
              <a:t>Brug tid og ressourcer på at forstå hvorfor?</a:t>
            </a:r>
          </a:p>
          <a:p>
            <a:endParaRPr lang="da-DK" sz="1600" dirty="0">
              <a:solidFill>
                <a:schemeClr val="tx1"/>
              </a:solidFill>
            </a:endParaRPr>
          </a:p>
          <a:p>
            <a:r>
              <a:rPr lang="da-DK" sz="1600" dirty="0">
                <a:solidFill>
                  <a:schemeClr val="tx1"/>
                </a:solidFill>
              </a:rPr>
              <a:t>Overvej mulige løsninger.</a:t>
            </a:r>
          </a:p>
          <a:p>
            <a:r>
              <a:rPr lang="da-DK" sz="1600" dirty="0">
                <a:solidFill>
                  <a:schemeClr val="tx1"/>
                </a:solidFill>
              </a:rPr>
              <a:t>Brug tid på at finde frem til de rette løsninger på udfordringerne. </a:t>
            </a:r>
          </a:p>
          <a:p>
            <a:endParaRPr lang="da-DK" sz="1600" dirty="0">
              <a:solidFill>
                <a:schemeClr val="tx1"/>
              </a:solidFill>
            </a:endParaRPr>
          </a:p>
          <a:p>
            <a:r>
              <a:rPr lang="da-DK" sz="1600" dirty="0">
                <a:solidFill>
                  <a:schemeClr val="tx1"/>
                </a:solidFill>
              </a:rPr>
              <a:t>Inddrag medarbejderne i analysen - Arbejdsmiljøet påvirker os alle, ​</a:t>
            </a:r>
            <a:endParaRPr lang="da-DK" sz="2000" dirty="0">
              <a:solidFill>
                <a:schemeClr val="tx1"/>
              </a:solidFill>
            </a:endParaRPr>
          </a:p>
          <a:p>
            <a:r>
              <a:rPr lang="da-DK" sz="1600" dirty="0">
                <a:solidFill>
                  <a:schemeClr val="tx1"/>
                </a:solidFill>
              </a:rPr>
              <a:t>vi kan alle påvirke arbejdsmiljøet</a:t>
            </a:r>
          </a:p>
          <a:p>
            <a:endParaRPr lang="da-DK" sz="1400" dirty="0">
              <a:solidFill>
                <a:schemeClr val="tx1"/>
              </a:solidFill>
            </a:endParaRPr>
          </a:p>
        </p:txBody>
      </p:sp>
      <p:pic>
        <p:nvPicPr>
          <p:cNvPr id="10" name="Billede 9" descr="Forstørrelsesglas">
            <a:extLst>
              <a:ext uri="{FF2B5EF4-FFF2-40B4-BE49-F238E27FC236}">
                <a16:creationId xmlns:a16="http://schemas.microsoft.com/office/drawing/2014/main" id="{7F2185E5-47FC-1C11-4970-92355AEA29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6770" y="3868087"/>
            <a:ext cx="1468001" cy="1468001"/>
          </a:xfrm>
          <a:prstGeom prst="rect">
            <a:avLst/>
          </a:prstGeom>
        </p:spPr>
      </p:pic>
      <p:grpSp>
        <p:nvGrpSpPr>
          <p:cNvPr id="14" name="Gruppe 13">
            <a:extLst>
              <a:ext uri="{FF2B5EF4-FFF2-40B4-BE49-F238E27FC236}">
                <a16:creationId xmlns:a16="http://schemas.microsoft.com/office/drawing/2014/main" id="{5F62D9F1-D7DB-DE39-BAA3-B784D5DC73AB}"/>
              </a:ext>
            </a:extLst>
          </p:cNvPr>
          <p:cNvGrpSpPr/>
          <p:nvPr/>
        </p:nvGrpSpPr>
        <p:grpSpPr>
          <a:xfrm>
            <a:off x="4388111" y="4772416"/>
            <a:ext cx="7358245" cy="1689696"/>
            <a:chOff x="4388111" y="4772416"/>
            <a:chExt cx="7358245" cy="1689696"/>
          </a:xfrm>
        </p:grpSpPr>
        <p:sp>
          <p:nvSpPr>
            <p:cNvPr id="42" name="Rektangel: afrundede hjørner 41">
              <a:extLst>
                <a:ext uri="{FF2B5EF4-FFF2-40B4-BE49-F238E27FC236}">
                  <a16:creationId xmlns:a16="http://schemas.microsoft.com/office/drawing/2014/main" id="{E661B222-190D-B1EA-3164-1BA59036E055}"/>
                </a:ext>
              </a:extLst>
            </p:cNvPr>
            <p:cNvSpPr/>
            <p:nvPr/>
          </p:nvSpPr>
          <p:spPr>
            <a:xfrm>
              <a:off x="4388111" y="5430820"/>
              <a:ext cx="7358245" cy="1031292"/>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a-DK" sz="1600" dirty="0">
                  <a:solidFill>
                    <a:schemeClr val="tx1"/>
                  </a:solidFill>
                </a:rPr>
                <a:t>”</a:t>
              </a:r>
              <a:r>
                <a:rPr lang="da-DK" sz="1600" i="1" dirty="0">
                  <a:solidFill>
                    <a:schemeClr val="tx1"/>
                  </a:solidFill>
                </a:rPr>
                <a:t>Hvilke handlemuligheder mangler medarbejderne for at de kan håndterer den oplevede ubalance mellem krav og ressourcer?”  </a:t>
              </a:r>
            </a:p>
          </p:txBody>
        </p:sp>
        <p:sp>
          <p:nvSpPr>
            <p:cNvPr id="11" name="Pil: nedad 10">
              <a:extLst>
                <a:ext uri="{FF2B5EF4-FFF2-40B4-BE49-F238E27FC236}">
                  <a16:creationId xmlns:a16="http://schemas.microsoft.com/office/drawing/2014/main" id="{02F27451-D3B0-F002-6EA6-830D9EED41DA}"/>
                </a:ext>
              </a:extLst>
            </p:cNvPr>
            <p:cNvSpPr/>
            <p:nvPr/>
          </p:nvSpPr>
          <p:spPr>
            <a:xfrm>
              <a:off x="9219156" y="4772416"/>
              <a:ext cx="764088" cy="563672"/>
            </a:xfrm>
            <a:prstGeom prst="down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grpSp>
      <p:sp>
        <p:nvSpPr>
          <p:cNvPr id="12" name="Tekstfelt 11">
            <a:extLst>
              <a:ext uri="{FF2B5EF4-FFF2-40B4-BE49-F238E27FC236}">
                <a16:creationId xmlns:a16="http://schemas.microsoft.com/office/drawing/2014/main" id="{8C3B4492-CFBD-B51F-29AA-735E8C06F4FA}"/>
              </a:ext>
            </a:extLst>
          </p:cNvPr>
          <p:cNvSpPr txBox="1"/>
          <p:nvPr/>
        </p:nvSpPr>
        <p:spPr>
          <a:xfrm>
            <a:off x="5256192" y="491435"/>
            <a:ext cx="1294920" cy="246221"/>
          </a:xfrm>
          <a:prstGeom prst="rect">
            <a:avLst/>
          </a:prstGeom>
          <a:noFill/>
        </p:spPr>
        <p:txBody>
          <a:bodyPr wrap="square" lIns="0" tIns="0" rIns="0" bIns="0" rtlCol="0">
            <a:spAutoFit/>
          </a:bodyPr>
          <a:lstStyle/>
          <a:p>
            <a:r>
              <a:rPr lang="da-DK" sz="1600" b="1" dirty="0"/>
              <a:t>Kortlægning</a:t>
            </a:r>
          </a:p>
        </p:txBody>
      </p:sp>
      <p:sp>
        <p:nvSpPr>
          <p:cNvPr id="13" name="Tekstfelt 12">
            <a:extLst>
              <a:ext uri="{FF2B5EF4-FFF2-40B4-BE49-F238E27FC236}">
                <a16:creationId xmlns:a16="http://schemas.microsoft.com/office/drawing/2014/main" id="{8B1DF5CF-19CB-706D-AE1D-CE0D610D810C}"/>
              </a:ext>
            </a:extLst>
          </p:cNvPr>
          <p:cNvSpPr txBox="1"/>
          <p:nvPr/>
        </p:nvSpPr>
        <p:spPr>
          <a:xfrm>
            <a:off x="8478667" y="510916"/>
            <a:ext cx="2497874" cy="246221"/>
          </a:xfrm>
          <a:prstGeom prst="rect">
            <a:avLst/>
          </a:prstGeom>
          <a:noFill/>
        </p:spPr>
        <p:txBody>
          <a:bodyPr wrap="square" lIns="0" tIns="0" rIns="0" bIns="0" rtlCol="0">
            <a:spAutoFit/>
          </a:bodyPr>
          <a:lstStyle/>
          <a:p>
            <a:r>
              <a:rPr lang="da-DK" sz="1600" b="1" dirty="0"/>
              <a:t>Vurdering og prioritering</a:t>
            </a:r>
          </a:p>
        </p:txBody>
      </p:sp>
    </p:spTree>
    <p:custDataLst>
      <p:custData r:id="rId1"/>
      <p:custData r:id="rId2"/>
    </p:custDataLst>
    <p:extLst>
      <p:ext uri="{BB962C8B-B14F-4D97-AF65-F5344CB8AC3E}">
        <p14:creationId xmlns:p14="http://schemas.microsoft.com/office/powerpoint/2010/main" val="358148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kgautier\AppData\Local\Templafy\AddIns\PowerPointVsto\Mangfoldighed.pn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kgautier\AppData\Local\Templafy\AddIns\PowerPointVsto\Bibliotek (bliv klogere).pn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kgautier\AppData\Local\Templafy\AddIns\PowerPointVsto\SAMF-Debat.pn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kgautier\AppData\Local\Templafy\AddIns\PowerPointVsto\Kompetenceudvikling.png"/>
</p:tagLst>
</file>

<file path=ppt/tags/tag5.xml><?xml version="1.0" encoding="utf-8"?>
<p:tagLst xmlns:a="http://schemas.openxmlformats.org/drawingml/2006/main" xmlns:r="http://schemas.openxmlformats.org/officeDocument/2006/relationships" xmlns:p="http://schemas.openxmlformats.org/presentationml/2006/main">
  <p:tag name="TEMPLAFYSLIDEID" val="636567960524108881"/>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mlarris\AppData\Local\Temp\1\Templafy\PowerPointVsto\Assets\SDU_UK_116 MM.png"/>
  <p:tag name="TEMPLAFYSLIDEID" val="637260915642645280"/>
</p:tagLst>
</file>

<file path=ppt/theme/theme1.xml><?xml version="1.0" encoding="utf-8"?>
<a:theme xmlns:a="http://schemas.openxmlformats.org/drawingml/2006/main" name="Blank">
  <a:themeElements>
    <a:clrScheme name="SDU">
      <a:dk1>
        <a:srgbClr val="000000"/>
      </a:dk1>
      <a:lt1>
        <a:sysClr val="window" lastClr="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widescreen.potx" id="{1C4F8E8D-0334-4267-96F7-9CAC143C1229}" vid="{6887ADA9-E5D5-4F4B-ACE2-43240691910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TemplafyFormConfiguration><![CDATA[{"formFields":[],"formDataEntries":[]}]]></TemplafyFormConfiguration>
</file>

<file path=customXml/item2.xml><?xml version="1.0" encoding="utf-8"?>
<TemplafyTemplateConfiguration><![CDATA[{"elementsMetadata":[],"transformationConfigurations":[{"language":"{{DocumentLanguage}}","disableUpdates":false,"type":"proofingLanguage"}],"templateName":"blank","templateDescription":"","enableDocumentContentUpdater":true,"version":"2.0"}]]></TemplafyTemplateConfiguration>
</file>

<file path=customXml/item3.xml><?xml version="1.0" encoding="utf-8"?>
<TemplafySlideTemplateConfiguration><![CDATA[{"slideVersion":1,"isValidatorEnabled":false,"isLocked":false,"elementsMetadata":[],"slideId":"637926249703905038","enableDocumentContentUpdater":false,"version":"2.0"}]]></TemplafySlideTemplateConfiguration>
</file>

<file path=customXml/item4.xml><?xml version="1.0" encoding="utf-8"?>
<TemplafySlideFormConfiguration><![CDATA[{"formFields":[],"formDataEntries":[]}]]></TemplafySlideFormConfiguration>
</file>

<file path=customXml/item5.xml><?xml version="1.0" encoding="utf-8"?>
<TemplafySlideTemplateConfiguration><![CDATA[{"slideVersion":1,"isValidatorEnabled":false,"isLocked":false,"elementsMetadata":[],"slideId":"637926249703915302","enableDocumentContentUpdater":false,"version":"2.0"}]]></TemplafySlideTemplateConfiguration>
</file>

<file path=customXml/item6.xml><?xml version="1.0" encoding="utf-8"?>
<TemplafySlideFormConfiguration><![CDATA[{"formFields":[],"formDataEntries":[]}]]></TemplafySlideFormConfiguration>
</file>

<file path=customXml/item7.xml><?xml version="1.0" encoding="utf-8"?>
<TemplafySlideTemplateConfiguration><![CDATA[{"slideVersion":1,"isValidatorEnabled":false,"isLocked":false,"elementsMetadata":[],"slideId":"637926249703915302","enableDocumentContentUpdater":false,"version":"2.0"}]]></TemplafySlideTemplateConfiguration>
</file>

<file path=customXml/item8.xml><?xml version="1.0" encoding="utf-8"?>
<TemplafySlideFormConfiguration><![CDATA[{"formFields":[],"formDataEntries":[]}]]></TemplafySlideFormConfiguration>
</file>

<file path=customXml/itemProps1.xml><?xml version="1.0" encoding="utf-8"?>
<ds:datastoreItem xmlns:ds="http://schemas.openxmlformats.org/officeDocument/2006/customXml" ds:itemID="{C5CD5A01-6378-494D-B71B-D23DEC9A120C}">
  <ds:schemaRefs/>
</ds:datastoreItem>
</file>

<file path=customXml/itemProps2.xml><?xml version="1.0" encoding="utf-8"?>
<ds:datastoreItem xmlns:ds="http://schemas.openxmlformats.org/officeDocument/2006/customXml" ds:itemID="{C484C70F-0F64-4774-853F-19FDF7E1F81D}">
  <ds:schemaRefs/>
</ds:datastoreItem>
</file>

<file path=customXml/itemProps3.xml><?xml version="1.0" encoding="utf-8"?>
<ds:datastoreItem xmlns:ds="http://schemas.openxmlformats.org/officeDocument/2006/customXml" ds:itemID="{FEB1901F-BF6C-471C-A3B9-C97FE7EC6A0F}">
  <ds:schemaRefs/>
</ds:datastoreItem>
</file>

<file path=customXml/itemProps4.xml><?xml version="1.0" encoding="utf-8"?>
<ds:datastoreItem xmlns:ds="http://schemas.openxmlformats.org/officeDocument/2006/customXml" ds:itemID="{BEB2B9B7-9C71-4451-AD27-ED26CCFBE3BC}">
  <ds:schemaRefs/>
</ds:datastoreItem>
</file>

<file path=customXml/itemProps5.xml><?xml version="1.0" encoding="utf-8"?>
<ds:datastoreItem xmlns:ds="http://schemas.openxmlformats.org/officeDocument/2006/customXml" ds:itemID="{0D53A917-4E29-405F-A95F-B003FE717CA6}">
  <ds:schemaRefs/>
</ds:datastoreItem>
</file>

<file path=customXml/itemProps6.xml><?xml version="1.0" encoding="utf-8"?>
<ds:datastoreItem xmlns:ds="http://schemas.openxmlformats.org/officeDocument/2006/customXml" ds:itemID="{C74E36E0-F7E6-462A-A5B4-71E2A45ED733}">
  <ds:schemaRefs/>
</ds:datastoreItem>
</file>

<file path=customXml/itemProps7.xml><?xml version="1.0" encoding="utf-8"?>
<ds:datastoreItem xmlns:ds="http://schemas.openxmlformats.org/officeDocument/2006/customXml" ds:itemID="{9F511781-6243-4F2B-998E-D81FFBFB6939}">
  <ds:schemaRefs/>
</ds:datastoreItem>
</file>

<file path=customXml/itemProps8.xml><?xml version="1.0" encoding="utf-8"?>
<ds:datastoreItem xmlns:ds="http://schemas.openxmlformats.org/officeDocument/2006/customXml" ds:itemID="{85D1F986-7292-434D-8906-19350B33EF7C}">
  <ds:schemaRefs/>
</ds:datastoreItem>
</file>

<file path=docProps/app.xml><?xml version="1.0" encoding="utf-8"?>
<Properties xmlns="http://schemas.openxmlformats.org/officeDocument/2006/extended-properties" xmlns:vt="http://schemas.openxmlformats.org/officeDocument/2006/docPropsVTypes">
  <Template>SDU widescreen dateA</Template>
  <TotalTime>0</TotalTime>
  <Words>2732</Words>
  <Application>Microsoft Office PowerPoint</Application>
  <PresentationFormat>Widescreen</PresentationFormat>
  <Paragraphs>218</Paragraphs>
  <Slides>14</Slides>
  <Notes>14</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14</vt:i4>
      </vt:variant>
    </vt:vector>
  </HeadingPairs>
  <TitlesOfParts>
    <vt:vector size="19" baseType="lpstr">
      <vt:lpstr>Arial</vt:lpstr>
      <vt:lpstr>Calibri</vt:lpstr>
      <vt:lpstr>Source Serif Pro</vt:lpstr>
      <vt:lpstr>Wingdings</vt:lpstr>
      <vt:lpstr>Blank</vt:lpstr>
      <vt:lpstr>Hvad ved vi om stress og risikofaktorer for stress på SDU Karna Kühnell Gautier,  Chef for Arbejdsmiljø og Udvikling</vt:lpstr>
      <vt:lpstr>APV 2021 på SDU: Medarbejdernes oplevelse af stress</vt:lpstr>
      <vt:lpstr>Ressourcer og belastninger - analyse af arbejdsmiljøproblemet</vt:lpstr>
      <vt:lpstr>Opmærksomhed ift. langvarig, alvorlig stressbelastning</vt:lpstr>
      <vt:lpstr>Hvad har vi læst om i casene?</vt:lpstr>
      <vt:lpstr>Hvad har vi læst om i casene?  Hvad opleves (især) stressende i vores organisation?</vt:lpstr>
      <vt:lpstr>PowerPoint-præsentation</vt:lpstr>
      <vt:lpstr>Hvordan kan vi forebygge at medarbejderne bliver ramt af stress?   </vt:lpstr>
      <vt:lpstr>Risikovurdering som et værktøj - en del af APV’en</vt:lpstr>
      <vt:lpstr>Arbejdspladsudvikling  (APU)</vt:lpstr>
      <vt:lpstr>   Tak for opmærksomheden her i plenum</vt:lpstr>
      <vt:lpstr>Gruppedrøftelser i arbejdsmiljøgrupper  (og andre grupper)</vt:lpstr>
      <vt:lpstr>Kompetenceudvikling Stress/psykisk arbejdsmiljø</vt:lpstr>
      <vt:lpstr>PowerPoint-præsentation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2022-10-25T09:25:39Z</dcterms:created>
  <dcterms:modified xsi:type="dcterms:W3CDTF">2022-12-20T07:20:27Z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2022-07-04T06:37:46</vt:lpwstr>
  </property>
  <property fmtid="{D5CDD505-2E9C-101B-9397-08002B2CF9AE}" pid="3" name="TemplafyTenantId">
    <vt:lpwstr>sdu</vt:lpwstr>
  </property>
  <property fmtid="{D5CDD505-2E9C-101B-9397-08002B2CF9AE}" pid="4" name="TemplafyTemplateId">
    <vt:lpwstr>637925134655816945</vt:lpwstr>
  </property>
  <property fmtid="{D5CDD505-2E9C-101B-9397-08002B2CF9AE}" pid="5" name="TemplafyUserProfileId">
    <vt:lpwstr>637981297957432182</vt:lpwstr>
  </property>
  <property fmtid="{D5CDD505-2E9C-101B-9397-08002B2CF9AE}" pid="6" name="TemplafyLanguageCode">
    <vt:lpwstr>da-DK</vt:lpwstr>
  </property>
  <property fmtid="{D5CDD505-2E9C-101B-9397-08002B2CF9AE}" pid="7" name="TemplafyFromBlank">
    <vt:bool>true</vt:bool>
  </property>
</Properties>
</file>