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3" r:id="rId13"/>
  </p:sldMasterIdLst>
  <p:notesMasterIdLst>
    <p:notesMasterId r:id="rId19"/>
  </p:notesMasterIdLst>
  <p:sldIdLst>
    <p:sldId id="257" r:id="rId14"/>
    <p:sldId id="261" r:id="rId15"/>
    <p:sldId id="272" r:id="rId16"/>
    <p:sldId id="263" r:id="rId17"/>
    <p:sldId id="26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7662" autoAdjust="0"/>
  </p:normalViewPr>
  <p:slideViewPr>
    <p:cSldViewPr snapToGrid="0" showGuides="1">
      <p:cViewPr varScale="1">
        <p:scale>
          <a:sx n="114" d="100"/>
          <a:sy n="114" d="100"/>
        </p:scale>
        <p:origin x="474" y="114"/>
      </p:cViewPr>
      <p:guideLst>
        <p:guide orient="horz" pos="64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Master" Target="slideMasters/slideMaster1.xml"/><Relationship Id="rId18" Type="http://schemas.openxmlformats.org/officeDocument/2006/relationships/slide" Target="slides/slide5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5" Type="http://schemas.openxmlformats.org/officeDocument/2006/relationships/customXml" Target="../customXml/item5.xml"/><Relationship Id="rId15" Type="http://schemas.openxmlformats.org/officeDocument/2006/relationships/slide" Target="slides/slide2.xml"/><Relationship Id="rId23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20/12/2022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8" name="Background">
            <a:extLst>
              <a:ext uri="{FF2B5EF4-FFF2-40B4-BE49-F238E27FC236}">
                <a16:creationId xmlns:a16="http://schemas.microsoft.com/office/drawing/2014/main" id="{F8185FA0-7011-91FB-4052-6043A23713A8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pic>
        <p:nvPicPr>
          <p:cNvPr id="9" name="Logo black">
            <a:extLst>
              <a:ext uri="{FF2B5EF4-FFF2-40B4-BE49-F238E27FC236}">
                <a16:creationId xmlns:a16="http://schemas.microsoft.com/office/drawing/2014/main" id="{0ED8BC36-B577-26BE-E8AB-D6386371AC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0" name="sdu.dk">
            <a:extLst>
              <a:ext uri="{FF2B5EF4-FFF2-40B4-BE49-F238E27FC236}">
                <a16:creationId xmlns:a16="http://schemas.microsoft.com/office/drawing/2014/main" id="{5F437060-4963-9A90-49BE-4DB78D673583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sdu.dk</a:t>
            </a:r>
            <a:endParaRPr lang="da-DK"/>
          </a:p>
        </p:txBody>
      </p:sp>
      <p:sp>
        <p:nvSpPr>
          <p:cNvPr id="12" name="#sdudk">
            <a:extLst>
              <a:ext uri="{FF2B5EF4-FFF2-40B4-BE49-F238E27FC236}">
                <a16:creationId xmlns:a16="http://schemas.microsoft.com/office/drawing/2014/main" id="{B895B5AD-6736-F08F-4772-E45EC9527D8D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#sdudk</a:t>
            </a:r>
            <a:endParaRPr lang="da-DK"/>
          </a:p>
        </p:txBody>
      </p:sp>
      <p:cxnSp>
        <p:nvCxnSpPr>
          <p:cNvPr id="13" name="Straight Connector 11">
            <a:extLst>
              <a:ext uri="{FF2B5EF4-FFF2-40B4-BE49-F238E27FC236}">
                <a16:creationId xmlns:a16="http://schemas.microsoft.com/office/drawing/2014/main" id="{33FF5E2F-CC79-FAB2-67F4-3D96C895F83D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E7A1B66-F625-FDDB-C3D9-E49C240D4359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17" name="Rectangle 12" descr="{&quot;templafy&quot;:{&quot;id&quot;:&quot;bc38619d-c2e2-4a88-8243-0589228e5727&quot;}}">
            <a:extLst>
              <a:ext uri="{FF2B5EF4-FFF2-40B4-BE49-F238E27FC236}">
                <a16:creationId xmlns:a16="http://schemas.microsoft.com/office/drawing/2014/main" id="{68DC1F35-862E-E2DC-03EA-20B788814B41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bg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2B46EFE7-9915-7860-9FCC-0BD439F69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9" name="text" descr="{&quot;templafy&quot;:{&quot;id&quot;:&quot;2334effb-d7b2-4148-a84c-b6d392606a5f&quot;}}" title="UserProfile.Institut.InstituteDCU_{{DocumentLanguage}}">
            <a:extLst>
              <a:ext uri="{FF2B5EF4-FFF2-40B4-BE49-F238E27FC236}">
                <a16:creationId xmlns:a16="http://schemas.microsoft.com/office/drawing/2014/main" id="{798A0BF4-9AE6-B247-94A9-405B5DB77A2A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Rektorsekretariatet</a:t>
            </a:r>
          </a:p>
        </p:txBody>
      </p:sp>
    </p:spTree>
    <p:extLst>
      <p:ext uri="{BB962C8B-B14F-4D97-AF65-F5344CB8AC3E}">
        <p14:creationId xmlns:p14="http://schemas.microsoft.com/office/powerpoint/2010/main" val="309139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11" name="sdu.dk">
            <a:extLst>
              <a:ext uri="{FF2B5EF4-FFF2-40B4-BE49-F238E27FC236}">
                <a16:creationId xmlns:a16="http://schemas.microsoft.com/office/drawing/2014/main" id="{72697A22-CBC3-A484-F246-C5C8B438E04E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2" name="#sdudk">
            <a:extLst>
              <a:ext uri="{FF2B5EF4-FFF2-40B4-BE49-F238E27FC236}">
                <a16:creationId xmlns:a16="http://schemas.microsoft.com/office/drawing/2014/main" id="{28A7C55E-B681-C1E7-FA15-608C847286BC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2D70E466-4F9E-BA11-0588-F68B5B9329FD}"/>
              </a:ext>
            </a:extLst>
          </p:cNvPr>
          <p:cNvCxnSpPr>
            <a:cxnSpLocks/>
          </p:cNvCxnSpPr>
          <p:nvPr userDrawn="1"/>
        </p:nvCxnSpPr>
        <p:spPr>
          <a:xfrm>
            <a:off x="6691637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Logo black">
            <a:extLst>
              <a:ext uri="{FF2B5EF4-FFF2-40B4-BE49-F238E27FC236}">
                <a16:creationId xmlns:a16="http://schemas.microsoft.com/office/drawing/2014/main" id="{54810BE8-0056-B934-3B73-6F7C88E8FD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6DCEF6B8-A3E2-5AB8-A83D-9167158BC775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17" name="Rectangle 12" descr="{&quot;templafy&quot;:{&quot;id&quot;:&quot;9a90e810-3e26-4e42-927a-6454770bea52&quot;}}">
            <a:extLst>
              <a:ext uri="{FF2B5EF4-FFF2-40B4-BE49-F238E27FC236}">
                <a16:creationId xmlns:a16="http://schemas.microsoft.com/office/drawing/2014/main" id="{F8211E73-6A96-70B2-3271-81CE8B599C5A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CA5063A4-8DAA-DF95-B099-AF0695E4FE0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6" name="text" descr="{&quot;templafy&quot;:{&quot;id&quot;:&quot;6f6a809b-b518-4900-aa59-d20889c18234&quot;}}" title="UserProfile.Institut.InstituteDCU_{{DocumentLanguage}}">
            <a:extLst>
              <a:ext uri="{FF2B5EF4-FFF2-40B4-BE49-F238E27FC236}">
                <a16:creationId xmlns:a16="http://schemas.microsoft.com/office/drawing/2014/main" id="{6AA6A1BD-0215-BC40-A001-EB01D935E842}"/>
              </a:ext>
            </a:extLst>
          </p:cNvPr>
          <p:cNvSpPr txBox="1">
            <a:spLocks/>
          </p:cNvSpPr>
          <p:nvPr userDrawn="1"/>
        </p:nvSpPr>
        <p:spPr>
          <a:xfrm>
            <a:off x="6684803" y="319792"/>
            <a:ext cx="4772380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Rektorsekretariatet</a:t>
            </a:r>
          </a:p>
        </p:txBody>
      </p:sp>
    </p:spTree>
    <p:extLst>
      <p:ext uri="{BB962C8B-B14F-4D97-AF65-F5344CB8AC3E}">
        <p14:creationId xmlns:p14="http://schemas.microsoft.com/office/powerpoint/2010/main" val="214941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DCF3C161-2674-A570-59C7-58B50E24D0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pic>
        <p:nvPicPr>
          <p:cNvPr id="17" name="Logo black">
            <a:extLst>
              <a:ext uri="{FF2B5EF4-FFF2-40B4-BE49-F238E27FC236}">
                <a16:creationId xmlns:a16="http://schemas.microsoft.com/office/drawing/2014/main" id="{C67574D4-E8FF-84D9-961A-6F713059FA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19" name="Straight Connector 15">
            <a:extLst>
              <a:ext uri="{FF2B5EF4-FFF2-40B4-BE49-F238E27FC236}">
                <a16:creationId xmlns:a16="http://schemas.microsoft.com/office/drawing/2014/main" id="{75F2405D-DEFE-7B29-AA11-2983CDDF1747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6">
            <a:extLst>
              <a:ext uri="{FF2B5EF4-FFF2-40B4-BE49-F238E27FC236}">
                <a16:creationId xmlns:a16="http://schemas.microsoft.com/office/drawing/2014/main" id="{510354E0-0D98-99BD-C41C-5C6F483535D4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F2E80612-65CA-8548-5C3F-0053B483CBEF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sp>
        <p:nvSpPr>
          <p:cNvPr id="23" name="TextBox 9">
            <a:extLst>
              <a:ext uri="{FF2B5EF4-FFF2-40B4-BE49-F238E27FC236}">
                <a16:creationId xmlns:a16="http://schemas.microsoft.com/office/drawing/2014/main" id="{D99C4AF5-2E43-20C7-4F2D-1A72F864A331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6" name="text" descr="{&quot;templafy&quot;:{&quot;id&quot;:&quot;dad63258-ec22-456a-9855-14ae120b61c8&quot;}}" title="UserProfile.Institut.InstituteDCU_{{DocumentLanguage}}">
            <a:extLst>
              <a:ext uri="{FF2B5EF4-FFF2-40B4-BE49-F238E27FC236}">
                <a16:creationId xmlns:a16="http://schemas.microsoft.com/office/drawing/2014/main" id="{F123D66E-C740-891E-EE32-86B342CB0549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Rektorsekretariatet</a:t>
            </a:r>
          </a:p>
        </p:txBody>
      </p:sp>
    </p:spTree>
    <p:extLst>
      <p:ext uri="{BB962C8B-B14F-4D97-AF65-F5344CB8AC3E}">
        <p14:creationId xmlns:p14="http://schemas.microsoft.com/office/powerpoint/2010/main" val="2033735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73A00A9D-7213-5D3D-AFCA-2F7A4C0661DB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8" name="text" descr="{&quot;templafy&quot;:{&quot;id&quot;:&quot;5fdf2e45-fb0c-49b7-9368-13f9cdf644fc&quot;}}" title="UserProfile.Institut.InstituteDCU_{{DocumentLanguage}}">
            <a:extLst>
              <a:ext uri="{FF2B5EF4-FFF2-40B4-BE49-F238E27FC236}">
                <a16:creationId xmlns:a16="http://schemas.microsoft.com/office/drawing/2014/main" id="{5803091C-FBAC-06FB-9F65-E834CC6FDE6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Rektorsekretariatet</a:t>
            </a:r>
          </a:p>
        </p:txBody>
      </p:sp>
    </p:spTree>
    <p:extLst>
      <p:ext uri="{BB962C8B-B14F-4D97-AF65-F5344CB8AC3E}">
        <p14:creationId xmlns:p14="http://schemas.microsoft.com/office/powerpoint/2010/main" val="3768217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" descr="{&quot;templafy&quot;:{&quot;id&quot;:&quot;77827b4e-b539-40e0-b68d-04b108dd1261&quot;}}" title="UserProfile.Institut.InstituteDCU_{{DocumentLanguage}}">
            <a:extLst>
              <a:ext uri="{FF2B5EF4-FFF2-40B4-BE49-F238E27FC236}">
                <a16:creationId xmlns:a16="http://schemas.microsoft.com/office/drawing/2014/main" id="{DD8D5AAF-ADD4-7965-20E1-CAD60C11F790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Rektorsekretariatet</a:t>
            </a:r>
          </a:p>
        </p:txBody>
      </p:sp>
    </p:spTree>
    <p:extLst>
      <p:ext uri="{BB962C8B-B14F-4D97-AF65-F5344CB8AC3E}">
        <p14:creationId xmlns:p14="http://schemas.microsoft.com/office/powerpoint/2010/main" val="2577170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Date Placeholder 14">
            <a:extLst>
              <a:ext uri="{FF2B5EF4-FFF2-40B4-BE49-F238E27FC236}">
                <a16:creationId xmlns:a16="http://schemas.microsoft.com/office/drawing/2014/main" id="{A30967DE-2972-4D89-E092-4DEECF158BA3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9" name="text" descr="{&quot;templafy&quot;:{&quot;id&quot;:&quot;c0cb5cf2-b989-4711-8f03-35e370847d03&quot;}}" title="UserProfile.Institut.InstituteDCU_{{DocumentLanguage}}">
            <a:extLst>
              <a:ext uri="{FF2B5EF4-FFF2-40B4-BE49-F238E27FC236}">
                <a16:creationId xmlns:a16="http://schemas.microsoft.com/office/drawing/2014/main" id="{91B24A03-A9DC-8214-B212-7BEC0B19CAD0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Rektorsekretariatet</a:t>
            </a:r>
          </a:p>
        </p:txBody>
      </p:sp>
    </p:spTree>
    <p:extLst>
      <p:ext uri="{BB962C8B-B14F-4D97-AF65-F5344CB8AC3E}">
        <p14:creationId xmlns:p14="http://schemas.microsoft.com/office/powerpoint/2010/main" val="230472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9A7AFB7C-7952-9A29-30B0-EEB3ABEAFE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6" name="text" descr="{&quot;templafy&quot;:{&quot;id&quot;:&quot;d8a61afe-e2d6-4f26-af59-1c7d045e019f&quot;}}" title="UserProfile.Institut.InstituteDCU_{{DocumentLanguage}}">
            <a:extLst>
              <a:ext uri="{FF2B5EF4-FFF2-40B4-BE49-F238E27FC236}">
                <a16:creationId xmlns:a16="http://schemas.microsoft.com/office/drawing/2014/main" id="{9C3851C6-E0ED-8AFC-487C-1DD8E2CECF8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Rektorsekretariatet</a:t>
            </a:r>
          </a:p>
        </p:txBody>
      </p:sp>
    </p:spTree>
    <p:extLst>
      <p:ext uri="{BB962C8B-B14F-4D97-AF65-F5344CB8AC3E}">
        <p14:creationId xmlns:p14="http://schemas.microsoft.com/office/powerpoint/2010/main" val="427144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7" name="sdu.dk">
            <a:extLst>
              <a:ext uri="{FF2B5EF4-FFF2-40B4-BE49-F238E27FC236}">
                <a16:creationId xmlns:a16="http://schemas.microsoft.com/office/drawing/2014/main" id="{3C94DA3D-5886-CB90-B7B7-E3DBAA8EE913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8" name="#sdudk">
            <a:extLst>
              <a:ext uri="{FF2B5EF4-FFF2-40B4-BE49-F238E27FC236}">
                <a16:creationId xmlns:a16="http://schemas.microsoft.com/office/drawing/2014/main" id="{ABC0AA56-9405-9F5F-00F3-8F4F7D541B85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9" name="Straight Connector 10">
            <a:extLst>
              <a:ext uri="{FF2B5EF4-FFF2-40B4-BE49-F238E27FC236}">
                <a16:creationId xmlns:a16="http://schemas.microsoft.com/office/drawing/2014/main" id="{B31848B1-69A2-4D22-297C-8460648C5AEF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Logo black">
            <a:extLst>
              <a:ext uri="{FF2B5EF4-FFF2-40B4-BE49-F238E27FC236}">
                <a16:creationId xmlns:a16="http://schemas.microsoft.com/office/drawing/2014/main" id="{379A13EB-9E26-5940-506E-83EA2C2C3B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46B8B693-1011-4CB7-8C2A-F9570E0FBBB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16" name="Rectangle 11" descr="{&quot;templafy&quot;:{&quot;id&quot;:&quot;cf462d99-8273-47e2-bd82-1eb9550e164e&quot;}}">
            <a:extLst>
              <a:ext uri="{FF2B5EF4-FFF2-40B4-BE49-F238E27FC236}">
                <a16:creationId xmlns:a16="http://schemas.microsoft.com/office/drawing/2014/main" id="{FDA88BBF-9C13-F084-FCD6-49B8E87EFFE5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8F417A81-8CE1-67FD-14B6-47B4C1C0086A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5" name="text" descr="{&quot;templafy&quot;:{&quot;id&quot;:&quot;737eb183-9109-496e-9d5e-195ead099ae2&quot;}}" title="UserProfile.Institut.InstituteDCU_{{DocumentLanguage}}">
            <a:extLst>
              <a:ext uri="{FF2B5EF4-FFF2-40B4-BE49-F238E27FC236}">
                <a16:creationId xmlns:a16="http://schemas.microsoft.com/office/drawing/2014/main" id="{692253F6-301E-3071-2381-D62F990D070B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Rektorsekretariatet</a:t>
            </a:r>
          </a:p>
        </p:txBody>
      </p:sp>
    </p:spTree>
    <p:extLst>
      <p:ext uri="{BB962C8B-B14F-4D97-AF65-F5344CB8AC3E}">
        <p14:creationId xmlns:p14="http://schemas.microsoft.com/office/powerpoint/2010/main" val="355042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9" name="Date Placeholder 14">
            <a:extLst>
              <a:ext uri="{FF2B5EF4-FFF2-40B4-BE49-F238E27FC236}">
                <a16:creationId xmlns:a16="http://schemas.microsoft.com/office/drawing/2014/main" id="{69000381-7908-86E6-BE2A-0A71056DEED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10" name="text" descr="{&quot;templafy&quot;:{&quot;id&quot;:&quot;2b8e1c1b-53a6-48c0-a0c7-6d262b3940bc&quot;}}" title="UserProfile.Institut.InstituteDCU_{{DocumentLanguage}}">
            <a:extLst>
              <a:ext uri="{FF2B5EF4-FFF2-40B4-BE49-F238E27FC236}">
                <a16:creationId xmlns:a16="http://schemas.microsoft.com/office/drawing/2014/main" id="{4E3189C8-C733-92C6-E536-A0ECFE4AE98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Rektorsekretariatet</a:t>
            </a:r>
          </a:p>
        </p:txBody>
      </p:sp>
    </p:spTree>
    <p:extLst>
      <p:ext uri="{BB962C8B-B14F-4D97-AF65-F5344CB8AC3E}">
        <p14:creationId xmlns:p14="http://schemas.microsoft.com/office/powerpoint/2010/main" val="228140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B3FAC068-07A2-0457-4011-93E33A66873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9" name="text" descr="{&quot;templafy&quot;:{&quot;id&quot;:&quot;ef08ebbb-1ca0-4cd7-b41c-1e12ce0b4a83&quot;}}" title="UserProfile.Institut.InstituteDCU_{{DocumentLanguage}}">
            <a:extLst>
              <a:ext uri="{FF2B5EF4-FFF2-40B4-BE49-F238E27FC236}">
                <a16:creationId xmlns:a16="http://schemas.microsoft.com/office/drawing/2014/main" id="{B6E1E268-25B0-3F99-5BEA-7E49E46EC12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Rektorsekretariatet</a:t>
            </a:r>
          </a:p>
        </p:txBody>
      </p:sp>
    </p:spTree>
    <p:extLst>
      <p:ext uri="{BB962C8B-B14F-4D97-AF65-F5344CB8AC3E}">
        <p14:creationId xmlns:p14="http://schemas.microsoft.com/office/powerpoint/2010/main" val="428467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sdu.dk">
            <a:extLst>
              <a:ext uri="{FF2B5EF4-FFF2-40B4-BE49-F238E27FC236}">
                <a16:creationId xmlns:a16="http://schemas.microsoft.com/office/drawing/2014/main" id="{1E4AFDBB-7C79-C055-A1D6-4A88549083ED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9" name="#sdudk">
            <a:extLst>
              <a:ext uri="{FF2B5EF4-FFF2-40B4-BE49-F238E27FC236}">
                <a16:creationId xmlns:a16="http://schemas.microsoft.com/office/drawing/2014/main" id="{EC3EFC9E-0697-AA03-0280-879B877EC0DD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0" name="Straight Connector 20">
            <a:extLst>
              <a:ext uri="{FF2B5EF4-FFF2-40B4-BE49-F238E27FC236}">
                <a16:creationId xmlns:a16="http://schemas.microsoft.com/office/drawing/2014/main" id="{33C8483B-8A46-4E25-8707-E0291573395B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Logo black">
            <a:extLst>
              <a:ext uri="{FF2B5EF4-FFF2-40B4-BE49-F238E27FC236}">
                <a16:creationId xmlns:a16="http://schemas.microsoft.com/office/drawing/2014/main" id="{2C4953BD-5889-6049-2B6A-FE9F7B59BB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Rectangle 14" descr="{&quot;templafy&quot;:{&quot;id&quot;:&quot;e4c6a651-f54d-49c0-814e-e9c3034a2593&quot;}}">
            <a:extLst>
              <a:ext uri="{FF2B5EF4-FFF2-40B4-BE49-F238E27FC236}">
                <a16:creationId xmlns:a16="http://schemas.microsoft.com/office/drawing/2014/main" id="{7CDB81BE-F585-F1FB-5D0F-D7D819C32734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2" name="text" descr="{&quot;templafy&quot;:{&quot;id&quot;:&quot;dae76c83-f8ff-4676-95d2-20cab2e05c29&quot;}}" title="UserProfile.Institut.InstituteDCU_{{DocumentLanguage}}">
            <a:extLst>
              <a:ext uri="{FF2B5EF4-FFF2-40B4-BE49-F238E27FC236}">
                <a16:creationId xmlns:a16="http://schemas.microsoft.com/office/drawing/2014/main" id="{AE0B67AE-F894-270E-19AE-0E164AF0B2D3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Rektorsekretariatet</a:t>
            </a:r>
          </a:p>
        </p:txBody>
      </p:sp>
    </p:spTree>
    <p:extLst>
      <p:ext uri="{BB962C8B-B14F-4D97-AF65-F5344CB8AC3E}">
        <p14:creationId xmlns:p14="http://schemas.microsoft.com/office/powerpoint/2010/main" val="54711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ext" descr="{&quot;templafy&quot;:{&quot;id&quot;:&quot;29b110d1-99f2-47bb-acac-8b765cee8554&quot;}}" title="UserProfile.Institut.InstituteDCU_{{DocumentLanguage}}">
            <a:extLst>
              <a:ext uri="{FF2B5EF4-FFF2-40B4-BE49-F238E27FC236}">
                <a16:creationId xmlns:a16="http://schemas.microsoft.com/office/drawing/2014/main" id="{B15EA452-05B4-A751-51B4-E13FBF8D2D74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Rektorsekretariatet</a:t>
            </a:r>
          </a:p>
        </p:txBody>
      </p:sp>
    </p:spTree>
    <p:extLst>
      <p:ext uri="{BB962C8B-B14F-4D97-AF65-F5344CB8AC3E}">
        <p14:creationId xmlns:p14="http://schemas.microsoft.com/office/powerpoint/2010/main" val="419804996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sdu.dk">
            <a:extLst>
              <a:ext uri="{FF2B5EF4-FFF2-40B4-BE49-F238E27FC236}">
                <a16:creationId xmlns:a16="http://schemas.microsoft.com/office/drawing/2014/main" id="{E11EA3DB-CFF9-E17E-4691-AD84BB1AA235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1" name="#sdudk">
            <a:extLst>
              <a:ext uri="{FF2B5EF4-FFF2-40B4-BE49-F238E27FC236}">
                <a16:creationId xmlns:a16="http://schemas.microsoft.com/office/drawing/2014/main" id="{47D4647D-A0D8-4BA6-8B1D-579A8962B25B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344942-CCA5-C46F-EF5C-D9B351F0BA74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Logo black">
            <a:extLst>
              <a:ext uri="{FF2B5EF4-FFF2-40B4-BE49-F238E27FC236}">
                <a16:creationId xmlns:a16="http://schemas.microsoft.com/office/drawing/2014/main" id="{7374A1E7-EDA7-4FC4-2A9F-748497FC76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979054D1-DBEB-DD04-EB6D-B0E0EAA569F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21" name="Rectangle 18" descr="{&quot;templafy&quot;:{&quot;id&quot;:&quot;fad16c46-197c-420c-8e8d-d189db098442&quot;}}">
            <a:extLst>
              <a:ext uri="{FF2B5EF4-FFF2-40B4-BE49-F238E27FC236}">
                <a16:creationId xmlns:a16="http://schemas.microsoft.com/office/drawing/2014/main" id="{2D1F5D18-2C87-0FD6-208D-CF2BB213B94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22" name="TextBox 9">
            <a:extLst>
              <a:ext uri="{FF2B5EF4-FFF2-40B4-BE49-F238E27FC236}">
                <a16:creationId xmlns:a16="http://schemas.microsoft.com/office/drawing/2014/main" id="{C5DE2490-AF4C-429F-A1C6-48B68AF6D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82258664-d91f-4e92-a114-02391ac54c7e&quot;}}" title="UserProfile.Institut.InstituteDCU_{{DocumentLanguage}}">
            <a:extLst>
              <a:ext uri="{FF2B5EF4-FFF2-40B4-BE49-F238E27FC236}">
                <a16:creationId xmlns:a16="http://schemas.microsoft.com/office/drawing/2014/main" id="{A5270570-9971-D098-6A3A-73ADF809AC5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Rektorsekretariatet</a:t>
            </a:r>
          </a:p>
        </p:txBody>
      </p:sp>
    </p:spTree>
    <p:extLst>
      <p:ext uri="{BB962C8B-B14F-4D97-AF65-F5344CB8AC3E}">
        <p14:creationId xmlns:p14="http://schemas.microsoft.com/office/powerpoint/2010/main" val="268003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DDE6B7B7-37A0-D480-07CB-15C7F591F93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16" name="text" descr="{&quot;templafy&quot;:{&quot;id&quot;:&quot;c23312ca-394b-425d-b97c-225dd344582e&quot;}}" title="UserProfile.Institut.InstituteDCU_{{DocumentLanguage}}">
            <a:extLst>
              <a:ext uri="{FF2B5EF4-FFF2-40B4-BE49-F238E27FC236}">
                <a16:creationId xmlns:a16="http://schemas.microsoft.com/office/drawing/2014/main" id="{0F2E7AB3-CD7C-9947-4E57-15C225D9CEA2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Rektorsekretariatet</a:t>
            </a:r>
          </a:p>
        </p:txBody>
      </p:sp>
    </p:spTree>
    <p:extLst>
      <p:ext uri="{BB962C8B-B14F-4D97-AF65-F5344CB8AC3E}">
        <p14:creationId xmlns:p14="http://schemas.microsoft.com/office/powerpoint/2010/main" val="126335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4D855B35-9157-35F0-0B75-83072C32A7E8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45FDBC2-0FE8-0521-D51C-92615DD17AAE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pic>
        <p:nvPicPr>
          <p:cNvPr id="10" name="Logo black">
            <a:extLst>
              <a:ext uri="{FF2B5EF4-FFF2-40B4-BE49-F238E27FC236}">
                <a16:creationId xmlns:a16="http://schemas.microsoft.com/office/drawing/2014/main" id="{902CE77C-069E-5E7A-8D8E-AB15811B63A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11" name="Straight Connector 26">
            <a:extLst>
              <a:ext uri="{FF2B5EF4-FFF2-40B4-BE49-F238E27FC236}">
                <a16:creationId xmlns:a16="http://schemas.microsoft.com/office/drawing/2014/main" id="{70C6C0EE-8FE3-6A9C-33B8-374802EF4C3C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4">
            <a:extLst>
              <a:ext uri="{FF2B5EF4-FFF2-40B4-BE49-F238E27FC236}">
                <a16:creationId xmlns:a16="http://schemas.microsoft.com/office/drawing/2014/main" id="{523BCE81-49FD-3EE2-35BF-BD057CE50D7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20-12-2022</a:t>
            </a:fld>
            <a:endParaRPr lang="da-DK" dirty="0"/>
          </a:p>
        </p:txBody>
      </p:sp>
      <p:sp>
        <p:nvSpPr>
          <p:cNvPr id="14" name="Rectangle 3" descr="{&quot;templafy&quot;:{&quot;id&quot;:&quot;01cd8caf-55f5-4275-a25b-90eb3eeea4aa&quot;}}">
            <a:extLst>
              <a:ext uri="{FF2B5EF4-FFF2-40B4-BE49-F238E27FC236}">
                <a16:creationId xmlns:a16="http://schemas.microsoft.com/office/drawing/2014/main" id="{424105E5-06C8-CF1E-C432-CFC01960EB2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r>
              <a:rPr lang="da-DK" sz="1050" dirty="0" err="1">
                <a:solidFill>
                  <a:schemeClr val="tx1"/>
                </a:solidFill>
              </a:rPr>
              <a:t>5. december 2022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C36CED4-D7EC-2F5A-64CA-838805A4F998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b7b5340c-5b98-4bf8-ad2f-e0e144bf4a09&quot;}}" title="UserProfile.Institut.InstituteDCU_{{DocumentLanguage}}">
            <a:extLst>
              <a:ext uri="{FF2B5EF4-FFF2-40B4-BE49-F238E27FC236}">
                <a16:creationId xmlns:a16="http://schemas.microsoft.com/office/drawing/2014/main" id="{9ED68219-402C-1844-B56E-D8437E3F6CCE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Rektorsekretariatet</a:t>
            </a:r>
          </a:p>
        </p:txBody>
      </p:sp>
    </p:spTree>
    <p:extLst>
      <p:ext uri="{BB962C8B-B14F-4D97-AF65-F5344CB8AC3E}">
        <p14:creationId xmlns:p14="http://schemas.microsoft.com/office/powerpoint/2010/main" val="383910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orient="horz" pos="285" userDrawn="1">
          <p15:clr>
            <a:srgbClr val="F26B43"/>
          </p15:clr>
        </p15:guide>
        <p15:guide id="13" orient="horz" pos="1071" userDrawn="1">
          <p15:clr>
            <a:srgbClr val="F26B43"/>
          </p15:clr>
        </p15:guide>
        <p15:guide id="14" pos="259" userDrawn="1">
          <p15:clr>
            <a:srgbClr val="F26B43"/>
          </p15:clr>
        </p15:guide>
        <p15:guide id="15" pos="7421" userDrawn="1">
          <p15:clr>
            <a:srgbClr val="F26B43"/>
          </p15:clr>
        </p15:guide>
        <p15:guide id="16" orient="horz" pos="1253" userDrawn="1">
          <p15:clr>
            <a:srgbClr val="F26B43"/>
          </p15:clr>
        </p15:guide>
        <p15:guide id="17" orient="horz" pos="3680" userDrawn="1">
          <p15:clr>
            <a:srgbClr val="F26B43"/>
          </p15:clr>
        </p15:guide>
        <p15:guide id="18" orient="horz" pos="3916" userDrawn="1">
          <p15:clr>
            <a:srgbClr val="F26B43"/>
          </p15:clr>
        </p15:guide>
        <p15:guide id="19" orient="horz" pos="4094" userDrawn="1">
          <p15:clr>
            <a:srgbClr val="F26B43"/>
          </p15:clr>
        </p15:guide>
        <p15:guide id="20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3.xml"/><Relationship Id="rId1" Type="http://schemas.openxmlformats.org/officeDocument/2006/relationships/customXml" Target="../../customXml/item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ustomXml" Target="../../customXml/item10.xml"/><Relationship Id="rId1" Type="http://schemas.openxmlformats.org/officeDocument/2006/relationships/customXml" Target="../../customXml/item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ustomXml" Target="../../customXml/item12.xml"/><Relationship Id="rId1" Type="http://schemas.openxmlformats.org/officeDocument/2006/relationships/customXml" Target="../../customXml/item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el 43">
            <a:extLst>
              <a:ext uri="{FF2B5EF4-FFF2-40B4-BE49-F238E27FC236}">
                <a16:creationId xmlns:a16="http://schemas.microsoft.com/office/drawing/2014/main" id="{4BA7F329-6360-0040-9627-586E3CBB50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8000" dirty="0"/>
              <a:t>Forebyggelse af overbelastning i RS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F08C6-7869-42F2-829E-6683126F4D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C7CD7C-F7E2-4FF3-B441-BD5C13FCA230}" type="datetime1">
              <a:rPr lang="da-DK" smtClean="0"/>
              <a:t>20-12-2022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612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98C0B-343B-AEDF-B844-E27CD164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Når planen for dagen ændrer sig … hver dag</a:t>
            </a:r>
            <a:br>
              <a:rPr lang="da-DK" dirty="0"/>
            </a:b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9E317-5B7C-A5EE-73BF-771E3BC9A7E0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0400" y="1700213"/>
            <a:ext cx="10961237" cy="386446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Jeg startede i januar 2020 som leder af </a:t>
            </a:r>
            <a:r>
              <a:rPr lang="da-DK" sz="1800" dirty="0" err="1">
                <a:effectLst/>
                <a:latin typeface="Calibri" panose="020F0502020204030204" pitchFamily="34" charset="0"/>
              </a:rPr>
              <a:t>rektorsekretariatet</a:t>
            </a:r>
            <a:endParaRPr lang="da-D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a-DK" sz="1800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latin typeface="Calibri" panose="020F0502020204030204" pitchFamily="34" charset="0"/>
              </a:rPr>
              <a:t>RS’ helt centrale opgave er at understøtte øverste ledelse (bestyrelse, direktion og rektorat), sikre gode sags- og beslutningsprocesser og at sekretariatsbetjene en række udvalg. Vi er organiseret i ‘forkontor’, ‘policy &amp; fora’ og ‘juridisk kontor’.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a-DK" sz="1800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latin typeface="Calibri" panose="020F0502020204030204" pitchFamily="34" charset="0"/>
              </a:rPr>
              <a:t>RS understøtter/koordinerer også større opgaver som f.eks. Regionaliseringsplanen, Strategisk Rammekontrakt, EPICUR-alliancen, SDG-arbejdet, udpegning af bestyrelsesmedlemmer, SDU-strategi, SDU/OUH-samarbejde, årsfest etc.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a-DK" sz="1800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latin typeface="Calibri" panose="020F0502020204030204" pitchFamily="34" charset="0"/>
              </a:rPr>
              <a:t>Det er et rammevilkår for arbejdet i RS, at dagsplanen fra det ene øjeblik til det andet kan ændre sig, og det er ikke altid SDU selv, der er årsagen (presse, Christiansborg, Uddannelses- og Forskningsministeriet etc.)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a-DK" sz="1800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latin typeface="Calibri" panose="020F0502020204030204" pitchFamily="34" charset="0"/>
              </a:rPr>
              <a:t>Vi har derfor arbejdet med at se forandring som en del af dagligdagen – et vilkår - og på hvordan vi kan have et godt arbejdsmiljø og et godt kollegaskab når dette er et vilkår.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a-DK" sz="1800" dirty="0">
              <a:latin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E97CD-DAD2-432E-BC65-50F305090DA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C4561619-520E-420B-9E24-29238D077359}" type="datetime1">
              <a:rPr lang="da-DK" smtClean="0"/>
              <a:t>20-12-2022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65041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DB3233A-98A0-B230-A58F-B9B485E1C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Dilemmaer i en foranderlig hverdag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3228AD7-80C7-8B84-2453-A2399A57BBC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1163" y="1965292"/>
            <a:ext cx="10961237" cy="386446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latin typeface="Calibri" panose="020F0502020204030204" pitchFamily="34" charset="0"/>
              </a:rPr>
              <a:t> </a:t>
            </a:r>
            <a:r>
              <a:rPr lang="da-DK" sz="2000" dirty="0">
                <a:latin typeface="Calibri" panose="020F0502020204030204" pitchFamily="34" charset="0"/>
              </a:rPr>
              <a:t>Korte deadlines (også for dem, der skal levere til ledelsen)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2000" dirty="0">
                <a:latin typeface="Calibri" panose="020F0502020204030204" pitchFamily="34" charset="0"/>
              </a:rPr>
              <a:t> Tid versus kvalitet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2000" dirty="0">
                <a:latin typeface="Calibri" panose="020F0502020204030204" pitchFamily="34" charset="0"/>
              </a:rPr>
              <a:t> Nye opgaver kommer dumpende ‘uanmeldt’ især eksternt fra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2000" dirty="0">
                <a:latin typeface="Calibri" panose="020F0502020204030204" pitchFamily="34" charset="0"/>
              </a:rPr>
              <a:t> Idérigdom hos ledelse, politikere, ministerium etc. skal sameksistere med ‘den daglige drift’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2000" dirty="0">
                <a:latin typeface="Calibri" panose="020F0502020204030204" pitchFamily="34" charset="0"/>
              </a:rPr>
              <a:t> og listen fortsætter…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da-DK" sz="2000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2000" dirty="0">
                <a:latin typeface="Calibri" panose="020F0502020204030204" pitchFamily="34" charset="0"/>
              </a:rPr>
              <a:t>Forudsætning for at lykkes er et godt arbejdsmiljø – og det er noget, vi skaber og vedligeholder sammen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da-DK" sz="1800" dirty="0">
              <a:latin typeface="Calibri" panose="020F0502020204030204" pitchFamily="34" charset="0"/>
            </a:endParaRP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8DFA7-CDD3-4015-A117-B5429AF67A7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F73DAE6-C5C8-4FF6-97FB-A2A45924ED14}" type="datetime1">
              <a:rPr lang="da-DK" smtClean="0"/>
              <a:t>20-12-2022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87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FBF9B73-FFA5-EADB-DD2C-3A1EFC373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1004400"/>
            <a:ext cx="10962000" cy="671967"/>
          </a:xfrm>
        </p:spPr>
        <p:txBody>
          <a:bodyPr/>
          <a:lstStyle/>
          <a:p>
            <a:r>
              <a:rPr lang="da-DK" dirty="0"/>
              <a:t>Forebyggelse af overbelastning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9BDBF65-4E83-10DE-7639-73D0D78ED62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0400" y="1496769"/>
            <a:ext cx="10961237" cy="3864462"/>
          </a:xfrm>
        </p:spPr>
        <p:txBody>
          <a:bodyPr/>
          <a:lstStyle/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1800" dirty="0">
                <a:effectLst/>
                <a:latin typeface="Calibri" panose="020F0502020204030204" pitchFamily="34" charset="0"/>
              </a:rPr>
              <a:t>Forudsætning for et godt arbejdsmiljø er, at der er psykologisk tryghed til stede: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da-DK" sz="1600" dirty="0">
                <a:effectLst/>
                <a:latin typeface="Calibri" panose="020F0502020204030204" pitchFamily="34" charset="0"/>
              </a:rPr>
              <a:t>Jeg italesætter det udfordrende i, at vi ikke altid kender dagen, før vi går hjem – og at det er et vilkår i RS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</a:rPr>
              <a:t>Vi</a:t>
            </a:r>
            <a:r>
              <a:rPr lang="da-DK" sz="1600" dirty="0">
                <a:effectLst/>
                <a:latin typeface="Calibri" panose="020F0502020204030204" pitchFamily="34" charset="0"/>
              </a:rPr>
              <a:t> prioriterer det sociale - og fokuserer på, at arbejdsmiljø er noget vi skaber sammen 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da-DK" sz="1600" dirty="0">
                <a:effectLst/>
                <a:latin typeface="Calibri" panose="020F0502020204030204" pitchFamily="34" charset="0"/>
              </a:rPr>
              <a:t>Jeg opfordrer til frokostsammenhold, faglige/sociale arrangementer etc.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da-DK" sz="1600" dirty="0">
                <a:effectLst/>
                <a:latin typeface="Calibri" panose="020F0502020204030204" pitchFamily="34" charset="0"/>
              </a:rPr>
              <a:t>Jeg står til rådighed for forventningsafstemning og prioritering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da-DK" sz="1600" dirty="0">
                <a:effectLst/>
                <a:latin typeface="Calibri" panose="020F0502020204030204" pitchFamily="34" charset="0"/>
              </a:rPr>
              <a:t>Jeg lægger vægt på at man har lov til både at være selvledende og samtidig have krav på ledelse og prioritering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</a:rPr>
              <a:t>Jeg er glad for, at vi kan tale </a:t>
            </a:r>
            <a:r>
              <a:rPr lang="da-DK" sz="1600" dirty="0">
                <a:effectLst/>
                <a:latin typeface="Calibri" panose="020F0502020204030204" pitchFamily="34" charset="0"/>
              </a:rPr>
              <a:t>åbent og ærligt – at vi har tilstrækkelig psykologisk tryghed til at sige både til og fra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a-DK" sz="1800" dirty="0">
              <a:effectLst/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sz="1800" dirty="0">
                <a:latin typeface="Calibri" panose="020F0502020204030204" pitchFamily="34" charset="0"/>
              </a:rPr>
              <a:t>Værktøjer: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da-DK" sz="1600" dirty="0">
                <a:effectLst/>
                <a:latin typeface="Calibri" panose="020F0502020204030204" pitchFamily="34" charset="0"/>
              </a:rPr>
              <a:t>Jeg er tydelig omkring, at jeg tager arbejdsmiljø alvorligt og prioriterer det i dagligdagen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</a:rPr>
              <a:t>Jeg er tydelig omkring behov for restitution og f.eks. brug af </a:t>
            </a:r>
            <a:r>
              <a:rPr lang="da-DK" sz="1600" dirty="0" err="1">
                <a:latin typeface="Calibri" panose="020F0502020204030204" pitchFamily="34" charset="0"/>
              </a:rPr>
              <a:t>autoreply</a:t>
            </a:r>
            <a:r>
              <a:rPr lang="da-DK" sz="1600" dirty="0">
                <a:latin typeface="Calibri" panose="020F0502020204030204" pitchFamily="34" charset="0"/>
              </a:rPr>
              <a:t> og at slukke mobil, når man har ferie og fri</a:t>
            </a:r>
            <a:endParaRPr lang="da-DK" sz="1600" dirty="0">
              <a:effectLst/>
              <a:latin typeface="Calibri" panose="020F0502020204030204" pitchFamily="34" charset="0"/>
            </a:endParaRP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da-DK" sz="1600" dirty="0">
                <a:effectLst/>
                <a:latin typeface="Calibri" panose="020F0502020204030204" pitchFamily="34" charset="0"/>
              </a:rPr>
              <a:t>Jeg </a:t>
            </a:r>
            <a:r>
              <a:rPr lang="da-DK" sz="1600" dirty="0">
                <a:latin typeface="Calibri" panose="020F0502020204030204" pitchFamily="34" charset="0"/>
              </a:rPr>
              <a:t>fortæller åbent, at jeg ikke er god til at ‘læse’ medarbejderne, og derfor er afhængig af, at de er trygge i at komme til mig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da-DK" sz="1600" dirty="0">
                <a:effectLst/>
                <a:latin typeface="Calibri" panose="020F0502020204030204" pitchFamily="34" charset="0"/>
              </a:rPr>
              <a:t>Jeg forsøger a</a:t>
            </a:r>
            <a:r>
              <a:rPr lang="da-DK" sz="1600" dirty="0">
                <a:latin typeface="Calibri" panose="020F0502020204030204" pitchFamily="34" charset="0"/>
              </a:rPr>
              <a:t>ltid at have en 1’er og en 2’er på opgaven, én der har initiativret og –pligt, og én man kan sparre med.</a:t>
            </a: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da-DK" sz="1600" dirty="0">
                <a:effectLst/>
                <a:latin typeface="Calibri" panose="020F0502020204030204" pitchFamily="34" charset="0"/>
              </a:rPr>
              <a:t>Vi arbejder systematisk med APV’en. Vi har årshjul og helt konkrete initiativer beskrevet. Vi følger løbende op på afdelingsmøderne. </a:t>
            </a:r>
            <a:r>
              <a:rPr lang="da-DK" sz="1600" dirty="0">
                <a:latin typeface="Calibri" panose="020F0502020204030204" pitchFamily="34" charset="0"/>
              </a:rPr>
              <a:t>Der opstår henover perioden nye temaer vi arbejder med</a:t>
            </a:r>
          </a:p>
          <a:p>
            <a:pPr lvl="1" fontAlgn="ctr">
              <a:buFont typeface="Arial" panose="020B0604020202020204" pitchFamily="34" charset="0"/>
              <a:buChar char="•"/>
            </a:pPr>
            <a:endParaRPr lang="da-DK" sz="1600" dirty="0">
              <a:latin typeface="Calibri" panose="020F0502020204030204" pitchFamily="34" charset="0"/>
            </a:endParaRPr>
          </a:p>
          <a:p>
            <a:pPr lvl="1" fontAlgn="ctr"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</a:rPr>
              <a:t>Og så er arbejdsmiljø altid ‘</a:t>
            </a:r>
            <a:r>
              <a:rPr lang="da-DK" sz="1600" dirty="0" err="1">
                <a:latin typeface="Calibri" panose="020F0502020204030204" pitchFamily="34" charset="0"/>
              </a:rPr>
              <a:t>work</a:t>
            </a:r>
            <a:r>
              <a:rPr lang="da-DK" sz="1600" dirty="0">
                <a:latin typeface="Calibri" panose="020F0502020204030204" pitchFamily="34" charset="0"/>
              </a:rPr>
              <a:t>-in-</a:t>
            </a:r>
            <a:r>
              <a:rPr lang="da-DK" sz="1600" dirty="0" err="1">
                <a:latin typeface="Calibri" panose="020F0502020204030204" pitchFamily="34" charset="0"/>
              </a:rPr>
              <a:t>progress</a:t>
            </a:r>
            <a:r>
              <a:rPr lang="da-DK" sz="1600" dirty="0">
                <a:latin typeface="Calibri" panose="020F0502020204030204" pitchFamily="34" charset="0"/>
              </a:rPr>
              <a:t>’…</a:t>
            </a:r>
          </a:p>
          <a:p>
            <a:pPr lvl="1" fontAlgn="ctr">
              <a:buFont typeface="Arial" panose="020B0604020202020204" pitchFamily="34" charset="0"/>
              <a:buChar char="•"/>
            </a:pPr>
            <a:endParaRPr lang="da-DK" sz="1600" dirty="0">
              <a:latin typeface="Calibri" panose="020F0502020204030204" pitchFamily="34" charset="0"/>
            </a:endParaRPr>
          </a:p>
          <a:p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2FAC4-7F5E-46DC-8621-CFC297202B0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5E07C938-A8FC-4945-8409-40855F9CE8A7}" type="datetime1">
              <a:rPr lang="da-DK" smtClean="0"/>
              <a:t>20-12-2022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11645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AFE0706-2F15-4728-BA02-DEA0880EBA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430C273-B194-4F7F-85F8-60EB0D871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590E060-44E1-4C00-97A0-DCC08DBB531C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894CB6-721F-4559-A1D3-11BF4A991363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911975"/>
            <a:ext cx="0" cy="0"/>
          </a:xfrm>
        </p:spPr>
        <p:txBody>
          <a:bodyPr/>
          <a:lstStyle/>
          <a:p>
            <a:fld id="{7610C92B-3E20-43FF-9741-D802DC65CBD0}" type="datetime1">
              <a:rPr lang="da-DK" smtClean="0"/>
              <a:t>20-12-2022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862745422"/>
      </p:ext>
    </p:extLst>
  </p:cSld>
  <p:clrMapOvr>
    <a:masterClrMapping/>
  </p:clrMapOvr>
</p:sld>
</file>

<file path=ppt/theme/theme1.xml><?xml version="1.0" encoding="utf-8"?>
<a:theme xmlns:a="http://schemas.openxmlformats.org/drawingml/2006/main" name="SDU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" id="{F00653A6-EDC9-4A26-A101-22DCF11D94E2}" vid="{4BE6CC0C-BBC1-44D2-9F45-8500ECBE54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TemplateConfiguration><![CDATA[{"slideVersion":1,"isValidatorEnabled":false,"isLocked":false,"elementsMetadata":[{"elementConfiguration":{"binding":"{{UserProfile.Institut.Institute}}","disableUpdates":false,"type":"text"},"type":"shape"}],"slideId":"637961591343505569","enableDocumentContentUpdater":false,"version":"2.0"}]]></TemplafySlideTemplateConfiguration>
</file>

<file path=customXml/item11.xml><?xml version="1.0" encoding="utf-8"?>
<TemplafyTemplateConfiguration><![CDATA[{"elementsMetadata":[{"elementConfiguration":{"binding":"{{FormatDateTime(Form.Date,Translate(\"Format_DateCustomA\"),DocumentLanguage)}}","disableUpdates":false,"type":"text"},"type":"shape","id":"01cd8caf-55f5-4275-a25b-90eb3eeea4aa"},{"elementConfiguration":{"binding":"{{UserProfile.Institut.Institute}}","disableUpdates":false,"type":"text"},"type":"shape","id":"b7b5340c-5b98-4bf8-ad2f-e0e144bf4a09"},{"elementConfiguration":{"binding":"{{UserProfile.Institut.Institute}}","disableUpdates":false,"type":"text"},"type":"shape","id":"82258664-d91f-4e92-a114-02391ac54c7e"},{"elementConfiguration":{"binding":"{{UserProfile.Institut.Institute}}","disableUpdates":false,"type":"text"},"type":"shape","id":"77827b4e-b539-40e0-b68d-04b108dd1261"},{"elementConfiguration":{"binding":"{{UserProfile.Institut.Institute}}","disableUpdates":false,"type":"text"},"type":"shape","id":"737eb183-9109-496e-9d5e-195ead099ae2"},{"elementConfiguration":{"binding":"{{UserProfile.Institut.Institute}}","disableUpdates":false,"type":"text"},"type":"shape","id":"29b110d1-99f2-47bb-acac-8b765cee8554"},{"elementConfiguration":{"binding":"{{UserProfile.Institut.Institute}}","disableUpdates":false,"type":"text"},"type":"shape","id":"5fdf2e45-fb0c-49b7-9368-13f9cdf644fc"},{"elementConfiguration":{"binding":"{{UserProfile.Institut.Institute}}","disableUpdates":false,"type":"text"},"type":"shape","id":"d8a61afe-e2d6-4f26-af59-1c7d045e019f"},{"elementConfiguration":{"binding":"{{UserProfile.Institut.Institute}}","disableUpdates":false,"type":"text"},"type":"shape","id":"2334effb-d7b2-4148-a84c-b6d392606a5f"},{"elementConfiguration":{"binding":"{{UserProfile.Institut.Institute}}","disableUpdates":false,"type":"text"},"type":"shape","id":"dae76c83-f8ff-4676-95d2-20cab2e05c29"},{"elementConfiguration":{"binding":"{{UserProfile.Institut.Institute}}","disableUpdates":false,"type":"text"},"type":"shape","id":"dad63258-ec22-456a-9855-14ae120b61c8"},{"elementConfiguration":{"binding":"{{UserProfile.Institut.Institute}}","disableUpdates":false,"type":"text"},"type":"shape","id":"ef08ebbb-1ca0-4cd7-b41c-1e12ce0b4a83"},{"elementConfiguration":{"binding":"{{UserProfile.Institut.Institute}}","disableUpdates":false,"type":"text"},"type":"shape","id":"6f6a809b-b518-4900-aa59-d20889c18234"},{"elementConfiguration":{"binding":"{{UserProfile.Institut.Institute}}","disableUpdates":false,"type":"text"},"type":"shape","id":"2b8e1c1b-53a6-48c0-a0c7-6d262b3940bc"},{"elementConfiguration":{"binding":"{{UserProfile.Institut.Institute}}","disableUpdates":false,"type":"text"},"type":"shape","id":"c23312ca-394b-425d-b97c-225dd344582e"},{"elementConfiguration":{"binding":"{{UserProfile.Institut.Institute}}","disableUpdates":false,"type":"text"},"type":"shape","id":"c0cb5cf2-b989-4711-8f03-35e370847d03"}],"transformationConfigurations":[],"templateName":"SDU widescreen 16:9 template - with department, date and links","templateDescription":"SDU bredformat 16:9 skabelon - med enhed, dato og links.","enableDocumentContentUpdater":false,"version":"2.0"}]]></TemplafyTemplateConfiguration>
</file>

<file path=customXml/item12.xml><?xml version="1.0" encoding="utf-8"?>
<TemplafySlideTemplateConfiguration><![CDATA[{"slideVersion":1,"isValidatorEnabled":false,"isLocked":false,"elementsMetadata":[{"elementConfiguration":{"binding":"{{UserProfile.Institut.Institute}}","disableUpdates":false,"type":"text"},"type":"shape"}],"slideId":"637961591343679576","enableDocumentContentUpdater":false,"version":"2.0"}]]></TemplafySlideTemplateConfiguration>
</file>

<file path=customXml/item2.xml><?xml version="1.0" encoding="utf-8"?>
<TemplafyFormConfiguration><![CDATA[{"formFields":[{"type":"instructions","name":"Vlgdato","label":"Vælg dato hvis der skal være dato på slideshowet / select date if you want dates in the slideshow"},{"required":false,"shareValue":false,"type":"datePicker","name":"Date","label":"Date"}],"formDataEntries":[{"name":"Date","value":"IuiLPGY8RsBBNn2AYRZEjQ=="}]}]]></TemplafyForm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slideVersion":1,"isValidatorEnabled":false,"isLocked":false,"elementsMetadata":[{"elementConfiguration":{"binding":"{{UserProfile.Institut.Institute}}","disableUpdates":false,"type":"text"},"type":"shape"}],"slideId":"637961591343613492","enableDocumentContentUpdater":false,"version":"2.0"}]]></TemplafySlideTemplate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TemplateConfiguration><![CDATA[{"slideVersion":1,"isValidatorEnabled":false,"isLocked":false,"elementsMetadata":[{"elementConfiguration":{"binding":"{{UserProfile.Institut.Institute}}","disableUpdates":false,"type":"text"},"type":"shape"}],"slideId":"637961591343753539","enableDocumentContentUpdater":false,"version":"2.0"}]]></TemplafySlideTemplateConfiguration>
</file>

<file path=customXml/item7.xml><?xml version="1.0" encoding="utf-8"?>
<TemplafySlideTemplateConfiguration><![CDATA[{"slideVersion":1,"isValidatorEnabled":false,"isLocked":false,"elementsMetadata":[{"elementConfiguration":{"binding":"{{UserProfile.Institut.Institute}}","disableUpdates":false,"type":"text"},"type":"shape"}],"slideId":"637961591343009082","enableDocumentContentUpdater":false,"version":"2.0"}]]></TemplafySlideTemplate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53E138F0-A278-4C20-9F1E-79AB733CC62D}">
  <ds:schemaRefs/>
</ds:datastoreItem>
</file>

<file path=customXml/itemProps10.xml><?xml version="1.0" encoding="utf-8"?>
<ds:datastoreItem xmlns:ds="http://schemas.openxmlformats.org/officeDocument/2006/customXml" ds:itemID="{E8D11332-B5E7-48E4-880A-280F24D01FFA}">
  <ds:schemaRefs/>
</ds:datastoreItem>
</file>

<file path=customXml/itemProps11.xml><?xml version="1.0" encoding="utf-8"?>
<ds:datastoreItem xmlns:ds="http://schemas.openxmlformats.org/officeDocument/2006/customXml" ds:itemID="{90DE47FB-CBD9-46EF-A4BB-64ED750A2AFD}">
  <ds:schemaRefs/>
</ds:datastoreItem>
</file>

<file path=customXml/itemProps12.xml><?xml version="1.0" encoding="utf-8"?>
<ds:datastoreItem xmlns:ds="http://schemas.openxmlformats.org/officeDocument/2006/customXml" ds:itemID="{80E35074-8722-4F20-88CC-87A31F7F991B}">
  <ds:schemaRefs/>
</ds:datastoreItem>
</file>

<file path=customXml/itemProps2.xml><?xml version="1.0" encoding="utf-8"?>
<ds:datastoreItem xmlns:ds="http://schemas.openxmlformats.org/officeDocument/2006/customXml" ds:itemID="{E58D0F7B-1F17-4E5D-BC63-2B0FB3F5A51A}">
  <ds:schemaRefs/>
</ds:datastoreItem>
</file>

<file path=customXml/itemProps3.xml><?xml version="1.0" encoding="utf-8"?>
<ds:datastoreItem xmlns:ds="http://schemas.openxmlformats.org/officeDocument/2006/customXml" ds:itemID="{BEB2B9B7-9C71-4451-AD27-ED26CCFBE3BC}">
  <ds:schemaRefs/>
</ds:datastoreItem>
</file>

<file path=customXml/itemProps4.xml><?xml version="1.0" encoding="utf-8"?>
<ds:datastoreItem xmlns:ds="http://schemas.openxmlformats.org/officeDocument/2006/customXml" ds:itemID="{A1A3671E-33E6-41B7-B255-504845DB6111}">
  <ds:schemaRefs/>
</ds:datastoreItem>
</file>

<file path=customXml/itemProps5.xml><?xml version="1.0" encoding="utf-8"?>
<ds:datastoreItem xmlns:ds="http://schemas.openxmlformats.org/officeDocument/2006/customXml" ds:itemID="{47A3E515-FE9A-4E4E-BF48-72FBFDABA94E}">
  <ds:schemaRefs/>
</ds:datastoreItem>
</file>

<file path=customXml/itemProps6.xml><?xml version="1.0" encoding="utf-8"?>
<ds:datastoreItem xmlns:ds="http://schemas.openxmlformats.org/officeDocument/2006/customXml" ds:itemID="{CB743F4C-9685-4433-85DC-86DFF74C4B1E}">
  <ds:schemaRefs/>
</ds:datastoreItem>
</file>

<file path=customXml/itemProps7.xml><?xml version="1.0" encoding="utf-8"?>
<ds:datastoreItem xmlns:ds="http://schemas.openxmlformats.org/officeDocument/2006/customXml" ds:itemID="{FEB1901F-BF6C-471C-A3B9-C97FE7EC6A0F}">
  <ds:schemaRefs/>
</ds:datastoreItem>
</file>

<file path=customXml/itemProps8.xml><?xml version="1.0" encoding="utf-8"?>
<ds:datastoreItem xmlns:ds="http://schemas.openxmlformats.org/officeDocument/2006/customXml" ds:itemID="{ACB0FB7D-F54A-4F1D-8A51-067FE63B6C9A}">
  <ds:schemaRefs/>
</ds:datastoreItem>
</file>

<file path=customXml/itemProps9.xml><?xml version="1.0" encoding="utf-8"?>
<ds:datastoreItem xmlns:ds="http://schemas.openxmlformats.org/officeDocument/2006/customXml" ds:itemID="{C5CCD234-05A2-4D5A-93F7-41A19CAF809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531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SDU</vt:lpstr>
      <vt:lpstr>Forebyggelse af overbelastning i RS </vt:lpstr>
      <vt:lpstr>Når planen for dagen ændrer sig … hver dag </vt:lpstr>
      <vt:lpstr>Dilemmaer i en foranderlig hverdag</vt:lpstr>
      <vt:lpstr>Forebyggelse af overbelastning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2022-12-04T11:10:43Z</dcterms:created>
  <dcterms:modified xsi:type="dcterms:W3CDTF">2022-12-20T07:08:46Z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2022-09-01T12:40:42</vt:lpwstr>
  </property>
  <property fmtid="{D5CDD505-2E9C-101B-9397-08002B2CF9AE}" pid="3" name="TemplafyTenantId">
    <vt:lpwstr>sdu</vt:lpwstr>
  </property>
  <property fmtid="{D5CDD505-2E9C-101B-9397-08002B2CF9AE}" pid="4" name="TemplafyTemplateId">
    <vt:lpwstr>636891894186761813</vt:lpwstr>
  </property>
  <property fmtid="{D5CDD505-2E9C-101B-9397-08002B2CF9AE}" pid="5" name="TemplafyUserProfileId">
    <vt:lpwstr>637830420382079529</vt:lpwstr>
  </property>
  <property fmtid="{D5CDD505-2E9C-101B-9397-08002B2CF9AE}" pid="6" name="TemplafyLanguageCode">
    <vt:lpwstr>da-DK</vt:lpwstr>
  </property>
  <property fmtid="{D5CDD505-2E9C-101B-9397-08002B2CF9AE}" pid="7" name="TemplafyFromBlank">
    <vt:bool>false</vt:bool>
  </property>
</Properties>
</file>