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Lst>
  <p:notesMasterIdLst>
    <p:notesMasterId r:id="rId19"/>
  </p:notesMasterIdLst>
  <p:sldIdLst>
    <p:sldId id="276" r:id="rId4"/>
    <p:sldId id="940" r:id="rId5"/>
    <p:sldId id="946" r:id="rId6"/>
    <p:sldId id="3478" r:id="rId7"/>
    <p:sldId id="3479" r:id="rId8"/>
    <p:sldId id="932" r:id="rId9"/>
    <p:sldId id="3466" r:id="rId10"/>
    <p:sldId id="715" r:id="rId11"/>
    <p:sldId id="3476" r:id="rId12"/>
    <p:sldId id="281" r:id="rId13"/>
    <p:sldId id="3389" r:id="rId14"/>
    <p:sldId id="1052" r:id="rId15"/>
    <p:sldId id="1049" r:id="rId16"/>
    <p:sldId id="3474" r:id="rId17"/>
    <p:sldId id="4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4662" autoAdjust="0"/>
  </p:normalViewPr>
  <p:slideViewPr>
    <p:cSldViewPr snapToGrid="0" showGuides="1">
      <p:cViewPr varScale="1">
        <p:scale>
          <a:sx n="90" d="100"/>
          <a:sy n="90" d="100"/>
        </p:scale>
        <p:origin x="114" y="61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20/12/2022</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b="0" i="0" dirty="0">
                <a:solidFill>
                  <a:srgbClr val="000000"/>
                </a:solidFill>
                <a:effectLst/>
                <a:latin typeface="Arial" panose="020B0604020202020204" pitchFamily="34" charset="0"/>
                <a:cs typeface="Arial" panose="020B0604020202020204" pitchFamily="34" charset="0"/>
              </a:rPr>
              <a:t>Birgitte Aagaard Zethsen er autoriseret psykolog og chefkonsulent i SDU HR, Arbejdsmiljø og Udvikling. Birgitte er desuden certificeret stresscoach og proceskonsulent. Hun har mange års erfaring i undervisning, rådgivning og sparring med ledere, grupper og individuelle medarbejdere bl.a. vedr. trivsel, arbejdsmiljø, konfliktløsning samt forebyggelse og håndtering af stress. </a:t>
            </a:r>
            <a:endParaRPr lang="da-DK" sz="11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369457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b="0" dirty="0"/>
              <a:t>”</a:t>
            </a:r>
            <a:r>
              <a:rPr lang="da-DK" sz="1200" b="0" dirty="0"/>
              <a:t>Aldrig har vi levet længere. Vi er rigere end nogensinde. Vi er bedre uddannede. </a:t>
            </a:r>
            <a:br>
              <a:rPr lang="da-DK" sz="1200" b="0" dirty="0"/>
            </a:br>
            <a:r>
              <a:rPr lang="da-DK" sz="1200" b="0" dirty="0"/>
              <a:t>Men i de samme årtier, som denne</a:t>
            </a:r>
            <a:br>
              <a:rPr lang="da-DK" sz="1200" b="0" dirty="0"/>
            </a:br>
            <a:r>
              <a:rPr lang="da-DK" sz="1200" b="0" dirty="0"/>
              <a:t>udvikling har fundet sted, er vi blevet mere ensomme, mere angste, mere stressede, mere medicinerede. </a:t>
            </a:r>
            <a:br>
              <a:rPr lang="da-DK" sz="1200" b="0" dirty="0"/>
            </a:br>
            <a:r>
              <a:rPr lang="da-DK" sz="1200" b="0" dirty="0"/>
              <a:t>Vi har ikke fundet en måde at transformere øget velstand til øget velvære. Og det er en kæmpe udfordring.” </a:t>
            </a:r>
          </a:p>
          <a:p>
            <a:r>
              <a:rPr lang="da-DK" sz="1200" b="0" dirty="0">
                <a:solidFill>
                  <a:srgbClr val="333333"/>
                </a:solidFill>
                <a:ea typeface="+mn-ea"/>
                <a:cs typeface="+mn-cs"/>
              </a:rPr>
              <a:t>W</a:t>
            </a:r>
            <a:r>
              <a:rPr lang="da-DK" sz="1200" b="0" i="1" dirty="0">
                <a:solidFill>
                  <a:srgbClr val="333333"/>
                </a:solidFill>
                <a:ea typeface="+mn-ea"/>
                <a:cs typeface="+mn-cs"/>
              </a:rPr>
              <a:t>ork-</a:t>
            </a:r>
            <a:r>
              <a:rPr lang="da-DK" sz="1200" b="0" i="1" dirty="0" err="1">
                <a:solidFill>
                  <a:srgbClr val="333333"/>
                </a:solidFill>
                <a:ea typeface="+mn-ea"/>
                <a:cs typeface="+mn-cs"/>
              </a:rPr>
              <a:t>life</a:t>
            </a:r>
            <a:r>
              <a:rPr lang="da-DK" sz="1200" b="0" i="1" dirty="0">
                <a:solidFill>
                  <a:srgbClr val="333333"/>
                </a:solidFill>
                <a:ea typeface="+mn-ea"/>
                <a:cs typeface="+mn-cs"/>
              </a:rPr>
              <a:t> balance</a:t>
            </a:r>
            <a:r>
              <a:rPr lang="da-DK" sz="1200" b="0" dirty="0">
                <a:solidFill>
                  <a:srgbClr val="333333"/>
                </a:solidFill>
                <a:ea typeface="+mn-ea"/>
                <a:cs typeface="+mn-cs"/>
              </a:rPr>
              <a:t> er et af de mest misvisende begreber i moderne ledelse og samarbejde. I sin oprindelige brug i midten af 1800-tallet lå balancen mellem arbejde og fornøjelse. Vejen til det gode liv var derfor at elske sit job eller få det overstået og kun have jobbet som en mulighed for at finansiere sin fritid </a:t>
            </a:r>
            <a:br>
              <a:rPr lang="da-DK" sz="1200" b="0" dirty="0">
                <a:solidFill>
                  <a:srgbClr val="333333"/>
                </a:solidFill>
                <a:ea typeface="+mn-ea"/>
                <a:cs typeface="+mn-cs"/>
              </a:rPr>
            </a:br>
            <a:r>
              <a:rPr lang="da-DK" sz="1200" b="0" dirty="0">
                <a:solidFill>
                  <a:srgbClr val="333333"/>
                </a:solidFill>
                <a:ea typeface="+mn-ea"/>
                <a:cs typeface="+mn-cs"/>
              </a:rPr>
              <a:t>I dag handler work-</a:t>
            </a:r>
            <a:r>
              <a:rPr lang="da-DK" sz="1200" b="0" dirty="0" err="1">
                <a:solidFill>
                  <a:srgbClr val="333333"/>
                </a:solidFill>
                <a:ea typeface="+mn-ea"/>
                <a:cs typeface="+mn-cs"/>
              </a:rPr>
              <a:t>life</a:t>
            </a:r>
            <a:r>
              <a:rPr lang="da-DK" sz="1200" b="0" dirty="0">
                <a:solidFill>
                  <a:srgbClr val="333333"/>
                </a:solidFill>
                <a:ea typeface="+mn-ea"/>
                <a:cs typeface="+mn-cs"/>
              </a:rPr>
              <a:t> balance om at styre et ofte grænseløst arbejde og gør vi risikerer, at vores arbejdsliv og privatliv gøres til modsætninger, der konkurrerer med hinanden. </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755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dirty="0"/>
              <a:t>ingen går på arbejde med det formål at lave fejl.</a:t>
            </a:r>
            <a:r>
              <a:rPr lang="da-DK" sz="1800" b="0" i="0" u="none" strike="noStrike" baseline="0" dirty="0">
                <a:latin typeface="AkkuratLightPro-Regular"/>
              </a:rPr>
              <a:t> På en psykologisk tryg arbejdsplads føler vi os velkomne til at dele idéer, fejl og kritik. </a:t>
            </a:r>
          </a:p>
          <a:p>
            <a:pPr algn="l"/>
            <a:r>
              <a:rPr lang="da-DK" sz="1800" b="0" i="0" u="none" strike="noStrike" baseline="0" dirty="0">
                <a:latin typeface="AkkuratLightPro-Regular"/>
              </a:rPr>
              <a:t>Vi bekymrer os mindre om at beskytte vores image og fokuserer mere på at udføre et godt stykke arbejde. Det betyder, at vi har mulighed for at fokusere på og bidrage til virksomhedens mission. Ifølge </a:t>
            </a:r>
            <a:r>
              <a:rPr lang="da-DK" sz="1800" b="0" i="0" u="none" strike="noStrike" baseline="0" dirty="0" err="1">
                <a:latin typeface="AkkuratLightPro-Regular"/>
              </a:rPr>
              <a:t>Edmondson</a:t>
            </a:r>
            <a:r>
              <a:rPr lang="da-DK" sz="1800" b="0" i="0" u="none" strike="noStrike" baseline="0" dirty="0">
                <a:latin typeface="AkkuratLightPro-Regular"/>
              </a:rPr>
              <a:t> </a:t>
            </a:r>
            <a:r>
              <a:rPr lang="de-DE" sz="1800" b="0" i="0" u="none" strike="noStrike" baseline="0" dirty="0">
                <a:latin typeface="AkkuratLightPro-Regular"/>
              </a:rPr>
              <a:t>(</a:t>
            </a:r>
            <a:r>
              <a:rPr lang="de-DE" sz="1800" b="0" i="0" u="none" strike="noStrike" baseline="0" dirty="0" err="1">
                <a:latin typeface="AkkuratLightPro-Regular"/>
              </a:rPr>
              <a:t>Edmondson</a:t>
            </a:r>
            <a:r>
              <a:rPr lang="de-DE" sz="1800" b="0" i="0" u="none" strike="noStrike" baseline="0" dirty="0">
                <a:latin typeface="AkkuratLightPro-Regular"/>
              </a:rPr>
              <a:t> &amp; Nickisch, 2019) er en </a:t>
            </a:r>
            <a:r>
              <a:rPr lang="de-DE" sz="1800" b="0" i="0" u="none" strike="noStrike" baseline="0" dirty="0" err="1">
                <a:latin typeface="AkkuratLightPro-Regular"/>
              </a:rPr>
              <a:t>anden</a:t>
            </a:r>
            <a:r>
              <a:rPr lang="de-DE" sz="1800" b="0" i="0" u="none" strike="noStrike" baseline="0" dirty="0">
                <a:latin typeface="AkkuratLightPro-Regular"/>
              </a:rPr>
              <a:t> </a:t>
            </a:r>
            <a:r>
              <a:rPr lang="da-DK" sz="1800" b="0" i="0" u="none" strike="noStrike" baseline="0" dirty="0">
                <a:latin typeface="AkkuratLightPro-Regular"/>
              </a:rPr>
              <a:t>udfordring ved manglende psykologisk</a:t>
            </a:r>
          </a:p>
          <a:p>
            <a:pPr algn="l"/>
            <a:r>
              <a:rPr lang="da-DK" sz="1800" b="0" i="0" u="none" strike="noStrike" baseline="0" dirty="0">
                <a:latin typeface="AkkuratLightPro-Regular"/>
              </a:rPr>
              <a:t>tryghed, at vi ikke udnytter det talent, der er i organisationen. Manglende psykologisk tryghed mindsker talenternes evne og lyst til at udfolde sig.</a:t>
            </a:r>
            <a:endParaRPr lang="da-DK" sz="1800" dirty="0"/>
          </a:p>
          <a:p>
            <a:pPr algn="l"/>
            <a:r>
              <a:rPr lang="da-DK" sz="1800" b="0" i="0" u="none" strike="noStrike" baseline="0" dirty="0">
                <a:latin typeface="AkkuratLightPro-Regular"/>
              </a:rPr>
              <a:t>Nyere forskning tyder på, at de specifikke neurale regioner i hjernen, der aktiveres, når vi forsøger at overleve en trussel, også aktiveres, når vi opfatter og analyserer, hvordan andre mennesker behandler os eller forholder sig til os. Nogle studier tyder endda på, at hjernen sætter lighedstegn mellem vores overlevelse og vores sociale behov (Rock, 2009).</a:t>
            </a:r>
            <a:r>
              <a:rPr lang="da-DK" sz="1200" b="0" i="0" u="none" strike="noStrike" baseline="0" dirty="0">
                <a:latin typeface="AkkuratLightPro-Regular"/>
              </a:rPr>
              <a:t>Og ligeså afgørende, som en passende reaktion på trusler var for vores forfædres overlevelse på savannen, næsten lige så afgørende er det, at vi i dag forstår, at en social trussel eller et nederlag ikke er livstruende, selvom vores hjerner prøver på at overbevise os om noget andet. Når du bliver kritiseret, irettesat, afvist eller lignende, vil din hjerne reagere, som om du er i livsfare. Set i det lys er det åbenlyst, at de fleste af os, hvis vi kan, vil forsøge at minimere risikoen for at komme i en situation, der af hjernen opfattes som truende.</a:t>
            </a:r>
          </a:p>
          <a:p>
            <a:pPr algn="l"/>
            <a:endParaRPr lang="da-DK" sz="1200" b="0" i="0" u="none" strike="noStrike" baseline="0" dirty="0">
              <a:latin typeface="AkkuratLightPro-Regular"/>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80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Det er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hverken</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særlige</a:t>
            </a:r>
            <a:r>
              <a:rPr kumimoji="0" lang="en-US" sz="1600" b="0" i="0" u="none" strike="noStrike" kern="1200" cap="none" spc="0" normalizeH="0" baseline="0" noProof="0" dirty="0">
                <a:ln>
                  <a:noFill/>
                </a:ln>
                <a:solidFill>
                  <a:srgbClr val="000000"/>
                </a:solidFill>
                <a:effectLst/>
                <a:uLnTx/>
                <a:uFillTx/>
                <a:latin typeface="Arial"/>
                <a:ea typeface="+mn-ea"/>
                <a:cs typeface="+mn-cs"/>
              </a:rPr>
              <a:t> mix </a:t>
            </a:r>
            <a:r>
              <a:rPr kumimoji="0" lang="en-US" sz="1600" b="0" i="0" u="none" strike="noStrike" kern="1200" cap="none" spc="0" normalizeH="0" baseline="0" noProof="0" dirty="0" err="1">
                <a:ln>
                  <a:noFill/>
                </a:ln>
                <a:solidFill>
                  <a:srgbClr val="000000"/>
                </a:solidFill>
                <a:effectLst/>
                <a:uLnTx/>
                <a:uFillTx/>
                <a:latin typeface="Arial"/>
                <a:ea typeface="+mn-ea"/>
                <a:cs typeface="+mn-cs"/>
              </a:rPr>
              <a:t>af</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personligheder</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kompetencer</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eller</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erfaring</a:t>
            </a:r>
            <a:r>
              <a:rPr kumimoji="0" lang="en-US" sz="1600" b="0" i="0" u="none" strike="noStrike" kern="1200" cap="none" spc="0" normalizeH="0" baseline="0" noProof="0" dirty="0">
                <a:ln>
                  <a:noFill/>
                </a:ln>
                <a:solidFill>
                  <a:srgbClr val="000000"/>
                </a:solidFill>
                <a:effectLst/>
                <a:uLnTx/>
                <a:uFillTx/>
                <a:latin typeface="Arial"/>
                <a:ea typeface="+mn-ea"/>
                <a:cs typeface="+mn-cs"/>
              </a:rPr>
              <a:t> der er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afgørende</a:t>
            </a:r>
            <a:r>
              <a:rPr kumimoji="0" lang="en-US" sz="1600" b="0" i="0" u="none" strike="noStrike" kern="1200" cap="none" spc="0" normalizeH="0" baseline="0" noProof="0" dirty="0">
                <a:ln>
                  <a:noFill/>
                </a:ln>
                <a:solidFill>
                  <a:srgbClr val="000000"/>
                </a:solidFill>
                <a:effectLst/>
                <a:uLnTx/>
                <a:uFillTx/>
                <a:latin typeface="Arial"/>
                <a:ea typeface="+mn-ea"/>
                <a:cs typeface="+mn-cs"/>
              </a:rPr>
              <a:t> for et teams </a:t>
            </a:r>
            <a:r>
              <a:rPr kumimoji="0" lang="en-US" sz="1600" b="0" i="0" u="none" strike="noStrike" kern="1200" cap="none" spc="0" normalizeH="0" baseline="0" noProof="0" dirty="0" err="1">
                <a:ln>
                  <a:noFill/>
                </a:ln>
                <a:solidFill>
                  <a:srgbClr val="000000"/>
                </a:solidFill>
                <a:effectLst/>
                <a:uLnTx/>
                <a:uFillTx/>
                <a:latin typeface="Arial"/>
                <a:ea typeface="+mn-ea"/>
                <a:cs typeface="+mn-cs"/>
              </a:rPr>
              <a:t>succes</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Det er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hvordan</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teamet</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interagerer</a:t>
            </a:r>
            <a:r>
              <a:rPr kumimoji="0" lang="en-US" sz="1600" b="0" i="0" u="none" strike="noStrike" kern="1200" cap="none" spc="0" normalizeH="0" baseline="0" noProof="0" dirty="0">
                <a:ln>
                  <a:noFill/>
                </a:ln>
                <a:solidFill>
                  <a:srgbClr val="000000"/>
                </a:solidFill>
                <a:effectLst/>
                <a:uLnTx/>
                <a:uFillTx/>
                <a:latin typeface="Arial"/>
                <a:ea typeface="+mn-ea"/>
                <a:cs typeface="+mn-cs"/>
              </a:rPr>
              <a:t> med </a:t>
            </a:r>
            <a:r>
              <a:rPr kumimoji="0" lang="en-US" sz="1600" b="0" i="0" u="none" strike="noStrike" kern="1200" cap="none" spc="0" normalizeH="0" baseline="0" noProof="0" dirty="0" err="1">
                <a:ln>
                  <a:noFill/>
                </a:ln>
                <a:solidFill>
                  <a:srgbClr val="000000"/>
                </a:solidFill>
                <a:effectLst/>
                <a:uLnTx/>
                <a:uFillTx/>
                <a:latin typeface="Arial"/>
                <a:ea typeface="+mn-ea"/>
                <a:cs typeface="+mn-cs"/>
              </a:rPr>
              <a:t>hinanden</a:t>
            </a:r>
            <a:r>
              <a:rPr kumimoji="0" lang="en-US" sz="1600" b="0" i="0" u="none" strike="noStrike" kern="1200" cap="none" spc="0" normalizeH="0" baseline="0" noProof="0" dirty="0">
                <a:ln>
                  <a:noFill/>
                </a:ln>
                <a:solidFill>
                  <a:srgbClr val="000000"/>
                </a:solidFill>
                <a:effectLst/>
                <a:uLnTx/>
                <a:uFillTx/>
                <a:latin typeface="Arial"/>
                <a:ea typeface="+mn-ea"/>
                <a:cs typeface="+mn-cs"/>
              </a:rPr>
              <a:t> og om der er </a:t>
            </a:r>
            <a:r>
              <a:rPr kumimoji="0" lang="en-US" sz="1600" b="0" i="0" u="none" strike="noStrike" kern="1200" cap="none" spc="0" normalizeH="0" baseline="0" noProof="0" dirty="0" err="1">
                <a:ln>
                  <a:noFill/>
                </a:ln>
                <a:solidFill>
                  <a:srgbClr val="000000"/>
                </a:solidFill>
                <a:effectLst/>
                <a:uLnTx/>
                <a:uFillTx/>
                <a:latin typeface="Arial"/>
                <a:ea typeface="+mn-ea"/>
                <a:cs typeface="+mn-cs"/>
              </a:rPr>
              <a:t>en</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høj</a:t>
            </a:r>
            <a:r>
              <a:rPr kumimoji="0" lang="en-US" sz="1600" b="0" i="0" u="none" strike="noStrike" kern="1200" cap="none" spc="0" normalizeH="0" baseline="0" noProof="0" dirty="0">
                <a:ln>
                  <a:noFill/>
                </a:ln>
                <a:solidFill>
                  <a:srgbClr val="000000"/>
                </a:solidFill>
                <a:effectLst/>
                <a:uLnTx/>
                <a:uFillTx/>
                <a:latin typeface="Arial"/>
                <a:ea typeface="+mn-ea"/>
                <a:cs typeface="+mn-cs"/>
              </a:rPr>
              <a:t> grad </a:t>
            </a:r>
            <a:r>
              <a:rPr kumimoji="0" lang="en-US" sz="1600" b="0" i="0" u="none" strike="noStrike" kern="1200" cap="none" spc="0" normalizeH="0" baseline="0" noProof="0" dirty="0" err="1">
                <a:ln>
                  <a:noFill/>
                </a:ln>
                <a:solidFill>
                  <a:srgbClr val="000000"/>
                </a:solidFill>
                <a:effectLst/>
                <a:uLnTx/>
                <a:uFillTx/>
                <a:latin typeface="Arial"/>
                <a:ea typeface="+mn-ea"/>
                <a:cs typeface="+mn-cs"/>
              </a:rPr>
              <a:t>af</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psykologisk</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tryghed</a:t>
            </a:r>
            <a:r>
              <a:rPr kumimoji="0" lang="en-US"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“Project Aristotle”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forskning</a:t>
            </a:r>
            <a:r>
              <a:rPr kumimoji="0" lang="en-US" sz="1600" b="0" i="0" u="none" strike="noStrike" kern="1200" cap="none" spc="0" normalizeH="0" baseline="0" noProof="0" dirty="0">
                <a:ln>
                  <a:noFill/>
                </a:ln>
                <a:solidFill>
                  <a:srgbClr val="000000"/>
                </a:solidFill>
                <a:effectLst/>
                <a:uLnTx/>
                <a:uFillTx/>
                <a:latin typeface="Arial"/>
                <a:ea typeface="+mn-ea"/>
                <a:cs typeface="+mn-cs"/>
              </a:rPr>
              <a:t> I Google)</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440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mødet er slut, fortsætter vi det med den eller de grupper vi er trygge ved og/eller enige med. Det er kendetegnet for en utryg kultur. At alle ikke får en chance for at høre og reagere på det samme.</a:t>
            </a:r>
          </a:p>
          <a:p>
            <a:r>
              <a:rPr lang="da-DK" dirty="0" err="1"/>
              <a:t>Pt</a:t>
            </a:r>
            <a:r>
              <a:rPr lang="da-DK" dirty="0"/>
              <a:t> er ikke et miljø hvor </a:t>
            </a:r>
            <a:r>
              <a:rPr lang="da-DK" dirty="0" err="1"/>
              <a:t>anything</a:t>
            </a:r>
            <a:r>
              <a:rPr lang="da-DK" dirty="0"/>
              <a:t> </a:t>
            </a:r>
            <a:r>
              <a:rPr lang="da-DK" dirty="0" err="1"/>
              <a:t>goes</a:t>
            </a:r>
            <a:r>
              <a:rPr lang="da-DK" dirty="0"/>
              <a:t>, og hvor der ikke stilles krav og høje forventninger. Det handler ikke om at ”hygge sig” på arbejdet. Vi må gerne udfordres på vores komfortzone – det skaber læring og motivation. Men hvis den psykologiske tryghed er lav og præstationsstandarderne er høje forhindrer det medarbejderne i at sige deres mening og det skader både </a:t>
            </a:r>
            <a:r>
              <a:rPr lang="da-DK" dirty="0" err="1"/>
              <a:t>arbejdsts</a:t>
            </a:r>
            <a:r>
              <a:rPr lang="da-DK" dirty="0"/>
              <a:t> kvalitet og sikkerheden på arbejdspladsen. </a:t>
            </a:r>
            <a:r>
              <a:rPr lang="da-DK" dirty="0" err="1"/>
              <a:t>Edmondson</a:t>
            </a:r>
            <a:r>
              <a:rPr lang="da-DK" dirty="0"/>
              <a:t> kalder det for Frygtzonen. P.49</a:t>
            </a:r>
          </a:p>
          <a:p>
            <a:endParaRPr lang="da-DK" dirty="0"/>
          </a:p>
          <a:p>
            <a:r>
              <a:rPr lang="da-DK" dirty="0" err="1"/>
              <a:t>Pt</a:t>
            </a:r>
            <a:r>
              <a:rPr lang="da-DK" dirty="0"/>
              <a:t> handler ikke om at man skal enig bare for at være venlig. Det er heller ikke ensbetydende med, at folk roser det du siger til skyerne eller støtter det ubetinget. Det er faktisk det modsatte.pt. handler om åbenhed, ,om at skabe produktive uoverensstemmelser og fri udveksling af ideer.  Konflikter er uundgåelige på en arbejdsplads, og pt gør det muligt for begge parter at tale åbent om, hvad der bekymrer dem.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3540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Hvad gør vi ved for stort arbejdspres med for korte tidsfrister?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Er der uklare retningslinjer?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Vane med at blive længe på arbejde og tage arbejdet med hjem?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Hvordan er tonen? Kulturen?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Ved alle hvordan og hvornår beslutninger bliver taget? Hvem har indflydelse?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kendskab til rammer, lovgivning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mn-ea"/>
                <a:cs typeface="+mn-cs"/>
              </a:rPr>
              <a:t>I har en ordentlig omgangstone</a:t>
            </a:r>
          </a:p>
          <a:p>
            <a:endParaRPr lang="da-DK" dirty="0"/>
          </a:p>
        </p:txBody>
      </p:sp>
      <p:sp>
        <p:nvSpPr>
          <p:cNvPr id="4" name="Pladsholder til slidenummer 3"/>
          <p:cNvSpPr>
            <a:spLocks noGrp="1"/>
          </p:cNvSpPr>
          <p:nvPr>
            <p:ph type="sldNum" sz="quarter" idx="5"/>
          </p:nvPr>
        </p:nvSpPr>
        <p:spPr/>
        <p:txBody>
          <a:bodyPr/>
          <a:lstStyle/>
          <a:p>
            <a:fld id="{362D9BC7-CAF6-440E-AAD2-93917994FA06}" type="slidenum">
              <a:rPr lang="da-DK" smtClean="0"/>
              <a:t>14</a:t>
            </a:fld>
            <a:endParaRPr lang="da-DK"/>
          </a:p>
        </p:txBody>
      </p:sp>
    </p:spTree>
    <p:extLst>
      <p:ext uri="{BB962C8B-B14F-4D97-AF65-F5344CB8AC3E}">
        <p14:creationId xmlns:p14="http://schemas.microsoft.com/office/powerpoint/2010/main" val="4133660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dirty="0"/>
              <a:t>Erfaringsudveksling med sidemand – find en, der ikke er fra din egen AMG/enhed.</a:t>
            </a:r>
          </a:p>
          <a:p>
            <a:r>
              <a:rPr lang="da-DK" sz="1100" dirty="0"/>
              <a:t>Hvordan taler I om stress og arbejdspres i jeres enhed? Taler I om det, der er svært eller sårbart?</a:t>
            </a:r>
          </a:p>
          <a:p>
            <a:r>
              <a:rPr lang="da-DK" sz="1100" dirty="0"/>
              <a:t>Hvordan arbejder I med at forebygge alvorlig langvarig stressbelastning?</a:t>
            </a:r>
          </a:p>
        </p:txBody>
      </p:sp>
      <p:sp>
        <p:nvSpPr>
          <p:cNvPr id="4" name="Slide Number Placeholder 3"/>
          <p:cNvSpPr>
            <a:spLocks noGrp="1"/>
          </p:cNvSpPr>
          <p:nvPr>
            <p:ph type="sldNum" sz="quarter" idx="5"/>
          </p:nvPr>
        </p:nvSpPr>
        <p:spPr/>
        <p:txBody>
          <a:bodyPr/>
          <a:lstStyle/>
          <a:p>
            <a:fld id="{49436F85-577F-4A92-A47F-D540A2BCC821}" type="slidenum">
              <a:rPr lang="en-GB" smtClean="0"/>
              <a:pPr/>
              <a:t>15</a:t>
            </a:fld>
            <a:endParaRPr lang="en-GB" dirty="0"/>
          </a:p>
        </p:txBody>
      </p:sp>
    </p:spTree>
    <p:extLst>
      <p:ext uri="{BB962C8B-B14F-4D97-AF65-F5344CB8AC3E}">
        <p14:creationId xmlns:p14="http://schemas.microsoft.com/office/powerpoint/2010/main" val="349635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775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6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endParaRPr lang="da-DK" dirty="0"/>
          </a:p>
        </p:txBody>
      </p:sp>
      <p:sp>
        <p:nvSpPr>
          <p:cNvPr id="4" name="Pladsholder til slidenummer 3"/>
          <p:cNvSpPr>
            <a:spLocks noGrp="1"/>
          </p:cNvSpPr>
          <p:nvPr>
            <p:ph type="sldNum" sz="quarter" idx="5"/>
          </p:nvPr>
        </p:nvSpPr>
        <p:spPr/>
        <p:txBody>
          <a:bodyPr/>
          <a:lstStyle/>
          <a:p>
            <a:fld id="{362D9BC7-CAF6-440E-AAD2-93917994FA06}" type="slidenum">
              <a:rPr lang="da-DK" smtClean="0"/>
              <a:t>4</a:t>
            </a:fld>
            <a:endParaRPr lang="da-DK"/>
          </a:p>
        </p:txBody>
      </p:sp>
    </p:spTree>
    <p:extLst>
      <p:ext uri="{BB962C8B-B14F-4D97-AF65-F5344CB8AC3E}">
        <p14:creationId xmlns:p14="http://schemas.microsoft.com/office/powerpoint/2010/main" val="376822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362D9BC7-CAF6-440E-AAD2-93917994FA06}" type="slidenum">
              <a:rPr lang="da-DK" smtClean="0"/>
              <a:t>5</a:t>
            </a:fld>
            <a:endParaRPr lang="da-DK"/>
          </a:p>
        </p:txBody>
      </p:sp>
    </p:spTree>
    <p:extLst>
      <p:ext uri="{BB962C8B-B14F-4D97-AF65-F5344CB8AC3E}">
        <p14:creationId xmlns:p14="http://schemas.microsoft.com/office/powerpoint/2010/main" val="114225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71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fra Lab med ph.d. stud som var ved at ødelægge hele projektet </a:t>
            </a:r>
            <a:r>
              <a:rPr lang="da-DK" dirty="0" err="1"/>
              <a:t>p.gr.a</a:t>
            </a:r>
            <a:r>
              <a:rPr lang="da-DK" dirty="0"/>
              <a:t>. arbejdstid (nat)</a:t>
            </a:r>
          </a:p>
          <a:p>
            <a:pPr lvl="0">
              <a:defRPr/>
            </a:pPr>
            <a:r>
              <a:rPr lang="da-DK" dirty="0"/>
              <a:t>Ex: Støt yngre forskeres karriereveje </a:t>
            </a:r>
          </a:p>
          <a:p>
            <a:pPr lvl="0">
              <a:defRPr/>
            </a:pPr>
            <a:r>
              <a:rPr lang="da-DK" dirty="0"/>
              <a:t>De yngre forskere er i særlig grad udsat for usikkerhed omkring deres ansættelse og videre karriere. Kun en lille del af de </a:t>
            </a:r>
            <a:r>
              <a:rPr lang="da-DK" dirty="0" err="1"/>
              <a:t>ph.d-studerende</a:t>
            </a:r>
            <a:r>
              <a:rPr lang="da-DK" dirty="0"/>
              <a:t> og </a:t>
            </a:r>
            <a:r>
              <a:rPr lang="da-DK" dirty="0" err="1"/>
              <a:t>postdoc’erne</a:t>
            </a:r>
            <a:r>
              <a:rPr lang="da-DK" dirty="0"/>
              <a:t> kan forvente en fastansættelse hos universiteterne. Skal ledelse og samarbejdsudvalg diskutere, hvordan man kan gøre det til et omdrejningspunkt for forskergruppernes virke at støtte den yngre forskers karriereudvikling? Det vil have to formål:  </a:t>
            </a:r>
          </a:p>
          <a:p>
            <a:pPr lvl="0">
              <a:defRPr/>
            </a:pPr>
            <a:r>
              <a:rPr lang="da-DK" dirty="0"/>
              <a:t>- At forebygge stress hos den yngre forsker, da vi ved, at det øger personens ballast i </a:t>
            </a:r>
            <a:r>
              <a:rPr lang="da-DK" dirty="0" err="1"/>
              <a:t>nu’et</a:t>
            </a:r>
            <a:r>
              <a:rPr lang="da-DK" dirty="0"/>
              <a:t>, hvis vedkommende oplever, at der er langsigtet mål og mening med det, han/hun er i gang med.  </a:t>
            </a:r>
          </a:p>
          <a:p>
            <a:pPr lvl="0">
              <a:defRPr/>
            </a:pPr>
            <a:r>
              <a:rPr lang="da-DK" dirty="0"/>
              <a:t>- Når forskergruppen orienterer sin praksis mod dette mål, vil det smitte af på samarbejdet og kan mere generelt medvirke til at udvikle en konstruktiv feedback-kultur.</a:t>
            </a:r>
            <a:endParaRPr kumimoji="0" lang="da-DK" sz="800" b="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Calibri"/>
              </a:rPr>
              <a:t>Einar Baldursson, </a:t>
            </a:r>
            <a:r>
              <a:rPr kumimoji="0" lang="da-DK" sz="800" b="0" i="0" u="none" strike="noStrike" kern="1200" cap="none" spc="0" normalizeH="0" baseline="0" noProof="0" dirty="0" err="1">
                <a:ln>
                  <a:noFill/>
                </a:ln>
                <a:solidFill>
                  <a:prstClr val="black"/>
                </a:solidFill>
                <a:effectLst/>
                <a:uLnTx/>
                <a:uFillTx/>
                <a:latin typeface="Calibri"/>
              </a:rPr>
              <a:t>Arbejdslivforsker</a:t>
            </a:r>
            <a:r>
              <a:rPr kumimoji="0" lang="da-DK" sz="800" b="0" i="0" u="none" strike="noStrike" kern="1200" cap="none" spc="0" normalizeH="0" baseline="0" noProof="0" dirty="0">
                <a:ln>
                  <a:noFill/>
                </a:ln>
                <a:solidFill>
                  <a:prstClr val="black"/>
                </a:solidFill>
                <a:effectLst/>
                <a:uLnTx/>
                <a:uFillTx/>
                <a:latin typeface="Calibri"/>
              </a:rPr>
              <a:t> AAU 2018 (in BFA Strong </a:t>
            </a:r>
            <a:r>
              <a:rPr kumimoji="0" lang="da-DK" sz="800" b="0" i="0" u="none" strike="noStrike" kern="1200" cap="none" spc="0" normalizeH="0" baseline="0" noProof="0" dirty="0" err="1">
                <a:ln>
                  <a:noFill/>
                </a:ln>
                <a:solidFill>
                  <a:prstClr val="black"/>
                </a:solidFill>
                <a:effectLst/>
                <a:uLnTx/>
                <a:uFillTx/>
                <a:latin typeface="Calibri"/>
              </a:rPr>
              <a:t>Working</a:t>
            </a:r>
            <a:r>
              <a:rPr kumimoji="0" lang="da-DK" sz="800" b="0" i="0" u="none" strike="noStrike" kern="1200" cap="none" spc="0" normalizeH="0" baseline="0" noProof="0" dirty="0">
                <a:ln>
                  <a:noFill/>
                </a:ln>
                <a:solidFill>
                  <a:prstClr val="black"/>
                </a:solidFill>
                <a:effectLst/>
                <a:uLnTx/>
                <a:uFillTx/>
                <a:latin typeface="Calibri"/>
              </a:rPr>
              <a:t> Communities in the </a:t>
            </a:r>
            <a:r>
              <a:rPr kumimoji="0" lang="da-DK" sz="800" b="0" i="0" u="none" strike="noStrike" kern="1200" cap="none" spc="0" normalizeH="0" baseline="0" noProof="0" dirty="0" err="1">
                <a:ln>
                  <a:noFill/>
                </a:ln>
                <a:solidFill>
                  <a:prstClr val="black"/>
                </a:solidFill>
                <a:effectLst/>
                <a:uLnTx/>
                <a:uFillTx/>
                <a:latin typeface="Calibri"/>
              </a:rPr>
              <a:t>university</a:t>
            </a:r>
            <a:r>
              <a:rPr kumimoji="0" lang="da-DK" sz="800" b="0" i="0" u="none" strike="noStrike" kern="1200" cap="none" spc="0" normalizeH="0" baseline="0" noProof="0" dirty="0">
                <a:ln>
                  <a:noFill/>
                </a:ln>
                <a:solidFill>
                  <a:prstClr val="black"/>
                </a:solidFill>
                <a:effectLst/>
                <a:uLnTx/>
                <a:uFillTx/>
                <a:latin typeface="Calibri"/>
              </a:rPr>
              <a:t>)</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908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1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333333"/>
                </a:solidFill>
                <a:effectLst/>
                <a:latin typeface="Oswald" panose="00000500000000000000" pitchFamily="2" charset="0"/>
              </a:rPr>
              <a:t>Personlig strategi 1: Mærk efter og kend dine signaler     </a:t>
            </a:r>
          </a:p>
          <a:p>
            <a:pPr algn="l"/>
            <a:r>
              <a:rPr lang="da-DK" b="0" i="0" dirty="0">
                <a:solidFill>
                  <a:srgbClr val="494449"/>
                </a:solidFill>
                <a:effectLst/>
                <a:latin typeface="Ubuntu" panose="020B0504030602030204" pitchFamily="34" charset="0"/>
              </a:rPr>
              <a:t>Mennesker er forskellige, og måden vi reagerer, hvis vi trives dårligt på arbejdet kan variere fra menneske til menneske. Derfor er det vigtigt, at du selv øver dig i at mærke efter, hvordan du har det, og hvordan du reagerer, når du trives dårligt. Det gør det nemmere for dig at opdage, at noget skal ændres. Det tydeligste signal er for de fleste, at man begynder at opfører sig anderledes end normalt, fx gennem en adfærd der er uhensigtsmæssig.</a:t>
            </a:r>
          </a:p>
          <a:p>
            <a:pPr algn="l"/>
            <a:r>
              <a:rPr lang="da-DK" b="0" i="0" dirty="0">
                <a:solidFill>
                  <a:srgbClr val="333333"/>
                </a:solidFill>
                <a:effectLst/>
                <a:latin typeface="Oswald" panose="00000500000000000000" pitchFamily="2" charset="0"/>
              </a:rPr>
              <a:t>Styrk det sociale netværk   </a:t>
            </a:r>
          </a:p>
          <a:p>
            <a:pPr algn="l"/>
            <a:r>
              <a:rPr lang="da-DK" b="0" i="0" dirty="0">
                <a:solidFill>
                  <a:srgbClr val="494449"/>
                </a:solidFill>
                <a:effectLst/>
                <a:latin typeface="Ubuntu" panose="020B0504030602030204" pitchFamily="34" charset="0"/>
              </a:rPr>
              <a:t>Det sociale netværk er et godt værn mod stress og dårlig trivsel. Gode relationer til kolleger har derfor stor betydning for, at man kan vedligeholde et godt psykisk arbejdsmiljø på </a:t>
            </a:r>
            <a:r>
              <a:rPr lang="da-DK" b="0" i="0" dirty="0" err="1">
                <a:solidFill>
                  <a:srgbClr val="494449"/>
                </a:solidFill>
                <a:effectLst/>
                <a:latin typeface="Ubuntu" panose="020B0504030602030204" pitchFamily="34" charset="0"/>
              </a:rPr>
              <a:t>arbejdspladsen.Omvendt</a:t>
            </a:r>
            <a:r>
              <a:rPr lang="da-DK" b="0" i="0" dirty="0">
                <a:solidFill>
                  <a:srgbClr val="494449"/>
                </a:solidFill>
                <a:effectLst/>
                <a:latin typeface="Ubuntu" panose="020B0504030602030204" pitchFamily="34" charset="0"/>
              </a:rPr>
              <a:t> er det svært at løse trivselsproblemer, hvis man ikke har særligt tætte relationer til sine kolleger. I dagligdagen er det vigtigt at huske at støtte hinanden med praktisk hjælp, når det er nødvendigt. Husk også at anerkende din kollegas ressourcer og indsatser og del dine positive oplevelser med andre.</a:t>
            </a:r>
          </a:p>
          <a:p>
            <a:pPr algn="l"/>
            <a:r>
              <a:rPr lang="da-DK" b="0" i="0" dirty="0">
                <a:solidFill>
                  <a:srgbClr val="333333"/>
                </a:solidFill>
                <a:effectLst/>
                <a:latin typeface="Oswald" panose="00000500000000000000" pitchFamily="2" charset="0"/>
              </a:rPr>
              <a:t>2. Vær opmærksom på tonen</a:t>
            </a:r>
          </a:p>
          <a:p>
            <a:pPr algn="l"/>
            <a:r>
              <a:rPr lang="da-DK" b="0" i="0" dirty="0">
                <a:solidFill>
                  <a:srgbClr val="494449"/>
                </a:solidFill>
                <a:effectLst/>
                <a:latin typeface="Ubuntu" panose="020B0504030602030204" pitchFamily="34" charset="0"/>
              </a:rPr>
              <a:t>Måden I taler til, om og med hinanden, har stor indflydelse på jeres trivsel. Omgangstonen påvirker vores humør – begge veje – så der er al mulig grund til at fokusere på at tale ordentligt til hinanden, også i pressede eller frustrerede situationer.  Hvis man samtidigt husker at tale om det, der går godt og det, der virker på arbejdspladsen,  er det også den stemning, som spredes i gruppen: Ja, vi kan lykkes, og vi har succes. Dette medvirker til at skabe godt humør, samt tryghed og tillid i en gruppe. Vores sprog kan altså være den direkte vej til at skabe en åben og tryg kommunikation i gruppen.</a:t>
            </a:r>
            <a:br>
              <a:rPr lang="da-DK" b="0" i="0" dirty="0">
                <a:solidFill>
                  <a:srgbClr val="494449"/>
                </a:solidFill>
                <a:effectLst/>
                <a:latin typeface="Ubuntu" panose="020B0504030602030204" pitchFamily="34" charset="0"/>
              </a:rPr>
            </a:br>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3. Hold pauser sammen og tal med hinanden   </a:t>
            </a:r>
          </a:p>
          <a:p>
            <a:pPr algn="l"/>
            <a:r>
              <a:rPr lang="da-DK" b="0" i="0" dirty="0">
                <a:solidFill>
                  <a:srgbClr val="494449"/>
                </a:solidFill>
                <a:effectLst/>
                <a:latin typeface="Ubuntu" panose="020B0504030602030204" pitchFamily="34" charset="0"/>
              </a:rPr>
              <a:t>Pauser er et effektivt middel til at styrke gruppen, hvis man vælger også at bruge pauserne sammen og tale om vind og vejr. I praksis kan man </a:t>
            </a:r>
            <a:r>
              <a:rPr lang="da-DK" b="0" i="0" dirty="0" err="1">
                <a:solidFill>
                  <a:srgbClr val="494449"/>
                </a:solidFill>
                <a:effectLst/>
                <a:latin typeface="Ubuntu" panose="020B0504030602030204" pitchFamily="34" charset="0"/>
              </a:rPr>
              <a:t>f.eks.aftale</a:t>
            </a:r>
            <a:r>
              <a:rPr lang="da-DK" b="0" i="0" dirty="0">
                <a:solidFill>
                  <a:srgbClr val="494449"/>
                </a:solidFill>
                <a:effectLst/>
                <a:latin typeface="Ubuntu" panose="020B0504030602030204" pitchFamily="34" charset="0"/>
              </a:rPr>
              <a:t> i løbet af en arbejdsdag at holde 3-4 pauser af fem minutters varighed. I løbet af de fem minutter, kan man tale sammen og lære hinanden bedre at kende.</a:t>
            </a:r>
          </a:p>
          <a:p>
            <a:pPr algn="l"/>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4. Tag hånd om hinanden   </a:t>
            </a:r>
          </a:p>
          <a:p>
            <a:pPr algn="l"/>
            <a:r>
              <a:rPr lang="da-DK" b="0" i="0" dirty="0">
                <a:solidFill>
                  <a:srgbClr val="494449"/>
                </a:solidFill>
                <a:effectLst/>
                <a:latin typeface="Ubuntu" panose="020B0504030602030204" pitchFamily="34" charset="0"/>
              </a:rPr>
              <a:t>Som personalegruppe er det vigtigt, at I skaber gode normer for, hvordan I kan støtte op om hinanden i det daglige. Kollegial støtte og opbakning kan være udslagsgivende i forhold til, hvordan man påvirkes psykisk af sit arbejde. Vær med til at skabe en lyttende og åben kultur, hvor man kan vise empati og forståelse for hinanden, især når nogen melder ud med frustrationer eller problemer.  Hold også øje med dine kollegaer, hvis du mærker adfærdsændringer som indelukkethed eller øget irritation, da dette kan være symptomer på stress og dårlig trivsel.</a:t>
            </a:r>
          </a:p>
          <a:p>
            <a:pPr algn="l"/>
            <a:r>
              <a:rPr lang="da-DK" b="0" i="0" dirty="0">
                <a:solidFill>
                  <a:srgbClr val="333333"/>
                </a:solidFill>
                <a:effectLst/>
                <a:latin typeface="Oswald" panose="00000500000000000000" pitchFamily="2" charset="0"/>
              </a:rPr>
              <a:t>Vær opmærksom på den enkelte medarbejder   </a:t>
            </a:r>
          </a:p>
          <a:p>
            <a:pPr algn="l"/>
            <a:r>
              <a:rPr lang="da-DK" b="0" i="0" dirty="0">
                <a:solidFill>
                  <a:srgbClr val="494449"/>
                </a:solidFill>
                <a:effectLst/>
                <a:latin typeface="Ubuntu" panose="020B0504030602030204" pitchFamily="34" charset="0"/>
              </a:rPr>
              <a:t>Som leder skal du være opmærksom på dine medarbejdere, anerkende dem og have øje for eventuelle adfærdsændringer. Alle medarbejdere er forskellige og har derfor forskellige behov og grænser for, hvornår de oplever pres og mistrivsel. Skaf dig derfor viden om, hvordan hver enkelt af dine medarbejdere oplever og viser tegn på dårlig trivsel. Den viden får du adgang til via dialog.</a:t>
            </a:r>
          </a:p>
          <a:p>
            <a:pPr algn="l"/>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Vær en god kommunikator  </a:t>
            </a:r>
          </a:p>
          <a:p>
            <a:pPr algn="l"/>
            <a:r>
              <a:rPr lang="da-DK" b="0" i="0" dirty="0">
                <a:solidFill>
                  <a:srgbClr val="494449"/>
                </a:solidFill>
                <a:effectLst/>
                <a:latin typeface="Ubuntu" panose="020B0504030602030204" pitchFamily="34" charset="0"/>
              </a:rPr>
              <a:t>Det skaber forudsigelighed, når medarbejderne ved, hvor I skal hen, og hvad der kræves. Derfor er tydelig og hyppig kommunikation en vigtig </a:t>
            </a:r>
            <a:r>
              <a:rPr lang="da-DK" b="0" i="0" dirty="0" err="1">
                <a:solidFill>
                  <a:srgbClr val="494449"/>
                </a:solidFill>
                <a:effectLst/>
                <a:latin typeface="Ubuntu" panose="020B0504030602030204" pitchFamily="34" charset="0"/>
              </a:rPr>
              <a:t>ledelsemæssig</a:t>
            </a:r>
            <a:r>
              <a:rPr lang="da-DK" b="0" i="0" dirty="0">
                <a:solidFill>
                  <a:srgbClr val="494449"/>
                </a:solidFill>
                <a:effectLst/>
                <a:latin typeface="Ubuntu" panose="020B0504030602030204" pitchFamily="34" charset="0"/>
              </a:rPr>
              <a:t> opgave. Vær nærværende og tal også med dine medarbejdere til hverdag – ikke kun i forbindelse med medarbejderudviklingssamtaler (MUS) eller andre formelle møder.</a:t>
            </a:r>
            <a:br>
              <a:rPr lang="da-DK" b="0" i="0" dirty="0">
                <a:solidFill>
                  <a:srgbClr val="494449"/>
                </a:solidFill>
                <a:effectLst/>
                <a:latin typeface="Ubuntu" panose="020B0504030602030204" pitchFamily="34" charset="0"/>
              </a:rPr>
            </a:br>
            <a:r>
              <a:rPr lang="da-DK" b="0" i="0" dirty="0">
                <a:solidFill>
                  <a:srgbClr val="494449"/>
                </a:solidFill>
                <a:effectLst/>
                <a:latin typeface="Ubuntu" panose="020B0504030602030204" pitchFamily="34" charset="0"/>
              </a:rPr>
              <a:t> </a:t>
            </a:r>
          </a:p>
          <a:p>
            <a:pPr algn="l"/>
            <a:r>
              <a:rPr lang="da-DK" b="0" i="0" dirty="0">
                <a:solidFill>
                  <a:srgbClr val="494449"/>
                </a:solidFill>
                <a:effectLst/>
                <a:latin typeface="Ubuntu" panose="020B0504030602030204" pitchFamily="34" charset="0"/>
              </a:rPr>
              <a:t>Find også en god balance mellem inddragende dialog og ledelsesmæssig styring. Begge dele er vigtige og kræver gode kommunikationsevner, men balancen afhænger af den enkelte arbejdsplads og de enkelte medarbejdere. </a:t>
            </a:r>
          </a:p>
          <a:p>
            <a:pPr algn="l"/>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Prioriter trivselsinitiativer    </a:t>
            </a:r>
          </a:p>
          <a:p>
            <a:pPr algn="l"/>
            <a:r>
              <a:rPr lang="da-DK" b="0" i="0" dirty="0">
                <a:solidFill>
                  <a:srgbClr val="494449"/>
                </a:solidFill>
                <a:effectLst/>
                <a:latin typeface="Ubuntu" panose="020B0504030602030204" pitchFamily="34" charset="0"/>
              </a:rPr>
              <a:t>Tag ansvaret for at sætte trivselsinitiativer og udvikling i gang. Eksempelvis en APV omkring psykisk arbejdsmiljø, sociale arrangementer, mødeaktiviteter eller andet. Erfaringer viser, at det har en positiv effekt på trivslen, når ledere med strategisk placering involverer sig i konkrete trivselsinitiativer. Det signalerer til hele arbejdspladsen, at dette arbejde er vigtigt. Trivselsaktiviteter vil typisk foregå i konkurrere med den daglige drift. Derfor skal ledelsen </a:t>
            </a:r>
            <a:r>
              <a:rPr lang="da-DK" b="0" i="0" dirty="0" err="1">
                <a:solidFill>
                  <a:srgbClr val="494449"/>
                </a:solidFill>
                <a:effectLst/>
                <a:latin typeface="Ubuntu" panose="020B0504030602030204" pitchFamily="34" charset="0"/>
              </a:rPr>
              <a:t>f.eks.medvirke</a:t>
            </a:r>
            <a:r>
              <a:rPr lang="da-DK" b="0" i="0" dirty="0">
                <a:solidFill>
                  <a:srgbClr val="494449"/>
                </a:solidFill>
                <a:effectLst/>
                <a:latin typeface="Ubuntu" panose="020B0504030602030204" pitchFamily="34" charset="0"/>
              </a:rPr>
              <a:t> til, at der er den nødvendige tid, ressourcer og deltagelse i de ting der sættes i gang, herunder fx APV.</a:t>
            </a:r>
            <a:br>
              <a:rPr lang="da-DK" b="0" i="0" dirty="0">
                <a:solidFill>
                  <a:srgbClr val="494449"/>
                </a:solidFill>
                <a:effectLst/>
                <a:latin typeface="Ubuntu" panose="020B0504030602030204" pitchFamily="34" charset="0"/>
              </a:rPr>
            </a:br>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Vær en god rollemodel   </a:t>
            </a:r>
          </a:p>
          <a:p>
            <a:pPr algn="l"/>
            <a:r>
              <a:rPr lang="da-DK" b="0" i="0" dirty="0">
                <a:solidFill>
                  <a:srgbClr val="494449"/>
                </a:solidFill>
                <a:effectLst/>
                <a:latin typeface="Ubuntu" panose="020B0504030602030204" pitchFamily="34" charset="0"/>
              </a:rPr>
              <a:t>Det er lige så vigtigt, at du har øje på dig selv og din egen trivsel, da du er forbillede for dine ansatte. Vår åben om din egen trivsel og kommuniker i en god tone, også selvom du selv til tider er presset. Vis den positive vej frem.</a:t>
            </a:r>
          </a:p>
          <a:p>
            <a:pPr algn="l"/>
            <a:r>
              <a:rPr lang="da-DK" b="0" i="0" dirty="0">
                <a:solidFill>
                  <a:srgbClr val="494449"/>
                </a:solidFill>
                <a:effectLst/>
                <a:latin typeface="Ubuntu" panose="020B0504030602030204" pitchFamily="34" charset="0"/>
              </a:rPr>
              <a:t> </a:t>
            </a:r>
          </a:p>
          <a:p>
            <a:pPr algn="l"/>
            <a:r>
              <a:rPr lang="da-DK" b="0" i="0" dirty="0">
                <a:solidFill>
                  <a:srgbClr val="333333"/>
                </a:solidFill>
                <a:effectLst/>
                <a:latin typeface="Oswald" panose="00000500000000000000" pitchFamily="2" charset="0"/>
              </a:rPr>
              <a:t>Vær bindeled   </a:t>
            </a:r>
          </a:p>
          <a:p>
            <a:pPr algn="l"/>
            <a:r>
              <a:rPr lang="da-DK" b="0" i="0" dirty="0">
                <a:solidFill>
                  <a:srgbClr val="494449"/>
                </a:solidFill>
                <a:effectLst/>
                <a:latin typeface="Ubuntu" panose="020B0504030602030204" pitchFamily="34" charset="0"/>
              </a:rPr>
              <a:t>Ledelse handler også om at være bindeled mellem medarbejderne og den øverste ledelse. Det skal sikre, at virksomheden har et godt flow i kommunikationen.  Dette gælder kommunikation af de beslutninger den øverste ledelse træffer, men også en videregivelse af medarbejdernes behov, ønsker og ideer, så den øverste ledelse har føling med medarbejderne.  Fungerer dette, er det med til at skabe et bedre psykisk arbejdsmiljø.    </a:t>
            </a:r>
          </a:p>
          <a:p>
            <a:pPr algn="l"/>
            <a:r>
              <a:rPr lang="da-DK" b="0" i="0" dirty="0">
                <a:solidFill>
                  <a:srgbClr val="494449"/>
                </a:solidFill>
                <a:effectLst/>
                <a:latin typeface="Ubuntu" panose="020B0504030602030204" pitchFamily="34" charset="0"/>
              </a:rPr>
              <a:t>  </a:t>
            </a:r>
          </a:p>
          <a:p>
            <a:pPr algn="l"/>
            <a:r>
              <a:rPr lang="da-DK" b="0" i="0" dirty="0">
                <a:solidFill>
                  <a:srgbClr val="494449"/>
                </a:solidFill>
                <a:effectLst/>
                <a:latin typeface="Ubuntu" panose="020B0504030602030204" pitchFamily="34" charset="0"/>
              </a:rPr>
              <a:t>Generelt er det vigtigt, at den enkelte medarbejder oplever en hverdag, der er præget af netop den forudsigelighed og ledelsesmæssig støtte, som hun har brug for. Det gør det ekstra vigtigt at have øje for den enkelte, samtidigt med, at man løbende vurderer, hvordan det går med arbejdspladsens samlede trivsel.</a:t>
            </a:r>
          </a:p>
          <a:p>
            <a:pPr algn="l"/>
            <a:r>
              <a:rPr lang="da-DK" b="0" i="0" dirty="0">
                <a:solidFill>
                  <a:srgbClr val="333333"/>
                </a:solidFill>
                <a:effectLst/>
                <a:latin typeface="Oswald" panose="00000500000000000000" pitchFamily="2" charset="0"/>
              </a:rPr>
              <a:t>Hav fokus på det psykiske arbejdsmiljø</a:t>
            </a:r>
          </a:p>
          <a:p>
            <a:pPr algn="l">
              <a:buFont typeface="Arial" panose="020B0604020202020204" pitchFamily="34" charset="0"/>
              <a:buChar char="•"/>
            </a:pPr>
            <a:r>
              <a:rPr lang="da-DK" b="0" i="0" dirty="0">
                <a:solidFill>
                  <a:srgbClr val="494449"/>
                </a:solidFill>
                <a:effectLst/>
                <a:latin typeface="Ubuntu" panose="020B0504030602030204" pitchFamily="34" charset="0"/>
              </a:rPr>
              <a:t>I den overordnede virksomhedsstrategi.</a:t>
            </a:r>
          </a:p>
          <a:p>
            <a:pPr algn="l">
              <a:buFont typeface="Arial" panose="020B0604020202020204" pitchFamily="34" charset="0"/>
              <a:buChar char="•"/>
            </a:pPr>
            <a:r>
              <a:rPr lang="da-DK" b="0" i="0" dirty="0">
                <a:solidFill>
                  <a:srgbClr val="494449"/>
                </a:solidFill>
                <a:effectLst/>
                <a:latin typeface="Ubuntu" panose="020B0504030602030204" pitchFamily="34" charset="0"/>
              </a:rPr>
              <a:t>I personalepolitikken: Sygefraværssamtaler, stress-samtaler, afskedigelsessamtaler, seniormedarbejdersamtaler osv.</a:t>
            </a:r>
          </a:p>
          <a:p>
            <a:pPr algn="l">
              <a:buFont typeface="Arial" panose="020B0604020202020204" pitchFamily="34" charset="0"/>
              <a:buChar char="•"/>
            </a:pPr>
            <a:r>
              <a:rPr lang="da-DK" b="0" i="0" dirty="0">
                <a:solidFill>
                  <a:srgbClr val="494449"/>
                </a:solidFill>
                <a:effectLst/>
                <a:latin typeface="Ubuntu" panose="020B0504030602030204" pitchFamily="34" charset="0"/>
              </a:rPr>
              <a:t>I kompetenceudviklingen: Medarbejderudviklingssamtaler (MUS), gruppeudviklingssamtaler (GRUS), kompetenceudviklingsprogrammer for medarbejdere og ledere.</a:t>
            </a:r>
          </a:p>
          <a:p>
            <a:pPr algn="l">
              <a:buFont typeface="Arial" panose="020B0604020202020204" pitchFamily="34" charset="0"/>
              <a:buChar char="•"/>
            </a:pPr>
            <a:r>
              <a:rPr lang="da-DK" b="0" i="0" dirty="0">
                <a:solidFill>
                  <a:srgbClr val="494449"/>
                </a:solidFill>
                <a:effectLst/>
                <a:latin typeface="Ubuntu" panose="020B0504030602030204" pitchFamily="34" charset="0"/>
              </a:rPr>
              <a:t>I arbejdsmiljøindsatsen: Procedurer for og redskaber til APV og trivselsundersøgelser.</a:t>
            </a:r>
          </a:p>
          <a:p>
            <a:pPr algn="l" rtl="0"/>
            <a:r>
              <a:rPr lang="da-DK" b="0" i="0" dirty="0">
                <a:solidFill>
                  <a:srgbClr val="494449"/>
                </a:solidFill>
                <a:effectLst/>
                <a:latin typeface="Ubuntu" panose="020B0504030602030204" pitchFamily="34" charset="0"/>
              </a:rPr>
              <a:t>Opstil altså strukturer og rammer for, hvordan I som virksomhed kan fremme trivslen. Og husk at det er vigtigt, at trivsel og psykisk arbejdsmiljø tænkes ind i alle forandringer og større tiltag i virksomheden.</a:t>
            </a:r>
          </a:p>
          <a:p>
            <a:pPr algn="l"/>
            <a:endParaRPr lang="da-DK" b="0" i="0" dirty="0">
              <a:solidFill>
                <a:srgbClr val="494449"/>
              </a:solidFill>
              <a:effectLst/>
              <a:latin typeface="Ubuntu" panose="020B0504030602030204" pitchFamily="34" charset="0"/>
            </a:endParaRPr>
          </a:p>
          <a:p>
            <a:pPr algn="l"/>
            <a:r>
              <a:rPr lang="da-DK" b="0" i="0" dirty="0">
                <a:solidFill>
                  <a:srgbClr val="494449"/>
                </a:solidFill>
                <a:effectLst/>
                <a:latin typeface="Ubuntu" panose="020B0504030602030204" pitchFamily="34" charset="0"/>
              </a:rPr>
              <a:t> </a:t>
            </a:r>
          </a:p>
          <a:p>
            <a:pPr algn="l"/>
            <a:r>
              <a:rPr lang="da-DK" b="0" i="0" dirty="0">
                <a:solidFill>
                  <a:srgbClr val="494449"/>
                </a:solidFill>
                <a:effectLst/>
                <a:latin typeface="Ubuntu" panose="020B0504030602030204" pitchFamily="34" charset="0"/>
              </a:rPr>
              <a:t> </a:t>
            </a:r>
          </a:p>
          <a:p>
            <a:pPr algn="l"/>
            <a:endParaRPr lang="da-DK" b="0" i="0" dirty="0">
              <a:solidFill>
                <a:srgbClr val="494449"/>
              </a:solidFill>
              <a:effectLst/>
              <a:latin typeface="Ubuntu" panose="020B0504030602030204" pitchFamily="34" charset="0"/>
            </a:endParaRPr>
          </a:p>
          <a:p>
            <a:endParaRPr lang="da-DK" dirty="0"/>
          </a:p>
        </p:txBody>
      </p:sp>
      <p:sp>
        <p:nvSpPr>
          <p:cNvPr id="4" name="Pladsholder til slidenummer 3"/>
          <p:cNvSpPr>
            <a:spLocks noGrp="1"/>
          </p:cNvSpPr>
          <p:nvPr>
            <p:ph type="sldNum" sz="quarter" idx="5"/>
          </p:nvPr>
        </p:nvSpPr>
        <p:spPr/>
        <p:txBody>
          <a:bodyPr/>
          <a:lstStyle/>
          <a:p>
            <a:fld id="{362D9BC7-CAF6-440E-AAD2-93917994FA06}" type="slidenum">
              <a:rPr lang="da-DK" smtClean="0"/>
              <a:t>9</a:t>
            </a:fld>
            <a:endParaRPr lang="da-DK"/>
          </a:p>
        </p:txBody>
      </p:sp>
    </p:spTree>
    <p:extLst>
      <p:ext uri="{BB962C8B-B14F-4D97-AF65-F5344CB8AC3E}">
        <p14:creationId xmlns:p14="http://schemas.microsoft.com/office/powerpoint/2010/main" val="73010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319033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307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21722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91830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8292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20-12-2022</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19852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8923-9840-49A8-95F7-D6BCFCFC34C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2C4D646-ECE5-4EB1-A380-5A65D3AC3E28}"/>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4DE658F-F674-48E3-9DA5-A57639D1A9A7}"/>
              </a:ext>
            </a:extLst>
          </p:cNvPr>
          <p:cNvSpPr>
            <a:spLocks noGrp="1"/>
          </p:cNvSpPr>
          <p:nvPr>
            <p:ph type="dt" sz="half" idx="10"/>
          </p:nvPr>
        </p:nvSpPr>
        <p:spPr/>
        <p:txBody>
          <a:bodyPr/>
          <a:lstStyle/>
          <a:p>
            <a:fld id="{BCD26550-9437-44B0-B94A-86508A9FBE4B}" type="datetimeFigureOut">
              <a:rPr lang="da-DK" smtClean="0"/>
              <a:t>20-12-2022</a:t>
            </a:fld>
            <a:endParaRPr lang="da-DK"/>
          </a:p>
        </p:txBody>
      </p:sp>
      <p:sp>
        <p:nvSpPr>
          <p:cNvPr id="5" name="Pladsholder til sidefod 4">
            <a:extLst>
              <a:ext uri="{FF2B5EF4-FFF2-40B4-BE49-F238E27FC236}">
                <a16:creationId xmlns:a16="http://schemas.microsoft.com/office/drawing/2014/main" id="{03E32D5C-6066-41CA-A811-2E15A6E14BD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73AD8FF-5D5A-4C2D-8BAD-9C76105E933F}"/>
              </a:ext>
            </a:extLst>
          </p:cNvPr>
          <p:cNvSpPr>
            <a:spLocks noGrp="1"/>
          </p:cNvSpPr>
          <p:nvPr>
            <p:ph type="sldNum" sz="quarter" idx="12"/>
          </p:nvPr>
        </p:nvSpPr>
        <p:spPr/>
        <p:txBody>
          <a:bodyPr/>
          <a:lstStyle/>
          <a:p>
            <a:fld id="{01FE1158-87FB-4F92-954B-3D01A3622760}" type="slidenum">
              <a:rPr lang="da-DK" smtClean="0"/>
              <a:t>‹nr.›</a:t>
            </a:fld>
            <a:endParaRPr lang="da-DK"/>
          </a:p>
        </p:txBody>
      </p:sp>
    </p:spTree>
    <p:extLst>
      <p:ext uri="{BB962C8B-B14F-4D97-AF65-F5344CB8AC3E}">
        <p14:creationId xmlns:p14="http://schemas.microsoft.com/office/powerpoint/2010/main" val="750293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dhold og billede hvidt logo">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377748" y="453600"/>
            <a:ext cx="5975757" cy="1248208"/>
          </a:xfrm>
        </p:spPr>
        <p:txBody>
          <a:bodyPr/>
          <a:lstStyle>
            <a:lvl1pPr>
              <a:defRPr/>
            </a:lvl1pPr>
          </a:lstStyle>
          <a:p>
            <a:r>
              <a:rPr lang="da-DK" dirty="0"/>
              <a:t>Overskrift i maksimalt 2 linjer</a:t>
            </a:r>
          </a:p>
        </p:txBody>
      </p:sp>
      <p:sp>
        <p:nvSpPr>
          <p:cNvPr id="3"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1" y="0"/>
            <a:ext cx="5481600" cy="6845756"/>
          </a:xfrm>
          <a:solidFill>
            <a:schemeClr val="bg1">
              <a:lumMod val="85000"/>
            </a:schemeClr>
          </a:solidFill>
        </p:spPr>
        <p:txBody>
          <a:bodyPr/>
          <a:lstStyle>
            <a:lvl1pPr marL="0" indent="0" algn="ctr">
              <a:buNone/>
              <a:defRPr sz="2000"/>
            </a:lvl1pPr>
          </a:lstStyle>
          <a:p>
            <a:endParaRPr lang="da-DK" dirty="0"/>
          </a:p>
        </p:txBody>
      </p:sp>
      <p:sp>
        <p:nvSpPr>
          <p:cNvPr id="9"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 maj 2018</a:t>
            </a:r>
          </a:p>
        </p:txBody>
      </p:sp>
      <p:sp>
        <p:nvSpPr>
          <p:cNvPr id="12" name="OFF_institute"/>
          <p:cNvSpPr>
            <a:spLocks noGrp="1"/>
          </p:cNvSpPr>
          <p:nvPr>
            <p:ph type="ftr" sz="quarter" idx="16"/>
          </p:nvPr>
        </p:nvSpPr>
        <p:spPr>
          <a:xfrm>
            <a:off x="6915150" y="6172958"/>
            <a:ext cx="3341250" cy="352190"/>
          </a:xfrm>
        </p:spPr>
        <p:txBody>
          <a:bodyPr/>
          <a:lstStyle>
            <a:lvl1pPr>
              <a:defRPr>
                <a:solidFill>
                  <a:schemeClr val="bg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5" name="Pladsholder til indhold 13"/>
          <p:cNvSpPr>
            <a:spLocks noGrp="1"/>
          </p:cNvSpPr>
          <p:nvPr>
            <p:ph sz="quarter" idx="18"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482621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dhold og sort tekst, lys bund  ">
    <p:spTree>
      <p:nvGrpSpPr>
        <p:cNvPr id="1" name=""/>
        <p:cNvGrpSpPr/>
        <p:nvPr/>
      </p:nvGrpSpPr>
      <p:grpSpPr>
        <a:xfrm>
          <a:off x="0" y="0"/>
          <a:ext cx="0" cy="0"/>
          <a:chOff x="0" y="0"/>
          <a:chExt cx="0" cy="0"/>
        </a:xfrm>
      </p:grpSpPr>
      <p:sp>
        <p:nvSpPr>
          <p:cNvPr id="14" name="Baggrund rød"/>
          <p:cNvSpPr/>
          <p:nvPr userDrawn="1"/>
        </p:nvSpPr>
        <p:spPr>
          <a:xfrm>
            <a:off x="6094800" y="0"/>
            <a:ext cx="6098400" cy="6858000"/>
          </a:xfrm>
          <a:prstGeom prst="rect">
            <a:avLst/>
          </a:prstGeom>
          <a:solidFill>
            <a:srgbClr val="EED4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 name="Titel 1"/>
          <p:cNvSpPr>
            <a:spLocks noGrp="1"/>
          </p:cNvSpPr>
          <p:nvPr>
            <p:ph type="title" hasCustomPrompt="1"/>
          </p:nvPr>
        </p:nvSpPr>
        <p:spPr>
          <a:xfrm>
            <a:off x="377749" y="453600"/>
            <a:ext cx="5360156" cy="1248208"/>
          </a:xfrm>
        </p:spPr>
        <p:txBody>
          <a:bodyPr/>
          <a:lstStyle/>
          <a:p>
            <a:r>
              <a:rPr lang="da-DK" dirty="0"/>
              <a:t>Overskrift i maksimalt 2 linjer</a:t>
            </a:r>
          </a:p>
        </p:txBody>
      </p:sp>
      <p:sp>
        <p:nvSpPr>
          <p:cNvPr id="3" name="Content Placeholder 2"/>
          <p:cNvSpPr>
            <a:spLocks noGrp="1"/>
          </p:cNvSpPr>
          <p:nvPr>
            <p:ph idx="1" hasCustomPrompt="1"/>
          </p:nvPr>
        </p:nvSpPr>
        <p:spPr>
          <a:xfrm>
            <a:off x="406305" y="1989138"/>
            <a:ext cx="5331599"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quarter" idx="19" hasCustomPrompt="1"/>
          </p:nvPr>
        </p:nvSpPr>
        <p:spPr>
          <a:xfrm>
            <a:off x="6094799" y="0"/>
            <a:ext cx="6097201" cy="6858000"/>
          </a:xfrm>
        </p:spPr>
        <p:txBody>
          <a:bodyPr lIns="356400" tIns="1990800" rIns="410400" bIns="1015200"/>
          <a:lstStyle>
            <a:lvl1pPr marL="0" indent="0">
              <a:lnSpc>
                <a:spcPct val="83000"/>
              </a:lnSpc>
              <a:spcBef>
                <a:spcPts val="0"/>
              </a:spcBef>
              <a:spcAft>
                <a:spcPts val="900"/>
              </a:spcAft>
              <a:buFont typeface="Arial" panose="020B0604020202020204" pitchFamily="34" charset="0"/>
              <a:buChar char="​"/>
              <a:defRPr sz="2000" b="1" baseline="0">
                <a:solidFill>
                  <a:schemeClr val="tx1"/>
                </a:solidFill>
              </a:defRPr>
            </a:lvl1pPr>
            <a:lvl2pPr marL="0" indent="0">
              <a:lnSpc>
                <a:spcPct val="100000"/>
              </a:lnSpc>
              <a:buFont typeface="Arial" panose="020B0604020202020204" pitchFamily="34" charset="0"/>
              <a:buChar char="​"/>
              <a:defRPr sz="1600">
                <a:solidFill>
                  <a:schemeClr val="tx1"/>
                </a:solidFill>
              </a:defRPr>
            </a:lvl2pPr>
            <a:lvl3pPr marL="252000" indent="-252000">
              <a:lnSpc>
                <a:spcPct val="100000"/>
              </a:lnSpc>
              <a:defRPr sz="1600">
                <a:solidFill>
                  <a:schemeClr val="tx1"/>
                </a:solidFill>
              </a:defRPr>
            </a:lvl3pPr>
            <a:lvl4pPr marL="504000" indent="-216000">
              <a:lnSpc>
                <a:spcPct val="100000"/>
              </a:lnSpc>
              <a:defRPr sz="1400">
                <a:solidFill>
                  <a:schemeClr val="tx1"/>
                </a:solidFill>
              </a:defRPr>
            </a:lvl4pPr>
            <a:lvl5pPr marL="648000" indent="-180000">
              <a:lnSpc>
                <a:spcPct val="100000"/>
              </a:lnSpc>
              <a:defRPr sz="1200">
                <a:solidFill>
                  <a:schemeClr val="tx1"/>
                </a:solidFill>
              </a:defRPr>
            </a:lvl5pPr>
            <a:lvl6pPr marL="648000" indent="-180000">
              <a:lnSpc>
                <a:spcPct val="100000"/>
              </a:lnSpc>
              <a:defRPr sz="1200">
                <a:solidFill>
                  <a:schemeClr val="bg1"/>
                </a:solidFill>
              </a:defRPr>
            </a:lvl6pPr>
            <a:lvl7pPr marL="648000" indent="-180000">
              <a:lnSpc>
                <a:spcPct val="100000"/>
              </a:lnSpc>
              <a:defRPr sz="1200">
                <a:solidFill>
                  <a:schemeClr val="bg1"/>
                </a:solidFill>
              </a:defRPr>
            </a:lvl7pPr>
            <a:lvl8pPr marL="648000" indent="-180000">
              <a:lnSpc>
                <a:spcPct val="100000"/>
              </a:lnSpc>
              <a:defRPr sz="1200">
                <a:solidFill>
                  <a:schemeClr val="bg1"/>
                </a:solidFill>
              </a:defRPr>
            </a:lvl8pPr>
            <a:lvl9pPr marL="648000" indent="-180000">
              <a:lnSpc>
                <a:spcPct val="100000"/>
              </a:lnSpc>
              <a:defRPr sz="1200">
                <a:solidFill>
                  <a:schemeClr val="bg1"/>
                </a:solidFill>
              </a:defRPr>
            </a:lvl9pPr>
          </a:lstStyle>
          <a:p>
            <a:pPr lvl="0"/>
            <a:r>
              <a:rPr lang="da-DK" dirty="0"/>
              <a:t>Klik her og skift baggrundsfarve via Fyld farve. Klik for at indsætte underoverskrift, brug ENTER og så TAB-tasten for at få regular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4"/>
          <p:cNvSpPr>
            <a:spLocks noGrp="1"/>
          </p:cNvSpPr>
          <p:nvPr>
            <p:ph type="body" sz="quarter" idx="20" hasCustomPrompt="1"/>
          </p:nvPr>
        </p:nvSpPr>
        <p:spPr>
          <a:xfrm>
            <a:off x="6449239" y="452058"/>
            <a:ext cx="5331598" cy="521079"/>
          </a:xfrm>
        </p:spPr>
        <p:txBody>
          <a:bodyPr/>
          <a:lstStyle>
            <a:lvl1pPr marL="0" indent="0">
              <a:lnSpc>
                <a:spcPct val="83000"/>
              </a:lnSpc>
              <a:spcBef>
                <a:spcPts val="0"/>
              </a:spcBef>
              <a:buFont typeface="Arial" panose="020B0604020202020204" pitchFamily="34" charset="0"/>
              <a:buChar char="​"/>
              <a:defRPr sz="1500" cap="all">
                <a:solidFill>
                  <a:schemeClr val="tx1"/>
                </a:solidFill>
              </a:defRPr>
            </a:lvl1pPr>
            <a:lvl2pPr marL="0" indent="0">
              <a:lnSpc>
                <a:spcPct val="83000"/>
              </a:lnSpc>
              <a:spcBef>
                <a:spcPts val="0"/>
              </a:spcBef>
              <a:buFont typeface="Arial" panose="020B0604020202020204" pitchFamily="34" charset="0"/>
              <a:buChar char="​"/>
              <a:defRPr sz="1500" cap="all">
                <a:solidFill>
                  <a:schemeClr val="bg1"/>
                </a:solidFill>
              </a:defRPr>
            </a:lvl2pPr>
            <a:lvl3pPr marL="0" indent="0">
              <a:lnSpc>
                <a:spcPct val="83000"/>
              </a:lnSpc>
              <a:spcBef>
                <a:spcPts val="0"/>
              </a:spcBef>
              <a:buFont typeface="Arial" panose="020B0604020202020204" pitchFamily="34" charset="0"/>
              <a:buChar char="​"/>
              <a:defRPr sz="1500" cap="all">
                <a:solidFill>
                  <a:schemeClr val="bg1"/>
                </a:solidFill>
              </a:defRPr>
            </a:lvl3pPr>
            <a:lvl4pPr marL="0" indent="0">
              <a:lnSpc>
                <a:spcPct val="83000"/>
              </a:lnSpc>
              <a:spcBef>
                <a:spcPts val="0"/>
              </a:spcBef>
              <a:buFont typeface="Arial" panose="020B0604020202020204" pitchFamily="34" charset="0"/>
              <a:buChar char="​"/>
              <a:defRPr sz="1500" cap="all">
                <a:solidFill>
                  <a:schemeClr val="bg1"/>
                </a:solidFill>
              </a:defRPr>
            </a:lvl4pPr>
            <a:lvl5pPr marL="0" indent="0">
              <a:lnSpc>
                <a:spcPct val="83000"/>
              </a:lnSpc>
              <a:spcBef>
                <a:spcPts val="0"/>
              </a:spcBef>
              <a:buFont typeface="Arial" panose="020B0604020202020204" pitchFamily="34" charset="0"/>
              <a:buChar char="​"/>
              <a:defRPr sz="1500" cap="all">
                <a:solidFill>
                  <a:schemeClr val="bg1"/>
                </a:solidFill>
              </a:defRPr>
            </a:lvl5pPr>
            <a:lvl6pPr marL="0" indent="0">
              <a:lnSpc>
                <a:spcPct val="83000"/>
              </a:lnSpc>
              <a:spcBef>
                <a:spcPts val="0"/>
              </a:spcBef>
              <a:buFont typeface="Arial" panose="020B0604020202020204" pitchFamily="34" charset="0"/>
              <a:buChar char="​"/>
              <a:defRPr cap="all">
                <a:solidFill>
                  <a:schemeClr val="bg1"/>
                </a:solidFill>
              </a:defRPr>
            </a:lvl6pPr>
            <a:lvl7pPr marL="0" indent="0">
              <a:lnSpc>
                <a:spcPct val="83000"/>
              </a:lnSpc>
              <a:spcBef>
                <a:spcPts val="0"/>
              </a:spcBef>
              <a:buFont typeface="Arial" panose="020B0604020202020204" pitchFamily="34" charset="0"/>
              <a:buChar char="​"/>
              <a:defRPr cap="all">
                <a:solidFill>
                  <a:schemeClr val="bg1"/>
                </a:solidFill>
              </a:defRPr>
            </a:lvl7pPr>
            <a:lvl8pPr marL="0" indent="0">
              <a:lnSpc>
                <a:spcPct val="83000"/>
              </a:lnSpc>
              <a:spcBef>
                <a:spcPts val="0"/>
              </a:spcBef>
              <a:buFont typeface="Arial" panose="020B0604020202020204" pitchFamily="34" charset="0"/>
              <a:buChar char="​"/>
              <a:defRPr cap="all">
                <a:solidFill>
                  <a:schemeClr val="bg1"/>
                </a:solidFill>
              </a:defRPr>
            </a:lvl8pPr>
            <a:lvl9pPr marL="0" indent="0">
              <a:lnSpc>
                <a:spcPct val="83000"/>
              </a:lnSpc>
              <a:spcBef>
                <a:spcPts val="0"/>
              </a:spcBef>
              <a:buFont typeface="Arial" panose="020B0604020202020204" pitchFamily="34" charset="0"/>
              <a:buChar char="​"/>
              <a:defRPr cap="all">
                <a:solidFill>
                  <a:schemeClr val="bg1"/>
                </a:solidFill>
              </a:defRPr>
            </a:lvl9pPr>
          </a:lstStyle>
          <a:p>
            <a:pPr lvl="0"/>
            <a:r>
              <a:rPr lang="da-DK" dirty="0"/>
              <a:t>Klik for at indsætte Overskrift i maksimalt to linjer</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 maj 2018</a:t>
            </a:r>
          </a:p>
        </p:txBody>
      </p:sp>
      <p:sp>
        <p:nvSpPr>
          <p:cNvPr id="12" name="OFF_institute"/>
          <p:cNvSpPr>
            <a:spLocks noGrp="1"/>
          </p:cNvSpPr>
          <p:nvPr>
            <p:ph type="ftr" sz="quarter" idx="16"/>
          </p:nvPr>
        </p:nvSpPr>
        <p:spPr>
          <a:xfrm>
            <a:off x="6915600" y="6172958"/>
            <a:ext cx="3340800" cy="352190"/>
          </a:xfrm>
        </p:spPr>
        <p:txBody>
          <a:bodyPr/>
          <a:lstStyle>
            <a:lvl1pPr>
              <a:defRPr>
                <a:solidFill>
                  <a:schemeClr val="tx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6"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61244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66129227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40675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35409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55003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096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6177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20-12-2022</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7654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20-12-2022</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4195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endParaRPr lang="da-DK"/>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79" r:id="rId3"/>
    <p:sldLayoutId id="2147483680" r:id="rId4"/>
    <p:sldLayoutId id="2147483688" r:id="rId5"/>
    <p:sldLayoutId id="2147483690" r:id="rId6"/>
    <p:sldLayoutId id="2147483686" r:id="rId7"/>
    <p:sldLayoutId id="2147483682" r:id="rId8"/>
    <p:sldLayoutId id="2147483689" r:id="rId9"/>
    <p:sldLayoutId id="2147483676" r:id="rId10"/>
    <p:sldLayoutId id="2147483654" r:id="rId11"/>
    <p:sldLayoutId id="2147483685" r:id="rId12"/>
    <p:sldLayoutId id="2147483691" r:id="rId13"/>
    <p:sldLayoutId id="2147483662" r:id="rId14"/>
    <p:sldLayoutId id="2147483693" r:id="rId15"/>
    <p:sldLayoutId id="2147483694" r:id="rId16"/>
    <p:sldLayoutId id="2147483695" r:id="rId17"/>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5F44-60C9-C55E-70D7-A597451680CF}"/>
              </a:ext>
            </a:extLst>
          </p:cNvPr>
          <p:cNvSpPr>
            <a:spLocks noGrp="1"/>
          </p:cNvSpPr>
          <p:nvPr>
            <p:ph type="ctrTitle"/>
          </p:nvPr>
        </p:nvSpPr>
        <p:spPr/>
        <p:txBody>
          <a:bodyPr/>
          <a:lstStyle/>
          <a:p>
            <a:r>
              <a:rPr lang="da-DK" dirty="0"/>
              <a:t>Hvad er stress, hvordan kan vi se det, og hvad kan vi gøre ved det?</a:t>
            </a:r>
            <a:br>
              <a:rPr lang="da-DK" dirty="0"/>
            </a:br>
            <a:r>
              <a:rPr lang="da-DK" sz="2400" dirty="0"/>
              <a:t>Oplæg v. Birgitte Aagaard Zethsen, Psykolog, organisationskonsulent, SDU HR/Arbejdsmiljø og Udvikling</a:t>
            </a:r>
            <a:endParaRPr lang="da-DK" dirty="0"/>
          </a:p>
        </p:txBody>
      </p:sp>
      <p:sp>
        <p:nvSpPr>
          <p:cNvPr id="3" name="Picture Placeholder 2">
            <a:extLst>
              <a:ext uri="{FF2B5EF4-FFF2-40B4-BE49-F238E27FC236}">
                <a16:creationId xmlns:a16="http://schemas.microsoft.com/office/drawing/2014/main" id="{29D802D4-0D91-1625-B83E-9083204927C6}"/>
              </a:ext>
            </a:extLst>
          </p:cNvPr>
          <p:cNvSpPr>
            <a:spLocks noGrp="1"/>
          </p:cNvSpPr>
          <p:nvPr>
            <p:ph type="pic" sz="quarter" idx="14"/>
          </p:nvPr>
        </p:nvSpPr>
        <p:spPr/>
      </p:sp>
      <p:sp>
        <p:nvSpPr>
          <p:cNvPr id="4" name="Date Placeholder 3">
            <a:extLst>
              <a:ext uri="{FF2B5EF4-FFF2-40B4-BE49-F238E27FC236}">
                <a16:creationId xmlns:a16="http://schemas.microsoft.com/office/drawing/2014/main" id="{43180D22-FE23-5F16-62D6-AA1EA3B4FA55}"/>
              </a:ext>
            </a:extLst>
          </p:cNvPr>
          <p:cNvSpPr>
            <a:spLocks noGrp="1"/>
          </p:cNvSpPr>
          <p:nvPr>
            <p:ph type="dt" sz="half" idx="2"/>
          </p:nvPr>
        </p:nvSpPr>
        <p:spPr/>
        <p:txBody>
          <a:bodyPr/>
          <a:lstStyle/>
          <a:p>
            <a:fld id="{1B991337-1F7B-45FF-AC8E-7D8012FE91D0}" type="datetime1">
              <a:rPr lang="da-DK" smtClean="0"/>
              <a:t>20-12-2022</a:t>
            </a:fld>
            <a:endParaRPr lang="da-DK" dirty="0"/>
          </a:p>
        </p:txBody>
      </p:sp>
    </p:spTree>
    <p:extLst>
      <p:ext uri="{BB962C8B-B14F-4D97-AF65-F5344CB8AC3E}">
        <p14:creationId xmlns:p14="http://schemas.microsoft.com/office/powerpoint/2010/main" val="356804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ontrol, indflydelse og vilkår - Kim Bonnesen">
            <a:extLst>
              <a:ext uri="{FF2B5EF4-FFF2-40B4-BE49-F238E27FC236}">
                <a16:creationId xmlns:a16="http://schemas.microsoft.com/office/drawing/2014/main" id="{B2994BF7-DEA8-450B-8738-570596424F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0632" y="1748263"/>
            <a:ext cx="4798201" cy="4332499"/>
          </a:xfrm>
          <a:prstGeom prst="rect">
            <a:avLst/>
          </a:prstGeom>
          <a:noFill/>
        </p:spPr>
      </p:pic>
      <p:sp>
        <p:nvSpPr>
          <p:cNvPr id="2" name="Titel 1">
            <a:extLst>
              <a:ext uri="{FF2B5EF4-FFF2-40B4-BE49-F238E27FC236}">
                <a16:creationId xmlns:a16="http://schemas.microsoft.com/office/drawing/2014/main" id="{160DCF2D-E4CF-4871-925C-5F236F6D6132}"/>
              </a:ext>
            </a:extLst>
          </p:cNvPr>
          <p:cNvSpPr>
            <a:spLocks noGrp="1"/>
          </p:cNvSpPr>
          <p:nvPr>
            <p:ph type="ctrTitle"/>
          </p:nvPr>
        </p:nvSpPr>
        <p:spPr>
          <a:xfrm>
            <a:off x="445477" y="397043"/>
            <a:ext cx="5336820" cy="2604066"/>
          </a:xfrm>
        </p:spPr>
        <p:txBody>
          <a:bodyPr anchor="t">
            <a:normAutofit fontScale="90000"/>
          </a:bodyPr>
          <a:lstStyle/>
          <a:p>
            <a:pPr lvl="0">
              <a:lnSpc>
                <a:spcPct val="90000"/>
              </a:lnSpc>
              <a:spcBef>
                <a:spcPts val="0"/>
              </a:spcBef>
              <a:tabLst/>
            </a:pPr>
            <a:br>
              <a:rPr lang="da-DK" sz="1400" b="0" dirty="0"/>
            </a:br>
            <a:br>
              <a:rPr lang="da-DK" sz="1800" b="0" dirty="0"/>
            </a:br>
            <a:br>
              <a:rPr lang="da-DK" sz="1600" b="0" dirty="0"/>
            </a:br>
            <a:br>
              <a:rPr lang="da-DK" sz="1600" b="0" dirty="0"/>
            </a:br>
            <a:r>
              <a:rPr lang="da-DK" sz="1600" b="0" dirty="0"/>
              <a:t>Det er ikke den fysiske belastning i antal timer der er hårdest for os. Det afgørende er den psykiske arbejdsbelastning. </a:t>
            </a:r>
            <a:br>
              <a:rPr lang="da-DK" sz="1600" b="0" dirty="0"/>
            </a:br>
            <a:r>
              <a:rPr lang="da-DK" sz="1600" b="0" dirty="0"/>
              <a:t> </a:t>
            </a:r>
            <a:br>
              <a:rPr lang="da-DK" sz="1600" b="0" dirty="0"/>
            </a:br>
            <a:r>
              <a:rPr lang="da-DK" sz="1600" b="0" dirty="0"/>
              <a:t>Det nytter ikke noget at tage tidligt hjem, hvis man er irritabel, fraværende og alligevel tjekker mails på mobilen hvert femte minut.</a:t>
            </a: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900" b="0" dirty="0"/>
            </a:br>
            <a:br>
              <a:rPr lang="da-DK" sz="700" b="0" dirty="0"/>
            </a:br>
            <a:br>
              <a:rPr lang="da-DK" sz="700" b="0" dirty="0"/>
            </a:br>
            <a:br>
              <a:rPr lang="da-DK" sz="700" b="0" dirty="0"/>
            </a:br>
            <a:r>
              <a:rPr lang="da-DK" sz="700" b="0" dirty="0"/>
              <a:t>Filosof Morten Albæk 2018</a:t>
            </a:r>
            <a:br>
              <a:rPr lang="da-DK" sz="700" b="0" dirty="0"/>
            </a:br>
            <a:r>
              <a:rPr lang="da-DK" sz="700" b="0" dirty="0"/>
              <a:t>Rashid i, 2021</a:t>
            </a:r>
            <a:br>
              <a:rPr lang="da-DK" sz="700" b="0" dirty="0"/>
            </a:br>
            <a:r>
              <a:rPr lang="da-DK" sz="700" b="0" dirty="0"/>
              <a:t>Friis Andersen, 2020</a:t>
            </a:r>
            <a:br>
              <a:rPr lang="da-DK" sz="700" b="0" dirty="0"/>
            </a:br>
            <a:r>
              <a:rPr lang="da-DK" sz="700" b="0" dirty="0"/>
              <a:t>NFA 2020/21</a:t>
            </a:r>
            <a:br>
              <a:rPr lang="da-DK" sz="700" b="0" dirty="0"/>
            </a:br>
            <a:r>
              <a:rPr lang="da-DK" sz="700" b="0" dirty="0"/>
              <a:t> </a:t>
            </a:r>
            <a:endParaRPr lang="da-DK" sz="700" dirty="0"/>
          </a:p>
        </p:txBody>
      </p:sp>
      <p:sp>
        <p:nvSpPr>
          <p:cNvPr id="4" name="Pladsholder til dato 3">
            <a:extLst>
              <a:ext uri="{FF2B5EF4-FFF2-40B4-BE49-F238E27FC236}">
                <a16:creationId xmlns:a16="http://schemas.microsoft.com/office/drawing/2014/main" id="{B3B2BF06-20EA-489B-889D-5C6D84A6E388}"/>
              </a:ext>
            </a:extLst>
          </p:cNvPr>
          <p:cNvSpPr>
            <a:spLocks noGrp="1"/>
          </p:cNvSpPr>
          <p:nvPr>
            <p:ph type="dt" sz="half" idx="4294967295"/>
          </p:nvPr>
        </p:nvSpPr>
        <p:spPr>
          <a:xfrm>
            <a:off x="0" y="6912000"/>
            <a:ext cx="0" cy="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13865D9-87CD-4AE3-9AFC-F2347118CE68}"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20-12-2022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7" name="Tekstfelt 6">
            <a:extLst>
              <a:ext uri="{FF2B5EF4-FFF2-40B4-BE49-F238E27FC236}">
                <a16:creationId xmlns:a16="http://schemas.microsoft.com/office/drawing/2014/main" id="{ABB231E2-E32A-A1DA-92CB-1A8A52BC4DC4}"/>
              </a:ext>
            </a:extLst>
          </p:cNvPr>
          <p:cNvSpPr txBox="1"/>
          <p:nvPr/>
        </p:nvSpPr>
        <p:spPr>
          <a:xfrm flipH="1">
            <a:off x="7854462" y="5545015"/>
            <a:ext cx="1711569" cy="328247"/>
          </a:xfrm>
          <a:prstGeom prst="rect">
            <a:avLst/>
          </a:prstGeom>
          <a:noFill/>
        </p:spPr>
        <p:txBody>
          <a:bodyPr wrap="square" lIns="0" tIns="0" rIns="0" bIns="0" rtlCol="0">
            <a:spAutoFit/>
          </a:bodyPr>
          <a:lstStyle/>
          <a:p>
            <a:endParaRPr lang="da-DK" sz="1600" dirty="0" err="1"/>
          </a:p>
        </p:txBody>
      </p:sp>
      <p:sp>
        <p:nvSpPr>
          <p:cNvPr id="8" name="Tekstfelt 7">
            <a:extLst>
              <a:ext uri="{FF2B5EF4-FFF2-40B4-BE49-F238E27FC236}">
                <a16:creationId xmlns:a16="http://schemas.microsoft.com/office/drawing/2014/main" id="{B8B8248A-F918-D153-3112-DF4D01658AF9}"/>
              </a:ext>
            </a:extLst>
          </p:cNvPr>
          <p:cNvSpPr txBox="1"/>
          <p:nvPr/>
        </p:nvSpPr>
        <p:spPr>
          <a:xfrm>
            <a:off x="8307453" y="1282148"/>
            <a:ext cx="2575896" cy="3139321"/>
          </a:xfrm>
          <a:prstGeom prst="rect">
            <a:avLst/>
          </a:prstGeom>
          <a:noFill/>
        </p:spPr>
        <p:txBody>
          <a:bodyPr wrap="square" lIns="0" tIns="0" rIns="0" bIns="0" rtlCol="0">
            <a:spAutoFit/>
          </a:bodyPr>
          <a:lstStyle/>
          <a:p>
            <a:r>
              <a:rPr kumimoji="0" lang="da-DK" sz="1400" b="0" i="0" u="none" strike="noStrike" kern="1200" cap="none" spc="0" normalizeH="0" baseline="0" noProof="0" dirty="0">
                <a:ln>
                  <a:noFill/>
                </a:ln>
                <a:solidFill>
                  <a:srgbClr val="000000"/>
                </a:solidFill>
                <a:effectLst/>
                <a:uLnTx/>
                <a:uFillTx/>
                <a:latin typeface="Arial"/>
                <a:ea typeface="+mj-ea"/>
                <a:cs typeface="+mj-cs"/>
              </a:rPr>
              <a:t>Balancen skal findes i vores:</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Indflydelse</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Mening</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Forudsigelighed</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Social støtte</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Belønning </a:t>
            </a:r>
            <a:br>
              <a:rPr kumimoji="0" lang="da-DK" sz="1400" b="0" i="0" u="none" strike="noStrike" kern="1200" cap="none" spc="0" normalizeH="0" baseline="0" noProof="0" dirty="0">
                <a:ln>
                  <a:noFill/>
                </a:ln>
                <a:solidFill>
                  <a:srgbClr val="000000"/>
                </a:solidFill>
                <a:effectLst/>
                <a:uLnTx/>
                <a:uFillTx/>
                <a:latin typeface="Arial"/>
                <a:ea typeface="+mj-ea"/>
                <a:cs typeface="+mj-cs"/>
              </a:rPr>
            </a:br>
            <a:br>
              <a:rPr kumimoji="0" lang="da-DK" sz="1400" b="0" i="0" u="none" strike="noStrike" kern="1200" cap="none" spc="0" normalizeH="0" baseline="0" noProof="0" dirty="0">
                <a:ln>
                  <a:noFill/>
                </a:ln>
                <a:solidFill>
                  <a:srgbClr val="000000"/>
                </a:solidFill>
                <a:effectLst/>
                <a:uLnTx/>
                <a:uFillTx/>
                <a:latin typeface="Arial"/>
                <a:ea typeface="+mj-ea"/>
                <a:cs typeface="+mj-cs"/>
              </a:rPr>
            </a:br>
            <a:r>
              <a:rPr kumimoji="0" lang="da-DK" sz="1400" b="0" i="0" u="none" strike="noStrike" kern="1200" cap="none" spc="0" normalizeH="0" baseline="0" noProof="0" dirty="0">
                <a:ln>
                  <a:noFill/>
                </a:ln>
                <a:solidFill>
                  <a:srgbClr val="000000"/>
                </a:solidFill>
                <a:effectLst/>
                <a:uLnTx/>
                <a:uFillTx/>
                <a:latin typeface="Arial"/>
                <a:ea typeface="+mj-ea"/>
                <a:cs typeface="+mj-cs"/>
              </a:rPr>
              <a:t>Krav</a:t>
            </a:r>
          </a:p>
          <a:p>
            <a:endParaRPr lang="da-DK" sz="1400" dirty="0">
              <a:solidFill>
                <a:srgbClr val="000000"/>
              </a:solidFill>
              <a:latin typeface="Arial"/>
              <a:ea typeface="+mj-ea"/>
              <a:cs typeface="+mj-cs"/>
            </a:endParaRPr>
          </a:p>
          <a:p>
            <a:r>
              <a:rPr lang="da-DK" sz="800" dirty="0">
                <a:solidFill>
                  <a:srgbClr val="000000"/>
                </a:solidFill>
                <a:latin typeface="Arial"/>
                <a:ea typeface="+mj-ea"/>
                <a:cs typeface="+mj-cs"/>
              </a:rPr>
              <a:t>De 6 guldkorn, NFA</a:t>
            </a:r>
            <a:endParaRPr lang="da-DK" sz="800" dirty="0"/>
          </a:p>
        </p:txBody>
      </p:sp>
    </p:spTree>
    <p:extLst>
      <p:ext uri="{BB962C8B-B14F-4D97-AF65-F5344CB8AC3E}">
        <p14:creationId xmlns:p14="http://schemas.microsoft.com/office/powerpoint/2010/main" val="6732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6A952F55-1B9B-116A-F87C-E34DA9B82506}"/>
              </a:ext>
            </a:extLst>
          </p:cNvPr>
          <p:cNvSpPr>
            <a:spLocks noGrp="1"/>
          </p:cNvSpPr>
          <p:nvPr>
            <p:ph type="ctrTitle"/>
          </p:nvPr>
        </p:nvSpPr>
        <p:spPr>
          <a:xfrm>
            <a:off x="6096000" y="1006606"/>
            <a:ext cx="5491405" cy="774570"/>
          </a:xfrm>
        </p:spPr>
        <p:txBody>
          <a:bodyPr anchor="t">
            <a:normAutofit fontScale="90000"/>
          </a:bodyPr>
          <a:lstStyle/>
          <a:p>
            <a:r>
              <a:rPr lang="en-US" dirty="0"/>
              <a:t>Den </a:t>
            </a:r>
            <a:r>
              <a:rPr lang="en-US" dirty="0" err="1"/>
              <a:t>frygtløse</a:t>
            </a:r>
            <a:r>
              <a:rPr lang="en-US" dirty="0"/>
              <a:t> Organisation</a:t>
            </a:r>
          </a:p>
        </p:txBody>
      </p:sp>
      <p:sp>
        <p:nvSpPr>
          <p:cNvPr id="3" name="Pladsholder til indhold 2">
            <a:extLst>
              <a:ext uri="{FF2B5EF4-FFF2-40B4-BE49-F238E27FC236}">
                <a16:creationId xmlns:a16="http://schemas.microsoft.com/office/drawing/2014/main" id="{B8BA60E1-6941-4AAE-981B-A091E7C6B63F}"/>
              </a:ext>
            </a:extLst>
          </p:cNvPr>
          <p:cNvSpPr>
            <a:spLocks noGrp="1"/>
          </p:cNvSpPr>
          <p:nvPr>
            <p:ph type="body" sz="quarter" idx="13"/>
          </p:nvPr>
        </p:nvSpPr>
        <p:spPr>
          <a:xfrm>
            <a:off x="6477000" y="2162175"/>
            <a:ext cx="4895202" cy="3691425"/>
          </a:xfrm>
        </p:spPr>
        <p:txBody>
          <a:bodyPr>
            <a:normAutofit/>
          </a:bodyPr>
          <a:lstStyle/>
          <a:p>
            <a:pPr marL="0" indent="0">
              <a:spcAft>
                <a:spcPts val="600"/>
              </a:spcAft>
              <a:buNone/>
            </a:pPr>
            <a:r>
              <a:rPr lang="da-DK" sz="2400" dirty="0"/>
              <a:t>”Psykologisk tryghed er troen på, at man ikke vil blive straffet eller ydmyget, for at tale om sine </a:t>
            </a:r>
            <a:r>
              <a:rPr lang="da-DK" sz="2400" dirty="0" err="1"/>
              <a:t>ideér</a:t>
            </a:r>
            <a:r>
              <a:rPr lang="da-DK" sz="2400" dirty="0"/>
              <a:t>, spørgsmål, bekymringer eller fejltrin”. </a:t>
            </a:r>
          </a:p>
          <a:p>
            <a:pPr marL="0" indent="0">
              <a:spcAft>
                <a:spcPts val="600"/>
              </a:spcAft>
              <a:buNone/>
            </a:pPr>
            <a:r>
              <a:rPr lang="da-DK" sz="800" dirty="0"/>
              <a:t>Amy </a:t>
            </a:r>
            <a:r>
              <a:rPr lang="da-DK" sz="800" dirty="0" err="1"/>
              <a:t>Edmondson</a:t>
            </a:r>
            <a:r>
              <a:rPr lang="da-DK" sz="800" dirty="0"/>
              <a:t>, Harvard Business School, 2020</a:t>
            </a:r>
          </a:p>
        </p:txBody>
      </p:sp>
      <p:pic>
        <p:nvPicPr>
          <p:cNvPr id="2050" name="3BF0B5DC-F1C7-4B10-A65B-26B8BE22F50F" descr="IMG_5524.jpg">
            <a:extLst>
              <a:ext uri="{FF2B5EF4-FFF2-40B4-BE49-F238E27FC236}">
                <a16:creationId xmlns:a16="http://schemas.microsoft.com/office/drawing/2014/main" id="{42B34195-8B29-45BF-AD3E-8A7C73561E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34" r="6100" b="-1"/>
          <a:stretch/>
        </p:blipFill>
        <p:spPr bwMode="auto">
          <a:xfrm>
            <a:off x="422432" y="1000443"/>
            <a:ext cx="5077365" cy="48531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5" name="Footer Placeholder 5">
            <a:extLst>
              <a:ext uri="{FF2B5EF4-FFF2-40B4-BE49-F238E27FC236}">
                <a16:creationId xmlns:a16="http://schemas.microsoft.com/office/drawing/2014/main" id="{D72F7880-1A9D-A991-0BA9-81D7D3530401}"/>
              </a:ext>
            </a:extLst>
          </p:cNvPr>
          <p:cNvSpPr>
            <a:spLocks noGrp="1"/>
          </p:cNvSpPr>
          <p:nvPr>
            <p:ph type="ftr" sz="quarter" idx="17"/>
          </p:nvPr>
        </p:nvSpPr>
        <p:spPr>
          <a:xfrm>
            <a:off x="6915600" y="6376129"/>
            <a:ext cx="2240432"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b="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Pladsholder til dato 3">
            <a:extLst>
              <a:ext uri="{FF2B5EF4-FFF2-40B4-BE49-F238E27FC236}">
                <a16:creationId xmlns:a16="http://schemas.microsoft.com/office/drawing/2014/main" id="{3EBBEFDB-E4BE-4D4E-A70A-3FBB00670D8F}"/>
              </a:ext>
            </a:extLst>
          </p:cNvPr>
          <p:cNvSpPr>
            <a:spLocks noGrp="1"/>
          </p:cNvSpPr>
          <p:nvPr>
            <p:ph type="dt" sz="half" idx="4294967295"/>
          </p:nvPr>
        </p:nvSpPr>
        <p:spPr>
          <a:xfrm>
            <a:off x="0" y="6912000"/>
            <a:ext cx="0" cy="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00751F7-CC7A-4691-B72C-CFDD699A2CBE}"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20-12-2022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E72BBB4B-083B-414F-96E4-EB3F1DE0B799}"/>
              </a:ext>
            </a:extLst>
          </p:cNvPr>
          <p:cNvSpPr>
            <a:spLocks noGrp="1"/>
          </p:cNvSpPr>
          <p:nvPr>
            <p:ph type="sldNum" sz="quarter" idx="4294967295"/>
          </p:nvPr>
        </p:nvSpPr>
        <p:spPr>
          <a:xfrm>
            <a:off x="0" y="6912000"/>
            <a:ext cx="0" cy="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90246B7C-41AC-4594-9E7B-2AD1480F8629}"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da-DK" sz="1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115394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4E9F3-7D03-485D-ADBB-D87E853B01A2}"/>
              </a:ext>
            </a:extLst>
          </p:cNvPr>
          <p:cNvSpPr>
            <a:spLocks noGrp="1"/>
          </p:cNvSpPr>
          <p:nvPr>
            <p:ph type="title"/>
          </p:nvPr>
        </p:nvSpPr>
        <p:spPr>
          <a:xfrm>
            <a:off x="4965430" y="629268"/>
            <a:ext cx="6586491" cy="1286160"/>
          </a:xfrm>
        </p:spPr>
        <p:txBody>
          <a:bodyPr anchor="b">
            <a:normAutofit/>
          </a:bodyPr>
          <a:lstStyle/>
          <a:p>
            <a:r>
              <a:rPr lang="da-DK" sz="3100" dirty="0">
                <a:latin typeface="Arial" panose="020B0604020202020204" pitchFamily="34" charset="0"/>
                <a:ea typeface="+mn-ea"/>
                <a:cs typeface="+mn-cs"/>
              </a:rPr>
              <a:t>      Psykologisk Tryghed </a:t>
            </a:r>
            <a:br>
              <a:rPr lang="da-DK" sz="3100" dirty="0">
                <a:latin typeface="Arial" panose="020B0604020202020204" pitchFamily="34" charset="0"/>
                <a:ea typeface="+mn-ea"/>
                <a:cs typeface="+mn-cs"/>
              </a:rPr>
            </a:br>
            <a:endParaRPr lang="da-DK" sz="1800" dirty="0"/>
          </a:p>
        </p:txBody>
      </p:sp>
      <p:sp>
        <p:nvSpPr>
          <p:cNvPr id="3" name="Pladsholder til indhold 2">
            <a:extLst>
              <a:ext uri="{FF2B5EF4-FFF2-40B4-BE49-F238E27FC236}">
                <a16:creationId xmlns:a16="http://schemas.microsoft.com/office/drawing/2014/main" id="{D45751BD-B769-461D-B893-93D6B2C7C6EA}"/>
              </a:ext>
            </a:extLst>
          </p:cNvPr>
          <p:cNvSpPr>
            <a:spLocks noGrp="1"/>
          </p:cNvSpPr>
          <p:nvPr>
            <p:ph idx="1"/>
          </p:nvPr>
        </p:nvSpPr>
        <p:spPr>
          <a:xfrm>
            <a:off x="4965431" y="2438400"/>
            <a:ext cx="6586489" cy="3785419"/>
          </a:xfrm>
        </p:spPr>
        <p:txBody>
          <a:bodyPr>
            <a:normAutofit lnSpcReduction="10000"/>
          </a:bodyPr>
          <a:lstStyle/>
          <a:p>
            <a:pPr lvl="0">
              <a:spcBef>
                <a:spcPts val="0"/>
              </a:spcBef>
            </a:pPr>
            <a:r>
              <a:rPr lang="da-DK" sz="1600" dirty="0">
                <a:latin typeface="Arial" panose="020B0604020202020204" pitchFamily="34" charset="0"/>
              </a:rPr>
              <a:t>For det første påvirker PT læringsadfærd, hvilket igen påvirker performance </a:t>
            </a:r>
            <a:r>
              <a:rPr lang="da-DK" sz="1200" dirty="0">
                <a:latin typeface="Arial" panose="020B0604020202020204" pitchFamily="34" charset="0"/>
              </a:rPr>
              <a:t>(Amy </a:t>
            </a:r>
            <a:r>
              <a:rPr lang="da-DK" sz="1200" dirty="0" err="1">
                <a:latin typeface="Arial" panose="020B0604020202020204" pitchFamily="34" charset="0"/>
              </a:rPr>
              <a:t>Edmondson</a:t>
            </a:r>
            <a:r>
              <a:rPr lang="da-DK" sz="1200" dirty="0">
                <a:latin typeface="Arial" panose="020B0604020202020204" pitchFamily="34" charset="0"/>
              </a:rPr>
              <a:t> 2014 /2020)</a:t>
            </a:r>
          </a:p>
          <a:p>
            <a:pPr lvl="0">
              <a:spcBef>
                <a:spcPts val="0"/>
              </a:spcBef>
            </a:pPr>
            <a:endParaRPr lang="da-DK" sz="1600" dirty="0">
              <a:latin typeface="Arial" panose="020B0604020202020204" pitchFamily="34" charset="0"/>
            </a:endParaRPr>
          </a:p>
          <a:p>
            <a:pPr lvl="0">
              <a:spcBef>
                <a:spcPts val="0"/>
              </a:spcBef>
            </a:pPr>
            <a:r>
              <a:rPr lang="da-DK" sz="1600" dirty="0">
                <a:latin typeface="Arial" panose="020B0604020202020204" pitchFamily="34" charset="0"/>
              </a:rPr>
              <a:t>For det andet viser studier, at PT giver plads til moderat </a:t>
            </a:r>
            <a:r>
              <a:rPr lang="da-DK" sz="1600" dirty="0" err="1">
                <a:latin typeface="Arial" panose="020B0604020202020204" pitchFamily="34" charset="0"/>
              </a:rPr>
              <a:t>risikotagning</a:t>
            </a:r>
            <a:r>
              <a:rPr lang="da-DK" sz="1600" dirty="0">
                <a:latin typeface="Arial" panose="020B0604020202020204" pitchFamily="34" charset="0"/>
              </a:rPr>
              <a:t>, at sige sin mening, kreativitet og mod til at stikke hovedet frem </a:t>
            </a:r>
            <a:r>
              <a:rPr lang="da-DK" sz="1200" dirty="0">
                <a:latin typeface="Arial" panose="020B0604020202020204" pitchFamily="34" charset="0"/>
              </a:rPr>
              <a:t>(</a:t>
            </a:r>
            <a:r>
              <a:rPr lang="da-DK" sz="1200" dirty="0" err="1">
                <a:latin typeface="Arial" panose="020B0604020202020204" pitchFamily="34" charset="0"/>
              </a:rPr>
              <a:t>Delizonna</a:t>
            </a:r>
            <a:r>
              <a:rPr lang="da-DK" sz="1200" dirty="0">
                <a:latin typeface="Arial" panose="020B0604020202020204" pitchFamily="34" charset="0"/>
              </a:rPr>
              <a:t>, 2017). </a:t>
            </a:r>
          </a:p>
          <a:p>
            <a:pPr lvl="0">
              <a:spcBef>
                <a:spcPts val="0"/>
              </a:spcBef>
            </a:pPr>
            <a:endParaRPr lang="da-DK" sz="1600" dirty="0">
              <a:latin typeface="Arial" panose="020B0604020202020204" pitchFamily="34" charset="0"/>
            </a:endParaRPr>
          </a:p>
          <a:p>
            <a:pPr lvl="0">
              <a:spcBef>
                <a:spcPts val="0"/>
              </a:spcBef>
            </a:pPr>
            <a:r>
              <a:rPr lang="da-DK" sz="1600" dirty="0">
                <a:latin typeface="Arial" panose="020B0604020202020204" pitchFamily="34" charset="0"/>
              </a:rPr>
              <a:t>For det tredje frigør PT energi, da man ikke længere bruger mentale ressourcer på at håndtere indtryk og undgå fejl. Det er mentalt anstrengende og dræbende for produktiviteten for både det enkelte individ og organisationer at håndtere reaktioner på trusler. Den energi, man bruger på at håndtere reaktionen, optager hjernen og svækker analytisk tænkning, kreativ forståelse og problemløsning. Med andre ord bliver hjernen hæmmet og svækket, når man har mest brug for sine mentale evner </a:t>
            </a:r>
            <a:r>
              <a:rPr lang="da-DK" sz="1200" dirty="0">
                <a:latin typeface="Arial" panose="020B0604020202020204" pitchFamily="34" charset="0"/>
              </a:rPr>
              <a:t>(Rock, 2009). </a:t>
            </a:r>
          </a:p>
          <a:p>
            <a:pPr lvl="0">
              <a:spcBef>
                <a:spcPts val="0"/>
              </a:spcBef>
            </a:pPr>
            <a:endParaRPr lang="da-DK" sz="1600" dirty="0">
              <a:latin typeface="Arial" panose="020B0604020202020204" pitchFamily="34" charset="0"/>
            </a:endParaRPr>
          </a:p>
          <a:p>
            <a:pPr marL="0" lvl="0" indent="0">
              <a:spcBef>
                <a:spcPts val="0"/>
              </a:spcBef>
              <a:buNone/>
            </a:pPr>
            <a:endParaRPr lang="da-DK" sz="1600" dirty="0">
              <a:latin typeface="Arial" panose="020B0604020202020204" pitchFamily="34" charset="0"/>
            </a:endParaRPr>
          </a:p>
          <a:p>
            <a:pPr marL="0" lvl="0" indent="0">
              <a:spcBef>
                <a:spcPts val="0"/>
              </a:spcBef>
              <a:buNone/>
            </a:pPr>
            <a:endParaRPr lang="da-DK" sz="1600" dirty="0">
              <a:latin typeface="Arial" panose="020B0604020202020204" pitchFamily="34" charset="0"/>
            </a:endParaRPr>
          </a:p>
          <a:p>
            <a:endParaRPr lang="da-DK" sz="1600" dirty="0"/>
          </a:p>
        </p:txBody>
      </p:sp>
      <p:pic>
        <p:nvPicPr>
          <p:cNvPr id="4" name="Billede 3">
            <a:extLst>
              <a:ext uri="{FF2B5EF4-FFF2-40B4-BE49-F238E27FC236}">
                <a16:creationId xmlns:a16="http://schemas.microsoft.com/office/drawing/2014/main" id="{0C3679E1-EFCE-402B-990F-3D73316632F2}"/>
              </a:ext>
            </a:extLst>
          </p:cNvPr>
          <p:cNvPicPr>
            <a:picLocks noChangeAspect="1"/>
          </p:cNvPicPr>
          <p:nvPr/>
        </p:nvPicPr>
        <p:blipFill rotWithShape="1">
          <a:blip r:embed="rId3"/>
          <a:srcRect l="31210" r="22488" b="-1"/>
          <a:stretch/>
        </p:blipFill>
        <p:spPr>
          <a:xfrm>
            <a:off x="20" y="10"/>
            <a:ext cx="4635571" cy="6857990"/>
          </a:xfrm>
          <a:prstGeom prst="rect">
            <a:avLst/>
          </a:prstGeom>
          <a:effectLst/>
        </p:spPr>
      </p:pic>
    </p:spTree>
    <p:extLst>
      <p:ext uri="{BB962C8B-B14F-4D97-AF65-F5344CB8AC3E}">
        <p14:creationId xmlns:p14="http://schemas.microsoft.com/office/powerpoint/2010/main" val="190032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2770E-95DF-4BAD-885C-A202618C03CC}"/>
              </a:ext>
            </a:extLst>
          </p:cNvPr>
          <p:cNvSpPr>
            <a:spLocks noGrp="1"/>
          </p:cNvSpPr>
          <p:nvPr>
            <p:ph type="title"/>
          </p:nvPr>
        </p:nvSpPr>
        <p:spPr>
          <a:xfrm>
            <a:off x="648929" y="629266"/>
            <a:ext cx="9046056" cy="1622321"/>
          </a:xfrm>
        </p:spPr>
        <p:txBody>
          <a:bodyPr>
            <a:normAutofit/>
          </a:bodyPr>
          <a:lstStyle/>
          <a:p>
            <a:r>
              <a:rPr lang="da-DK" dirty="0"/>
              <a:t>Hvilken kultur har vi? Har vi mod? </a:t>
            </a:r>
          </a:p>
        </p:txBody>
      </p:sp>
      <p:sp>
        <p:nvSpPr>
          <p:cNvPr id="3" name="Pladsholder til indhold 2">
            <a:extLst>
              <a:ext uri="{FF2B5EF4-FFF2-40B4-BE49-F238E27FC236}">
                <a16:creationId xmlns:a16="http://schemas.microsoft.com/office/drawing/2014/main" id="{E6D5512F-F1BB-4E96-A253-171BC5E99FC8}"/>
              </a:ext>
            </a:extLst>
          </p:cNvPr>
          <p:cNvSpPr>
            <a:spLocks noGrp="1"/>
          </p:cNvSpPr>
          <p:nvPr>
            <p:ph idx="1"/>
          </p:nvPr>
        </p:nvSpPr>
        <p:spPr>
          <a:xfrm>
            <a:off x="578498" y="3573624"/>
            <a:ext cx="3575927" cy="2650195"/>
          </a:xfrm>
        </p:spPr>
        <p:txBody>
          <a:bodyPr>
            <a:normAutofit/>
          </a:bodyPr>
          <a:lstStyle/>
          <a:p>
            <a:pPr marL="0" indent="0">
              <a:buNone/>
            </a:pPr>
            <a:r>
              <a:rPr lang="da-DK" sz="2000" dirty="0"/>
              <a:t>”Den fremherskende stemning opmuntrer folk til at erklære sig enige frem for at udtrykke deres bekymring”. </a:t>
            </a:r>
          </a:p>
          <a:p>
            <a:pPr marL="0" indent="0">
              <a:buNone/>
            </a:pPr>
            <a:endParaRPr lang="da-DK" sz="2000" dirty="0"/>
          </a:p>
        </p:txBody>
      </p:sp>
      <p:pic>
        <p:nvPicPr>
          <p:cNvPr id="3074" name="Picture 2" descr="Tidsløs lærdom: Det kan de &amp;quot;tre vise aber&amp;quot; lære os - Bedre Livsstil">
            <a:extLst>
              <a:ext uri="{FF2B5EF4-FFF2-40B4-BE49-F238E27FC236}">
                <a16:creationId xmlns:a16="http://schemas.microsoft.com/office/drawing/2014/main" id="{9831A510-7E84-4621-A0B6-E7A4EE8636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877399"/>
            <a:ext cx="6019331" cy="30999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684ECB62-86F8-4267-9D59-57F331439466}"/>
              </a:ext>
            </a:extLst>
          </p:cNvPr>
          <p:cNvSpPr txBox="1"/>
          <p:nvPr/>
        </p:nvSpPr>
        <p:spPr>
          <a:xfrm>
            <a:off x="484214" y="6494106"/>
            <a:ext cx="16651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Edmondson</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2020 p.131</a:t>
            </a:r>
          </a:p>
        </p:txBody>
      </p:sp>
    </p:spTree>
    <p:extLst>
      <p:ext uri="{BB962C8B-B14F-4D97-AF65-F5344CB8AC3E}">
        <p14:creationId xmlns:p14="http://schemas.microsoft.com/office/powerpoint/2010/main" val="111457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03785-4D04-4839-9ADE-5A645D940378}"/>
              </a:ext>
            </a:extLst>
          </p:cNvPr>
          <p:cNvSpPr>
            <a:spLocks noGrp="1"/>
          </p:cNvSpPr>
          <p:nvPr>
            <p:ph type="title"/>
          </p:nvPr>
        </p:nvSpPr>
        <p:spPr>
          <a:xfrm>
            <a:off x="377749" y="453600"/>
            <a:ext cx="5360156" cy="1248208"/>
          </a:xfrm>
        </p:spPr>
        <p:txBody>
          <a:bodyPr vert="horz" lIns="0" tIns="0" rIns="0" bIns="0" rtlCol="0" anchor="t" anchorCtr="0">
            <a:normAutofit/>
          </a:bodyPr>
          <a:lstStyle/>
          <a:p>
            <a:endParaRPr lang="da-DK" b="1" kern="1200" dirty="0">
              <a:latin typeface="+mj-lt"/>
              <a:ea typeface="+mj-ea"/>
              <a:cs typeface="+mj-cs"/>
            </a:endParaRPr>
          </a:p>
        </p:txBody>
      </p:sp>
      <p:sp>
        <p:nvSpPr>
          <p:cNvPr id="4" name="Tekstfelt 3">
            <a:extLst>
              <a:ext uri="{FF2B5EF4-FFF2-40B4-BE49-F238E27FC236}">
                <a16:creationId xmlns:a16="http://schemas.microsoft.com/office/drawing/2014/main" id="{96386CBE-787E-4CA0-BFC9-3B2AD203D626}"/>
              </a:ext>
            </a:extLst>
          </p:cNvPr>
          <p:cNvSpPr txBox="1"/>
          <p:nvPr/>
        </p:nvSpPr>
        <p:spPr>
          <a:xfrm>
            <a:off x="406305" y="1989138"/>
            <a:ext cx="5331599" cy="3852862"/>
          </a:xfrm>
          <a:prstGeom prst="rect">
            <a:avLst/>
          </a:prstGeom>
        </p:spPr>
        <p:txBody>
          <a:bodyPr vert="horz" lIns="0" tIns="0" rIns="0" bIns="0" rtlCol="0">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 Placeholder 3">
            <a:extLst>
              <a:ext uri="{FF2B5EF4-FFF2-40B4-BE49-F238E27FC236}">
                <a16:creationId xmlns:a16="http://schemas.microsoft.com/office/drawing/2014/main" id="{9762D6DD-9EA9-CC52-869E-491BD179372E}"/>
              </a:ext>
            </a:extLst>
          </p:cNvPr>
          <p:cNvSpPr>
            <a:spLocks noGrp="1"/>
          </p:cNvSpPr>
          <p:nvPr>
            <p:ph type="body" sz="quarter" idx="19"/>
          </p:nvPr>
        </p:nvSpPr>
        <p:spPr>
          <a:xfrm>
            <a:off x="6096000" y="0"/>
            <a:ext cx="6096000" cy="6858000"/>
          </a:xfrm>
        </p:spPr>
        <p:txBody>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Nærvær, interesse</a:t>
            </a:r>
            <a:r>
              <a:rPr lang="da-DK" sz="1600" b="0" dirty="0">
                <a:solidFill>
                  <a:srgbClr val="000000"/>
                </a:solidFill>
                <a:latin typeface="Arial"/>
              </a:rPr>
              <a:t>, initiativ.</a:t>
            </a: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Tilbyd hjælp til overblik/prioritering af opgaver.</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Opfølgning – hvornår – med hvem?</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Aftabuisering.</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da-DK" sz="1600" b="0" dirty="0">
                <a:solidFill>
                  <a:srgbClr val="000000"/>
                </a:solidFill>
                <a:latin typeface="Arial"/>
              </a:rPr>
              <a:t>Hold øje med adfærdsændring.</a:t>
            </a: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Stil spørgsmål – og giv dig tid til at lytte til svaret.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da-DK" sz="1600" b="0" dirty="0">
                <a:solidFill>
                  <a:srgbClr val="000000"/>
                </a:solidFill>
                <a:latin typeface="Arial"/>
              </a:rPr>
              <a:t>Opfølgning. Information om hvornår beslutninger bliver taget.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Opmærksomhed på arbejdsfællesskabet.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Aftal hvordan en afvisning fra den stressramte håndteres.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Respekter at ikke alt skal deles.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da-DK" sz="1600" b="0" dirty="0">
                <a:solidFill>
                  <a:srgbClr val="000000"/>
                </a:solidFill>
                <a:latin typeface="Arial"/>
              </a:rPr>
              <a:t>Undgå at personliggøre stress ved at finde årsager (ex. nyuddannet, hjemlige problemer).</a:t>
            </a: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rial"/>
                <a:ea typeface="+mn-ea"/>
                <a:cs typeface="+mn-cs"/>
              </a:rPr>
              <a:t>Hold ud ikke at vide – hvad er vigtigt at vide?</a:t>
            </a:r>
          </a:p>
          <a:p>
            <a:pPr>
              <a:lnSpc>
                <a:spcPct val="90000"/>
              </a:lnSpc>
              <a:spcAft>
                <a:spcPts val="600"/>
              </a:spcAft>
              <a:buNone/>
              <a:defRPr/>
            </a:pP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kern="1200" cap="none" spc="0" normalizeH="0" baseline="0" noProof="0" dirty="0">
              <a:ln>
                <a:noFill/>
              </a:ln>
              <a:solidFill>
                <a:srgbClr val="000000"/>
              </a:solidFill>
              <a:effectLst/>
              <a:uLnTx/>
              <a:uFillTx/>
              <a:latin typeface="Arial"/>
              <a:ea typeface="+mn-ea"/>
              <a:cs typeface="+mn-cs"/>
            </a:endParaRPr>
          </a:p>
          <a:p>
            <a:endParaRPr lang="en-US" dirty="0"/>
          </a:p>
        </p:txBody>
      </p:sp>
      <p:sp>
        <p:nvSpPr>
          <p:cNvPr id="11" name="Text Placeholder 4">
            <a:extLst>
              <a:ext uri="{FF2B5EF4-FFF2-40B4-BE49-F238E27FC236}">
                <a16:creationId xmlns:a16="http://schemas.microsoft.com/office/drawing/2014/main" id="{B684783A-FFC9-F5A6-459D-4693F348C116}"/>
              </a:ext>
            </a:extLst>
          </p:cNvPr>
          <p:cNvSpPr>
            <a:spLocks noGrp="1"/>
          </p:cNvSpPr>
          <p:nvPr>
            <p:ph type="body" sz="quarter" idx="20"/>
          </p:nvPr>
        </p:nvSpPr>
        <p:spPr>
          <a:xfrm>
            <a:off x="6705600" y="246186"/>
            <a:ext cx="5075237" cy="726952"/>
          </a:xfrm>
        </p:spPr>
        <p:txBody>
          <a:bodyPr/>
          <a:lstStyle/>
          <a:p>
            <a:r>
              <a:rPr kumimoji="0" lang="da-DK" sz="3600" b="1" i="0" u="none" strike="noStrike" kern="1200" cap="none" spc="0" normalizeH="0" baseline="0" noProof="0" dirty="0">
                <a:ln>
                  <a:noFill/>
                </a:ln>
                <a:solidFill>
                  <a:srgbClr val="000000"/>
                </a:solidFill>
                <a:effectLst/>
                <a:uLnTx/>
                <a:uFillTx/>
                <a:latin typeface="Arial"/>
                <a:ea typeface="+mj-ea"/>
                <a:cs typeface="+mj-cs"/>
              </a:rPr>
              <a:t>Forebyggelse – gode aftaler i fredstid</a:t>
            </a:r>
            <a:endParaRPr lang="en-US" dirty="0"/>
          </a:p>
        </p:txBody>
      </p:sp>
      <p:sp>
        <p:nvSpPr>
          <p:cNvPr id="13" name="Footer Placeholder 6">
            <a:extLst>
              <a:ext uri="{FF2B5EF4-FFF2-40B4-BE49-F238E27FC236}">
                <a16:creationId xmlns:a16="http://schemas.microsoft.com/office/drawing/2014/main" id="{69828E1E-D0C3-4A09-497F-9BA0775D85D7}"/>
              </a:ext>
            </a:extLst>
          </p:cNvPr>
          <p:cNvSpPr>
            <a:spLocks noGrp="1"/>
          </p:cNvSpPr>
          <p:nvPr>
            <p:ph type="ftr" sz="quarter" idx="16"/>
          </p:nvPr>
        </p:nvSpPr>
        <p:spPr>
          <a:xfrm>
            <a:off x="6915600" y="6172958"/>
            <a:ext cx="3340800" cy="35219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HR-service</a:t>
            </a:r>
          </a:p>
        </p:txBody>
      </p:sp>
      <p:sp>
        <p:nvSpPr>
          <p:cNvPr id="15" name="Text Placeholder 8">
            <a:extLst>
              <a:ext uri="{FF2B5EF4-FFF2-40B4-BE49-F238E27FC236}">
                <a16:creationId xmlns:a16="http://schemas.microsoft.com/office/drawing/2014/main" id="{2F96DA86-9F9A-7A18-965C-00772A9580A8}"/>
              </a:ext>
            </a:extLst>
          </p:cNvPr>
          <p:cNvSpPr>
            <a:spLocks noGrp="1"/>
          </p:cNvSpPr>
          <p:nvPr>
            <p:ph type="body" sz="quarter" idx="14"/>
          </p:nvPr>
        </p:nvSpPr>
        <p:spPr>
          <a:xfrm>
            <a:off x="10937630" y="6405942"/>
            <a:ext cx="1254370" cy="352190"/>
          </a:xfrm>
        </p:spPr>
        <p:txBody>
          <a:bodyPr/>
          <a:lstStyle/>
          <a:p>
            <a:endParaRPr lang="en-US" dirty="0"/>
          </a:p>
        </p:txBody>
      </p:sp>
      <p:pic>
        <p:nvPicPr>
          <p:cNvPr id="6" name="Pladsholder til indhold 5" descr="Forstørrelsesglas på klar baggrund">
            <a:extLst>
              <a:ext uri="{FF2B5EF4-FFF2-40B4-BE49-F238E27FC236}">
                <a16:creationId xmlns:a16="http://schemas.microsoft.com/office/drawing/2014/main" id="{927FE08F-FB2D-737E-7801-77F55030E956}"/>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08477" y="1989138"/>
            <a:ext cx="5068588" cy="3279548"/>
          </a:xfrm>
        </p:spPr>
      </p:pic>
    </p:spTree>
    <p:extLst>
      <p:ext uri="{BB962C8B-B14F-4D97-AF65-F5344CB8AC3E}">
        <p14:creationId xmlns:p14="http://schemas.microsoft.com/office/powerpoint/2010/main" val="309972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F963-E8D0-A150-E5F5-25B9D9C1DE45}"/>
              </a:ext>
            </a:extLst>
          </p:cNvPr>
          <p:cNvSpPr>
            <a:spLocks noGrp="1"/>
          </p:cNvSpPr>
          <p:nvPr>
            <p:ph type="ctrTitle"/>
          </p:nvPr>
        </p:nvSpPr>
        <p:spPr/>
        <p:txBody>
          <a:bodyPr/>
          <a:lstStyle/>
          <a:p>
            <a:r>
              <a:rPr lang="da-DK" sz="3200" dirty="0"/>
              <a:t>Erfaringsudveksling i salen</a:t>
            </a:r>
            <a:br>
              <a:rPr lang="da-DK" sz="3200" dirty="0"/>
            </a:br>
            <a:br>
              <a:rPr lang="da-DK" sz="3200" dirty="0"/>
            </a:br>
            <a:r>
              <a:rPr lang="da-DK" sz="2000" dirty="0"/>
              <a:t>Hvordan taler I om stress og arbejdspres i jeres enhed? </a:t>
            </a:r>
            <a:br>
              <a:rPr lang="da-DK" sz="2000" dirty="0"/>
            </a:br>
            <a:br>
              <a:rPr lang="da-DK" sz="2000" dirty="0"/>
            </a:br>
            <a:r>
              <a:rPr lang="da-DK" sz="2000" dirty="0"/>
              <a:t>Taler I om det, der er svært eller sårbart?</a:t>
            </a:r>
            <a:br>
              <a:rPr lang="da-DK" sz="2000" dirty="0"/>
            </a:br>
            <a:br>
              <a:rPr lang="da-DK" sz="2000" dirty="0"/>
            </a:br>
            <a:r>
              <a:rPr lang="da-DK" sz="2000" dirty="0"/>
              <a:t>Hvordan arbejder I med at forebygge alvorlige langvarige stressbelastninger?</a:t>
            </a:r>
            <a:endParaRPr lang="da-DK" sz="3200" dirty="0"/>
          </a:p>
        </p:txBody>
      </p:sp>
      <p:pic>
        <p:nvPicPr>
          <p:cNvPr id="6" name="Picture Placeholder 2">
            <a:extLst>
              <a:ext uri="{FF2B5EF4-FFF2-40B4-BE49-F238E27FC236}">
                <a16:creationId xmlns:a16="http://schemas.microsoft.com/office/drawing/2014/main" id="{0FBD644C-5BFB-3BC6-AB0B-A8DA4635E749}"/>
              </a:ext>
            </a:extLst>
          </p:cNvPr>
          <p:cNvPicPr>
            <a:picLocks noGrp="1" noChangeAspect="1"/>
          </p:cNvPicPr>
          <p:nvPr>
            <p:ph type="pic" sz="quarter" idx="14"/>
            <p:custDataLst>
              <p:tags r:id="rId1"/>
            </p:custDataLst>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2701" r="12701"/>
          <a:stretch/>
        </p:blipFill>
        <p:spPr>
          <a:xfrm>
            <a:off x="6415848" y="1000443"/>
            <a:ext cx="4951428" cy="4841557"/>
          </a:xfrm>
        </p:spPr>
      </p:pic>
      <p:sp>
        <p:nvSpPr>
          <p:cNvPr id="4" name="Date Placeholder 3">
            <a:extLst>
              <a:ext uri="{FF2B5EF4-FFF2-40B4-BE49-F238E27FC236}">
                <a16:creationId xmlns:a16="http://schemas.microsoft.com/office/drawing/2014/main" id="{877FEAF7-6825-E5E3-0A95-0106B78C38DC}"/>
              </a:ext>
            </a:extLst>
          </p:cNvPr>
          <p:cNvSpPr>
            <a:spLocks noGrp="1"/>
          </p:cNvSpPr>
          <p:nvPr>
            <p:ph type="dt" sz="half" idx="2"/>
          </p:nvPr>
        </p:nvSpPr>
        <p:spPr/>
        <p:txBody>
          <a:bodyPr/>
          <a:lstStyle/>
          <a:p>
            <a:fld id="{D700D29D-A133-416B-8DEC-5544C0707758}" type="datetime1">
              <a:rPr lang="da-DK" smtClean="0"/>
              <a:t>20-12-2022</a:t>
            </a:fld>
            <a:endParaRPr lang="da-DK" dirty="0"/>
          </a:p>
        </p:txBody>
      </p:sp>
    </p:spTree>
    <p:extLst>
      <p:ext uri="{BB962C8B-B14F-4D97-AF65-F5344CB8AC3E}">
        <p14:creationId xmlns:p14="http://schemas.microsoft.com/office/powerpoint/2010/main" val="29947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26ED1-C8FC-9268-CC1E-29B181F158EC}"/>
              </a:ext>
            </a:extLst>
          </p:cNvPr>
          <p:cNvSpPr>
            <a:spLocks noGrp="1"/>
          </p:cNvSpPr>
          <p:nvPr>
            <p:ph type="title"/>
          </p:nvPr>
        </p:nvSpPr>
        <p:spPr>
          <a:xfrm>
            <a:off x="4724400" y="1028247"/>
            <a:ext cx="7065347" cy="1602672"/>
          </a:xfrm>
        </p:spPr>
        <p:txBody>
          <a:bodyPr/>
          <a:lstStyle/>
          <a:p>
            <a:r>
              <a:rPr lang="da-DK" dirty="0"/>
              <a:t>Stress</a:t>
            </a:r>
          </a:p>
        </p:txBody>
      </p:sp>
      <p:sp>
        <p:nvSpPr>
          <p:cNvPr id="3" name="Pladsholder til indhold 2">
            <a:extLst>
              <a:ext uri="{FF2B5EF4-FFF2-40B4-BE49-F238E27FC236}">
                <a16:creationId xmlns:a16="http://schemas.microsoft.com/office/drawing/2014/main" id="{F3AB82CB-9754-8F64-9E1F-8EA6AFD12D4C}"/>
              </a:ext>
            </a:extLst>
          </p:cNvPr>
          <p:cNvSpPr>
            <a:spLocks noGrp="1"/>
          </p:cNvSpPr>
          <p:nvPr>
            <p:ph idx="1"/>
          </p:nvPr>
        </p:nvSpPr>
        <p:spPr/>
        <p:txBody>
          <a:bodyPr/>
          <a:lstStyle/>
          <a:p>
            <a:endParaRPr lang="da-DK"/>
          </a:p>
        </p:txBody>
      </p:sp>
      <p:sp>
        <p:nvSpPr>
          <p:cNvPr id="4" name="Pladsholder til dato 3">
            <a:extLst>
              <a:ext uri="{FF2B5EF4-FFF2-40B4-BE49-F238E27FC236}">
                <a16:creationId xmlns:a16="http://schemas.microsoft.com/office/drawing/2014/main" id="{9B40D635-5390-545E-6001-433BFCF2C1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BD6626-B882-4487-800E-6013F5E55661}"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idefod 4">
            <a:extLst>
              <a:ext uri="{FF2B5EF4-FFF2-40B4-BE49-F238E27FC236}">
                <a16:creationId xmlns:a16="http://schemas.microsoft.com/office/drawing/2014/main" id="{03501E36-ADE8-C6F2-7868-180B1FC390E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39A7BC11-EBC7-B005-4BEC-BC0D85B37A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FE1158-87FB-4F92-954B-3D01A3622760}"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8" name="Video 7" title="Kvinde, der besvarer telefoner">
            <a:hlinkClick r:id="" action="ppaction://media"/>
            <a:extLst>
              <a:ext uri="{FF2B5EF4-FFF2-40B4-BE49-F238E27FC236}">
                <a16:creationId xmlns:a16="http://schemas.microsoft.com/office/drawing/2014/main" id="{C9AC1334-C1F4-69D9-45D1-760CE5FDF6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92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61A33-3378-47B2-891B-F7B5DC0F7636}"/>
              </a:ext>
            </a:extLst>
          </p:cNvPr>
          <p:cNvSpPr>
            <a:spLocks noGrp="1"/>
          </p:cNvSpPr>
          <p:nvPr>
            <p:ph type="title"/>
          </p:nvPr>
        </p:nvSpPr>
        <p:spPr>
          <a:xfrm>
            <a:off x="1676400" y="152401"/>
            <a:ext cx="10113347" cy="1732384"/>
          </a:xfrm>
        </p:spPr>
        <p:txBody>
          <a:bodyPr/>
          <a:lstStyle/>
          <a:p>
            <a:r>
              <a:rPr lang="da-DK" dirty="0"/>
              <a:t>Hvad er stress – hvad sker der i kroppen?</a:t>
            </a:r>
          </a:p>
        </p:txBody>
      </p:sp>
      <p:sp>
        <p:nvSpPr>
          <p:cNvPr id="3" name="Pladsholder til indhold 2">
            <a:extLst>
              <a:ext uri="{FF2B5EF4-FFF2-40B4-BE49-F238E27FC236}">
                <a16:creationId xmlns:a16="http://schemas.microsoft.com/office/drawing/2014/main" id="{A5C0011A-19DD-4BC3-BBAC-2FCE6D888789}"/>
              </a:ext>
            </a:extLst>
          </p:cNvPr>
          <p:cNvSpPr>
            <a:spLocks noGrp="1"/>
          </p:cNvSpPr>
          <p:nvPr>
            <p:ph idx="1"/>
          </p:nvPr>
        </p:nvSpPr>
        <p:spPr>
          <a:xfrm>
            <a:off x="594360" y="1302327"/>
            <a:ext cx="6013269" cy="3795453"/>
          </a:xfrm>
        </p:spPr>
        <p:txBody>
          <a:bodyPr/>
          <a:lstStyle/>
          <a:p>
            <a:pPr marL="0" indent="0">
              <a:buNone/>
            </a:pPr>
            <a:r>
              <a:rPr lang="da-DK" dirty="0"/>
              <a:t>Pludselig overbelastning er en naturlig reaktion, når vi står overfor at skulle håndtere en farlig situation eller pludselig opstået udfordring. Når vi står overfor disse situationer, som kan virke truende, udløser kroppen signalstoffer, blandt andet kortisol og adrenalin. Nogen kalder det ”den gode stress”.</a:t>
            </a:r>
          </a:p>
          <a:p>
            <a:pPr marL="0" indent="0">
              <a:buNone/>
            </a:pPr>
            <a:endParaRPr lang="da-DK" dirty="0"/>
          </a:p>
          <a:p>
            <a:pPr marL="0" indent="0">
              <a:buNone/>
            </a:pPr>
            <a:r>
              <a:rPr lang="da-DK" dirty="0"/>
              <a:t>Der udløses en biologisk reaktion – vi får hjertebanken og blodet cirkulerer hurtigere i kroppen. Fedt og sukker mobiliseres og gør muskler og hjerne klar til at bruge en stor mængde energi på kort tid.</a:t>
            </a:r>
          </a:p>
          <a:p>
            <a:pPr marL="0" indent="0">
              <a:buNone/>
            </a:pPr>
            <a:endParaRPr lang="da-DK" dirty="0"/>
          </a:p>
          <a:p>
            <a:pPr marL="0" indent="0">
              <a:buNone/>
            </a:pPr>
            <a:r>
              <a:rPr lang="da-DK" dirty="0"/>
              <a:t>Den fysiologiske reaktion er altså en meget vigtig aktivering af vores alarmberedskab, som er designet til, at løse et kortvarigt opstået problem eller en trussel.</a:t>
            </a:r>
          </a:p>
          <a:p>
            <a:pPr marL="0" indent="0">
              <a:buNone/>
            </a:pPr>
            <a:endParaRPr lang="da-DK" sz="1100" dirty="0"/>
          </a:p>
          <a:p>
            <a:pPr marL="0" indent="0">
              <a:buNone/>
            </a:pPr>
            <a:r>
              <a:rPr lang="da-DK" sz="600" dirty="0"/>
              <a:t>Læs mere: Friis Andersen, Kingston, Gaden Jensen, NFA, og  </a:t>
            </a:r>
            <a:r>
              <a:rPr lang="da-DK" sz="600" b="1" i="0" dirty="0">
                <a:solidFill>
                  <a:srgbClr val="1E1E1E"/>
                </a:solidFill>
                <a:effectLst/>
                <a:latin typeface="Muli"/>
              </a:rPr>
              <a:t>Sørensen JK, </a:t>
            </a:r>
            <a:r>
              <a:rPr lang="da-DK" sz="600" b="1" i="0" dirty="0" err="1">
                <a:solidFill>
                  <a:srgbClr val="1E1E1E"/>
                </a:solidFill>
                <a:effectLst/>
                <a:latin typeface="Muli"/>
              </a:rPr>
              <a:t>Framke</a:t>
            </a:r>
            <a:r>
              <a:rPr lang="da-DK" sz="600" b="1" i="0" dirty="0">
                <a:solidFill>
                  <a:srgbClr val="1E1E1E"/>
                </a:solidFill>
                <a:effectLst/>
                <a:latin typeface="Muli"/>
              </a:rPr>
              <a:t> E, Pedersen J, </a:t>
            </a:r>
            <a:r>
              <a:rPr lang="da-DK" sz="600" b="1" i="0" dirty="0" err="1">
                <a:solidFill>
                  <a:srgbClr val="1E1E1E"/>
                </a:solidFill>
                <a:effectLst/>
                <a:latin typeface="Muli"/>
              </a:rPr>
              <a:t>Alexanderson</a:t>
            </a:r>
            <a:r>
              <a:rPr lang="da-DK" sz="600" b="1" i="0" dirty="0">
                <a:solidFill>
                  <a:srgbClr val="1E1E1E"/>
                </a:solidFill>
                <a:effectLst/>
                <a:latin typeface="Muli"/>
              </a:rPr>
              <a:t> K, Bonde JP, </a:t>
            </a:r>
            <a:r>
              <a:rPr lang="da-DK" sz="600" b="1" i="0" dirty="0" err="1">
                <a:solidFill>
                  <a:srgbClr val="1E1E1E"/>
                </a:solidFill>
                <a:effectLst/>
                <a:latin typeface="Muli"/>
              </a:rPr>
              <a:t>Farrants</a:t>
            </a:r>
            <a:r>
              <a:rPr lang="da-DK" sz="600" b="1" i="0" dirty="0">
                <a:solidFill>
                  <a:srgbClr val="1E1E1E"/>
                </a:solidFill>
                <a:effectLst/>
                <a:latin typeface="Muli"/>
              </a:rPr>
              <a:t> K, Flachs EM, Magnusson Hanson LL, Nyberg ST, </a:t>
            </a:r>
            <a:r>
              <a:rPr lang="da-DK" sz="600" b="1" i="0" dirty="0" err="1">
                <a:solidFill>
                  <a:srgbClr val="1E1E1E"/>
                </a:solidFill>
                <a:effectLst/>
                <a:latin typeface="Muli"/>
              </a:rPr>
              <a:t>Kivimäki</a:t>
            </a:r>
            <a:r>
              <a:rPr lang="da-DK" sz="600" b="1" i="0" dirty="0">
                <a:solidFill>
                  <a:srgbClr val="1E1E1E"/>
                </a:solidFill>
                <a:effectLst/>
                <a:latin typeface="Muli"/>
              </a:rPr>
              <a:t> M, Madsen IEH, </a:t>
            </a:r>
            <a:r>
              <a:rPr lang="da-DK" sz="600" b="1" i="0" dirty="0" err="1">
                <a:solidFill>
                  <a:srgbClr val="1E1E1E"/>
                </a:solidFill>
                <a:effectLst/>
                <a:latin typeface="Muli"/>
              </a:rPr>
              <a:t>Rugulies</a:t>
            </a:r>
            <a:r>
              <a:rPr lang="da-DK" sz="600" b="1" i="0" dirty="0">
                <a:solidFill>
                  <a:srgbClr val="1E1E1E"/>
                </a:solidFill>
                <a:effectLst/>
                <a:latin typeface="Muli"/>
              </a:rPr>
              <a:t> R. Work stress and </a:t>
            </a:r>
            <a:r>
              <a:rPr lang="da-DK" sz="600" b="1" i="0" dirty="0" err="1">
                <a:solidFill>
                  <a:srgbClr val="1E1E1E"/>
                </a:solidFill>
                <a:effectLst/>
                <a:latin typeface="Muli"/>
              </a:rPr>
              <a:t>loss</a:t>
            </a:r>
            <a:r>
              <a:rPr lang="da-DK" sz="600" b="1" i="0" dirty="0">
                <a:solidFill>
                  <a:srgbClr val="1E1E1E"/>
                </a:solidFill>
                <a:effectLst/>
                <a:latin typeface="Muli"/>
              </a:rPr>
              <a:t> of </a:t>
            </a:r>
            <a:r>
              <a:rPr lang="da-DK" sz="600" b="1" i="0" dirty="0" err="1">
                <a:solidFill>
                  <a:srgbClr val="1E1E1E"/>
                </a:solidFill>
                <a:effectLst/>
                <a:latin typeface="Muli"/>
              </a:rPr>
              <a:t>years</a:t>
            </a:r>
            <a:r>
              <a:rPr lang="da-DK" sz="600" b="1" i="0" dirty="0">
                <a:solidFill>
                  <a:srgbClr val="1E1E1E"/>
                </a:solidFill>
                <a:effectLst/>
                <a:latin typeface="Muli"/>
              </a:rPr>
              <a:t> </a:t>
            </a:r>
            <a:r>
              <a:rPr lang="da-DK" sz="600" b="1" i="0" dirty="0" err="1">
                <a:solidFill>
                  <a:srgbClr val="1E1E1E"/>
                </a:solidFill>
                <a:effectLst/>
                <a:latin typeface="Muli"/>
              </a:rPr>
              <a:t>lived</a:t>
            </a:r>
            <a:r>
              <a:rPr lang="da-DK" sz="600" b="1" i="0" dirty="0">
                <a:solidFill>
                  <a:srgbClr val="1E1E1E"/>
                </a:solidFill>
                <a:effectLst/>
                <a:latin typeface="Muli"/>
              </a:rPr>
              <a:t> </a:t>
            </a:r>
            <a:r>
              <a:rPr lang="da-DK" sz="600" b="1" i="0" dirty="0" err="1">
                <a:solidFill>
                  <a:srgbClr val="1E1E1E"/>
                </a:solidFill>
                <a:effectLst/>
              </a:rPr>
              <a:t>without</a:t>
            </a:r>
            <a:r>
              <a:rPr lang="da-DK" sz="600" b="1" i="0" dirty="0">
                <a:solidFill>
                  <a:srgbClr val="1E1E1E"/>
                </a:solidFill>
                <a:effectLst/>
                <a:latin typeface="Muli"/>
              </a:rPr>
              <a:t> </a:t>
            </a:r>
            <a:r>
              <a:rPr lang="da-DK" sz="600" b="1" i="0" dirty="0" err="1">
                <a:solidFill>
                  <a:srgbClr val="1E1E1E"/>
                </a:solidFill>
                <a:effectLst/>
                <a:latin typeface="Muli"/>
              </a:rPr>
              <a:t>chronic</a:t>
            </a:r>
            <a:r>
              <a:rPr lang="da-DK" sz="600" b="1" i="0" dirty="0">
                <a:solidFill>
                  <a:srgbClr val="1E1E1E"/>
                </a:solidFill>
                <a:effectLst/>
                <a:latin typeface="Muli"/>
              </a:rPr>
              <a:t> </a:t>
            </a:r>
            <a:r>
              <a:rPr lang="da-DK" sz="600" b="1" i="0" dirty="0" err="1">
                <a:solidFill>
                  <a:srgbClr val="1E1E1E"/>
                </a:solidFill>
                <a:effectLst/>
                <a:latin typeface="Muli"/>
              </a:rPr>
              <a:t>disease</a:t>
            </a:r>
            <a:r>
              <a:rPr lang="da-DK" sz="600" b="1" i="0" dirty="0">
                <a:solidFill>
                  <a:srgbClr val="1E1E1E"/>
                </a:solidFill>
                <a:effectLst/>
                <a:latin typeface="Muli"/>
              </a:rPr>
              <a:t>: an 18-year </a:t>
            </a:r>
            <a:r>
              <a:rPr lang="da-DK" sz="600" b="1" i="0" dirty="0" err="1">
                <a:solidFill>
                  <a:srgbClr val="1E1E1E"/>
                </a:solidFill>
                <a:effectLst/>
                <a:latin typeface="Muli"/>
              </a:rPr>
              <a:t>follow-up</a:t>
            </a:r>
            <a:r>
              <a:rPr lang="da-DK" sz="600" b="1" i="0" dirty="0">
                <a:solidFill>
                  <a:srgbClr val="1E1E1E"/>
                </a:solidFill>
                <a:effectLst/>
                <a:latin typeface="Muli"/>
              </a:rPr>
              <a:t> of 1.5 million </a:t>
            </a:r>
            <a:r>
              <a:rPr lang="da-DK" sz="600" b="1" i="0" dirty="0" err="1">
                <a:solidFill>
                  <a:srgbClr val="1E1E1E"/>
                </a:solidFill>
                <a:effectLst/>
                <a:latin typeface="Muli"/>
              </a:rPr>
              <a:t>employees</a:t>
            </a:r>
            <a:r>
              <a:rPr lang="da-DK" sz="600" b="1" i="0" dirty="0">
                <a:solidFill>
                  <a:srgbClr val="1E1E1E"/>
                </a:solidFill>
                <a:effectLst/>
                <a:latin typeface="Muli"/>
              </a:rPr>
              <a:t> in Denmark [</a:t>
            </a:r>
            <a:r>
              <a:rPr lang="da-DK" sz="600" b="1" i="0" dirty="0" err="1">
                <a:solidFill>
                  <a:srgbClr val="1E1E1E"/>
                </a:solidFill>
                <a:effectLst/>
                <a:latin typeface="Muli"/>
              </a:rPr>
              <a:t>Epub</a:t>
            </a:r>
            <a:r>
              <a:rPr lang="da-DK" sz="600" b="1" i="0" dirty="0">
                <a:solidFill>
                  <a:srgbClr val="1E1E1E"/>
                </a:solidFill>
                <a:effectLst/>
                <a:latin typeface="Muli"/>
              </a:rPr>
              <a:t> </a:t>
            </a:r>
            <a:r>
              <a:rPr lang="da-DK" sz="600" b="1" i="0" dirty="0" err="1">
                <a:solidFill>
                  <a:srgbClr val="1E1E1E"/>
                </a:solidFill>
                <a:effectLst/>
                <a:latin typeface="Muli"/>
              </a:rPr>
              <a:t>ahead</a:t>
            </a:r>
            <a:r>
              <a:rPr lang="da-DK" sz="600" b="1" i="0" dirty="0">
                <a:solidFill>
                  <a:srgbClr val="1E1E1E"/>
                </a:solidFill>
                <a:effectLst/>
                <a:latin typeface="Muli"/>
              </a:rPr>
              <a:t> of print]. European Journal of </a:t>
            </a:r>
            <a:r>
              <a:rPr lang="da-DK" sz="600" b="1" i="0" dirty="0" err="1">
                <a:solidFill>
                  <a:srgbClr val="1E1E1E"/>
                </a:solidFill>
                <a:effectLst/>
                <a:latin typeface="Muli"/>
              </a:rPr>
              <a:t>Epidemiology</a:t>
            </a:r>
            <a:r>
              <a:rPr lang="da-DK" sz="600" b="1" i="0" dirty="0">
                <a:solidFill>
                  <a:srgbClr val="1E1E1E"/>
                </a:solidFill>
                <a:effectLst/>
                <a:latin typeface="Muli"/>
              </a:rPr>
              <a:t> 2022.</a:t>
            </a:r>
            <a:br>
              <a:rPr lang="da-DK" sz="1200" dirty="0"/>
            </a:br>
            <a:endParaRPr lang="da-DK" dirty="0"/>
          </a:p>
        </p:txBody>
      </p:sp>
      <p:sp>
        <p:nvSpPr>
          <p:cNvPr id="4" name="Pladsholder til dato 3">
            <a:extLst>
              <a:ext uri="{FF2B5EF4-FFF2-40B4-BE49-F238E27FC236}">
                <a16:creationId xmlns:a16="http://schemas.microsoft.com/office/drawing/2014/main" id="{2A15EA36-7BC2-4EF9-8EB2-66428A6934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F7DE04-4AEF-4EEB-B709-D40C6E196FDD}"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5" name="Pladsholder til sidefod 4">
            <a:extLst>
              <a:ext uri="{FF2B5EF4-FFF2-40B4-BE49-F238E27FC236}">
                <a16:creationId xmlns:a16="http://schemas.microsoft.com/office/drawing/2014/main" id="{7260E30B-6001-47BC-9B35-7002AB0B607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Pladsholder til slidenummer 5">
            <a:extLst>
              <a:ext uri="{FF2B5EF4-FFF2-40B4-BE49-F238E27FC236}">
                <a16:creationId xmlns:a16="http://schemas.microsoft.com/office/drawing/2014/main" id="{83F55BFC-A5D6-4D71-B2E5-EE7D8CD313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FE1158-87FB-4F92-954B-3D01A3622760}"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8" name="Billede 7" descr="Hæk plantet som en labyrint">
            <a:extLst>
              <a:ext uri="{FF2B5EF4-FFF2-40B4-BE49-F238E27FC236}">
                <a16:creationId xmlns:a16="http://schemas.microsoft.com/office/drawing/2014/main" id="{ABCAFC63-9369-F706-B26B-751B66399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682" y="1928327"/>
            <a:ext cx="5346246" cy="3558073"/>
          </a:xfrm>
          <a:prstGeom prst="rect">
            <a:avLst/>
          </a:prstGeom>
        </p:spPr>
      </p:pic>
    </p:spTree>
    <p:extLst>
      <p:ext uri="{BB962C8B-B14F-4D97-AF65-F5344CB8AC3E}">
        <p14:creationId xmlns:p14="http://schemas.microsoft.com/office/powerpoint/2010/main" val="163878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EAF9A-4E10-3F27-4E3D-DCCD0A1CFC5C}"/>
              </a:ext>
            </a:extLst>
          </p:cNvPr>
          <p:cNvSpPr>
            <a:spLocks noGrp="1"/>
          </p:cNvSpPr>
          <p:nvPr>
            <p:ph type="ctrTitle"/>
          </p:nvPr>
        </p:nvSpPr>
        <p:spPr>
          <a:xfrm>
            <a:off x="609599" y="621322"/>
            <a:ext cx="5172697" cy="4141787"/>
          </a:xfrm>
        </p:spPr>
        <p:txBody>
          <a:bodyPr anchor="t">
            <a:normAutofit fontScale="90000"/>
          </a:bodyPr>
          <a:lstStyle/>
          <a:p>
            <a:pPr marL="0" marR="0" lvl="0" indent="0" algn="l" defTabSz="914400" rtl="0" eaLnBrk="1" fontAlgn="auto" latinLnBrk="0" hangingPunct="1">
              <a:lnSpc>
                <a:spcPct val="83000"/>
              </a:lnSpc>
              <a:spcBef>
                <a:spcPts val="0"/>
              </a:spcBef>
              <a:spcAft>
                <a:spcPts val="900"/>
              </a:spcAft>
              <a:buClrTx/>
              <a:buSzTx/>
              <a:buFont typeface="Arial" panose="020B0604020202020204" pitchFamily="34" charset="0"/>
              <a:buNone/>
              <a:tabLst/>
              <a:defRPr/>
            </a:pPr>
            <a:r>
              <a:rPr lang="da-DK" dirty="0"/>
              <a:t>Hvad sker der mentalt?</a:t>
            </a:r>
            <a:br>
              <a:rPr lang="da-DK" dirty="0"/>
            </a:br>
            <a:br>
              <a:rPr lang="da-DK" sz="1800" dirty="0"/>
            </a:br>
            <a:r>
              <a:rPr lang="da-DK" sz="1800" b="0" dirty="0"/>
              <a:t>Manglende hukommelse</a:t>
            </a:r>
            <a:br>
              <a:rPr lang="da-DK" sz="1800" b="0" dirty="0"/>
            </a:br>
            <a:br>
              <a:rPr lang="da-DK" sz="1800" b="0" dirty="0"/>
            </a:br>
            <a:r>
              <a:rPr lang="da-DK" sz="1800" b="0" dirty="0"/>
              <a:t>Manglende koncentration</a:t>
            </a:r>
            <a:br>
              <a:rPr lang="da-DK" sz="1800" b="0" dirty="0"/>
            </a:br>
            <a:br>
              <a:rPr lang="da-DK" sz="1800" b="0" dirty="0"/>
            </a:br>
            <a:r>
              <a:rPr lang="da-DK" sz="1800" b="0" dirty="0"/>
              <a:t>Tankemylder</a:t>
            </a:r>
            <a:br>
              <a:rPr lang="da-DK" sz="1800" b="0" dirty="0"/>
            </a:br>
            <a:br>
              <a:rPr lang="da-DK" sz="1800" b="0" dirty="0"/>
            </a:br>
            <a:r>
              <a:rPr lang="da-DK" sz="1800" b="0" dirty="0"/>
              <a:t>Søvnløshed</a:t>
            </a:r>
            <a:br>
              <a:rPr lang="da-DK" sz="1800" b="0" dirty="0"/>
            </a:br>
            <a:br>
              <a:rPr lang="da-DK" sz="1800" b="0" dirty="0"/>
            </a:br>
            <a:r>
              <a:rPr lang="da-DK" sz="1800" b="0" dirty="0"/>
              <a:t>Ubeslutsom</a:t>
            </a:r>
            <a:br>
              <a:rPr lang="da-DK" sz="1800" b="0" dirty="0"/>
            </a:br>
            <a:br>
              <a:rPr lang="da-DK" sz="1800" b="0" dirty="0"/>
            </a:br>
            <a:r>
              <a:rPr lang="da-DK" sz="1800" b="0" dirty="0"/>
              <a:t>lavere tolerancetærskel</a:t>
            </a:r>
            <a:br>
              <a:rPr lang="da-DK" sz="1800" b="0" dirty="0"/>
            </a:br>
            <a:br>
              <a:rPr lang="da-DK" sz="1800" b="0" dirty="0"/>
            </a:br>
            <a:r>
              <a:rPr lang="da-DK" sz="1800" b="0" dirty="0"/>
              <a:t>Manglende socialt overskud.</a:t>
            </a:r>
            <a:br>
              <a:rPr lang="da-DK" sz="1800" b="0" dirty="0"/>
            </a:br>
            <a:br>
              <a:rPr lang="da-DK" sz="1800" b="0" dirty="0"/>
            </a:br>
            <a:r>
              <a:rPr lang="da-DK" sz="1800" b="0" dirty="0"/>
              <a:t>Ensomhed</a:t>
            </a:r>
            <a:br>
              <a:rPr lang="da-DK" sz="1800" b="0" dirty="0"/>
            </a:br>
            <a:br>
              <a:rPr lang="da-DK" sz="1800" b="0" dirty="0"/>
            </a:br>
            <a:r>
              <a:rPr lang="da-DK" sz="1800" b="0" dirty="0"/>
              <a:t>Skam</a:t>
            </a:r>
            <a:br>
              <a:rPr lang="da-DK" sz="1800" b="0" dirty="0"/>
            </a:br>
            <a:br>
              <a:rPr kumimoji="0" lang="da-DK" sz="1800" b="0" i="0" u="none" strike="noStrike" kern="1200" cap="none" spc="0" normalizeH="0" baseline="0" noProof="0" dirty="0">
                <a:ln>
                  <a:noFill/>
                </a:ln>
                <a:solidFill>
                  <a:srgbClr val="000000"/>
                </a:solidFill>
                <a:effectLst/>
                <a:uLnTx/>
                <a:uFillTx/>
                <a:latin typeface="Arial"/>
                <a:ea typeface="+mn-ea"/>
                <a:cs typeface="+mn-cs"/>
              </a:rPr>
            </a:br>
            <a:r>
              <a:rPr kumimoji="0" lang="da-DK" sz="1800" b="0" i="0" u="none" strike="noStrike" kern="1200" cap="none" spc="0" normalizeH="0" baseline="0" noProof="0" dirty="0">
                <a:ln>
                  <a:noFill/>
                </a:ln>
                <a:solidFill>
                  <a:srgbClr val="000000"/>
                </a:solidFill>
                <a:effectLst/>
                <a:uLnTx/>
                <a:uFillTx/>
                <a:latin typeface="Arial"/>
                <a:ea typeface="+mn-ea"/>
                <a:cs typeface="+mn-cs"/>
              </a:rPr>
              <a:t>Man får det dårligt……kommer i tvivl om egne kompetencer……….kommer i en potentiel risiko for at udvikle somatiske sygdomme, depression og angst.</a:t>
            </a:r>
            <a:br>
              <a:rPr kumimoji="0" lang="da-DK" sz="1600" b="0" i="0" u="none" strike="noStrike" kern="1200" cap="none" spc="0" normalizeH="0" baseline="0" noProof="0" dirty="0">
                <a:ln>
                  <a:noFill/>
                </a:ln>
                <a:solidFill>
                  <a:srgbClr val="000000"/>
                </a:solidFill>
                <a:effectLst/>
                <a:uLnTx/>
                <a:uFillTx/>
                <a:latin typeface="Arial"/>
                <a:ea typeface="+mn-ea"/>
                <a:cs typeface="+mn-cs"/>
              </a:rPr>
            </a:br>
            <a:br>
              <a:rPr kumimoji="0" lang="da-DK" sz="1600" b="0" i="0" u="none" strike="noStrike" kern="1200" cap="none" spc="0" normalizeH="0" baseline="0" noProof="0" dirty="0">
                <a:ln>
                  <a:noFill/>
                </a:ln>
                <a:solidFill>
                  <a:srgbClr val="000000"/>
                </a:solidFill>
                <a:effectLst/>
                <a:uLnTx/>
                <a:uFillTx/>
                <a:latin typeface="Arial"/>
                <a:ea typeface="+mn-ea"/>
                <a:cs typeface="+mn-cs"/>
              </a:rPr>
            </a:br>
            <a:br>
              <a:rPr kumimoji="0" lang="da-DK" sz="1600" b="0" i="0" u="none" strike="noStrike" kern="1200" cap="none" spc="0" normalizeH="0" baseline="0" noProof="0" dirty="0">
                <a:ln>
                  <a:noFill/>
                </a:ln>
                <a:solidFill>
                  <a:srgbClr val="000000"/>
                </a:solidFill>
                <a:effectLst/>
                <a:uLnTx/>
                <a:uFillTx/>
                <a:latin typeface="Arial"/>
                <a:ea typeface="+mn-ea"/>
                <a:cs typeface="+mn-cs"/>
              </a:rPr>
            </a:br>
            <a:br>
              <a:rPr kumimoji="0" lang="da-DK" sz="1600" b="0" i="0" u="none" strike="noStrike" kern="1200" cap="none" spc="0" normalizeH="0" baseline="0" noProof="0" dirty="0">
                <a:ln>
                  <a:noFill/>
                </a:ln>
                <a:solidFill>
                  <a:srgbClr val="000000"/>
                </a:solidFill>
                <a:effectLst/>
                <a:uLnTx/>
                <a:uFillTx/>
                <a:latin typeface="Arial"/>
                <a:ea typeface="+mn-ea"/>
                <a:cs typeface="+mn-cs"/>
              </a:rPr>
            </a:br>
            <a:br>
              <a:rPr kumimoji="0" lang="da-DK" sz="1600" b="0" i="0" u="none" strike="noStrike" kern="1200" cap="none" spc="0" normalizeH="0" baseline="0" noProof="0" dirty="0">
                <a:ln>
                  <a:noFill/>
                </a:ln>
                <a:solidFill>
                  <a:srgbClr val="000000"/>
                </a:solidFill>
                <a:effectLst/>
                <a:uLnTx/>
                <a:uFillTx/>
                <a:latin typeface="Arial"/>
                <a:ea typeface="+mn-ea"/>
                <a:cs typeface="+mn-cs"/>
              </a:rPr>
            </a:br>
            <a:r>
              <a:rPr kumimoji="0" lang="da-DK" sz="900" b="0" i="0" u="none" strike="noStrike" kern="1200" cap="none" spc="0" normalizeH="0" baseline="0" noProof="0" dirty="0">
                <a:ln>
                  <a:noFill/>
                </a:ln>
                <a:solidFill>
                  <a:srgbClr val="000000"/>
                </a:solidFill>
                <a:effectLst/>
                <a:uLnTx/>
                <a:uFillTx/>
                <a:latin typeface="Arial"/>
                <a:ea typeface="+mn-ea"/>
                <a:cs typeface="+mn-cs"/>
              </a:rPr>
              <a:t>Bo Netterstrøm, Pernille Rasmussen, Yun Ladegaard; </a:t>
            </a:r>
            <a:r>
              <a:rPr lang="da-DK" sz="900" b="0" dirty="0">
                <a:solidFill>
                  <a:srgbClr val="000000"/>
                </a:solidFill>
                <a:latin typeface="Arial"/>
                <a:ea typeface="+mn-ea"/>
                <a:cs typeface="+mn-cs"/>
              </a:rPr>
              <a:t>J</a:t>
            </a:r>
            <a:r>
              <a:rPr kumimoji="0" lang="da-DK" sz="900" b="0" i="0" u="none" strike="noStrike" kern="1200" cap="none" spc="0" normalizeH="0" baseline="0" noProof="0" dirty="0" err="1">
                <a:ln>
                  <a:noFill/>
                </a:ln>
                <a:solidFill>
                  <a:srgbClr val="000000"/>
                </a:solidFill>
                <a:effectLst/>
                <a:uLnTx/>
                <a:uFillTx/>
                <a:latin typeface="Arial"/>
                <a:ea typeface="+mn-ea"/>
                <a:cs typeface="+mn-cs"/>
              </a:rPr>
              <a:t>anne</a:t>
            </a:r>
            <a:r>
              <a:rPr kumimoji="0" lang="da-DK" sz="900" b="0" i="0" u="none" strike="noStrike" kern="1200" cap="none" spc="0" normalizeH="0" baseline="0" noProof="0" dirty="0">
                <a:ln>
                  <a:noFill/>
                </a:ln>
                <a:solidFill>
                  <a:srgbClr val="000000"/>
                </a:solidFill>
                <a:effectLst/>
                <a:uLnTx/>
                <a:uFillTx/>
                <a:latin typeface="Arial"/>
                <a:ea typeface="+mn-ea"/>
                <a:cs typeface="+mn-cs"/>
              </a:rPr>
              <a:t> Gleerup</a:t>
            </a:r>
            <a:br>
              <a:rPr kumimoji="0" lang="da-DK" sz="900" b="0" i="0" u="none" strike="noStrike" kern="1200" cap="none" spc="0" normalizeH="0" baseline="0" noProof="0" dirty="0">
                <a:ln>
                  <a:noFill/>
                </a:ln>
                <a:solidFill>
                  <a:srgbClr val="000000"/>
                </a:solidFill>
                <a:effectLst/>
                <a:uLnTx/>
                <a:uFillTx/>
                <a:latin typeface="Arial"/>
                <a:ea typeface="+mn-ea"/>
                <a:cs typeface="+mn-cs"/>
              </a:rPr>
            </a:br>
            <a:r>
              <a:rPr kumimoji="0" lang="da-DK" sz="900" b="0" i="0" u="none" strike="noStrike" kern="1200" cap="none" spc="0" normalizeH="0" baseline="0" noProof="0" dirty="0">
                <a:ln>
                  <a:noFill/>
                </a:ln>
                <a:solidFill>
                  <a:srgbClr val="000000"/>
                </a:solidFill>
                <a:effectLst/>
                <a:uLnTx/>
                <a:uFillTx/>
                <a:latin typeface="Arial"/>
                <a:ea typeface="+mn-ea"/>
                <a:cs typeface="+mn-cs"/>
              </a:rPr>
              <a:t>Friis Andersen, NFA</a:t>
            </a:r>
            <a:br>
              <a:rPr kumimoji="0" lang="da-DK" sz="1600" b="0" i="0" u="none" strike="noStrike" kern="1200" cap="none" spc="0" normalizeH="0" baseline="0" noProof="0" dirty="0">
                <a:ln>
                  <a:noFill/>
                </a:ln>
                <a:solidFill>
                  <a:srgbClr val="000000"/>
                </a:solidFill>
                <a:effectLst/>
                <a:uLnTx/>
                <a:uFillTx/>
                <a:latin typeface="Arial"/>
                <a:ea typeface="+mn-ea"/>
                <a:cs typeface="+mn-cs"/>
              </a:rPr>
            </a:b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sz="1600" b="0" dirty="0"/>
            </a:br>
            <a:br>
              <a:rPr lang="da-DK" dirty="0"/>
            </a:br>
            <a:endParaRPr lang="da-DK" dirty="0"/>
          </a:p>
        </p:txBody>
      </p:sp>
      <p:pic>
        <p:nvPicPr>
          <p:cNvPr id="7" name="Pladsholder til indhold 6">
            <a:extLst>
              <a:ext uri="{FF2B5EF4-FFF2-40B4-BE49-F238E27FC236}">
                <a16:creationId xmlns:a16="http://schemas.microsoft.com/office/drawing/2014/main" id="{61B499CF-AF35-888C-EC8A-E9FC7E186DB3}"/>
              </a:ext>
            </a:extLst>
          </p:cNvPr>
          <p:cNvPicPr>
            <a:picLocks noGrp="1" noChangeAspect="1"/>
          </p:cNvPicPr>
          <p:nvPr>
            <p:ph sz="quarter" idx="13"/>
          </p:nvPr>
        </p:nvPicPr>
        <p:blipFill rotWithShape="1">
          <a:blip r:embed="rId3"/>
          <a:srcRect l="17813" r="6824" b="2"/>
          <a:stretch/>
        </p:blipFill>
        <p:spPr>
          <a:xfrm>
            <a:off x="6673356" y="1700212"/>
            <a:ext cx="4693920" cy="4141788"/>
          </a:xfrm>
          <a:prstGeom prst="rect">
            <a:avLst/>
          </a:prstGeom>
          <a:noFill/>
        </p:spPr>
      </p:pic>
      <p:sp>
        <p:nvSpPr>
          <p:cNvPr id="12" name="Footer Placeholder 4">
            <a:extLst>
              <a:ext uri="{FF2B5EF4-FFF2-40B4-BE49-F238E27FC236}">
                <a16:creationId xmlns:a16="http://schemas.microsoft.com/office/drawing/2014/main" id="{67138989-D0BA-53A8-41F7-B0F8343A6FE3}"/>
              </a:ext>
            </a:extLst>
          </p:cNvPr>
          <p:cNvSpPr>
            <a:spLocks noGrp="1"/>
          </p:cNvSpPr>
          <p:nvPr>
            <p:ph type="ftr" sz="quarter" idx="14"/>
          </p:nvPr>
        </p:nvSpPr>
        <p:spPr>
          <a:xfrm>
            <a:off x="6915600" y="6376129"/>
            <a:ext cx="2240432"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b="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4" name="Pladsholder til dato 3">
            <a:extLst>
              <a:ext uri="{FF2B5EF4-FFF2-40B4-BE49-F238E27FC236}">
                <a16:creationId xmlns:a16="http://schemas.microsoft.com/office/drawing/2014/main" id="{96DF8679-94CE-A7BD-B97E-64903FFD4EE9}"/>
              </a:ext>
            </a:extLst>
          </p:cNvPr>
          <p:cNvSpPr>
            <a:spLocks noGrp="1"/>
          </p:cNvSpPr>
          <p:nvPr>
            <p:ph type="dt" sz="half" idx="4294967295"/>
          </p:nvPr>
        </p:nvSpPr>
        <p:spPr>
          <a:xfrm>
            <a:off x="0" y="6912000"/>
            <a:ext cx="0" cy="0"/>
          </a:xfrm>
        </p:spPr>
        <p:txBody>
          <a:bodyPr/>
          <a:lstStyle/>
          <a:p>
            <a:pPr>
              <a:spcAft>
                <a:spcPts val="600"/>
              </a:spcAft>
            </a:pPr>
            <a:fld id="{82DA3BB7-78F2-471A-9306-C87CC5A9276A}" type="datetime1">
              <a:rPr lang="da-DK" smtClean="0"/>
              <a:pPr>
                <a:spcAft>
                  <a:spcPts val="600"/>
                </a:spcAft>
              </a:pPr>
              <a:t>20-12-2022</a:t>
            </a:fld>
            <a:endParaRPr lang="da-DK"/>
          </a:p>
        </p:txBody>
      </p:sp>
      <p:sp>
        <p:nvSpPr>
          <p:cNvPr id="6" name="Pladsholder til slidenummer 5">
            <a:extLst>
              <a:ext uri="{FF2B5EF4-FFF2-40B4-BE49-F238E27FC236}">
                <a16:creationId xmlns:a16="http://schemas.microsoft.com/office/drawing/2014/main" id="{2BEF8001-7BB7-7D9B-421B-5C1848D6A60F}"/>
              </a:ext>
            </a:extLst>
          </p:cNvPr>
          <p:cNvSpPr>
            <a:spLocks noGrp="1"/>
          </p:cNvSpPr>
          <p:nvPr>
            <p:ph type="sldNum" sz="quarter" idx="4294967295"/>
          </p:nvPr>
        </p:nvSpPr>
        <p:spPr>
          <a:xfrm>
            <a:off x="0" y="6912000"/>
            <a:ext cx="0" cy="0"/>
          </a:xfrm>
        </p:spPr>
        <p:txBody>
          <a:bodyPr/>
          <a:lstStyle/>
          <a:p>
            <a:pPr>
              <a:spcAft>
                <a:spcPts val="600"/>
              </a:spcAft>
            </a:pPr>
            <a:fld id="{01FE1158-87FB-4F92-954B-3D01A3622760}" type="slidenum">
              <a:rPr lang="da-DK" smtClean="0"/>
              <a:pPr>
                <a:spcAft>
                  <a:spcPts val="600"/>
                </a:spcAft>
              </a:pPr>
              <a:t>4</a:t>
            </a:fld>
            <a:endParaRPr lang="da-DK"/>
          </a:p>
        </p:txBody>
      </p:sp>
    </p:spTree>
    <p:extLst>
      <p:ext uri="{BB962C8B-B14F-4D97-AF65-F5344CB8AC3E}">
        <p14:creationId xmlns:p14="http://schemas.microsoft.com/office/powerpoint/2010/main" val="265859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9C1DA-E1C5-9F40-22AF-DBBC86F976FA}"/>
              </a:ext>
            </a:extLst>
          </p:cNvPr>
          <p:cNvSpPr>
            <a:spLocks noGrp="1"/>
          </p:cNvSpPr>
          <p:nvPr>
            <p:ph type="ctrTitle"/>
          </p:nvPr>
        </p:nvSpPr>
        <p:spPr>
          <a:xfrm>
            <a:off x="824723" y="2532185"/>
            <a:ext cx="4957573" cy="1019907"/>
          </a:xfrm>
        </p:spPr>
        <p:txBody>
          <a:bodyPr anchor="t">
            <a:normAutofit fontScale="90000"/>
          </a:bodyPr>
          <a:lstStyle/>
          <a:p>
            <a:r>
              <a:rPr lang="da-DK" dirty="0"/>
              <a:t>Læg mærke til adfærdsændringer.</a:t>
            </a:r>
            <a:br>
              <a:rPr lang="da-DK" dirty="0"/>
            </a:br>
            <a:r>
              <a:rPr lang="da-DK" dirty="0"/>
              <a:t> </a:t>
            </a:r>
          </a:p>
        </p:txBody>
      </p:sp>
      <p:pic>
        <p:nvPicPr>
          <p:cNvPr id="8" name="Pladsholder til indhold 7" descr="En nærbillede af den farverige Chameleon">
            <a:extLst>
              <a:ext uri="{FF2B5EF4-FFF2-40B4-BE49-F238E27FC236}">
                <a16:creationId xmlns:a16="http://schemas.microsoft.com/office/drawing/2014/main" id="{DEBC438A-560A-48A8-5332-7D0563FA824B}"/>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156" r="24195" b="-2"/>
          <a:stretch/>
        </p:blipFill>
        <p:spPr>
          <a:xfrm>
            <a:off x="6673356" y="1700212"/>
            <a:ext cx="4693920" cy="4141788"/>
          </a:xfrm>
          <a:noFill/>
        </p:spPr>
      </p:pic>
      <p:sp>
        <p:nvSpPr>
          <p:cNvPr id="13" name="Footer Placeholder 4">
            <a:extLst>
              <a:ext uri="{FF2B5EF4-FFF2-40B4-BE49-F238E27FC236}">
                <a16:creationId xmlns:a16="http://schemas.microsoft.com/office/drawing/2014/main" id="{C4C4CF3A-2DC6-B673-861F-B63FDA24C644}"/>
              </a:ext>
            </a:extLst>
          </p:cNvPr>
          <p:cNvSpPr>
            <a:spLocks noGrp="1"/>
          </p:cNvSpPr>
          <p:nvPr>
            <p:ph type="ftr" sz="quarter" idx="14"/>
          </p:nvPr>
        </p:nvSpPr>
        <p:spPr>
          <a:xfrm>
            <a:off x="6915600" y="6376129"/>
            <a:ext cx="2240432"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b="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4" name="Pladsholder til dato 3">
            <a:extLst>
              <a:ext uri="{FF2B5EF4-FFF2-40B4-BE49-F238E27FC236}">
                <a16:creationId xmlns:a16="http://schemas.microsoft.com/office/drawing/2014/main" id="{71693C83-4F7C-8F4F-F554-3D40653643C5}"/>
              </a:ext>
            </a:extLst>
          </p:cNvPr>
          <p:cNvSpPr>
            <a:spLocks noGrp="1"/>
          </p:cNvSpPr>
          <p:nvPr>
            <p:ph type="dt" sz="half" idx="2"/>
          </p:nvPr>
        </p:nvSpPr>
        <p:spPr/>
        <p:txBody>
          <a:bodyPr/>
          <a:lstStyle/>
          <a:p>
            <a:pPr>
              <a:spcAft>
                <a:spcPts val="600"/>
              </a:spcAft>
            </a:pPr>
            <a:fld id="{4D199D07-726E-4016-B47D-420D0E76F5A4}" type="datetime1">
              <a:rPr lang="da-DK" smtClean="0"/>
              <a:pPr>
                <a:spcAft>
                  <a:spcPts val="600"/>
                </a:spcAft>
              </a:pPr>
              <a:t>20-12-2022</a:t>
            </a:fld>
            <a:endParaRPr lang="da-DK"/>
          </a:p>
        </p:txBody>
      </p:sp>
      <p:sp>
        <p:nvSpPr>
          <p:cNvPr id="6" name="Pladsholder til slidenummer 5">
            <a:extLst>
              <a:ext uri="{FF2B5EF4-FFF2-40B4-BE49-F238E27FC236}">
                <a16:creationId xmlns:a16="http://schemas.microsoft.com/office/drawing/2014/main" id="{D0BF9E4B-A13E-2D11-492F-D63839C3F05C}"/>
              </a:ext>
            </a:extLst>
          </p:cNvPr>
          <p:cNvSpPr>
            <a:spLocks noGrp="1"/>
          </p:cNvSpPr>
          <p:nvPr>
            <p:ph type="sldNum" sz="quarter" idx="15"/>
          </p:nvPr>
        </p:nvSpPr>
        <p:spPr/>
        <p:txBody>
          <a:bodyPr/>
          <a:lstStyle/>
          <a:p>
            <a:pPr>
              <a:spcAft>
                <a:spcPts val="600"/>
              </a:spcAft>
            </a:pPr>
            <a:fld id="{45D37B1E-C366-494F-A587-962AD9AABC83}" type="slidenum">
              <a:rPr lang="da-DK" smtClean="0"/>
              <a:pPr>
                <a:spcAft>
                  <a:spcPts val="600"/>
                </a:spcAft>
              </a:pPr>
              <a:t>5</a:t>
            </a:fld>
            <a:endParaRPr lang="da-DK"/>
          </a:p>
        </p:txBody>
      </p:sp>
    </p:spTree>
    <p:extLst>
      <p:ext uri="{BB962C8B-B14F-4D97-AF65-F5344CB8AC3E}">
        <p14:creationId xmlns:p14="http://schemas.microsoft.com/office/powerpoint/2010/main" val="275074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57C83-2F1E-4913-9E9A-116126AD0BD1}"/>
              </a:ext>
            </a:extLst>
          </p:cNvPr>
          <p:cNvSpPr>
            <a:spLocks noGrp="1"/>
          </p:cNvSpPr>
          <p:nvPr>
            <p:ph type="title"/>
          </p:nvPr>
        </p:nvSpPr>
        <p:spPr>
          <a:xfrm>
            <a:off x="838200" y="1412488"/>
            <a:ext cx="2899189" cy="4363844"/>
          </a:xfrm>
        </p:spPr>
        <p:txBody>
          <a:bodyPr vert="horz" lIns="91440" tIns="45720" rIns="91440" bIns="45720" rtlCol="0" anchor="t">
            <a:normAutofit/>
          </a:bodyPr>
          <a:lstStyle/>
          <a:p>
            <a:pPr defTabSz="914400"/>
            <a:r>
              <a:rPr lang="en-US" sz="3100" kern="1200" dirty="0">
                <a:solidFill>
                  <a:srgbClr val="FFFFFF"/>
                </a:solidFill>
                <a:latin typeface="+mj-lt"/>
                <a:ea typeface="+mj-ea"/>
                <a:cs typeface="+mj-cs"/>
              </a:rPr>
              <a:t>                                   </a:t>
            </a:r>
            <a:r>
              <a:rPr lang="en-US" sz="3100" dirty="0">
                <a:solidFill>
                  <a:srgbClr val="FFFFFF"/>
                </a:solidFill>
              </a:rPr>
              <a:t>S</a:t>
            </a:r>
            <a:r>
              <a:rPr lang="en-US" sz="3100" kern="1200" dirty="0">
                <a:solidFill>
                  <a:srgbClr val="FFFFFF"/>
                </a:solidFill>
                <a:latin typeface="+mj-lt"/>
                <a:ea typeface="+mj-ea"/>
                <a:cs typeface="+mj-cs"/>
              </a:rPr>
              <a:t>tress er </a:t>
            </a:r>
            <a:r>
              <a:rPr lang="en-US" sz="3100" kern="1200" dirty="0" err="1">
                <a:solidFill>
                  <a:srgbClr val="FFFFFF"/>
                </a:solidFill>
                <a:latin typeface="+mj-lt"/>
                <a:ea typeface="+mj-ea"/>
                <a:cs typeface="+mj-cs"/>
              </a:rPr>
              <a:t>bl.a</a:t>
            </a:r>
            <a:r>
              <a:rPr lang="en-US" sz="3100" kern="1200" dirty="0">
                <a:solidFill>
                  <a:srgbClr val="FFFFFF"/>
                </a:solidFill>
                <a:latin typeface="+mj-lt"/>
                <a:ea typeface="+mj-ea"/>
                <a:cs typeface="+mj-cs"/>
              </a:rPr>
              <a:t>.</a:t>
            </a:r>
          </a:p>
        </p:txBody>
      </p:sp>
      <p:sp>
        <p:nvSpPr>
          <p:cNvPr id="3" name="Pladsholder til indhold 2">
            <a:extLst>
              <a:ext uri="{FF2B5EF4-FFF2-40B4-BE49-F238E27FC236}">
                <a16:creationId xmlns:a16="http://schemas.microsoft.com/office/drawing/2014/main" id="{75725955-F308-4EA6-A159-6D3775292ECE}"/>
              </a:ext>
            </a:extLst>
          </p:cNvPr>
          <p:cNvSpPr>
            <a:spLocks noGrp="1"/>
          </p:cNvSpPr>
          <p:nvPr>
            <p:ph idx="1"/>
          </p:nvPr>
        </p:nvSpPr>
        <p:spPr>
          <a:xfrm>
            <a:off x="4380855" y="1412489"/>
            <a:ext cx="3427283" cy="4363844"/>
          </a:xfrm>
        </p:spPr>
        <p:txBody>
          <a:bodyPr vert="horz" lIns="91440" tIns="45720" rIns="91440" bIns="45720" rtlCol="0">
            <a:normAutofit/>
          </a:bodyPr>
          <a:lstStyle/>
          <a:p>
            <a:pPr indent="-228600" defTabSz="914400"/>
            <a:r>
              <a:rPr lang="en-US" sz="2000" b="1" u="sng" dirty="0"/>
              <a:t>Den </a:t>
            </a:r>
            <a:r>
              <a:rPr lang="en-US" sz="2000" b="1" u="sng" dirty="0" err="1"/>
              <a:t>yngre</a:t>
            </a:r>
            <a:r>
              <a:rPr lang="en-US" sz="2000" b="1" u="sng" dirty="0"/>
              <a:t> </a:t>
            </a:r>
            <a:r>
              <a:rPr lang="en-US" sz="2000" b="1" u="sng" dirty="0" err="1"/>
              <a:t>medarbejder</a:t>
            </a:r>
            <a:r>
              <a:rPr lang="en-US" sz="2000" b="1" u="sng" dirty="0"/>
              <a:t>:</a:t>
            </a:r>
          </a:p>
          <a:p>
            <a:pPr indent="-228600" defTabSz="914400"/>
            <a:r>
              <a:rPr lang="en-US" sz="2000" dirty="0" err="1"/>
              <a:t>Når</a:t>
            </a:r>
            <a:r>
              <a:rPr lang="en-US" sz="2000" dirty="0"/>
              <a:t> vi </a:t>
            </a:r>
            <a:r>
              <a:rPr lang="en-US" sz="2000" dirty="0" err="1"/>
              <a:t>sover</a:t>
            </a:r>
            <a:r>
              <a:rPr lang="en-US" sz="2000" dirty="0"/>
              <a:t> </a:t>
            </a:r>
            <a:r>
              <a:rPr lang="en-US" sz="2000" dirty="0" err="1"/>
              <a:t>dårligt</a:t>
            </a:r>
            <a:endParaRPr lang="en-US" sz="2000" dirty="0"/>
          </a:p>
          <a:p>
            <a:pPr indent="-228600" defTabSz="914400"/>
            <a:r>
              <a:rPr lang="en-US" sz="2000" dirty="0" err="1"/>
              <a:t>Uvished</a:t>
            </a:r>
            <a:endParaRPr lang="en-US" sz="2000" dirty="0"/>
          </a:p>
          <a:p>
            <a:pPr indent="-228600" defTabSz="914400"/>
            <a:r>
              <a:rPr lang="en-US" sz="2000" dirty="0" err="1"/>
              <a:t>Højt</a:t>
            </a:r>
            <a:r>
              <a:rPr lang="en-US" sz="2000" dirty="0"/>
              <a:t> tempo</a:t>
            </a:r>
          </a:p>
          <a:p>
            <a:pPr indent="-228600" defTabSz="914400"/>
            <a:r>
              <a:rPr lang="en-US" sz="2000" dirty="0"/>
              <a:t>For </a:t>
            </a:r>
            <a:r>
              <a:rPr lang="en-US" sz="2000" dirty="0" err="1"/>
              <a:t>høje</a:t>
            </a:r>
            <a:r>
              <a:rPr lang="en-US" sz="2000" dirty="0"/>
              <a:t> </a:t>
            </a:r>
            <a:r>
              <a:rPr lang="en-US" sz="2000" dirty="0" err="1"/>
              <a:t>krav</a:t>
            </a:r>
            <a:endParaRPr lang="en-US" sz="2000" dirty="0"/>
          </a:p>
          <a:p>
            <a:pPr indent="-228600" defTabSz="914400"/>
            <a:r>
              <a:rPr lang="en-US" sz="2000" dirty="0" err="1"/>
              <a:t>Konflikter</a:t>
            </a:r>
            <a:endParaRPr lang="en-US" sz="2000" dirty="0"/>
          </a:p>
          <a:p>
            <a:pPr indent="-228600" defTabSz="914400"/>
            <a:r>
              <a:rPr lang="en-US" sz="2000" dirty="0" err="1"/>
              <a:t>Ikke</a:t>
            </a:r>
            <a:r>
              <a:rPr lang="en-US" sz="2000" dirty="0"/>
              <a:t> at </a:t>
            </a:r>
            <a:r>
              <a:rPr lang="en-US" sz="2000" dirty="0" err="1"/>
              <a:t>blive</a:t>
            </a:r>
            <a:r>
              <a:rPr lang="en-US" sz="2000" dirty="0"/>
              <a:t> </a:t>
            </a:r>
            <a:r>
              <a:rPr lang="en-US" sz="2000" dirty="0" err="1"/>
              <a:t>anerkendt</a:t>
            </a:r>
            <a:endParaRPr lang="en-US" sz="2000" dirty="0"/>
          </a:p>
          <a:p>
            <a:pPr indent="-228600" defTabSz="914400"/>
            <a:r>
              <a:rPr lang="en-US" sz="2000" dirty="0" err="1"/>
              <a:t>Hvis</a:t>
            </a:r>
            <a:r>
              <a:rPr lang="en-US" sz="2000" dirty="0"/>
              <a:t> </a:t>
            </a:r>
            <a:r>
              <a:rPr lang="en-US" sz="2000" dirty="0" err="1"/>
              <a:t>kollegaen</a:t>
            </a:r>
            <a:r>
              <a:rPr lang="en-US" sz="2000" dirty="0"/>
              <a:t> </a:t>
            </a:r>
            <a:r>
              <a:rPr lang="en-US" sz="2000" dirty="0" err="1"/>
              <a:t>eller</a:t>
            </a:r>
            <a:r>
              <a:rPr lang="en-US" sz="2000" dirty="0"/>
              <a:t> </a:t>
            </a:r>
            <a:r>
              <a:rPr lang="en-US" sz="2000" dirty="0" err="1"/>
              <a:t>lederen</a:t>
            </a:r>
            <a:r>
              <a:rPr lang="en-US" sz="2000" dirty="0"/>
              <a:t> er </a:t>
            </a:r>
            <a:r>
              <a:rPr lang="en-US" sz="2000" dirty="0" err="1"/>
              <a:t>stresset</a:t>
            </a:r>
            <a:endParaRPr lang="en-US" sz="2000" dirty="0"/>
          </a:p>
          <a:p>
            <a:pPr indent="-228600" defTabSz="914400"/>
            <a:r>
              <a:rPr lang="en-US" sz="2000" dirty="0" err="1"/>
              <a:t>Manglende</a:t>
            </a:r>
            <a:r>
              <a:rPr lang="en-US" sz="2000" dirty="0"/>
              <a:t> </a:t>
            </a:r>
            <a:r>
              <a:rPr lang="en-US" sz="2000" dirty="0" err="1"/>
              <a:t>indflydelse</a:t>
            </a:r>
            <a:endParaRPr lang="en-US" sz="2000" dirty="0"/>
          </a:p>
        </p:txBody>
      </p:sp>
      <p:sp>
        <p:nvSpPr>
          <p:cNvPr id="6" name="Tekstfelt 5">
            <a:extLst>
              <a:ext uri="{FF2B5EF4-FFF2-40B4-BE49-F238E27FC236}">
                <a16:creationId xmlns:a16="http://schemas.microsoft.com/office/drawing/2014/main" id="{226E19EA-E689-4E0F-BEB1-440B0423C3A9}"/>
              </a:ext>
            </a:extLst>
          </p:cNvPr>
          <p:cNvSpPr txBox="1"/>
          <p:nvPr/>
        </p:nvSpPr>
        <p:spPr>
          <a:xfrm>
            <a:off x="8451604" y="1412489"/>
            <a:ext cx="3197701" cy="436384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Den </a:t>
            </a: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ældre</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medarbejder</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Når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sover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dårligt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Uvished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Højt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tempo</a:t>
            </a: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høje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krav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Konflikter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Ikke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blive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anerkendt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Hvis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kollegaen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eller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lederen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stresset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Manglende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indflydelse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6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60FE82-8B4C-AC52-E037-77B41E57214A}"/>
              </a:ext>
            </a:extLst>
          </p:cNvPr>
          <p:cNvSpPr>
            <a:spLocks noGrp="1"/>
          </p:cNvSpPr>
          <p:nvPr>
            <p:ph type="title"/>
          </p:nvPr>
        </p:nvSpPr>
        <p:spPr>
          <a:xfrm>
            <a:off x="609600" y="274640"/>
            <a:ext cx="10972800" cy="1143000"/>
          </a:xfrm>
        </p:spPr>
        <p:txBody>
          <a:bodyPr/>
          <a:lstStyle/>
          <a:p>
            <a:r>
              <a:rPr lang="en-US" dirty="0" err="1"/>
              <a:t>Forventningsafstemninger</a:t>
            </a:r>
            <a:r>
              <a:rPr lang="en-US" dirty="0"/>
              <a:t> </a:t>
            </a:r>
          </a:p>
        </p:txBody>
      </p:sp>
      <p:pic>
        <p:nvPicPr>
          <p:cNvPr id="5" name="Pladsholder til indhold 4" descr="Flagermus, der flyver under månen">
            <a:extLst>
              <a:ext uri="{FF2B5EF4-FFF2-40B4-BE49-F238E27FC236}">
                <a16:creationId xmlns:a16="http://schemas.microsoft.com/office/drawing/2014/main" id="{C03AB6D5-DA0A-22ED-502F-8A772FEAE6D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669" b="24537"/>
          <a:stretch/>
        </p:blipFill>
        <p:spPr>
          <a:xfrm>
            <a:off x="604924" y="1833585"/>
            <a:ext cx="8959900" cy="3695700"/>
          </a:xfrm>
          <a:noFill/>
        </p:spPr>
      </p:pic>
      <p:pic>
        <p:nvPicPr>
          <p:cNvPr id="7" name="Billede 6" descr="Græsklædt engmark på en solskinsdag">
            <a:extLst>
              <a:ext uri="{FF2B5EF4-FFF2-40B4-BE49-F238E27FC236}">
                <a16:creationId xmlns:a16="http://schemas.microsoft.com/office/drawing/2014/main" id="{A49260EC-6AFA-7216-7102-AE45D78AB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287" y="1833585"/>
            <a:ext cx="6411876" cy="3695700"/>
          </a:xfrm>
          <a:prstGeom prst="rect">
            <a:avLst/>
          </a:prstGeom>
        </p:spPr>
      </p:pic>
      <p:sp>
        <p:nvSpPr>
          <p:cNvPr id="2" name="Tekstfelt 1">
            <a:extLst>
              <a:ext uri="{FF2B5EF4-FFF2-40B4-BE49-F238E27FC236}">
                <a16:creationId xmlns:a16="http://schemas.microsoft.com/office/drawing/2014/main" id="{AF3B6E76-D3E2-C2FC-404D-3B4D9B2CEB55}"/>
              </a:ext>
            </a:extLst>
          </p:cNvPr>
          <p:cNvSpPr txBox="1"/>
          <p:nvPr/>
        </p:nvSpPr>
        <p:spPr>
          <a:xfrm>
            <a:off x="10515599" y="6037386"/>
            <a:ext cx="157089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a:rPr>
              <a:t>Einar Baldursson, </a:t>
            </a:r>
            <a:r>
              <a:rPr kumimoji="0" lang="da-DK" sz="900" b="0" i="0" u="none" strike="noStrike" kern="1200" cap="none" spc="0" normalizeH="0" baseline="0" noProof="0" dirty="0" err="1">
                <a:ln>
                  <a:noFill/>
                </a:ln>
                <a:solidFill>
                  <a:prstClr val="black"/>
                </a:solidFill>
                <a:effectLst/>
                <a:uLnTx/>
                <a:uFillTx/>
                <a:latin typeface="Calibri"/>
              </a:rPr>
              <a:t>Arbejdslivforsker</a:t>
            </a:r>
            <a:r>
              <a:rPr kumimoji="0" lang="da-DK" sz="900" b="0" i="0" u="none" strike="noStrike" kern="1200" cap="none" spc="0" normalizeH="0" baseline="0" noProof="0" dirty="0">
                <a:ln>
                  <a:noFill/>
                </a:ln>
                <a:solidFill>
                  <a:prstClr val="black"/>
                </a:solidFill>
                <a:effectLst/>
                <a:uLnTx/>
                <a:uFillTx/>
                <a:latin typeface="Calibri"/>
              </a:rPr>
              <a:t> AAU 2018 (in BFA Strong </a:t>
            </a:r>
            <a:r>
              <a:rPr kumimoji="0" lang="da-DK" sz="900" b="0" i="0" u="none" strike="noStrike" kern="1200" cap="none" spc="0" normalizeH="0" baseline="0" noProof="0" dirty="0" err="1">
                <a:ln>
                  <a:noFill/>
                </a:ln>
                <a:solidFill>
                  <a:prstClr val="black"/>
                </a:solidFill>
                <a:effectLst/>
                <a:uLnTx/>
                <a:uFillTx/>
                <a:latin typeface="Calibri"/>
              </a:rPr>
              <a:t>Working</a:t>
            </a:r>
            <a:r>
              <a:rPr kumimoji="0" lang="da-DK" sz="900" b="0" i="0" u="none" strike="noStrike" kern="1200" cap="none" spc="0" normalizeH="0" baseline="0" noProof="0" dirty="0">
                <a:ln>
                  <a:noFill/>
                </a:ln>
                <a:solidFill>
                  <a:prstClr val="black"/>
                </a:solidFill>
                <a:effectLst/>
                <a:uLnTx/>
                <a:uFillTx/>
                <a:latin typeface="Calibri"/>
              </a:rPr>
              <a:t> Communities in the </a:t>
            </a:r>
            <a:r>
              <a:rPr kumimoji="0" lang="da-DK" sz="900" b="0" i="0" u="none" strike="noStrike" kern="1200" cap="none" spc="0" normalizeH="0" baseline="0" noProof="0" dirty="0" err="1">
                <a:ln>
                  <a:noFill/>
                </a:ln>
                <a:solidFill>
                  <a:prstClr val="black"/>
                </a:solidFill>
                <a:effectLst/>
                <a:uLnTx/>
                <a:uFillTx/>
                <a:latin typeface="Calibri"/>
              </a:rPr>
              <a:t>university</a:t>
            </a:r>
            <a:r>
              <a:rPr kumimoji="0" lang="da-DK" sz="900" b="0" i="0" u="none" strike="noStrike" kern="1200" cap="none" spc="0" normalizeH="0" baseline="0" noProof="0" dirty="0">
                <a:ln>
                  <a:noFill/>
                </a:ln>
                <a:solidFill>
                  <a:prstClr val="black"/>
                </a:solidFill>
                <a:effectLst/>
                <a:uLnTx/>
                <a:uFillTx/>
                <a:latin typeface="Calibri"/>
              </a:rPr>
              <a:t>)</a:t>
            </a:r>
          </a:p>
        </p:txBody>
      </p:sp>
      <p:sp>
        <p:nvSpPr>
          <p:cNvPr id="3" name="Tekstfelt 2">
            <a:extLst>
              <a:ext uri="{FF2B5EF4-FFF2-40B4-BE49-F238E27FC236}">
                <a16:creationId xmlns:a16="http://schemas.microsoft.com/office/drawing/2014/main" id="{ED25D6EA-968F-DC47-5CE1-F6DB50C3B370}"/>
              </a:ext>
            </a:extLst>
          </p:cNvPr>
          <p:cNvSpPr txBox="1"/>
          <p:nvPr/>
        </p:nvSpPr>
        <p:spPr>
          <a:xfrm flipH="1">
            <a:off x="913225" y="5697416"/>
            <a:ext cx="9449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forebygge stress øger personens ballast i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nu’et</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hvis vedkommende oplever, at der er langsigtet mål og mening med det, han/hun er i gang 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Når (forsker)gruppen orienterer sin praksis mod dette mål, vil det smitte af på samarbejdet og kan mere generelt medvirke til at udvikle en konstruktiv feedback-kultur</a:t>
            </a:r>
            <a:endParaRPr lang="da-DK" dirty="0"/>
          </a:p>
        </p:txBody>
      </p:sp>
    </p:spTree>
    <p:extLst>
      <p:ext uri="{BB962C8B-B14F-4D97-AF65-F5344CB8AC3E}">
        <p14:creationId xmlns:p14="http://schemas.microsoft.com/office/powerpoint/2010/main" val="52034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F85AA5B-3A23-4F65-A2FB-A6F331B4A243}"/>
              </a:ext>
            </a:extLst>
          </p:cNvPr>
          <p:cNvSpPr>
            <a:spLocks noGrp="1"/>
          </p:cNvSpPr>
          <p:nvPr>
            <p:ph type="title"/>
          </p:nvPr>
        </p:nvSpPr>
        <p:spPr>
          <a:xfrm>
            <a:off x="377748" y="453600"/>
            <a:ext cx="5975757" cy="1248208"/>
          </a:xfrm>
        </p:spPr>
        <p:txBody>
          <a:bodyPr vert="horz" lIns="0" tIns="0" rIns="0" bIns="0" rtlCol="0" anchor="t" anchorCtr="0">
            <a:normAutofit fontScale="90000"/>
          </a:bodyPr>
          <a:lstStyle/>
          <a:p>
            <a:r>
              <a:rPr lang="da-DK" sz="2900" b="1" kern="1200" dirty="0">
                <a:latin typeface="+mj-lt"/>
                <a:ea typeface="+mj-ea"/>
                <a:cs typeface="+mj-cs"/>
              </a:rPr>
              <a:t>Tag fat om individet - uden at individualisere.  </a:t>
            </a:r>
            <a:br>
              <a:rPr lang="da-DK" sz="2900" b="1" kern="1200" dirty="0">
                <a:latin typeface="+mj-lt"/>
                <a:ea typeface="+mj-ea"/>
                <a:cs typeface="+mj-cs"/>
              </a:rPr>
            </a:br>
            <a:br>
              <a:rPr lang="da-DK" sz="2900" b="1" kern="1200" dirty="0">
                <a:latin typeface="+mj-lt"/>
                <a:ea typeface="+mj-ea"/>
                <a:cs typeface="+mj-cs"/>
              </a:rPr>
            </a:br>
            <a:endParaRPr lang="da-DK" sz="2900" b="1" kern="1200" dirty="0">
              <a:latin typeface="+mj-lt"/>
              <a:ea typeface="+mj-ea"/>
              <a:cs typeface="+mj-cs"/>
            </a:endParaRPr>
          </a:p>
        </p:txBody>
      </p:sp>
      <p:sp>
        <p:nvSpPr>
          <p:cNvPr id="4" name="Undertitel 3">
            <a:extLst>
              <a:ext uri="{FF2B5EF4-FFF2-40B4-BE49-F238E27FC236}">
                <a16:creationId xmlns:a16="http://schemas.microsoft.com/office/drawing/2014/main" id="{C9233FA6-ADAF-4516-A2E0-1031AD09DF6C}"/>
              </a:ext>
            </a:extLst>
          </p:cNvPr>
          <p:cNvSpPr>
            <a:spLocks noGrp="1"/>
          </p:cNvSpPr>
          <p:nvPr>
            <p:ph idx="1"/>
          </p:nvPr>
        </p:nvSpPr>
        <p:spPr>
          <a:xfrm>
            <a:off x="377747" y="1477108"/>
            <a:ext cx="5975757" cy="4364892"/>
          </a:xfrm>
        </p:spPr>
        <p:txBody>
          <a:bodyPr vert="horz" lIns="0" tIns="0" rIns="0" bIns="0" rtlCol="0">
            <a:normAutofit/>
          </a:bodyPr>
          <a:lstStyle/>
          <a:p>
            <a:endParaRPr lang="da-DK" sz="1600" b="0" dirty="0"/>
          </a:p>
          <a:p>
            <a:r>
              <a:rPr lang="da-DK" sz="1600" b="0" dirty="0"/>
              <a:t>En </a:t>
            </a:r>
            <a:r>
              <a:rPr lang="da-DK" sz="1600" dirty="0"/>
              <a:t>presset medarbejder </a:t>
            </a:r>
            <a:r>
              <a:rPr lang="da-DK" sz="1600" b="0" dirty="0"/>
              <a:t>vil overhøre stresssymptomerne, da man har erfaret, at egne indre processer ikke er korrekte.</a:t>
            </a:r>
          </a:p>
          <a:p>
            <a:endParaRPr lang="da-DK" sz="1600" b="0" dirty="0"/>
          </a:p>
          <a:p>
            <a:r>
              <a:rPr lang="da-DK" sz="1600" b="0" dirty="0"/>
              <a:t>En </a:t>
            </a:r>
            <a:r>
              <a:rPr lang="da-DK" sz="1600" dirty="0"/>
              <a:t>presset arbejdsplads </a:t>
            </a:r>
            <a:r>
              <a:rPr lang="da-DK" sz="1600" b="0" dirty="0"/>
              <a:t>skaber ikke balance mellem arbejdsopgaver og den tid der er afsat til dem. Der er ikke overensstemmelse mellem intention og adfærd.</a:t>
            </a:r>
          </a:p>
          <a:p>
            <a:endParaRPr lang="da-DK" sz="1600" b="0" dirty="0"/>
          </a:p>
          <a:p>
            <a:endParaRPr lang="da-DK" sz="1600" b="0" dirty="0"/>
          </a:p>
          <a:p>
            <a:r>
              <a:rPr lang="da-DK" sz="1600" b="0" dirty="0"/>
              <a:t>Behovet for ydelser og indsats virker ubegrænsede mens ressourcerne virker være begrænsede </a:t>
            </a:r>
          </a:p>
          <a:p>
            <a:endParaRPr lang="da-DK" dirty="0"/>
          </a:p>
          <a:p>
            <a:endParaRPr lang="da-DK" dirty="0"/>
          </a:p>
        </p:txBody>
      </p:sp>
      <p:pic>
        <p:nvPicPr>
          <p:cNvPr id="9" name="Video 8" descr="Et billede, der indeholder tekst, indendørs&#10;&#10;Automatisk genereret beskrivelse">
            <a:extLst>
              <a:ext uri="{FF2B5EF4-FFF2-40B4-BE49-F238E27FC236}">
                <a16:creationId xmlns:a16="http://schemas.microsoft.com/office/drawing/2014/main" id="{AC8B6E63-2AE0-6A68-4769-5094AE52F2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292" r="32539" b="1"/>
          <a:stretch/>
        </p:blipFill>
        <p:spPr>
          <a:xfrm>
            <a:off x="6710401" y="10"/>
            <a:ext cx="5481600" cy="6845746"/>
          </a:xfrm>
          <a:prstGeom prst="rect">
            <a:avLst/>
          </a:prstGeom>
          <a:noFill/>
        </p:spPr>
      </p:pic>
      <p:sp>
        <p:nvSpPr>
          <p:cNvPr id="13" name="Text Placeholder 4">
            <a:extLst>
              <a:ext uri="{FF2B5EF4-FFF2-40B4-BE49-F238E27FC236}">
                <a16:creationId xmlns:a16="http://schemas.microsoft.com/office/drawing/2014/main" id="{D154A632-7557-1087-628C-BF59CC0522A0}"/>
              </a:ext>
            </a:extLst>
          </p:cNvPr>
          <p:cNvSpPr>
            <a:spLocks noGrp="1"/>
          </p:cNvSpPr>
          <p:nvPr>
            <p:ph type="body" sz="quarter" idx="14"/>
          </p:nvPr>
        </p:nvSpPr>
        <p:spPr>
          <a:xfrm>
            <a:off x="10540800" y="6174000"/>
            <a:ext cx="1249200" cy="338400"/>
          </a:xfrm>
        </p:spPr>
        <p:txBody>
          <a:bodyPr/>
          <a:lstStyle/>
          <a:p>
            <a:endParaRPr lang="en-US"/>
          </a:p>
        </p:txBody>
      </p:sp>
      <p:sp>
        <p:nvSpPr>
          <p:cNvPr id="15" name="Footer Placeholder 6">
            <a:extLst>
              <a:ext uri="{FF2B5EF4-FFF2-40B4-BE49-F238E27FC236}">
                <a16:creationId xmlns:a16="http://schemas.microsoft.com/office/drawing/2014/main" id="{48B2A6D3-EDC5-35EC-26CB-E70D3F12180B}"/>
              </a:ext>
            </a:extLst>
          </p:cNvPr>
          <p:cNvSpPr>
            <a:spLocks noGrp="1"/>
          </p:cNvSpPr>
          <p:nvPr>
            <p:ph type="ftr" sz="quarter" idx="16"/>
          </p:nvPr>
        </p:nvSpPr>
        <p:spPr>
          <a:xfrm>
            <a:off x="6915150" y="6172958"/>
            <a:ext cx="3341250" cy="35219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900" b="1" i="0" u="none" strike="noStrike" kern="1200" cap="all" spc="0" normalizeH="0" baseline="0" noProof="0">
                <a:ln>
                  <a:noFill/>
                </a:ln>
                <a:solidFill>
                  <a:prstClr val="white"/>
                </a:solidFill>
                <a:effectLst/>
                <a:uLnTx/>
                <a:uFillTx/>
                <a:latin typeface="Arial"/>
                <a:ea typeface="+mn-ea"/>
                <a:cs typeface="+mn-cs"/>
              </a:rPr>
              <a:t>HR-service</a:t>
            </a:r>
          </a:p>
        </p:txBody>
      </p:sp>
      <p:sp>
        <p:nvSpPr>
          <p:cNvPr id="3" name="Pladsholder til slidenummer 2">
            <a:extLst>
              <a:ext uri="{FF2B5EF4-FFF2-40B4-BE49-F238E27FC236}">
                <a16:creationId xmlns:a16="http://schemas.microsoft.com/office/drawing/2014/main" id="{C88E383A-F56F-4EFD-BC67-E651B8AA1F4A}"/>
              </a:ext>
            </a:extLst>
          </p:cNvPr>
          <p:cNvSpPr>
            <a:spLocks noGrp="1"/>
          </p:cNvSpPr>
          <p:nvPr>
            <p:ph type="sldNum" sz="quarter" idx="17"/>
          </p:nvPr>
        </p:nvSpPr>
        <p:spPr>
          <a:xfrm>
            <a:off x="410400" y="6393600"/>
            <a:ext cx="431400" cy="181889"/>
          </a:xfrm>
        </p:spPr>
        <p:txBody>
          <a:bodyPr vert="horz" lIns="0" tIns="0" rIns="0" bIns="0" rtlCol="0" anchor="t" anchorCtr="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E77873C-9D63-F84D-9703-4BB41D0F0F82}" type="slidenum">
              <a:rPr kumimoji="0" lang="en-GB" sz="9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a:t>
            </a:fld>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
        <p:nvSpPr>
          <p:cNvPr id="7" name="Tekstfelt 6">
            <a:extLst>
              <a:ext uri="{FF2B5EF4-FFF2-40B4-BE49-F238E27FC236}">
                <a16:creationId xmlns:a16="http://schemas.microsoft.com/office/drawing/2014/main" id="{B485A30A-94CF-46F9-8AE3-9DB43B37D820}"/>
              </a:ext>
            </a:extLst>
          </p:cNvPr>
          <p:cNvSpPr txBox="1"/>
          <p:nvPr/>
        </p:nvSpPr>
        <p:spPr>
          <a:xfrm>
            <a:off x="863999" y="6067207"/>
            <a:ext cx="1651256" cy="442800"/>
          </a:xfrm>
          <a:prstGeom prst="rect">
            <a:avLst/>
          </a:prstGeom>
        </p:spPr>
        <p:txBody>
          <a:bodyPr vert="horz" lIns="0" tIns="0" rIns="0" bIns="0" rtlCol="0">
            <a:normAutofit fontScale="25000" lnSpcReduction="20000"/>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prstClr val="black"/>
                </a:solidFill>
                <a:effectLst/>
                <a:uLnTx/>
                <a:uFillTx/>
                <a:latin typeface="Arial"/>
                <a:ea typeface="+mn-ea"/>
                <a:cs typeface="+mn-cs"/>
              </a:rPr>
              <a:t>Malene Friis Andersen og Marie Kingston, Stop Stress –En håndbog for ledere 2016, BFA  Branche Fællesskab Arbejdsmiljø 2020</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da-DK" sz="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da-DK" sz="800" dirty="0">
                <a:solidFill>
                  <a:prstClr val="black"/>
                </a:solidFill>
                <a:latin typeface="Arial"/>
              </a:rPr>
              <a:t>BFA 2018</a:t>
            </a:r>
            <a:endParaRPr kumimoji="0" lang="da-DK"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73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FC489-D0A0-5D4B-D32E-B787A08FF868}"/>
              </a:ext>
            </a:extLst>
          </p:cNvPr>
          <p:cNvSpPr>
            <a:spLocks noGrp="1"/>
          </p:cNvSpPr>
          <p:nvPr>
            <p:ph type="title"/>
          </p:nvPr>
        </p:nvSpPr>
        <p:spPr>
          <a:xfrm>
            <a:off x="484214" y="557784"/>
            <a:ext cx="3505495" cy="1622321"/>
          </a:xfrm>
        </p:spPr>
        <p:txBody>
          <a:bodyPr>
            <a:normAutofit fontScale="90000"/>
          </a:bodyPr>
          <a:lstStyle/>
          <a:p>
            <a:r>
              <a:rPr lang="da-DK" sz="2800" dirty="0">
                <a:latin typeface="Arial" panose="020B0604020202020204" pitchFamily="34" charset="0"/>
                <a:cs typeface="Arial" panose="020B0604020202020204" pitchFamily="34" charset="0"/>
              </a:rPr>
              <a:t>For at identificere og forebygge skal alle niveauer inddrages.</a:t>
            </a:r>
          </a:p>
        </p:txBody>
      </p:sp>
      <p:sp>
        <p:nvSpPr>
          <p:cNvPr id="3" name="Pladsholder til indhold 2">
            <a:extLst>
              <a:ext uri="{FF2B5EF4-FFF2-40B4-BE49-F238E27FC236}">
                <a16:creationId xmlns:a16="http://schemas.microsoft.com/office/drawing/2014/main" id="{CBC64776-0A13-E390-299A-26F6BDB1E25E}"/>
              </a:ext>
            </a:extLst>
          </p:cNvPr>
          <p:cNvSpPr>
            <a:spLocks noGrp="1"/>
          </p:cNvSpPr>
          <p:nvPr>
            <p:ph idx="1"/>
          </p:nvPr>
        </p:nvSpPr>
        <p:spPr>
          <a:xfrm>
            <a:off x="484214" y="2121878"/>
            <a:ext cx="3872249" cy="4489938"/>
          </a:xfrm>
        </p:spPr>
        <p:txBody>
          <a:bodyPr>
            <a:normAutofit/>
          </a:bodyPr>
          <a:lstStyle/>
          <a:p>
            <a:pPr marL="0" indent="0">
              <a:buNone/>
            </a:pPr>
            <a:r>
              <a:rPr lang="da-DK" sz="1800" b="1" dirty="0"/>
              <a:t>Individniveau: </a:t>
            </a:r>
          </a:p>
          <a:p>
            <a:pPr marL="0" indent="0">
              <a:buNone/>
            </a:pPr>
            <a:r>
              <a:rPr lang="da-DK" sz="1600" dirty="0"/>
              <a:t>- Kend og erkend dine signaler</a:t>
            </a:r>
          </a:p>
          <a:p>
            <a:pPr marL="0" indent="0">
              <a:buNone/>
            </a:pPr>
            <a:r>
              <a:rPr lang="da-DK" sz="1800" b="1" dirty="0"/>
              <a:t>Gruppeniveau: </a:t>
            </a:r>
          </a:p>
          <a:p>
            <a:pPr>
              <a:buFontTx/>
              <a:buChar char="-"/>
            </a:pPr>
            <a:r>
              <a:rPr lang="da-DK" sz="1600" dirty="0"/>
              <a:t>Styrk fællesskabet</a:t>
            </a:r>
          </a:p>
          <a:p>
            <a:pPr>
              <a:buFontTx/>
              <a:buChar char="-"/>
            </a:pPr>
            <a:r>
              <a:rPr lang="da-DK" sz="1600" dirty="0"/>
              <a:t>Læg mærke til adfærdsændringer</a:t>
            </a:r>
          </a:p>
          <a:p>
            <a:pPr>
              <a:buFontTx/>
              <a:buChar char="-"/>
            </a:pPr>
            <a:r>
              <a:rPr lang="da-DK" sz="1600" dirty="0"/>
              <a:t> Vær opmærksom på tonen</a:t>
            </a:r>
          </a:p>
          <a:p>
            <a:pPr marL="0" indent="0">
              <a:buNone/>
            </a:pPr>
            <a:r>
              <a:rPr lang="da-DK" sz="1800" b="1" dirty="0"/>
              <a:t>Lederniveau: </a:t>
            </a:r>
          </a:p>
          <a:p>
            <a:pPr>
              <a:buFontTx/>
              <a:buChar char="-"/>
            </a:pPr>
            <a:r>
              <a:rPr lang="da-DK" sz="1600" dirty="0"/>
              <a:t>Opmærksom på retfærdighed</a:t>
            </a:r>
          </a:p>
          <a:p>
            <a:pPr>
              <a:buFontTx/>
              <a:buChar char="-"/>
            </a:pPr>
            <a:r>
              <a:rPr lang="da-DK" sz="1600" dirty="0"/>
              <a:t>Vær en god kommunikator</a:t>
            </a:r>
          </a:p>
          <a:p>
            <a:pPr>
              <a:buFontTx/>
              <a:buChar char="-"/>
            </a:pPr>
            <a:r>
              <a:rPr lang="da-DK" sz="1600" dirty="0"/>
              <a:t>Vær bindeled mellem lagene</a:t>
            </a:r>
          </a:p>
          <a:p>
            <a:pPr marL="0" indent="0">
              <a:buNone/>
            </a:pPr>
            <a:r>
              <a:rPr lang="da-DK" sz="1800" b="1" dirty="0"/>
              <a:t>Organisationsniveau: </a:t>
            </a:r>
          </a:p>
          <a:p>
            <a:pPr>
              <a:buFontTx/>
              <a:buChar char="-"/>
            </a:pPr>
            <a:r>
              <a:rPr lang="da-DK" sz="1600" dirty="0"/>
              <a:t>Overordnet strategi/god tråd for hele </a:t>
            </a:r>
            <a:r>
              <a:rPr lang="da-DK" sz="1600" dirty="0" err="1"/>
              <a:t>org</a:t>
            </a:r>
            <a:r>
              <a:rPr lang="da-DK" sz="1600" dirty="0"/>
              <a:t>.</a:t>
            </a:r>
          </a:p>
          <a:p>
            <a:pPr>
              <a:buFontTx/>
              <a:buChar char="-"/>
            </a:pPr>
            <a:r>
              <a:rPr lang="da-DK" sz="1600" dirty="0"/>
              <a:t>MUS /ledelseskompasset</a:t>
            </a:r>
          </a:p>
          <a:p>
            <a:pPr>
              <a:buFontTx/>
              <a:buChar char="-"/>
            </a:pPr>
            <a:r>
              <a:rPr lang="da-DK" sz="1600" dirty="0"/>
              <a:t>Kompetenceudvikling</a:t>
            </a:r>
          </a:p>
        </p:txBody>
      </p:sp>
      <p:pic>
        <p:nvPicPr>
          <p:cNvPr id="1026" name="Picture 2" descr="Se kildebilledet">
            <a:extLst>
              <a:ext uri="{FF2B5EF4-FFF2-40B4-BE49-F238E27FC236}">
                <a16:creationId xmlns:a16="http://schemas.microsoft.com/office/drawing/2014/main" id="{17B60E9E-9E9D-7E9F-23AC-5E7890DD2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7" t="2137" r="1828"/>
          <a:stretch/>
        </p:blipFill>
        <p:spPr bwMode="auto">
          <a:xfrm>
            <a:off x="5405862" y="1572386"/>
            <a:ext cx="5906907" cy="370998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Effect transition="in" filter="fade">
                                      <p:cBhvr>
                                        <p:cTn id="71" dur="1000"/>
                                        <p:tgtEl>
                                          <p:spTgt spid="3">
                                            <p:txEl>
                                              <p:pRg st="10" end="10"/>
                                            </p:txEl>
                                          </p:spTgt>
                                        </p:tgtEl>
                                      </p:cBhvr>
                                    </p:animEffect>
                                    <p:anim calcmode="lin" valueType="num">
                                      <p:cBhvr>
                                        <p:cTn id="7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
                                            <p:txEl>
                                              <p:pRg st="12" end="12"/>
                                            </p:txEl>
                                          </p:spTgt>
                                        </p:tgtEl>
                                        <p:attrNameLst>
                                          <p:attrName>style.visibility</p:attrName>
                                        </p:attrNameLst>
                                      </p:cBhvr>
                                      <p:to>
                                        <p:strVal val="visible"/>
                                      </p:to>
                                    </p:set>
                                    <p:animEffect transition="in" filter="fade">
                                      <p:cBhvr>
                                        <p:cTn id="81" dur="1000"/>
                                        <p:tgtEl>
                                          <p:spTgt spid="3">
                                            <p:txEl>
                                              <p:pRg st="12" end="12"/>
                                            </p:txEl>
                                          </p:spTgt>
                                        </p:tgtEl>
                                      </p:cBhvr>
                                    </p:animEffect>
                                    <p:anim calcmode="lin" valueType="num">
                                      <p:cBhvr>
                                        <p:cTn id="8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
                                            <p:txEl>
                                              <p:pRg st="13" end="13"/>
                                            </p:txEl>
                                          </p:spTgt>
                                        </p:tgtEl>
                                        <p:attrNameLst>
                                          <p:attrName>style.visibility</p:attrName>
                                        </p:attrNameLst>
                                      </p:cBhvr>
                                      <p:to>
                                        <p:strVal val="visible"/>
                                      </p:to>
                                    </p:set>
                                    <p:animEffect transition="in" filter="fade">
                                      <p:cBhvr>
                                        <p:cTn id="86" dur="1000"/>
                                        <p:tgtEl>
                                          <p:spTgt spid="3">
                                            <p:txEl>
                                              <p:pRg st="13" end="13"/>
                                            </p:txEl>
                                          </p:spTgt>
                                        </p:tgtEl>
                                      </p:cBhvr>
                                    </p:animEffect>
                                    <p:anim calcmode="lin" valueType="num">
                                      <p:cBhvr>
                                        <p:cTn id="8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kgautier\AppData\Local\Templafy\AddIns\PowerPointVsto\SAMF-Debat.png"/>
</p:tagLst>
</file>

<file path=ppt/theme/theme1.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language":"{{DocumentLanguage}}","disableUpdates":false,"type":"proofingLanguage"}],"templateName":"blank","templateDescription":"","enableDocumentContentUpdater":true,"version":"2.0"}]]></TemplafyTemplateConfiguration>
</file>

<file path=customXml/itemProps1.xml><?xml version="1.0" encoding="utf-8"?>
<ds:datastoreItem xmlns:ds="http://schemas.openxmlformats.org/officeDocument/2006/customXml" ds:itemID="{C5CD5A01-6378-494D-B71B-D23DEC9A120C}">
  <ds:schemaRefs/>
</ds:datastoreItem>
</file>

<file path=customXml/itemProps2.xml><?xml version="1.0" encoding="utf-8"?>
<ds:datastoreItem xmlns:ds="http://schemas.openxmlformats.org/officeDocument/2006/customXml" ds:itemID="{C484C70F-0F64-4774-853F-19FDF7E1F81D}">
  <ds:schemaRefs/>
</ds:datastoreItem>
</file>

<file path=docProps/app.xml><?xml version="1.0" encoding="utf-8"?>
<Properties xmlns="http://schemas.openxmlformats.org/officeDocument/2006/extended-properties" xmlns:vt="http://schemas.openxmlformats.org/officeDocument/2006/docPropsVTypes">
  <Template>SDU widescreen dateA</Template>
  <TotalTime>0</TotalTime>
  <Words>3298</Words>
  <Application>Microsoft Office PowerPoint</Application>
  <PresentationFormat>Widescreen</PresentationFormat>
  <Paragraphs>200</Paragraphs>
  <Slides>15</Slides>
  <Notes>15</Notes>
  <HiddenSlides>0</HiddenSlides>
  <MMClips>2</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15</vt:i4>
      </vt:variant>
    </vt:vector>
  </HeadingPairs>
  <TitlesOfParts>
    <vt:vector size="24" baseType="lpstr">
      <vt:lpstr>AkkuratLightPro-Regular</vt:lpstr>
      <vt:lpstr>Arial</vt:lpstr>
      <vt:lpstr>Calibri</vt:lpstr>
      <vt:lpstr>Georgia</vt:lpstr>
      <vt:lpstr>Muli</vt:lpstr>
      <vt:lpstr>Oswald</vt:lpstr>
      <vt:lpstr>Ubuntu</vt:lpstr>
      <vt:lpstr>Wingdings</vt:lpstr>
      <vt:lpstr>Blank</vt:lpstr>
      <vt:lpstr>Hvad er stress, hvordan kan vi se det, og hvad kan vi gøre ved det? Oplæg v. Birgitte Aagaard Zethsen, Psykolog, organisationskonsulent, SDU HR/Arbejdsmiljø og Udvikling</vt:lpstr>
      <vt:lpstr>Stress</vt:lpstr>
      <vt:lpstr>Hvad er stress – hvad sker der i kroppen?</vt:lpstr>
      <vt:lpstr>Hvad sker der mentalt?  Manglende hukommelse  Manglende koncentration  Tankemylder  Søvnløshed  Ubeslutsom  lavere tolerancetærskel  Manglende socialt overskud.  Ensomhed  Skam  Man får det dårligt……kommer i tvivl om egne kompetencer……….kommer i en potentiel risiko for at udvikle somatiske sygdomme, depression og angst.     Bo Netterstrøm, Pernille Rasmussen, Yun Ladegaard; Janne Gleerup Friis Andersen, NFA          </vt:lpstr>
      <vt:lpstr>Læg mærke til adfærdsændringer.  </vt:lpstr>
      <vt:lpstr>                                   Stress er bl.a.</vt:lpstr>
      <vt:lpstr>Forventningsafstemninger </vt:lpstr>
      <vt:lpstr>Tag fat om individet - uden at individualisere.    </vt:lpstr>
      <vt:lpstr>For at identificere og forebygge skal alle niveauer inddrages.</vt:lpstr>
      <vt:lpstr>    Det er ikke den fysiske belastning i antal timer der er hårdest for os. Det afgørende er den psykiske arbejdsbelastning.    Det nytter ikke noget at tage tidligt hjem, hvis man er irritabel, fraværende og alligevel tjekker mails på mobilen hvert femte minut.                           Filosof Morten Albæk 2018 Rashid i, 2021 Friis Andersen, 2020 NFA 2020/21  </vt:lpstr>
      <vt:lpstr>Den frygtløse Organisation</vt:lpstr>
      <vt:lpstr>      Psykologisk Tryghed  </vt:lpstr>
      <vt:lpstr>Hvilken kultur har vi? Har vi mod? </vt:lpstr>
      <vt:lpstr>PowerPoint-præsentation</vt:lpstr>
      <vt:lpstr>Erfaringsudveksling i salen  Hvordan taler I om stress og arbejdspres i jeres enhed?   Taler I om det, der er svært eller sårbart?  Hvordan arbejder I med at forebygge alvorlige langvarige stressbelastninger?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2022-10-25T09:25:39Z</dcterms:created>
  <dcterms:modified xsi:type="dcterms:W3CDTF">2022-12-20T07:13:12Z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2022-07-04T06:37:46</vt:lpwstr>
  </property>
  <property fmtid="{D5CDD505-2E9C-101B-9397-08002B2CF9AE}" pid="3" name="TemplafyTenantId">
    <vt:lpwstr>sdu</vt:lpwstr>
  </property>
  <property fmtid="{D5CDD505-2E9C-101B-9397-08002B2CF9AE}" pid="4" name="TemplafyTemplateId">
    <vt:lpwstr>637925134655816945</vt:lpwstr>
  </property>
  <property fmtid="{D5CDD505-2E9C-101B-9397-08002B2CF9AE}" pid="5" name="TemplafyUserProfileId">
    <vt:lpwstr>637981297957432182</vt:lpwstr>
  </property>
  <property fmtid="{D5CDD505-2E9C-101B-9397-08002B2CF9AE}" pid="6" name="TemplafyLanguageCode">
    <vt:lpwstr>da-DK</vt:lpwstr>
  </property>
  <property fmtid="{D5CDD505-2E9C-101B-9397-08002B2CF9AE}" pid="7" name="TemplafyFromBlank">
    <vt:bool>true</vt:bool>
  </property>
</Properties>
</file>