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1113" r:id="rId3"/>
    <p:sldId id="922" r:id="rId4"/>
    <p:sldId id="1096" r:id="rId5"/>
    <p:sldId id="1193" r:id="rId6"/>
    <p:sldId id="1196" r:id="rId7"/>
    <p:sldId id="1199" r:id="rId8"/>
    <p:sldId id="1078" r:id="rId9"/>
    <p:sldId id="1197" r:id="rId10"/>
    <p:sldId id="1060" r:id="rId11"/>
    <p:sldId id="1194" r:id="rId12"/>
    <p:sldId id="1210" r:id="rId13"/>
    <p:sldId id="1104" r:id="rId14"/>
    <p:sldId id="1088" r:id="rId15"/>
    <p:sldId id="1089" r:id="rId16"/>
    <p:sldId id="1097" r:id="rId17"/>
    <p:sldId id="1099" r:id="rId18"/>
    <p:sldId id="1074" r:id="rId19"/>
    <p:sldId id="1207" r:id="rId20"/>
    <p:sldId id="1201" r:id="rId21"/>
    <p:sldId id="1202" r:id="rId22"/>
    <p:sldId id="1203" r:id="rId23"/>
    <p:sldId id="1204" r:id="rId24"/>
    <p:sldId id="1205" r:id="rId25"/>
    <p:sldId id="1208" r:id="rId26"/>
    <p:sldId id="1209" r:id="rId27"/>
    <p:sldId id="1075" r:id="rId28"/>
    <p:sldId id="261" r:id="rId29"/>
    <p:sldId id="1066" r:id="rId30"/>
    <p:sldId id="1079" r:id="rId31"/>
    <p:sldId id="813" r:id="rId32"/>
    <p:sldId id="814" r:id="rId33"/>
    <p:sldId id="1111" r:id="rId34"/>
    <p:sldId id="1105" r:id="rId35"/>
    <p:sldId id="919" r:id="rId36"/>
    <p:sldId id="270" r:id="rId37"/>
    <p:sldId id="1110" r:id="rId38"/>
    <p:sldId id="1109" r:id="rId3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1441"/>
    <a:srgbClr val="E7F5F8"/>
    <a:srgbClr val="FFF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8"/>
    <p:restoredTop sz="96327"/>
  </p:normalViewPr>
  <p:slideViewPr>
    <p:cSldViewPr snapToGrid="0" snapToObjects="1">
      <p:cViewPr varScale="1">
        <p:scale>
          <a:sx n="92" d="100"/>
          <a:sy n="92" d="100"/>
        </p:scale>
        <p:origin x="66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9349AE-524D-4A8E-9D38-615EB1F19BF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855142-B3FF-4B83-A449-E69C3F40EFB5}">
      <dgm:prSet/>
      <dgm:spPr/>
      <dgm:t>
        <a:bodyPr/>
        <a:lstStyle/>
        <a:p>
          <a:r>
            <a:rPr lang="da-DK"/>
            <a:t>Antallet af patienter m. psykiske lidelser på sygehusene er steget med 30% i de sidste 10 år</a:t>
          </a:r>
          <a:endParaRPr lang="en-US"/>
        </a:p>
      </dgm:t>
    </dgm:pt>
    <dgm:pt modelId="{2731BA56-4FF4-4E8B-9987-9FA869315242}" type="parTrans" cxnId="{AF6B6E4A-E1F8-4A77-AD9F-C28BE4B51CE4}">
      <dgm:prSet/>
      <dgm:spPr/>
      <dgm:t>
        <a:bodyPr/>
        <a:lstStyle/>
        <a:p>
          <a:endParaRPr lang="en-US"/>
        </a:p>
      </dgm:t>
    </dgm:pt>
    <dgm:pt modelId="{93733220-752F-4C01-B3E8-6F282207C3DE}" type="sibTrans" cxnId="{AF6B6E4A-E1F8-4A77-AD9F-C28BE4B51CE4}">
      <dgm:prSet/>
      <dgm:spPr/>
      <dgm:t>
        <a:bodyPr/>
        <a:lstStyle/>
        <a:p>
          <a:endParaRPr lang="en-US"/>
        </a:p>
      </dgm:t>
    </dgm:pt>
    <dgm:pt modelId="{06D77DF9-1F31-44D9-97B7-FDEC22E748F5}">
      <dgm:prSet/>
      <dgm:spPr/>
      <dgm:t>
        <a:bodyPr/>
        <a:lstStyle/>
        <a:p>
          <a:r>
            <a:rPr lang="da-DK"/>
            <a:t>40-50 procent af befolkningen herhjemme vil udvikle en psykisk lidelse i løbet af deres liv</a:t>
          </a:r>
          <a:endParaRPr lang="en-US"/>
        </a:p>
      </dgm:t>
    </dgm:pt>
    <dgm:pt modelId="{73D1AA9E-F150-4DE0-A753-90DC921DBE5B}" type="parTrans" cxnId="{A5D1DC22-A9D0-47BC-B4EF-6EBC752E9E04}">
      <dgm:prSet/>
      <dgm:spPr/>
      <dgm:t>
        <a:bodyPr/>
        <a:lstStyle/>
        <a:p>
          <a:endParaRPr lang="en-US"/>
        </a:p>
      </dgm:t>
    </dgm:pt>
    <dgm:pt modelId="{BF61AD30-2E3C-4A55-97D4-A2D8069C4567}" type="sibTrans" cxnId="{A5D1DC22-A9D0-47BC-B4EF-6EBC752E9E04}">
      <dgm:prSet/>
      <dgm:spPr/>
      <dgm:t>
        <a:bodyPr/>
        <a:lstStyle/>
        <a:p>
          <a:endParaRPr lang="en-US"/>
        </a:p>
      </dgm:t>
    </dgm:pt>
    <dgm:pt modelId="{5922B5BA-C028-470A-B13D-B0A8897B9C9B}">
      <dgm:prSet/>
      <dgm:spPr/>
      <dgm:t>
        <a:bodyPr/>
        <a:lstStyle/>
        <a:p>
          <a:r>
            <a:rPr lang="da-DK"/>
            <a:t>25% af henvendelser til prak. læger handler i dag om psykiske lidelser, og læger mangler henvisningsmuligheder, når decideret hospital/psykiatri-behandling ikke er nødvendigt</a:t>
          </a:r>
          <a:endParaRPr lang="en-US"/>
        </a:p>
      </dgm:t>
    </dgm:pt>
    <dgm:pt modelId="{B056E870-D1B1-4F83-9CA6-1E33D9085643}" type="parTrans" cxnId="{B9136E33-76BF-4587-8EEB-A6A6C28B5F54}">
      <dgm:prSet/>
      <dgm:spPr/>
      <dgm:t>
        <a:bodyPr/>
        <a:lstStyle/>
        <a:p>
          <a:endParaRPr lang="en-US"/>
        </a:p>
      </dgm:t>
    </dgm:pt>
    <dgm:pt modelId="{69F71C83-8C7A-4B07-9A5E-4192E062E969}" type="sibTrans" cxnId="{B9136E33-76BF-4587-8EEB-A6A6C28B5F54}">
      <dgm:prSet/>
      <dgm:spPr/>
      <dgm:t>
        <a:bodyPr/>
        <a:lstStyle/>
        <a:p>
          <a:endParaRPr lang="en-US"/>
        </a:p>
      </dgm:t>
    </dgm:pt>
    <dgm:pt modelId="{10163690-812C-40F8-B5CA-71BC65910B03}">
      <dgm:prSet/>
      <dgm:spPr/>
      <dgm:t>
        <a:bodyPr/>
        <a:lstStyle/>
        <a:p>
          <a:r>
            <a:rPr lang="da-DK" b="1" dirty="0"/>
            <a:t>Mental sygdom udgør nu 25% af den samlede funktionelle/menneskelige sygdomsbyrde i Danmark (</a:t>
          </a:r>
          <a:r>
            <a:rPr lang="da-DK" b="1" dirty="0" err="1"/>
            <a:t>Healthy</a:t>
          </a:r>
          <a:r>
            <a:rPr lang="da-DK" b="1" dirty="0"/>
            <a:t> Life Years lost to </a:t>
          </a:r>
          <a:r>
            <a:rPr lang="da-DK" b="1" dirty="0" err="1"/>
            <a:t>Disability</a:t>
          </a:r>
          <a:r>
            <a:rPr lang="da-DK" b="1" dirty="0"/>
            <a:t>)</a:t>
          </a:r>
          <a:endParaRPr lang="en-US" b="0" dirty="0"/>
        </a:p>
      </dgm:t>
    </dgm:pt>
    <dgm:pt modelId="{164CED10-20C4-4EA5-90E8-2AD84A26F796}" type="parTrans" cxnId="{F58B0D25-63B3-47FB-BF6A-C635C791CF0E}">
      <dgm:prSet/>
      <dgm:spPr/>
      <dgm:t>
        <a:bodyPr/>
        <a:lstStyle/>
        <a:p>
          <a:endParaRPr lang="en-US"/>
        </a:p>
      </dgm:t>
    </dgm:pt>
    <dgm:pt modelId="{13D3D988-DCD1-4A6E-B17A-C5A8DE3D69AD}" type="sibTrans" cxnId="{F58B0D25-63B3-47FB-BF6A-C635C791CF0E}">
      <dgm:prSet/>
      <dgm:spPr/>
      <dgm:t>
        <a:bodyPr/>
        <a:lstStyle/>
        <a:p>
          <a:endParaRPr lang="en-US"/>
        </a:p>
      </dgm:t>
    </dgm:pt>
    <dgm:pt modelId="{659C18DA-0C46-5746-A816-0782C6FECBC2}" type="pres">
      <dgm:prSet presAssocID="{2C9349AE-524D-4A8E-9D38-615EB1F19BF4}" presName="linear" presStyleCnt="0">
        <dgm:presLayoutVars>
          <dgm:animLvl val="lvl"/>
          <dgm:resizeHandles val="exact"/>
        </dgm:presLayoutVars>
      </dgm:prSet>
      <dgm:spPr/>
    </dgm:pt>
    <dgm:pt modelId="{E45534F1-1055-C94D-835D-B7655DEF6299}" type="pres">
      <dgm:prSet presAssocID="{4C855142-B3FF-4B83-A449-E69C3F40EFB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CC25FD4-A49C-F542-8232-4EEC50049EA7}" type="pres">
      <dgm:prSet presAssocID="{93733220-752F-4C01-B3E8-6F282207C3DE}" presName="spacer" presStyleCnt="0"/>
      <dgm:spPr/>
    </dgm:pt>
    <dgm:pt modelId="{4AB7FA41-130A-7A4E-9714-A01CE662929E}" type="pres">
      <dgm:prSet presAssocID="{06D77DF9-1F31-44D9-97B7-FDEC22E748F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CC84359-C027-6942-BACD-B6EE02D802F8}" type="pres">
      <dgm:prSet presAssocID="{BF61AD30-2E3C-4A55-97D4-A2D8069C4567}" presName="spacer" presStyleCnt="0"/>
      <dgm:spPr/>
    </dgm:pt>
    <dgm:pt modelId="{52FB7AF6-49FD-D944-BB6F-C082D2B28D5B}" type="pres">
      <dgm:prSet presAssocID="{5922B5BA-C028-470A-B13D-B0A8897B9C9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F010F5F-F8AB-D04B-A3DC-DBD5898FA07E}" type="pres">
      <dgm:prSet presAssocID="{69F71C83-8C7A-4B07-9A5E-4192E062E969}" presName="spacer" presStyleCnt="0"/>
      <dgm:spPr/>
    </dgm:pt>
    <dgm:pt modelId="{96A07287-337E-2C4D-A324-AF9C30D9877F}" type="pres">
      <dgm:prSet presAssocID="{10163690-812C-40F8-B5CA-71BC65910B0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3DA3813-A0CC-FA47-B1D6-E17013D02D66}" type="presOf" srcId="{5922B5BA-C028-470A-B13D-B0A8897B9C9B}" destId="{52FB7AF6-49FD-D944-BB6F-C082D2B28D5B}" srcOrd="0" destOrd="0" presId="urn:microsoft.com/office/officeart/2005/8/layout/vList2"/>
    <dgm:cxn modelId="{A5D1DC22-A9D0-47BC-B4EF-6EBC752E9E04}" srcId="{2C9349AE-524D-4A8E-9D38-615EB1F19BF4}" destId="{06D77DF9-1F31-44D9-97B7-FDEC22E748F5}" srcOrd="1" destOrd="0" parTransId="{73D1AA9E-F150-4DE0-A753-90DC921DBE5B}" sibTransId="{BF61AD30-2E3C-4A55-97D4-A2D8069C4567}"/>
    <dgm:cxn modelId="{F58B0D25-63B3-47FB-BF6A-C635C791CF0E}" srcId="{2C9349AE-524D-4A8E-9D38-615EB1F19BF4}" destId="{10163690-812C-40F8-B5CA-71BC65910B03}" srcOrd="3" destOrd="0" parTransId="{164CED10-20C4-4EA5-90E8-2AD84A26F796}" sibTransId="{13D3D988-DCD1-4A6E-B17A-C5A8DE3D69AD}"/>
    <dgm:cxn modelId="{B9136E33-76BF-4587-8EEB-A6A6C28B5F54}" srcId="{2C9349AE-524D-4A8E-9D38-615EB1F19BF4}" destId="{5922B5BA-C028-470A-B13D-B0A8897B9C9B}" srcOrd="2" destOrd="0" parTransId="{B056E870-D1B1-4F83-9CA6-1E33D9085643}" sibTransId="{69F71C83-8C7A-4B07-9A5E-4192E062E969}"/>
    <dgm:cxn modelId="{997AE93F-054E-1A4E-AC42-9F4350EAB6B3}" type="presOf" srcId="{2C9349AE-524D-4A8E-9D38-615EB1F19BF4}" destId="{659C18DA-0C46-5746-A816-0782C6FECBC2}" srcOrd="0" destOrd="0" presId="urn:microsoft.com/office/officeart/2005/8/layout/vList2"/>
    <dgm:cxn modelId="{EBB87865-8DF7-AD40-B73C-A949D84D853D}" type="presOf" srcId="{06D77DF9-1F31-44D9-97B7-FDEC22E748F5}" destId="{4AB7FA41-130A-7A4E-9714-A01CE662929E}" srcOrd="0" destOrd="0" presId="urn:microsoft.com/office/officeart/2005/8/layout/vList2"/>
    <dgm:cxn modelId="{AF6B6E4A-E1F8-4A77-AD9F-C28BE4B51CE4}" srcId="{2C9349AE-524D-4A8E-9D38-615EB1F19BF4}" destId="{4C855142-B3FF-4B83-A449-E69C3F40EFB5}" srcOrd="0" destOrd="0" parTransId="{2731BA56-4FF4-4E8B-9987-9FA869315242}" sibTransId="{93733220-752F-4C01-B3E8-6F282207C3DE}"/>
    <dgm:cxn modelId="{E963C382-6173-514B-8E2E-80754A1F15A8}" type="presOf" srcId="{4C855142-B3FF-4B83-A449-E69C3F40EFB5}" destId="{E45534F1-1055-C94D-835D-B7655DEF6299}" srcOrd="0" destOrd="0" presId="urn:microsoft.com/office/officeart/2005/8/layout/vList2"/>
    <dgm:cxn modelId="{E675EC99-FF2B-FD4A-B3CF-219C8D76614B}" type="presOf" srcId="{10163690-812C-40F8-B5CA-71BC65910B03}" destId="{96A07287-337E-2C4D-A324-AF9C30D9877F}" srcOrd="0" destOrd="0" presId="urn:microsoft.com/office/officeart/2005/8/layout/vList2"/>
    <dgm:cxn modelId="{BC5F3632-2F6F-1448-8C1E-A7B935F8C1C7}" type="presParOf" srcId="{659C18DA-0C46-5746-A816-0782C6FECBC2}" destId="{E45534F1-1055-C94D-835D-B7655DEF6299}" srcOrd="0" destOrd="0" presId="urn:microsoft.com/office/officeart/2005/8/layout/vList2"/>
    <dgm:cxn modelId="{F8411B43-4472-654C-A517-5DB177B95C9B}" type="presParOf" srcId="{659C18DA-0C46-5746-A816-0782C6FECBC2}" destId="{2CC25FD4-A49C-F542-8232-4EEC50049EA7}" srcOrd="1" destOrd="0" presId="urn:microsoft.com/office/officeart/2005/8/layout/vList2"/>
    <dgm:cxn modelId="{0D0FE2DE-3C6A-9149-9ABD-1A3A8F1D4065}" type="presParOf" srcId="{659C18DA-0C46-5746-A816-0782C6FECBC2}" destId="{4AB7FA41-130A-7A4E-9714-A01CE662929E}" srcOrd="2" destOrd="0" presId="urn:microsoft.com/office/officeart/2005/8/layout/vList2"/>
    <dgm:cxn modelId="{FE23B2D9-9157-C24A-B873-E9B03292CA28}" type="presParOf" srcId="{659C18DA-0C46-5746-A816-0782C6FECBC2}" destId="{2CC84359-C027-6942-BACD-B6EE02D802F8}" srcOrd="3" destOrd="0" presId="urn:microsoft.com/office/officeart/2005/8/layout/vList2"/>
    <dgm:cxn modelId="{B1FBDB53-FA31-5D49-922F-9CC30B1068CC}" type="presParOf" srcId="{659C18DA-0C46-5746-A816-0782C6FECBC2}" destId="{52FB7AF6-49FD-D944-BB6F-C082D2B28D5B}" srcOrd="4" destOrd="0" presId="urn:microsoft.com/office/officeart/2005/8/layout/vList2"/>
    <dgm:cxn modelId="{5E6920A1-F066-394C-BFA6-89C7ED59A16B}" type="presParOf" srcId="{659C18DA-0C46-5746-A816-0782C6FECBC2}" destId="{2F010F5F-F8AB-D04B-A3DC-DBD5898FA07E}" srcOrd="5" destOrd="0" presId="urn:microsoft.com/office/officeart/2005/8/layout/vList2"/>
    <dgm:cxn modelId="{E9AFCCC9-CADD-C247-B493-63195124F2E5}" type="presParOf" srcId="{659C18DA-0C46-5746-A816-0782C6FECBC2}" destId="{96A07287-337E-2C4D-A324-AF9C30D9877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1887498-E6F1-5B47-889E-797A209BF8EA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4775AFA9-D991-CD4F-80EB-27253E3EEAC1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Person med alvorlig, langvarig stress</a:t>
          </a:r>
        </a:p>
      </dgm:t>
    </dgm:pt>
    <dgm:pt modelId="{56CA88D5-F9A5-C04A-BC13-7EFAD9B3C513}" type="parTrans" cxnId="{86C76CF7-8A6A-1F45-809E-3F18A74E30EB}">
      <dgm:prSet/>
      <dgm:spPr/>
      <dgm:t>
        <a:bodyPr/>
        <a:lstStyle/>
        <a:p>
          <a:endParaRPr lang="da-DK"/>
        </a:p>
      </dgm:t>
    </dgm:pt>
    <dgm:pt modelId="{F7316CEF-02D3-874E-83F0-B0E37DC009FD}" type="sibTrans" cxnId="{86C76CF7-8A6A-1F45-809E-3F18A74E30EB}">
      <dgm:prSet/>
      <dgm:spPr/>
      <dgm:t>
        <a:bodyPr/>
        <a:lstStyle/>
        <a:p>
          <a:endParaRPr lang="da-DK"/>
        </a:p>
      </dgm:t>
    </dgm:pt>
    <dgm:pt modelId="{9BDA3D52-D904-F44C-9939-F58B2C0E40D3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Menneskets adfærd, fx i klimabevidsthed, samfundsinteresse, det store ‘økosystem</a:t>
          </a:r>
        </a:p>
      </dgm:t>
    </dgm:pt>
    <dgm:pt modelId="{E2C4338C-EB76-D943-84BE-25045D8A08FE}" type="parTrans" cxnId="{5D5262E6-88E3-FA45-98F8-567C9CC2EB82}">
      <dgm:prSet/>
      <dgm:spPr/>
      <dgm:t>
        <a:bodyPr/>
        <a:lstStyle/>
        <a:p>
          <a:endParaRPr lang="da-DK"/>
        </a:p>
      </dgm:t>
    </dgm:pt>
    <dgm:pt modelId="{3EFB5E97-66E4-A946-A960-25CBC7001216}" type="sibTrans" cxnId="{5D5262E6-88E3-FA45-98F8-567C9CC2EB82}">
      <dgm:prSet/>
      <dgm:spPr/>
      <dgm:t>
        <a:bodyPr/>
        <a:lstStyle/>
        <a:p>
          <a:endParaRPr lang="da-DK"/>
        </a:p>
      </dgm:t>
    </dgm:pt>
    <dgm:pt modelId="{1DC0E208-8334-D347-B989-2A08BDB66420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Påvirkning af familie (ægteskab, forældreskab), ”peers”, det nære økosystem</a:t>
          </a:r>
        </a:p>
      </dgm:t>
    </dgm:pt>
    <dgm:pt modelId="{DB41D0DB-B7A1-E945-AED7-3DEB2EF5D9E4}" type="parTrans" cxnId="{4EF59374-4663-144C-AA18-363DE903374C}">
      <dgm:prSet/>
      <dgm:spPr/>
      <dgm:t>
        <a:bodyPr/>
        <a:lstStyle/>
        <a:p>
          <a:endParaRPr lang="da-DK"/>
        </a:p>
      </dgm:t>
    </dgm:pt>
    <dgm:pt modelId="{647A12FF-4793-A449-8D6F-B18A86E74244}" type="sibTrans" cxnId="{4EF59374-4663-144C-AA18-363DE903374C}">
      <dgm:prSet/>
      <dgm:spPr/>
      <dgm:t>
        <a:bodyPr/>
        <a:lstStyle/>
        <a:p>
          <a:endParaRPr lang="da-DK"/>
        </a:p>
      </dgm:t>
    </dgm:pt>
    <dgm:pt modelId="{A7958FD8-E775-1940-9007-815367F289C5}">
      <dgm:prSet phldrT="[Tekst]"/>
      <dgm:spPr>
        <a:solidFill>
          <a:srgbClr val="0070C0"/>
        </a:solidFill>
      </dgm:spPr>
      <dgm:t>
        <a:bodyPr/>
        <a:lstStyle/>
        <a:p>
          <a:r>
            <a:rPr lang="da-DK" b="0" dirty="0"/>
            <a:t>Risiko for </a:t>
          </a:r>
          <a:r>
            <a:rPr lang="da-DK" b="0" dirty="0" err="1"/>
            <a:t>komorbide</a:t>
          </a:r>
          <a:r>
            <a:rPr lang="da-DK" b="0" dirty="0"/>
            <a:t> sygdomme (angst, </a:t>
          </a:r>
          <a:r>
            <a:rPr lang="da-DK" b="0" dirty="0" err="1"/>
            <a:t>dep</a:t>
          </a:r>
          <a:r>
            <a:rPr lang="da-DK" b="0" dirty="0"/>
            <a:t>., hjerte-kar-lidelser, inflammatoriske lidelser)</a:t>
          </a:r>
        </a:p>
      </dgm:t>
    </dgm:pt>
    <dgm:pt modelId="{7B6B001D-F112-C943-88A6-0C5E502362FC}" type="parTrans" cxnId="{489E2CC7-A340-3641-95F7-99EA3ACC24AB}">
      <dgm:prSet/>
      <dgm:spPr/>
      <dgm:t>
        <a:bodyPr/>
        <a:lstStyle/>
        <a:p>
          <a:endParaRPr lang="da-DK"/>
        </a:p>
      </dgm:t>
    </dgm:pt>
    <dgm:pt modelId="{DCB1AA62-C139-E448-9170-B5711EE60F2B}" type="sibTrans" cxnId="{489E2CC7-A340-3641-95F7-99EA3ACC24AB}">
      <dgm:prSet/>
      <dgm:spPr/>
      <dgm:t>
        <a:bodyPr/>
        <a:lstStyle/>
        <a:p>
          <a:endParaRPr lang="da-DK"/>
        </a:p>
      </dgm:t>
    </dgm:pt>
    <dgm:pt modelId="{5378065D-57B8-9A42-8E05-2A6636B63EC2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Arbejdsevne, produktivitet, positiv bidrag (livsbidrag) til samfundet</a:t>
          </a:r>
        </a:p>
      </dgm:t>
    </dgm:pt>
    <dgm:pt modelId="{751107AE-1A0C-6E41-AD3C-E482721EEE26}" type="parTrans" cxnId="{AF9B8D7D-AAA7-B446-B28D-4FF4BC951DE6}">
      <dgm:prSet/>
      <dgm:spPr/>
      <dgm:t>
        <a:bodyPr/>
        <a:lstStyle/>
        <a:p>
          <a:endParaRPr lang="da-DK"/>
        </a:p>
      </dgm:t>
    </dgm:pt>
    <dgm:pt modelId="{94AB12C7-09E1-2A41-8050-089C064E78FA}" type="sibTrans" cxnId="{AF9B8D7D-AAA7-B446-B28D-4FF4BC951DE6}">
      <dgm:prSet/>
      <dgm:spPr/>
      <dgm:t>
        <a:bodyPr/>
        <a:lstStyle/>
        <a:p>
          <a:endParaRPr lang="da-DK"/>
        </a:p>
      </dgm:t>
    </dgm:pt>
    <dgm:pt modelId="{7D675E57-5E3A-9840-9CC4-CAF2A6007DEC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Forbrug af sundhedsydelser, terapi, medicin, indlæggelser, sociale ydelser</a:t>
          </a:r>
        </a:p>
      </dgm:t>
    </dgm:pt>
    <dgm:pt modelId="{69759ECC-684F-0B4B-A09D-1A0B58BFC45F}" type="parTrans" cxnId="{F1A7C0BC-2C0E-3B46-8017-C300ECA5928F}">
      <dgm:prSet/>
      <dgm:spPr/>
      <dgm:t>
        <a:bodyPr/>
        <a:lstStyle/>
        <a:p>
          <a:endParaRPr lang="da-DK"/>
        </a:p>
      </dgm:t>
    </dgm:pt>
    <dgm:pt modelId="{CD1A811A-D16B-4746-B3D3-25520E88A443}" type="sibTrans" cxnId="{F1A7C0BC-2C0E-3B46-8017-C300ECA5928F}">
      <dgm:prSet/>
      <dgm:spPr/>
      <dgm:t>
        <a:bodyPr/>
        <a:lstStyle/>
        <a:p>
          <a:endParaRPr lang="da-DK"/>
        </a:p>
      </dgm:t>
    </dgm:pt>
    <dgm:pt modelId="{32BE01EC-CA6F-C94E-A830-4841BDD8A264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Ændringer i livsstil, som forøger risikoen for livsstilssygdomme og sænker helbred og resiliens</a:t>
          </a:r>
        </a:p>
      </dgm:t>
    </dgm:pt>
    <dgm:pt modelId="{DC939474-0CA3-DC4A-B39C-65389DB2836D}" type="parTrans" cxnId="{E7011DFD-5BEF-8A47-A42B-B249E4F72F04}">
      <dgm:prSet/>
      <dgm:spPr/>
      <dgm:t>
        <a:bodyPr/>
        <a:lstStyle/>
        <a:p>
          <a:endParaRPr lang="da-DK"/>
        </a:p>
      </dgm:t>
    </dgm:pt>
    <dgm:pt modelId="{B3F7A59D-3A67-F945-8C8D-F39FD3017D79}" type="sibTrans" cxnId="{E7011DFD-5BEF-8A47-A42B-B249E4F72F04}">
      <dgm:prSet/>
      <dgm:spPr/>
      <dgm:t>
        <a:bodyPr/>
        <a:lstStyle/>
        <a:p>
          <a:endParaRPr lang="da-DK"/>
        </a:p>
      </dgm:t>
    </dgm:pt>
    <dgm:pt modelId="{74A9B372-20F6-6D43-A390-4F1664D69240}" type="pres">
      <dgm:prSet presAssocID="{51887498-E6F1-5B47-889E-797A209BF8E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698154-7B79-274A-9BA2-5D4A34CCE32A}" type="pres">
      <dgm:prSet presAssocID="{4775AFA9-D991-CD4F-80EB-27253E3EEAC1}" presName="centerShape" presStyleLbl="node0" presStyleIdx="0" presStyleCnt="1"/>
      <dgm:spPr/>
    </dgm:pt>
    <dgm:pt modelId="{78030067-0B2A-FA40-A66F-14BFE0DEFD0B}" type="pres">
      <dgm:prSet presAssocID="{E2C4338C-EB76-D943-84BE-25045D8A08FE}" presName="Name9" presStyleLbl="parChTrans1D2" presStyleIdx="0" presStyleCnt="6"/>
      <dgm:spPr/>
    </dgm:pt>
    <dgm:pt modelId="{F6DAC3FC-B6CD-3D41-B594-DF72F23A1C59}" type="pres">
      <dgm:prSet presAssocID="{E2C4338C-EB76-D943-84BE-25045D8A08FE}" presName="connTx" presStyleLbl="parChTrans1D2" presStyleIdx="0" presStyleCnt="6"/>
      <dgm:spPr/>
    </dgm:pt>
    <dgm:pt modelId="{00A6C2B7-C732-0845-A9F2-594C0F60D27E}" type="pres">
      <dgm:prSet presAssocID="{9BDA3D52-D904-F44C-9939-F58B2C0E40D3}" presName="node" presStyleLbl="node1" presStyleIdx="0" presStyleCnt="6">
        <dgm:presLayoutVars>
          <dgm:bulletEnabled val="1"/>
        </dgm:presLayoutVars>
      </dgm:prSet>
      <dgm:spPr/>
    </dgm:pt>
    <dgm:pt modelId="{C07896E6-F2FA-AA4C-B8C1-CC8DD7E91346}" type="pres">
      <dgm:prSet presAssocID="{DB41D0DB-B7A1-E945-AED7-3DEB2EF5D9E4}" presName="Name9" presStyleLbl="parChTrans1D2" presStyleIdx="1" presStyleCnt="6"/>
      <dgm:spPr/>
    </dgm:pt>
    <dgm:pt modelId="{E3BC466E-7206-3C42-A89B-C5863706008E}" type="pres">
      <dgm:prSet presAssocID="{DB41D0DB-B7A1-E945-AED7-3DEB2EF5D9E4}" presName="connTx" presStyleLbl="parChTrans1D2" presStyleIdx="1" presStyleCnt="6"/>
      <dgm:spPr/>
    </dgm:pt>
    <dgm:pt modelId="{9C6B9CC6-5AC1-6748-94AF-627AEB643A7C}" type="pres">
      <dgm:prSet presAssocID="{1DC0E208-8334-D347-B989-2A08BDB66420}" presName="node" presStyleLbl="node1" presStyleIdx="1" presStyleCnt="6">
        <dgm:presLayoutVars>
          <dgm:bulletEnabled val="1"/>
        </dgm:presLayoutVars>
      </dgm:prSet>
      <dgm:spPr/>
    </dgm:pt>
    <dgm:pt modelId="{E05266A3-F7AD-A94D-A4C5-6A4B3CC77C16}" type="pres">
      <dgm:prSet presAssocID="{7B6B001D-F112-C943-88A6-0C5E502362FC}" presName="Name9" presStyleLbl="parChTrans1D2" presStyleIdx="2" presStyleCnt="6"/>
      <dgm:spPr/>
    </dgm:pt>
    <dgm:pt modelId="{A580DA94-BCDA-CF4C-B560-26E76086DAD1}" type="pres">
      <dgm:prSet presAssocID="{7B6B001D-F112-C943-88A6-0C5E502362FC}" presName="connTx" presStyleLbl="parChTrans1D2" presStyleIdx="2" presStyleCnt="6"/>
      <dgm:spPr/>
    </dgm:pt>
    <dgm:pt modelId="{B222F4ED-30ED-7A44-8A89-8577974836E4}" type="pres">
      <dgm:prSet presAssocID="{A7958FD8-E775-1940-9007-815367F289C5}" presName="node" presStyleLbl="node1" presStyleIdx="2" presStyleCnt="6">
        <dgm:presLayoutVars>
          <dgm:bulletEnabled val="1"/>
        </dgm:presLayoutVars>
      </dgm:prSet>
      <dgm:spPr/>
    </dgm:pt>
    <dgm:pt modelId="{CA656E26-83A5-DB46-A664-D2B9E2BC72EF}" type="pres">
      <dgm:prSet presAssocID="{69759ECC-684F-0B4B-A09D-1A0B58BFC45F}" presName="Name9" presStyleLbl="parChTrans1D2" presStyleIdx="3" presStyleCnt="6"/>
      <dgm:spPr/>
    </dgm:pt>
    <dgm:pt modelId="{D1D2BDB7-0269-AC4D-A150-ECE5306949FE}" type="pres">
      <dgm:prSet presAssocID="{69759ECC-684F-0B4B-A09D-1A0B58BFC45F}" presName="connTx" presStyleLbl="parChTrans1D2" presStyleIdx="3" presStyleCnt="6"/>
      <dgm:spPr/>
    </dgm:pt>
    <dgm:pt modelId="{DF111E3F-05C6-7E49-B751-CCA6A9431E78}" type="pres">
      <dgm:prSet presAssocID="{7D675E57-5E3A-9840-9CC4-CAF2A6007DEC}" presName="node" presStyleLbl="node1" presStyleIdx="3" presStyleCnt="6">
        <dgm:presLayoutVars>
          <dgm:bulletEnabled val="1"/>
        </dgm:presLayoutVars>
      </dgm:prSet>
      <dgm:spPr/>
    </dgm:pt>
    <dgm:pt modelId="{4D7D323C-49A4-DC41-837F-F858B7EC5F51}" type="pres">
      <dgm:prSet presAssocID="{DC939474-0CA3-DC4A-B39C-65389DB2836D}" presName="Name9" presStyleLbl="parChTrans1D2" presStyleIdx="4" presStyleCnt="6"/>
      <dgm:spPr/>
    </dgm:pt>
    <dgm:pt modelId="{3C9EEB60-1E3C-634E-8D3F-A0534935A6BE}" type="pres">
      <dgm:prSet presAssocID="{DC939474-0CA3-DC4A-B39C-65389DB2836D}" presName="connTx" presStyleLbl="parChTrans1D2" presStyleIdx="4" presStyleCnt="6"/>
      <dgm:spPr/>
    </dgm:pt>
    <dgm:pt modelId="{49B2121C-144A-2C46-BD03-FE1BDCFC2EFB}" type="pres">
      <dgm:prSet presAssocID="{32BE01EC-CA6F-C94E-A830-4841BDD8A264}" presName="node" presStyleLbl="node1" presStyleIdx="4" presStyleCnt="6">
        <dgm:presLayoutVars>
          <dgm:bulletEnabled val="1"/>
        </dgm:presLayoutVars>
      </dgm:prSet>
      <dgm:spPr/>
    </dgm:pt>
    <dgm:pt modelId="{AE9037BF-CF2E-AE4D-9FFD-F27F06C8206B}" type="pres">
      <dgm:prSet presAssocID="{751107AE-1A0C-6E41-AD3C-E482721EEE26}" presName="Name9" presStyleLbl="parChTrans1D2" presStyleIdx="5" presStyleCnt="6"/>
      <dgm:spPr/>
    </dgm:pt>
    <dgm:pt modelId="{685F0905-01ED-134F-82F6-E9A3F272D66D}" type="pres">
      <dgm:prSet presAssocID="{751107AE-1A0C-6E41-AD3C-E482721EEE26}" presName="connTx" presStyleLbl="parChTrans1D2" presStyleIdx="5" presStyleCnt="6"/>
      <dgm:spPr/>
    </dgm:pt>
    <dgm:pt modelId="{E1F4347D-EC04-FB48-88E1-682A56B7D5A8}" type="pres">
      <dgm:prSet presAssocID="{5378065D-57B8-9A42-8E05-2A6636B63EC2}" presName="node" presStyleLbl="node1" presStyleIdx="5" presStyleCnt="6">
        <dgm:presLayoutVars>
          <dgm:bulletEnabled val="1"/>
        </dgm:presLayoutVars>
      </dgm:prSet>
      <dgm:spPr/>
    </dgm:pt>
  </dgm:ptLst>
  <dgm:cxnLst>
    <dgm:cxn modelId="{4892C401-AF8D-FE46-B55B-9791988BC8B7}" type="presOf" srcId="{DC939474-0CA3-DC4A-B39C-65389DB2836D}" destId="{4D7D323C-49A4-DC41-837F-F858B7EC5F51}" srcOrd="0" destOrd="0" presId="urn:microsoft.com/office/officeart/2005/8/layout/radial1"/>
    <dgm:cxn modelId="{C918710C-EA7E-1E4D-A5A5-C03CF3519F1F}" type="presOf" srcId="{32BE01EC-CA6F-C94E-A830-4841BDD8A264}" destId="{49B2121C-144A-2C46-BD03-FE1BDCFC2EFB}" srcOrd="0" destOrd="0" presId="urn:microsoft.com/office/officeart/2005/8/layout/radial1"/>
    <dgm:cxn modelId="{67F76E13-9067-F845-94F6-AD043BA85EB3}" type="presOf" srcId="{9BDA3D52-D904-F44C-9939-F58B2C0E40D3}" destId="{00A6C2B7-C732-0845-A9F2-594C0F60D27E}" srcOrd="0" destOrd="0" presId="urn:microsoft.com/office/officeart/2005/8/layout/radial1"/>
    <dgm:cxn modelId="{8968C023-E892-514D-864A-AE389DEBA130}" type="presOf" srcId="{751107AE-1A0C-6E41-AD3C-E482721EEE26}" destId="{AE9037BF-CF2E-AE4D-9FFD-F27F06C8206B}" srcOrd="0" destOrd="0" presId="urn:microsoft.com/office/officeart/2005/8/layout/radial1"/>
    <dgm:cxn modelId="{0ECC2125-3F56-014A-B600-11A272629AF8}" type="presOf" srcId="{69759ECC-684F-0B4B-A09D-1A0B58BFC45F}" destId="{D1D2BDB7-0269-AC4D-A150-ECE5306949FE}" srcOrd="1" destOrd="0" presId="urn:microsoft.com/office/officeart/2005/8/layout/radial1"/>
    <dgm:cxn modelId="{1784D333-CD31-9341-AEF7-C8D66D927282}" type="presOf" srcId="{5378065D-57B8-9A42-8E05-2A6636B63EC2}" destId="{E1F4347D-EC04-FB48-88E1-682A56B7D5A8}" srcOrd="0" destOrd="0" presId="urn:microsoft.com/office/officeart/2005/8/layout/radial1"/>
    <dgm:cxn modelId="{F4F07566-925C-854B-8D29-FE9EE0F331ED}" type="presOf" srcId="{4775AFA9-D991-CD4F-80EB-27253E3EEAC1}" destId="{5A698154-7B79-274A-9BA2-5D4A34CCE32A}" srcOrd="0" destOrd="0" presId="urn:microsoft.com/office/officeart/2005/8/layout/radial1"/>
    <dgm:cxn modelId="{8AF40668-DCB4-6949-AF5D-A4E99376133F}" type="presOf" srcId="{DB41D0DB-B7A1-E945-AED7-3DEB2EF5D9E4}" destId="{E3BC466E-7206-3C42-A89B-C5863706008E}" srcOrd="1" destOrd="0" presId="urn:microsoft.com/office/officeart/2005/8/layout/radial1"/>
    <dgm:cxn modelId="{C029C94A-4FD4-C547-A4F0-D5093226B25D}" type="presOf" srcId="{7D675E57-5E3A-9840-9CC4-CAF2A6007DEC}" destId="{DF111E3F-05C6-7E49-B751-CCA6A9431E78}" srcOrd="0" destOrd="0" presId="urn:microsoft.com/office/officeart/2005/8/layout/radial1"/>
    <dgm:cxn modelId="{C65B746C-014B-0043-9EF9-44AB6AEBEAB4}" type="presOf" srcId="{751107AE-1A0C-6E41-AD3C-E482721EEE26}" destId="{685F0905-01ED-134F-82F6-E9A3F272D66D}" srcOrd="1" destOrd="0" presId="urn:microsoft.com/office/officeart/2005/8/layout/radial1"/>
    <dgm:cxn modelId="{4EF59374-4663-144C-AA18-363DE903374C}" srcId="{4775AFA9-D991-CD4F-80EB-27253E3EEAC1}" destId="{1DC0E208-8334-D347-B989-2A08BDB66420}" srcOrd="1" destOrd="0" parTransId="{DB41D0DB-B7A1-E945-AED7-3DEB2EF5D9E4}" sibTransId="{647A12FF-4793-A449-8D6F-B18A86E74244}"/>
    <dgm:cxn modelId="{8AF4545A-9A8F-FB49-86D3-68D973B26D56}" type="presOf" srcId="{E2C4338C-EB76-D943-84BE-25045D8A08FE}" destId="{F6DAC3FC-B6CD-3D41-B594-DF72F23A1C59}" srcOrd="1" destOrd="0" presId="urn:microsoft.com/office/officeart/2005/8/layout/radial1"/>
    <dgm:cxn modelId="{AF9B8D7D-AAA7-B446-B28D-4FF4BC951DE6}" srcId="{4775AFA9-D991-CD4F-80EB-27253E3EEAC1}" destId="{5378065D-57B8-9A42-8E05-2A6636B63EC2}" srcOrd="5" destOrd="0" parTransId="{751107AE-1A0C-6E41-AD3C-E482721EEE26}" sibTransId="{94AB12C7-09E1-2A41-8050-089C064E78FA}"/>
    <dgm:cxn modelId="{0EE0A498-A67A-0E44-B1C6-CBD7E137BBBA}" type="presOf" srcId="{7B6B001D-F112-C943-88A6-0C5E502362FC}" destId="{E05266A3-F7AD-A94D-A4C5-6A4B3CC77C16}" srcOrd="0" destOrd="0" presId="urn:microsoft.com/office/officeart/2005/8/layout/radial1"/>
    <dgm:cxn modelId="{3545C79B-4EFD-1343-A131-D963BE7C9C6B}" type="presOf" srcId="{1DC0E208-8334-D347-B989-2A08BDB66420}" destId="{9C6B9CC6-5AC1-6748-94AF-627AEB643A7C}" srcOrd="0" destOrd="0" presId="urn:microsoft.com/office/officeart/2005/8/layout/radial1"/>
    <dgm:cxn modelId="{F1A7C0BC-2C0E-3B46-8017-C300ECA5928F}" srcId="{4775AFA9-D991-CD4F-80EB-27253E3EEAC1}" destId="{7D675E57-5E3A-9840-9CC4-CAF2A6007DEC}" srcOrd="3" destOrd="0" parTransId="{69759ECC-684F-0B4B-A09D-1A0B58BFC45F}" sibTransId="{CD1A811A-D16B-4746-B3D3-25520E88A443}"/>
    <dgm:cxn modelId="{BCED7DBD-742C-2F47-8420-CAD78EA65C52}" type="presOf" srcId="{7B6B001D-F112-C943-88A6-0C5E502362FC}" destId="{A580DA94-BCDA-CF4C-B560-26E76086DAD1}" srcOrd="1" destOrd="0" presId="urn:microsoft.com/office/officeart/2005/8/layout/radial1"/>
    <dgm:cxn modelId="{489E2CC7-A340-3641-95F7-99EA3ACC24AB}" srcId="{4775AFA9-D991-CD4F-80EB-27253E3EEAC1}" destId="{A7958FD8-E775-1940-9007-815367F289C5}" srcOrd="2" destOrd="0" parTransId="{7B6B001D-F112-C943-88A6-0C5E502362FC}" sibTransId="{DCB1AA62-C139-E448-9170-B5711EE60F2B}"/>
    <dgm:cxn modelId="{725273C9-80EA-2E42-B2A6-262B8D3F49BE}" type="presOf" srcId="{69759ECC-684F-0B4B-A09D-1A0B58BFC45F}" destId="{CA656E26-83A5-DB46-A664-D2B9E2BC72EF}" srcOrd="0" destOrd="0" presId="urn:microsoft.com/office/officeart/2005/8/layout/radial1"/>
    <dgm:cxn modelId="{1D70C3DA-C1B5-8A40-8DEF-782871E5C2B5}" type="presOf" srcId="{E2C4338C-EB76-D943-84BE-25045D8A08FE}" destId="{78030067-0B2A-FA40-A66F-14BFE0DEFD0B}" srcOrd="0" destOrd="0" presId="urn:microsoft.com/office/officeart/2005/8/layout/radial1"/>
    <dgm:cxn modelId="{A1C530DB-7304-544B-8F65-954AD6FCA193}" type="presOf" srcId="{51887498-E6F1-5B47-889E-797A209BF8EA}" destId="{74A9B372-20F6-6D43-A390-4F1664D69240}" srcOrd="0" destOrd="0" presId="urn:microsoft.com/office/officeart/2005/8/layout/radial1"/>
    <dgm:cxn modelId="{1833E0DB-D0CE-D645-B03B-BC52D4406C5E}" type="presOf" srcId="{DC939474-0CA3-DC4A-B39C-65389DB2836D}" destId="{3C9EEB60-1E3C-634E-8D3F-A0534935A6BE}" srcOrd="1" destOrd="0" presId="urn:microsoft.com/office/officeart/2005/8/layout/radial1"/>
    <dgm:cxn modelId="{590335DF-1888-A046-B256-DAC6B50D5DB8}" type="presOf" srcId="{A7958FD8-E775-1940-9007-815367F289C5}" destId="{B222F4ED-30ED-7A44-8A89-8577974836E4}" srcOrd="0" destOrd="0" presId="urn:microsoft.com/office/officeart/2005/8/layout/radial1"/>
    <dgm:cxn modelId="{5D5262E6-88E3-FA45-98F8-567C9CC2EB82}" srcId="{4775AFA9-D991-CD4F-80EB-27253E3EEAC1}" destId="{9BDA3D52-D904-F44C-9939-F58B2C0E40D3}" srcOrd="0" destOrd="0" parTransId="{E2C4338C-EB76-D943-84BE-25045D8A08FE}" sibTransId="{3EFB5E97-66E4-A946-A960-25CBC7001216}"/>
    <dgm:cxn modelId="{F31A04F7-FBAA-F046-8240-0E58D7B56E2B}" type="presOf" srcId="{DB41D0DB-B7A1-E945-AED7-3DEB2EF5D9E4}" destId="{C07896E6-F2FA-AA4C-B8C1-CC8DD7E91346}" srcOrd="0" destOrd="0" presId="urn:microsoft.com/office/officeart/2005/8/layout/radial1"/>
    <dgm:cxn modelId="{86C76CF7-8A6A-1F45-809E-3F18A74E30EB}" srcId="{51887498-E6F1-5B47-889E-797A209BF8EA}" destId="{4775AFA9-D991-CD4F-80EB-27253E3EEAC1}" srcOrd="0" destOrd="0" parTransId="{56CA88D5-F9A5-C04A-BC13-7EFAD9B3C513}" sibTransId="{F7316CEF-02D3-874E-83F0-B0E37DC009FD}"/>
    <dgm:cxn modelId="{E7011DFD-5BEF-8A47-A42B-B249E4F72F04}" srcId="{4775AFA9-D991-CD4F-80EB-27253E3EEAC1}" destId="{32BE01EC-CA6F-C94E-A830-4841BDD8A264}" srcOrd="4" destOrd="0" parTransId="{DC939474-0CA3-DC4A-B39C-65389DB2836D}" sibTransId="{B3F7A59D-3A67-F945-8C8D-F39FD3017D79}"/>
    <dgm:cxn modelId="{8507188F-1A8D-F142-9535-1B1908C4198F}" type="presParOf" srcId="{74A9B372-20F6-6D43-A390-4F1664D69240}" destId="{5A698154-7B79-274A-9BA2-5D4A34CCE32A}" srcOrd="0" destOrd="0" presId="urn:microsoft.com/office/officeart/2005/8/layout/radial1"/>
    <dgm:cxn modelId="{B60CF056-2A8D-A345-9C52-5C698FD46309}" type="presParOf" srcId="{74A9B372-20F6-6D43-A390-4F1664D69240}" destId="{78030067-0B2A-FA40-A66F-14BFE0DEFD0B}" srcOrd="1" destOrd="0" presId="urn:microsoft.com/office/officeart/2005/8/layout/radial1"/>
    <dgm:cxn modelId="{960E42E2-2F1E-1649-95F9-7EA4D876A5E9}" type="presParOf" srcId="{78030067-0B2A-FA40-A66F-14BFE0DEFD0B}" destId="{F6DAC3FC-B6CD-3D41-B594-DF72F23A1C59}" srcOrd="0" destOrd="0" presId="urn:microsoft.com/office/officeart/2005/8/layout/radial1"/>
    <dgm:cxn modelId="{D3A00053-357D-5A43-ABAE-571BB1E59227}" type="presParOf" srcId="{74A9B372-20F6-6D43-A390-4F1664D69240}" destId="{00A6C2B7-C732-0845-A9F2-594C0F60D27E}" srcOrd="2" destOrd="0" presId="urn:microsoft.com/office/officeart/2005/8/layout/radial1"/>
    <dgm:cxn modelId="{96820907-F0EC-BE45-935F-943C38DFB0D2}" type="presParOf" srcId="{74A9B372-20F6-6D43-A390-4F1664D69240}" destId="{C07896E6-F2FA-AA4C-B8C1-CC8DD7E91346}" srcOrd="3" destOrd="0" presId="urn:microsoft.com/office/officeart/2005/8/layout/radial1"/>
    <dgm:cxn modelId="{75BEBE73-9321-2D43-8E01-E4DD0AA1C8C7}" type="presParOf" srcId="{C07896E6-F2FA-AA4C-B8C1-CC8DD7E91346}" destId="{E3BC466E-7206-3C42-A89B-C5863706008E}" srcOrd="0" destOrd="0" presId="urn:microsoft.com/office/officeart/2005/8/layout/radial1"/>
    <dgm:cxn modelId="{0F53E604-0EA8-D848-9DC1-D1C44129750E}" type="presParOf" srcId="{74A9B372-20F6-6D43-A390-4F1664D69240}" destId="{9C6B9CC6-5AC1-6748-94AF-627AEB643A7C}" srcOrd="4" destOrd="0" presId="urn:microsoft.com/office/officeart/2005/8/layout/radial1"/>
    <dgm:cxn modelId="{B97299C8-6384-E74C-81B1-17C6F454B6B7}" type="presParOf" srcId="{74A9B372-20F6-6D43-A390-4F1664D69240}" destId="{E05266A3-F7AD-A94D-A4C5-6A4B3CC77C16}" srcOrd="5" destOrd="0" presId="urn:microsoft.com/office/officeart/2005/8/layout/radial1"/>
    <dgm:cxn modelId="{FDA948A6-F15B-2D4D-BFD8-74A8900C76DD}" type="presParOf" srcId="{E05266A3-F7AD-A94D-A4C5-6A4B3CC77C16}" destId="{A580DA94-BCDA-CF4C-B560-26E76086DAD1}" srcOrd="0" destOrd="0" presId="urn:microsoft.com/office/officeart/2005/8/layout/radial1"/>
    <dgm:cxn modelId="{BE4E92DC-B1C9-3E42-8FAF-B08F556595B3}" type="presParOf" srcId="{74A9B372-20F6-6D43-A390-4F1664D69240}" destId="{B222F4ED-30ED-7A44-8A89-8577974836E4}" srcOrd="6" destOrd="0" presId="urn:microsoft.com/office/officeart/2005/8/layout/radial1"/>
    <dgm:cxn modelId="{4564EAED-8057-604B-93E4-87C6916D54E4}" type="presParOf" srcId="{74A9B372-20F6-6D43-A390-4F1664D69240}" destId="{CA656E26-83A5-DB46-A664-D2B9E2BC72EF}" srcOrd="7" destOrd="0" presId="urn:microsoft.com/office/officeart/2005/8/layout/radial1"/>
    <dgm:cxn modelId="{A4640630-A8C4-A640-BFDC-3B6CBF887A22}" type="presParOf" srcId="{CA656E26-83A5-DB46-A664-D2B9E2BC72EF}" destId="{D1D2BDB7-0269-AC4D-A150-ECE5306949FE}" srcOrd="0" destOrd="0" presId="urn:microsoft.com/office/officeart/2005/8/layout/radial1"/>
    <dgm:cxn modelId="{9BA048C3-8E00-7F40-B92F-B675A1B99DE5}" type="presParOf" srcId="{74A9B372-20F6-6D43-A390-4F1664D69240}" destId="{DF111E3F-05C6-7E49-B751-CCA6A9431E78}" srcOrd="8" destOrd="0" presId="urn:microsoft.com/office/officeart/2005/8/layout/radial1"/>
    <dgm:cxn modelId="{161ADFA9-9150-FD46-B2AC-79712F7F42CB}" type="presParOf" srcId="{74A9B372-20F6-6D43-A390-4F1664D69240}" destId="{4D7D323C-49A4-DC41-837F-F858B7EC5F51}" srcOrd="9" destOrd="0" presId="urn:microsoft.com/office/officeart/2005/8/layout/radial1"/>
    <dgm:cxn modelId="{40337888-43AE-1641-9037-76AD45D5F3B4}" type="presParOf" srcId="{4D7D323C-49A4-DC41-837F-F858B7EC5F51}" destId="{3C9EEB60-1E3C-634E-8D3F-A0534935A6BE}" srcOrd="0" destOrd="0" presId="urn:microsoft.com/office/officeart/2005/8/layout/radial1"/>
    <dgm:cxn modelId="{DD5B1BBB-E4BC-934C-8446-A7BA86923BB9}" type="presParOf" srcId="{74A9B372-20F6-6D43-A390-4F1664D69240}" destId="{49B2121C-144A-2C46-BD03-FE1BDCFC2EFB}" srcOrd="10" destOrd="0" presId="urn:microsoft.com/office/officeart/2005/8/layout/radial1"/>
    <dgm:cxn modelId="{206B697C-3DEA-9C46-8310-19499E246E5D}" type="presParOf" srcId="{74A9B372-20F6-6D43-A390-4F1664D69240}" destId="{AE9037BF-CF2E-AE4D-9FFD-F27F06C8206B}" srcOrd="11" destOrd="0" presId="urn:microsoft.com/office/officeart/2005/8/layout/radial1"/>
    <dgm:cxn modelId="{5D1A47F6-8407-E746-91C1-435A2B8E774E}" type="presParOf" srcId="{AE9037BF-CF2E-AE4D-9FFD-F27F06C8206B}" destId="{685F0905-01ED-134F-82F6-E9A3F272D66D}" srcOrd="0" destOrd="0" presId="urn:microsoft.com/office/officeart/2005/8/layout/radial1"/>
    <dgm:cxn modelId="{0A8071E0-1511-034D-89F7-17DFFA7E8F76}" type="presParOf" srcId="{74A9B372-20F6-6D43-A390-4F1664D69240}" destId="{E1F4347D-EC04-FB48-88E1-682A56B7D5A8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1887498-E6F1-5B47-889E-797A209BF8EA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4775AFA9-D991-CD4F-80EB-27253E3EEAC1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Person med alvorlig, langvarig stress</a:t>
          </a:r>
        </a:p>
      </dgm:t>
    </dgm:pt>
    <dgm:pt modelId="{56CA88D5-F9A5-C04A-BC13-7EFAD9B3C513}" type="parTrans" cxnId="{86C76CF7-8A6A-1F45-809E-3F18A74E30EB}">
      <dgm:prSet/>
      <dgm:spPr/>
      <dgm:t>
        <a:bodyPr/>
        <a:lstStyle/>
        <a:p>
          <a:endParaRPr lang="da-DK"/>
        </a:p>
      </dgm:t>
    </dgm:pt>
    <dgm:pt modelId="{F7316CEF-02D3-874E-83F0-B0E37DC009FD}" type="sibTrans" cxnId="{86C76CF7-8A6A-1F45-809E-3F18A74E30EB}">
      <dgm:prSet/>
      <dgm:spPr/>
      <dgm:t>
        <a:bodyPr/>
        <a:lstStyle/>
        <a:p>
          <a:endParaRPr lang="da-DK"/>
        </a:p>
      </dgm:t>
    </dgm:pt>
    <dgm:pt modelId="{9BDA3D52-D904-F44C-9939-F58B2C0E40D3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Menneskets adfærd, fx i klimabevidsthed, samfundsinteresse, moral/etik, det store økosystem</a:t>
          </a:r>
        </a:p>
      </dgm:t>
    </dgm:pt>
    <dgm:pt modelId="{E2C4338C-EB76-D943-84BE-25045D8A08FE}" type="parTrans" cxnId="{5D5262E6-88E3-FA45-98F8-567C9CC2EB82}">
      <dgm:prSet/>
      <dgm:spPr/>
      <dgm:t>
        <a:bodyPr/>
        <a:lstStyle/>
        <a:p>
          <a:endParaRPr lang="da-DK"/>
        </a:p>
      </dgm:t>
    </dgm:pt>
    <dgm:pt modelId="{3EFB5E97-66E4-A946-A960-25CBC7001216}" type="sibTrans" cxnId="{5D5262E6-88E3-FA45-98F8-567C9CC2EB82}">
      <dgm:prSet/>
      <dgm:spPr/>
      <dgm:t>
        <a:bodyPr/>
        <a:lstStyle/>
        <a:p>
          <a:endParaRPr lang="da-DK"/>
        </a:p>
      </dgm:t>
    </dgm:pt>
    <dgm:pt modelId="{1DC0E208-8334-D347-B989-2A08BDB66420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Påvirkning af familie (ægteskab, forældreskab), ”peers”, det nære økosystem</a:t>
          </a:r>
        </a:p>
      </dgm:t>
    </dgm:pt>
    <dgm:pt modelId="{DB41D0DB-B7A1-E945-AED7-3DEB2EF5D9E4}" type="parTrans" cxnId="{4EF59374-4663-144C-AA18-363DE903374C}">
      <dgm:prSet/>
      <dgm:spPr/>
      <dgm:t>
        <a:bodyPr/>
        <a:lstStyle/>
        <a:p>
          <a:endParaRPr lang="da-DK"/>
        </a:p>
      </dgm:t>
    </dgm:pt>
    <dgm:pt modelId="{647A12FF-4793-A449-8D6F-B18A86E74244}" type="sibTrans" cxnId="{4EF59374-4663-144C-AA18-363DE903374C}">
      <dgm:prSet/>
      <dgm:spPr/>
      <dgm:t>
        <a:bodyPr/>
        <a:lstStyle/>
        <a:p>
          <a:endParaRPr lang="da-DK"/>
        </a:p>
      </dgm:t>
    </dgm:pt>
    <dgm:pt modelId="{A7958FD8-E775-1940-9007-815367F289C5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Risiko for </a:t>
          </a:r>
          <a:r>
            <a:rPr lang="da-DK" dirty="0" err="1"/>
            <a:t>komorbide</a:t>
          </a:r>
          <a:r>
            <a:rPr lang="da-DK" dirty="0"/>
            <a:t> sygdomme (angst, </a:t>
          </a:r>
          <a:r>
            <a:rPr lang="da-DK" dirty="0" err="1"/>
            <a:t>dep</a:t>
          </a:r>
          <a:r>
            <a:rPr lang="da-DK" dirty="0"/>
            <a:t>., hjerte-kar-lidelser, inflammatoriske lidelser)</a:t>
          </a:r>
        </a:p>
      </dgm:t>
    </dgm:pt>
    <dgm:pt modelId="{7B6B001D-F112-C943-88A6-0C5E502362FC}" type="parTrans" cxnId="{489E2CC7-A340-3641-95F7-99EA3ACC24AB}">
      <dgm:prSet/>
      <dgm:spPr/>
      <dgm:t>
        <a:bodyPr/>
        <a:lstStyle/>
        <a:p>
          <a:endParaRPr lang="da-DK"/>
        </a:p>
      </dgm:t>
    </dgm:pt>
    <dgm:pt modelId="{DCB1AA62-C139-E448-9170-B5711EE60F2B}" type="sibTrans" cxnId="{489E2CC7-A340-3641-95F7-99EA3ACC24AB}">
      <dgm:prSet/>
      <dgm:spPr/>
      <dgm:t>
        <a:bodyPr/>
        <a:lstStyle/>
        <a:p>
          <a:endParaRPr lang="da-DK"/>
        </a:p>
      </dgm:t>
    </dgm:pt>
    <dgm:pt modelId="{5378065D-57B8-9A42-8E05-2A6636B63EC2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Arbejdsevne, produktivitet, positiv bidrag (livsbidrag) til samfundet, funktionsniveau </a:t>
          </a:r>
          <a:r>
            <a:rPr lang="da-DK" dirty="0" err="1"/>
            <a:t>mentalt+socialt</a:t>
          </a:r>
          <a:endParaRPr lang="da-DK" dirty="0"/>
        </a:p>
      </dgm:t>
    </dgm:pt>
    <dgm:pt modelId="{751107AE-1A0C-6E41-AD3C-E482721EEE26}" type="parTrans" cxnId="{AF9B8D7D-AAA7-B446-B28D-4FF4BC951DE6}">
      <dgm:prSet/>
      <dgm:spPr/>
      <dgm:t>
        <a:bodyPr/>
        <a:lstStyle/>
        <a:p>
          <a:endParaRPr lang="da-DK"/>
        </a:p>
      </dgm:t>
    </dgm:pt>
    <dgm:pt modelId="{94AB12C7-09E1-2A41-8050-089C064E78FA}" type="sibTrans" cxnId="{AF9B8D7D-AAA7-B446-B28D-4FF4BC951DE6}">
      <dgm:prSet/>
      <dgm:spPr/>
      <dgm:t>
        <a:bodyPr/>
        <a:lstStyle/>
        <a:p>
          <a:endParaRPr lang="da-DK"/>
        </a:p>
      </dgm:t>
    </dgm:pt>
    <dgm:pt modelId="{7D675E57-5E3A-9840-9CC4-CAF2A6007DEC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Forbrug af sundhedsydelser, terapi, medicin, indlæggelser, sociale ydelser</a:t>
          </a:r>
        </a:p>
      </dgm:t>
    </dgm:pt>
    <dgm:pt modelId="{69759ECC-684F-0B4B-A09D-1A0B58BFC45F}" type="parTrans" cxnId="{F1A7C0BC-2C0E-3B46-8017-C300ECA5928F}">
      <dgm:prSet/>
      <dgm:spPr/>
      <dgm:t>
        <a:bodyPr/>
        <a:lstStyle/>
        <a:p>
          <a:endParaRPr lang="da-DK"/>
        </a:p>
      </dgm:t>
    </dgm:pt>
    <dgm:pt modelId="{CD1A811A-D16B-4746-B3D3-25520E88A443}" type="sibTrans" cxnId="{F1A7C0BC-2C0E-3B46-8017-C300ECA5928F}">
      <dgm:prSet/>
      <dgm:spPr/>
      <dgm:t>
        <a:bodyPr/>
        <a:lstStyle/>
        <a:p>
          <a:endParaRPr lang="da-DK"/>
        </a:p>
      </dgm:t>
    </dgm:pt>
    <dgm:pt modelId="{32BE01EC-CA6F-C94E-A830-4841BDD8A264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Ændringer i livsstil, som forøger risikoen for livsstilssygdomme og sænker helbred og resiliens</a:t>
          </a:r>
        </a:p>
      </dgm:t>
    </dgm:pt>
    <dgm:pt modelId="{DC939474-0CA3-DC4A-B39C-65389DB2836D}" type="parTrans" cxnId="{E7011DFD-5BEF-8A47-A42B-B249E4F72F04}">
      <dgm:prSet/>
      <dgm:spPr/>
      <dgm:t>
        <a:bodyPr/>
        <a:lstStyle/>
        <a:p>
          <a:endParaRPr lang="da-DK"/>
        </a:p>
      </dgm:t>
    </dgm:pt>
    <dgm:pt modelId="{B3F7A59D-3A67-F945-8C8D-F39FD3017D79}" type="sibTrans" cxnId="{E7011DFD-5BEF-8A47-A42B-B249E4F72F04}">
      <dgm:prSet/>
      <dgm:spPr/>
      <dgm:t>
        <a:bodyPr/>
        <a:lstStyle/>
        <a:p>
          <a:endParaRPr lang="da-DK"/>
        </a:p>
      </dgm:t>
    </dgm:pt>
    <dgm:pt modelId="{74A9B372-20F6-6D43-A390-4F1664D69240}" type="pres">
      <dgm:prSet presAssocID="{51887498-E6F1-5B47-889E-797A209BF8E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698154-7B79-274A-9BA2-5D4A34CCE32A}" type="pres">
      <dgm:prSet presAssocID="{4775AFA9-D991-CD4F-80EB-27253E3EEAC1}" presName="centerShape" presStyleLbl="node0" presStyleIdx="0" presStyleCnt="1"/>
      <dgm:spPr/>
    </dgm:pt>
    <dgm:pt modelId="{78030067-0B2A-FA40-A66F-14BFE0DEFD0B}" type="pres">
      <dgm:prSet presAssocID="{E2C4338C-EB76-D943-84BE-25045D8A08FE}" presName="Name9" presStyleLbl="parChTrans1D2" presStyleIdx="0" presStyleCnt="6"/>
      <dgm:spPr/>
    </dgm:pt>
    <dgm:pt modelId="{F6DAC3FC-B6CD-3D41-B594-DF72F23A1C59}" type="pres">
      <dgm:prSet presAssocID="{E2C4338C-EB76-D943-84BE-25045D8A08FE}" presName="connTx" presStyleLbl="parChTrans1D2" presStyleIdx="0" presStyleCnt="6"/>
      <dgm:spPr/>
    </dgm:pt>
    <dgm:pt modelId="{00A6C2B7-C732-0845-A9F2-594C0F60D27E}" type="pres">
      <dgm:prSet presAssocID="{9BDA3D52-D904-F44C-9939-F58B2C0E40D3}" presName="node" presStyleLbl="node1" presStyleIdx="0" presStyleCnt="6">
        <dgm:presLayoutVars>
          <dgm:bulletEnabled val="1"/>
        </dgm:presLayoutVars>
      </dgm:prSet>
      <dgm:spPr/>
    </dgm:pt>
    <dgm:pt modelId="{C07896E6-F2FA-AA4C-B8C1-CC8DD7E91346}" type="pres">
      <dgm:prSet presAssocID="{DB41D0DB-B7A1-E945-AED7-3DEB2EF5D9E4}" presName="Name9" presStyleLbl="parChTrans1D2" presStyleIdx="1" presStyleCnt="6"/>
      <dgm:spPr/>
    </dgm:pt>
    <dgm:pt modelId="{E3BC466E-7206-3C42-A89B-C5863706008E}" type="pres">
      <dgm:prSet presAssocID="{DB41D0DB-B7A1-E945-AED7-3DEB2EF5D9E4}" presName="connTx" presStyleLbl="parChTrans1D2" presStyleIdx="1" presStyleCnt="6"/>
      <dgm:spPr/>
    </dgm:pt>
    <dgm:pt modelId="{9C6B9CC6-5AC1-6748-94AF-627AEB643A7C}" type="pres">
      <dgm:prSet presAssocID="{1DC0E208-8334-D347-B989-2A08BDB66420}" presName="node" presStyleLbl="node1" presStyleIdx="1" presStyleCnt="6">
        <dgm:presLayoutVars>
          <dgm:bulletEnabled val="1"/>
        </dgm:presLayoutVars>
      </dgm:prSet>
      <dgm:spPr/>
    </dgm:pt>
    <dgm:pt modelId="{E05266A3-F7AD-A94D-A4C5-6A4B3CC77C16}" type="pres">
      <dgm:prSet presAssocID="{7B6B001D-F112-C943-88A6-0C5E502362FC}" presName="Name9" presStyleLbl="parChTrans1D2" presStyleIdx="2" presStyleCnt="6"/>
      <dgm:spPr/>
    </dgm:pt>
    <dgm:pt modelId="{A580DA94-BCDA-CF4C-B560-26E76086DAD1}" type="pres">
      <dgm:prSet presAssocID="{7B6B001D-F112-C943-88A6-0C5E502362FC}" presName="connTx" presStyleLbl="parChTrans1D2" presStyleIdx="2" presStyleCnt="6"/>
      <dgm:spPr/>
    </dgm:pt>
    <dgm:pt modelId="{B222F4ED-30ED-7A44-8A89-8577974836E4}" type="pres">
      <dgm:prSet presAssocID="{A7958FD8-E775-1940-9007-815367F289C5}" presName="node" presStyleLbl="node1" presStyleIdx="2" presStyleCnt="6" custRadScaleRad="217819" custRadScaleInc="-56301">
        <dgm:presLayoutVars>
          <dgm:bulletEnabled val="1"/>
        </dgm:presLayoutVars>
      </dgm:prSet>
      <dgm:spPr/>
    </dgm:pt>
    <dgm:pt modelId="{CA656E26-83A5-DB46-A664-D2B9E2BC72EF}" type="pres">
      <dgm:prSet presAssocID="{69759ECC-684F-0B4B-A09D-1A0B58BFC45F}" presName="Name9" presStyleLbl="parChTrans1D2" presStyleIdx="3" presStyleCnt="6"/>
      <dgm:spPr/>
    </dgm:pt>
    <dgm:pt modelId="{D1D2BDB7-0269-AC4D-A150-ECE5306949FE}" type="pres">
      <dgm:prSet presAssocID="{69759ECC-684F-0B4B-A09D-1A0B58BFC45F}" presName="connTx" presStyleLbl="parChTrans1D2" presStyleIdx="3" presStyleCnt="6"/>
      <dgm:spPr/>
    </dgm:pt>
    <dgm:pt modelId="{DF111E3F-05C6-7E49-B751-CCA6A9431E78}" type="pres">
      <dgm:prSet presAssocID="{7D675E57-5E3A-9840-9CC4-CAF2A6007DEC}" presName="node" presStyleLbl="node1" presStyleIdx="3" presStyleCnt="6">
        <dgm:presLayoutVars>
          <dgm:bulletEnabled val="1"/>
        </dgm:presLayoutVars>
      </dgm:prSet>
      <dgm:spPr/>
    </dgm:pt>
    <dgm:pt modelId="{4D7D323C-49A4-DC41-837F-F858B7EC5F51}" type="pres">
      <dgm:prSet presAssocID="{DC939474-0CA3-DC4A-B39C-65389DB2836D}" presName="Name9" presStyleLbl="parChTrans1D2" presStyleIdx="4" presStyleCnt="6"/>
      <dgm:spPr/>
    </dgm:pt>
    <dgm:pt modelId="{3C9EEB60-1E3C-634E-8D3F-A0534935A6BE}" type="pres">
      <dgm:prSet presAssocID="{DC939474-0CA3-DC4A-B39C-65389DB2836D}" presName="connTx" presStyleLbl="parChTrans1D2" presStyleIdx="4" presStyleCnt="6"/>
      <dgm:spPr/>
    </dgm:pt>
    <dgm:pt modelId="{49B2121C-144A-2C46-BD03-FE1BDCFC2EFB}" type="pres">
      <dgm:prSet presAssocID="{32BE01EC-CA6F-C94E-A830-4841BDD8A264}" presName="node" presStyleLbl="node1" presStyleIdx="4" presStyleCnt="6">
        <dgm:presLayoutVars>
          <dgm:bulletEnabled val="1"/>
        </dgm:presLayoutVars>
      </dgm:prSet>
      <dgm:spPr/>
    </dgm:pt>
    <dgm:pt modelId="{AE9037BF-CF2E-AE4D-9FFD-F27F06C8206B}" type="pres">
      <dgm:prSet presAssocID="{751107AE-1A0C-6E41-AD3C-E482721EEE26}" presName="Name9" presStyleLbl="parChTrans1D2" presStyleIdx="5" presStyleCnt="6"/>
      <dgm:spPr/>
    </dgm:pt>
    <dgm:pt modelId="{685F0905-01ED-134F-82F6-E9A3F272D66D}" type="pres">
      <dgm:prSet presAssocID="{751107AE-1A0C-6E41-AD3C-E482721EEE26}" presName="connTx" presStyleLbl="parChTrans1D2" presStyleIdx="5" presStyleCnt="6"/>
      <dgm:spPr/>
    </dgm:pt>
    <dgm:pt modelId="{E1F4347D-EC04-FB48-88E1-682A56B7D5A8}" type="pres">
      <dgm:prSet presAssocID="{5378065D-57B8-9A42-8E05-2A6636B63EC2}" presName="node" presStyleLbl="node1" presStyleIdx="5" presStyleCnt="6">
        <dgm:presLayoutVars>
          <dgm:bulletEnabled val="1"/>
        </dgm:presLayoutVars>
      </dgm:prSet>
      <dgm:spPr/>
    </dgm:pt>
  </dgm:ptLst>
  <dgm:cxnLst>
    <dgm:cxn modelId="{4892C401-AF8D-FE46-B55B-9791988BC8B7}" type="presOf" srcId="{DC939474-0CA3-DC4A-B39C-65389DB2836D}" destId="{4D7D323C-49A4-DC41-837F-F858B7EC5F51}" srcOrd="0" destOrd="0" presId="urn:microsoft.com/office/officeart/2005/8/layout/radial1"/>
    <dgm:cxn modelId="{C918710C-EA7E-1E4D-A5A5-C03CF3519F1F}" type="presOf" srcId="{32BE01EC-CA6F-C94E-A830-4841BDD8A264}" destId="{49B2121C-144A-2C46-BD03-FE1BDCFC2EFB}" srcOrd="0" destOrd="0" presId="urn:microsoft.com/office/officeart/2005/8/layout/radial1"/>
    <dgm:cxn modelId="{67F76E13-9067-F845-94F6-AD043BA85EB3}" type="presOf" srcId="{9BDA3D52-D904-F44C-9939-F58B2C0E40D3}" destId="{00A6C2B7-C732-0845-A9F2-594C0F60D27E}" srcOrd="0" destOrd="0" presId="urn:microsoft.com/office/officeart/2005/8/layout/radial1"/>
    <dgm:cxn modelId="{8968C023-E892-514D-864A-AE389DEBA130}" type="presOf" srcId="{751107AE-1A0C-6E41-AD3C-E482721EEE26}" destId="{AE9037BF-CF2E-AE4D-9FFD-F27F06C8206B}" srcOrd="0" destOrd="0" presId="urn:microsoft.com/office/officeart/2005/8/layout/radial1"/>
    <dgm:cxn modelId="{0ECC2125-3F56-014A-B600-11A272629AF8}" type="presOf" srcId="{69759ECC-684F-0B4B-A09D-1A0B58BFC45F}" destId="{D1D2BDB7-0269-AC4D-A150-ECE5306949FE}" srcOrd="1" destOrd="0" presId="urn:microsoft.com/office/officeart/2005/8/layout/radial1"/>
    <dgm:cxn modelId="{1784D333-CD31-9341-AEF7-C8D66D927282}" type="presOf" srcId="{5378065D-57B8-9A42-8E05-2A6636B63EC2}" destId="{E1F4347D-EC04-FB48-88E1-682A56B7D5A8}" srcOrd="0" destOrd="0" presId="urn:microsoft.com/office/officeart/2005/8/layout/radial1"/>
    <dgm:cxn modelId="{F4F07566-925C-854B-8D29-FE9EE0F331ED}" type="presOf" srcId="{4775AFA9-D991-CD4F-80EB-27253E3EEAC1}" destId="{5A698154-7B79-274A-9BA2-5D4A34CCE32A}" srcOrd="0" destOrd="0" presId="urn:microsoft.com/office/officeart/2005/8/layout/radial1"/>
    <dgm:cxn modelId="{8AF40668-DCB4-6949-AF5D-A4E99376133F}" type="presOf" srcId="{DB41D0DB-B7A1-E945-AED7-3DEB2EF5D9E4}" destId="{E3BC466E-7206-3C42-A89B-C5863706008E}" srcOrd="1" destOrd="0" presId="urn:microsoft.com/office/officeart/2005/8/layout/radial1"/>
    <dgm:cxn modelId="{C029C94A-4FD4-C547-A4F0-D5093226B25D}" type="presOf" srcId="{7D675E57-5E3A-9840-9CC4-CAF2A6007DEC}" destId="{DF111E3F-05C6-7E49-B751-CCA6A9431E78}" srcOrd="0" destOrd="0" presId="urn:microsoft.com/office/officeart/2005/8/layout/radial1"/>
    <dgm:cxn modelId="{C65B746C-014B-0043-9EF9-44AB6AEBEAB4}" type="presOf" srcId="{751107AE-1A0C-6E41-AD3C-E482721EEE26}" destId="{685F0905-01ED-134F-82F6-E9A3F272D66D}" srcOrd="1" destOrd="0" presId="urn:microsoft.com/office/officeart/2005/8/layout/radial1"/>
    <dgm:cxn modelId="{4EF59374-4663-144C-AA18-363DE903374C}" srcId="{4775AFA9-D991-CD4F-80EB-27253E3EEAC1}" destId="{1DC0E208-8334-D347-B989-2A08BDB66420}" srcOrd="1" destOrd="0" parTransId="{DB41D0DB-B7A1-E945-AED7-3DEB2EF5D9E4}" sibTransId="{647A12FF-4793-A449-8D6F-B18A86E74244}"/>
    <dgm:cxn modelId="{8AF4545A-9A8F-FB49-86D3-68D973B26D56}" type="presOf" srcId="{E2C4338C-EB76-D943-84BE-25045D8A08FE}" destId="{F6DAC3FC-B6CD-3D41-B594-DF72F23A1C59}" srcOrd="1" destOrd="0" presId="urn:microsoft.com/office/officeart/2005/8/layout/radial1"/>
    <dgm:cxn modelId="{AF9B8D7D-AAA7-B446-B28D-4FF4BC951DE6}" srcId="{4775AFA9-D991-CD4F-80EB-27253E3EEAC1}" destId="{5378065D-57B8-9A42-8E05-2A6636B63EC2}" srcOrd="5" destOrd="0" parTransId="{751107AE-1A0C-6E41-AD3C-E482721EEE26}" sibTransId="{94AB12C7-09E1-2A41-8050-089C064E78FA}"/>
    <dgm:cxn modelId="{0EE0A498-A67A-0E44-B1C6-CBD7E137BBBA}" type="presOf" srcId="{7B6B001D-F112-C943-88A6-0C5E502362FC}" destId="{E05266A3-F7AD-A94D-A4C5-6A4B3CC77C16}" srcOrd="0" destOrd="0" presId="urn:microsoft.com/office/officeart/2005/8/layout/radial1"/>
    <dgm:cxn modelId="{3545C79B-4EFD-1343-A131-D963BE7C9C6B}" type="presOf" srcId="{1DC0E208-8334-D347-B989-2A08BDB66420}" destId="{9C6B9CC6-5AC1-6748-94AF-627AEB643A7C}" srcOrd="0" destOrd="0" presId="urn:microsoft.com/office/officeart/2005/8/layout/radial1"/>
    <dgm:cxn modelId="{F1A7C0BC-2C0E-3B46-8017-C300ECA5928F}" srcId="{4775AFA9-D991-CD4F-80EB-27253E3EEAC1}" destId="{7D675E57-5E3A-9840-9CC4-CAF2A6007DEC}" srcOrd="3" destOrd="0" parTransId="{69759ECC-684F-0B4B-A09D-1A0B58BFC45F}" sibTransId="{CD1A811A-D16B-4746-B3D3-25520E88A443}"/>
    <dgm:cxn modelId="{BCED7DBD-742C-2F47-8420-CAD78EA65C52}" type="presOf" srcId="{7B6B001D-F112-C943-88A6-0C5E502362FC}" destId="{A580DA94-BCDA-CF4C-B560-26E76086DAD1}" srcOrd="1" destOrd="0" presId="urn:microsoft.com/office/officeart/2005/8/layout/radial1"/>
    <dgm:cxn modelId="{489E2CC7-A340-3641-95F7-99EA3ACC24AB}" srcId="{4775AFA9-D991-CD4F-80EB-27253E3EEAC1}" destId="{A7958FD8-E775-1940-9007-815367F289C5}" srcOrd="2" destOrd="0" parTransId="{7B6B001D-F112-C943-88A6-0C5E502362FC}" sibTransId="{DCB1AA62-C139-E448-9170-B5711EE60F2B}"/>
    <dgm:cxn modelId="{725273C9-80EA-2E42-B2A6-262B8D3F49BE}" type="presOf" srcId="{69759ECC-684F-0B4B-A09D-1A0B58BFC45F}" destId="{CA656E26-83A5-DB46-A664-D2B9E2BC72EF}" srcOrd="0" destOrd="0" presId="urn:microsoft.com/office/officeart/2005/8/layout/radial1"/>
    <dgm:cxn modelId="{1D70C3DA-C1B5-8A40-8DEF-782871E5C2B5}" type="presOf" srcId="{E2C4338C-EB76-D943-84BE-25045D8A08FE}" destId="{78030067-0B2A-FA40-A66F-14BFE0DEFD0B}" srcOrd="0" destOrd="0" presId="urn:microsoft.com/office/officeart/2005/8/layout/radial1"/>
    <dgm:cxn modelId="{A1C530DB-7304-544B-8F65-954AD6FCA193}" type="presOf" srcId="{51887498-E6F1-5B47-889E-797A209BF8EA}" destId="{74A9B372-20F6-6D43-A390-4F1664D69240}" srcOrd="0" destOrd="0" presId="urn:microsoft.com/office/officeart/2005/8/layout/radial1"/>
    <dgm:cxn modelId="{1833E0DB-D0CE-D645-B03B-BC52D4406C5E}" type="presOf" srcId="{DC939474-0CA3-DC4A-B39C-65389DB2836D}" destId="{3C9EEB60-1E3C-634E-8D3F-A0534935A6BE}" srcOrd="1" destOrd="0" presId="urn:microsoft.com/office/officeart/2005/8/layout/radial1"/>
    <dgm:cxn modelId="{590335DF-1888-A046-B256-DAC6B50D5DB8}" type="presOf" srcId="{A7958FD8-E775-1940-9007-815367F289C5}" destId="{B222F4ED-30ED-7A44-8A89-8577974836E4}" srcOrd="0" destOrd="0" presId="urn:microsoft.com/office/officeart/2005/8/layout/radial1"/>
    <dgm:cxn modelId="{5D5262E6-88E3-FA45-98F8-567C9CC2EB82}" srcId="{4775AFA9-D991-CD4F-80EB-27253E3EEAC1}" destId="{9BDA3D52-D904-F44C-9939-F58B2C0E40D3}" srcOrd="0" destOrd="0" parTransId="{E2C4338C-EB76-D943-84BE-25045D8A08FE}" sibTransId="{3EFB5E97-66E4-A946-A960-25CBC7001216}"/>
    <dgm:cxn modelId="{F31A04F7-FBAA-F046-8240-0E58D7B56E2B}" type="presOf" srcId="{DB41D0DB-B7A1-E945-AED7-3DEB2EF5D9E4}" destId="{C07896E6-F2FA-AA4C-B8C1-CC8DD7E91346}" srcOrd="0" destOrd="0" presId="urn:microsoft.com/office/officeart/2005/8/layout/radial1"/>
    <dgm:cxn modelId="{86C76CF7-8A6A-1F45-809E-3F18A74E30EB}" srcId="{51887498-E6F1-5B47-889E-797A209BF8EA}" destId="{4775AFA9-D991-CD4F-80EB-27253E3EEAC1}" srcOrd="0" destOrd="0" parTransId="{56CA88D5-F9A5-C04A-BC13-7EFAD9B3C513}" sibTransId="{F7316CEF-02D3-874E-83F0-B0E37DC009FD}"/>
    <dgm:cxn modelId="{E7011DFD-5BEF-8A47-A42B-B249E4F72F04}" srcId="{4775AFA9-D991-CD4F-80EB-27253E3EEAC1}" destId="{32BE01EC-CA6F-C94E-A830-4841BDD8A264}" srcOrd="4" destOrd="0" parTransId="{DC939474-0CA3-DC4A-B39C-65389DB2836D}" sibTransId="{B3F7A59D-3A67-F945-8C8D-F39FD3017D79}"/>
    <dgm:cxn modelId="{8507188F-1A8D-F142-9535-1B1908C4198F}" type="presParOf" srcId="{74A9B372-20F6-6D43-A390-4F1664D69240}" destId="{5A698154-7B79-274A-9BA2-5D4A34CCE32A}" srcOrd="0" destOrd="0" presId="urn:microsoft.com/office/officeart/2005/8/layout/radial1"/>
    <dgm:cxn modelId="{B60CF056-2A8D-A345-9C52-5C698FD46309}" type="presParOf" srcId="{74A9B372-20F6-6D43-A390-4F1664D69240}" destId="{78030067-0B2A-FA40-A66F-14BFE0DEFD0B}" srcOrd="1" destOrd="0" presId="urn:microsoft.com/office/officeart/2005/8/layout/radial1"/>
    <dgm:cxn modelId="{960E42E2-2F1E-1649-95F9-7EA4D876A5E9}" type="presParOf" srcId="{78030067-0B2A-FA40-A66F-14BFE0DEFD0B}" destId="{F6DAC3FC-B6CD-3D41-B594-DF72F23A1C59}" srcOrd="0" destOrd="0" presId="urn:microsoft.com/office/officeart/2005/8/layout/radial1"/>
    <dgm:cxn modelId="{D3A00053-357D-5A43-ABAE-571BB1E59227}" type="presParOf" srcId="{74A9B372-20F6-6D43-A390-4F1664D69240}" destId="{00A6C2B7-C732-0845-A9F2-594C0F60D27E}" srcOrd="2" destOrd="0" presId="urn:microsoft.com/office/officeart/2005/8/layout/radial1"/>
    <dgm:cxn modelId="{96820907-F0EC-BE45-935F-943C38DFB0D2}" type="presParOf" srcId="{74A9B372-20F6-6D43-A390-4F1664D69240}" destId="{C07896E6-F2FA-AA4C-B8C1-CC8DD7E91346}" srcOrd="3" destOrd="0" presId="urn:microsoft.com/office/officeart/2005/8/layout/radial1"/>
    <dgm:cxn modelId="{75BEBE73-9321-2D43-8E01-E4DD0AA1C8C7}" type="presParOf" srcId="{C07896E6-F2FA-AA4C-B8C1-CC8DD7E91346}" destId="{E3BC466E-7206-3C42-A89B-C5863706008E}" srcOrd="0" destOrd="0" presId="urn:microsoft.com/office/officeart/2005/8/layout/radial1"/>
    <dgm:cxn modelId="{0F53E604-0EA8-D848-9DC1-D1C44129750E}" type="presParOf" srcId="{74A9B372-20F6-6D43-A390-4F1664D69240}" destId="{9C6B9CC6-5AC1-6748-94AF-627AEB643A7C}" srcOrd="4" destOrd="0" presId="urn:microsoft.com/office/officeart/2005/8/layout/radial1"/>
    <dgm:cxn modelId="{B97299C8-6384-E74C-81B1-17C6F454B6B7}" type="presParOf" srcId="{74A9B372-20F6-6D43-A390-4F1664D69240}" destId="{E05266A3-F7AD-A94D-A4C5-6A4B3CC77C16}" srcOrd="5" destOrd="0" presId="urn:microsoft.com/office/officeart/2005/8/layout/radial1"/>
    <dgm:cxn modelId="{FDA948A6-F15B-2D4D-BFD8-74A8900C76DD}" type="presParOf" srcId="{E05266A3-F7AD-A94D-A4C5-6A4B3CC77C16}" destId="{A580DA94-BCDA-CF4C-B560-26E76086DAD1}" srcOrd="0" destOrd="0" presId="urn:microsoft.com/office/officeart/2005/8/layout/radial1"/>
    <dgm:cxn modelId="{BE4E92DC-B1C9-3E42-8FAF-B08F556595B3}" type="presParOf" srcId="{74A9B372-20F6-6D43-A390-4F1664D69240}" destId="{B222F4ED-30ED-7A44-8A89-8577974836E4}" srcOrd="6" destOrd="0" presId="urn:microsoft.com/office/officeart/2005/8/layout/radial1"/>
    <dgm:cxn modelId="{4564EAED-8057-604B-93E4-87C6916D54E4}" type="presParOf" srcId="{74A9B372-20F6-6D43-A390-4F1664D69240}" destId="{CA656E26-83A5-DB46-A664-D2B9E2BC72EF}" srcOrd="7" destOrd="0" presId="urn:microsoft.com/office/officeart/2005/8/layout/radial1"/>
    <dgm:cxn modelId="{A4640630-A8C4-A640-BFDC-3B6CBF887A22}" type="presParOf" srcId="{CA656E26-83A5-DB46-A664-D2B9E2BC72EF}" destId="{D1D2BDB7-0269-AC4D-A150-ECE5306949FE}" srcOrd="0" destOrd="0" presId="urn:microsoft.com/office/officeart/2005/8/layout/radial1"/>
    <dgm:cxn modelId="{9BA048C3-8E00-7F40-B92F-B675A1B99DE5}" type="presParOf" srcId="{74A9B372-20F6-6D43-A390-4F1664D69240}" destId="{DF111E3F-05C6-7E49-B751-CCA6A9431E78}" srcOrd="8" destOrd="0" presId="urn:microsoft.com/office/officeart/2005/8/layout/radial1"/>
    <dgm:cxn modelId="{161ADFA9-9150-FD46-B2AC-79712F7F42CB}" type="presParOf" srcId="{74A9B372-20F6-6D43-A390-4F1664D69240}" destId="{4D7D323C-49A4-DC41-837F-F858B7EC5F51}" srcOrd="9" destOrd="0" presId="urn:microsoft.com/office/officeart/2005/8/layout/radial1"/>
    <dgm:cxn modelId="{40337888-43AE-1641-9037-76AD45D5F3B4}" type="presParOf" srcId="{4D7D323C-49A4-DC41-837F-F858B7EC5F51}" destId="{3C9EEB60-1E3C-634E-8D3F-A0534935A6BE}" srcOrd="0" destOrd="0" presId="urn:microsoft.com/office/officeart/2005/8/layout/radial1"/>
    <dgm:cxn modelId="{DD5B1BBB-E4BC-934C-8446-A7BA86923BB9}" type="presParOf" srcId="{74A9B372-20F6-6D43-A390-4F1664D69240}" destId="{49B2121C-144A-2C46-BD03-FE1BDCFC2EFB}" srcOrd="10" destOrd="0" presId="urn:microsoft.com/office/officeart/2005/8/layout/radial1"/>
    <dgm:cxn modelId="{206B697C-3DEA-9C46-8310-19499E246E5D}" type="presParOf" srcId="{74A9B372-20F6-6D43-A390-4F1664D69240}" destId="{AE9037BF-CF2E-AE4D-9FFD-F27F06C8206B}" srcOrd="11" destOrd="0" presId="urn:microsoft.com/office/officeart/2005/8/layout/radial1"/>
    <dgm:cxn modelId="{5D1A47F6-8407-E746-91C1-435A2B8E774E}" type="presParOf" srcId="{AE9037BF-CF2E-AE4D-9FFD-F27F06C8206B}" destId="{685F0905-01ED-134F-82F6-E9A3F272D66D}" srcOrd="0" destOrd="0" presId="urn:microsoft.com/office/officeart/2005/8/layout/radial1"/>
    <dgm:cxn modelId="{0A8071E0-1511-034D-89F7-17DFFA7E8F76}" type="presParOf" srcId="{74A9B372-20F6-6D43-A390-4F1664D69240}" destId="{E1F4347D-EC04-FB48-88E1-682A56B7D5A8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887498-E6F1-5B47-889E-797A209BF8EA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4775AFA9-D991-CD4F-80EB-27253E3EEAC1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Person med alvorlig, langvarig stress</a:t>
          </a:r>
        </a:p>
      </dgm:t>
    </dgm:pt>
    <dgm:pt modelId="{56CA88D5-F9A5-C04A-BC13-7EFAD9B3C513}" type="parTrans" cxnId="{86C76CF7-8A6A-1F45-809E-3F18A74E30EB}">
      <dgm:prSet/>
      <dgm:spPr/>
      <dgm:t>
        <a:bodyPr/>
        <a:lstStyle/>
        <a:p>
          <a:endParaRPr lang="da-DK"/>
        </a:p>
      </dgm:t>
    </dgm:pt>
    <dgm:pt modelId="{F7316CEF-02D3-874E-83F0-B0E37DC009FD}" type="sibTrans" cxnId="{86C76CF7-8A6A-1F45-809E-3F18A74E30EB}">
      <dgm:prSet/>
      <dgm:spPr/>
      <dgm:t>
        <a:bodyPr/>
        <a:lstStyle/>
        <a:p>
          <a:endParaRPr lang="da-DK"/>
        </a:p>
      </dgm:t>
    </dgm:pt>
    <dgm:pt modelId="{9BDA3D52-D904-F44C-9939-F58B2C0E40D3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Menneskets adfærd, fx i klimabevidsthed, samfundsinteresse, det store ‘økosystem</a:t>
          </a:r>
        </a:p>
      </dgm:t>
    </dgm:pt>
    <dgm:pt modelId="{E2C4338C-EB76-D943-84BE-25045D8A08FE}" type="parTrans" cxnId="{5D5262E6-88E3-FA45-98F8-567C9CC2EB82}">
      <dgm:prSet/>
      <dgm:spPr/>
      <dgm:t>
        <a:bodyPr/>
        <a:lstStyle/>
        <a:p>
          <a:endParaRPr lang="da-DK"/>
        </a:p>
      </dgm:t>
    </dgm:pt>
    <dgm:pt modelId="{3EFB5E97-66E4-A946-A960-25CBC7001216}" type="sibTrans" cxnId="{5D5262E6-88E3-FA45-98F8-567C9CC2EB82}">
      <dgm:prSet/>
      <dgm:spPr/>
      <dgm:t>
        <a:bodyPr/>
        <a:lstStyle/>
        <a:p>
          <a:endParaRPr lang="da-DK"/>
        </a:p>
      </dgm:t>
    </dgm:pt>
    <dgm:pt modelId="{1DC0E208-8334-D347-B989-2A08BDB66420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Påvirkning af  familie (ægteskab, forældreskab), ”peers”, det nære økosystem</a:t>
          </a:r>
        </a:p>
      </dgm:t>
    </dgm:pt>
    <dgm:pt modelId="{DB41D0DB-B7A1-E945-AED7-3DEB2EF5D9E4}" type="parTrans" cxnId="{4EF59374-4663-144C-AA18-363DE903374C}">
      <dgm:prSet/>
      <dgm:spPr/>
      <dgm:t>
        <a:bodyPr/>
        <a:lstStyle/>
        <a:p>
          <a:endParaRPr lang="da-DK"/>
        </a:p>
      </dgm:t>
    </dgm:pt>
    <dgm:pt modelId="{647A12FF-4793-A449-8D6F-B18A86E74244}" type="sibTrans" cxnId="{4EF59374-4663-144C-AA18-363DE903374C}">
      <dgm:prSet/>
      <dgm:spPr/>
      <dgm:t>
        <a:bodyPr/>
        <a:lstStyle/>
        <a:p>
          <a:endParaRPr lang="da-DK"/>
        </a:p>
      </dgm:t>
    </dgm:pt>
    <dgm:pt modelId="{A7958FD8-E775-1940-9007-815367F289C5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Risiko for </a:t>
          </a:r>
          <a:r>
            <a:rPr lang="da-DK" dirty="0" err="1"/>
            <a:t>komorbide</a:t>
          </a:r>
          <a:r>
            <a:rPr lang="da-DK" dirty="0"/>
            <a:t> sygdomme (angst, </a:t>
          </a:r>
          <a:r>
            <a:rPr lang="da-DK" dirty="0" err="1"/>
            <a:t>dep</a:t>
          </a:r>
          <a:r>
            <a:rPr lang="da-DK" dirty="0"/>
            <a:t>., hjerte-kar-lidelser, inflammatoriske lidelser)</a:t>
          </a:r>
        </a:p>
      </dgm:t>
    </dgm:pt>
    <dgm:pt modelId="{7B6B001D-F112-C943-88A6-0C5E502362FC}" type="parTrans" cxnId="{489E2CC7-A340-3641-95F7-99EA3ACC24AB}">
      <dgm:prSet/>
      <dgm:spPr/>
      <dgm:t>
        <a:bodyPr/>
        <a:lstStyle/>
        <a:p>
          <a:endParaRPr lang="da-DK"/>
        </a:p>
      </dgm:t>
    </dgm:pt>
    <dgm:pt modelId="{DCB1AA62-C139-E448-9170-B5711EE60F2B}" type="sibTrans" cxnId="{489E2CC7-A340-3641-95F7-99EA3ACC24AB}">
      <dgm:prSet/>
      <dgm:spPr/>
      <dgm:t>
        <a:bodyPr/>
        <a:lstStyle/>
        <a:p>
          <a:endParaRPr lang="da-DK"/>
        </a:p>
      </dgm:t>
    </dgm:pt>
    <dgm:pt modelId="{5378065D-57B8-9A42-8E05-2A6636B63EC2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Arbejdsevne, produktivitet, positiv bidrag (livsbidrag) til samfundet</a:t>
          </a:r>
        </a:p>
      </dgm:t>
    </dgm:pt>
    <dgm:pt modelId="{751107AE-1A0C-6E41-AD3C-E482721EEE26}" type="parTrans" cxnId="{AF9B8D7D-AAA7-B446-B28D-4FF4BC951DE6}">
      <dgm:prSet/>
      <dgm:spPr/>
      <dgm:t>
        <a:bodyPr/>
        <a:lstStyle/>
        <a:p>
          <a:endParaRPr lang="da-DK"/>
        </a:p>
      </dgm:t>
    </dgm:pt>
    <dgm:pt modelId="{94AB12C7-09E1-2A41-8050-089C064E78FA}" type="sibTrans" cxnId="{AF9B8D7D-AAA7-B446-B28D-4FF4BC951DE6}">
      <dgm:prSet/>
      <dgm:spPr/>
      <dgm:t>
        <a:bodyPr/>
        <a:lstStyle/>
        <a:p>
          <a:endParaRPr lang="da-DK"/>
        </a:p>
      </dgm:t>
    </dgm:pt>
    <dgm:pt modelId="{7D675E57-5E3A-9840-9CC4-CAF2A6007DEC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Forbrug af sundhedsydelser, terapi, medicin, indlæggelser, sociale ydelser</a:t>
          </a:r>
        </a:p>
      </dgm:t>
    </dgm:pt>
    <dgm:pt modelId="{69759ECC-684F-0B4B-A09D-1A0B58BFC45F}" type="parTrans" cxnId="{F1A7C0BC-2C0E-3B46-8017-C300ECA5928F}">
      <dgm:prSet/>
      <dgm:spPr/>
      <dgm:t>
        <a:bodyPr/>
        <a:lstStyle/>
        <a:p>
          <a:endParaRPr lang="da-DK"/>
        </a:p>
      </dgm:t>
    </dgm:pt>
    <dgm:pt modelId="{CD1A811A-D16B-4746-B3D3-25520E88A443}" type="sibTrans" cxnId="{F1A7C0BC-2C0E-3B46-8017-C300ECA5928F}">
      <dgm:prSet/>
      <dgm:spPr/>
      <dgm:t>
        <a:bodyPr/>
        <a:lstStyle/>
        <a:p>
          <a:endParaRPr lang="da-DK"/>
        </a:p>
      </dgm:t>
    </dgm:pt>
    <dgm:pt modelId="{32BE01EC-CA6F-C94E-A830-4841BDD8A264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Ændringer i livsstil, som forøger risikoen for livsstilssygdomme og sænker helbred og resiliens</a:t>
          </a:r>
        </a:p>
      </dgm:t>
    </dgm:pt>
    <dgm:pt modelId="{DC939474-0CA3-DC4A-B39C-65389DB2836D}" type="parTrans" cxnId="{E7011DFD-5BEF-8A47-A42B-B249E4F72F04}">
      <dgm:prSet/>
      <dgm:spPr/>
      <dgm:t>
        <a:bodyPr/>
        <a:lstStyle/>
        <a:p>
          <a:endParaRPr lang="da-DK"/>
        </a:p>
      </dgm:t>
    </dgm:pt>
    <dgm:pt modelId="{B3F7A59D-3A67-F945-8C8D-F39FD3017D79}" type="sibTrans" cxnId="{E7011DFD-5BEF-8A47-A42B-B249E4F72F04}">
      <dgm:prSet/>
      <dgm:spPr/>
      <dgm:t>
        <a:bodyPr/>
        <a:lstStyle/>
        <a:p>
          <a:endParaRPr lang="da-DK"/>
        </a:p>
      </dgm:t>
    </dgm:pt>
    <dgm:pt modelId="{74A9B372-20F6-6D43-A390-4F1664D69240}" type="pres">
      <dgm:prSet presAssocID="{51887498-E6F1-5B47-889E-797A209BF8E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698154-7B79-274A-9BA2-5D4A34CCE32A}" type="pres">
      <dgm:prSet presAssocID="{4775AFA9-D991-CD4F-80EB-27253E3EEAC1}" presName="centerShape" presStyleLbl="node0" presStyleIdx="0" presStyleCnt="1"/>
      <dgm:spPr/>
    </dgm:pt>
    <dgm:pt modelId="{78030067-0B2A-FA40-A66F-14BFE0DEFD0B}" type="pres">
      <dgm:prSet presAssocID="{E2C4338C-EB76-D943-84BE-25045D8A08FE}" presName="Name9" presStyleLbl="parChTrans1D2" presStyleIdx="0" presStyleCnt="6"/>
      <dgm:spPr/>
    </dgm:pt>
    <dgm:pt modelId="{F6DAC3FC-B6CD-3D41-B594-DF72F23A1C59}" type="pres">
      <dgm:prSet presAssocID="{E2C4338C-EB76-D943-84BE-25045D8A08FE}" presName="connTx" presStyleLbl="parChTrans1D2" presStyleIdx="0" presStyleCnt="6"/>
      <dgm:spPr/>
    </dgm:pt>
    <dgm:pt modelId="{00A6C2B7-C732-0845-A9F2-594C0F60D27E}" type="pres">
      <dgm:prSet presAssocID="{9BDA3D52-D904-F44C-9939-F58B2C0E40D3}" presName="node" presStyleLbl="node1" presStyleIdx="0" presStyleCnt="6">
        <dgm:presLayoutVars>
          <dgm:bulletEnabled val="1"/>
        </dgm:presLayoutVars>
      </dgm:prSet>
      <dgm:spPr/>
    </dgm:pt>
    <dgm:pt modelId="{C07896E6-F2FA-AA4C-B8C1-CC8DD7E91346}" type="pres">
      <dgm:prSet presAssocID="{DB41D0DB-B7A1-E945-AED7-3DEB2EF5D9E4}" presName="Name9" presStyleLbl="parChTrans1D2" presStyleIdx="1" presStyleCnt="6"/>
      <dgm:spPr/>
    </dgm:pt>
    <dgm:pt modelId="{E3BC466E-7206-3C42-A89B-C5863706008E}" type="pres">
      <dgm:prSet presAssocID="{DB41D0DB-B7A1-E945-AED7-3DEB2EF5D9E4}" presName="connTx" presStyleLbl="parChTrans1D2" presStyleIdx="1" presStyleCnt="6"/>
      <dgm:spPr/>
    </dgm:pt>
    <dgm:pt modelId="{9C6B9CC6-5AC1-6748-94AF-627AEB643A7C}" type="pres">
      <dgm:prSet presAssocID="{1DC0E208-8334-D347-B989-2A08BDB66420}" presName="node" presStyleLbl="node1" presStyleIdx="1" presStyleCnt="6">
        <dgm:presLayoutVars>
          <dgm:bulletEnabled val="1"/>
        </dgm:presLayoutVars>
      </dgm:prSet>
      <dgm:spPr/>
    </dgm:pt>
    <dgm:pt modelId="{E05266A3-F7AD-A94D-A4C5-6A4B3CC77C16}" type="pres">
      <dgm:prSet presAssocID="{7B6B001D-F112-C943-88A6-0C5E502362FC}" presName="Name9" presStyleLbl="parChTrans1D2" presStyleIdx="2" presStyleCnt="6"/>
      <dgm:spPr/>
    </dgm:pt>
    <dgm:pt modelId="{A580DA94-BCDA-CF4C-B560-26E76086DAD1}" type="pres">
      <dgm:prSet presAssocID="{7B6B001D-F112-C943-88A6-0C5E502362FC}" presName="connTx" presStyleLbl="parChTrans1D2" presStyleIdx="2" presStyleCnt="6"/>
      <dgm:spPr/>
    </dgm:pt>
    <dgm:pt modelId="{B222F4ED-30ED-7A44-8A89-8577974836E4}" type="pres">
      <dgm:prSet presAssocID="{A7958FD8-E775-1940-9007-815367F289C5}" presName="node" presStyleLbl="node1" presStyleIdx="2" presStyleCnt="6">
        <dgm:presLayoutVars>
          <dgm:bulletEnabled val="1"/>
        </dgm:presLayoutVars>
      </dgm:prSet>
      <dgm:spPr/>
    </dgm:pt>
    <dgm:pt modelId="{CA656E26-83A5-DB46-A664-D2B9E2BC72EF}" type="pres">
      <dgm:prSet presAssocID="{69759ECC-684F-0B4B-A09D-1A0B58BFC45F}" presName="Name9" presStyleLbl="parChTrans1D2" presStyleIdx="3" presStyleCnt="6"/>
      <dgm:spPr/>
    </dgm:pt>
    <dgm:pt modelId="{D1D2BDB7-0269-AC4D-A150-ECE5306949FE}" type="pres">
      <dgm:prSet presAssocID="{69759ECC-684F-0B4B-A09D-1A0B58BFC45F}" presName="connTx" presStyleLbl="parChTrans1D2" presStyleIdx="3" presStyleCnt="6"/>
      <dgm:spPr/>
    </dgm:pt>
    <dgm:pt modelId="{DF111E3F-05C6-7E49-B751-CCA6A9431E78}" type="pres">
      <dgm:prSet presAssocID="{7D675E57-5E3A-9840-9CC4-CAF2A6007DEC}" presName="node" presStyleLbl="node1" presStyleIdx="3" presStyleCnt="6">
        <dgm:presLayoutVars>
          <dgm:bulletEnabled val="1"/>
        </dgm:presLayoutVars>
      </dgm:prSet>
      <dgm:spPr/>
    </dgm:pt>
    <dgm:pt modelId="{4D7D323C-49A4-DC41-837F-F858B7EC5F51}" type="pres">
      <dgm:prSet presAssocID="{DC939474-0CA3-DC4A-B39C-65389DB2836D}" presName="Name9" presStyleLbl="parChTrans1D2" presStyleIdx="4" presStyleCnt="6"/>
      <dgm:spPr/>
    </dgm:pt>
    <dgm:pt modelId="{3C9EEB60-1E3C-634E-8D3F-A0534935A6BE}" type="pres">
      <dgm:prSet presAssocID="{DC939474-0CA3-DC4A-B39C-65389DB2836D}" presName="connTx" presStyleLbl="parChTrans1D2" presStyleIdx="4" presStyleCnt="6"/>
      <dgm:spPr/>
    </dgm:pt>
    <dgm:pt modelId="{49B2121C-144A-2C46-BD03-FE1BDCFC2EFB}" type="pres">
      <dgm:prSet presAssocID="{32BE01EC-CA6F-C94E-A830-4841BDD8A264}" presName="node" presStyleLbl="node1" presStyleIdx="4" presStyleCnt="6">
        <dgm:presLayoutVars>
          <dgm:bulletEnabled val="1"/>
        </dgm:presLayoutVars>
      </dgm:prSet>
      <dgm:spPr/>
    </dgm:pt>
    <dgm:pt modelId="{AE9037BF-CF2E-AE4D-9FFD-F27F06C8206B}" type="pres">
      <dgm:prSet presAssocID="{751107AE-1A0C-6E41-AD3C-E482721EEE26}" presName="Name9" presStyleLbl="parChTrans1D2" presStyleIdx="5" presStyleCnt="6"/>
      <dgm:spPr/>
    </dgm:pt>
    <dgm:pt modelId="{685F0905-01ED-134F-82F6-E9A3F272D66D}" type="pres">
      <dgm:prSet presAssocID="{751107AE-1A0C-6E41-AD3C-E482721EEE26}" presName="connTx" presStyleLbl="parChTrans1D2" presStyleIdx="5" presStyleCnt="6"/>
      <dgm:spPr/>
    </dgm:pt>
    <dgm:pt modelId="{E1F4347D-EC04-FB48-88E1-682A56B7D5A8}" type="pres">
      <dgm:prSet presAssocID="{5378065D-57B8-9A42-8E05-2A6636B63EC2}" presName="node" presStyleLbl="node1" presStyleIdx="5" presStyleCnt="6">
        <dgm:presLayoutVars>
          <dgm:bulletEnabled val="1"/>
        </dgm:presLayoutVars>
      </dgm:prSet>
      <dgm:spPr/>
    </dgm:pt>
  </dgm:ptLst>
  <dgm:cxnLst>
    <dgm:cxn modelId="{4892C401-AF8D-FE46-B55B-9791988BC8B7}" type="presOf" srcId="{DC939474-0CA3-DC4A-B39C-65389DB2836D}" destId="{4D7D323C-49A4-DC41-837F-F858B7EC5F51}" srcOrd="0" destOrd="0" presId="urn:microsoft.com/office/officeart/2005/8/layout/radial1"/>
    <dgm:cxn modelId="{C918710C-EA7E-1E4D-A5A5-C03CF3519F1F}" type="presOf" srcId="{32BE01EC-CA6F-C94E-A830-4841BDD8A264}" destId="{49B2121C-144A-2C46-BD03-FE1BDCFC2EFB}" srcOrd="0" destOrd="0" presId="urn:microsoft.com/office/officeart/2005/8/layout/radial1"/>
    <dgm:cxn modelId="{67F76E13-9067-F845-94F6-AD043BA85EB3}" type="presOf" srcId="{9BDA3D52-D904-F44C-9939-F58B2C0E40D3}" destId="{00A6C2B7-C732-0845-A9F2-594C0F60D27E}" srcOrd="0" destOrd="0" presId="urn:microsoft.com/office/officeart/2005/8/layout/radial1"/>
    <dgm:cxn modelId="{8968C023-E892-514D-864A-AE389DEBA130}" type="presOf" srcId="{751107AE-1A0C-6E41-AD3C-E482721EEE26}" destId="{AE9037BF-CF2E-AE4D-9FFD-F27F06C8206B}" srcOrd="0" destOrd="0" presId="urn:microsoft.com/office/officeart/2005/8/layout/radial1"/>
    <dgm:cxn modelId="{0ECC2125-3F56-014A-B600-11A272629AF8}" type="presOf" srcId="{69759ECC-684F-0B4B-A09D-1A0B58BFC45F}" destId="{D1D2BDB7-0269-AC4D-A150-ECE5306949FE}" srcOrd="1" destOrd="0" presId="urn:microsoft.com/office/officeart/2005/8/layout/radial1"/>
    <dgm:cxn modelId="{1784D333-CD31-9341-AEF7-C8D66D927282}" type="presOf" srcId="{5378065D-57B8-9A42-8E05-2A6636B63EC2}" destId="{E1F4347D-EC04-FB48-88E1-682A56B7D5A8}" srcOrd="0" destOrd="0" presId="urn:microsoft.com/office/officeart/2005/8/layout/radial1"/>
    <dgm:cxn modelId="{F4F07566-925C-854B-8D29-FE9EE0F331ED}" type="presOf" srcId="{4775AFA9-D991-CD4F-80EB-27253E3EEAC1}" destId="{5A698154-7B79-274A-9BA2-5D4A34CCE32A}" srcOrd="0" destOrd="0" presId="urn:microsoft.com/office/officeart/2005/8/layout/radial1"/>
    <dgm:cxn modelId="{8AF40668-DCB4-6949-AF5D-A4E99376133F}" type="presOf" srcId="{DB41D0DB-B7A1-E945-AED7-3DEB2EF5D9E4}" destId="{E3BC466E-7206-3C42-A89B-C5863706008E}" srcOrd="1" destOrd="0" presId="urn:microsoft.com/office/officeart/2005/8/layout/radial1"/>
    <dgm:cxn modelId="{C029C94A-4FD4-C547-A4F0-D5093226B25D}" type="presOf" srcId="{7D675E57-5E3A-9840-9CC4-CAF2A6007DEC}" destId="{DF111E3F-05C6-7E49-B751-CCA6A9431E78}" srcOrd="0" destOrd="0" presId="urn:microsoft.com/office/officeart/2005/8/layout/radial1"/>
    <dgm:cxn modelId="{C65B746C-014B-0043-9EF9-44AB6AEBEAB4}" type="presOf" srcId="{751107AE-1A0C-6E41-AD3C-E482721EEE26}" destId="{685F0905-01ED-134F-82F6-E9A3F272D66D}" srcOrd="1" destOrd="0" presId="urn:microsoft.com/office/officeart/2005/8/layout/radial1"/>
    <dgm:cxn modelId="{4EF59374-4663-144C-AA18-363DE903374C}" srcId="{4775AFA9-D991-CD4F-80EB-27253E3EEAC1}" destId="{1DC0E208-8334-D347-B989-2A08BDB66420}" srcOrd="1" destOrd="0" parTransId="{DB41D0DB-B7A1-E945-AED7-3DEB2EF5D9E4}" sibTransId="{647A12FF-4793-A449-8D6F-B18A86E74244}"/>
    <dgm:cxn modelId="{8AF4545A-9A8F-FB49-86D3-68D973B26D56}" type="presOf" srcId="{E2C4338C-EB76-D943-84BE-25045D8A08FE}" destId="{F6DAC3FC-B6CD-3D41-B594-DF72F23A1C59}" srcOrd="1" destOrd="0" presId="urn:microsoft.com/office/officeart/2005/8/layout/radial1"/>
    <dgm:cxn modelId="{AF9B8D7D-AAA7-B446-B28D-4FF4BC951DE6}" srcId="{4775AFA9-D991-CD4F-80EB-27253E3EEAC1}" destId="{5378065D-57B8-9A42-8E05-2A6636B63EC2}" srcOrd="5" destOrd="0" parTransId="{751107AE-1A0C-6E41-AD3C-E482721EEE26}" sibTransId="{94AB12C7-09E1-2A41-8050-089C064E78FA}"/>
    <dgm:cxn modelId="{0EE0A498-A67A-0E44-B1C6-CBD7E137BBBA}" type="presOf" srcId="{7B6B001D-F112-C943-88A6-0C5E502362FC}" destId="{E05266A3-F7AD-A94D-A4C5-6A4B3CC77C16}" srcOrd="0" destOrd="0" presId="urn:microsoft.com/office/officeart/2005/8/layout/radial1"/>
    <dgm:cxn modelId="{3545C79B-4EFD-1343-A131-D963BE7C9C6B}" type="presOf" srcId="{1DC0E208-8334-D347-B989-2A08BDB66420}" destId="{9C6B9CC6-5AC1-6748-94AF-627AEB643A7C}" srcOrd="0" destOrd="0" presId="urn:microsoft.com/office/officeart/2005/8/layout/radial1"/>
    <dgm:cxn modelId="{F1A7C0BC-2C0E-3B46-8017-C300ECA5928F}" srcId="{4775AFA9-D991-CD4F-80EB-27253E3EEAC1}" destId="{7D675E57-5E3A-9840-9CC4-CAF2A6007DEC}" srcOrd="3" destOrd="0" parTransId="{69759ECC-684F-0B4B-A09D-1A0B58BFC45F}" sibTransId="{CD1A811A-D16B-4746-B3D3-25520E88A443}"/>
    <dgm:cxn modelId="{BCED7DBD-742C-2F47-8420-CAD78EA65C52}" type="presOf" srcId="{7B6B001D-F112-C943-88A6-0C5E502362FC}" destId="{A580DA94-BCDA-CF4C-B560-26E76086DAD1}" srcOrd="1" destOrd="0" presId="urn:microsoft.com/office/officeart/2005/8/layout/radial1"/>
    <dgm:cxn modelId="{489E2CC7-A340-3641-95F7-99EA3ACC24AB}" srcId="{4775AFA9-D991-CD4F-80EB-27253E3EEAC1}" destId="{A7958FD8-E775-1940-9007-815367F289C5}" srcOrd="2" destOrd="0" parTransId="{7B6B001D-F112-C943-88A6-0C5E502362FC}" sibTransId="{DCB1AA62-C139-E448-9170-B5711EE60F2B}"/>
    <dgm:cxn modelId="{725273C9-80EA-2E42-B2A6-262B8D3F49BE}" type="presOf" srcId="{69759ECC-684F-0B4B-A09D-1A0B58BFC45F}" destId="{CA656E26-83A5-DB46-A664-D2B9E2BC72EF}" srcOrd="0" destOrd="0" presId="urn:microsoft.com/office/officeart/2005/8/layout/radial1"/>
    <dgm:cxn modelId="{1D70C3DA-C1B5-8A40-8DEF-782871E5C2B5}" type="presOf" srcId="{E2C4338C-EB76-D943-84BE-25045D8A08FE}" destId="{78030067-0B2A-FA40-A66F-14BFE0DEFD0B}" srcOrd="0" destOrd="0" presId="urn:microsoft.com/office/officeart/2005/8/layout/radial1"/>
    <dgm:cxn modelId="{A1C530DB-7304-544B-8F65-954AD6FCA193}" type="presOf" srcId="{51887498-E6F1-5B47-889E-797A209BF8EA}" destId="{74A9B372-20F6-6D43-A390-4F1664D69240}" srcOrd="0" destOrd="0" presId="urn:microsoft.com/office/officeart/2005/8/layout/radial1"/>
    <dgm:cxn modelId="{1833E0DB-D0CE-D645-B03B-BC52D4406C5E}" type="presOf" srcId="{DC939474-0CA3-DC4A-B39C-65389DB2836D}" destId="{3C9EEB60-1E3C-634E-8D3F-A0534935A6BE}" srcOrd="1" destOrd="0" presId="urn:microsoft.com/office/officeart/2005/8/layout/radial1"/>
    <dgm:cxn modelId="{590335DF-1888-A046-B256-DAC6B50D5DB8}" type="presOf" srcId="{A7958FD8-E775-1940-9007-815367F289C5}" destId="{B222F4ED-30ED-7A44-8A89-8577974836E4}" srcOrd="0" destOrd="0" presId="urn:microsoft.com/office/officeart/2005/8/layout/radial1"/>
    <dgm:cxn modelId="{5D5262E6-88E3-FA45-98F8-567C9CC2EB82}" srcId="{4775AFA9-D991-CD4F-80EB-27253E3EEAC1}" destId="{9BDA3D52-D904-F44C-9939-F58B2C0E40D3}" srcOrd="0" destOrd="0" parTransId="{E2C4338C-EB76-D943-84BE-25045D8A08FE}" sibTransId="{3EFB5E97-66E4-A946-A960-25CBC7001216}"/>
    <dgm:cxn modelId="{F31A04F7-FBAA-F046-8240-0E58D7B56E2B}" type="presOf" srcId="{DB41D0DB-B7A1-E945-AED7-3DEB2EF5D9E4}" destId="{C07896E6-F2FA-AA4C-B8C1-CC8DD7E91346}" srcOrd="0" destOrd="0" presId="urn:microsoft.com/office/officeart/2005/8/layout/radial1"/>
    <dgm:cxn modelId="{86C76CF7-8A6A-1F45-809E-3F18A74E30EB}" srcId="{51887498-E6F1-5B47-889E-797A209BF8EA}" destId="{4775AFA9-D991-CD4F-80EB-27253E3EEAC1}" srcOrd="0" destOrd="0" parTransId="{56CA88D5-F9A5-C04A-BC13-7EFAD9B3C513}" sibTransId="{F7316CEF-02D3-874E-83F0-B0E37DC009FD}"/>
    <dgm:cxn modelId="{E7011DFD-5BEF-8A47-A42B-B249E4F72F04}" srcId="{4775AFA9-D991-CD4F-80EB-27253E3EEAC1}" destId="{32BE01EC-CA6F-C94E-A830-4841BDD8A264}" srcOrd="4" destOrd="0" parTransId="{DC939474-0CA3-DC4A-B39C-65389DB2836D}" sibTransId="{B3F7A59D-3A67-F945-8C8D-F39FD3017D79}"/>
    <dgm:cxn modelId="{8507188F-1A8D-F142-9535-1B1908C4198F}" type="presParOf" srcId="{74A9B372-20F6-6D43-A390-4F1664D69240}" destId="{5A698154-7B79-274A-9BA2-5D4A34CCE32A}" srcOrd="0" destOrd="0" presId="urn:microsoft.com/office/officeart/2005/8/layout/radial1"/>
    <dgm:cxn modelId="{B60CF056-2A8D-A345-9C52-5C698FD46309}" type="presParOf" srcId="{74A9B372-20F6-6D43-A390-4F1664D69240}" destId="{78030067-0B2A-FA40-A66F-14BFE0DEFD0B}" srcOrd="1" destOrd="0" presId="urn:microsoft.com/office/officeart/2005/8/layout/radial1"/>
    <dgm:cxn modelId="{960E42E2-2F1E-1649-95F9-7EA4D876A5E9}" type="presParOf" srcId="{78030067-0B2A-FA40-A66F-14BFE0DEFD0B}" destId="{F6DAC3FC-B6CD-3D41-B594-DF72F23A1C59}" srcOrd="0" destOrd="0" presId="urn:microsoft.com/office/officeart/2005/8/layout/radial1"/>
    <dgm:cxn modelId="{D3A00053-357D-5A43-ABAE-571BB1E59227}" type="presParOf" srcId="{74A9B372-20F6-6D43-A390-4F1664D69240}" destId="{00A6C2B7-C732-0845-A9F2-594C0F60D27E}" srcOrd="2" destOrd="0" presId="urn:microsoft.com/office/officeart/2005/8/layout/radial1"/>
    <dgm:cxn modelId="{96820907-F0EC-BE45-935F-943C38DFB0D2}" type="presParOf" srcId="{74A9B372-20F6-6D43-A390-4F1664D69240}" destId="{C07896E6-F2FA-AA4C-B8C1-CC8DD7E91346}" srcOrd="3" destOrd="0" presId="urn:microsoft.com/office/officeart/2005/8/layout/radial1"/>
    <dgm:cxn modelId="{75BEBE73-9321-2D43-8E01-E4DD0AA1C8C7}" type="presParOf" srcId="{C07896E6-F2FA-AA4C-B8C1-CC8DD7E91346}" destId="{E3BC466E-7206-3C42-A89B-C5863706008E}" srcOrd="0" destOrd="0" presId="urn:microsoft.com/office/officeart/2005/8/layout/radial1"/>
    <dgm:cxn modelId="{0F53E604-0EA8-D848-9DC1-D1C44129750E}" type="presParOf" srcId="{74A9B372-20F6-6D43-A390-4F1664D69240}" destId="{9C6B9CC6-5AC1-6748-94AF-627AEB643A7C}" srcOrd="4" destOrd="0" presId="urn:microsoft.com/office/officeart/2005/8/layout/radial1"/>
    <dgm:cxn modelId="{B97299C8-6384-E74C-81B1-17C6F454B6B7}" type="presParOf" srcId="{74A9B372-20F6-6D43-A390-4F1664D69240}" destId="{E05266A3-F7AD-A94D-A4C5-6A4B3CC77C16}" srcOrd="5" destOrd="0" presId="urn:microsoft.com/office/officeart/2005/8/layout/radial1"/>
    <dgm:cxn modelId="{FDA948A6-F15B-2D4D-BFD8-74A8900C76DD}" type="presParOf" srcId="{E05266A3-F7AD-A94D-A4C5-6A4B3CC77C16}" destId="{A580DA94-BCDA-CF4C-B560-26E76086DAD1}" srcOrd="0" destOrd="0" presId="urn:microsoft.com/office/officeart/2005/8/layout/radial1"/>
    <dgm:cxn modelId="{BE4E92DC-B1C9-3E42-8FAF-B08F556595B3}" type="presParOf" srcId="{74A9B372-20F6-6D43-A390-4F1664D69240}" destId="{B222F4ED-30ED-7A44-8A89-8577974836E4}" srcOrd="6" destOrd="0" presId="urn:microsoft.com/office/officeart/2005/8/layout/radial1"/>
    <dgm:cxn modelId="{4564EAED-8057-604B-93E4-87C6916D54E4}" type="presParOf" srcId="{74A9B372-20F6-6D43-A390-4F1664D69240}" destId="{CA656E26-83A5-DB46-A664-D2B9E2BC72EF}" srcOrd="7" destOrd="0" presId="urn:microsoft.com/office/officeart/2005/8/layout/radial1"/>
    <dgm:cxn modelId="{A4640630-A8C4-A640-BFDC-3B6CBF887A22}" type="presParOf" srcId="{CA656E26-83A5-DB46-A664-D2B9E2BC72EF}" destId="{D1D2BDB7-0269-AC4D-A150-ECE5306949FE}" srcOrd="0" destOrd="0" presId="urn:microsoft.com/office/officeart/2005/8/layout/radial1"/>
    <dgm:cxn modelId="{9BA048C3-8E00-7F40-B92F-B675A1B99DE5}" type="presParOf" srcId="{74A9B372-20F6-6D43-A390-4F1664D69240}" destId="{DF111E3F-05C6-7E49-B751-CCA6A9431E78}" srcOrd="8" destOrd="0" presId="urn:microsoft.com/office/officeart/2005/8/layout/radial1"/>
    <dgm:cxn modelId="{161ADFA9-9150-FD46-B2AC-79712F7F42CB}" type="presParOf" srcId="{74A9B372-20F6-6D43-A390-4F1664D69240}" destId="{4D7D323C-49A4-DC41-837F-F858B7EC5F51}" srcOrd="9" destOrd="0" presId="urn:microsoft.com/office/officeart/2005/8/layout/radial1"/>
    <dgm:cxn modelId="{40337888-43AE-1641-9037-76AD45D5F3B4}" type="presParOf" srcId="{4D7D323C-49A4-DC41-837F-F858B7EC5F51}" destId="{3C9EEB60-1E3C-634E-8D3F-A0534935A6BE}" srcOrd="0" destOrd="0" presId="urn:microsoft.com/office/officeart/2005/8/layout/radial1"/>
    <dgm:cxn modelId="{DD5B1BBB-E4BC-934C-8446-A7BA86923BB9}" type="presParOf" srcId="{74A9B372-20F6-6D43-A390-4F1664D69240}" destId="{49B2121C-144A-2C46-BD03-FE1BDCFC2EFB}" srcOrd="10" destOrd="0" presId="urn:microsoft.com/office/officeart/2005/8/layout/radial1"/>
    <dgm:cxn modelId="{206B697C-3DEA-9C46-8310-19499E246E5D}" type="presParOf" srcId="{74A9B372-20F6-6D43-A390-4F1664D69240}" destId="{AE9037BF-CF2E-AE4D-9FFD-F27F06C8206B}" srcOrd="11" destOrd="0" presId="urn:microsoft.com/office/officeart/2005/8/layout/radial1"/>
    <dgm:cxn modelId="{5D1A47F6-8407-E746-91C1-435A2B8E774E}" type="presParOf" srcId="{AE9037BF-CF2E-AE4D-9FFD-F27F06C8206B}" destId="{685F0905-01ED-134F-82F6-E9A3F272D66D}" srcOrd="0" destOrd="0" presId="urn:microsoft.com/office/officeart/2005/8/layout/radial1"/>
    <dgm:cxn modelId="{0A8071E0-1511-034D-89F7-17DFFA7E8F76}" type="presParOf" srcId="{74A9B372-20F6-6D43-A390-4F1664D69240}" destId="{E1F4347D-EC04-FB48-88E1-682A56B7D5A8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887498-E6F1-5B47-889E-797A209BF8EA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4775AFA9-D991-CD4F-80EB-27253E3EEAC1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Person med alvorlig, langvarig stress</a:t>
          </a:r>
        </a:p>
      </dgm:t>
    </dgm:pt>
    <dgm:pt modelId="{56CA88D5-F9A5-C04A-BC13-7EFAD9B3C513}" type="parTrans" cxnId="{86C76CF7-8A6A-1F45-809E-3F18A74E30EB}">
      <dgm:prSet/>
      <dgm:spPr/>
      <dgm:t>
        <a:bodyPr/>
        <a:lstStyle/>
        <a:p>
          <a:endParaRPr lang="da-DK"/>
        </a:p>
      </dgm:t>
    </dgm:pt>
    <dgm:pt modelId="{F7316CEF-02D3-874E-83F0-B0E37DC009FD}" type="sibTrans" cxnId="{86C76CF7-8A6A-1F45-809E-3F18A74E30EB}">
      <dgm:prSet/>
      <dgm:spPr/>
      <dgm:t>
        <a:bodyPr/>
        <a:lstStyle/>
        <a:p>
          <a:endParaRPr lang="da-DK"/>
        </a:p>
      </dgm:t>
    </dgm:pt>
    <dgm:pt modelId="{9BDA3D52-D904-F44C-9939-F58B2C0E40D3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Menneskets adfærd, fx i klimabevidsthed, samfundsinteresse, det store ‘økosystem</a:t>
          </a:r>
        </a:p>
      </dgm:t>
    </dgm:pt>
    <dgm:pt modelId="{E2C4338C-EB76-D943-84BE-25045D8A08FE}" type="parTrans" cxnId="{5D5262E6-88E3-FA45-98F8-567C9CC2EB82}">
      <dgm:prSet/>
      <dgm:spPr/>
      <dgm:t>
        <a:bodyPr/>
        <a:lstStyle/>
        <a:p>
          <a:endParaRPr lang="da-DK"/>
        </a:p>
      </dgm:t>
    </dgm:pt>
    <dgm:pt modelId="{3EFB5E97-66E4-A946-A960-25CBC7001216}" type="sibTrans" cxnId="{5D5262E6-88E3-FA45-98F8-567C9CC2EB82}">
      <dgm:prSet/>
      <dgm:spPr/>
      <dgm:t>
        <a:bodyPr/>
        <a:lstStyle/>
        <a:p>
          <a:endParaRPr lang="da-DK"/>
        </a:p>
      </dgm:t>
    </dgm:pt>
    <dgm:pt modelId="{1DC0E208-8334-D347-B989-2A08BDB66420}">
      <dgm:prSet phldrT="[Tekst]"/>
      <dgm:spPr>
        <a:solidFill>
          <a:srgbClr val="0070C0"/>
        </a:solidFill>
      </dgm:spPr>
      <dgm:t>
        <a:bodyPr/>
        <a:lstStyle/>
        <a:p>
          <a:r>
            <a:rPr lang="da-DK" b="1" dirty="0">
              <a:solidFill>
                <a:srgbClr val="FFFF00"/>
              </a:solidFill>
            </a:rPr>
            <a:t>Påvirkning af familie (ægteskab, forældreskab), ”peers”, det nære økosystem</a:t>
          </a:r>
        </a:p>
      </dgm:t>
    </dgm:pt>
    <dgm:pt modelId="{DB41D0DB-B7A1-E945-AED7-3DEB2EF5D9E4}" type="parTrans" cxnId="{4EF59374-4663-144C-AA18-363DE903374C}">
      <dgm:prSet/>
      <dgm:spPr/>
      <dgm:t>
        <a:bodyPr/>
        <a:lstStyle/>
        <a:p>
          <a:endParaRPr lang="da-DK"/>
        </a:p>
      </dgm:t>
    </dgm:pt>
    <dgm:pt modelId="{647A12FF-4793-A449-8D6F-B18A86E74244}" type="sibTrans" cxnId="{4EF59374-4663-144C-AA18-363DE903374C}">
      <dgm:prSet/>
      <dgm:spPr/>
      <dgm:t>
        <a:bodyPr/>
        <a:lstStyle/>
        <a:p>
          <a:endParaRPr lang="da-DK"/>
        </a:p>
      </dgm:t>
    </dgm:pt>
    <dgm:pt modelId="{A7958FD8-E775-1940-9007-815367F289C5}">
      <dgm:prSet phldrT="[Tekst]"/>
      <dgm:spPr>
        <a:solidFill>
          <a:srgbClr val="0070C0"/>
        </a:solidFill>
      </dgm:spPr>
      <dgm:t>
        <a:bodyPr/>
        <a:lstStyle/>
        <a:p>
          <a:r>
            <a:rPr lang="da-DK" b="0" dirty="0"/>
            <a:t>Risiko for </a:t>
          </a:r>
          <a:r>
            <a:rPr lang="da-DK" b="0" dirty="0" err="1"/>
            <a:t>komorbide</a:t>
          </a:r>
          <a:r>
            <a:rPr lang="da-DK" b="0" dirty="0"/>
            <a:t> sygdomme (angst, </a:t>
          </a:r>
          <a:r>
            <a:rPr lang="da-DK" b="0" dirty="0" err="1"/>
            <a:t>dep</a:t>
          </a:r>
          <a:r>
            <a:rPr lang="da-DK" b="0" dirty="0"/>
            <a:t>., hjerte-kar-lidelser, inflammatoriske lidelser)</a:t>
          </a:r>
        </a:p>
      </dgm:t>
    </dgm:pt>
    <dgm:pt modelId="{7B6B001D-F112-C943-88A6-0C5E502362FC}" type="parTrans" cxnId="{489E2CC7-A340-3641-95F7-99EA3ACC24AB}">
      <dgm:prSet/>
      <dgm:spPr/>
      <dgm:t>
        <a:bodyPr/>
        <a:lstStyle/>
        <a:p>
          <a:endParaRPr lang="da-DK"/>
        </a:p>
      </dgm:t>
    </dgm:pt>
    <dgm:pt modelId="{DCB1AA62-C139-E448-9170-B5711EE60F2B}" type="sibTrans" cxnId="{489E2CC7-A340-3641-95F7-99EA3ACC24AB}">
      <dgm:prSet/>
      <dgm:spPr/>
      <dgm:t>
        <a:bodyPr/>
        <a:lstStyle/>
        <a:p>
          <a:endParaRPr lang="da-DK"/>
        </a:p>
      </dgm:t>
    </dgm:pt>
    <dgm:pt modelId="{5378065D-57B8-9A42-8E05-2A6636B63EC2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Arbejdsevne, produktivitet, positiv bidrag (livsbidrag) til samfundet</a:t>
          </a:r>
        </a:p>
      </dgm:t>
    </dgm:pt>
    <dgm:pt modelId="{751107AE-1A0C-6E41-AD3C-E482721EEE26}" type="parTrans" cxnId="{AF9B8D7D-AAA7-B446-B28D-4FF4BC951DE6}">
      <dgm:prSet/>
      <dgm:spPr/>
      <dgm:t>
        <a:bodyPr/>
        <a:lstStyle/>
        <a:p>
          <a:endParaRPr lang="da-DK"/>
        </a:p>
      </dgm:t>
    </dgm:pt>
    <dgm:pt modelId="{94AB12C7-09E1-2A41-8050-089C064E78FA}" type="sibTrans" cxnId="{AF9B8D7D-AAA7-B446-B28D-4FF4BC951DE6}">
      <dgm:prSet/>
      <dgm:spPr/>
      <dgm:t>
        <a:bodyPr/>
        <a:lstStyle/>
        <a:p>
          <a:endParaRPr lang="da-DK"/>
        </a:p>
      </dgm:t>
    </dgm:pt>
    <dgm:pt modelId="{7D675E57-5E3A-9840-9CC4-CAF2A6007DEC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Forbrug af sundhedsydelser, terapi, medicin, indlæggelser, sociale ydelser</a:t>
          </a:r>
        </a:p>
      </dgm:t>
    </dgm:pt>
    <dgm:pt modelId="{69759ECC-684F-0B4B-A09D-1A0B58BFC45F}" type="parTrans" cxnId="{F1A7C0BC-2C0E-3B46-8017-C300ECA5928F}">
      <dgm:prSet/>
      <dgm:spPr/>
      <dgm:t>
        <a:bodyPr/>
        <a:lstStyle/>
        <a:p>
          <a:endParaRPr lang="da-DK"/>
        </a:p>
      </dgm:t>
    </dgm:pt>
    <dgm:pt modelId="{CD1A811A-D16B-4746-B3D3-25520E88A443}" type="sibTrans" cxnId="{F1A7C0BC-2C0E-3B46-8017-C300ECA5928F}">
      <dgm:prSet/>
      <dgm:spPr/>
      <dgm:t>
        <a:bodyPr/>
        <a:lstStyle/>
        <a:p>
          <a:endParaRPr lang="da-DK"/>
        </a:p>
      </dgm:t>
    </dgm:pt>
    <dgm:pt modelId="{32BE01EC-CA6F-C94E-A830-4841BDD8A264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Ændringer i livsstil, som forøger risikoen for livsstilssygdomme og sænker helbred og resiliens</a:t>
          </a:r>
        </a:p>
      </dgm:t>
    </dgm:pt>
    <dgm:pt modelId="{DC939474-0CA3-DC4A-B39C-65389DB2836D}" type="parTrans" cxnId="{E7011DFD-5BEF-8A47-A42B-B249E4F72F04}">
      <dgm:prSet/>
      <dgm:spPr/>
      <dgm:t>
        <a:bodyPr/>
        <a:lstStyle/>
        <a:p>
          <a:endParaRPr lang="da-DK"/>
        </a:p>
      </dgm:t>
    </dgm:pt>
    <dgm:pt modelId="{B3F7A59D-3A67-F945-8C8D-F39FD3017D79}" type="sibTrans" cxnId="{E7011DFD-5BEF-8A47-A42B-B249E4F72F04}">
      <dgm:prSet/>
      <dgm:spPr/>
      <dgm:t>
        <a:bodyPr/>
        <a:lstStyle/>
        <a:p>
          <a:endParaRPr lang="da-DK"/>
        </a:p>
      </dgm:t>
    </dgm:pt>
    <dgm:pt modelId="{74A9B372-20F6-6D43-A390-4F1664D69240}" type="pres">
      <dgm:prSet presAssocID="{51887498-E6F1-5B47-889E-797A209BF8E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698154-7B79-274A-9BA2-5D4A34CCE32A}" type="pres">
      <dgm:prSet presAssocID="{4775AFA9-D991-CD4F-80EB-27253E3EEAC1}" presName="centerShape" presStyleLbl="node0" presStyleIdx="0" presStyleCnt="1"/>
      <dgm:spPr/>
    </dgm:pt>
    <dgm:pt modelId="{78030067-0B2A-FA40-A66F-14BFE0DEFD0B}" type="pres">
      <dgm:prSet presAssocID="{E2C4338C-EB76-D943-84BE-25045D8A08FE}" presName="Name9" presStyleLbl="parChTrans1D2" presStyleIdx="0" presStyleCnt="6"/>
      <dgm:spPr/>
    </dgm:pt>
    <dgm:pt modelId="{F6DAC3FC-B6CD-3D41-B594-DF72F23A1C59}" type="pres">
      <dgm:prSet presAssocID="{E2C4338C-EB76-D943-84BE-25045D8A08FE}" presName="connTx" presStyleLbl="parChTrans1D2" presStyleIdx="0" presStyleCnt="6"/>
      <dgm:spPr/>
    </dgm:pt>
    <dgm:pt modelId="{00A6C2B7-C732-0845-A9F2-594C0F60D27E}" type="pres">
      <dgm:prSet presAssocID="{9BDA3D52-D904-F44C-9939-F58B2C0E40D3}" presName="node" presStyleLbl="node1" presStyleIdx="0" presStyleCnt="6">
        <dgm:presLayoutVars>
          <dgm:bulletEnabled val="1"/>
        </dgm:presLayoutVars>
      </dgm:prSet>
      <dgm:spPr/>
    </dgm:pt>
    <dgm:pt modelId="{C07896E6-F2FA-AA4C-B8C1-CC8DD7E91346}" type="pres">
      <dgm:prSet presAssocID="{DB41D0DB-B7A1-E945-AED7-3DEB2EF5D9E4}" presName="Name9" presStyleLbl="parChTrans1D2" presStyleIdx="1" presStyleCnt="6"/>
      <dgm:spPr/>
    </dgm:pt>
    <dgm:pt modelId="{E3BC466E-7206-3C42-A89B-C5863706008E}" type="pres">
      <dgm:prSet presAssocID="{DB41D0DB-B7A1-E945-AED7-3DEB2EF5D9E4}" presName="connTx" presStyleLbl="parChTrans1D2" presStyleIdx="1" presStyleCnt="6"/>
      <dgm:spPr/>
    </dgm:pt>
    <dgm:pt modelId="{9C6B9CC6-5AC1-6748-94AF-627AEB643A7C}" type="pres">
      <dgm:prSet presAssocID="{1DC0E208-8334-D347-B989-2A08BDB66420}" presName="node" presStyleLbl="node1" presStyleIdx="1" presStyleCnt="6">
        <dgm:presLayoutVars>
          <dgm:bulletEnabled val="1"/>
        </dgm:presLayoutVars>
      </dgm:prSet>
      <dgm:spPr/>
    </dgm:pt>
    <dgm:pt modelId="{E05266A3-F7AD-A94D-A4C5-6A4B3CC77C16}" type="pres">
      <dgm:prSet presAssocID="{7B6B001D-F112-C943-88A6-0C5E502362FC}" presName="Name9" presStyleLbl="parChTrans1D2" presStyleIdx="2" presStyleCnt="6"/>
      <dgm:spPr/>
    </dgm:pt>
    <dgm:pt modelId="{A580DA94-BCDA-CF4C-B560-26E76086DAD1}" type="pres">
      <dgm:prSet presAssocID="{7B6B001D-F112-C943-88A6-0C5E502362FC}" presName="connTx" presStyleLbl="parChTrans1D2" presStyleIdx="2" presStyleCnt="6"/>
      <dgm:spPr/>
    </dgm:pt>
    <dgm:pt modelId="{B222F4ED-30ED-7A44-8A89-8577974836E4}" type="pres">
      <dgm:prSet presAssocID="{A7958FD8-E775-1940-9007-815367F289C5}" presName="node" presStyleLbl="node1" presStyleIdx="2" presStyleCnt="6">
        <dgm:presLayoutVars>
          <dgm:bulletEnabled val="1"/>
        </dgm:presLayoutVars>
      </dgm:prSet>
      <dgm:spPr/>
    </dgm:pt>
    <dgm:pt modelId="{CA656E26-83A5-DB46-A664-D2B9E2BC72EF}" type="pres">
      <dgm:prSet presAssocID="{69759ECC-684F-0B4B-A09D-1A0B58BFC45F}" presName="Name9" presStyleLbl="parChTrans1D2" presStyleIdx="3" presStyleCnt="6"/>
      <dgm:spPr/>
    </dgm:pt>
    <dgm:pt modelId="{D1D2BDB7-0269-AC4D-A150-ECE5306949FE}" type="pres">
      <dgm:prSet presAssocID="{69759ECC-684F-0B4B-A09D-1A0B58BFC45F}" presName="connTx" presStyleLbl="parChTrans1D2" presStyleIdx="3" presStyleCnt="6"/>
      <dgm:spPr/>
    </dgm:pt>
    <dgm:pt modelId="{DF111E3F-05C6-7E49-B751-CCA6A9431E78}" type="pres">
      <dgm:prSet presAssocID="{7D675E57-5E3A-9840-9CC4-CAF2A6007DEC}" presName="node" presStyleLbl="node1" presStyleIdx="3" presStyleCnt="6">
        <dgm:presLayoutVars>
          <dgm:bulletEnabled val="1"/>
        </dgm:presLayoutVars>
      </dgm:prSet>
      <dgm:spPr/>
    </dgm:pt>
    <dgm:pt modelId="{4D7D323C-49A4-DC41-837F-F858B7EC5F51}" type="pres">
      <dgm:prSet presAssocID="{DC939474-0CA3-DC4A-B39C-65389DB2836D}" presName="Name9" presStyleLbl="parChTrans1D2" presStyleIdx="4" presStyleCnt="6"/>
      <dgm:spPr/>
    </dgm:pt>
    <dgm:pt modelId="{3C9EEB60-1E3C-634E-8D3F-A0534935A6BE}" type="pres">
      <dgm:prSet presAssocID="{DC939474-0CA3-DC4A-B39C-65389DB2836D}" presName="connTx" presStyleLbl="parChTrans1D2" presStyleIdx="4" presStyleCnt="6"/>
      <dgm:spPr/>
    </dgm:pt>
    <dgm:pt modelId="{49B2121C-144A-2C46-BD03-FE1BDCFC2EFB}" type="pres">
      <dgm:prSet presAssocID="{32BE01EC-CA6F-C94E-A830-4841BDD8A264}" presName="node" presStyleLbl="node1" presStyleIdx="4" presStyleCnt="6">
        <dgm:presLayoutVars>
          <dgm:bulletEnabled val="1"/>
        </dgm:presLayoutVars>
      </dgm:prSet>
      <dgm:spPr/>
    </dgm:pt>
    <dgm:pt modelId="{AE9037BF-CF2E-AE4D-9FFD-F27F06C8206B}" type="pres">
      <dgm:prSet presAssocID="{751107AE-1A0C-6E41-AD3C-E482721EEE26}" presName="Name9" presStyleLbl="parChTrans1D2" presStyleIdx="5" presStyleCnt="6"/>
      <dgm:spPr/>
    </dgm:pt>
    <dgm:pt modelId="{685F0905-01ED-134F-82F6-E9A3F272D66D}" type="pres">
      <dgm:prSet presAssocID="{751107AE-1A0C-6E41-AD3C-E482721EEE26}" presName="connTx" presStyleLbl="parChTrans1D2" presStyleIdx="5" presStyleCnt="6"/>
      <dgm:spPr/>
    </dgm:pt>
    <dgm:pt modelId="{E1F4347D-EC04-FB48-88E1-682A56B7D5A8}" type="pres">
      <dgm:prSet presAssocID="{5378065D-57B8-9A42-8E05-2A6636B63EC2}" presName="node" presStyleLbl="node1" presStyleIdx="5" presStyleCnt="6">
        <dgm:presLayoutVars>
          <dgm:bulletEnabled val="1"/>
        </dgm:presLayoutVars>
      </dgm:prSet>
      <dgm:spPr/>
    </dgm:pt>
  </dgm:ptLst>
  <dgm:cxnLst>
    <dgm:cxn modelId="{4892C401-AF8D-FE46-B55B-9791988BC8B7}" type="presOf" srcId="{DC939474-0CA3-DC4A-B39C-65389DB2836D}" destId="{4D7D323C-49A4-DC41-837F-F858B7EC5F51}" srcOrd="0" destOrd="0" presId="urn:microsoft.com/office/officeart/2005/8/layout/radial1"/>
    <dgm:cxn modelId="{C918710C-EA7E-1E4D-A5A5-C03CF3519F1F}" type="presOf" srcId="{32BE01EC-CA6F-C94E-A830-4841BDD8A264}" destId="{49B2121C-144A-2C46-BD03-FE1BDCFC2EFB}" srcOrd="0" destOrd="0" presId="urn:microsoft.com/office/officeart/2005/8/layout/radial1"/>
    <dgm:cxn modelId="{67F76E13-9067-F845-94F6-AD043BA85EB3}" type="presOf" srcId="{9BDA3D52-D904-F44C-9939-F58B2C0E40D3}" destId="{00A6C2B7-C732-0845-A9F2-594C0F60D27E}" srcOrd="0" destOrd="0" presId="urn:microsoft.com/office/officeart/2005/8/layout/radial1"/>
    <dgm:cxn modelId="{8968C023-E892-514D-864A-AE389DEBA130}" type="presOf" srcId="{751107AE-1A0C-6E41-AD3C-E482721EEE26}" destId="{AE9037BF-CF2E-AE4D-9FFD-F27F06C8206B}" srcOrd="0" destOrd="0" presId="urn:microsoft.com/office/officeart/2005/8/layout/radial1"/>
    <dgm:cxn modelId="{0ECC2125-3F56-014A-B600-11A272629AF8}" type="presOf" srcId="{69759ECC-684F-0B4B-A09D-1A0B58BFC45F}" destId="{D1D2BDB7-0269-AC4D-A150-ECE5306949FE}" srcOrd="1" destOrd="0" presId="urn:microsoft.com/office/officeart/2005/8/layout/radial1"/>
    <dgm:cxn modelId="{1784D333-CD31-9341-AEF7-C8D66D927282}" type="presOf" srcId="{5378065D-57B8-9A42-8E05-2A6636B63EC2}" destId="{E1F4347D-EC04-FB48-88E1-682A56B7D5A8}" srcOrd="0" destOrd="0" presId="urn:microsoft.com/office/officeart/2005/8/layout/radial1"/>
    <dgm:cxn modelId="{F4F07566-925C-854B-8D29-FE9EE0F331ED}" type="presOf" srcId="{4775AFA9-D991-CD4F-80EB-27253E3EEAC1}" destId="{5A698154-7B79-274A-9BA2-5D4A34CCE32A}" srcOrd="0" destOrd="0" presId="urn:microsoft.com/office/officeart/2005/8/layout/radial1"/>
    <dgm:cxn modelId="{8AF40668-DCB4-6949-AF5D-A4E99376133F}" type="presOf" srcId="{DB41D0DB-B7A1-E945-AED7-3DEB2EF5D9E4}" destId="{E3BC466E-7206-3C42-A89B-C5863706008E}" srcOrd="1" destOrd="0" presId="urn:microsoft.com/office/officeart/2005/8/layout/radial1"/>
    <dgm:cxn modelId="{C029C94A-4FD4-C547-A4F0-D5093226B25D}" type="presOf" srcId="{7D675E57-5E3A-9840-9CC4-CAF2A6007DEC}" destId="{DF111E3F-05C6-7E49-B751-CCA6A9431E78}" srcOrd="0" destOrd="0" presId="urn:microsoft.com/office/officeart/2005/8/layout/radial1"/>
    <dgm:cxn modelId="{C65B746C-014B-0043-9EF9-44AB6AEBEAB4}" type="presOf" srcId="{751107AE-1A0C-6E41-AD3C-E482721EEE26}" destId="{685F0905-01ED-134F-82F6-E9A3F272D66D}" srcOrd="1" destOrd="0" presId="urn:microsoft.com/office/officeart/2005/8/layout/radial1"/>
    <dgm:cxn modelId="{4EF59374-4663-144C-AA18-363DE903374C}" srcId="{4775AFA9-D991-CD4F-80EB-27253E3EEAC1}" destId="{1DC0E208-8334-D347-B989-2A08BDB66420}" srcOrd="1" destOrd="0" parTransId="{DB41D0DB-B7A1-E945-AED7-3DEB2EF5D9E4}" sibTransId="{647A12FF-4793-A449-8D6F-B18A86E74244}"/>
    <dgm:cxn modelId="{8AF4545A-9A8F-FB49-86D3-68D973B26D56}" type="presOf" srcId="{E2C4338C-EB76-D943-84BE-25045D8A08FE}" destId="{F6DAC3FC-B6CD-3D41-B594-DF72F23A1C59}" srcOrd="1" destOrd="0" presId="urn:microsoft.com/office/officeart/2005/8/layout/radial1"/>
    <dgm:cxn modelId="{AF9B8D7D-AAA7-B446-B28D-4FF4BC951DE6}" srcId="{4775AFA9-D991-CD4F-80EB-27253E3EEAC1}" destId="{5378065D-57B8-9A42-8E05-2A6636B63EC2}" srcOrd="5" destOrd="0" parTransId="{751107AE-1A0C-6E41-AD3C-E482721EEE26}" sibTransId="{94AB12C7-09E1-2A41-8050-089C064E78FA}"/>
    <dgm:cxn modelId="{0EE0A498-A67A-0E44-B1C6-CBD7E137BBBA}" type="presOf" srcId="{7B6B001D-F112-C943-88A6-0C5E502362FC}" destId="{E05266A3-F7AD-A94D-A4C5-6A4B3CC77C16}" srcOrd="0" destOrd="0" presId="urn:microsoft.com/office/officeart/2005/8/layout/radial1"/>
    <dgm:cxn modelId="{3545C79B-4EFD-1343-A131-D963BE7C9C6B}" type="presOf" srcId="{1DC0E208-8334-D347-B989-2A08BDB66420}" destId="{9C6B9CC6-5AC1-6748-94AF-627AEB643A7C}" srcOrd="0" destOrd="0" presId="urn:microsoft.com/office/officeart/2005/8/layout/radial1"/>
    <dgm:cxn modelId="{F1A7C0BC-2C0E-3B46-8017-C300ECA5928F}" srcId="{4775AFA9-D991-CD4F-80EB-27253E3EEAC1}" destId="{7D675E57-5E3A-9840-9CC4-CAF2A6007DEC}" srcOrd="3" destOrd="0" parTransId="{69759ECC-684F-0B4B-A09D-1A0B58BFC45F}" sibTransId="{CD1A811A-D16B-4746-B3D3-25520E88A443}"/>
    <dgm:cxn modelId="{BCED7DBD-742C-2F47-8420-CAD78EA65C52}" type="presOf" srcId="{7B6B001D-F112-C943-88A6-0C5E502362FC}" destId="{A580DA94-BCDA-CF4C-B560-26E76086DAD1}" srcOrd="1" destOrd="0" presId="urn:microsoft.com/office/officeart/2005/8/layout/radial1"/>
    <dgm:cxn modelId="{489E2CC7-A340-3641-95F7-99EA3ACC24AB}" srcId="{4775AFA9-D991-CD4F-80EB-27253E3EEAC1}" destId="{A7958FD8-E775-1940-9007-815367F289C5}" srcOrd="2" destOrd="0" parTransId="{7B6B001D-F112-C943-88A6-0C5E502362FC}" sibTransId="{DCB1AA62-C139-E448-9170-B5711EE60F2B}"/>
    <dgm:cxn modelId="{725273C9-80EA-2E42-B2A6-262B8D3F49BE}" type="presOf" srcId="{69759ECC-684F-0B4B-A09D-1A0B58BFC45F}" destId="{CA656E26-83A5-DB46-A664-D2B9E2BC72EF}" srcOrd="0" destOrd="0" presId="urn:microsoft.com/office/officeart/2005/8/layout/radial1"/>
    <dgm:cxn modelId="{1D70C3DA-C1B5-8A40-8DEF-782871E5C2B5}" type="presOf" srcId="{E2C4338C-EB76-D943-84BE-25045D8A08FE}" destId="{78030067-0B2A-FA40-A66F-14BFE0DEFD0B}" srcOrd="0" destOrd="0" presId="urn:microsoft.com/office/officeart/2005/8/layout/radial1"/>
    <dgm:cxn modelId="{A1C530DB-7304-544B-8F65-954AD6FCA193}" type="presOf" srcId="{51887498-E6F1-5B47-889E-797A209BF8EA}" destId="{74A9B372-20F6-6D43-A390-4F1664D69240}" srcOrd="0" destOrd="0" presId="urn:microsoft.com/office/officeart/2005/8/layout/radial1"/>
    <dgm:cxn modelId="{1833E0DB-D0CE-D645-B03B-BC52D4406C5E}" type="presOf" srcId="{DC939474-0CA3-DC4A-B39C-65389DB2836D}" destId="{3C9EEB60-1E3C-634E-8D3F-A0534935A6BE}" srcOrd="1" destOrd="0" presId="urn:microsoft.com/office/officeart/2005/8/layout/radial1"/>
    <dgm:cxn modelId="{590335DF-1888-A046-B256-DAC6B50D5DB8}" type="presOf" srcId="{A7958FD8-E775-1940-9007-815367F289C5}" destId="{B222F4ED-30ED-7A44-8A89-8577974836E4}" srcOrd="0" destOrd="0" presId="urn:microsoft.com/office/officeart/2005/8/layout/radial1"/>
    <dgm:cxn modelId="{5D5262E6-88E3-FA45-98F8-567C9CC2EB82}" srcId="{4775AFA9-D991-CD4F-80EB-27253E3EEAC1}" destId="{9BDA3D52-D904-F44C-9939-F58B2C0E40D3}" srcOrd="0" destOrd="0" parTransId="{E2C4338C-EB76-D943-84BE-25045D8A08FE}" sibTransId="{3EFB5E97-66E4-A946-A960-25CBC7001216}"/>
    <dgm:cxn modelId="{F31A04F7-FBAA-F046-8240-0E58D7B56E2B}" type="presOf" srcId="{DB41D0DB-B7A1-E945-AED7-3DEB2EF5D9E4}" destId="{C07896E6-F2FA-AA4C-B8C1-CC8DD7E91346}" srcOrd="0" destOrd="0" presId="urn:microsoft.com/office/officeart/2005/8/layout/radial1"/>
    <dgm:cxn modelId="{86C76CF7-8A6A-1F45-809E-3F18A74E30EB}" srcId="{51887498-E6F1-5B47-889E-797A209BF8EA}" destId="{4775AFA9-D991-CD4F-80EB-27253E3EEAC1}" srcOrd="0" destOrd="0" parTransId="{56CA88D5-F9A5-C04A-BC13-7EFAD9B3C513}" sibTransId="{F7316CEF-02D3-874E-83F0-B0E37DC009FD}"/>
    <dgm:cxn modelId="{E7011DFD-5BEF-8A47-A42B-B249E4F72F04}" srcId="{4775AFA9-D991-CD4F-80EB-27253E3EEAC1}" destId="{32BE01EC-CA6F-C94E-A830-4841BDD8A264}" srcOrd="4" destOrd="0" parTransId="{DC939474-0CA3-DC4A-B39C-65389DB2836D}" sibTransId="{B3F7A59D-3A67-F945-8C8D-F39FD3017D79}"/>
    <dgm:cxn modelId="{8507188F-1A8D-F142-9535-1B1908C4198F}" type="presParOf" srcId="{74A9B372-20F6-6D43-A390-4F1664D69240}" destId="{5A698154-7B79-274A-9BA2-5D4A34CCE32A}" srcOrd="0" destOrd="0" presId="urn:microsoft.com/office/officeart/2005/8/layout/radial1"/>
    <dgm:cxn modelId="{B60CF056-2A8D-A345-9C52-5C698FD46309}" type="presParOf" srcId="{74A9B372-20F6-6D43-A390-4F1664D69240}" destId="{78030067-0B2A-FA40-A66F-14BFE0DEFD0B}" srcOrd="1" destOrd="0" presId="urn:microsoft.com/office/officeart/2005/8/layout/radial1"/>
    <dgm:cxn modelId="{960E42E2-2F1E-1649-95F9-7EA4D876A5E9}" type="presParOf" srcId="{78030067-0B2A-FA40-A66F-14BFE0DEFD0B}" destId="{F6DAC3FC-B6CD-3D41-B594-DF72F23A1C59}" srcOrd="0" destOrd="0" presId="urn:microsoft.com/office/officeart/2005/8/layout/radial1"/>
    <dgm:cxn modelId="{D3A00053-357D-5A43-ABAE-571BB1E59227}" type="presParOf" srcId="{74A9B372-20F6-6D43-A390-4F1664D69240}" destId="{00A6C2B7-C732-0845-A9F2-594C0F60D27E}" srcOrd="2" destOrd="0" presId="urn:microsoft.com/office/officeart/2005/8/layout/radial1"/>
    <dgm:cxn modelId="{96820907-F0EC-BE45-935F-943C38DFB0D2}" type="presParOf" srcId="{74A9B372-20F6-6D43-A390-4F1664D69240}" destId="{C07896E6-F2FA-AA4C-B8C1-CC8DD7E91346}" srcOrd="3" destOrd="0" presId="urn:microsoft.com/office/officeart/2005/8/layout/radial1"/>
    <dgm:cxn modelId="{75BEBE73-9321-2D43-8E01-E4DD0AA1C8C7}" type="presParOf" srcId="{C07896E6-F2FA-AA4C-B8C1-CC8DD7E91346}" destId="{E3BC466E-7206-3C42-A89B-C5863706008E}" srcOrd="0" destOrd="0" presId="urn:microsoft.com/office/officeart/2005/8/layout/radial1"/>
    <dgm:cxn modelId="{0F53E604-0EA8-D848-9DC1-D1C44129750E}" type="presParOf" srcId="{74A9B372-20F6-6D43-A390-4F1664D69240}" destId="{9C6B9CC6-5AC1-6748-94AF-627AEB643A7C}" srcOrd="4" destOrd="0" presId="urn:microsoft.com/office/officeart/2005/8/layout/radial1"/>
    <dgm:cxn modelId="{B97299C8-6384-E74C-81B1-17C6F454B6B7}" type="presParOf" srcId="{74A9B372-20F6-6D43-A390-4F1664D69240}" destId="{E05266A3-F7AD-A94D-A4C5-6A4B3CC77C16}" srcOrd="5" destOrd="0" presId="urn:microsoft.com/office/officeart/2005/8/layout/radial1"/>
    <dgm:cxn modelId="{FDA948A6-F15B-2D4D-BFD8-74A8900C76DD}" type="presParOf" srcId="{E05266A3-F7AD-A94D-A4C5-6A4B3CC77C16}" destId="{A580DA94-BCDA-CF4C-B560-26E76086DAD1}" srcOrd="0" destOrd="0" presId="urn:microsoft.com/office/officeart/2005/8/layout/radial1"/>
    <dgm:cxn modelId="{BE4E92DC-B1C9-3E42-8FAF-B08F556595B3}" type="presParOf" srcId="{74A9B372-20F6-6D43-A390-4F1664D69240}" destId="{B222F4ED-30ED-7A44-8A89-8577974836E4}" srcOrd="6" destOrd="0" presId="urn:microsoft.com/office/officeart/2005/8/layout/radial1"/>
    <dgm:cxn modelId="{4564EAED-8057-604B-93E4-87C6916D54E4}" type="presParOf" srcId="{74A9B372-20F6-6D43-A390-4F1664D69240}" destId="{CA656E26-83A5-DB46-A664-D2B9E2BC72EF}" srcOrd="7" destOrd="0" presId="urn:microsoft.com/office/officeart/2005/8/layout/radial1"/>
    <dgm:cxn modelId="{A4640630-A8C4-A640-BFDC-3B6CBF887A22}" type="presParOf" srcId="{CA656E26-83A5-DB46-A664-D2B9E2BC72EF}" destId="{D1D2BDB7-0269-AC4D-A150-ECE5306949FE}" srcOrd="0" destOrd="0" presId="urn:microsoft.com/office/officeart/2005/8/layout/radial1"/>
    <dgm:cxn modelId="{9BA048C3-8E00-7F40-B92F-B675A1B99DE5}" type="presParOf" srcId="{74A9B372-20F6-6D43-A390-4F1664D69240}" destId="{DF111E3F-05C6-7E49-B751-CCA6A9431E78}" srcOrd="8" destOrd="0" presId="urn:microsoft.com/office/officeart/2005/8/layout/radial1"/>
    <dgm:cxn modelId="{161ADFA9-9150-FD46-B2AC-79712F7F42CB}" type="presParOf" srcId="{74A9B372-20F6-6D43-A390-4F1664D69240}" destId="{4D7D323C-49A4-DC41-837F-F858B7EC5F51}" srcOrd="9" destOrd="0" presId="urn:microsoft.com/office/officeart/2005/8/layout/radial1"/>
    <dgm:cxn modelId="{40337888-43AE-1641-9037-76AD45D5F3B4}" type="presParOf" srcId="{4D7D323C-49A4-DC41-837F-F858B7EC5F51}" destId="{3C9EEB60-1E3C-634E-8D3F-A0534935A6BE}" srcOrd="0" destOrd="0" presId="urn:microsoft.com/office/officeart/2005/8/layout/radial1"/>
    <dgm:cxn modelId="{DD5B1BBB-E4BC-934C-8446-A7BA86923BB9}" type="presParOf" srcId="{74A9B372-20F6-6D43-A390-4F1664D69240}" destId="{49B2121C-144A-2C46-BD03-FE1BDCFC2EFB}" srcOrd="10" destOrd="0" presId="urn:microsoft.com/office/officeart/2005/8/layout/radial1"/>
    <dgm:cxn modelId="{206B697C-3DEA-9C46-8310-19499E246E5D}" type="presParOf" srcId="{74A9B372-20F6-6D43-A390-4F1664D69240}" destId="{AE9037BF-CF2E-AE4D-9FFD-F27F06C8206B}" srcOrd="11" destOrd="0" presId="urn:microsoft.com/office/officeart/2005/8/layout/radial1"/>
    <dgm:cxn modelId="{5D1A47F6-8407-E746-91C1-435A2B8E774E}" type="presParOf" srcId="{AE9037BF-CF2E-AE4D-9FFD-F27F06C8206B}" destId="{685F0905-01ED-134F-82F6-E9A3F272D66D}" srcOrd="0" destOrd="0" presId="urn:microsoft.com/office/officeart/2005/8/layout/radial1"/>
    <dgm:cxn modelId="{0A8071E0-1511-034D-89F7-17DFFA7E8F76}" type="presParOf" srcId="{74A9B372-20F6-6D43-A390-4F1664D69240}" destId="{E1F4347D-EC04-FB48-88E1-682A56B7D5A8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887498-E6F1-5B47-889E-797A209BF8EA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4775AFA9-D991-CD4F-80EB-27253E3EEAC1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Person med alvorlig, langvarig stress</a:t>
          </a:r>
        </a:p>
      </dgm:t>
    </dgm:pt>
    <dgm:pt modelId="{56CA88D5-F9A5-C04A-BC13-7EFAD9B3C513}" type="parTrans" cxnId="{86C76CF7-8A6A-1F45-809E-3F18A74E30EB}">
      <dgm:prSet/>
      <dgm:spPr/>
      <dgm:t>
        <a:bodyPr/>
        <a:lstStyle/>
        <a:p>
          <a:endParaRPr lang="da-DK"/>
        </a:p>
      </dgm:t>
    </dgm:pt>
    <dgm:pt modelId="{F7316CEF-02D3-874E-83F0-B0E37DC009FD}" type="sibTrans" cxnId="{86C76CF7-8A6A-1F45-809E-3F18A74E30EB}">
      <dgm:prSet/>
      <dgm:spPr/>
      <dgm:t>
        <a:bodyPr/>
        <a:lstStyle/>
        <a:p>
          <a:endParaRPr lang="da-DK"/>
        </a:p>
      </dgm:t>
    </dgm:pt>
    <dgm:pt modelId="{9BDA3D52-D904-F44C-9939-F58B2C0E40D3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Menneskets adfærd, fx i klimabevidsthed, samfundsinteresse, det store ‘økosystem</a:t>
          </a:r>
        </a:p>
      </dgm:t>
    </dgm:pt>
    <dgm:pt modelId="{E2C4338C-EB76-D943-84BE-25045D8A08FE}" type="parTrans" cxnId="{5D5262E6-88E3-FA45-98F8-567C9CC2EB82}">
      <dgm:prSet/>
      <dgm:spPr/>
      <dgm:t>
        <a:bodyPr/>
        <a:lstStyle/>
        <a:p>
          <a:endParaRPr lang="da-DK"/>
        </a:p>
      </dgm:t>
    </dgm:pt>
    <dgm:pt modelId="{3EFB5E97-66E4-A946-A960-25CBC7001216}" type="sibTrans" cxnId="{5D5262E6-88E3-FA45-98F8-567C9CC2EB82}">
      <dgm:prSet/>
      <dgm:spPr/>
      <dgm:t>
        <a:bodyPr/>
        <a:lstStyle/>
        <a:p>
          <a:endParaRPr lang="da-DK"/>
        </a:p>
      </dgm:t>
    </dgm:pt>
    <dgm:pt modelId="{1DC0E208-8334-D347-B989-2A08BDB66420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Påvirkning af familie (ægteskab, forældreskab), ”peers”, det nære økosystem</a:t>
          </a:r>
        </a:p>
      </dgm:t>
    </dgm:pt>
    <dgm:pt modelId="{DB41D0DB-B7A1-E945-AED7-3DEB2EF5D9E4}" type="parTrans" cxnId="{4EF59374-4663-144C-AA18-363DE903374C}">
      <dgm:prSet/>
      <dgm:spPr/>
      <dgm:t>
        <a:bodyPr/>
        <a:lstStyle/>
        <a:p>
          <a:endParaRPr lang="da-DK"/>
        </a:p>
      </dgm:t>
    </dgm:pt>
    <dgm:pt modelId="{647A12FF-4793-A449-8D6F-B18A86E74244}" type="sibTrans" cxnId="{4EF59374-4663-144C-AA18-363DE903374C}">
      <dgm:prSet/>
      <dgm:spPr/>
      <dgm:t>
        <a:bodyPr/>
        <a:lstStyle/>
        <a:p>
          <a:endParaRPr lang="da-DK"/>
        </a:p>
      </dgm:t>
    </dgm:pt>
    <dgm:pt modelId="{A7958FD8-E775-1940-9007-815367F289C5}">
      <dgm:prSet phldrT="[Tekst]"/>
      <dgm:spPr>
        <a:solidFill>
          <a:srgbClr val="0070C0"/>
        </a:solidFill>
      </dgm:spPr>
      <dgm:t>
        <a:bodyPr/>
        <a:lstStyle/>
        <a:p>
          <a:r>
            <a:rPr lang="da-DK" b="1" dirty="0">
              <a:solidFill>
                <a:srgbClr val="FFFF00"/>
              </a:solidFill>
            </a:rPr>
            <a:t>Risiko for </a:t>
          </a:r>
          <a:r>
            <a:rPr lang="da-DK" b="1" dirty="0" err="1">
              <a:solidFill>
                <a:srgbClr val="FFFF00"/>
              </a:solidFill>
            </a:rPr>
            <a:t>komorbide</a:t>
          </a:r>
          <a:r>
            <a:rPr lang="da-DK" b="1" dirty="0">
              <a:solidFill>
                <a:srgbClr val="FFFF00"/>
              </a:solidFill>
            </a:rPr>
            <a:t> sygdomme (angst, </a:t>
          </a:r>
          <a:r>
            <a:rPr lang="da-DK" b="1" dirty="0" err="1">
              <a:solidFill>
                <a:srgbClr val="FFFF00"/>
              </a:solidFill>
            </a:rPr>
            <a:t>dep</a:t>
          </a:r>
          <a:r>
            <a:rPr lang="da-DK" b="1" dirty="0">
              <a:solidFill>
                <a:srgbClr val="FFFF00"/>
              </a:solidFill>
            </a:rPr>
            <a:t>., hjerte-kar-lidelser, inflammatoriske lidelser)</a:t>
          </a:r>
        </a:p>
      </dgm:t>
    </dgm:pt>
    <dgm:pt modelId="{7B6B001D-F112-C943-88A6-0C5E502362FC}" type="parTrans" cxnId="{489E2CC7-A340-3641-95F7-99EA3ACC24AB}">
      <dgm:prSet/>
      <dgm:spPr/>
      <dgm:t>
        <a:bodyPr/>
        <a:lstStyle/>
        <a:p>
          <a:endParaRPr lang="da-DK"/>
        </a:p>
      </dgm:t>
    </dgm:pt>
    <dgm:pt modelId="{DCB1AA62-C139-E448-9170-B5711EE60F2B}" type="sibTrans" cxnId="{489E2CC7-A340-3641-95F7-99EA3ACC24AB}">
      <dgm:prSet/>
      <dgm:spPr/>
      <dgm:t>
        <a:bodyPr/>
        <a:lstStyle/>
        <a:p>
          <a:endParaRPr lang="da-DK"/>
        </a:p>
      </dgm:t>
    </dgm:pt>
    <dgm:pt modelId="{5378065D-57B8-9A42-8E05-2A6636B63EC2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Arbejdsevne, produktivitet, positiv bidrag (livsbidrag) til samfundet</a:t>
          </a:r>
        </a:p>
      </dgm:t>
    </dgm:pt>
    <dgm:pt modelId="{751107AE-1A0C-6E41-AD3C-E482721EEE26}" type="parTrans" cxnId="{AF9B8D7D-AAA7-B446-B28D-4FF4BC951DE6}">
      <dgm:prSet/>
      <dgm:spPr/>
      <dgm:t>
        <a:bodyPr/>
        <a:lstStyle/>
        <a:p>
          <a:endParaRPr lang="da-DK"/>
        </a:p>
      </dgm:t>
    </dgm:pt>
    <dgm:pt modelId="{94AB12C7-09E1-2A41-8050-089C064E78FA}" type="sibTrans" cxnId="{AF9B8D7D-AAA7-B446-B28D-4FF4BC951DE6}">
      <dgm:prSet/>
      <dgm:spPr/>
      <dgm:t>
        <a:bodyPr/>
        <a:lstStyle/>
        <a:p>
          <a:endParaRPr lang="da-DK"/>
        </a:p>
      </dgm:t>
    </dgm:pt>
    <dgm:pt modelId="{7D675E57-5E3A-9840-9CC4-CAF2A6007DEC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Forbrug af sundhedsydelser, terapi, medicin, indlæggelser, sociale ydelser</a:t>
          </a:r>
        </a:p>
      </dgm:t>
    </dgm:pt>
    <dgm:pt modelId="{69759ECC-684F-0B4B-A09D-1A0B58BFC45F}" type="parTrans" cxnId="{F1A7C0BC-2C0E-3B46-8017-C300ECA5928F}">
      <dgm:prSet/>
      <dgm:spPr/>
      <dgm:t>
        <a:bodyPr/>
        <a:lstStyle/>
        <a:p>
          <a:endParaRPr lang="da-DK"/>
        </a:p>
      </dgm:t>
    </dgm:pt>
    <dgm:pt modelId="{CD1A811A-D16B-4746-B3D3-25520E88A443}" type="sibTrans" cxnId="{F1A7C0BC-2C0E-3B46-8017-C300ECA5928F}">
      <dgm:prSet/>
      <dgm:spPr/>
      <dgm:t>
        <a:bodyPr/>
        <a:lstStyle/>
        <a:p>
          <a:endParaRPr lang="da-DK"/>
        </a:p>
      </dgm:t>
    </dgm:pt>
    <dgm:pt modelId="{32BE01EC-CA6F-C94E-A830-4841BDD8A264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Ændringer i livsstil, som forøger risikoen for livsstilssygdomme og sænker helbred og resiliens</a:t>
          </a:r>
        </a:p>
      </dgm:t>
    </dgm:pt>
    <dgm:pt modelId="{DC939474-0CA3-DC4A-B39C-65389DB2836D}" type="parTrans" cxnId="{E7011DFD-5BEF-8A47-A42B-B249E4F72F04}">
      <dgm:prSet/>
      <dgm:spPr/>
      <dgm:t>
        <a:bodyPr/>
        <a:lstStyle/>
        <a:p>
          <a:endParaRPr lang="da-DK"/>
        </a:p>
      </dgm:t>
    </dgm:pt>
    <dgm:pt modelId="{B3F7A59D-3A67-F945-8C8D-F39FD3017D79}" type="sibTrans" cxnId="{E7011DFD-5BEF-8A47-A42B-B249E4F72F04}">
      <dgm:prSet/>
      <dgm:spPr/>
      <dgm:t>
        <a:bodyPr/>
        <a:lstStyle/>
        <a:p>
          <a:endParaRPr lang="da-DK"/>
        </a:p>
      </dgm:t>
    </dgm:pt>
    <dgm:pt modelId="{74A9B372-20F6-6D43-A390-4F1664D69240}" type="pres">
      <dgm:prSet presAssocID="{51887498-E6F1-5B47-889E-797A209BF8E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698154-7B79-274A-9BA2-5D4A34CCE32A}" type="pres">
      <dgm:prSet presAssocID="{4775AFA9-D991-CD4F-80EB-27253E3EEAC1}" presName="centerShape" presStyleLbl="node0" presStyleIdx="0" presStyleCnt="1"/>
      <dgm:spPr/>
    </dgm:pt>
    <dgm:pt modelId="{78030067-0B2A-FA40-A66F-14BFE0DEFD0B}" type="pres">
      <dgm:prSet presAssocID="{E2C4338C-EB76-D943-84BE-25045D8A08FE}" presName="Name9" presStyleLbl="parChTrans1D2" presStyleIdx="0" presStyleCnt="6"/>
      <dgm:spPr/>
    </dgm:pt>
    <dgm:pt modelId="{F6DAC3FC-B6CD-3D41-B594-DF72F23A1C59}" type="pres">
      <dgm:prSet presAssocID="{E2C4338C-EB76-D943-84BE-25045D8A08FE}" presName="connTx" presStyleLbl="parChTrans1D2" presStyleIdx="0" presStyleCnt="6"/>
      <dgm:spPr/>
    </dgm:pt>
    <dgm:pt modelId="{00A6C2B7-C732-0845-A9F2-594C0F60D27E}" type="pres">
      <dgm:prSet presAssocID="{9BDA3D52-D904-F44C-9939-F58B2C0E40D3}" presName="node" presStyleLbl="node1" presStyleIdx="0" presStyleCnt="6">
        <dgm:presLayoutVars>
          <dgm:bulletEnabled val="1"/>
        </dgm:presLayoutVars>
      </dgm:prSet>
      <dgm:spPr/>
    </dgm:pt>
    <dgm:pt modelId="{C07896E6-F2FA-AA4C-B8C1-CC8DD7E91346}" type="pres">
      <dgm:prSet presAssocID="{DB41D0DB-B7A1-E945-AED7-3DEB2EF5D9E4}" presName="Name9" presStyleLbl="parChTrans1D2" presStyleIdx="1" presStyleCnt="6"/>
      <dgm:spPr/>
    </dgm:pt>
    <dgm:pt modelId="{E3BC466E-7206-3C42-A89B-C5863706008E}" type="pres">
      <dgm:prSet presAssocID="{DB41D0DB-B7A1-E945-AED7-3DEB2EF5D9E4}" presName="connTx" presStyleLbl="parChTrans1D2" presStyleIdx="1" presStyleCnt="6"/>
      <dgm:spPr/>
    </dgm:pt>
    <dgm:pt modelId="{9C6B9CC6-5AC1-6748-94AF-627AEB643A7C}" type="pres">
      <dgm:prSet presAssocID="{1DC0E208-8334-D347-B989-2A08BDB66420}" presName="node" presStyleLbl="node1" presStyleIdx="1" presStyleCnt="6">
        <dgm:presLayoutVars>
          <dgm:bulletEnabled val="1"/>
        </dgm:presLayoutVars>
      </dgm:prSet>
      <dgm:spPr/>
    </dgm:pt>
    <dgm:pt modelId="{E05266A3-F7AD-A94D-A4C5-6A4B3CC77C16}" type="pres">
      <dgm:prSet presAssocID="{7B6B001D-F112-C943-88A6-0C5E502362FC}" presName="Name9" presStyleLbl="parChTrans1D2" presStyleIdx="2" presStyleCnt="6"/>
      <dgm:spPr/>
    </dgm:pt>
    <dgm:pt modelId="{A580DA94-BCDA-CF4C-B560-26E76086DAD1}" type="pres">
      <dgm:prSet presAssocID="{7B6B001D-F112-C943-88A6-0C5E502362FC}" presName="connTx" presStyleLbl="parChTrans1D2" presStyleIdx="2" presStyleCnt="6"/>
      <dgm:spPr/>
    </dgm:pt>
    <dgm:pt modelId="{B222F4ED-30ED-7A44-8A89-8577974836E4}" type="pres">
      <dgm:prSet presAssocID="{A7958FD8-E775-1940-9007-815367F289C5}" presName="node" presStyleLbl="node1" presStyleIdx="2" presStyleCnt="6">
        <dgm:presLayoutVars>
          <dgm:bulletEnabled val="1"/>
        </dgm:presLayoutVars>
      </dgm:prSet>
      <dgm:spPr/>
    </dgm:pt>
    <dgm:pt modelId="{CA656E26-83A5-DB46-A664-D2B9E2BC72EF}" type="pres">
      <dgm:prSet presAssocID="{69759ECC-684F-0B4B-A09D-1A0B58BFC45F}" presName="Name9" presStyleLbl="parChTrans1D2" presStyleIdx="3" presStyleCnt="6"/>
      <dgm:spPr/>
    </dgm:pt>
    <dgm:pt modelId="{D1D2BDB7-0269-AC4D-A150-ECE5306949FE}" type="pres">
      <dgm:prSet presAssocID="{69759ECC-684F-0B4B-A09D-1A0B58BFC45F}" presName="connTx" presStyleLbl="parChTrans1D2" presStyleIdx="3" presStyleCnt="6"/>
      <dgm:spPr/>
    </dgm:pt>
    <dgm:pt modelId="{DF111E3F-05C6-7E49-B751-CCA6A9431E78}" type="pres">
      <dgm:prSet presAssocID="{7D675E57-5E3A-9840-9CC4-CAF2A6007DEC}" presName="node" presStyleLbl="node1" presStyleIdx="3" presStyleCnt="6">
        <dgm:presLayoutVars>
          <dgm:bulletEnabled val="1"/>
        </dgm:presLayoutVars>
      </dgm:prSet>
      <dgm:spPr/>
    </dgm:pt>
    <dgm:pt modelId="{4D7D323C-49A4-DC41-837F-F858B7EC5F51}" type="pres">
      <dgm:prSet presAssocID="{DC939474-0CA3-DC4A-B39C-65389DB2836D}" presName="Name9" presStyleLbl="parChTrans1D2" presStyleIdx="4" presStyleCnt="6"/>
      <dgm:spPr/>
    </dgm:pt>
    <dgm:pt modelId="{3C9EEB60-1E3C-634E-8D3F-A0534935A6BE}" type="pres">
      <dgm:prSet presAssocID="{DC939474-0CA3-DC4A-B39C-65389DB2836D}" presName="connTx" presStyleLbl="parChTrans1D2" presStyleIdx="4" presStyleCnt="6"/>
      <dgm:spPr/>
    </dgm:pt>
    <dgm:pt modelId="{49B2121C-144A-2C46-BD03-FE1BDCFC2EFB}" type="pres">
      <dgm:prSet presAssocID="{32BE01EC-CA6F-C94E-A830-4841BDD8A264}" presName="node" presStyleLbl="node1" presStyleIdx="4" presStyleCnt="6">
        <dgm:presLayoutVars>
          <dgm:bulletEnabled val="1"/>
        </dgm:presLayoutVars>
      </dgm:prSet>
      <dgm:spPr/>
    </dgm:pt>
    <dgm:pt modelId="{AE9037BF-CF2E-AE4D-9FFD-F27F06C8206B}" type="pres">
      <dgm:prSet presAssocID="{751107AE-1A0C-6E41-AD3C-E482721EEE26}" presName="Name9" presStyleLbl="parChTrans1D2" presStyleIdx="5" presStyleCnt="6"/>
      <dgm:spPr/>
    </dgm:pt>
    <dgm:pt modelId="{685F0905-01ED-134F-82F6-E9A3F272D66D}" type="pres">
      <dgm:prSet presAssocID="{751107AE-1A0C-6E41-AD3C-E482721EEE26}" presName="connTx" presStyleLbl="parChTrans1D2" presStyleIdx="5" presStyleCnt="6"/>
      <dgm:spPr/>
    </dgm:pt>
    <dgm:pt modelId="{E1F4347D-EC04-FB48-88E1-682A56B7D5A8}" type="pres">
      <dgm:prSet presAssocID="{5378065D-57B8-9A42-8E05-2A6636B63EC2}" presName="node" presStyleLbl="node1" presStyleIdx="5" presStyleCnt="6">
        <dgm:presLayoutVars>
          <dgm:bulletEnabled val="1"/>
        </dgm:presLayoutVars>
      </dgm:prSet>
      <dgm:spPr/>
    </dgm:pt>
  </dgm:ptLst>
  <dgm:cxnLst>
    <dgm:cxn modelId="{4892C401-AF8D-FE46-B55B-9791988BC8B7}" type="presOf" srcId="{DC939474-0CA3-DC4A-B39C-65389DB2836D}" destId="{4D7D323C-49A4-DC41-837F-F858B7EC5F51}" srcOrd="0" destOrd="0" presId="urn:microsoft.com/office/officeart/2005/8/layout/radial1"/>
    <dgm:cxn modelId="{C918710C-EA7E-1E4D-A5A5-C03CF3519F1F}" type="presOf" srcId="{32BE01EC-CA6F-C94E-A830-4841BDD8A264}" destId="{49B2121C-144A-2C46-BD03-FE1BDCFC2EFB}" srcOrd="0" destOrd="0" presId="urn:microsoft.com/office/officeart/2005/8/layout/radial1"/>
    <dgm:cxn modelId="{67F76E13-9067-F845-94F6-AD043BA85EB3}" type="presOf" srcId="{9BDA3D52-D904-F44C-9939-F58B2C0E40D3}" destId="{00A6C2B7-C732-0845-A9F2-594C0F60D27E}" srcOrd="0" destOrd="0" presId="urn:microsoft.com/office/officeart/2005/8/layout/radial1"/>
    <dgm:cxn modelId="{8968C023-E892-514D-864A-AE389DEBA130}" type="presOf" srcId="{751107AE-1A0C-6E41-AD3C-E482721EEE26}" destId="{AE9037BF-CF2E-AE4D-9FFD-F27F06C8206B}" srcOrd="0" destOrd="0" presId="urn:microsoft.com/office/officeart/2005/8/layout/radial1"/>
    <dgm:cxn modelId="{0ECC2125-3F56-014A-B600-11A272629AF8}" type="presOf" srcId="{69759ECC-684F-0B4B-A09D-1A0B58BFC45F}" destId="{D1D2BDB7-0269-AC4D-A150-ECE5306949FE}" srcOrd="1" destOrd="0" presId="urn:microsoft.com/office/officeart/2005/8/layout/radial1"/>
    <dgm:cxn modelId="{1784D333-CD31-9341-AEF7-C8D66D927282}" type="presOf" srcId="{5378065D-57B8-9A42-8E05-2A6636B63EC2}" destId="{E1F4347D-EC04-FB48-88E1-682A56B7D5A8}" srcOrd="0" destOrd="0" presId="urn:microsoft.com/office/officeart/2005/8/layout/radial1"/>
    <dgm:cxn modelId="{F4F07566-925C-854B-8D29-FE9EE0F331ED}" type="presOf" srcId="{4775AFA9-D991-CD4F-80EB-27253E3EEAC1}" destId="{5A698154-7B79-274A-9BA2-5D4A34CCE32A}" srcOrd="0" destOrd="0" presId="urn:microsoft.com/office/officeart/2005/8/layout/radial1"/>
    <dgm:cxn modelId="{8AF40668-DCB4-6949-AF5D-A4E99376133F}" type="presOf" srcId="{DB41D0DB-B7A1-E945-AED7-3DEB2EF5D9E4}" destId="{E3BC466E-7206-3C42-A89B-C5863706008E}" srcOrd="1" destOrd="0" presId="urn:microsoft.com/office/officeart/2005/8/layout/radial1"/>
    <dgm:cxn modelId="{C029C94A-4FD4-C547-A4F0-D5093226B25D}" type="presOf" srcId="{7D675E57-5E3A-9840-9CC4-CAF2A6007DEC}" destId="{DF111E3F-05C6-7E49-B751-CCA6A9431E78}" srcOrd="0" destOrd="0" presId="urn:microsoft.com/office/officeart/2005/8/layout/radial1"/>
    <dgm:cxn modelId="{C65B746C-014B-0043-9EF9-44AB6AEBEAB4}" type="presOf" srcId="{751107AE-1A0C-6E41-AD3C-E482721EEE26}" destId="{685F0905-01ED-134F-82F6-E9A3F272D66D}" srcOrd="1" destOrd="0" presId="urn:microsoft.com/office/officeart/2005/8/layout/radial1"/>
    <dgm:cxn modelId="{4EF59374-4663-144C-AA18-363DE903374C}" srcId="{4775AFA9-D991-CD4F-80EB-27253E3EEAC1}" destId="{1DC0E208-8334-D347-B989-2A08BDB66420}" srcOrd="1" destOrd="0" parTransId="{DB41D0DB-B7A1-E945-AED7-3DEB2EF5D9E4}" sibTransId="{647A12FF-4793-A449-8D6F-B18A86E74244}"/>
    <dgm:cxn modelId="{8AF4545A-9A8F-FB49-86D3-68D973B26D56}" type="presOf" srcId="{E2C4338C-EB76-D943-84BE-25045D8A08FE}" destId="{F6DAC3FC-B6CD-3D41-B594-DF72F23A1C59}" srcOrd="1" destOrd="0" presId="urn:microsoft.com/office/officeart/2005/8/layout/radial1"/>
    <dgm:cxn modelId="{AF9B8D7D-AAA7-B446-B28D-4FF4BC951DE6}" srcId="{4775AFA9-D991-CD4F-80EB-27253E3EEAC1}" destId="{5378065D-57B8-9A42-8E05-2A6636B63EC2}" srcOrd="5" destOrd="0" parTransId="{751107AE-1A0C-6E41-AD3C-E482721EEE26}" sibTransId="{94AB12C7-09E1-2A41-8050-089C064E78FA}"/>
    <dgm:cxn modelId="{0EE0A498-A67A-0E44-B1C6-CBD7E137BBBA}" type="presOf" srcId="{7B6B001D-F112-C943-88A6-0C5E502362FC}" destId="{E05266A3-F7AD-A94D-A4C5-6A4B3CC77C16}" srcOrd="0" destOrd="0" presId="urn:microsoft.com/office/officeart/2005/8/layout/radial1"/>
    <dgm:cxn modelId="{3545C79B-4EFD-1343-A131-D963BE7C9C6B}" type="presOf" srcId="{1DC0E208-8334-D347-B989-2A08BDB66420}" destId="{9C6B9CC6-5AC1-6748-94AF-627AEB643A7C}" srcOrd="0" destOrd="0" presId="urn:microsoft.com/office/officeart/2005/8/layout/radial1"/>
    <dgm:cxn modelId="{F1A7C0BC-2C0E-3B46-8017-C300ECA5928F}" srcId="{4775AFA9-D991-CD4F-80EB-27253E3EEAC1}" destId="{7D675E57-5E3A-9840-9CC4-CAF2A6007DEC}" srcOrd="3" destOrd="0" parTransId="{69759ECC-684F-0B4B-A09D-1A0B58BFC45F}" sibTransId="{CD1A811A-D16B-4746-B3D3-25520E88A443}"/>
    <dgm:cxn modelId="{BCED7DBD-742C-2F47-8420-CAD78EA65C52}" type="presOf" srcId="{7B6B001D-F112-C943-88A6-0C5E502362FC}" destId="{A580DA94-BCDA-CF4C-B560-26E76086DAD1}" srcOrd="1" destOrd="0" presId="urn:microsoft.com/office/officeart/2005/8/layout/radial1"/>
    <dgm:cxn modelId="{489E2CC7-A340-3641-95F7-99EA3ACC24AB}" srcId="{4775AFA9-D991-CD4F-80EB-27253E3EEAC1}" destId="{A7958FD8-E775-1940-9007-815367F289C5}" srcOrd="2" destOrd="0" parTransId="{7B6B001D-F112-C943-88A6-0C5E502362FC}" sibTransId="{DCB1AA62-C139-E448-9170-B5711EE60F2B}"/>
    <dgm:cxn modelId="{725273C9-80EA-2E42-B2A6-262B8D3F49BE}" type="presOf" srcId="{69759ECC-684F-0B4B-A09D-1A0B58BFC45F}" destId="{CA656E26-83A5-DB46-A664-D2B9E2BC72EF}" srcOrd="0" destOrd="0" presId="urn:microsoft.com/office/officeart/2005/8/layout/radial1"/>
    <dgm:cxn modelId="{1D70C3DA-C1B5-8A40-8DEF-782871E5C2B5}" type="presOf" srcId="{E2C4338C-EB76-D943-84BE-25045D8A08FE}" destId="{78030067-0B2A-FA40-A66F-14BFE0DEFD0B}" srcOrd="0" destOrd="0" presId="urn:microsoft.com/office/officeart/2005/8/layout/radial1"/>
    <dgm:cxn modelId="{A1C530DB-7304-544B-8F65-954AD6FCA193}" type="presOf" srcId="{51887498-E6F1-5B47-889E-797A209BF8EA}" destId="{74A9B372-20F6-6D43-A390-4F1664D69240}" srcOrd="0" destOrd="0" presId="urn:microsoft.com/office/officeart/2005/8/layout/radial1"/>
    <dgm:cxn modelId="{1833E0DB-D0CE-D645-B03B-BC52D4406C5E}" type="presOf" srcId="{DC939474-0CA3-DC4A-B39C-65389DB2836D}" destId="{3C9EEB60-1E3C-634E-8D3F-A0534935A6BE}" srcOrd="1" destOrd="0" presId="urn:microsoft.com/office/officeart/2005/8/layout/radial1"/>
    <dgm:cxn modelId="{590335DF-1888-A046-B256-DAC6B50D5DB8}" type="presOf" srcId="{A7958FD8-E775-1940-9007-815367F289C5}" destId="{B222F4ED-30ED-7A44-8A89-8577974836E4}" srcOrd="0" destOrd="0" presId="urn:microsoft.com/office/officeart/2005/8/layout/radial1"/>
    <dgm:cxn modelId="{5D5262E6-88E3-FA45-98F8-567C9CC2EB82}" srcId="{4775AFA9-D991-CD4F-80EB-27253E3EEAC1}" destId="{9BDA3D52-D904-F44C-9939-F58B2C0E40D3}" srcOrd="0" destOrd="0" parTransId="{E2C4338C-EB76-D943-84BE-25045D8A08FE}" sibTransId="{3EFB5E97-66E4-A946-A960-25CBC7001216}"/>
    <dgm:cxn modelId="{F31A04F7-FBAA-F046-8240-0E58D7B56E2B}" type="presOf" srcId="{DB41D0DB-B7A1-E945-AED7-3DEB2EF5D9E4}" destId="{C07896E6-F2FA-AA4C-B8C1-CC8DD7E91346}" srcOrd="0" destOrd="0" presId="urn:microsoft.com/office/officeart/2005/8/layout/radial1"/>
    <dgm:cxn modelId="{86C76CF7-8A6A-1F45-809E-3F18A74E30EB}" srcId="{51887498-E6F1-5B47-889E-797A209BF8EA}" destId="{4775AFA9-D991-CD4F-80EB-27253E3EEAC1}" srcOrd="0" destOrd="0" parTransId="{56CA88D5-F9A5-C04A-BC13-7EFAD9B3C513}" sibTransId="{F7316CEF-02D3-874E-83F0-B0E37DC009FD}"/>
    <dgm:cxn modelId="{E7011DFD-5BEF-8A47-A42B-B249E4F72F04}" srcId="{4775AFA9-D991-CD4F-80EB-27253E3EEAC1}" destId="{32BE01EC-CA6F-C94E-A830-4841BDD8A264}" srcOrd="4" destOrd="0" parTransId="{DC939474-0CA3-DC4A-B39C-65389DB2836D}" sibTransId="{B3F7A59D-3A67-F945-8C8D-F39FD3017D79}"/>
    <dgm:cxn modelId="{8507188F-1A8D-F142-9535-1B1908C4198F}" type="presParOf" srcId="{74A9B372-20F6-6D43-A390-4F1664D69240}" destId="{5A698154-7B79-274A-9BA2-5D4A34CCE32A}" srcOrd="0" destOrd="0" presId="urn:microsoft.com/office/officeart/2005/8/layout/radial1"/>
    <dgm:cxn modelId="{B60CF056-2A8D-A345-9C52-5C698FD46309}" type="presParOf" srcId="{74A9B372-20F6-6D43-A390-4F1664D69240}" destId="{78030067-0B2A-FA40-A66F-14BFE0DEFD0B}" srcOrd="1" destOrd="0" presId="urn:microsoft.com/office/officeart/2005/8/layout/radial1"/>
    <dgm:cxn modelId="{960E42E2-2F1E-1649-95F9-7EA4D876A5E9}" type="presParOf" srcId="{78030067-0B2A-FA40-A66F-14BFE0DEFD0B}" destId="{F6DAC3FC-B6CD-3D41-B594-DF72F23A1C59}" srcOrd="0" destOrd="0" presId="urn:microsoft.com/office/officeart/2005/8/layout/radial1"/>
    <dgm:cxn modelId="{D3A00053-357D-5A43-ABAE-571BB1E59227}" type="presParOf" srcId="{74A9B372-20F6-6D43-A390-4F1664D69240}" destId="{00A6C2B7-C732-0845-A9F2-594C0F60D27E}" srcOrd="2" destOrd="0" presId="urn:microsoft.com/office/officeart/2005/8/layout/radial1"/>
    <dgm:cxn modelId="{96820907-F0EC-BE45-935F-943C38DFB0D2}" type="presParOf" srcId="{74A9B372-20F6-6D43-A390-4F1664D69240}" destId="{C07896E6-F2FA-AA4C-B8C1-CC8DD7E91346}" srcOrd="3" destOrd="0" presId="urn:microsoft.com/office/officeart/2005/8/layout/radial1"/>
    <dgm:cxn modelId="{75BEBE73-9321-2D43-8E01-E4DD0AA1C8C7}" type="presParOf" srcId="{C07896E6-F2FA-AA4C-B8C1-CC8DD7E91346}" destId="{E3BC466E-7206-3C42-A89B-C5863706008E}" srcOrd="0" destOrd="0" presId="urn:microsoft.com/office/officeart/2005/8/layout/radial1"/>
    <dgm:cxn modelId="{0F53E604-0EA8-D848-9DC1-D1C44129750E}" type="presParOf" srcId="{74A9B372-20F6-6D43-A390-4F1664D69240}" destId="{9C6B9CC6-5AC1-6748-94AF-627AEB643A7C}" srcOrd="4" destOrd="0" presId="urn:microsoft.com/office/officeart/2005/8/layout/radial1"/>
    <dgm:cxn modelId="{B97299C8-6384-E74C-81B1-17C6F454B6B7}" type="presParOf" srcId="{74A9B372-20F6-6D43-A390-4F1664D69240}" destId="{E05266A3-F7AD-A94D-A4C5-6A4B3CC77C16}" srcOrd="5" destOrd="0" presId="urn:microsoft.com/office/officeart/2005/8/layout/radial1"/>
    <dgm:cxn modelId="{FDA948A6-F15B-2D4D-BFD8-74A8900C76DD}" type="presParOf" srcId="{E05266A3-F7AD-A94D-A4C5-6A4B3CC77C16}" destId="{A580DA94-BCDA-CF4C-B560-26E76086DAD1}" srcOrd="0" destOrd="0" presId="urn:microsoft.com/office/officeart/2005/8/layout/radial1"/>
    <dgm:cxn modelId="{BE4E92DC-B1C9-3E42-8FAF-B08F556595B3}" type="presParOf" srcId="{74A9B372-20F6-6D43-A390-4F1664D69240}" destId="{B222F4ED-30ED-7A44-8A89-8577974836E4}" srcOrd="6" destOrd="0" presId="urn:microsoft.com/office/officeart/2005/8/layout/radial1"/>
    <dgm:cxn modelId="{4564EAED-8057-604B-93E4-87C6916D54E4}" type="presParOf" srcId="{74A9B372-20F6-6D43-A390-4F1664D69240}" destId="{CA656E26-83A5-DB46-A664-D2B9E2BC72EF}" srcOrd="7" destOrd="0" presId="urn:microsoft.com/office/officeart/2005/8/layout/radial1"/>
    <dgm:cxn modelId="{A4640630-A8C4-A640-BFDC-3B6CBF887A22}" type="presParOf" srcId="{CA656E26-83A5-DB46-A664-D2B9E2BC72EF}" destId="{D1D2BDB7-0269-AC4D-A150-ECE5306949FE}" srcOrd="0" destOrd="0" presId="urn:microsoft.com/office/officeart/2005/8/layout/radial1"/>
    <dgm:cxn modelId="{9BA048C3-8E00-7F40-B92F-B675A1B99DE5}" type="presParOf" srcId="{74A9B372-20F6-6D43-A390-4F1664D69240}" destId="{DF111E3F-05C6-7E49-B751-CCA6A9431E78}" srcOrd="8" destOrd="0" presId="urn:microsoft.com/office/officeart/2005/8/layout/radial1"/>
    <dgm:cxn modelId="{161ADFA9-9150-FD46-B2AC-79712F7F42CB}" type="presParOf" srcId="{74A9B372-20F6-6D43-A390-4F1664D69240}" destId="{4D7D323C-49A4-DC41-837F-F858B7EC5F51}" srcOrd="9" destOrd="0" presId="urn:microsoft.com/office/officeart/2005/8/layout/radial1"/>
    <dgm:cxn modelId="{40337888-43AE-1641-9037-76AD45D5F3B4}" type="presParOf" srcId="{4D7D323C-49A4-DC41-837F-F858B7EC5F51}" destId="{3C9EEB60-1E3C-634E-8D3F-A0534935A6BE}" srcOrd="0" destOrd="0" presId="urn:microsoft.com/office/officeart/2005/8/layout/radial1"/>
    <dgm:cxn modelId="{DD5B1BBB-E4BC-934C-8446-A7BA86923BB9}" type="presParOf" srcId="{74A9B372-20F6-6D43-A390-4F1664D69240}" destId="{49B2121C-144A-2C46-BD03-FE1BDCFC2EFB}" srcOrd="10" destOrd="0" presId="urn:microsoft.com/office/officeart/2005/8/layout/radial1"/>
    <dgm:cxn modelId="{206B697C-3DEA-9C46-8310-19499E246E5D}" type="presParOf" srcId="{74A9B372-20F6-6D43-A390-4F1664D69240}" destId="{AE9037BF-CF2E-AE4D-9FFD-F27F06C8206B}" srcOrd="11" destOrd="0" presId="urn:microsoft.com/office/officeart/2005/8/layout/radial1"/>
    <dgm:cxn modelId="{5D1A47F6-8407-E746-91C1-435A2B8E774E}" type="presParOf" srcId="{AE9037BF-CF2E-AE4D-9FFD-F27F06C8206B}" destId="{685F0905-01ED-134F-82F6-E9A3F272D66D}" srcOrd="0" destOrd="0" presId="urn:microsoft.com/office/officeart/2005/8/layout/radial1"/>
    <dgm:cxn modelId="{0A8071E0-1511-034D-89F7-17DFFA7E8F76}" type="presParOf" srcId="{74A9B372-20F6-6D43-A390-4F1664D69240}" destId="{E1F4347D-EC04-FB48-88E1-682A56B7D5A8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887498-E6F1-5B47-889E-797A209BF8EA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4775AFA9-D991-CD4F-80EB-27253E3EEAC1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Person med alvorlig, langvarig stress</a:t>
          </a:r>
        </a:p>
      </dgm:t>
    </dgm:pt>
    <dgm:pt modelId="{56CA88D5-F9A5-C04A-BC13-7EFAD9B3C513}" type="parTrans" cxnId="{86C76CF7-8A6A-1F45-809E-3F18A74E30EB}">
      <dgm:prSet/>
      <dgm:spPr/>
      <dgm:t>
        <a:bodyPr/>
        <a:lstStyle/>
        <a:p>
          <a:endParaRPr lang="da-DK"/>
        </a:p>
      </dgm:t>
    </dgm:pt>
    <dgm:pt modelId="{F7316CEF-02D3-874E-83F0-B0E37DC009FD}" type="sibTrans" cxnId="{86C76CF7-8A6A-1F45-809E-3F18A74E30EB}">
      <dgm:prSet/>
      <dgm:spPr/>
      <dgm:t>
        <a:bodyPr/>
        <a:lstStyle/>
        <a:p>
          <a:endParaRPr lang="da-DK"/>
        </a:p>
      </dgm:t>
    </dgm:pt>
    <dgm:pt modelId="{9BDA3D52-D904-F44C-9939-F58B2C0E40D3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Menneskets adfærd, fx i klimabevidsthed, samfundsinteresse, det store ‘økosystem</a:t>
          </a:r>
        </a:p>
      </dgm:t>
    </dgm:pt>
    <dgm:pt modelId="{E2C4338C-EB76-D943-84BE-25045D8A08FE}" type="parTrans" cxnId="{5D5262E6-88E3-FA45-98F8-567C9CC2EB82}">
      <dgm:prSet/>
      <dgm:spPr/>
      <dgm:t>
        <a:bodyPr/>
        <a:lstStyle/>
        <a:p>
          <a:endParaRPr lang="da-DK"/>
        </a:p>
      </dgm:t>
    </dgm:pt>
    <dgm:pt modelId="{3EFB5E97-66E4-A946-A960-25CBC7001216}" type="sibTrans" cxnId="{5D5262E6-88E3-FA45-98F8-567C9CC2EB82}">
      <dgm:prSet/>
      <dgm:spPr/>
      <dgm:t>
        <a:bodyPr/>
        <a:lstStyle/>
        <a:p>
          <a:endParaRPr lang="da-DK"/>
        </a:p>
      </dgm:t>
    </dgm:pt>
    <dgm:pt modelId="{1DC0E208-8334-D347-B989-2A08BDB66420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Påvirkning af familie (ægteskab, forældreskab), ”peers”, det nære økosystem</a:t>
          </a:r>
        </a:p>
      </dgm:t>
    </dgm:pt>
    <dgm:pt modelId="{DB41D0DB-B7A1-E945-AED7-3DEB2EF5D9E4}" type="parTrans" cxnId="{4EF59374-4663-144C-AA18-363DE903374C}">
      <dgm:prSet/>
      <dgm:spPr/>
      <dgm:t>
        <a:bodyPr/>
        <a:lstStyle/>
        <a:p>
          <a:endParaRPr lang="da-DK"/>
        </a:p>
      </dgm:t>
    </dgm:pt>
    <dgm:pt modelId="{647A12FF-4793-A449-8D6F-B18A86E74244}" type="sibTrans" cxnId="{4EF59374-4663-144C-AA18-363DE903374C}">
      <dgm:prSet/>
      <dgm:spPr/>
      <dgm:t>
        <a:bodyPr/>
        <a:lstStyle/>
        <a:p>
          <a:endParaRPr lang="da-DK"/>
        </a:p>
      </dgm:t>
    </dgm:pt>
    <dgm:pt modelId="{A7958FD8-E775-1940-9007-815367F289C5}">
      <dgm:prSet phldrT="[Tekst]"/>
      <dgm:spPr>
        <a:solidFill>
          <a:srgbClr val="0070C0"/>
        </a:solidFill>
      </dgm:spPr>
      <dgm:t>
        <a:bodyPr/>
        <a:lstStyle/>
        <a:p>
          <a:r>
            <a:rPr lang="da-DK" b="0" dirty="0"/>
            <a:t>Risiko for </a:t>
          </a:r>
          <a:r>
            <a:rPr lang="da-DK" b="0" dirty="0" err="1"/>
            <a:t>komorbide</a:t>
          </a:r>
          <a:r>
            <a:rPr lang="da-DK" b="0" dirty="0"/>
            <a:t> sygdomme (angst, </a:t>
          </a:r>
          <a:r>
            <a:rPr lang="da-DK" b="0" dirty="0" err="1"/>
            <a:t>dep</a:t>
          </a:r>
          <a:r>
            <a:rPr lang="da-DK" b="0" dirty="0"/>
            <a:t>., hjerte-kar-lidelser, inflammatoriske lidelser)</a:t>
          </a:r>
        </a:p>
      </dgm:t>
    </dgm:pt>
    <dgm:pt modelId="{7B6B001D-F112-C943-88A6-0C5E502362FC}" type="parTrans" cxnId="{489E2CC7-A340-3641-95F7-99EA3ACC24AB}">
      <dgm:prSet/>
      <dgm:spPr/>
      <dgm:t>
        <a:bodyPr/>
        <a:lstStyle/>
        <a:p>
          <a:endParaRPr lang="da-DK"/>
        </a:p>
      </dgm:t>
    </dgm:pt>
    <dgm:pt modelId="{DCB1AA62-C139-E448-9170-B5711EE60F2B}" type="sibTrans" cxnId="{489E2CC7-A340-3641-95F7-99EA3ACC24AB}">
      <dgm:prSet/>
      <dgm:spPr/>
      <dgm:t>
        <a:bodyPr/>
        <a:lstStyle/>
        <a:p>
          <a:endParaRPr lang="da-DK"/>
        </a:p>
      </dgm:t>
    </dgm:pt>
    <dgm:pt modelId="{5378065D-57B8-9A42-8E05-2A6636B63EC2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Arbejdsevne, produktivitet, positiv bidrag (livsbidrag) til samfundet</a:t>
          </a:r>
        </a:p>
      </dgm:t>
    </dgm:pt>
    <dgm:pt modelId="{751107AE-1A0C-6E41-AD3C-E482721EEE26}" type="parTrans" cxnId="{AF9B8D7D-AAA7-B446-B28D-4FF4BC951DE6}">
      <dgm:prSet/>
      <dgm:spPr/>
      <dgm:t>
        <a:bodyPr/>
        <a:lstStyle/>
        <a:p>
          <a:endParaRPr lang="da-DK"/>
        </a:p>
      </dgm:t>
    </dgm:pt>
    <dgm:pt modelId="{94AB12C7-09E1-2A41-8050-089C064E78FA}" type="sibTrans" cxnId="{AF9B8D7D-AAA7-B446-B28D-4FF4BC951DE6}">
      <dgm:prSet/>
      <dgm:spPr/>
      <dgm:t>
        <a:bodyPr/>
        <a:lstStyle/>
        <a:p>
          <a:endParaRPr lang="da-DK"/>
        </a:p>
      </dgm:t>
    </dgm:pt>
    <dgm:pt modelId="{7D675E57-5E3A-9840-9CC4-CAF2A6007DEC}">
      <dgm:prSet phldrT="[Tekst]"/>
      <dgm:spPr>
        <a:solidFill>
          <a:srgbClr val="0070C0"/>
        </a:solidFill>
      </dgm:spPr>
      <dgm:t>
        <a:bodyPr/>
        <a:lstStyle/>
        <a:p>
          <a:r>
            <a:rPr lang="da-DK" b="1" dirty="0">
              <a:solidFill>
                <a:srgbClr val="FFFF00"/>
              </a:solidFill>
            </a:rPr>
            <a:t>Forbrug af sundhedsydelser, terapi, medicin, indlæggelser, sociale ydelser</a:t>
          </a:r>
        </a:p>
      </dgm:t>
    </dgm:pt>
    <dgm:pt modelId="{69759ECC-684F-0B4B-A09D-1A0B58BFC45F}" type="parTrans" cxnId="{F1A7C0BC-2C0E-3B46-8017-C300ECA5928F}">
      <dgm:prSet/>
      <dgm:spPr/>
      <dgm:t>
        <a:bodyPr/>
        <a:lstStyle/>
        <a:p>
          <a:endParaRPr lang="da-DK"/>
        </a:p>
      </dgm:t>
    </dgm:pt>
    <dgm:pt modelId="{CD1A811A-D16B-4746-B3D3-25520E88A443}" type="sibTrans" cxnId="{F1A7C0BC-2C0E-3B46-8017-C300ECA5928F}">
      <dgm:prSet/>
      <dgm:spPr/>
      <dgm:t>
        <a:bodyPr/>
        <a:lstStyle/>
        <a:p>
          <a:endParaRPr lang="da-DK"/>
        </a:p>
      </dgm:t>
    </dgm:pt>
    <dgm:pt modelId="{32BE01EC-CA6F-C94E-A830-4841BDD8A264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Ændringer i livsstil, som forøger risikoen for livsstilssygdomme og sænker helbred og resiliens</a:t>
          </a:r>
        </a:p>
      </dgm:t>
    </dgm:pt>
    <dgm:pt modelId="{DC939474-0CA3-DC4A-B39C-65389DB2836D}" type="parTrans" cxnId="{E7011DFD-5BEF-8A47-A42B-B249E4F72F04}">
      <dgm:prSet/>
      <dgm:spPr/>
      <dgm:t>
        <a:bodyPr/>
        <a:lstStyle/>
        <a:p>
          <a:endParaRPr lang="da-DK"/>
        </a:p>
      </dgm:t>
    </dgm:pt>
    <dgm:pt modelId="{B3F7A59D-3A67-F945-8C8D-F39FD3017D79}" type="sibTrans" cxnId="{E7011DFD-5BEF-8A47-A42B-B249E4F72F04}">
      <dgm:prSet/>
      <dgm:spPr/>
      <dgm:t>
        <a:bodyPr/>
        <a:lstStyle/>
        <a:p>
          <a:endParaRPr lang="da-DK"/>
        </a:p>
      </dgm:t>
    </dgm:pt>
    <dgm:pt modelId="{74A9B372-20F6-6D43-A390-4F1664D69240}" type="pres">
      <dgm:prSet presAssocID="{51887498-E6F1-5B47-889E-797A209BF8E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698154-7B79-274A-9BA2-5D4A34CCE32A}" type="pres">
      <dgm:prSet presAssocID="{4775AFA9-D991-CD4F-80EB-27253E3EEAC1}" presName="centerShape" presStyleLbl="node0" presStyleIdx="0" presStyleCnt="1"/>
      <dgm:spPr/>
    </dgm:pt>
    <dgm:pt modelId="{78030067-0B2A-FA40-A66F-14BFE0DEFD0B}" type="pres">
      <dgm:prSet presAssocID="{E2C4338C-EB76-D943-84BE-25045D8A08FE}" presName="Name9" presStyleLbl="parChTrans1D2" presStyleIdx="0" presStyleCnt="6"/>
      <dgm:spPr/>
    </dgm:pt>
    <dgm:pt modelId="{F6DAC3FC-B6CD-3D41-B594-DF72F23A1C59}" type="pres">
      <dgm:prSet presAssocID="{E2C4338C-EB76-D943-84BE-25045D8A08FE}" presName="connTx" presStyleLbl="parChTrans1D2" presStyleIdx="0" presStyleCnt="6"/>
      <dgm:spPr/>
    </dgm:pt>
    <dgm:pt modelId="{00A6C2B7-C732-0845-A9F2-594C0F60D27E}" type="pres">
      <dgm:prSet presAssocID="{9BDA3D52-D904-F44C-9939-F58B2C0E40D3}" presName="node" presStyleLbl="node1" presStyleIdx="0" presStyleCnt="6">
        <dgm:presLayoutVars>
          <dgm:bulletEnabled val="1"/>
        </dgm:presLayoutVars>
      </dgm:prSet>
      <dgm:spPr/>
    </dgm:pt>
    <dgm:pt modelId="{C07896E6-F2FA-AA4C-B8C1-CC8DD7E91346}" type="pres">
      <dgm:prSet presAssocID="{DB41D0DB-B7A1-E945-AED7-3DEB2EF5D9E4}" presName="Name9" presStyleLbl="parChTrans1D2" presStyleIdx="1" presStyleCnt="6"/>
      <dgm:spPr/>
    </dgm:pt>
    <dgm:pt modelId="{E3BC466E-7206-3C42-A89B-C5863706008E}" type="pres">
      <dgm:prSet presAssocID="{DB41D0DB-B7A1-E945-AED7-3DEB2EF5D9E4}" presName="connTx" presStyleLbl="parChTrans1D2" presStyleIdx="1" presStyleCnt="6"/>
      <dgm:spPr/>
    </dgm:pt>
    <dgm:pt modelId="{9C6B9CC6-5AC1-6748-94AF-627AEB643A7C}" type="pres">
      <dgm:prSet presAssocID="{1DC0E208-8334-D347-B989-2A08BDB66420}" presName="node" presStyleLbl="node1" presStyleIdx="1" presStyleCnt="6">
        <dgm:presLayoutVars>
          <dgm:bulletEnabled val="1"/>
        </dgm:presLayoutVars>
      </dgm:prSet>
      <dgm:spPr/>
    </dgm:pt>
    <dgm:pt modelId="{E05266A3-F7AD-A94D-A4C5-6A4B3CC77C16}" type="pres">
      <dgm:prSet presAssocID="{7B6B001D-F112-C943-88A6-0C5E502362FC}" presName="Name9" presStyleLbl="parChTrans1D2" presStyleIdx="2" presStyleCnt="6"/>
      <dgm:spPr/>
    </dgm:pt>
    <dgm:pt modelId="{A580DA94-BCDA-CF4C-B560-26E76086DAD1}" type="pres">
      <dgm:prSet presAssocID="{7B6B001D-F112-C943-88A6-0C5E502362FC}" presName="connTx" presStyleLbl="parChTrans1D2" presStyleIdx="2" presStyleCnt="6"/>
      <dgm:spPr/>
    </dgm:pt>
    <dgm:pt modelId="{B222F4ED-30ED-7A44-8A89-8577974836E4}" type="pres">
      <dgm:prSet presAssocID="{A7958FD8-E775-1940-9007-815367F289C5}" presName="node" presStyleLbl="node1" presStyleIdx="2" presStyleCnt="6">
        <dgm:presLayoutVars>
          <dgm:bulletEnabled val="1"/>
        </dgm:presLayoutVars>
      </dgm:prSet>
      <dgm:spPr/>
    </dgm:pt>
    <dgm:pt modelId="{CA656E26-83A5-DB46-A664-D2B9E2BC72EF}" type="pres">
      <dgm:prSet presAssocID="{69759ECC-684F-0B4B-A09D-1A0B58BFC45F}" presName="Name9" presStyleLbl="parChTrans1D2" presStyleIdx="3" presStyleCnt="6"/>
      <dgm:spPr/>
    </dgm:pt>
    <dgm:pt modelId="{D1D2BDB7-0269-AC4D-A150-ECE5306949FE}" type="pres">
      <dgm:prSet presAssocID="{69759ECC-684F-0B4B-A09D-1A0B58BFC45F}" presName="connTx" presStyleLbl="parChTrans1D2" presStyleIdx="3" presStyleCnt="6"/>
      <dgm:spPr/>
    </dgm:pt>
    <dgm:pt modelId="{DF111E3F-05C6-7E49-B751-CCA6A9431E78}" type="pres">
      <dgm:prSet presAssocID="{7D675E57-5E3A-9840-9CC4-CAF2A6007DEC}" presName="node" presStyleLbl="node1" presStyleIdx="3" presStyleCnt="6">
        <dgm:presLayoutVars>
          <dgm:bulletEnabled val="1"/>
        </dgm:presLayoutVars>
      </dgm:prSet>
      <dgm:spPr/>
    </dgm:pt>
    <dgm:pt modelId="{4D7D323C-49A4-DC41-837F-F858B7EC5F51}" type="pres">
      <dgm:prSet presAssocID="{DC939474-0CA3-DC4A-B39C-65389DB2836D}" presName="Name9" presStyleLbl="parChTrans1D2" presStyleIdx="4" presStyleCnt="6"/>
      <dgm:spPr/>
    </dgm:pt>
    <dgm:pt modelId="{3C9EEB60-1E3C-634E-8D3F-A0534935A6BE}" type="pres">
      <dgm:prSet presAssocID="{DC939474-0CA3-DC4A-B39C-65389DB2836D}" presName="connTx" presStyleLbl="parChTrans1D2" presStyleIdx="4" presStyleCnt="6"/>
      <dgm:spPr/>
    </dgm:pt>
    <dgm:pt modelId="{49B2121C-144A-2C46-BD03-FE1BDCFC2EFB}" type="pres">
      <dgm:prSet presAssocID="{32BE01EC-CA6F-C94E-A830-4841BDD8A264}" presName="node" presStyleLbl="node1" presStyleIdx="4" presStyleCnt="6">
        <dgm:presLayoutVars>
          <dgm:bulletEnabled val="1"/>
        </dgm:presLayoutVars>
      </dgm:prSet>
      <dgm:spPr/>
    </dgm:pt>
    <dgm:pt modelId="{AE9037BF-CF2E-AE4D-9FFD-F27F06C8206B}" type="pres">
      <dgm:prSet presAssocID="{751107AE-1A0C-6E41-AD3C-E482721EEE26}" presName="Name9" presStyleLbl="parChTrans1D2" presStyleIdx="5" presStyleCnt="6"/>
      <dgm:spPr/>
    </dgm:pt>
    <dgm:pt modelId="{685F0905-01ED-134F-82F6-E9A3F272D66D}" type="pres">
      <dgm:prSet presAssocID="{751107AE-1A0C-6E41-AD3C-E482721EEE26}" presName="connTx" presStyleLbl="parChTrans1D2" presStyleIdx="5" presStyleCnt="6"/>
      <dgm:spPr/>
    </dgm:pt>
    <dgm:pt modelId="{E1F4347D-EC04-FB48-88E1-682A56B7D5A8}" type="pres">
      <dgm:prSet presAssocID="{5378065D-57B8-9A42-8E05-2A6636B63EC2}" presName="node" presStyleLbl="node1" presStyleIdx="5" presStyleCnt="6">
        <dgm:presLayoutVars>
          <dgm:bulletEnabled val="1"/>
        </dgm:presLayoutVars>
      </dgm:prSet>
      <dgm:spPr/>
    </dgm:pt>
  </dgm:ptLst>
  <dgm:cxnLst>
    <dgm:cxn modelId="{4892C401-AF8D-FE46-B55B-9791988BC8B7}" type="presOf" srcId="{DC939474-0CA3-DC4A-B39C-65389DB2836D}" destId="{4D7D323C-49A4-DC41-837F-F858B7EC5F51}" srcOrd="0" destOrd="0" presId="urn:microsoft.com/office/officeart/2005/8/layout/radial1"/>
    <dgm:cxn modelId="{C918710C-EA7E-1E4D-A5A5-C03CF3519F1F}" type="presOf" srcId="{32BE01EC-CA6F-C94E-A830-4841BDD8A264}" destId="{49B2121C-144A-2C46-BD03-FE1BDCFC2EFB}" srcOrd="0" destOrd="0" presId="urn:microsoft.com/office/officeart/2005/8/layout/radial1"/>
    <dgm:cxn modelId="{67F76E13-9067-F845-94F6-AD043BA85EB3}" type="presOf" srcId="{9BDA3D52-D904-F44C-9939-F58B2C0E40D3}" destId="{00A6C2B7-C732-0845-A9F2-594C0F60D27E}" srcOrd="0" destOrd="0" presId="urn:microsoft.com/office/officeart/2005/8/layout/radial1"/>
    <dgm:cxn modelId="{8968C023-E892-514D-864A-AE389DEBA130}" type="presOf" srcId="{751107AE-1A0C-6E41-AD3C-E482721EEE26}" destId="{AE9037BF-CF2E-AE4D-9FFD-F27F06C8206B}" srcOrd="0" destOrd="0" presId="urn:microsoft.com/office/officeart/2005/8/layout/radial1"/>
    <dgm:cxn modelId="{0ECC2125-3F56-014A-B600-11A272629AF8}" type="presOf" srcId="{69759ECC-684F-0B4B-A09D-1A0B58BFC45F}" destId="{D1D2BDB7-0269-AC4D-A150-ECE5306949FE}" srcOrd="1" destOrd="0" presId="urn:microsoft.com/office/officeart/2005/8/layout/radial1"/>
    <dgm:cxn modelId="{1784D333-CD31-9341-AEF7-C8D66D927282}" type="presOf" srcId="{5378065D-57B8-9A42-8E05-2A6636B63EC2}" destId="{E1F4347D-EC04-FB48-88E1-682A56B7D5A8}" srcOrd="0" destOrd="0" presId="urn:microsoft.com/office/officeart/2005/8/layout/radial1"/>
    <dgm:cxn modelId="{F4F07566-925C-854B-8D29-FE9EE0F331ED}" type="presOf" srcId="{4775AFA9-D991-CD4F-80EB-27253E3EEAC1}" destId="{5A698154-7B79-274A-9BA2-5D4A34CCE32A}" srcOrd="0" destOrd="0" presId="urn:microsoft.com/office/officeart/2005/8/layout/radial1"/>
    <dgm:cxn modelId="{8AF40668-DCB4-6949-AF5D-A4E99376133F}" type="presOf" srcId="{DB41D0DB-B7A1-E945-AED7-3DEB2EF5D9E4}" destId="{E3BC466E-7206-3C42-A89B-C5863706008E}" srcOrd="1" destOrd="0" presId="urn:microsoft.com/office/officeart/2005/8/layout/radial1"/>
    <dgm:cxn modelId="{C029C94A-4FD4-C547-A4F0-D5093226B25D}" type="presOf" srcId="{7D675E57-5E3A-9840-9CC4-CAF2A6007DEC}" destId="{DF111E3F-05C6-7E49-B751-CCA6A9431E78}" srcOrd="0" destOrd="0" presId="urn:microsoft.com/office/officeart/2005/8/layout/radial1"/>
    <dgm:cxn modelId="{C65B746C-014B-0043-9EF9-44AB6AEBEAB4}" type="presOf" srcId="{751107AE-1A0C-6E41-AD3C-E482721EEE26}" destId="{685F0905-01ED-134F-82F6-E9A3F272D66D}" srcOrd="1" destOrd="0" presId="urn:microsoft.com/office/officeart/2005/8/layout/radial1"/>
    <dgm:cxn modelId="{4EF59374-4663-144C-AA18-363DE903374C}" srcId="{4775AFA9-D991-CD4F-80EB-27253E3EEAC1}" destId="{1DC0E208-8334-D347-B989-2A08BDB66420}" srcOrd="1" destOrd="0" parTransId="{DB41D0DB-B7A1-E945-AED7-3DEB2EF5D9E4}" sibTransId="{647A12FF-4793-A449-8D6F-B18A86E74244}"/>
    <dgm:cxn modelId="{8AF4545A-9A8F-FB49-86D3-68D973B26D56}" type="presOf" srcId="{E2C4338C-EB76-D943-84BE-25045D8A08FE}" destId="{F6DAC3FC-B6CD-3D41-B594-DF72F23A1C59}" srcOrd="1" destOrd="0" presId="urn:microsoft.com/office/officeart/2005/8/layout/radial1"/>
    <dgm:cxn modelId="{AF9B8D7D-AAA7-B446-B28D-4FF4BC951DE6}" srcId="{4775AFA9-D991-CD4F-80EB-27253E3EEAC1}" destId="{5378065D-57B8-9A42-8E05-2A6636B63EC2}" srcOrd="5" destOrd="0" parTransId="{751107AE-1A0C-6E41-AD3C-E482721EEE26}" sibTransId="{94AB12C7-09E1-2A41-8050-089C064E78FA}"/>
    <dgm:cxn modelId="{0EE0A498-A67A-0E44-B1C6-CBD7E137BBBA}" type="presOf" srcId="{7B6B001D-F112-C943-88A6-0C5E502362FC}" destId="{E05266A3-F7AD-A94D-A4C5-6A4B3CC77C16}" srcOrd="0" destOrd="0" presId="urn:microsoft.com/office/officeart/2005/8/layout/radial1"/>
    <dgm:cxn modelId="{3545C79B-4EFD-1343-A131-D963BE7C9C6B}" type="presOf" srcId="{1DC0E208-8334-D347-B989-2A08BDB66420}" destId="{9C6B9CC6-5AC1-6748-94AF-627AEB643A7C}" srcOrd="0" destOrd="0" presId="urn:microsoft.com/office/officeart/2005/8/layout/radial1"/>
    <dgm:cxn modelId="{F1A7C0BC-2C0E-3B46-8017-C300ECA5928F}" srcId="{4775AFA9-D991-CD4F-80EB-27253E3EEAC1}" destId="{7D675E57-5E3A-9840-9CC4-CAF2A6007DEC}" srcOrd="3" destOrd="0" parTransId="{69759ECC-684F-0B4B-A09D-1A0B58BFC45F}" sibTransId="{CD1A811A-D16B-4746-B3D3-25520E88A443}"/>
    <dgm:cxn modelId="{BCED7DBD-742C-2F47-8420-CAD78EA65C52}" type="presOf" srcId="{7B6B001D-F112-C943-88A6-0C5E502362FC}" destId="{A580DA94-BCDA-CF4C-B560-26E76086DAD1}" srcOrd="1" destOrd="0" presId="urn:microsoft.com/office/officeart/2005/8/layout/radial1"/>
    <dgm:cxn modelId="{489E2CC7-A340-3641-95F7-99EA3ACC24AB}" srcId="{4775AFA9-D991-CD4F-80EB-27253E3EEAC1}" destId="{A7958FD8-E775-1940-9007-815367F289C5}" srcOrd="2" destOrd="0" parTransId="{7B6B001D-F112-C943-88A6-0C5E502362FC}" sibTransId="{DCB1AA62-C139-E448-9170-B5711EE60F2B}"/>
    <dgm:cxn modelId="{725273C9-80EA-2E42-B2A6-262B8D3F49BE}" type="presOf" srcId="{69759ECC-684F-0B4B-A09D-1A0B58BFC45F}" destId="{CA656E26-83A5-DB46-A664-D2B9E2BC72EF}" srcOrd="0" destOrd="0" presId="urn:microsoft.com/office/officeart/2005/8/layout/radial1"/>
    <dgm:cxn modelId="{1D70C3DA-C1B5-8A40-8DEF-782871E5C2B5}" type="presOf" srcId="{E2C4338C-EB76-D943-84BE-25045D8A08FE}" destId="{78030067-0B2A-FA40-A66F-14BFE0DEFD0B}" srcOrd="0" destOrd="0" presId="urn:microsoft.com/office/officeart/2005/8/layout/radial1"/>
    <dgm:cxn modelId="{A1C530DB-7304-544B-8F65-954AD6FCA193}" type="presOf" srcId="{51887498-E6F1-5B47-889E-797A209BF8EA}" destId="{74A9B372-20F6-6D43-A390-4F1664D69240}" srcOrd="0" destOrd="0" presId="urn:microsoft.com/office/officeart/2005/8/layout/radial1"/>
    <dgm:cxn modelId="{1833E0DB-D0CE-D645-B03B-BC52D4406C5E}" type="presOf" srcId="{DC939474-0CA3-DC4A-B39C-65389DB2836D}" destId="{3C9EEB60-1E3C-634E-8D3F-A0534935A6BE}" srcOrd="1" destOrd="0" presId="urn:microsoft.com/office/officeart/2005/8/layout/radial1"/>
    <dgm:cxn modelId="{590335DF-1888-A046-B256-DAC6B50D5DB8}" type="presOf" srcId="{A7958FD8-E775-1940-9007-815367F289C5}" destId="{B222F4ED-30ED-7A44-8A89-8577974836E4}" srcOrd="0" destOrd="0" presId="urn:microsoft.com/office/officeart/2005/8/layout/radial1"/>
    <dgm:cxn modelId="{5D5262E6-88E3-FA45-98F8-567C9CC2EB82}" srcId="{4775AFA9-D991-CD4F-80EB-27253E3EEAC1}" destId="{9BDA3D52-D904-F44C-9939-F58B2C0E40D3}" srcOrd="0" destOrd="0" parTransId="{E2C4338C-EB76-D943-84BE-25045D8A08FE}" sibTransId="{3EFB5E97-66E4-A946-A960-25CBC7001216}"/>
    <dgm:cxn modelId="{F31A04F7-FBAA-F046-8240-0E58D7B56E2B}" type="presOf" srcId="{DB41D0DB-B7A1-E945-AED7-3DEB2EF5D9E4}" destId="{C07896E6-F2FA-AA4C-B8C1-CC8DD7E91346}" srcOrd="0" destOrd="0" presId="urn:microsoft.com/office/officeart/2005/8/layout/radial1"/>
    <dgm:cxn modelId="{86C76CF7-8A6A-1F45-809E-3F18A74E30EB}" srcId="{51887498-E6F1-5B47-889E-797A209BF8EA}" destId="{4775AFA9-D991-CD4F-80EB-27253E3EEAC1}" srcOrd="0" destOrd="0" parTransId="{56CA88D5-F9A5-C04A-BC13-7EFAD9B3C513}" sibTransId="{F7316CEF-02D3-874E-83F0-B0E37DC009FD}"/>
    <dgm:cxn modelId="{E7011DFD-5BEF-8A47-A42B-B249E4F72F04}" srcId="{4775AFA9-D991-CD4F-80EB-27253E3EEAC1}" destId="{32BE01EC-CA6F-C94E-A830-4841BDD8A264}" srcOrd="4" destOrd="0" parTransId="{DC939474-0CA3-DC4A-B39C-65389DB2836D}" sibTransId="{B3F7A59D-3A67-F945-8C8D-F39FD3017D79}"/>
    <dgm:cxn modelId="{8507188F-1A8D-F142-9535-1B1908C4198F}" type="presParOf" srcId="{74A9B372-20F6-6D43-A390-4F1664D69240}" destId="{5A698154-7B79-274A-9BA2-5D4A34CCE32A}" srcOrd="0" destOrd="0" presId="urn:microsoft.com/office/officeart/2005/8/layout/radial1"/>
    <dgm:cxn modelId="{B60CF056-2A8D-A345-9C52-5C698FD46309}" type="presParOf" srcId="{74A9B372-20F6-6D43-A390-4F1664D69240}" destId="{78030067-0B2A-FA40-A66F-14BFE0DEFD0B}" srcOrd="1" destOrd="0" presId="urn:microsoft.com/office/officeart/2005/8/layout/radial1"/>
    <dgm:cxn modelId="{960E42E2-2F1E-1649-95F9-7EA4D876A5E9}" type="presParOf" srcId="{78030067-0B2A-FA40-A66F-14BFE0DEFD0B}" destId="{F6DAC3FC-B6CD-3D41-B594-DF72F23A1C59}" srcOrd="0" destOrd="0" presId="urn:microsoft.com/office/officeart/2005/8/layout/radial1"/>
    <dgm:cxn modelId="{D3A00053-357D-5A43-ABAE-571BB1E59227}" type="presParOf" srcId="{74A9B372-20F6-6D43-A390-4F1664D69240}" destId="{00A6C2B7-C732-0845-A9F2-594C0F60D27E}" srcOrd="2" destOrd="0" presId="urn:microsoft.com/office/officeart/2005/8/layout/radial1"/>
    <dgm:cxn modelId="{96820907-F0EC-BE45-935F-943C38DFB0D2}" type="presParOf" srcId="{74A9B372-20F6-6D43-A390-4F1664D69240}" destId="{C07896E6-F2FA-AA4C-B8C1-CC8DD7E91346}" srcOrd="3" destOrd="0" presId="urn:microsoft.com/office/officeart/2005/8/layout/radial1"/>
    <dgm:cxn modelId="{75BEBE73-9321-2D43-8E01-E4DD0AA1C8C7}" type="presParOf" srcId="{C07896E6-F2FA-AA4C-B8C1-CC8DD7E91346}" destId="{E3BC466E-7206-3C42-A89B-C5863706008E}" srcOrd="0" destOrd="0" presId="urn:microsoft.com/office/officeart/2005/8/layout/radial1"/>
    <dgm:cxn modelId="{0F53E604-0EA8-D848-9DC1-D1C44129750E}" type="presParOf" srcId="{74A9B372-20F6-6D43-A390-4F1664D69240}" destId="{9C6B9CC6-5AC1-6748-94AF-627AEB643A7C}" srcOrd="4" destOrd="0" presId="urn:microsoft.com/office/officeart/2005/8/layout/radial1"/>
    <dgm:cxn modelId="{B97299C8-6384-E74C-81B1-17C6F454B6B7}" type="presParOf" srcId="{74A9B372-20F6-6D43-A390-4F1664D69240}" destId="{E05266A3-F7AD-A94D-A4C5-6A4B3CC77C16}" srcOrd="5" destOrd="0" presId="urn:microsoft.com/office/officeart/2005/8/layout/radial1"/>
    <dgm:cxn modelId="{FDA948A6-F15B-2D4D-BFD8-74A8900C76DD}" type="presParOf" srcId="{E05266A3-F7AD-A94D-A4C5-6A4B3CC77C16}" destId="{A580DA94-BCDA-CF4C-B560-26E76086DAD1}" srcOrd="0" destOrd="0" presId="urn:microsoft.com/office/officeart/2005/8/layout/radial1"/>
    <dgm:cxn modelId="{BE4E92DC-B1C9-3E42-8FAF-B08F556595B3}" type="presParOf" srcId="{74A9B372-20F6-6D43-A390-4F1664D69240}" destId="{B222F4ED-30ED-7A44-8A89-8577974836E4}" srcOrd="6" destOrd="0" presId="urn:microsoft.com/office/officeart/2005/8/layout/radial1"/>
    <dgm:cxn modelId="{4564EAED-8057-604B-93E4-87C6916D54E4}" type="presParOf" srcId="{74A9B372-20F6-6D43-A390-4F1664D69240}" destId="{CA656E26-83A5-DB46-A664-D2B9E2BC72EF}" srcOrd="7" destOrd="0" presId="urn:microsoft.com/office/officeart/2005/8/layout/radial1"/>
    <dgm:cxn modelId="{A4640630-A8C4-A640-BFDC-3B6CBF887A22}" type="presParOf" srcId="{CA656E26-83A5-DB46-A664-D2B9E2BC72EF}" destId="{D1D2BDB7-0269-AC4D-A150-ECE5306949FE}" srcOrd="0" destOrd="0" presId="urn:microsoft.com/office/officeart/2005/8/layout/radial1"/>
    <dgm:cxn modelId="{9BA048C3-8E00-7F40-B92F-B675A1B99DE5}" type="presParOf" srcId="{74A9B372-20F6-6D43-A390-4F1664D69240}" destId="{DF111E3F-05C6-7E49-B751-CCA6A9431E78}" srcOrd="8" destOrd="0" presId="urn:microsoft.com/office/officeart/2005/8/layout/radial1"/>
    <dgm:cxn modelId="{161ADFA9-9150-FD46-B2AC-79712F7F42CB}" type="presParOf" srcId="{74A9B372-20F6-6D43-A390-4F1664D69240}" destId="{4D7D323C-49A4-DC41-837F-F858B7EC5F51}" srcOrd="9" destOrd="0" presId="urn:microsoft.com/office/officeart/2005/8/layout/radial1"/>
    <dgm:cxn modelId="{40337888-43AE-1641-9037-76AD45D5F3B4}" type="presParOf" srcId="{4D7D323C-49A4-DC41-837F-F858B7EC5F51}" destId="{3C9EEB60-1E3C-634E-8D3F-A0534935A6BE}" srcOrd="0" destOrd="0" presId="urn:microsoft.com/office/officeart/2005/8/layout/radial1"/>
    <dgm:cxn modelId="{DD5B1BBB-E4BC-934C-8446-A7BA86923BB9}" type="presParOf" srcId="{74A9B372-20F6-6D43-A390-4F1664D69240}" destId="{49B2121C-144A-2C46-BD03-FE1BDCFC2EFB}" srcOrd="10" destOrd="0" presId="urn:microsoft.com/office/officeart/2005/8/layout/radial1"/>
    <dgm:cxn modelId="{206B697C-3DEA-9C46-8310-19499E246E5D}" type="presParOf" srcId="{74A9B372-20F6-6D43-A390-4F1664D69240}" destId="{AE9037BF-CF2E-AE4D-9FFD-F27F06C8206B}" srcOrd="11" destOrd="0" presId="urn:microsoft.com/office/officeart/2005/8/layout/radial1"/>
    <dgm:cxn modelId="{5D1A47F6-8407-E746-91C1-435A2B8E774E}" type="presParOf" srcId="{AE9037BF-CF2E-AE4D-9FFD-F27F06C8206B}" destId="{685F0905-01ED-134F-82F6-E9A3F272D66D}" srcOrd="0" destOrd="0" presId="urn:microsoft.com/office/officeart/2005/8/layout/radial1"/>
    <dgm:cxn modelId="{0A8071E0-1511-034D-89F7-17DFFA7E8F76}" type="presParOf" srcId="{74A9B372-20F6-6D43-A390-4F1664D69240}" destId="{E1F4347D-EC04-FB48-88E1-682A56B7D5A8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887498-E6F1-5B47-889E-797A209BF8EA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4775AFA9-D991-CD4F-80EB-27253E3EEAC1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Person med alvorlig, langvarig stress</a:t>
          </a:r>
        </a:p>
      </dgm:t>
    </dgm:pt>
    <dgm:pt modelId="{56CA88D5-F9A5-C04A-BC13-7EFAD9B3C513}" type="parTrans" cxnId="{86C76CF7-8A6A-1F45-809E-3F18A74E30EB}">
      <dgm:prSet/>
      <dgm:spPr/>
      <dgm:t>
        <a:bodyPr/>
        <a:lstStyle/>
        <a:p>
          <a:endParaRPr lang="da-DK"/>
        </a:p>
      </dgm:t>
    </dgm:pt>
    <dgm:pt modelId="{F7316CEF-02D3-874E-83F0-B0E37DC009FD}" type="sibTrans" cxnId="{86C76CF7-8A6A-1F45-809E-3F18A74E30EB}">
      <dgm:prSet/>
      <dgm:spPr/>
      <dgm:t>
        <a:bodyPr/>
        <a:lstStyle/>
        <a:p>
          <a:endParaRPr lang="da-DK"/>
        </a:p>
      </dgm:t>
    </dgm:pt>
    <dgm:pt modelId="{9BDA3D52-D904-F44C-9939-F58B2C0E40D3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Menneskets adfærd, fx i klimabevidsthed, samfundsinteresse, det store ‘økosystem</a:t>
          </a:r>
        </a:p>
      </dgm:t>
    </dgm:pt>
    <dgm:pt modelId="{E2C4338C-EB76-D943-84BE-25045D8A08FE}" type="parTrans" cxnId="{5D5262E6-88E3-FA45-98F8-567C9CC2EB82}">
      <dgm:prSet/>
      <dgm:spPr/>
      <dgm:t>
        <a:bodyPr/>
        <a:lstStyle/>
        <a:p>
          <a:endParaRPr lang="da-DK"/>
        </a:p>
      </dgm:t>
    </dgm:pt>
    <dgm:pt modelId="{3EFB5E97-66E4-A946-A960-25CBC7001216}" type="sibTrans" cxnId="{5D5262E6-88E3-FA45-98F8-567C9CC2EB82}">
      <dgm:prSet/>
      <dgm:spPr/>
      <dgm:t>
        <a:bodyPr/>
        <a:lstStyle/>
        <a:p>
          <a:endParaRPr lang="da-DK"/>
        </a:p>
      </dgm:t>
    </dgm:pt>
    <dgm:pt modelId="{1DC0E208-8334-D347-B989-2A08BDB66420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Påvirkning af familie (ægteskab, forældreskab), ”peers”, det nære økosystem</a:t>
          </a:r>
        </a:p>
      </dgm:t>
    </dgm:pt>
    <dgm:pt modelId="{DB41D0DB-B7A1-E945-AED7-3DEB2EF5D9E4}" type="parTrans" cxnId="{4EF59374-4663-144C-AA18-363DE903374C}">
      <dgm:prSet/>
      <dgm:spPr/>
      <dgm:t>
        <a:bodyPr/>
        <a:lstStyle/>
        <a:p>
          <a:endParaRPr lang="da-DK"/>
        </a:p>
      </dgm:t>
    </dgm:pt>
    <dgm:pt modelId="{647A12FF-4793-A449-8D6F-B18A86E74244}" type="sibTrans" cxnId="{4EF59374-4663-144C-AA18-363DE903374C}">
      <dgm:prSet/>
      <dgm:spPr/>
      <dgm:t>
        <a:bodyPr/>
        <a:lstStyle/>
        <a:p>
          <a:endParaRPr lang="da-DK"/>
        </a:p>
      </dgm:t>
    </dgm:pt>
    <dgm:pt modelId="{A7958FD8-E775-1940-9007-815367F289C5}">
      <dgm:prSet phldrT="[Tekst]"/>
      <dgm:spPr>
        <a:solidFill>
          <a:srgbClr val="0070C0"/>
        </a:solidFill>
      </dgm:spPr>
      <dgm:t>
        <a:bodyPr/>
        <a:lstStyle/>
        <a:p>
          <a:r>
            <a:rPr lang="da-DK" b="0" dirty="0"/>
            <a:t>Risiko for </a:t>
          </a:r>
          <a:r>
            <a:rPr lang="da-DK" b="0" dirty="0" err="1"/>
            <a:t>komorbide</a:t>
          </a:r>
          <a:r>
            <a:rPr lang="da-DK" b="0" dirty="0"/>
            <a:t> sygdomme (angst, </a:t>
          </a:r>
          <a:r>
            <a:rPr lang="da-DK" b="0" dirty="0" err="1"/>
            <a:t>dep</a:t>
          </a:r>
          <a:r>
            <a:rPr lang="da-DK" b="0" dirty="0"/>
            <a:t>., hjerte-kar-lidelser, inflammatoriske lidelser)</a:t>
          </a:r>
        </a:p>
      </dgm:t>
    </dgm:pt>
    <dgm:pt modelId="{7B6B001D-F112-C943-88A6-0C5E502362FC}" type="parTrans" cxnId="{489E2CC7-A340-3641-95F7-99EA3ACC24AB}">
      <dgm:prSet/>
      <dgm:spPr/>
      <dgm:t>
        <a:bodyPr/>
        <a:lstStyle/>
        <a:p>
          <a:endParaRPr lang="da-DK"/>
        </a:p>
      </dgm:t>
    </dgm:pt>
    <dgm:pt modelId="{DCB1AA62-C139-E448-9170-B5711EE60F2B}" type="sibTrans" cxnId="{489E2CC7-A340-3641-95F7-99EA3ACC24AB}">
      <dgm:prSet/>
      <dgm:spPr/>
      <dgm:t>
        <a:bodyPr/>
        <a:lstStyle/>
        <a:p>
          <a:endParaRPr lang="da-DK"/>
        </a:p>
      </dgm:t>
    </dgm:pt>
    <dgm:pt modelId="{5378065D-57B8-9A42-8E05-2A6636B63EC2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Arbejdsevne, produktivitet, positiv bidrag (livsbidrag) til samfundet</a:t>
          </a:r>
        </a:p>
      </dgm:t>
    </dgm:pt>
    <dgm:pt modelId="{751107AE-1A0C-6E41-AD3C-E482721EEE26}" type="parTrans" cxnId="{AF9B8D7D-AAA7-B446-B28D-4FF4BC951DE6}">
      <dgm:prSet/>
      <dgm:spPr/>
      <dgm:t>
        <a:bodyPr/>
        <a:lstStyle/>
        <a:p>
          <a:endParaRPr lang="da-DK"/>
        </a:p>
      </dgm:t>
    </dgm:pt>
    <dgm:pt modelId="{94AB12C7-09E1-2A41-8050-089C064E78FA}" type="sibTrans" cxnId="{AF9B8D7D-AAA7-B446-B28D-4FF4BC951DE6}">
      <dgm:prSet/>
      <dgm:spPr/>
      <dgm:t>
        <a:bodyPr/>
        <a:lstStyle/>
        <a:p>
          <a:endParaRPr lang="da-DK"/>
        </a:p>
      </dgm:t>
    </dgm:pt>
    <dgm:pt modelId="{7D675E57-5E3A-9840-9CC4-CAF2A6007DEC}">
      <dgm:prSet phldrT="[Tekst]"/>
      <dgm:spPr>
        <a:solidFill>
          <a:srgbClr val="0070C0"/>
        </a:solidFill>
      </dgm:spPr>
      <dgm:t>
        <a:bodyPr/>
        <a:lstStyle/>
        <a:p>
          <a:r>
            <a:rPr lang="da-DK" b="1" dirty="0">
              <a:solidFill>
                <a:srgbClr val="FFFF00"/>
              </a:solidFill>
            </a:rPr>
            <a:t>Forbrug af sundhedsydelser, terapi, medicin, indlæggelser, sociale ydelser</a:t>
          </a:r>
        </a:p>
      </dgm:t>
    </dgm:pt>
    <dgm:pt modelId="{69759ECC-684F-0B4B-A09D-1A0B58BFC45F}" type="parTrans" cxnId="{F1A7C0BC-2C0E-3B46-8017-C300ECA5928F}">
      <dgm:prSet/>
      <dgm:spPr/>
      <dgm:t>
        <a:bodyPr/>
        <a:lstStyle/>
        <a:p>
          <a:endParaRPr lang="da-DK"/>
        </a:p>
      </dgm:t>
    </dgm:pt>
    <dgm:pt modelId="{CD1A811A-D16B-4746-B3D3-25520E88A443}" type="sibTrans" cxnId="{F1A7C0BC-2C0E-3B46-8017-C300ECA5928F}">
      <dgm:prSet/>
      <dgm:spPr/>
      <dgm:t>
        <a:bodyPr/>
        <a:lstStyle/>
        <a:p>
          <a:endParaRPr lang="da-DK"/>
        </a:p>
      </dgm:t>
    </dgm:pt>
    <dgm:pt modelId="{32BE01EC-CA6F-C94E-A830-4841BDD8A264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Ændringer i livsstil, som forøger risikoen for livsstilssygdomme og sænker helbred og resiliens</a:t>
          </a:r>
        </a:p>
      </dgm:t>
    </dgm:pt>
    <dgm:pt modelId="{DC939474-0CA3-DC4A-B39C-65389DB2836D}" type="parTrans" cxnId="{E7011DFD-5BEF-8A47-A42B-B249E4F72F04}">
      <dgm:prSet/>
      <dgm:spPr/>
      <dgm:t>
        <a:bodyPr/>
        <a:lstStyle/>
        <a:p>
          <a:endParaRPr lang="da-DK"/>
        </a:p>
      </dgm:t>
    </dgm:pt>
    <dgm:pt modelId="{B3F7A59D-3A67-F945-8C8D-F39FD3017D79}" type="sibTrans" cxnId="{E7011DFD-5BEF-8A47-A42B-B249E4F72F04}">
      <dgm:prSet/>
      <dgm:spPr/>
      <dgm:t>
        <a:bodyPr/>
        <a:lstStyle/>
        <a:p>
          <a:endParaRPr lang="da-DK"/>
        </a:p>
      </dgm:t>
    </dgm:pt>
    <dgm:pt modelId="{74A9B372-20F6-6D43-A390-4F1664D69240}" type="pres">
      <dgm:prSet presAssocID="{51887498-E6F1-5B47-889E-797A209BF8E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698154-7B79-274A-9BA2-5D4A34CCE32A}" type="pres">
      <dgm:prSet presAssocID="{4775AFA9-D991-CD4F-80EB-27253E3EEAC1}" presName="centerShape" presStyleLbl="node0" presStyleIdx="0" presStyleCnt="1"/>
      <dgm:spPr/>
    </dgm:pt>
    <dgm:pt modelId="{78030067-0B2A-FA40-A66F-14BFE0DEFD0B}" type="pres">
      <dgm:prSet presAssocID="{E2C4338C-EB76-D943-84BE-25045D8A08FE}" presName="Name9" presStyleLbl="parChTrans1D2" presStyleIdx="0" presStyleCnt="6"/>
      <dgm:spPr/>
    </dgm:pt>
    <dgm:pt modelId="{F6DAC3FC-B6CD-3D41-B594-DF72F23A1C59}" type="pres">
      <dgm:prSet presAssocID="{E2C4338C-EB76-D943-84BE-25045D8A08FE}" presName="connTx" presStyleLbl="parChTrans1D2" presStyleIdx="0" presStyleCnt="6"/>
      <dgm:spPr/>
    </dgm:pt>
    <dgm:pt modelId="{00A6C2B7-C732-0845-A9F2-594C0F60D27E}" type="pres">
      <dgm:prSet presAssocID="{9BDA3D52-D904-F44C-9939-F58B2C0E40D3}" presName="node" presStyleLbl="node1" presStyleIdx="0" presStyleCnt="6">
        <dgm:presLayoutVars>
          <dgm:bulletEnabled val="1"/>
        </dgm:presLayoutVars>
      </dgm:prSet>
      <dgm:spPr/>
    </dgm:pt>
    <dgm:pt modelId="{C07896E6-F2FA-AA4C-B8C1-CC8DD7E91346}" type="pres">
      <dgm:prSet presAssocID="{DB41D0DB-B7A1-E945-AED7-3DEB2EF5D9E4}" presName="Name9" presStyleLbl="parChTrans1D2" presStyleIdx="1" presStyleCnt="6"/>
      <dgm:spPr/>
    </dgm:pt>
    <dgm:pt modelId="{E3BC466E-7206-3C42-A89B-C5863706008E}" type="pres">
      <dgm:prSet presAssocID="{DB41D0DB-B7A1-E945-AED7-3DEB2EF5D9E4}" presName="connTx" presStyleLbl="parChTrans1D2" presStyleIdx="1" presStyleCnt="6"/>
      <dgm:spPr/>
    </dgm:pt>
    <dgm:pt modelId="{9C6B9CC6-5AC1-6748-94AF-627AEB643A7C}" type="pres">
      <dgm:prSet presAssocID="{1DC0E208-8334-D347-B989-2A08BDB66420}" presName="node" presStyleLbl="node1" presStyleIdx="1" presStyleCnt="6">
        <dgm:presLayoutVars>
          <dgm:bulletEnabled val="1"/>
        </dgm:presLayoutVars>
      </dgm:prSet>
      <dgm:spPr/>
    </dgm:pt>
    <dgm:pt modelId="{E05266A3-F7AD-A94D-A4C5-6A4B3CC77C16}" type="pres">
      <dgm:prSet presAssocID="{7B6B001D-F112-C943-88A6-0C5E502362FC}" presName="Name9" presStyleLbl="parChTrans1D2" presStyleIdx="2" presStyleCnt="6"/>
      <dgm:spPr/>
    </dgm:pt>
    <dgm:pt modelId="{A580DA94-BCDA-CF4C-B560-26E76086DAD1}" type="pres">
      <dgm:prSet presAssocID="{7B6B001D-F112-C943-88A6-0C5E502362FC}" presName="connTx" presStyleLbl="parChTrans1D2" presStyleIdx="2" presStyleCnt="6"/>
      <dgm:spPr/>
    </dgm:pt>
    <dgm:pt modelId="{B222F4ED-30ED-7A44-8A89-8577974836E4}" type="pres">
      <dgm:prSet presAssocID="{A7958FD8-E775-1940-9007-815367F289C5}" presName="node" presStyleLbl="node1" presStyleIdx="2" presStyleCnt="6">
        <dgm:presLayoutVars>
          <dgm:bulletEnabled val="1"/>
        </dgm:presLayoutVars>
      </dgm:prSet>
      <dgm:spPr/>
    </dgm:pt>
    <dgm:pt modelId="{CA656E26-83A5-DB46-A664-D2B9E2BC72EF}" type="pres">
      <dgm:prSet presAssocID="{69759ECC-684F-0B4B-A09D-1A0B58BFC45F}" presName="Name9" presStyleLbl="parChTrans1D2" presStyleIdx="3" presStyleCnt="6"/>
      <dgm:spPr/>
    </dgm:pt>
    <dgm:pt modelId="{D1D2BDB7-0269-AC4D-A150-ECE5306949FE}" type="pres">
      <dgm:prSet presAssocID="{69759ECC-684F-0B4B-A09D-1A0B58BFC45F}" presName="connTx" presStyleLbl="parChTrans1D2" presStyleIdx="3" presStyleCnt="6"/>
      <dgm:spPr/>
    </dgm:pt>
    <dgm:pt modelId="{DF111E3F-05C6-7E49-B751-CCA6A9431E78}" type="pres">
      <dgm:prSet presAssocID="{7D675E57-5E3A-9840-9CC4-CAF2A6007DEC}" presName="node" presStyleLbl="node1" presStyleIdx="3" presStyleCnt="6">
        <dgm:presLayoutVars>
          <dgm:bulletEnabled val="1"/>
        </dgm:presLayoutVars>
      </dgm:prSet>
      <dgm:spPr/>
    </dgm:pt>
    <dgm:pt modelId="{4D7D323C-49A4-DC41-837F-F858B7EC5F51}" type="pres">
      <dgm:prSet presAssocID="{DC939474-0CA3-DC4A-B39C-65389DB2836D}" presName="Name9" presStyleLbl="parChTrans1D2" presStyleIdx="4" presStyleCnt="6"/>
      <dgm:spPr/>
    </dgm:pt>
    <dgm:pt modelId="{3C9EEB60-1E3C-634E-8D3F-A0534935A6BE}" type="pres">
      <dgm:prSet presAssocID="{DC939474-0CA3-DC4A-B39C-65389DB2836D}" presName="connTx" presStyleLbl="parChTrans1D2" presStyleIdx="4" presStyleCnt="6"/>
      <dgm:spPr/>
    </dgm:pt>
    <dgm:pt modelId="{49B2121C-144A-2C46-BD03-FE1BDCFC2EFB}" type="pres">
      <dgm:prSet presAssocID="{32BE01EC-CA6F-C94E-A830-4841BDD8A264}" presName="node" presStyleLbl="node1" presStyleIdx="4" presStyleCnt="6">
        <dgm:presLayoutVars>
          <dgm:bulletEnabled val="1"/>
        </dgm:presLayoutVars>
      </dgm:prSet>
      <dgm:spPr/>
    </dgm:pt>
    <dgm:pt modelId="{AE9037BF-CF2E-AE4D-9FFD-F27F06C8206B}" type="pres">
      <dgm:prSet presAssocID="{751107AE-1A0C-6E41-AD3C-E482721EEE26}" presName="Name9" presStyleLbl="parChTrans1D2" presStyleIdx="5" presStyleCnt="6"/>
      <dgm:spPr/>
    </dgm:pt>
    <dgm:pt modelId="{685F0905-01ED-134F-82F6-E9A3F272D66D}" type="pres">
      <dgm:prSet presAssocID="{751107AE-1A0C-6E41-AD3C-E482721EEE26}" presName="connTx" presStyleLbl="parChTrans1D2" presStyleIdx="5" presStyleCnt="6"/>
      <dgm:spPr/>
    </dgm:pt>
    <dgm:pt modelId="{E1F4347D-EC04-FB48-88E1-682A56B7D5A8}" type="pres">
      <dgm:prSet presAssocID="{5378065D-57B8-9A42-8E05-2A6636B63EC2}" presName="node" presStyleLbl="node1" presStyleIdx="5" presStyleCnt="6">
        <dgm:presLayoutVars>
          <dgm:bulletEnabled val="1"/>
        </dgm:presLayoutVars>
      </dgm:prSet>
      <dgm:spPr/>
    </dgm:pt>
  </dgm:ptLst>
  <dgm:cxnLst>
    <dgm:cxn modelId="{4892C401-AF8D-FE46-B55B-9791988BC8B7}" type="presOf" srcId="{DC939474-0CA3-DC4A-B39C-65389DB2836D}" destId="{4D7D323C-49A4-DC41-837F-F858B7EC5F51}" srcOrd="0" destOrd="0" presId="urn:microsoft.com/office/officeart/2005/8/layout/radial1"/>
    <dgm:cxn modelId="{C918710C-EA7E-1E4D-A5A5-C03CF3519F1F}" type="presOf" srcId="{32BE01EC-CA6F-C94E-A830-4841BDD8A264}" destId="{49B2121C-144A-2C46-BD03-FE1BDCFC2EFB}" srcOrd="0" destOrd="0" presId="urn:microsoft.com/office/officeart/2005/8/layout/radial1"/>
    <dgm:cxn modelId="{67F76E13-9067-F845-94F6-AD043BA85EB3}" type="presOf" srcId="{9BDA3D52-D904-F44C-9939-F58B2C0E40D3}" destId="{00A6C2B7-C732-0845-A9F2-594C0F60D27E}" srcOrd="0" destOrd="0" presId="urn:microsoft.com/office/officeart/2005/8/layout/radial1"/>
    <dgm:cxn modelId="{8968C023-E892-514D-864A-AE389DEBA130}" type="presOf" srcId="{751107AE-1A0C-6E41-AD3C-E482721EEE26}" destId="{AE9037BF-CF2E-AE4D-9FFD-F27F06C8206B}" srcOrd="0" destOrd="0" presId="urn:microsoft.com/office/officeart/2005/8/layout/radial1"/>
    <dgm:cxn modelId="{0ECC2125-3F56-014A-B600-11A272629AF8}" type="presOf" srcId="{69759ECC-684F-0B4B-A09D-1A0B58BFC45F}" destId="{D1D2BDB7-0269-AC4D-A150-ECE5306949FE}" srcOrd="1" destOrd="0" presId="urn:microsoft.com/office/officeart/2005/8/layout/radial1"/>
    <dgm:cxn modelId="{1784D333-CD31-9341-AEF7-C8D66D927282}" type="presOf" srcId="{5378065D-57B8-9A42-8E05-2A6636B63EC2}" destId="{E1F4347D-EC04-FB48-88E1-682A56B7D5A8}" srcOrd="0" destOrd="0" presId="urn:microsoft.com/office/officeart/2005/8/layout/radial1"/>
    <dgm:cxn modelId="{F4F07566-925C-854B-8D29-FE9EE0F331ED}" type="presOf" srcId="{4775AFA9-D991-CD4F-80EB-27253E3EEAC1}" destId="{5A698154-7B79-274A-9BA2-5D4A34CCE32A}" srcOrd="0" destOrd="0" presId="urn:microsoft.com/office/officeart/2005/8/layout/radial1"/>
    <dgm:cxn modelId="{8AF40668-DCB4-6949-AF5D-A4E99376133F}" type="presOf" srcId="{DB41D0DB-B7A1-E945-AED7-3DEB2EF5D9E4}" destId="{E3BC466E-7206-3C42-A89B-C5863706008E}" srcOrd="1" destOrd="0" presId="urn:microsoft.com/office/officeart/2005/8/layout/radial1"/>
    <dgm:cxn modelId="{C029C94A-4FD4-C547-A4F0-D5093226B25D}" type="presOf" srcId="{7D675E57-5E3A-9840-9CC4-CAF2A6007DEC}" destId="{DF111E3F-05C6-7E49-B751-CCA6A9431E78}" srcOrd="0" destOrd="0" presId="urn:microsoft.com/office/officeart/2005/8/layout/radial1"/>
    <dgm:cxn modelId="{C65B746C-014B-0043-9EF9-44AB6AEBEAB4}" type="presOf" srcId="{751107AE-1A0C-6E41-AD3C-E482721EEE26}" destId="{685F0905-01ED-134F-82F6-E9A3F272D66D}" srcOrd="1" destOrd="0" presId="urn:microsoft.com/office/officeart/2005/8/layout/radial1"/>
    <dgm:cxn modelId="{4EF59374-4663-144C-AA18-363DE903374C}" srcId="{4775AFA9-D991-CD4F-80EB-27253E3EEAC1}" destId="{1DC0E208-8334-D347-B989-2A08BDB66420}" srcOrd="1" destOrd="0" parTransId="{DB41D0DB-B7A1-E945-AED7-3DEB2EF5D9E4}" sibTransId="{647A12FF-4793-A449-8D6F-B18A86E74244}"/>
    <dgm:cxn modelId="{8AF4545A-9A8F-FB49-86D3-68D973B26D56}" type="presOf" srcId="{E2C4338C-EB76-D943-84BE-25045D8A08FE}" destId="{F6DAC3FC-B6CD-3D41-B594-DF72F23A1C59}" srcOrd="1" destOrd="0" presId="urn:microsoft.com/office/officeart/2005/8/layout/radial1"/>
    <dgm:cxn modelId="{AF9B8D7D-AAA7-B446-B28D-4FF4BC951DE6}" srcId="{4775AFA9-D991-CD4F-80EB-27253E3EEAC1}" destId="{5378065D-57B8-9A42-8E05-2A6636B63EC2}" srcOrd="5" destOrd="0" parTransId="{751107AE-1A0C-6E41-AD3C-E482721EEE26}" sibTransId="{94AB12C7-09E1-2A41-8050-089C064E78FA}"/>
    <dgm:cxn modelId="{0EE0A498-A67A-0E44-B1C6-CBD7E137BBBA}" type="presOf" srcId="{7B6B001D-F112-C943-88A6-0C5E502362FC}" destId="{E05266A3-F7AD-A94D-A4C5-6A4B3CC77C16}" srcOrd="0" destOrd="0" presId="urn:microsoft.com/office/officeart/2005/8/layout/radial1"/>
    <dgm:cxn modelId="{3545C79B-4EFD-1343-A131-D963BE7C9C6B}" type="presOf" srcId="{1DC0E208-8334-D347-B989-2A08BDB66420}" destId="{9C6B9CC6-5AC1-6748-94AF-627AEB643A7C}" srcOrd="0" destOrd="0" presId="urn:microsoft.com/office/officeart/2005/8/layout/radial1"/>
    <dgm:cxn modelId="{F1A7C0BC-2C0E-3B46-8017-C300ECA5928F}" srcId="{4775AFA9-D991-CD4F-80EB-27253E3EEAC1}" destId="{7D675E57-5E3A-9840-9CC4-CAF2A6007DEC}" srcOrd="3" destOrd="0" parTransId="{69759ECC-684F-0B4B-A09D-1A0B58BFC45F}" sibTransId="{CD1A811A-D16B-4746-B3D3-25520E88A443}"/>
    <dgm:cxn modelId="{BCED7DBD-742C-2F47-8420-CAD78EA65C52}" type="presOf" srcId="{7B6B001D-F112-C943-88A6-0C5E502362FC}" destId="{A580DA94-BCDA-CF4C-B560-26E76086DAD1}" srcOrd="1" destOrd="0" presId="urn:microsoft.com/office/officeart/2005/8/layout/radial1"/>
    <dgm:cxn modelId="{489E2CC7-A340-3641-95F7-99EA3ACC24AB}" srcId="{4775AFA9-D991-CD4F-80EB-27253E3EEAC1}" destId="{A7958FD8-E775-1940-9007-815367F289C5}" srcOrd="2" destOrd="0" parTransId="{7B6B001D-F112-C943-88A6-0C5E502362FC}" sibTransId="{DCB1AA62-C139-E448-9170-B5711EE60F2B}"/>
    <dgm:cxn modelId="{725273C9-80EA-2E42-B2A6-262B8D3F49BE}" type="presOf" srcId="{69759ECC-684F-0B4B-A09D-1A0B58BFC45F}" destId="{CA656E26-83A5-DB46-A664-D2B9E2BC72EF}" srcOrd="0" destOrd="0" presId="urn:microsoft.com/office/officeart/2005/8/layout/radial1"/>
    <dgm:cxn modelId="{1D70C3DA-C1B5-8A40-8DEF-782871E5C2B5}" type="presOf" srcId="{E2C4338C-EB76-D943-84BE-25045D8A08FE}" destId="{78030067-0B2A-FA40-A66F-14BFE0DEFD0B}" srcOrd="0" destOrd="0" presId="urn:microsoft.com/office/officeart/2005/8/layout/radial1"/>
    <dgm:cxn modelId="{A1C530DB-7304-544B-8F65-954AD6FCA193}" type="presOf" srcId="{51887498-E6F1-5B47-889E-797A209BF8EA}" destId="{74A9B372-20F6-6D43-A390-4F1664D69240}" srcOrd="0" destOrd="0" presId="urn:microsoft.com/office/officeart/2005/8/layout/radial1"/>
    <dgm:cxn modelId="{1833E0DB-D0CE-D645-B03B-BC52D4406C5E}" type="presOf" srcId="{DC939474-0CA3-DC4A-B39C-65389DB2836D}" destId="{3C9EEB60-1E3C-634E-8D3F-A0534935A6BE}" srcOrd="1" destOrd="0" presId="urn:microsoft.com/office/officeart/2005/8/layout/radial1"/>
    <dgm:cxn modelId="{590335DF-1888-A046-B256-DAC6B50D5DB8}" type="presOf" srcId="{A7958FD8-E775-1940-9007-815367F289C5}" destId="{B222F4ED-30ED-7A44-8A89-8577974836E4}" srcOrd="0" destOrd="0" presId="urn:microsoft.com/office/officeart/2005/8/layout/radial1"/>
    <dgm:cxn modelId="{5D5262E6-88E3-FA45-98F8-567C9CC2EB82}" srcId="{4775AFA9-D991-CD4F-80EB-27253E3EEAC1}" destId="{9BDA3D52-D904-F44C-9939-F58B2C0E40D3}" srcOrd="0" destOrd="0" parTransId="{E2C4338C-EB76-D943-84BE-25045D8A08FE}" sibTransId="{3EFB5E97-66E4-A946-A960-25CBC7001216}"/>
    <dgm:cxn modelId="{F31A04F7-FBAA-F046-8240-0E58D7B56E2B}" type="presOf" srcId="{DB41D0DB-B7A1-E945-AED7-3DEB2EF5D9E4}" destId="{C07896E6-F2FA-AA4C-B8C1-CC8DD7E91346}" srcOrd="0" destOrd="0" presId="urn:microsoft.com/office/officeart/2005/8/layout/radial1"/>
    <dgm:cxn modelId="{86C76CF7-8A6A-1F45-809E-3F18A74E30EB}" srcId="{51887498-E6F1-5B47-889E-797A209BF8EA}" destId="{4775AFA9-D991-CD4F-80EB-27253E3EEAC1}" srcOrd="0" destOrd="0" parTransId="{56CA88D5-F9A5-C04A-BC13-7EFAD9B3C513}" sibTransId="{F7316CEF-02D3-874E-83F0-B0E37DC009FD}"/>
    <dgm:cxn modelId="{E7011DFD-5BEF-8A47-A42B-B249E4F72F04}" srcId="{4775AFA9-D991-CD4F-80EB-27253E3EEAC1}" destId="{32BE01EC-CA6F-C94E-A830-4841BDD8A264}" srcOrd="4" destOrd="0" parTransId="{DC939474-0CA3-DC4A-B39C-65389DB2836D}" sibTransId="{B3F7A59D-3A67-F945-8C8D-F39FD3017D79}"/>
    <dgm:cxn modelId="{8507188F-1A8D-F142-9535-1B1908C4198F}" type="presParOf" srcId="{74A9B372-20F6-6D43-A390-4F1664D69240}" destId="{5A698154-7B79-274A-9BA2-5D4A34CCE32A}" srcOrd="0" destOrd="0" presId="urn:microsoft.com/office/officeart/2005/8/layout/radial1"/>
    <dgm:cxn modelId="{B60CF056-2A8D-A345-9C52-5C698FD46309}" type="presParOf" srcId="{74A9B372-20F6-6D43-A390-4F1664D69240}" destId="{78030067-0B2A-FA40-A66F-14BFE0DEFD0B}" srcOrd="1" destOrd="0" presId="urn:microsoft.com/office/officeart/2005/8/layout/radial1"/>
    <dgm:cxn modelId="{960E42E2-2F1E-1649-95F9-7EA4D876A5E9}" type="presParOf" srcId="{78030067-0B2A-FA40-A66F-14BFE0DEFD0B}" destId="{F6DAC3FC-B6CD-3D41-B594-DF72F23A1C59}" srcOrd="0" destOrd="0" presId="urn:microsoft.com/office/officeart/2005/8/layout/radial1"/>
    <dgm:cxn modelId="{D3A00053-357D-5A43-ABAE-571BB1E59227}" type="presParOf" srcId="{74A9B372-20F6-6D43-A390-4F1664D69240}" destId="{00A6C2B7-C732-0845-A9F2-594C0F60D27E}" srcOrd="2" destOrd="0" presId="urn:microsoft.com/office/officeart/2005/8/layout/radial1"/>
    <dgm:cxn modelId="{96820907-F0EC-BE45-935F-943C38DFB0D2}" type="presParOf" srcId="{74A9B372-20F6-6D43-A390-4F1664D69240}" destId="{C07896E6-F2FA-AA4C-B8C1-CC8DD7E91346}" srcOrd="3" destOrd="0" presId="urn:microsoft.com/office/officeart/2005/8/layout/radial1"/>
    <dgm:cxn modelId="{75BEBE73-9321-2D43-8E01-E4DD0AA1C8C7}" type="presParOf" srcId="{C07896E6-F2FA-AA4C-B8C1-CC8DD7E91346}" destId="{E3BC466E-7206-3C42-A89B-C5863706008E}" srcOrd="0" destOrd="0" presId="urn:microsoft.com/office/officeart/2005/8/layout/radial1"/>
    <dgm:cxn modelId="{0F53E604-0EA8-D848-9DC1-D1C44129750E}" type="presParOf" srcId="{74A9B372-20F6-6D43-A390-4F1664D69240}" destId="{9C6B9CC6-5AC1-6748-94AF-627AEB643A7C}" srcOrd="4" destOrd="0" presId="urn:microsoft.com/office/officeart/2005/8/layout/radial1"/>
    <dgm:cxn modelId="{B97299C8-6384-E74C-81B1-17C6F454B6B7}" type="presParOf" srcId="{74A9B372-20F6-6D43-A390-4F1664D69240}" destId="{E05266A3-F7AD-A94D-A4C5-6A4B3CC77C16}" srcOrd="5" destOrd="0" presId="urn:microsoft.com/office/officeart/2005/8/layout/radial1"/>
    <dgm:cxn modelId="{FDA948A6-F15B-2D4D-BFD8-74A8900C76DD}" type="presParOf" srcId="{E05266A3-F7AD-A94D-A4C5-6A4B3CC77C16}" destId="{A580DA94-BCDA-CF4C-B560-26E76086DAD1}" srcOrd="0" destOrd="0" presId="urn:microsoft.com/office/officeart/2005/8/layout/radial1"/>
    <dgm:cxn modelId="{BE4E92DC-B1C9-3E42-8FAF-B08F556595B3}" type="presParOf" srcId="{74A9B372-20F6-6D43-A390-4F1664D69240}" destId="{B222F4ED-30ED-7A44-8A89-8577974836E4}" srcOrd="6" destOrd="0" presId="urn:microsoft.com/office/officeart/2005/8/layout/radial1"/>
    <dgm:cxn modelId="{4564EAED-8057-604B-93E4-87C6916D54E4}" type="presParOf" srcId="{74A9B372-20F6-6D43-A390-4F1664D69240}" destId="{CA656E26-83A5-DB46-A664-D2B9E2BC72EF}" srcOrd="7" destOrd="0" presId="urn:microsoft.com/office/officeart/2005/8/layout/radial1"/>
    <dgm:cxn modelId="{A4640630-A8C4-A640-BFDC-3B6CBF887A22}" type="presParOf" srcId="{CA656E26-83A5-DB46-A664-D2B9E2BC72EF}" destId="{D1D2BDB7-0269-AC4D-A150-ECE5306949FE}" srcOrd="0" destOrd="0" presId="urn:microsoft.com/office/officeart/2005/8/layout/radial1"/>
    <dgm:cxn modelId="{9BA048C3-8E00-7F40-B92F-B675A1B99DE5}" type="presParOf" srcId="{74A9B372-20F6-6D43-A390-4F1664D69240}" destId="{DF111E3F-05C6-7E49-B751-CCA6A9431E78}" srcOrd="8" destOrd="0" presId="urn:microsoft.com/office/officeart/2005/8/layout/radial1"/>
    <dgm:cxn modelId="{161ADFA9-9150-FD46-B2AC-79712F7F42CB}" type="presParOf" srcId="{74A9B372-20F6-6D43-A390-4F1664D69240}" destId="{4D7D323C-49A4-DC41-837F-F858B7EC5F51}" srcOrd="9" destOrd="0" presId="urn:microsoft.com/office/officeart/2005/8/layout/radial1"/>
    <dgm:cxn modelId="{40337888-43AE-1641-9037-76AD45D5F3B4}" type="presParOf" srcId="{4D7D323C-49A4-DC41-837F-F858B7EC5F51}" destId="{3C9EEB60-1E3C-634E-8D3F-A0534935A6BE}" srcOrd="0" destOrd="0" presId="urn:microsoft.com/office/officeart/2005/8/layout/radial1"/>
    <dgm:cxn modelId="{DD5B1BBB-E4BC-934C-8446-A7BA86923BB9}" type="presParOf" srcId="{74A9B372-20F6-6D43-A390-4F1664D69240}" destId="{49B2121C-144A-2C46-BD03-FE1BDCFC2EFB}" srcOrd="10" destOrd="0" presId="urn:microsoft.com/office/officeart/2005/8/layout/radial1"/>
    <dgm:cxn modelId="{206B697C-3DEA-9C46-8310-19499E246E5D}" type="presParOf" srcId="{74A9B372-20F6-6D43-A390-4F1664D69240}" destId="{AE9037BF-CF2E-AE4D-9FFD-F27F06C8206B}" srcOrd="11" destOrd="0" presId="urn:microsoft.com/office/officeart/2005/8/layout/radial1"/>
    <dgm:cxn modelId="{5D1A47F6-8407-E746-91C1-435A2B8E774E}" type="presParOf" srcId="{AE9037BF-CF2E-AE4D-9FFD-F27F06C8206B}" destId="{685F0905-01ED-134F-82F6-E9A3F272D66D}" srcOrd="0" destOrd="0" presId="urn:microsoft.com/office/officeart/2005/8/layout/radial1"/>
    <dgm:cxn modelId="{0A8071E0-1511-034D-89F7-17DFFA7E8F76}" type="presParOf" srcId="{74A9B372-20F6-6D43-A390-4F1664D69240}" destId="{E1F4347D-EC04-FB48-88E1-682A56B7D5A8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887498-E6F1-5B47-889E-797A209BF8EA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4775AFA9-D991-CD4F-80EB-27253E3EEAC1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Person med alvorlig, langvarig stress</a:t>
          </a:r>
        </a:p>
      </dgm:t>
    </dgm:pt>
    <dgm:pt modelId="{56CA88D5-F9A5-C04A-BC13-7EFAD9B3C513}" type="parTrans" cxnId="{86C76CF7-8A6A-1F45-809E-3F18A74E30EB}">
      <dgm:prSet/>
      <dgm:spPr/>
      <dgm:t>
        <a:bodyPr/>
        <a:lstStyle/>
        <a:p>
          <a:endParaRPr lang="da-DK"/>
        </a:p>
      </dgm:t>
    </dgm:pt>
    <dgm:pt modelId="{F7316CEF-02D3-874E-83F0-B0E37DC009FD}" type="sibTrans" cxnId="{86C76CF7-8A6A-1F45-809E-3F18A74E30EB}">
      <dgm:prSet/>
      <dgm:spPr/>
      <dgm:t>
        <a:bodyPr/>
        <a:lstStyle/>
        <a:p>
          <a:endParaRPr lang="da-DK"/>
        </a:p>
      </dgm:t>
    </dgm:pt>
    <dgm:pt modelId="{9BDA3D52-D904-F44C-9939-F58B2C0E40D3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Menneskets adfærd, fx i klimabevidsthed, samfundsinteresse, det store ‘økosystem</a:t>
          </a:r>
        </a:p>
      </dgm:t>
    </dgm:pt>
    <dgm:pt modelId="{E2C4338C-EB76-D943-84BE-25045D8A08FE}" type="parTrans" cxnId="{5D5262E6-88E3-FA45-98F8-567C9CC2EB82}">
      <dgm:prSet/>
      <dgm:spPr/>
      <dgm:t>
        <a:bodyPr/>
        <a:lstStyle/>
        <a:p>
          <a:endParaRPr lang="da-DK"/>
        </a:p>
      </dgm:t>
    </dgm:pt>
    <dgm:pt modelId="{3EFB5E97-66E4-A946-A960-25CBC7001216}" type="sibTrans" cxnId="{5D5262E6-88E3-FA45-98F8-567C9CC2EB82}">
      <dgm:prSet/>
      <dgm:spPr/>
      <dgm:t>
        <a:bodyPr/>
        <a:lstStyle/>
        <a:p>
          <a:endParaRPr lang="da-DK"/>
        </a:p>
      </dgm:t>
    </dgm:pt>
    <dgm:pt modelId="{1DC0E208-8334-D347-B989-2A08BDB66420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Påvirkning af familie (ægteskab, forældreskab), ”peers”, det nære økosystem</a:t>
          </a:r>
        </a:p>
      </dgm:t>
    </dgm:pt>
    <dgm:pt modelId="{DB41D0DB-B7A1-E945-AED7-3DEB2EF5D9E4}" type="parTrans" cxnId="{4EF59374-4663-144C-AA18-363DE903374C}">
      <dgm:prSet/>
      <dgm:spPr/>
      <dgm:t>
        <a:bodyPr/>
        <a:lstStyle/>
        <a:p>
          <a:endParaRPr lang="da-DK"/>
        </a:p>
      </dgm:t>
    </dgm:pt>
    <dgm:pt modelId="{647A12FF-4793-A449-8D6F-B18A86E74244}" type="sibTrans" cxnId="{4EF59374-4663-144C-AA18-363DE903374C}">
      <dgm:prSet/>
      <dgm:spPr/>
      <dgm:t>
        <a:bodyPr/>
        <a:lstStyle/>
        <a:p>
          <a:endParaRPr lang="da-DK"/>
        </a:p>
      </dgm:t>
    </dgm:pt>
    <dgm:pt modelId="{A7958FD8-E775-1940-9007-815367F289C5}">
      <dgm:prSet phldrT="[Tekst]"/>
      <dgm:spPr>
        <a:solidFill>
          <a:srgbClr val="0070C0"/>
        </a:solidFill>
      </dgm:spPr>
      <dgm:t>
        <a:bodyPr/>
        <a:lstStyle/>
        <a:p>
          <a:r>
            <a:rPr lang="da-DK" b="0" dirty="0"/>
            <a:t>Risiko for </a:t>
          </a:r>
          <a:r>
            <a:rPr lang="da-DK" b="0" dirty="0" err="1"/>
            <a:t>komorbide</a:t>
          </a:r>
          <a:r>
            <a:rPr lang="da-DK" b="0" dirty="0"/>
            <a:t> sygdomme (angst, </a:t>
          </a:r>
          <a:r>
            <a:rPr lang="da-DK" b="0" dirty="0" err="1"/>
            <a:t>dep</a:t>
          </a:r>
          <a:r>
            <a:rPr lang="da-DK" b="0" dirty="0"/>
            <a:t>., hjerte-kar-lidelser, inflammatoriske lidelser)</a:t>
          </a:r>
        </a:p>
      </dgm:t>
    </dgm:pt>
    <dgm:pt modelId="{7B6B001D-F112-C943-88A6-0C5E502362FC}" type="parTrans" cxnId="{489E2CC7-A340-3641-95F7-99EA3ACC24AB}">
      <dgm:prSet/>
      <dgm:spPr/>
      <dgm:t>
        <a:bodyPr/>
        <a:lstStyle/>
        <a:p>
          <a:endParaRPr lang="da-DK"/>
        </a:p>
      </dgm:t>
    </dgm:pt>
    <dgm:pt modelId="{DCB1AA62-C139-E448-9170-B5711EE60F2B}" type="sibTrans" cxnId="{489E2CC7-A340-3641-95F7-99EA3ACC24AB}">
      <dgm:prSet/>
      <dgm:spPr/>
      <dgm:t>
        <a:bodyPr/>
        <a:lstStyle/>
        <a:p>
          <a:endParaRPr lang="da-DK"/>
        </a:p>
      </dgm:t>
    </dgm:pt>
    <dgm:pt modelId="{5378065D-57B8-9A42-8E05-2A6636B63EC2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Arbejdsevne, produktivitet, positiv bidrag (livsbidrag) til samfundet</a:t>
          </a:r>
        </a:p>
      </dgm:t>
    </dgm:pt>
    <dgm:pt modelId="{751107AE-1A0C-6E41-AD3C-E482721EEE26}" type="parTrans" cxnId="{AF9B8D7D-AAA7-B446-B28D-4FF4BC951DE6}">
      <dgm:prSet/>
      <dgm:spPr/>
      <dgm:t>
        <a:bodyPr/>
        <a:lstStyle/>
        <a:p>
          <a:endParaRPr lang="da-DK"/>
        </a:p>
      </dgm:t>
    </dgm:pt>
    <dgm:pt modelId="{94AB12C7-09E1-2A41-8050-089C064E78FA}" type="sibTrans" cxnId="{AF9B8D7D-AAA7-B446-B28D-4FF4BC951DE6}">
      <dgm:prSet/>
      <dgm:spPr/>
      <dgm:t>
        <a:bodyPr/>
        <a:lstStyle/>
        <a:p>
          <a:endParaRPr lang="da-DK"/>
        </a:p>
      </dgm:t>
    </dgm:pt>
    <dgm:pt modelId="{7D675E57-5E3A-9840-9CC4-CAF2A6007DEC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Forbrug af sundhedsydelser, terapi, medicin, indlæggelser, sociale ydelser</a:t>
          </a:r>
        </a:p>
      </dgm:t>
    </dgm:pt>
    <dgm:pt modelId="{69759ECC-684F-0B4B-A09D-1A0B58BFC45F}" type="parTrans" cxnId="{F1A7C0BC-2C0E-3B46-8017-C300ECA5928F}">
      <dgm:prSet/>
      <dgm:spPr/>
      <dgm:t>
        <a:bodyPr/>
        <a:lstStyle/>
        <a:p>
          <a:endParaRPr lang="da-DK"/>
        </a:p>
      </dgm:t>
    </dgm:pt>
    <dgm:pt modelId="{CD1A811A-D16B-4746-B3D3-25520E88A443}" type="sibTrans" cxnId="{F1A7C0BC-2C0E-3B46-8017-C300ECA5928F}">
      <dgm:prSet/>
      <dgm:spPr/>
      <dgm:t>
        <a:bodyPr/>
        <a:lstStyle/>
        <a:p>
          <a:endParaRPr lang="da-DK"/>
        </a:p>
      </dgm:t>
    </dgm:pt>
    <dgm:pt modelId="{32BE01EC-CA6F-C94E-A830-4841BDD8A264}">
      <dgm:prSet phldrT="[Tekst]"/>
      <dgm:spPr>
        <a:solidFill>
          <a:srgbClr val="0070C0"/>
        </a:solidFill>
      </dgm:spPr>
      <dgm:t>
        <a:bodyPr/>
        <a:lstStyle/>
        <a:p>
          <a:r>
            <a:rPr lang="da-DK" b="1" dirty="0">
              <a:solidFill>
                <a:srgbClr val="FFFF00"/>
              </a:solidFill>
            </a:rPr>
            <a:t>Ændringer i livsstil, som forøger risikoen for livsstilssygdomme og sænker helbred og resiliens</a:t>
          </a:r>
        </a:p>
      </dgm:t>
    </dgm:pt>
    <dgm:pt modelId="{DC939474-0CA3-DC4A-B39C-65389DB2836D}" type="parTrans" cxnId="{E7011DFD-5BEF-8A47-A42B-B249E4F72F04}">
      <dgm:prSet/>
      <dgm:spPr/>
      <dgm:t>
        <a:bodyPr/>
        <a:lstStyle/>
        <a:p>
          <a:endParaRPr lang="da-DK"/>
        </a:p>
      </dgm:t>
    </dgm:pt>
    <dgm:pt modelId="{B3F7A59D-3A67-F945-8C8D-F39FD3017D79}" type="sibTrans" cxnId="{E7011DFD-5BEF-8A47-A42B-B249E4F72F04}">
      <dgm:prSet/>
      <dgm:spPr/>
      <dgm:t>
        <a:bodyPr/>
        <a:lstStyle/>
        <a:p>
          <a:endParaRPr lang="da-DK"/>
        </a:p>
      </dgm:t>
    </dgm:pt>
    <dgm:pt modelId="{74A9B372-20F6-6D43-A390-4F1664D69240}" type="pres">
      <dgm:prSet presAssocID="{51887498-E6F1-5B47-889E-797A209BF8E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698154-7B79-274A-9BA2-5D4A34CCE32A}" type="pres">
      <dgm:prSet presAssocID="{4775AFA9-D991-CD4F-80EB-27253E3EEAC1}" presName="centerShape" presStyleLbl="node0" presStyleIdx="0" presStyleCnt="1"/>
      <dgm:spPr/>
    </dgm:pt>
    <dgm:pt modelId="{78030067-0B2A-FA40-A66F-14BFE0DEFD0B}" type="pres">
      <dgm:prSet presAssocID="{E2C4338C-EB76-D943-84BE-25045D8A08FE}" presName="Name9" presStyleLbl="parChTrans1D2" presStyleIdx="0" presStyleCnt="6"/>
      <dgm:spPr/>
    </dgm:pt>
    <dgm:pt modelId="{F6DAC3FC-B6CD-3D41-B594-DF72F23A1C59}" type="pres">
      <dgm:prSet presAssocID="{E2C4338C-EB76-D943-84BE-25045D8A08FE}" presName="connTx" presStyleLbl="parChTrans1D2" presStyleIdx="0" presStyleCnt="6"/>
      <dgm:spPr/>
    </dgm:pt>
    <dgm:pt modelId="{00A6C2B7-C732-0845-A9F2-594C0F60D27E}" type="pres">
      <dgm:prSet presAssocID="{9BDA3D52-D904-F44C-9939-F58B2C0E40D3}" presName="node" presStyleLbl="node1" presStyleIdx="0" presStyleCnt="6">
        <dgm:presLayoutVars>
          <dgm:bulletEnabled val="1"/>
        </dgm:presLayoutVars>
      </dgm:prSet>
      <dgm:spPr/>
    </dgm:pt>
    <dgm:pt modelId="{C07896E6-F2FA-AA4C-B8C1-CC8DD7E91346}" type="pres">
      <dgm:prSet presAssocID="{DB41D0DB-B7A1-E945-AED7-3DEB2EF5D9E4}" presName="Name9" presStyleLbl="parChTrans1D2" presStyleIdx="1" presStyleCnt="6"/>
      <dgm:spPr/>
    </dgm:pt>
    <dgm:pt modelId="{E3BC466E-7206-3C42-A89B-C5863706008E}" type="pres">
      <dgm:prSet presAssocID="{DB41D0DB-B7A1-E945-AED7-3DEB2EF5D9E4}" presName="connTx" presStyleLbl="parChTrans1D2" presStyleIdx="1" presStyleCnt="6"/>
      <dgm:spPr/>
    </dgm:pt>
    <dgm:pt modelId="{9C6B9CC6-5AC1-6748-94AF-627AEB643A7C}" type="pres">
      <dgm:prSet presAssocID="{1DC0E208-8334-D347-B989-2A08BDB66420}" presName="node" presStyleLbl="node1" presStyleIdx="1" presStyleCnt="6">
        <dgm:presLayoutVars>
          <dgm:bulletEnabled val="1"/>
        </dgm:presLayoutVars>
      </dgm:prSet>
      <dgm:spPr/>
    </dgm:pt>
    <dgm:pt modelId="{E05266A3-F7AD-A94D-A4C5-6A4B3CC77C16}" type="pres">
      <dgm:prSet presAssocID="{7B6B001D-F112-C943-88A6-0C5E502362FC}" presName="Name9" presStyleLbl="parChTrans1D2" presStyleIdx="2" presStyleCnt="6"/>
      <dgm:spPr/>
    </dgm:pt>
    <dgm:pt modelId="{A580DA94-BCDA-CF4C-B560-26E76086DAD1}" type="pres">
      <dgm:prSet presAssocID="{7B6B001D-F112-C943-88A6-0C5E502362FC}" presName="connTx" presStyleLbl="parChTrans1D2" presStyleIdx="2" presStyleCnt="6"/>
      <dgm:spPr/>
    </dgm:pt>
    <dgm:pt modelId="{B222F4ED-30ED-7A44-8A89-8577974836E4}" type="pres">
      <dgm:prSet presAssocID="{A7958FD8-E775-1940-9007-815367F289C5}" presName="node" presStyleLbl="node1" presStyleIdx="2" presStyleCnt="6">
        <dgm:presLayoutVars>
          <dgm:bulletEnabled val="1"/>
        </dgm:presLayoutVars>
      </dgm:prSet>
      <dgm:spPr/>
    </dgm:pt>
    <dgm:pt modelId="{CA656E26-83A5-DB46-A664-D2B9E2BC72EF}" type="pres">
      <dgm:prSet presAssocID="{69759ECC-684F-0B4B-A09D-1A0B58BFC45F}" presName="Name9" presStyleLbl="parChTrans1D2" presStyleIdx="3" presStyleCnt="6"/>
      <dgm:spPr/>
    </dgm:pt>
    <dgm:pt modelId="{D1D2BDB7-0269-AC4D-A150-ECE5306949FE}" type="pres">
      <dgm:prSet presAssocID="{69759ECC-684F-0B4B-A09D-1A0B58BFC45F}" presName="connTx" presStyleLbl="parChTrans1D2" presStyleIdx="3" presStyleCnt="6"/>
      <dgm:spPr/>
    </dgm:pt>
    <dgm:pt modelId="{DF111E3F-05C6-7E49-B751-CCA6A9431E78}" type="pres">
      <dgm:prSet presAssocID="{7D675E57-5E3A-9840-9CC4-CAF2A6007DEC}" presName="node" presStyleLbl="node1" presStyleIdx="3" presStyleCnt="6">
        <dgm:presLayoutVars>
          <dgm:bulletEnabled val="1"/>
        </dgm:presLayoutVars>
      </dgm:prSet>
      <dgm:spPr/>
    </dgm:pt>
    <dgm:pt modelId="{4D7D323C-49A4-DC41-837F-F858B7EC5F51}" type="pres">
      <dgm:prSet presAssocID="{DC939474-0CA3-DC4A-B39C-65389DB2836D}" presName="Name9" presStyleLbl="parChTrans1D2" presStyleIdx="4" presStyleCnt="6"/>
      <dgm:spPr/>
    </dgm:pt>
    <dgm:pt modelId="{3C9EEB60-1E3C-634E-8D3F-A0534935A6BE}" type="pres">
      <dgm:prSet presAssocID="{DC939474-0CA3-DC4A-B39C-65389DB2836D}" presName="connTx" presStyleLbl="parChTrans1D2" presStyleIdx="4" presStyleCnt="6"/>
      <dgm:spPr/>
    </dgm:pt>
    <dgm:pt modelId="{49B2121C-144A-2C46-BD03-FE1BDCFC2EFB}" type="pres">
      <dgm:prSet presAssocID="{32BE01EC-CA6F-C94E-A830-4841BDD8A264}" presName="node" presStyleLbl="node1" presStyleIdx="4" presStyleCnt="6">
        <dgm:presLayoutVars>
          <dgm:bulletEnabled val="1"/>
        </dgm:presLayoutVars>
      </dgm:prSet>
      <dgm:spPr/>
    </dgm:pt>
    <dgm:pt modelId="{AE9037BF-CF2E-AE4D-9FFD-F27F06C8206B}" type="pres">
      <dgm:prSet presAssocID="{751107AE-1A0C-6E41-AD3C-E482721EEE26}" presName="Name9" presStyleLbl="parChTrans1D2" presStyleIdx="5" presStyleCnt="6"/>
      <dgm:spPr/>
    </dgm:pt>
    <dgm:pt modelId="{685F0905-01ED-134F-82F6-E9A3F272D66D}" type="pres">
      <dgm:prSet presAssocID="{751107AE-1A0C-6E41-AD3C-E482721EEE26}" presName="connTx" presStyleLbl="parChTrans1D2" presStyleIdx="5" presStyleCnt="6"/>
      <dgm:spPr/>
    </dgm:pt>
    <dgm:pt modelId="{E1F4347D-EC04-FB48-88E1-682A56B7D5A8}" type="pres">
      <dgm:prSet presAssocID="{5378065D-57B8-9A42-8E05-2A6636B63EC2}" presName="node" presStyleLbl="node1" presStyleIdx="5" presStyleCnt="6">
        <dgm:presLayoutVars>
          <dgm:bulletEnabled val="1"/>
        </dgm:presLayoutVars>
      </dgm:prSet>
      <dgm:spPr/>
    </dgm:pt>
  </dgm:ptLst>
  <dgm:cxnLst>
    <dgm:cxn modelId="{4892C401-AF8D-FE46-B55B-9791988BC8B7}" type="presOf" srcId="{DC939474-0CA3-DC4A-B39C-65389DB2836D}" destId="{4D7D323C-49A4-DC41-837F-F858B7EC5F51}" srcOrd="0" destOrd="0" presId="urn:microsoft.com/office/officeart/2005/8/layout/radial1"/>
    <dgm:cxn modelId="{C918710C-EA7E-1E4D-A5A5-C03CF3519F1F}" type="presOf" srcId="{32BE01EC-CA6F-C94E-A830-4841BDD8A264}" destId="{49B2121C-144A-2C46-BD03-FE1BDCFC2EFB}" srcOrd="0" destOrd="0" presId="urn:microsoft.com/office/officeart/2005/8/layout/radial1"/>
    <dgm:cxn modelId="{67F76E13-9067-F845-94F6-AD043BA85EB3}" type="presOf" srcId="{9BDA3D52-D904-F44C-9939-F58B2C0E40D3}" destId="{00A6C2B7-C732-0845-A9F2-594C0F60D27E}" srcOrd="0" destOrd="0" presId="urn:microsoft.com/office/officeart/2005/8/layout/radial1"/>
    <dgm:cxn modelId="{8968C023-E892-514D-864A-AE389DEBA130}" type="presOf" srcId="{751107AE-1A0C-6E41-AD3C-E482721EEE26}" destId="{AE9037BF-CF2E-AE4D-9FFD-F27F06C8206B}" srcOrd="0" destOrd="0" presId="urn:microsoft.com/office/officeart/2005/8/layout/radial1"/>
    <dgm:cxn modelId="{0ECC2125-3F56-014A-B600-11A272629AF8}" type="presOf" srcId="{69759ECC-684F-0B4B-A09D-1A0B58BFC45F}" destId="{D1D2BDB7-0269-AC4D-A150-ECE5306949FE}" srcOrd="1" destOrd="0" presId="urn:microsoft.com/office/officeart/2005/8/layout/radial1"/>
    <dgm:cxn modelId="{1784D333-CD31-9341-AEF7-C8D66D927282}" type="presOf" srcId="{5378065D-57B8-9A42-8E05-2A6636B63EC2}" destId="{E1F4347D-EC04-FB48-88E1-682A56B7D5A8}" srcOrd="0" destOrd="0" presId="urn:microsoft.com/office/officeart/2005/8/layout/radial1"/>
    <dgm:cxn modelId="{F4F07566-925C-854B-8D29-FE9EE0F331ED}" type="presOf" srcId="{4775AFA9-D991-CD4F-80EB-27253E3EEAC1}" destId="{5A698154-7B79-274A-9BA2-5D4A34CCE32A}" srcOrd="0" destOrd="0" presId="urn:microsoft.com/office/officeart/2005/8/layout/radial1"/>
    <dgm:cxn modelId="{8AF40668-DCB4-6949-AF5D-A4E99376133F}" type="presOf" srcId="{DB41D0DB-B7A1-E945-AED7-3DEB2EF5D9E4}" destId="{E3BC466E-7206-3C42-A89B-C5863706008E}" srcOrd="1" destOrd="0" presId="urn:microsoft.com/office/officeart/2005/8/layout/radial1"/>
    <dgm:cxn modelId="{C029C94A-4FD4-C547-A4F0-D5093226B25D}" type="presOf" srcId="{7D675E57-5E3A-9840-9CC4-CAF2A6007DEC}" destId="{DF111E3F-05C6-7E49-B751-CCA6A9431E78}" srcOrd="0" destOrd="0" presId="urn:microsoft.com/office/officeart/2005/8/layout/radial1"/>
    <dgm:cxn modelId="{C65B746C-014B-0043-9EF9-44AB6AEBEAB4}" type="presOf" srcId="{751107AE-1A0C-6E41-AD3C-E482721EEE26}" destId="{685F0905-01ED-134F-82F6-E9A3F272D66D}" srcOrd="1" destOrd="0" presId="urn:microsoft.com/office/officeart/2005/8/layout/radial1"/>
    <dgm:cxn modelId="{4EF59374-4663-144C-AA18-363DE903374C}" srcId="{4775AFA9-D991-CD4F-80EB-27253E3EEAC1}" destId="{1DC0E208-8334-D347-B989-2A08BDB66420}" srcOrd="1" destOrd="0" parTransId="{DB41D0DB-B7A1-E945-AED7-3DEB2EF5D9E4}" sibTransId="{647A12FF-4793-A449-8D6F-B18A86E74244}"/>
    <dgm:cxn modelId="{8AF4545A-9A8F-FB49-86D3-68D973B26D56}" type="presOf" srcId="{E2C4338C-EB76-D943-84BE-25045D8A08FE}" destId="{F6DAC3FC-B6CD-3D41-B594-DF72F23A1C59}" srcOrd="1" destOrd="0" presId="urn:microsoft.com/office/officeart/2005/8/layout/radial1"/>
    <dgm:cxn modelId="{AF9B8D7D-AAA7-B446-B28D-4FF4BC951DE6}" srcId="{4775AFA9-D991-CD4F-80EB-27253E3EEAC1}" destId="{5378065D-57B8-9A42-8E05-2A6636B63EC2}" srcOrd="5" destOrd="0" parTransId="{751107AE-1A0C-6E41-AD3C-E482721EEE26}" sibTransId="{94AB12C7-09E1-2A41-8050-089C064E78FA}"/>
    <dgm:cxn modelId="{0EE0A498-A67A-0E44-B1C6-CBD7E137BBBA}" type="presOf" srcId="{7B6B001D-F112-C943-88A6-0C5E502362FC}" destId="{E05266A3-F7AD-A94D-A4C5-6A4B3CC77C16}" srcOrd="0" destOrd="0" presId="urn:microsoft.com/office/officeart/2005/8/layout/radial1"/>
    <dgm:cxn modelId="{3545C79B-4EFD-1343-A131-D963BE7C9C6B}" type="presOf" srcId="{1DC0E208-8334-D347-B989-2A08BDB66420}" destId="{9C6B9CC6-5AC1-6748-94AF-627AEB643A7C}" srcOrd="0" destOrd="0" presId="urn:microsoft.com/office/officeart/2005/8/layout/radial1"/>
    <dgm:cxn modelId="{F1A7C0BC-2C0E-3B46-8017-C300ECA5928F}" srcId="{4775AFA9-D991-CD4F-80EB-27253E3EEAC1}" destId="{7D675E57-5E3A-9840-9CC4-CAF2A6007DEC}" srcOrd="3" destOrd="0" parTransId="{69759ECC-684F-0B4B-A09D-1A0B58BFC45F}" sibTransId="{CD1A811A-D16B-4746-B3D3-25520E88A443}"/>
    <dgm:cxn modelId="{BCED7DBD-742C-2F47-8420-CAD78EA65C52}" type="presOf" srcId="{7B6B001D-F112-C943-88A6-0C5E502362FC}" destId="{A580DA94-BCDA-CF4C-B560-26E76086DAD1}" srcOrd="1" destOrd="0" presId="urn:microsoft.com/office/officeart/2005/8/layout/radial1"/>
    <dgm:cxn modelId="{489E2CC7-A340-3641-95F7-99EA3ACC24AB}" srcId="{4775AFA9-D991-CD4F-80EB-27253E3EEAC1}" destId="{A7958FD8-E775-1940-9007-815367F289C5}" srcOrd="2" destOrd="0" parTransId="{7B6B001D-F112-C943-88A6-0C5E502362FC}" sibTransId="{DCB1AA62-C139-E448-9170-B5711EE60F2B}"/>
    <dgm:cxn modelId="{725273C9-80EA-2E42-B2A6-262B8D3F49BE}" type="presOf" srcId="{69759ECC-684F-0B4B-A09D-1A0B58BFC45F}" destId="{CA656E26-83A5-DB46-A664-D2B9E2BC72EF}" srcOrd="0" destOrd="0" presId="urn:microsoft.com/office/officeart/2005/8/layout/radial1"/>
    <dgm:cxn modelId="{1D70C3DA-C1B5-8A40-8DEF-782871E5C2B5}" type="presOf" srcId="{E2C4338C-EB76-D943-84BE-25045D8A08FE}" destId="{78030067-0B2A-FA40-A66F-14BFE0DEFD0B}" srcOrd="0" destOrd="0" presId="urn:microsoft.com/office/officeart/2005/8/layout/radial1"/>
    <dgm:cxn modelId="{A1C530DB-7304-544B-8F65-954AD6FCA193}" type="presOf" srcId="{51887498-E6F1-5B47-889E-797A209BF8EA}" destId="{74A9B372-20F6-6D43-A390-4F1664D69240}" srcOrd="0" destOrd="0" presId="urn:microsoft.com/office/officeart/2005/8/layout/radial1"/>
    <dgm:cxn modelId="{1833E0DB-D0CE-D645-B03B-BC52D4406C5E}" type="presOf" srcId="{DC939474-0CA3-DC4A-B39C-65389DB2836D}" destId="{3C9EEB60-1E3C-634E-8D3F-A0534935A6BE}" srcOrd="1" destOrd="0" presId="urn:microsoft.com/office/officeart/2005/8/layout/radial1"/>
    <dgm:cxn modelId="{590335DF-1888-A046-B256-DAC6B50D5DB8}" type="presOf" srcId="{A7958FD8-E775-1940-9007-815367F289C5}" destId="{B222F4ED-30ED-7A44-8A89-8577974836E4}" srcOrd="0" destOrd="0" presId="urn:microsoft.com/office/officeart/2005/8/layout/radial1"/>
    <dgm:cxn modelId="{5D5262E6-88E3-FA45-98F8-567C9CC2EB82}" srcId="{4775AFA9-D991-CD4F-80EB-27253E3EEAC1}" destId="{9BDA3D52-D904-F44C-9939-F58B2C0E40D3}" srcOrd="0" destOrd="0" parTransId="{E2C4338C-EB76-D943-84BE-25045D8A08FE}" sibTransId="{3EFB5E97-66E4-A946-A960-25CBC7001216}"/>
    <dgm:cxn modelId="{F31A04F7-FBAA-F046-8240-0E58D7B56E2B}" type="presOf" srcId="{DB41D0DB-B7A1-E945-AED7-3DEB2EF5D9E4}" destId="{C07896E6-F2FA-AA4C-B8C1-CC8DD7E91346}" srcOrd="0" destOrd="0" presId="urn:microsoft.com/office/officeart/2005/8/layout/radial1"/>
    <dgm:cxn modelId="{86C76CF7-8A6A-1F45-809E-3F18A74E30EB}" srcId="{51887498-E6F1-5B47-889E-797A209BF8EA}" destId="{4775AFA9-D991-CD4F-80EB-27253E3EEAC1}" srcOrd="0" destOrd="0" parTransId="{56CA88D5-F9A5-C04A-BC13-7EFAD9B3C513}" sibTransId="{F7316CEF-02D3-874E-83F0-B0E37DC009FD}"/>
    <dgm:cxn modelId="{E7011DFD-5BEF-8A47-A42B-B249E4F72F04}" srcId="{4775AFA9-D991-CD4F-80EB-27253E3EEAC1}" destId="{32BE01EC-CA6F-C94E-A830-4841BDD8A264}" srcOrd="4" destOrd="0" parTransId="{DC939474-0CA3-DC4A-B39C-65389DB2836D}" sibTransId="{B3F7A59D-3A67-F945-8C8D-F39FD3017D79}"/>
    <dgm:cxn modelId="{8507188F-1A8D-F142-9535-1B1908C4198F}" type="presParOf" srcId="{74A9B372-20F6-6D43-A390-4F1664D69240}" destId="{5A698154-7B79-274A-9BA2-5D4A34CCE32A}" srcOrd="0" destOrd="0" presId="urn:microsoft.com/office/officeart/2005/8/layout/radial1"/>
    <dgm:cxn modelId="{B60CF056-2A8D-A345-9C52-5C698FD46309}" type="presParOf" srcId="{74A9B372-20F6-6D43-A390-4F1664D69240}" destId="{78030067-0B2A-FA40-A66F-14BFE0DEFD0B}" srcOrd="1" destOrd="0" presId="urn:microsoft.com/office/officeart/2005/8/layout/radial1"/>
    <dgm:cxn modelId="{960E42E2-2F1E-1649-95F9-7EA4D876A5E9}" type="presParOf" srcId="{78030067-0B2A-FA40-A66F-14BFE0DEFD0B}" destId="{F6DAC3FC-B6CD-3D41-B594-DF72F23A1C59}" srcOrd="0" destOrd="0" presId="urn:microsoft.com/office/officeart/2005/8/layout/radial1"/>
    <dgm:cxn modelId="{D3A00053-357D-5A43-ABAE-571BB1E59227}" type="presParOf" srcId="{74A9B372-20F6-6D43-A390-4F1664D69240}" destId="{00A6C2B7-C732-0845-A9F2-594C0F60D27E}" srcOrd="2" destOrd="0" presId="urn:microsoft.com/office/officeart/2005/8/layout/radial1"/>
    <dgm:cxn modelId="{96820907-F0EC-BE45-935F-943C38DFB0D2}" type="presParOf" srcId="{74A9B372-20F6-6D43-A390-4F1664D69240}" destId="{C07896E6-F2FA-AA4C-B8C1-CC8DD7E91346}" srcOrd="3" destOrd="0" presId="urn:microsoft.com/office/officeart/2005/8/layout/radial1"/>
    <dgm:cxn modelId="{75BEBE73-9321-2D43-8E01-E4DD0AA1C8C7}" type="presParOf" srcId="{C07896E6-F2FA-AA4C-B8C1-CC8DD7E91346}" destId="{E3BC466E-7206-3C42-A89B-C5863706008E}" srcOrd="0" destOrd="0" presId="urn:microsoft.com/office/officeart/2005/8/layout/radial1"/>
    <dgm:cxn modelId="{0F53E604-0EA8-D848-9DC1-D1C44129750E}" type="presParOf" srcId="{74A9B372-20F6-6D43-A390-4F1664D69240}" destId="{9C6B9CC6-5AC1-6748-94AF-627AEB643A7C}" srcOrd="4" destOrd="0" presId="urn:microsoft.com/office/officeart/2005/8/layout/radial1"/>
    <dgm:cxn modelId="{B97299C8-6384-E74C-81B1-17C6F454B6B7}" type="presParOf" srcId="{74A9B372-20F6-6D43-A390-4F1664D69240}" destId="{E05266A3-F7AD-A94D-A4C5-6A4B3CC77C16}" srcOrd="5" destOrd="0" presId="urn:microsoft.com/office/officeart/2005/8/layout/radial1"/>
    <dgm:cxn modelId="{FDA948A6-F15B-2D4D-BFD8-74A8900C76DD}" type="presParOf" srcId="{E05266A3-F7AD-A94D-A4C5-6A4B3CC77C16}" destId="{A580DA94-BCDA-CF4C-B560-26E76086DAD1}" srcOrd="0" destOrd="0" presId="urn:microsoft.com/office/officeart/2005/8/layout/radial1"/>
    <dgm:cxn modelId="{BE4E92DC-B1C9-3E42-8FAF-B08F556595B3}" type="presParOf" srcId="{74A9B372-20F6-6D43-A390-4F1664D69240}" destId="{B222F4ED-30ED-7A44-8A89-8577974836E4}" srcOrd="6" destOrd="0" presId="urn:microsoft.com/office/officeart/2005/8/layout/radial1"/>
    <dgm:cxn modelId="{4564EAED-8057-604B-93E4-87C6916D54E4}" type="presParOf" srcId="{74A9B372-20F6-6D43-A390-4F1664D69240}" destId="{CA656E26-83A5-DB46-A664-D2B9E2BC72EF}" srcOrd="7" destOrd="0" presId="urn:microsoft.com/office/officeart/2005/8/layout/radial1"/>
    <dgm:cxn modelId="{A4640630-A8C4-A640-BFDC-3B6CBF887A22}" type="presParOf" srcId="{CA656E26-83A5-DB46-A664-D2B9E2BC72EF}" destId="{D1D2BDB7-0269-AC4D-A150-ECE5306949FE}" srcOrd="0" destOrd="0" presId="urn:microsoft.com/office/officeart/2005/8/layout/radial1"/>
    <dgm:cxn modelId="{9BA048C3-8E00-7F40-B92F-B675A1B99DE5}" type="presParOf" srcId="{74A9B372-20F6-6D43-A390-4F1664D69240}" destId="{DF111E3F-05C6-7E49-B751-CCA6A9431E78}" srcOrd="8" destOrd="0" presId="urn:microsoft.com/office/officeart/2005/8/layout/radial1"/>
    <dgm:cxn modelId="{161ADFA9-9150-FD46-B2AC-79712F7F42CB}" type="presParOf" srcId="{74A9B372-20F6-6D43-A390-4F1664D69240}" destId="{4D7D323C-49A4-DC41-837F-F858B7EC5F51}" srcOrd="9" destOrd="0" presId="urn:microsoft.com/office/officeart/2005/8/layout/radial1"/>
    <dgm:cxn modelId="{40337888-43AE-1641-9037-76AD45D5F3B4}" type="presParOf" srcId="{4D7D323C-49A4-DC41-837F-F858B7EC5F51}" destId="{3C9EEB60-1E3C-634E-8D3F-A0534935A6BE}" srcOrd="0" destOrd="0" presId="urn:microsoft.com/office/officeart/2005/8/layout/radial1"/>
    <dgm:cxn modelId="{DD5B1BBB-E4BC-934C-8446-A7BA86923BB9}" type="presParOf" srcId="{74A9B372-20F6-6D43-A390-4F1664D69240}" destId="{49B2121C-144A-2C46-BD03-FE1BDCFC2EFB}" srcOrd="10" destOrd="0" presId="urn:microsoft.com/office/officeart/2005/8/layout/radial1"/>
    <dgm:cxn modelId="{206B697C-3DEA-9C46-8310-19499E246E5D}" type="presParOf" srcId="{74A9B372-20F6-6D43-A390-4F1664D69240}" destId="{AE9037BF-CF2E-AE4D-9FFD-F27F06C8206B}" srcOrd="11" destOrd="0" presId="urn:microsoft.com/office/officeart/2005/8/layout/radial1"/>
    <dgm:cxn modelId="{5D1A47F6-8407-E746-91C1-435A2B8E774E}" type="presParOf" srcId="{AE9037BF-CF2E-AE4D-9FFD-F27F06C8206B}" destId="{685F0905-01ED-134F-82F6-E9A3F272D66D}" srcOrd="0" destOrd="0" presId="urn:microsoft.com/office/officeart/2005/8/layout/radial1"/>
    <dgm:cxn modelId="{0A8071E0-1511-034D-89F7-17DFFA7E8F76}" type="presParOf" srcId="{74A9B372-20F6-6D43-A390-4F1664D69240}" destId="{E1F4347D-EC04-FB48-88E1-682A56B7D5A8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887498-E6F1-5B47-889E-797A209BF8EA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4775AFA9-D991-CD4F-80EB-27253E3EEAC1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Person med alvorlig, langvarig stress</a:t>
          </a:r>
        </a:p>
      </dgm:t>
    </dgm:pt>
    <dgm:pt modelId="{56CA88D5-F9A5-C04A-BC13-7EFAD9B3C513}" type="parTrans" cxnId="{86C76CF7-8A6A-1F45-809E-3F18A74E30EB}">
      <dgm:prSet/>
      <dgm:spPr/>
      <dgm:t>
        <a:bodyPr/>
        <a:lstStyle/>
        <a:p>
          <a:endParaRPr lang="da-DK"/>
        </a:p>
      </dgm:t>
    </dgm:pt>
    <dgm:pt modelId="{F7316CEF-02D3-874E-83F0-B0E37DC009FD}" type="sibTrans" cxnId="{86C76CF7-8A6A-1F45-809E-3F18A74E30EB}">
      <dgm:prSet/>
      <dgm:spPr/>
      <dgm:t>
        <a:bodyPr/>
        <a:lstStyle/>
        <a:p>
          <a:endParaRPr lang="da-DK"/>
        </a:p>
      </dgm:t>
    </dgm:pt>
    <dgm:pt modelId="{9BDA3D52-D904-F44C-9939-F58B2C0E40D3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Menneskets adfærd, fx i klimabevidsthed, samfundsinteresse, det store ‘økosystem</a:t>
          </a:r>
        </a:p>
      </dgm:t>
    </dgm:pt>
    <dgm:pt modelId="{E2C4338C-EB76-D943-84BE-25045D8A08FE}" type="parTrans" cxnId="{5D5262E6-88E3-FA45-98F8-567C9CC2EB82}">
      <dgm:prSet/>
      <dgm:spPr/>
      <dgm:t>
        <a:bodyPr/>
        <a:lstStyle/>
        <a:p>
          <a:endParaRPr lang="da-DK"/>
        </a:p>
      </dgm:t>
    </dgm:pt>
    <dgm:pt modelId="{3EFB5E97-66E4-A946-A960-25CBC7001216}" type="sibTrans" cxnId="{5D5262E6-88E3-FA45-98F8-567C9CC2EB82}">
      <dgm:prSet/>
      <dgm:spPr/>
      <dgm:t>
        <a:bodyPr/>
        <a:lstStyle/>
        <a:p>
          <a:endParaRPr lang="da-DK"/>
        </a:p>
      </dgm:t>
    </dgm:pt>
    <dgm:pt modelId="{1DC0E208-8334-D347-B989-2A08BDB66420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Påvirkning af familie (ægteskab, forældreskab), ”peers”, det nære økosystem</a:t>
          </a:r>
        </a:p>
      </dgm:t>
    </dgm:pt>
    <dgm:pt modelId="{DB41D0DB-B7A1-E945-AED7-3DEB2EF5D9E4}" type="parTrans" cxnId="{4EF59374-4663-144C-AA18-363DE903374C}">
      <dgm:prSet/>
      <dgm:spPr/>
      <dgm:t>
        <a:bodyPr/>
        <a:lstStyle/>
        <a:p>
          <a:endParaRPr lang="da-DK"/>
        </a:p>
      </dgm:t>
    </dgm:pt>
    <dgm:pt modelId="{647A12FF-4793-A449-8D6F-B18A86E74244}" type="sibTrans" cxnId="{4EF59374-4663-144C-AA18-363DE903374C}">
      <dgm:prSet/>
      <dgm:spPr/>
      <dgm:t>
        <a:bodyPr/>
        <a:lstStyle/>
        <a:p>
          <a:endParaRPr lang="da-DK"/>
        </a:p>
      </dgm:t>
    </dgm:pt>
    <dgm:pt modelId="{A7958FD8-E775-1940-9007-815367F289C5}">
      <dgm:prSet phldrT="[Tekst]"/>
      <dgm:spPr>
        <a:solidFill>
          <a:srgbClr val="0070C0"/>
        </a:solidFill>
      </dgm:spPr>
      <dgm:t>
        <a:bodyPr/>
        <a:lstStyle/>
        <a:p>
          <a:r>
            <a:rPr lang="da-DK" b="0" dirty="0"/>
            <a:t>Risiko for </a:t>
          </a:r>
          <a:r>
            <a:rPr lang="da-DK" b="0" dirty="0" err="1"/>
            <a:t>komorbide</a:t>
          </a:r>
          <a:r>
            <a:rPr lang="da-DK" b="0" dirty="0"/>
            <a:t> sygdomme (angst, </a:t>
          </a:r>
          <a:r>
            <a:rPr lang="da-DK" b="0" dirty="0" err="1"/>
            <a:t>dep</a:t>
          </a:r>
          <a:r>
            <a:rPr lang="da-DK" b="0" dirty="0"/>
            <a:t>., hjerte-kar-lidelser, inflammatoriske lidelser)</a:t>
          </a:r>
        </a:p>
      </dgm:t>
    </dgm:pt>
    <dgm:pt modelId="{7B6B001D-F112-C943-88A6-0C5E502362FC}" type="parTrans" cxnId="{489E2CC7-A340-3641-95F7-99EA3ACC24AB}">
      <dgm:prSet/>
      <dgm:spPr/>
      <dgm:t>
        <a:bodyPr/>
        <a:lstStyle/>
        <a:p>
          <a:endParaRPr lang="da-DK"/>
        </a:p>
      </dgm:t>
    </dgm:pt>
    <dgm:pt modelId="{DCB1AA62-C139-E448-9170-B5711EE60F2B}" type="sibTrans" cxnId="{489E2CC7-A340-3641-95F7-99EA3ACC24AB}">
      <dgm:prSet/>
      <dgm:spPr/>
      <dgm:t>
        <a:bodyPr/>
        <a:lstStyle/>
        <a:p>
          <a:endParaRPr lang="da-DK"/>
        </a:p>
      </dgm:t>
    </dgm:pt>
    <dgm:pt modelId="{5378065D-57B8-9A42-8E05-2A6636B63EC2}">
      <dgm:prSet phldrT="[Tekst]"/>
      <dgm:spPr>
        <a:solidFill>
          <a:srgbClr val="0070C0"/>
        </a:solidFill>
      </dgm:spPr>
      <dgm:t>
        <a:bodyPr/>
        <a:lstStyle/>
        <a:p>
          <a:r>
            <a:rPr lang="da-DK" b="1" dirty="0">
              <a:solidFill>
                <a:srgbClr val="FFFF00"/>
              </a:solidFill>
            </a:rPr>
            <a:t>Arbejdsevne, produktivitet, positiv bidrag (livsbidrag) til samfundet</a:t>
          </a:r>
        </a:p>
      </dgm:t>
    </dgm:pt>
    <dgm:pt modelId="{751107AE-1A0C-6E41-AD3C-E482721EEE26}" type="parTrans" cxnId="{AF9B8D7D-AAA7-B446-B28D-4FF4BC951DE6}">
      <dgm:prSet/>
      <dgm:spPr/>
      <dgm:t>
        <a:bodyPr/>
        <a:lstStyle/>
        <a:p>
          <a:endParaRPr lang="da-DK"/>
        </a:p>
      </dgm:t>
    </dgm:pt>
    <dgm:pt modelId="{94AB12C7-09E1-2A41-8050-089C064E78FA}" type="sibTrans" cxnId="{AF9B8D7D-AAA7-B446-B28D-4FF4BC951DE6}">
      <dgm:prSet/>
      <dgm:spPr/>
      <dgm:t>
        <a:bodyPr/>
        <a:lstStyle/>
        <a:p>
          <a:endParaRPr lang="da-DK"/>
        </a:p>
      </dgm:t>
    </dgm:pt>
    <dgm:pt modelId="{7D675E57-5E3A-9840-9CC4-CAF2A6007DEC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Forbrug af sundhedsydelser, terapi, medicin, indlæggelser, sociale ydelser</a:t>
          </a:r>
        </a:p>
      </dgm:t>
    </dgm:pt>
    <dgm:pt modelId="{69759ECC-684F-0B4B-A09D-1A0B58BFC45F}" type="parTrans" cxnId="{F1A7C0BC-2C0E-3B46-8017-C300ECA5928F}">
      <dgm:prSet/>
      <dgm:spPr/>
      <dgm:t>
        <a:bodyPr/>
        <a:lstStyle/>
        <a:p>
          <a:endParaRPr lang="da-DK"/>
        </a:p>
      </dgm:t>
    </dgm:pt>
    <dgm:pt modelId="{CD1A811A-D16B-4746-B3D3-25520E88A443}" type="sibTrans" cxnId="{F1A7C0BC-2C0E-3B46-8017-C300ECA5928F}">
      <dgm:prSet/>
      <dgm:spPr/>
      <dgm:t>
        <a:bodyPr/>
        <a:lstStyle/>
        <a:p>
          <a:endParaRPr lang="da-DK"/>
        </a:p>
      </dgm:t>
    </dgm:pt>
    <dgm:pt modelId="{32BE01EC-CA6F-C94E-A830-4841BDD8A264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Ændringer i livsstil, som forøger risikoen for livsstilssygdomme og sænker helbred og resiliens</a:t>
          </a:r>
        </a:p>
      </dgm:t>
    </dgm:pt>
    <dgm:pt modelId="{DC939474-0CA3-DC4A-B39C-65389DB2836D}" type="parTrans" cxnId="{E7011DFD-5BEF-8A47-A42B-B249E4F72F04}">
      <dgm:prSet/>
      <dgm:spPr/>
      <dgm:t>
        <a:bodyPr/>
        <a:lstStyle/>
        <a:p>
          <a:endParaRPr lang="da-DK"/>
        </a:p>
      </dgm:t>
    </dgm:pt>
    <dgm:pt modelId="{B3F7A59D-3A67-F945-8C8D-F39FD3017D79}" type="sibTrans" cxnId="{E7011DFD-5BEF-8A47-A42B-B249E4F72F04}">
      <dgm:prSet/>
      <dgm:spPr/>
      <dgm:t>
        <a:bodyPr/>
        <a:lstStyle/>
        <a:p>
          <a:endParaRPr lang="da-DK"/>
        </a:p>
      </dgm:t>
    </dgm:pt>
    <dgm:pt modelId="{74A9B372-20F6-6D43-A390-4F1664D69240}" type="pres">
      <dgm:prSet presAssocID="{51887498-E6F1-5B47-889E-797A209BF8E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698154-7B79-274A-9BA2-5D4A34CCE32A}" type="pres">
      <dgm:prSet presAssocID="{4775AFA9-D991-CD4F-80EB-27253E3EEAC1}" presName="centerShape" presStyleLbl="node0" presStyleIdx="0" presStyleCnt="1"/>
      <dgm:spPr/>
    </dgm:pt>
    <dgm:pt modelId="{78030067-0B2A-FA40-A66F-14BFE0DEFD0B}" type="pres">
      <dgm:prSet presAssocID="{E2C4338C-EB76-D943-84BE-25045D8A08FE}" presName="Name9" presStyleLbl="parChTrans1D2" presStyleIdx="0" presStyleCnt="6"/>
      <dgm:spPr/>
    </dgm:pt>
    <dgm:pt modelId="{F6DAC3FC-B6CD-3D41-B594-DF72F23A1C59}" type="pres">
      <dgm:prSet presAssocID="{E2C4338C-EB76-D943-84BE-25045D8A08FE}" presName="connTx" presStyleLbl="parChTrans1D2" presStyleIdx="0" presStyleCnt="6"/>
      <dgm:spPr/>
    </dgm:pt>
    <dgm:pt modelId="{00A6C2B7-C732-0845-A9F2-594C0F60D27E}" type="pres">
      <dgm:prSet presAssocID="{9BDA3D52-D904-F44C-9939-F58B2C0E40D3}" presName="node" presStyleLbl="node1" presStyleIdx="0" presStyleCnt="6">
        <dgm:presLayoutVars>
          <dgm:bulletEnabled val="1"/>
        </dgm:presLayoutVars>
      </dgm:prSet>
      <dgm:spPr/>
    </dgm:pt>
    <dgm:pt modelId="{C07896E6-F2FA-AA4C-B8C1-CC8DD7E91346}" type="pres">
      <dgm:prSet presAssocID="{DB41D0DB-B7A1-E945-AED7-3DEB2EF5D9E4}" presName="Name9" presStyleLbl="parChTrans1D2" presStyleIdx="1" presStyleCnt="6"/>
      <dgm:spPr/>
    </dgm:pt>
    <dgm:pt modelId="{E3BC466E-7206-3C42-A89B-C5863706008E}" type="pres">
      <dgm:prSet presAssocID="{DB41D0DB-B7A1-E945-AED7-3DEB2EF5D9E4}" presName="connTx" presStyleLbl="parChTrans1D2" presStyleIdx="1" presStyleCnt="6"/>
      <dgm:spPr/>
    </dgm:pt>
    <dgm:pt modelId="{9C6B9CC6-5AC1-6748-94AF-627AEB643A7C}" type="pres">
      <dgm:prSet presAssocID="{1DC0E208-8334-D347-B989-2A08BDB66420}" presName="node" presStyleLbl="node1" presStyleIdx="1" presStyleCnt="6">
        <dgm:presLayoutVars>
          <dgm:bulletEnabled val="1"/>
        </dgm:presLayoutVars>
      </dgm:prSet>
      <dgm:spPr/>
    </dgm:pt>
    <dgm:pt modelId="{E05266A3-F7AD-A94D-A4C5-6A4B3CC77C16}" type="pres">
      <dgm:prSet presAssocID="{7B6B001D-F112-C943-88A6-0C5E502362FC}" presName="Name9" presStyleLbl="parChTrans1D2" presStyleIdx="2" presStyleCnt="6"/>
      <dgm:spPr/>
    </dgm:pt>
    <dgm:pt modelId="{A580DA94-BCDA-CF4C-B560-26E76086DAD1}" type="pres">
      <dgm:prSet presAssocID="{7B6B001D-F112-C943-88A6-0C5E502362FC}" presName="connTx" presStyleLbl="parChTrans1D2" presStyleIdx="2" presStyleCnt="6"/>
      <dgm:spPr/>
    </dgm:pt>
    <dgm:pt modelId="{B222F4ED-30ED-7A44-8A89-8577974836E4}" type="pres">
      <dgm:prSet presAssocID="{A7958FD8-E775-1940-9007-815367F289C5}" presName="node" presStyleLbl="node1" presStyleIdx="2" presStyleCnt="6">
        <dgm:presLayoutVars>
          <dgm:bulletEnabled val="1"/>
        </dgm:presLayoutVars>
      </dgm:prSet>
      <dgm:spPr/>
    </dgm:pt>
    <dgm:pt modelId="{CA656E26-83A5-DB46-A664-D2B9E2BC72EF}" type="pres">
      <dgm:prSet presAssocID="{69759ECC-684F-0B4B-A09D-1A0B58BFC45F}" presName="Name9" presStyleLbl="parChTrans1D2" presStyleIdx="3" presStyleCnt="6"/>
      <dgm:spPr/>
    </dgm:pt>
    <dgm:pt modelId="{D1D2BDB7-0269-AC4D-A150-ECE5306949FE}" type="pres">
      <dgm:prSet presAssocID="{69759ECC-684F-0B4B-A09D-1A0B58BFC45F}" presName="connTx" presStyleLbl="parChTrans1D2" presStyleIdx="3" presStyleCnt="6"/>
      <dgm:spPr/>
    </dgm:pt>
    <dgm:pt modelId="{DF111E3F-05C6-7E49-B751-CCA6A9431E78}" type="pres">
      <dgm:prSet presAssocID="{7D675E57-5E3A-9840-9CC4-CAF2A6007DEC}" presName="node" presStyleLbl="node1" presStyleIdx="3" presStyleCnt="6">
        <dgm:presLayoutVars>
          <dgm:bulletEnabled val="1"/>
        </dgm:presLayoutVars>
      </dgm:prSet>
      <dgm:spPr/>
    </dgm:pt>
    <dgm:pt modelId="{4D7D323C-49A4-DC41-837F-F858B7EC5F51}" type="pres">
      <dgm:prSet presAssocID="{DC939474-0CA3-DC4A-B39C-65389DB2836D}" presName="Name9" presStyleLbl="parChTrans1D2" presStyleIdx="4" presStyleCnt="6"/>
      <dgm:spPr/>
    </dgm:pt>
    <dgm:pt modelId="{3C9EEB60-1E3C-634E-8D3F-A0534935A6BE}" type="pres">
      <dgm:prSet presAssocID="{DC939474-0CA3-DC4A-B39C-65389DB2836D}" presName="connTx" presStyleLbl="parChTrans1D2" presStyleIdx="4" presStyleCnt="6"/>
      <dgm:spPr/>
    </dgm:pt>
    <dgm:pt modelId="{49B2121C-144A-2C46-BD03-FE1BDCFC2EFB}" type="pres">
      <dgm:prSet presAssocID="{32BE01EC-CA6F-C94E-A830-4841BDD8A264}" presName="node" presStyleLbl="node1" presStyleIdx="4" presStyleCnt="6">
        <dgm:presLayoutVars>
          <dgm:bulletEnabled val="1"/>
        </dgm:presLayoutVars>
      </dgm:prSet>
      <dgm:spPr/>
    </dgm:pt>
    <dgm:pt modelId="{AE9037BF-CF2E-AE4D-9FFD-F27F06C8206B}" type="pres">
      <dgm:prSet presAssocID="{751107AE-1A0C-6E41-AD3C-E482721EEE26}" presName="Name9" presStyleLbl="parChTrans1D2" presStyleIdx="5" presStyleCnt="6"/>
      <dgm:spPr/>
    </dgm:pt>
    <dgm:pt modelId="{685F0905-01ED-134F-82F6-E9A3F272D66D}" type="pres">
      <dgm:prSet presAssocID="{751107AE-1A0C-6E41-AD3C-E482721EEE26}" presName="connTx" presStyleLbl="parChTrans1D2" presStyleIdx="5" presStyleCnt="6"/>
      <dgm:spPr/>
    </dgm:pt>
    <dgm:pt modelId="{E1F4347D-EC04-FB48-88E1-682A56B7D5A8}" type="pres">
      <dgm:prSet presAssocID="{5378065D-57B8-9A42-8E05-2A6636B63EC2}" presName="node" presStyleLbl="node1" presStyleIdx="5" presStyleCnt="6">
        <dgm:presLayoutVars>
          <dgm:bulletEnabled val="1"/>
        </dgm:presLayoutVars>
      </dgm:prSet>
      <dgm:spPr/>
    </dgm:pt>
  </dgm:ptLst>
  <dgm:cxnLst>
    <dgm:cxn modelId="{4892C401-AF8D-FE46-B55B-9791988BC8B7}" type="presOf" srcId="{DC939474-0CA3-DC4A-B39C-65389DB2836D}" destId="{4D7D323C-49A4-DC41-837F-F858B7EC5F51}" srcOrd="0" destOrd="0" presId="urn:microsoft.com/office/officeart/2005/8/layout/radial1"/>
    <dgm:cxn modelId="{C918710C-EA7E-1E4D-A5A5-C03CF3519F1F}" type="presOf" srcId="{32BE01EC-CA6F-C94E-A830-4841BDD8A264}" destId="{49B2121C-144A-2C46-BD03-FE1BDCFC2EFB}" srcOrd="0" destOrd="0" presId="urn:microsoft.com/office/officeart/2005/8/layout/radial1"/>
    <dgm:cxn modelId="{67F76E13-9067-F845-94F6-AD043BA85EB3}" type="presOf" srcId="{9BDA3D52-D904-F44C-9939-F58B2C0E40D3}" destId="{00A6C2B7-C732-0845-A9F2-594C0F60D27E}" srcOrd="0" destOrd="0" presId="urn:microsoft.com/office/officeart/2005/8/layout/radial1"/>
    <dgm:cxn modelId="{8968C023-E892-514D-864A-AE389DEBA130}" type="presOf" srcId="{751107AE-1A0C-6E41-AD3C-E482721EEE26}" destId="{AE9037BF-CF2E-AE4D-9FFD-F27F06C8206B}" srcOrd="0" destOrd="0" presId="urn:microsoft.com/office/officeart/2005/8/layout/radial1"/>
    <dgm:cxn modelId="{0ECC2125-3F56-014A-B600-11A272629AF8}" type="presOf" srcId="{69759ECC-684F-0B4B-A09D-1A0B58BFC45F}" destId="{D1D2BDB7-0269-AC4D-A150-ECE5306949FE}" srcOrd="1" destOrd="0" presId="urn:microsoft.com/office/officeart/2005/8/layout/radial1"/>
    <dgm:cxn modelId="{1784D333-CD31-9341-AEF7-C8D66D927282}" type="presOf" srcId="{5378065D-57B8-9A42-8E05-2A6636B63EC2}" destId="{E1F4347D-EC04-FB48-88E1-682A56B7D5A8}" srcOrd="0" destOrd="0" presId="urn:microsoft.com/office/officeart/2005/8/layout/radial1"/>
    <dgm:cxn modelId="{F4F07566-925C-854B-8D29-FE9EE0F331ED}" type="presOf" srcId="{4775AFA9-D991-CD4F-80EB-27253E3EEAC1}" destId="{5A698154-7B79-274A-9BA2-5D4A34CCE32A}" srcOrd="0" destOrd="0" presId="urn:microsoft.com/office/officeart/2005/8/layout/radial1"/>
    <dgm:cxn modelId="{8AF40668-DCB4-6949-AF5D-A4E99376133F}" type="presOf" srcId="{DB41D0DB-B7A1-E945-AED7-3DEB2EF5D9E4}" destId="{E3BC466E-7206-3C42-A89B-C5863706008E}" srcOrd="1" destOrd="0" presId="urn:microsoft.com/office/officeart/2005/8/layout/radial1"/>
    <dgm:cxn modelId="{C029C94A-4FD4-C547-A4F0-D5093226B25D}" type="presOf" srcId="{7D675E57-5E3A-9840-9CC4-CAF2A6007DEC}" destId="{DF111E3F-05C6-7E49-B751-CCA6A9431E78}" srcOrd="0" destOrd="0" presId="urn:microsoft.com/office/officeart/2005/8/layout/radial1"/>
    <dgm:cxn modelId="{C65B746C-014B-0043-9EF9-44AB6AEBEAB4}" type="presOf" srcId="{751107AE-1A0C-6E41-AD3C-E482721EEE26}" destId="{685F0905-01ED-134F-82F6-E9A3F272D66D}" srcOrd="1" destOrd="0" presId="urn:microsoft.com/office/officeart/2005/8/layout/radial1"/>
    <dgm:cxn modelId="{4EF59374-4663-144C-AA18-363DE903374C}" srcId="{4775AFA9-D991-CD4F-80EB-27253E3EEAC1}" destId="{1DC0E208-8334-D347-B989-2A08BDB66420}" srcOrd="1" destOrd="0" parTransId="{DB41D0DB-B7A1-E945-AED7-3DEB2EF5D9E4}" sibTransId="{647A12FF-4793-A449-8D6F-B18A86E74244}"/>
    <dgm:cxn modelId="{8AF4545A-9A8F-FB49-86D3-68D973B26D56}" type="presOf" srcId="{E2C4338C-EB76-D943-84BE-25045D8A08FE}" destId="{F6DAC3FC-B6CD-3D41-B594-DF72F23A1C59}" srcOrd="1" destOrd="0" presId="urn:microsoft.com/office/officeart/2005/8/layout/radial1"/>
    <dgm:cxn modelId="{AF9B8D7D-AAA7-B446-B28D-4FF4BC951DE6}" srcId="{4775AFA9-D991-CD4F-80EB-27253E3EEAC1}" destId="{5378065D-57B8-9A42-8E05-2A6636B63EC2}" srcOrd="5" destOrd="0" parTransId="{751107AE-1A0C-6E41-AD3C-E482721EEE26}" sibTransId="{94AB12C7-09E1-2A41-8050-089C064E78FA}"/>
    <dgm:cxn modelId="{0EE0A498-A67A-0E44-B1C6-CBD7E137BBBA}" type="presOf" srcId="{7B6B001D-F112-C943-88A6-0C5E502362FC}" destId="{E05266A3-F7AD-A94D-A4C5-6A4B3CC77C16}" srcOrd="0" destOrd="0" presId="urn:microsoft.com/office/officeart/2005/8/layout/radial1"/>
    <dgm:cxn modelId="{3545C79B-4EFD-1343-A131-D963BE7C9C6B}" type="presOf" srcId="{1DC0E208-8334-D347-B989-2A08BDB66420}" destId="{9C6B9CC6-5AC1-6748-94AF-627AEB643A7C}" srcOrd="0" destOrd="0" presId="urn:microsoft.com/office/officeart/2005/8/layout/radial1"/>
    <dgm:cxn modelId="{F1A7C0BC-2C0E-3B46-8017-C300ECA5928F}" srcId="{4775AFA9-D991-CD4F-80EB-27253E3EEAC1}" destId="{7D675E57-5E3A-9840-9CC4-CAF2A6007DEC}" srcOrd="3" destOrd="0" parTransId="{69759ECC-684F-0B4B-A09D-1A0B58BFC45F}" sibTransId="{CD1A811A-D16B-4746-B3D3-25520E88A443}"/>
    <dgm:cxn modelId="{BCED7DBD-742C-2F47-8420-CAD78EA65C52}" type="presOf" srcId="{7B6B001D-F112-C943-88A6-0C5E502362FC}" destId="{A580DA94-BCDA-CF4C-B560-26E76086DAD1}" srcOrd="1" destOrd="0" presId="urn:microsoft.com/office/officeart/2005/8/layout/radial1"/>
    <dgm:cxn modelId="{489E2CC7-A340-3641-95F7-99EA3ACC24AB}" srcId="{4775AFA9-D991-CD4F-80EB-27253E3EEAC1}" destId="{A7958FD8-E775-1940-9007-815367F289C5}" srcOrd="2" destOrd="0" parTransId="{7B6B001D-F112-C943-88A6-0C5E502362FC}" sibTransId="{DCB1AA62-C139-E448-9170-B5711EE60F2B}"/>
    <dgm:cxn modelId="{725273C9-80EA-2E42-B2A6-262B8D3F49BE}" type="presOf" srcId="{69759ECC-684F-0B4B-A09D-1A0B58BFC45F}" destId="{CA656E26-83A5-DB46-A664-D2B9E2BC72EF}" srcOrd="0" destOrd="0" presId="urn:microsoft.com/office/officeart/2005/8/layout/radial1"/>
    <dgm:cxn modelId="{1D70C3DA-C1B5-8A40-8DEF-782871E5C2B5}" type="presOf" srcId="{E2C4338C-EB76-D943-84BE-25045D8A08FE}" destId="{78030067-0B2A-FA40-A66F-14BFE0DEFD0B}" srcOrd="0" destOrd="0" presId="urn:microsoft.com/office/officeart/2005/8/layout/radial1"/>
    <dgm:cxn modelId="{A1C530DB-7304-544B-8F65-954AD6FCA193}" type="presOf" srcId="{51887498-E6F1-5B47-889E-797A209BF8EA}" destId="{74A9B372-20F6-6D43-A390-4F1664D69240}" srcOrd="0" destOrd="0" presId="urn:microsoft.com/office/officeart/2005/8/layout/radial1"/>
    <dgm:cxn modelId="{1833E0DB-D0CE-D645-B03B-BC52D4406C5E}" type="presOf" srcId="{DC939474-0CA3-DC4A-B39C-65389DB2836D}" destId="{3C9EEB60-1E3C-634E-8D3F-A0534935A6BE}" srcOrd="1" destOrd="0" presId="urn:microsoft.com/office/officeart/2005/8/layout/radial1"/>
    <dgm:cxn modelId="{590335DF-1888-A046-B256-DAC6B50D5DB8}" type="presOf" srcId="{A7958FD8-E775-1940-9007-815367F289C5}" destId="{B222F4ED-30ED-7A44-8A89-8577974836E4}" srcOrd="0" destOrd="0" presId="urn:microsoft.com/office/officeart/2005/8/layout/radial1"/>
    <dgm:cxn modelId="{5D5262E6-88E3-FA45-98F8-567C9CC2EB82}" srcId="{4775AFA9-D991-CD4F-80EB-27253E3EEAC1}" destId="{9BDA3D52-D904-F44C-9939-F58B2C0E40D3}" srcOrd="0" destOrd="0" parTransId="{E2C4338C-EB76-D943-84BE-25045D8A08FE}" sibTransId="{3EFB5E97-66E4-A946-A960-25CBC7001216}"/>
    <dgm:cxn modelId="{F31A04F7-FBAA-F046-8240-0E58D7B56E2B}" type="presOf" srcId="{DB41D0DB-B7A1-E945-AED7-3DEB2EF5D9E4}" destId="{C07896E6-F2FA-AA4C-B8C1-CC8DD7E91346}" srcOrd="0" destOrd="0" presId="urn:microsoft.com/office/officeart/2005/8/layout/radial1"/>
    <dgm:cxn modelId="{86C76CF7-8A6A-1F45-809E-3F18A74E30EB}" srcId="{51887498-E6F1-5B47-889E-797A209BF8EA}" destId="{4775AFA9-D991-CD4F-80EB-27253E3EEAC1}" srcOrd="0" destOrd="0" parTransId="{56CA88D5-F9A5-C04A-BC13-7EFAD9B3C513}" sibTransId="{F7316CEF-02D3-874E-83F0-B0E37DC009FD}"/>
    <dgm:cxn modelId="{E7011DFD-5BEF-8A47-A42B-B249E4F72F04}" srcId="{4775AFA9-D991-CD4F-80EB-27253E3EEAC1}" destId="{32BE01EC-CA6F-C94E-A830-4841BDD8A264}" srcOrd="4" destOrd="0" parTransId="{DC939474-0CA3-DC4A-B39C-65389DB2836D}" sibTransId="{B3F7A59D-3A67-F945-8C8D-F39FD3017D79}"/>
    <dgm:cxn modelId="{8507188F-1A8D-F142-9535-1B1908C4198F}" type="presParOf" srcId="{74A9B372-20F6-6D43-A390-4F1664D69240}" destId="{5A698154-7B79-274A-9BA2-5D4A34CCE32A}" srcOrd="0" destOrd="0" presId="urn:microsoft.com/office/officeart/2005/8/layout/radial1"/>
    <dgm:cxn modelId="{B60CF056-2A8D-A345-9C52-5C698FD46309}" type="presParOf" srcId="{74A9B372-20F6-6D43-A390-4F1664D69240}" destId="{78030067-0B2A-FA40-A66F-14BFE0DEFD0B}" srcOrd="1" destOrd="0" presId="urn:microsoft.com/office/officeart/2005/8/layout/radial1"/>
    <dgm:cxn modelId="{960E42E2-2F1E-1649-95F9-7EA4D876A5E9}" type="presParOf" srcId="{78030067-0B2A-FA40-A66F-14BFE0DEFD0B}" destId="{F6DAC3FC-B6CD-3D41-B594-DF72F23A1C59}" srcOrd="0" destOrd="0" presId="urn:microsoft.com/office/officeart/2005/8/layout/radial1"/>
    <dgm:cxn modelId="{D3A00053-357D-5A43-ABAE-571BB1E59227}" type="presParOf" srcId="{74A9B372-20F6-6D43-A390-4F1664D69240}" destId="{00A6C2B7-C732-0845-A9F2-594C0F60D27E}" srcOrd="2" destOrd="0" presId="urn:microsoft.com/office/officeart/2005/8/layout/radial1"/>
    <dgm:cxn modelId="{96820907-F0EC-BE45-935F-943C38DFB0D2}" type="presParOf" srcId="{74A9B372-20F6-6D43-A390-4F1664D69240}" destId="{C07896E6-F2FA-AA4C-B8C1-CC8DD7E91346}" srcOrd="3" destOrd="0" presId="urn:microsoft.com/office/officeart/2005/8/layout/radial1"/>
    <dgm:cxn modelId="{75BEBE73-9321-2D43-8E01-E4DD0AA1C8C7}" type="presParOf" srcId="{C07896E6-F2FA-AA4C-B8C1-CC8DD7E91346}" destId="{E3BC466E-7206-3C42-A89B-C5863706008E}" srcOrd="0" destOrd="0" presId="urn:microsoft.com/office/officeart/2005/8/layout/radial1"/>
    <dgm:cxn modelId="{0F53E604-0EA8-D848-9DC1-D1C44129750E}" type="presParOf" srcId="{74A9B372-20F6-6D43-A390-4F1664D69240}" destId="{9C6B9CC6-5AC1-6748-94AF-627AEB643A7C}" srcOrd="4" destOrd="0" presId="urn:microsoft.com/office/officeart/2005/8/layout/radial1"/>
    <dgm:cxn modelId="{B97299C8-6384-E74C-81B1-17C6F454B6B7}" type="presParOf" srcId="{74A9B372-20F6-6D43-A390-4F1664D69240}" destId="{E05266A3-F7AD-A94D-A4C5-6A4B3CC77C16}" srcOrd="5" destOrd="0" presId="urn:microsoft.com/office/officeart/2005/8/layout/radial1"/>
    <dgm:cxn modelId="{FDA948A6-F15B-2D4D-BFD8-74A8900C76DD}" type="presParOf" srcId="{E05266A3-F7AD-A94D-A4C5-6A4B3CC77C16}" destId="{A580DA94-BCDA-CF4C-B560-26E76086DAD1}" srcOrd="0" destOrd="0" presId="urn:microsoft.com/office/officeart/2005/8/layout/radial1"/>
    <dgm:cxn modelId="{BE4E92DC-B1C9-3E42-8FAF-B08F556595B3}" type="presParOf" srcId="{74A9B372-20F6-6D43-A390-4F1664D69240}" destId="{B222F4ED-30ED-7A44-8A89-8577974836E4}" srcOrd="6" destOrd="0" presId="urn:microsoft.com/office/officeart/2005/8/layout/radial1"/>
    <dgm:cxn modelId="{4564EAED-8057-604B-93E4-87C6916D54E4}" type="presParOf" srcId="{74A9B372-20F6-6D43-A390-4F1664D69240}" destId="{CA656E26-83A5-DB46-A664-D2B9E2BC72EF}" srcOrd="7" destOrd="0" presId="urn:microsoft.com/office/officeart/2005/8/layout/radial1"/>
    <dgm:cxn modelId="{A4640630-A8C4-A640-BFDC-3B6CBF887A22}" type="presParOf" srcId="{CA656E26-83A5-DB46-A664-D2B9E2BC72EF}" destId="{D1D2BDB7-0269-AC4D-A150-ECE5306949FE}" srcOrd="0" destOrd="0" presId="urn:microsoft.com/office/officeart/2005/8/layout/radial1"/>
    <dgm:cxn modelId="{9BA048C3-8E00-7F40-B92F-B675A1B99DE5}" type="presParOf" srcId="{74A9B372-20F6-6D43-A390-4F1664D69240}" destId="{DF111E3F-05C6-7E49-B751-CCA6A9431E78}" srcOrd="8" destOrd="0" presId="urn:microsoft.com/office/officeart/2005/8/layout/radial1"/>
    <dgm:cxn modelId="{161ADFA9-9150-FD46-B2AC-79712F7F42CB}" type="presParOf" srcId="{74A9B372-20F6-6D43-A390-4F1664D69240}" destId="{4D7D323C-49A4-DC41-837F-F858B7EC5F51}" srcOrd="9" destOrd="0" presId="urn:microsoft.com/office/officeart/2005/8/layout/radial1"/>
    <dgm:cxn modelId="{40337888-43AE-1641-9037-76AD45D5F3B4}" type="presParOf" srcId="{4D7D323C-49A4-DC41-837F-F858B7EC5F51}" destId="{3C9EEB60-1E3C-634E-8D3F-A0534935A6BE}" srcOrd="0" destOrd="0" presId="urn:microsoft.com/office/officeart/2005/8/layout/radial1"/>
    <dgm:cxn modelId="{DD5B1BBB-E4BC-934C-8446-A7BA86923BB9}" type="presParOf" srcId="{74A9B372-20F6-6D43-A390-4F1664D69240}" destId="{49B2121C-144A-2C46-BD03-FE1BDCFC2EFB}" srcOrd="10" destOrd="0" presId="urn:microsoft.com/office/officeart/2005/8/layout/radial1"/>
    <dgm:cxn modelId="{206B697C-3DEA-9C46-8310-19499E246E5D}" type="presParOf" srcId="{74A9B372-20F6-6D43-A390-4F1664D69240}" destId="{AE9037BF-CF2E-AE4D-9FFD-F27F06C8206B}" srcOrd="11" destOrd="0" presId="urn:microsoft.com/office/officeart/2005/8/layout/radial1"/>
    <dgm:cxn modelId="{5D1A47F6-8407-E746-91C1-435A2B8E774E}" type="presParOf" srcId="{AE9037BF-CF2E-AE4D-9FFD-F27F06C8206B}" destId="{685F0905-01ED-134F-82F6-E9A3F272D66D}" srcOrd="0" destOrd="0" presId="urn:microsoft.com/office/officeart/2005/8/layout/radial1"/>
    <dgm:cxn modelId="{0A8071E0-1511-034D-89F7-17DFFA7E8F76}" type="presParOf" srcId="{74A9B372-20F6-6D43-A390-4F1664D69240}" destId="{E1F4347D-EC04-FB48-88E1-682A56B7D5A8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1887498-E6F1-5B47-889E-797A209BF8EA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4775AFA9-D991-CD4F-80EB-27253E3EEAC1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Person med alvorlig, langvarig stress</a:t>
          </a:r>
        </a:p>
      </dgm:t>
    </dgm:pt>
    <dgm:pt modelId="{56CA88D5-F9A5-C04A-BC13-7EFAD9B3C513}" type="parTrans" cxnId="{86C76CF7-8A6A-1F45-809E-3F18A74E30EB}">
      <dgm:prSet/>
      <dgm:spPr/>
      <dgm:t>
        <a:bodyPr/>
        <a:lstStyle/>
        <a:p>
          <a:endParaRPr lang="da-DK"/>
        </a:p>
      </dgm:t>
    </dgm:pt>
    <dgm:pt modelId="{F7316CEF-02D3-874E-83F0-B0E37DC009FD}" type="sibTrans" cxnId="{86C76CF7-8A6A-1F45-809E-3F18A74E30EB}">
      <dgm:prSet/>
      <dgm:spPr/>
      <dgm:t>
        <a:bodyPr/>
        <a:lstStyle/>
        <a:p>
          <a:endParaRPr lang="da-DK"/>
        </a:p>
      </dgm:t>
    </dgm:pt>
    <dgm:pt modelId="{9BDA3D52-D904-F44C-9939-F58B2C0E40D3}">
      <dgm:prSet phldrT="[Tekst]"/>
      <dgm:spPr>
        <a:solidFill>
          <a:srgbClr val="0070C0"/>
        </a:solidFill>
      </dgm:spPr>
      <dgm:t>
        <a:bodyPr/>
        <a:lstStyle/>
        <a:p>
          <a:r>
            <a:rPr lang="da-DK" b="1" dirty="0">
              <a:solidFill>
                <a:srgbClr val="FFFF00"/>
              </a:solidFill>
            </a:rPr>
            <a:t>Menneskets adfærd, fx i klimabevidsthed, samfundsinteresse, det store ‘økosystem</a:t>
          </a:r>
        </a:p>
      </dgm:t>
    </dgm:pt>
    <dgm:pt modelId="{E2C4338C-EB76-D943-84BE-25045D8A08FE}" type="parTrans" cxnId="{5D5262E6-88E3-FA45-98F8-567C9CC2EB82}">
      <dgm:prSet/>
      <dgm:spPr/>
      <dgm:t>
        <a:bodyPr/>
        <a:lstStyle/>
        <a:p>
          <a:endParaRPr lang="da-DK"/>
        </a:p>
      </dgm:t>
    </dgm:pt>
    <dgm:pt modelId="{3EFB5E97-66E4-A946-A960-25CBC7001216}" type="sibTrans" cxnId="{5D5262E6-88E3-FA45-98F8-567C9CC2EB82}">
      <dgm:prSet/>
      <dgm:spPr/>
      <dgm:t>
        <a:bodyPr/>
        <a:lstStyle/>
        <a:p>
          <a:endParaRPr lang="da-DK"/>
        </a:p>
      </dgm:t>
    </dgm:pt>
    <dgm:pt modelId="{1DC0E208-8334-D347-B989-2A08BDB66420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Påvirkning af familie (ægteskab, forældreskab), ”peers”, det nære økosystem</a:t>
          </a:r>
        </a:p>
      </dgm:t>
    </dgm:pt>
    <dgm:pt modelId="{DB41D0DB-B7A1-E945-AED7-3DEB2EF5D9E4}" type="parTrans" cxnId="{4EF59374-4663-144C-AA18-363DE903374C}">
      <dgm:prSet/>
      <dgm:spPr/>
      <dgm:t>
        <a:bodyPr/>
        <a:lstStyle/>
        <a:p>
          <a:endParaRPr lang="da-DK"/>
        </a:p>
      </dgm:t>
    </dgm:pt>
    <dgm:pt modelId="{647A12FF-4793-A449-8D6F-B18A86E74244}" type="sibTrans" cxnId="{4EF59374-4663-144C-AA18-363DE903374C}">
      <dgm:prSet/>
      <dgm:spPr/>
      <dgm:t>
        <a:bodyPr/>
        <a:lstStyle/>
        <a:p>
          <a:endParaRPr lang="da-DK"/>
        </a:p>
      </dgm:t>
    </dgm:pt>
    <dgm:pt modelId="{A7958FD8-E775-1940-9007-815367F289C5}">
      <dgm:prSet phldrT="[Tekst]"/>
      <dgm:spPr>
        <a:solidFill>
          <a:srgbClr val="0070C0"/>
        </a:solidFill>
      </dgm:spPr>
      <dgm:t>
        <a:bodyPr/>
        <a:lstStyle/>
        <a:p>
          <a:r>
            <a:rPr lang="da-DK" b="0" dirty="0"/>
            <a:t>Risiko for </a:t>
          </a:r>
          <a:r>
            <a:rPr lang="da-DK" b="0" dirty="0" err="1"/>
            <a:t>komorbide</a:t>
          </a:r>
          <a:r>
            <a:rPr lang="da-DK" b="0" dirty="0"/>
            <a:t> sygdomme (angst, </a:t>
          </a:r>
          <a:r>
            <a:rPr lang="da-DK" b="0" dirty="0" err="1"/>
            <a:t>dep</a:t>
          </a:r>
          <a:r>
            <a:rPr lang="da-DK" b="0" dirty="0"/>
            <a:t>., hjerte-kar-lidelser, inflammatoriske lidelser)</a:t>
          </a:r>
        </a:p>
      </dgm:t>
    </dgm:pt>
    <dgm:pt modelId="{7B6B001D-F112-C943-88A6-0C5E502362FC}" type="parTrans" cxnId="{489E2CC7-A340-3641-95F7-99EA3ACC24AB}">
      <dgm:prSet/>
      <dgm:spPr/>
      <dgm:t>
        <a:bodyPr/>
        <a:lstStyle/>
        <a:p>
          <a:endParaRPr lang="da-DK"/>
        </a:p>
      </dgm:t>
    </dgm:pt>
    <dgm:pt modelId="{DCB1AA62-C139-E448-9170-B5711EE60F2B}" type="sibTrans" cxnId="{489E2CC7-A340-3641-95F7-99EA3ACC24AB}">
      <dgm:prSet/>
      <dgm:spPr/>
      <dgm:t>
        <a:bodyPr/>
        <a:lstStyle/>
        <a:p>
          <a:endParaRPr lang="da-DK"/>
        </a:p>
      </dgm:t>
    </dgm:pt>
    <dgm:pt modelId="{5378065D-57B8-9A42-8E05-2A6636B63EC2}">
      <dgm:prSet phldrT="[Tekst]"/>
      <dgm:spPr>
        <a:solidFill>
          <a:srgbClr val="0070C0"/>
        </a:solidFill>
      </dgm:spPr>
      <dgm:t>
        <a:bodyPr/>
        <a:lstStyle/>
        <a:p>
          <a:r>
            <a:rPr lang="da-DK" b="0" dirty="0">
              <a:solidFill>
                <a:schemeClr val="bg1"/>
              </a:solidFill>
            </a:rPr>
            <a:t>Arbejdsevne, produktivitet, positiv bidrag (livsbidrag) til samfundet</a:t>
          </a:r>
        </a:p>
      </dgm:t>
    </dgm:pt>
    <dgm:pt modelId="{751107AE-1A0C-6E41-AD3C-E482721EEE26}" type="parTrans" cxnId="{AF9B8D7D-AAA7-B446-B28D-4FF4BC951DE6}">
      <dgm:prSet/>
      <dgm:spPr/>
      <dgm:t>
        <a:bodyPr/>
        <a:lstStyle/>
        <a:p>
          <a:endParaRPr lang="da-DK"/>
        </a:p>
      </dgm:t>
    </dgm:pt>
    <dgm:pt modelId="{94AB12C7-09E1-2A41-8050-089C064E78FA}" type="sibTrans" cxnId="{AF9B8D7D-AAA7-B446-B28D-4FF4BC951DE6}">
      <dgm:prSet/>
      <dgm:spPr/>
      <dgm:t>
        <a:bodyPr/>
        <a:lstStyle/>
        <a:p>
          <a:endParaRPr lang="da-DK"/>
        </a:p>
      </dgm:t>
    </dgm:pt>
    <dgm:pt modelId="{7D675E57-5E3A-9840-9CC4-CAF2A6007DEC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Forbrug af sundhedsydelser, terapi, medicin, indlæggelser, sociale ydelser</a:t>
          </a:r>
        </a:p>
      </dgm:t>
    </dgm:pt>
    <dgm:pt modelId="{69759ECC-684F-0B4B-A09D-1A0B58BFC45F}" type="parTrans" cxnId="{F1A7C0BC-2C0E-3B46-8017-C300ECA5928F}">
      <dgm:prSet/>
      <dgm:spPr/>
      <dgm:t>
        <a:bodyPr/>
        <a:lstStyle/>
        <a:p>
          <a:endParaRPr lang="da-DK"/>
        </a:p>
      </dgm:t>
    </dgm:pt>
    <dgm:pt modelId="{CD1A811A-D16B-4746-B3D3-25520E88A443}" type="sibTrans" cxnId="{F1A7C0BC-2C0E-3B46-8017-C300ECA5928F}">
      <dgm:prSet/>
      <dgm:spPr/>
      <dgm:t>
        <a:bodyPr/>
        <a:lstStyle/>
        <a:p>
          <a:endParaRPr lang="da-DK"/>
        </a:p>
      </dgm:t>
    </dgm:pt>
    <dgm:pt modelId="{32BE01EC-CA6F-C94E-A830-4841BDD8A264}">
      <dgm:prSet phldrT="[Tekst]"/>
      <dgm:spPr>
        <a:solidFill>
          <a:srgbClr val="0070C0"/>
        </a:solidFill>
      </dgm:spPr>
      <dgm:t>
        <a:bodyPr/>
        <a:lstStyle/>
        <a:p>
          <a:r>
            <a:rPr lang="da-DK" dirty="0"/>
            <a:t>Ændringer i livsstil, som forøger risikoen for livsstilssygdomme og sænker helbred og resiliens</a:t>
          </a:r>
        </a:p>
      </dgm:t>
    </dgm:pt>
    <dgm:pt modelId="{DC939474-0CA3-DC4A-B39C-65389DB2836D}" type="parTrans" cxnId="{E7011DFD-5BEF-8A47-A42B-B249E4F72F04}">
      <dgm:prSet/>
      <dgm:spPr/>
      <dgm:t>
        <a:bodyPr/>
        <a:lstStyle/>
        <a:p>
          <a:endParaRPr lang="da-DK"/>
        </a:p>
      </dgm:t>
    </dgm:pt>
    <dgm:pt modelId="{B3F7A59D-3A67-F945-8C8D-F39FD3017D79}" type="sibTrans" cxnId="{E7011DFD-5BEF-8A47-A42B-B249E4F72F04}">
      <dgm:prSet/>
      <dgm:spPr/>
      <dgm:t>
        <a:bodyPr/>
        <a:lstStyle/>
        <a:p>
          <a:endParaRPr lang="da-DK"/>
        </a:p>
      </dgm:t>
    </dgm:pt>
    <dgm:pt modelId="{74A9B372-20F6-6D43-A390-4F1664D69240}" type="pres">
      <dgm:prSet presAssocID="{51887498-E6F1-5B47-889E-797A209BF8E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698154-7B79-274A-9BA2-5D4A34CCE32A}" type="pres">
      <dgm:prSet presAssocID="{4775AFA9-D991-CD4F-80EB-27253E3EEAC1}" presName="centerShape" presStyleLbl="node0" presStyleIdx="0" presStyleCnt="1"/>
      <dgm:spPr/>
    </dgm:pt>
    <dgm:pt modelId="{78030067-0B2A-FA40-A66F-14BFE0DEFD0B}" type="pres">
      <dgm:prSet presAssocID="{E2C4338C-EB76-D943-84BE-25045D8A08FE}" presName="Name9" presStyleLbl="parChTrans1D2" presStyleIdx="0" presStyleCnt="6"/>
      <dgm:spPr/>
    </dgm:pt>
    <dgm:pt modelId="{F6DAC3FC-B6CD-3D41-B594-DF72F23A1C59}" type="pres">
      <dgm:prSet presAssocID="{E2C4338C-EB76-D943-84BE-25045D8A08FE}" presName="connTx" presStyleLbl="parChTrans1D2" presStyleIdx="0" presStyleCnt="6"/>
      <dgm:spPr/>
    </dgm:pt>
    <dgm:pt modelId="{00A6C2B7-C732-0845-A9F2-594C0F60D27E}" type="pres">
      <dgm:prSet presAssocID="{9BDA3D52-D904-F44C-9939-F58B2C0E40D3}" presName="node" presStyleLbl="node1" presStyleIdx="0" presStyleCnt="6">
        <dgm:presLayoutVars>
          <dgm:bulletEnabled val="1"/>
        </dgm:presLayoutVars>
      </dgm:prSet>
      <dgm:spPr/>
    </dgm:pt>
    <dgm:pt modelId="{C07896E6-F2FA-AA4C-B8C1-CC8DD7E91346}" type="pres">
      <dgm:prSet presAssocID="{DB41D0DB-B7A1-E945-AED7-3DEB2EF5D9E4}" presName="Name9" presStyleLbl="parChTrans1D2" presStyleIdx="1" presStyleCnt="6"/>
      <dgm:spPr/>
    </dgm:pt>
    <dgm:pt modelId="{E3BC466E-7206-3C42-A89B-C5863706008E}" type="pres">
      <dgm:prSet presAssocID="{DB41D0DB-B7A1-E945-AED7-3DEB2EF5D9E4}" presName="connTx" presStyleLbl="parChTrans1D2" presStyleIdx="1" presStyleCnt="6"/>
      <dgm:spPr/>
    </dgm:pt>
    <dgm:pt modelId="{9C6B9CC6-5AC1-6748-94AF-627AEB643A7C}" type="pres">
      <dgm:prSet presAssocID="{1DC0E208-8334-D347-B989-2A08BDB66420}" presName="node" presStyleLbl="node1" presStyleIdx="1" presStyleCnt="6">
        <dgm:presLayoutVars>
          <dgm:bulletEnabled val="1"/>
        </dgm:presLayoutVars>
      </dgm:prSet>
      <dgm:spPr/>
    </dgm:pt>
    <dgm:pt modelId="{E05266A3-F7AD-A94D-A4C5-6A4B3CC77C16}" type="pres">
      <dgm:prSet presAssocID="{7B6B001D-F112-C943-88A6-0C5E502362FC}" presName="Name9" presStyleLbl="parChTrans1D2" presStyleIdx="2" presStyleCnt="6"/>
      <dgm:spPr/>
    </dgm:pt>
    <dgm:pt modelId="{A580DA94-BCDA-CF4C-B560-26E76086DAD1}" type="pres">
      <dgm:prSet presAssocID="{7B6B001D-F112-C943-88A6-0C5E502362FC}" presName="connTx" presStyleLbl="parChTrans1D2" presStyleIdx="2" presStyleCnt="6"/>
      <dgm:spPr/>
    </dgm:pt>
    <dgm:pt modelId="{B222F4ED-30ED-7A44-8A89-8577974836E4}" type="pres">
      <dgm:prSet presAssocID="{A7958FD8-E775-1940-9007-815367F289C5}" presName="node" presStyleLbl="node1" presStyleIdx="2" presStyleCnt="6">
        <dgm:presLayoutVars>
          <dgm:bulletEnabled val="1"/>
        </dgm:presLayoutVars>
      </dgm:prSet>
      <dgm:spPr/>
    </dgm:pt>
    <dgm:pt modelId="{CA656E26-83A5-DB46-A664-D2B9E2BC72EF}" type="pres">
      <dgm:prSet presAssocID="{69759ECC-684F-0B4B-A09D-1A0B58BFC45F}" presName="Name9" presStyleLbl="parChTrans1D2" presStyleIdx="3" presStyleCnt="6"/>
      <dgm:spPr/>
    </dgm:pt>
    <dgm:pt modelId="{D1D2BDB7-0269-AC4D-A150-ECE5306949FE}" type="pres">
      <dgm:prSet presAssocID="{69759ECC-684F-0B4B-A09D-1A0B58BFC45F}" presName="connTx" presStyleLbl="parChTrans1D2" presStyleIdx="3" presStyleCnt="6"/>
      <dgm:spPr/>
    </dgm:pt>
    <dgm:pt modelId="{DF111E3F-05C6-7E49-B751-CCA6A9431E78}" type="pres">
      <dgm:prSet presAssocID="{7D675E57-5E3A-9840-9CC4-CAF2A6007DEC}" presName="node" presStyleLbl="node1" presStyleIdx="3" presStyleCnt="6">
        <dgm:presLayoutVars>
          <dgm:bulletEnabled val="1"/>
        </dgm:presLayoutVars>
      </dgm:prSet>
      <dgm:spPr/>
    </dgm:pt>
    <dgm:pt modelId="{4D7D323C-49A4-DC41-837F-F858B7EC5F51}" type="pres">
      <dgm:prSet presAssocID="{DC939474-0CA3-DC4A-B39C-65389DB2836D}" presName="Name9" presStyleLbl="parChTrans1D2" presStyleIdx="4" presStyleCnt="6"/>
      <dgm:spPr/>
    </dgm:pt>
    <dgm:pt modelId="{3C9EEB60-1E3C-634E-8D3F-A0534935A6BE}" type="pres">
      <dgm:prSet presAssocID="{DC939474-0CA3-DC4A-B39C-65389DB2836D}" presName="connTx" presStyleLbl="parChTrans1D2" presStyleIdx="4" presStyleCnt="6"/>
      <dgm:spPr/>
    </dgm:pt>
    <dgm:pt modelId="{49B2121C-144A-2C46-BD03-FE1BDCFC2EFB}" type="pres">
      <dgm:prSet presAssocID="{32BE01EC-CA6F-C94E-A830-4841BDD8A264}" presName="node" presStyleLbl="node1" presStyleIdx="4" presStyleCnt="6">
        <dgm:presLayoutVars>
          <dgm:bulletEnabled val="1"/>
        </dgm:presLayoutVars>
      </dgm:prSet>
      <dgm:spPr/>
    </dgm:pt>
    <dgm:pt modelId="{AE9037BF-CF2E-AE4D-9FFD-F27F06C8206B}" type="pres">
      <dgm:prSet presAssocID="{751107AE-1A0C-6E41-AD3C-E482721EEE26}" presName="Name9" presStyleLbl="parChTrans1D2" presStyleIdx="5" presStyleCnt="6"/>
      <dgm:spPr/>
    </dgm:pt>
    <dgm:pt modelId="{685F0905-01ED-134F-82F6-E9A3F272D66D}" type="pres">
      <dgm:prSet presAssocID="{751107AE-1A0C-6E41-AD3C-E482721EEE26}" presName="connTx" presStyleLbl="parChTrans1D2" presStyleIdx="5" presStyleCnt="6"/>
      <dgm:spPr/>
    </dgm:pt>
    <dgm:pt modelId="{E1F4347D-EC04-FB48-88E1-682A56B7D5A8}" type="pres">
      <dgm:prSet presAssocID="{5378065D-57B8-9A42-8E05-2A6636B63EC2}" presName="node" presStyleLbl="node1" presStyleIdx="5" presStyleCnt="6">
        <dgm:presLayoutVars>
          <dgm:bulletEnabled val="1"/>
        </dgm:presLayoutVars>
      </dgm:prSet>
      <dgm:spPr/>
    </dgm:pt>
  </dgm:ptLst>
  <dgm:cxnLst>
    <dgm:cxn modelId="{4892C401-AF8D-FE46-B55B-9791988BC8B7}" type="presOf" srcId="{DC939474-0CA3-DC4A-B39C-65389DB2836D}" destId="{4D7D323C-49A4-DC41-837F-F858B7EC5F51}" srcOrd="0" destOrd="0" presId="urn:microsoft.com/office/officeart/2005/8/layout/radial1"/>
    <dgm:cxn modelId="{C918710C-EA7E-1E4D-A5A5-C03CF3519F1F}" type="presOf" srcId="{32BE01EC-CA6F-C94E-A830-4841BDD8A264}" destId="{49B2121C-144A-2C46-BD03-FE1BDCFC2EFB}" srcOrd="0" destOrd="0" presId="urn:microsoft.com/office/officeart/2005/8/layout/radial1"/>
    <dgm:cxn modelId="{67F76E13-9067-F845-94F6-AD043BA85EB3}" type="presOf" srcId="{9BDA3D52-D904-F44C-9939-F58B2C0E40D3}" destId="{00A6C2B7-C732-0845-A9F2-594C0F60D27E}" srcOrd="0" destOrd="0" presId="urn:microsoft.com/office/officeart/2005/8/layout/radial1"/>
    <dgm:cxn modelId="{8968C023-E892-514D-864A-AE389DEBA130}" type="presOf" srcId="{751107AE-1A0C-6E41-AD3C-E482721EEE26}" destId="{AE9037BF-CF2E-AE4D-9FFD-F27F06C8206B}" srcOrd="0" destOrd="0" presId="urn:microsoft.com/office/officeart/2005/8/layout/radial1"/>
    <dgm:cxn modelId="{0ECC2125-3F56-014A-B600-11A272629AF8}" type="presOf" srcId="{69759ECC-684F-0B4B-A09D-1A0B58BFC45F}" destId="{D1D2BDB7-0269-AC4D-A150-ECE5306949FE}" srcOrd="1" destOrd="0" presId="urn:microsoft.com/office/officeart/2005/8/layout/radial1"/>
    <dgm:cxn modelId="{1784D333-CD31-9341-AEF7-C8D66D927282}" type="presOf" srcId="{5378065D-57B8-9A42-8E05-2A6636B63EC2}" destId="{E1F4347D-EC04-FB48-88E1-682A56B7D5A8}" srcOrd="0" destOrd="0" presId="urn:microsoft.com/office/officeart/2005/8/layout/radial1"/>
    <dgm:cxn modelId="{F4F07566-925C-854B-8D29-FE9EE0F331ED}" type="presOf" srcId="{4775AFA9-D991-CD4F-80EB-27253E3EEAC1}" destId="{5A698154-7B79-274A-9BA2-5D4A34CCE32A}" srcOrd="0" destOrd="0" presId="urn:microsoft.com/office/officeart/2005/8/layout/radial1"/>
    <dgm:cxn modelId="{8AF40668-DCB4-6949-AF5D-A4E99376133F}" type="presOf" srcId="{DB41D0DB-B7A1-E945-AED7-3DEB2EF5D9E4}" destId="{E3BC466E-7206-3C42-A89B-C5863706008E}" srcOrd="1" destOrd="0" presId="urn:microsoft.com/office/officeart/2005/8/layout/radial1"/>
    <dgm:cxn modelId="{C029C94A-4FD4-C547-A4F0-D5093226B25D}" type="presOf" srcId="{7D675E57-5E3A-9840-9CC4-CAF2A6007DEC}" destId="{DF111E3F-05C6-7E49-B751-CCA6A9431E78}" srcOrd="0" destOrd="0" presId="urn:microsoft.com/office/officeart/2005/8/layout/radial1"/>
    <dgm:cxn modelId="{C65B746C-014B-0043-9EF9-44AB6AEBEAB4}" type="presOf" srcId="{751107AE-1A0C-6E41-AD3C-E482721EEE26}" destId="{685F0905-01ED-134F-82F6-E9A3F272D66D}" srcOrd="1" destOrd="0" presId="urn:microsoft.com/office/officeart/2005/8/layout/radial1"/>
    <dgm:cxn modelId="{4EF59374-4663-144C-AA18-363DE903374C}" srcId="{4775AFA9-D991-CD4F-80EB-27253E3EEAC1}" destId="{1DC0E208-8334-D347-B989-2A08BDB66420}" srcOrd="1" destOrd="0" parTransId="{DB41D0DB-B7A1-E945-AED7-3DEB2EF5D9E4}" sibTransId="{647A12FF-4793-A449-8D6F-B18A86E74244}"/>
    <dgm:cxn modelId="{8AF4545A-9A8F-FB49-86D3-68D973B26D56}" type="presOf" srcId="{E2C4338C-EB76-D943-84BE-25045D8A08FE}" destId="{F6DAC3FC-B6CD-3D41-B594-DF72F23A1C59}" srcOrd="1" destOrd="0" presId="urn:microsoft.com/office/officeart/2005/8/layout/radial1"/>
    <dgm:cxn modelId="{AF9B8D7D-AAA7-B446-B28D-4FF4BC951DE6}" srcId="{4775AFA9-D991-CD4F-80EB-27253E3EEAC1}" destId="{5378065D-57B8-9A42-8E05-2A6636B63EC2}" srcOrd="5" destOrd="0" parTransId="{751107AE-1A0C-6E41-AD3C-E482721EEE26}" sibTransId="{94AB12C7-09E1-2A41-8050-089C064E78FA}"/>
    <dgm:cxn modelId="{0EE0A498-A67A-0E44-B1C6-CBD7E137BBBA}" type="presOf" srcId="{7B6B001D-F112-C943-88A6-0C5E502362FC}" destId="{E05266A3-F7AD-A94D-A4C5-6A4B3CC77C16}" srcOrd="0" destOrd="0" presId="urn:microsoft.com/office/officeart/2005/8/layout/radial1"/>
    <dgm:cxn modelId="{3545C79B-4EFD-1343-A131-D963BE7C9C6B}" type="presOf" srcId="{1DC0E208-8334-D347-B989-2A08BDB66420}" destId="{9C6B9CC6-5AC1-6748-94AF-627AEB643A7C}" srcOrd="0" destOrd="0" presId="urn:microsoft.com/office/officeart/2005/8/layout/radial1"/>
    <dgm:cxn modelId="{F1A7C0BC-2C0E-3B46-8017-C300ECA5928F}" srcId="{4775AFA9-D991-CD4F-80EB-27253E3EEAC1}" destId="{7D675E57-5E3A-9840-9CC4-CAF2A6007DEC}" srcOrd="3" destOrd="0" parTransId="{69759ECC-684F-0B4B-A09D-1A0B58BFC45F}" sibTransId="{CD1A811A-D16B-4746-B3D3-25520E88A443}"/>
    <dgm:cxn modelId="{BCED7DBD-742C-2F47-8420-CAD78EA65C52}" type="presOf" srcId="{7B6B001D-F112-C943-88A6-0C5E502362FC}" destId="{A580DA94-BCDA-CF4C-B560-26E76086DAD1}" srcOrd="1" destOrd="0" presId="urn:microsoft.com/office/officeart/2005/8/layout/radial1"/>
    <dgm:cxn modelId="{489E2CC7-A340-3641-95F7-99EA3ACC24AB}" srcId="{4775AFA9-D991-CD4F-80EB-27253E3EEAC1}" destId="{A7958FD8-E775-1940-9007-815367F289C5}" srcOrd="2" destOrd="0" parTransId="{7B6B001D-F112-C943-88A6-0C5E502362FC}" sibTransId="{DCB1AA62-C139-E448-9170-B5711EE60F2B}"/>
    <dgm:cxn modelId="{725273C9-80EA-2E42-B2A6-262B8D3F49BE}" type="presOf" srcId="{69759ECC-684F-0B4B-A09D-1A0B58BFC45F}" destId="{CA656E26-83A5-DB46-A664-D2B9E2BC72EF}" srcOrd="0" destOrd="0" presId="urn:microsoft.com/office/officeart/2005/8/layout/radial1"/>
    <dgm:cxn modelId="{1D70C3DA-C1B5-8A40-8DEF-782871E5C2B5}" type="presOf" srcId="{E2C4338C-EB76-D943-84BE-25045D8A08FE}" destId="{78030067-0B2A-FA40-A66F-14BFE0DEFD0B}" srcOrd="0" destOrd="0" presId="urn:microsoft.com/office/officeart/2005/8/layout/radial1"/>
    <dgm:cxn modelId="{A1C530DB-7304-544B-8F65-954AD6FCA193}" type="presOf" srcId="{51887498-E6F1-5B47-889E-797A209BF8EA}" destId="{74A9B372-20F6-6D43-A390-4F1664D69240}" srcOrd="0" destOrd="0" presId="urn:microsoft.com/office/officeart/2005/8/layout/radial1"/>
    <dgm:cxn modelId="{1833E0DB-D0CE-D645-B03B-BC52D4406C5E}" type="presOf" srcId="{DC939474-0CA3-DC4A-B39C-65389DB2836D}" destId="{3C9EEB60-1E3C-634E-8D3F-A0534935A6BE}" srcOrd="1" destOrd="0" presId="urn:microsoft.com/office/officeart/2005/8/layout/radial1"/>
    <dgm:cxn modelId="{590335DF-1888-A046-B256-DAC6B50D5DB8}" type="presOf" srcId="{A7958FD8-E775-1940-9007-815367F289C5}" destId="{B222F4ED-30ED-7A44-8A89-8577974836E4}" srcOrd="0" destOrd="0" presId="urn:microsoft.com/office/officeart/2005/8/layout/radial1"/>
    <dgm:cxn modelId="{5D5262E6-88E3-FA45-98F8-567C9CC2EB82}" srcId="{4775AFA9-D991-CD4F-80EB-27253E3EEAC1}" destId="{9BDA3D52-D904-F44C-9939-F58B2C0E40D3}" srcOrd="0" destOrd="0" parTransId="{E2C4338C-EB76-D943-84BE-25045D8A08FE}" sibTransId="{3EFB5E97-66E4-A946-A960-25CBC7001216}"/>
    <dgm:cxn modelId="{F31A04F7-FBAA-F046-8240-0E58D7B56E2B}" type="presOf" srcId="{DB41D0DB-B7A1-E945-AED7-3DEB2EF5D9E4}" destId="{C07896E6-F2FA-AA4C-B8C1-CC8DD7E91346}" srcOrd="0" destOrd="0" presId="urn:microsoft.com/office/officeart/2005/8/layout/radial1"/>
    <dgm:cxn modelId="{86C76CF7-8A6A-1F45-809E-3F18A74E30EB}" srcId="{51887498-E6F1-5B47-889E-797A209BF8EA}" destId="{4775AFA9-D991-CD4F-80EB-27253E3EEAC1}" srcOrd="0" destOrd="0" parTransId="{56CA88D5-F9A5-C04A-BC13-7EFAD9B3C513}" sibTransId="{F7316CEF-02D3-874E-83F0-B0E37DC009FD}"/>
    <dgm:cxn modelId="{E7011DFD-5BEF-8A47-A42B-B249E4F72F04}" srcId="{4775AFA9-D991-CD4F-80EB-27253E3EEAC1}" destId="{32BE01EC-CA6F-C94E-A830-4841BDD8A264}" srcOrd="4" destOrd="0" parTransId="{DC939474-0CA3-DC4A-B39C-65389DB2836D}" sibTransId="{B3F7A59D-3A67-F945-8C8D-F39FD3017D79}"/>
    <dgm:cxn modelId="{8507188F-1A8D-F142-9535-1B1908C4198F}" type="presParOf" srcId="{74A9B372-20F6-6D43-A390-4F1664D69240}" destId="{5A698154-7B79-274A-9BA2-5D4A34CCE32A}" srcOrd="0" destOrd="0" presId="urn:microsoft.com/office/officeart/2005/8/layout/radial1"/>
    <dgm:cxn modelId="{B60CF056-2A8D-A345-9C52-5C698FD46309}" type="presParOf" srcId="{74A9B372-20F6-6D43-A390-4F1664D69240}" destId="{78030067-0B2A-FA40-A66F-14BFE0DEFD0B}" srcOrd="1" destOrd="0" presId="urn:microsoft.com/office/officeart/2005/8/layout/radial1"/>
    <dgm:cxn modelId="{960E42E2-2F1E-1649-95F9-7EA4D876A5E9}" type="presParOf" srcId="{78030067-0B2A-FA40-A66F-14BFE0DEFD0B}" destId="{F6DAC3FC-B6CD-3D41-B594-DF72F23A1C59}" srcOrd="0" destOrd="0" presId="urn:microsoft.com/office/officeart/2005/8/layout/radial1"/>
    <dgm:cxn modelId="{D3A00053-357D-5A43-ABAE-571BB1E59227}" type="presParOf" srcId="{74A9B372-20F6-6D43-A390-4F1664D69240}" destId="{00A6C2B7-C732-0845-A9F2-594C0F60D27E}" srcOrd="2" destOrd="0" presId="urn:microsoft.com/office/officeart/2005/8/layout/radial1"/>
    <dgm:cxn modelId="{96820907-F0EC-BE45-935F-943C38DFB0D2}" type="presParOf" srcId="{74A9B372-20F6-6D43-A390-4F1664D69240}" destId="{C07896E6-F2FA-AA4C-B8C1-CC8DD7E91346}" srcOrd="3" destOrd="0" presId="urn:microsoft.com/office/officeart/2005/8/layout/radial1"/>
    <dgm:cxn modelId="{75BEBE73-9321-2D43-8E01-E4DD0AA1C8C7}" type="presParOf" srcId="{C07896E6-F2FA-AA4C-B8C1-CC8DD7E91346}" destId="{E3BC466E-7206-3C42-A89B-C5863706008E}" srcOrd="0" destOrd="0" presId="urn:microsoft.com/office/officeart/2005/8/layout/radial1"/>
    <dgm:cxn modelId="{0F53E604-0EA8-D848-9DC1-D1C44129750E}" type="presParOf" srcId="{74A9B372-20F6-6D43-A390-4F1664D69240}" destId="{9C6B9CC6-5AC1-6748-94AF-627AEB643A7C}" srcOrd="4" destOrd="0" presId="urn:microsoft.com/office/officeart/2005/8/layout/radial1"/>
    <dgm:cxn modelId="{B97299C8-6384-E74C-81B1-17C6F454B6B7}" type="presParOf" srcId="{74A9B372-20F6-6D43-A390-4F1664D69240}" destId="{E05266A3-F7AD-A94D-A4C5-6A4B3CC77C16}" srcOrd="5" destOrd="0" presId="urn:microsoft.com/office/officeart/2005/8/layout/radial1"/>
    <dgm:cxn modelId="{FDA948A6-F15B-2D4D-BFD8-74A8900C76DD}" type="presParOf" srcId="{E05266A3-F7AD-A94D-A4C5-6A4B3CC77C16}" destId="{A580DA94-BCDA-CF4C-B560-26E76086DAD1}" srcOrd="0" destOrd="0" presId="urn:microsoft.com/office/officeart/2005/8/layout/radial1"/>
    <dgm:cxn modelId="{BE4E92DC-B1C9-3E42-8FAF-B08F556595B3}" type="presParOf" srcId="{74A9B372-20F6-6D43-A390-4F1664D69240}" destId="{B222F4ED-30ED-7A44-8A89-8577974836E4}" srcOrd="6" destOrd="0" presId="urn:microsoft.com/office/officeart/2005/8/layout/radial1"/>
    <dgm:cxn modelId="{4564EAED-8057-604B-93E4-87C6916D54E4}" type="presParOf" srcId="{74A9B372-20F6-6D43-A390-4F1664D69240}" destId="{CA656E26-83A5-DB46-A664-D2B9E2BC72EF}" srcOrd="7" destOrd="0" presId="urn:microsoft.com/office/officeart/2005/8/layout/radial1"/>
    <dgm:cxn modelId="{A4640630-A8C4-A640-BFDC-3B6CBF887A22}" type="presParOf" srcId="{CA656E26-83A5-DB46-A664-D2B9E2BC72EF}" destId="{D1D2BDB7-0269-AC4D-A150-ECE5306949FE}" srcOrd="0" destOrd="0" presId="urn:microsoft.com/office/officeart/2005/8/layout/radial1"/>
    <dgm:cxn modelId="{9BA048C3-8E00-7F40-B92F-B675A1B99DE5}" type="presParOf" srcId="{74A9B372-20F6-6D43-A390-4F1664D69240}" destId="{DF111E3F-05C6-7E49-B751-CCA6A9431E78}" srcOrd="8" destOrd="0" presId="urn:microsoft.com/office/officeart/2005/8/layout/radial1"/>
    <dgm:cxn modelId="{161ADFA9-9150-FD46-B2AC-79712F7F42CB}" type="presParOf" srcId="{74A9B372-20F6-6D43-A390-4F1664D69240}" destId="{4D7D323C-49A4-DC41-837F-F858B7EC5F51}" srcOrd="9" destOrd="0" presId="urn:microsoft.com/office/officeart/2005/8/layout/radial1"/>
    <dgm:cxn modelId="{40337888-43AE-1641-9037-76AD45D5F3B4}" type="presParOf" srcId="{4D7D323C-49A4-DC41-837F-F858B7EC5F51}" destId="{3C9EEB60-1E3C-634E-8D3F-A0534935A6BE}" srcOrd="0" destOrd="0" presId="urn:microsoft.com/office/officeart/2005/8/layout/radial1"/>
    <dgm:cxn modelId="{DD5B1BBB-E4BC-934C-8446-A7BA86923BB9}" type="presParOf" srcId="{74A9B372-20F6-6D43-A390-4F1664D69240}" destId="{49B2121C-144A-2C46-BD03-FE1BDCFC2EFB}" srcOrd="10" destOrd="0" presId="urn:microsoft.com/office/officeart/2005/8/layout/radial1"/>
    <dgm:cxn modelId="{206B697C-3DEA-9C46-8310-19499E246E5D}" type="presParOf" srcId="{74A9B372-20F6-6D43-A390-4F1664D69240}" destId="{AE9037BF-CF2E-AE4D-9FFD-F27F06C8206B}" srcOrd="11" destOrd="0" presId="urn:microsoft.com/office/officeart/2005/8/layout/radial1"/>
    <dgm:cxn modelId="{5D1A47F6-8407-E746-91C1-435A2B8E774E}" type="presParOf" srcId="{AE9037BF-CF2E-AE4D-9FFD-F27F06C8206B}" destId="{685F0905-01ED-134F-82F6-E9A3F272D66D}" srcOrd="0" destOrd="0" presId="urn:microsoft.com/office/officeart/2005/8/layout/radial1"/>
    <dgm:cxn modelId="{0A8071E0-1511-034D-89F7-17DFFA7E8F76}" type="presParOf" srcId="{74A9B372-20F6-6D43-A390-4F1664D69240}" destId="{E1F4347D-EC04-FB48-88E1-682A56B7D5A8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534F1-1055-C94D-835D-B7655DEF6299}">
      <dsp:nvSpPr>
        <dsp:cNvPr id="0" name=""/>
        <dsp:cNvSpPr/>
      </dsp:nvSpPr>
      <dsp:spPr>
        <a:xfrm>
          <a:off x="0" y="74187"/>
          <a:ext cx="4299389" cy="1133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/>
            <a:t>Antallet af patienter m. psykiske lidelser på sygehusene er steget med 30% i de sidste 10 år</a:t>
          </a:r>
          <a:endParaRPr lang="en-US" sz="1600" kern="1200"/>
        </a:p>
      </dsp:txBody>
      <dsp:txXfrm>
        <a:off x="55344" y="129531"/>
        <a:ext cx="4188701" cy="1023042"/>
      </dsp:txXfrm>
    </dsp:sp>
    <dsp:sp modelId="{4AB7FA41-130A-7A4E-9714-A01CE662929E}">
      <dsp:nvSpPr>
        <dsp:cNvPr id="0" name=""/>
        <dsp:cNvSpPr/>
      </dsp:nvSpPr>
      <dsp:spPr>
        <a:xfrm>
          <a:off x="0" y="1253997"/>
          <a:ext cx="4299389" cy="1133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/>
            <a:t>40-50 procent af befolkningen herhjemme vil udvikle en psykisk lidelse i løbet af deres liv</a:t>
          </a:r>
          <a:endParaRPr lang="en-US" sz="1600" kern="1200"/>
        </a:p>
      </dsp:txBody>
      <dsp:txXfrm>
        <a:off x="55344" y="1309341"/>
        <a:ext cx="4188701" cy="1023042"/>
      </dsp:txXfrm>
    </dsp:sp>
    <dsp:sp modelId="{52FB7AF6-49FD-D944-BB6F-C082D2B28D5B}">
      <dsp:nvSpPr>
        <dsp:cNvPr id="0" name=""/>
        <dsp:cNvSpPr/>
      </dsp:nvSpPr>
      <dsp:spPr>
        <a:xfrm>
          <a:off x="0" y="2433807"/>
          <a:ext cx="4299389" cy="1133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/>
            <a:t>25% af henvendelser til prak. læger handler i dag om psykiske lidelser, og læger mangler henvisningsmuligheder, når decideret hospital/psykiatri-behandling ikke er nødvendigt</a:t>
          </a:r>
          <a:endParaRPr lang="en-US" sz="1600" kern="1200"/>
        </a:p>
      </dsp:txBody>
      <dsp:txXfrm>
        <a:off x="55344" y="2489151"/>
        <a:ext cx="4188701" cy="1023042"/>
      </dsp:txXfrm>
    </dsp:sp>
    <dsp:sp modelId="{96A07287-337E-2C4D-A324-AF9C30D9877F}">
      <dsp:nvSpPr>
        <dsp:cNvPr id="0" name=""/>
        <dsp:cNvSpPr/>
      </dsp:nvSpPr>
      <dsp:spPr>
        <a:xfrm>
          <a:off x="0" y="3613617"/>
          <a:ext cx="4299389" cy="1133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b="1" kern="1200" dirty="0"/>
            <a:t>Mental sygdom udgør nu 25% af den samlede funktionelle/menneskelige sygdomsbyrde i Danmark (</a:t>
          </a:r>
          <a:r>
            <a:rPr lang="da-DK" sz="1600" b="1" kern="1200" dirty="0" err="1"/>
            <a:t>Healthy</a:t>
          </a:r>
          <a:r>
            <a:rPr lang="da-DK" sz="1600" b="1" kern="1200" dirty="0"/>
            <a:t> Life Years lost to </a:t>
          </a:r>
          <a:r>
            <a:rPr lang="da-DK" sz="1600" b="1" kern="1200" dirty="0" err="1"/>
            <a:t>Disability</a:t>
          </a:r>
          <a:r>
            <a:rPr lang="da-DK" sz="1600" b="1" kern="1200" dirty="0"/>
            <a:t>)</a:t>
          </a:r>
          <a:endParaRPr lang="en-US" sz="1600" b="0" kern="1200" dirty="0"/>
        </a:p>
      </dsp:txBody>
      <dsp:txXfrm>
        <a:off x="55344" y="3668961"/>
        <a:ext cx="4188701" cy="102304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98154-7B79-274A-9BA2-5D4A34CCE32A}">
      <dsp:nvSpPr>
        <dsp:cNvPr id="0" name=""/>
        <dsp:cNvSpPr/>
      </dsp:nvSpPr>
      <dsp:spPr>
        <a:xfrm>
          <a:off x="4658564" y="157643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 dirty="0"/>
            <a:t>Person med alvorlig, langvarig stress</a:t>
          </a:r>
        </a:p>
      </dsp:txBody>
      <dsp:txXfrm>
        <a:off x="4834076" y="1751945"/>
        <a:ext cx="847446" cy="847446"/>
      </dsp:txXfrm>
    </dsp:sp>
    <dsp:sp modelId="{78030067-0B2A-FA40-A66F-14BFE0DEFD0B}">
      <dsp:nvSpPr>
        <dsp:cNvPr id="0" name=""/>
        <dsp:cNvSpPr/>
      </dsp:nvSpPr>
      <dsp:spPr>
        <a:xfrm rot="16200000">
          <a:off x="5077105" y="1385481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1386703"/>
        <a:ext cx="18069" cy="18069"/>
      </dsp:txXfrm>
    </dsp:sp>
    <dsp:sp modelId="{00A6C2B7-C732-0845-A9F2-594C0F60D27E}">
      <dsp:nvSpPr>
        <dsp:cNvPr id="0" name=""/>
        <dsp:cNvSpPr/>
      </dsp:nvSpPr>
      <dsp:spPr>
        <a:xfrm>
          <a:off x="4658564" y="16572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Menneskets adfærd, fx i klimabevidsthed, samfundsinteresse, det store ‘økosystem</a:t>
          </a:r>
        </a:p>
      </dsp:txBody>
      <dsp:txXfrm>
        <a:off x="4834076" y="192084"/>
        <a:ext cx="847446" cy="847446"/>
      </dsp:txXfrm>
    </dsp:sp>
    <dsp:sp modelId="{C07896E6-F2FA-AA4C-B8C1-CC8DD7E91346}">
      <dsp:nvSpPr>
        <dsp:cNvPr id="0" name=""/>
        <dsp:cNvSpPr/>
      </dsp:nvSpPr>
      <dsp:spPr>
        <a:xfrm rot="19800000">
          <a:off x="5752544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1776669"/>
        <a:ext cx="18069" cy="18069"/>
      </dsp:txXfrm>
    </dsp:sp>
    <dsp:sp modelId="{9C6B9CC6-5AC1-6748-94AF-627AEB643A7C}">
      <dsp:nvSpPr>
        <dsp:cNvPr id="0" name=""/>
        <dsp:cNvSpPr/>
      </dsp:nvSpPr>
      <dsp:spPr>
        <a:xfrm>
          <a:off x="6009443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Påvirkning af familie (ægteskab, forældreskab), ”peers”, det nære økosystem</a:t>
          </a:r>
        </a:p>
      </dsp:txBody>
      <dsp:txXfrm>
        <a:off x="6184955" y="972015"/>
        <a:ext cx="847446" cy="847446"/>
      </dsp:txXfrm>
    </dsp:sp>
    <dsp:sp modelId="{E05266A3-F7AD-A94D-A4C5-6A4B3CC77C16}">
      <dsp:nvSpPr>
        <dsp:cNvPr id="0" name=""/>
        <dsp:cNvSpPr/>
      </dsp:nvSpPr>
      <dsp:spPr>
        <a:xfrm rot="1800000">
          <a:off x="5752544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2556599"/>
        <a:ext cx="18069" cy="18069"/>
      </dsp:txXfrm>
    </dsp:sp>
    <dsp:sp modelId="{B222F4ED-30ED-7A44-8A89-8577974836E4}">
      <dsp:nvSpPr>
        <dsp:cNvPr id="0" name=""/>
        <dsp:cNvSpPr/>
      </dsp:nvSpPr>
      <dsp:spPr>
        <a:xfrm>
          <a:off x="6009443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0" kern="1200" dirty="0"/>
            <a:t>Risiko for </a:t>
          </a:r>
          <a:r>
            <a:rPr lang="da-DK" sz="800" b="0" kern="1200" dirty="0" err="1"/>
            <a:t>komorbide</a:t>
          </a:r>
          <a:r>
            <a:rPr lang="da-DK" sz="800" b="0" kern="1200" dirty="0"/>
            <a:t> sygdomme (angst, </a:t>
          </a:r>
          <a:r>
            <a:rPr lang="da-DK" sz="800" b="0" kern="1200" dirty="0" err="1"/>
            <a:t>dep</a:t>
          </a:r>
          <a:r>
            <a:rPr lang="da-DK" sz="800" b="0" kern="1200" dirty="0"/>
            <a:t>., hjerte-kar-lidelser, inflammatoriske lidelser)</a:t>
          </a:r>
        </a:p>
      </dsp:txBody>
      <dsp:txXfrm>
        <a:off x="6184955" y="2531875"/>
        <a:ext cx="847446" cy="847446"/>
      </dsp:txXfrm>
    </dsp:sp>
    <dsp:sp modelId="{CA656E26-83A5-DB46-A664-D2B9E2BC72EF}">
      <dsp:nvSpPr>
        <dsp:cNvPr id="0" name=""/>
        <dsp:cNvSpPr/>
      </dsp:nvSpPr>
      <dsp:spPr>
        <a:xfrm rot="5400000">
          <a:off x="5077105" y="2945342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2946564"/>
        <a:ext cx="18069" cy="18069"/>
      </dsp:txXfrm>
    </dsp:sp>
    <dsp:sp modelId="{DF111E3F-05C6-7E49-B751-CCA6A9431E78}">
      <dsp:nvSpPr>
        <dsp:cNvPr id="0" name=""/>
        <dsp:cNvSpPr/>
      </dsp:nvSpPr>
      <dsp:spPr>
        <a:xfrm>
          <a:off x="4658564" y="3136294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Forbrug af sundhedsydelser, terapi, medicin, indlæggelser, sociale ydelser</a:t>
          </a:r>
        </a:p>
      </dsp:txBody>
      <dsp:txXfrm>
        <a:off x="4834076" y="3311806"/>
        <a:ext cx="847446" cy="847446"/>
      </dsp:txXfrm>
    </dsp:sp>
    <dsp:sp modelId="{4D7D323C-49A4-DC41-837F-F858B7EC5F51}">
      <dsp:nvSpPr>
        <dsp:cNvPr id="0" name=""/>
        <dsp:cNvSpPr/>
      </dsp:nvSpPr>
      <dsp:spPr>
        <a:xfrm rot="9000000">
          <a:off x="4401665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2556599"/>
        <a:ext cx="18069" cy="18069"/>
      </dsp:txXfrm>
    </dsp:sp>
    <dsp:sp modelId="{49B2121C-144A-2C46-BD03-FE1BDCFC2EFB}">
      <dsp:nvSpPr>
        <dsp:cNvPr id="0" name=""/>
        <dsp:cNvSpPr/>
      </dsp:nvSpPr>
      <dsp:spPr>
        <a:xfrm>
          <a:off x="3307685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Ændringer i livsstil, som forøger risikoen for livsstilssygdomme og sænker helbred og resiliens</a:t>
          </a:r>
        </a:p>
      </dsp:txBody>
      <dsp:txXfrm>
        <a:off x="3483197" y="2531875"/>
        <a:ext cx="847446" cy="847446"/>
      </dsp:txXfrm>
    </dsp:sp>
    <dsp:sp modelId="{AE9037BF-CF2E-AE4D-9FFD-F27F06C8206B}">
      <dsp:nvSpPr>
        <dsp:cNvPr id="0" name=""/>
        <dsp:cNvSpPr/>
      </dsp:nvSpPr>
      <dsp:spPr>
        <a:xfrm rot="12600000">
          <a:off x="4401665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1776669"/>
        <a:ext cx="18069" cy="18069"/>
      </dsp:txXfrm>
    </dsp:sp>
    <dsp:sp modelId="{E1F4347D-EC04-FB48-88E1-682A56B7D5A8}">
      <dsp:nvSpPr>
        <dsp:cNvPr id="0" name=""/>
        <dsp:cNvSpPr/>
      </dsp:nvSpPr>
      <dsp:spPr>
        <a:xfrm>
          <a:off x="3307685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Arbejdsevne, produktivitet, positiv bidrag (livsbidrag) til samfundet</a:t>
          </a:r>
        </a:p>
      </dsp:txBody>
      <dsp:txXfrm>
        <a:off x="3483197" y="972015"/>
        <a:ext cx="847446" cy="84744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98154-7B79-274A-9BA2-5D4A34CCE32A}">
      <dsp:nvSpPr>
        <dsp:cNvPr id="0" name=""/>
        <dsp:cNvSpPr/>
      </dsp:nvSpPr>
      <dsp:spPr>
        <a:xfrm>
          <a:off x="4658564" y="157643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 dirty="0"/>
            <a:t>Person med alvorlig, langvarig stress</a:t>
          </a:r>
        </a:p>
      </dsp:txBody>
      <dsp:txXfrm>
        <a:off x="4834076" y="1751945"/>
        <a:ext cx="847446" cy="847446"/>
      </dsp:txXfrm>
    </dsp:sp>
    <dsp:sp modelId="{78030067-0B2A-FA40-A66F-14BFE0DEFD0B}">
      <dsp:nvSpPr>
        <dsp:cNvPr id="0" name=""/>
        <dsp:cNvSpPr/>
      </dsp:nvSpPr>
      <dsp:spPr>
        <a:xfrm rot="16200000">
          <a:off x="5077105" y="1385481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1386703"/>
        <a:ext cx="18069" cy="18069"/>
      </dsp:txXfrm>
    </dsp:sp>
    <dsp:sp modelId="{00A6C2B7-C732-0845-A9F2-594C0F60D27E}">
      <dsp:nvSpPr>
        <dsp:cNvPr id="0" name=""/>
        <dsp:cNvSpPr/>
      </dsp:nvSpPr>
      <dsp:spPr>
        <a:xfrm>
          <a:off x="4658564" y="16572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Menneskets adfærd, fx i klimabevidsthed, samfundsinteresse, moral/etik, det store økosystem</a:t>
          </a:r>
        </a:p>
      </dsp:txBody>
      <dsp:txXfrm>
        <a:off x="4834076" y="192084"/>
        <a:ext cx="847446" cy="847446"/>
      </dsp:txXfrm>
    </dsp:sp>
    <dsp:sp modelId="{C07896E6-F2FA-AA4C-B8C1-CC8DD7E91346}">
      <dsp:nvSpPr>
        <dsp:cNvPr id="0" name=""/>
        <dsp:cNvSpPr/>
      </dsp:nvSpPr>
      <dsp:spPr>
        <a:xfrm rot="19800000">
          <a:off x="5752544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1776669"/>
        <a:ext cx="18069" cy="18069"/>
      </dsp:txXfrm>
    </dsp:sp>
    <dsp:sp modelId="{9C6B9CC6-5AC1-6748-94AF-627AEB643A7C}">
      <dsp:nvSpPr>
        <dsp:cNvPr id="0" name=""/>
        <dsp:cNvSpPr/>
      </dsp:nvSpPr>
      <dsp:spPr>
        <a:xfrm>
          <a:off x="6009443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Påvirkning af familie (ægteskab, forældreskab), ”peers”, det nære økosystem</a:t>
          </a:r>
        </a:p>
      </dsp:txBody>
      <dsp:txXfrm>
        <a:off x="6184955" y="972015"/>
        <a:ext cx="847446" cy="847446"/>
      </dsp:txXfrm>
    </dsp:sp>
    <dsp:sp modelId="{E05266A3-F7AD-A94D-A4C5-6A4B3CC77C16}">
      <dsp:nvSpPr>
        <dsp:cNvPr id="0" name=""/>
        <dsp:cNvSpPr/>
      </dsp:nvSpPr>
      <dsp:spPr>
        <a:xfrm rot="786582">
          <a:off x="5812759" y="2550735"/>
          <a:ext cx="2199202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2199202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700" kern="1200"/>
        </a:p>
      </dsp:txBody>
      <dsp:txXfrm>
        <a:off x="6857380" y="2506012"/>
        <a:ext cx="109960" cy="109960"/>
      </dsp:txXfrm>
    </dsp:sp>
    <dsp:sp modelId="{B222F4ED-30ED-7A44-8A89-8577974836E4}">
      <dsp:nvSpPr>
        <dsp:cNvPr id="0" name=""/>
        <dsp:cNvSpPr/>
      </dsp:nvSpPr>
      <dsp:spPr>
        <a:xfrm>
          <a:off x="7967686" y="2347080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Risiko for </a:t>
          </a:r>
          <a:r>
            <a:rPr lang="da-DK" sz="800" kern="1200" dirty="0" err="1"/>
            <a:t>komorbide</a:t>
          </a:r>
          <a:r>
            <a:rPr lang="da-DK" sz="800" kern="1200" dirty="0"/>
            <a:t> sygdomme (angst, </a:t>
          </a:r>
          <a:r>
            <a:rPr lang="da-DK" sz="800" kern="1200" dirty="0" err="1"/>
            <a:t>dep</a:t>
          </a:r>
          <a:r>
            <a:rPr lang="da-DK" sz="800" kern="1200" dirty="0"/>
            <a:t>., hjerte-kar-lidelser, inflammatoriske lidelser)</a:t>
          </a:r>
        </a:p>
      </dsp:txBody>
      <dsp:txXfrm>
        <a:off x="8143198" y="2522592"/>
        <a:ext cx="847446" cy="847446"/>
      </dsp:txXfrm>
    </dsp:sp>
    <dsp:sp modelId="{CA656E26-83A5-DB46-A664-D2B9E2BC72EF}">
      <dsp:nvSpPr>
        <dsp:cNvPr id="0" name=""/>
        <dsp:cNvSpPr/>
      </dsp:nvSpPr>
      <dsp:spPr>
        <a:xfrm rot="5400000">
          <a:off x="5077105" y="2945342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2946564"/>
        <a:ext cx="18069" cy="18069"/>
      </dsp:txXfrm>
    </dsp:sp>
    <dsp:sp modelId="{DF111E3F-05C6-7E49-B751-CCA6A9431E78}">
      <dsp:nvSpPr>
        <dsp:cNvPr id="0" name=""/>
        <dsp:cNvSpPr/>
      </dsp:nvSpPr>
      <dsp:spPr>
        <a:xfrm>
          <a:off x="4658564" y="3136294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Forbrug af sundhedsydelser, terapi, medicin, indlæggelser, sociale ydelser</a:t>
          </a:r>
        </a:p>
      </dsp:txBody>
      <dsp:txXfrm>
        <a:off x="4834076" y="3311806"/>
        <a:ext cx="847446" cy="847446"/>
      </dsp:txXfrm>
    </dsp:sp>
    <dsp:sp modelId="{4D7D323C-49A4-DC41-837F-F858B7EC5F51}">
      <dsp:nvSpPr>
        <dsp:cNvPr id="0" name=""/>
        <dsp:cNvSpPr/>
      </dsp:nvSpPr>
      <dsp:spPr>
        <a:xfrm rot="9000000">
          <a:off x="4401665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2556599"/>
        <a:ext cx="18069" cy="18069"/>
      </dsp:txXfrm>
    </dsp:sp>
    <dsp:sp modelId="{49B2121C-144A-2C46-BD03-FE1BDCFC2EFB}">
      <dsp:nvSpPr>
        <dsp:cNvPr id="0" name=""/>
        <dsp:cNvSpPr/>
      </dsp:nvSpPr>
      <dsp:spPr>
        <a:xfrm>
          <a:off x="3307685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Ændringer i livsstil, som forøger risikoen for livsstilssygdomme og sænker helbred og resiliens</a:t>
          </a:r>
        </a:p>
      </dsp:txBody>
      <dsp:txXfrm>
        <a:off x="3483197" y="2531875"/>
        <a:ext cx="847446" cy="847446"/>
      </dsp:txXfrm>
    </dsp:sp>
    <dsp:sp modelId="{AE9037BF-CF2E-AE4D-9FFD-F27F06C8206B}">
      <dsp:nvSpPr>
        <dsp:cNvPr id="0" name=""/>
        <dsp:cNvSpPr/>
      </dsp:nvSpPr>
      <dsp:spPr>
        <a:xfrm rot="12600000">
          <a:off x="4401665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1776669"/>
        <a:ext cx="18069" cy="18069"/>
      </dsp:txXfrm>
    </dsp:sp>
    <dsp:sp modelId="{E1F4347D-EC04-FB48-88E1-682A56B7D5A8}">
      <dsp:nvSpPr>
        <dsp:cNvPr id="0" name=""/>
        <dsp:cNvSpPr/>
      </dsp:nvSpPr>
      <dsp:spPr>
        <a:xfrm>
          <a:off x="3307685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Arbejdsevne, produktivitet, positiv bidrag (livsbidrag) til samfundet, funktionsniveau </a:t>
          </a:r>
          <a:r>
            <a:rPr lang="da-DK" sz="800" kern="1200" dirty="0" err="1"/>
            <a:t>mentalt+socialt</a:t>
          </a:r>
          <a:endParaRPr lang="da-DK" sz="800" kern="1200" dirty="0"/>
        </a:p>
      </dsp:txBody>
      <dsp:txXfrm>
        <a:off x="3483197" y="972015"/>
        <a:ext cx="847446" cy="847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98154-7B79-274A-9BA2-5D4A34CCE32A}">
      <dsp:nvSpPr>
        <dsp:cNvPr id="0" name=""/>
        <dsp:cNvSpPr/>
      </dsp:nvSpPr>
      <dsp:spPr>
        <a:xfrm>
          <a:off x="4658564" y="157643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 dirty="0"/>
            <a:t>Person med alvorlig, langvarig stress</a:t>
          </a:r>
        </a:p>
      </dsp:txBody>
      <dsp:txXfrm>
        <a:off x="4834076" y="1751945"/>
        <a:ext cx="847446" cy="847446"/>
      </dsp:txXfrm>
    </dsp:sp>
    <dsp:sp modelId="{78030067-0B2A-FA40-A66F-14BFE0DEFD0B}">
      <dsp:nvSpPr>
        <dsp:cNvPr id="0" name=""/>
        <dsp:cNvSpPr/>
      </dsp:nvSpPr>
      <dsp:spPr>
        <a:xfrm rot="16200000">
          <a:off x="5077105" y="1385481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1386703"/>
        <a:ext cx="18069" cy="18069"/>
      </dsp:txXfrm>
    </dsp:sp>
    <dsp:sp modelId="{00A6C2B7-C732-0845-A9F2-594C0F60D27E}">
      <dsp:nvSpPr>
        <dsp:cNvPr id="0" name=""/>
        <dsp:cNvSpPr/>
      </dsp:nvSpPr>
      <dsp:spPr>
        <a:xfrm>
          <a:off x="4658564" y="16572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Menneskets adfærd, fx i klimabevidsthed, samfundsinteresse, det store ‘økosystem</a:t>
          </a:r>
        </a:p>
      </dsp:txBody>
      <dsp:txXfrm>
        <a:off x="4834076" y="192084"/>
        <a:ext cx="847446" cy="847446"/>
      </dsp:txXfrm>
    </dsp:sp>
    <dsp:sp modelId="{C07896E6-F2FA-AA4C-B8C1-CC8DD7E91346}">
      <dsp:nvSpPr>
        <dsp:cNvPr id="0" name=""/>
        <dsp:cNvSpPr/>
      </dsp:nvSpPr>
      <dsp:spPr>
        <a:xfrm rot="19800000">
          <a:off x="5752544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1776669"/>
        <a:ext cx="18069" cy="18069"/>
      </dsp:txXfrm>
    </dsp:sp>
    <dsp:sp modelId="{9C6B9CC6-5AC1-6748-94AF-627AEB643A7C}">
      <dsp:nvSpPr>
        <dsp:cNvPr id="0" name=""/>
        <dsp:cNvSpPr/>
      </dsp:nvSpPr>
      <dsp:spPr>
        <a:xfrm>
          <a:off x="6009443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Påvirkning af  familie (ægteskab, forældreskab), ”peers”, det nære økosystem</a:t>
          </a:r>
        </a:p>
      </dsp:txBody>
      <dsp:txXfrm>
        <a:off x="6184955" y="972015"/>
        <a:ext cx="847446" cy="847446"/>
      </dsp:txXfrm>
    </dsp:sp>
    <dsp:sp modelId="{E05266A3-F7AD-A94D-A4C5-6A4B3CC77C16}">
      <dsp:nvSpPr>
        <dsp:cNvPr id="0" name=""/>
        <dsp:cNvSpPr/>
      </dsp:nvSpPr>
      <dsp:spPr>
        <a:xfrm rot="1800000">
          <a:off x="5752544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2556599"/>
        <a:ext cx="18069" cy="18069"/>
      </dsp:txXfrm>
    </dsp:sp>
    <dsp:sp modelId="{B222F4ED-30ED-7A44-8A89-8577974836E4}">
      <dsp:nvSpPr>
        <dsp:cNvPr id="0" name=""/>
        <dsp:cNvSpPr/>
      </dsp:nvSpPr>
      <dsp:spPr>
        <a:xfrm>
          <a:off x="6009443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Risiko for </a:t>
          </a:r>
          <a:r>
            <a:rPr lang="da-DK" sz="800" kern="1200" dirty="0" err="1"/>
            <a:t>komorbide</a:t>
          </a:r>
          <a:r>
            <a:rPr lang="da-DK" sz="800" kern="1200" dirty="0"/>
            <a:t> sygdomme (angst, </a:t>
          </a:r>
          <a:r>
            <a:rPr lang="da-DK" sz="800" kern="1200" dirty="0" err="1"/>
            <a:t>dep</a:t>
          </a:r>
          <a:r>
            <a:rPr lang="da-DK" sz="800" kern="1200" dirty="0"/>
            <a:t>., hjerte-kar-lidelser, inflammatoriske lidelser)</a:t>
          </a:r>
        </a:p>
      </dsp:txBody>
      <dsp:txXfrm>
        <a:off x="6184955" y="2531875"/>
        <a:ext cx="847446" cy="847446"/>
      </dsp:txXfrm>
    </dsp:sp>
    <dsp:sp modelId="{CA656E26-83A5-DB46-A664-D2B9E2BC72EF}">
      <dsp:nvSpPr>
        <dsp:cNvPr id="0" name=""/>
        <dsp:cNvSpPr/>
      </dsp:nvSpPr>
      <dsp:spPr>
        <a:xfrm rot="5400000">
          <a:off x="5077105" y="2945342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2946564"/>
        <a:ext cx="18069" cy="18069"/>
      </dsp:txXfrm>
    </dsp:sp>
    <dsp:sp modelId="{DF111E3F-05C6-7E49-B751-CCA6A9431E78}">
      <dsp:nvSpPr>
        <dsp:cNvPr id="0" name=""/>
        <dsp:cNvSpPr/>
      </dsp:nvSpPr>
      <dsp:spPr>
        <a:xfrm>
          <a:off x="4658564" y="3136294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Forbrug af sundhedsydelser, terapi, medicin, indlæggelser, sociale ydelser</a:t>
          </a:r>
        </a:p>
      </dsp:txBody>
      <dsp:txXfrm>
        <a:off x="4834076" y="3311806"/>
        <a:ext cx="847446" cy="847446"/>
      </dsp:txXfrm>
    </dsp:sp>
    <dsp:sp modelId="{4D7D323C-49A4-DC41-837F-F858B7EC5F51}">
      <dsp:nvSpPr>
        <dsp:cNvPr id="0" name=""/>
        <dsp:cNvSpPr/>
      </dsp:nvSpPr>
      <dsp:spPr>
        <a:xfrm rot="9000000">
          <a:off x="4401665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2556599"/>
        <a:ext cx="18069" cy="18069"/>
      </dsp:txXfrm>
    </dsp:sp>
    <dsp:sp modelId="{49B2121C-144A-2C46-BD03-FE1BDCFC2EFB}">
      <dsp:nvSpPr>
        <dsp:cNvPr id="0" name=""/>
        <dsp:cNvSpPr/>
      </dsp:nvSpPr>
      <dsp:spPr>
        <a:xfrm>
          <a:off x="3307685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Ændringer i livsstil, som forøger risikoen for livsstilssygdomme og sænker helbred og resiliens</a:t>
          </a:r>
        </a:p>
      </dsp:txBody>
      <dsp:txXfrm>
        <a:off x="3483197" y="2531875"/>
        <a:ext cx="847446" cy="847446"/>
      </dsp:txXfrm>
    </dsp:sp>
    <dsp:sp modelId="{AE9037BF-CF2E-AE4D-9FFD-F27F06C8206B}">
      <dsp:nvSpPr>
        <dsp:cNvPr id="0" name=""/>
        <dsp:cNvSpPr/>
      </dsp:nvSpPr>
      <dsp:spPr>
        <a:xfrm rot="12600000">
          <a:off x="4401665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1776669"/>
        <a:ext cx="18069" cy="18069"/>
      </dsp:txXfrm>
    </dsp:sp>
    <dsp:sp modelId="{E1F4347D-EC04-FB48-88E1-682A56B7D5A8}">
      <dsp:nvSpPr>
        <dsp:cNvPr id="0" name=""/>
        <dsp:cNvSpPr/>
      </dsp:nvSpPr>
      <dsp:spPr>
        <a:xfrm>
          <a:off x="3307685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Arbejdsevne, produktivitet, positiv bidrag (livsbidrag) til samfundet</a:t>
          </a:r>
        </a:p>
      </dsp:txBody>
      <dsp:txXfrm>
        <a:off x="3483197" y="972015"/>
        <a:ext cx="847446" cy="8474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98154-7B79-274A-9BA2-5D4A34CCE32A}">
      <dsp:nvSpPr>
        <dsp:cNvPr id="0" name=""/>
        <dsp:cNvSpPr/>
      </dsp:nvSpPr>
      <dsp:spPr>
        <a:xfrm>
          <a:off x="4658564" y="157643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 dirty="0"/>
            <a:t>Person med alvorlig, langvarig stress</a:t>
          </a:r>
        </a:p>
      </dsp:txBody>
      <dsp:txXfrm>
        <a:off x="4834076" y="1751945"/>
        <a:ext cx="847446" cy="847446"/>
      </dsp:txXfrm>
    </dsp:sp>
    <dsp:sp modelId="{78030067-0B2A-FA40-A66F-14BFE0DEFD0B}">
      <dsp:nvSpPr>
        <dsp:cNvPr id="0" name=""/>
        <dsp:cNvSpPr/>
      </dsp:nvSpPr>
      <dsp:spPr>
        <a:xfrm rot="16200000">
          <a:off x="5077105" y="1385481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1386703"/>
        <a:ext cx="18069" cy="18069"/>
      </dsp:txXfrm>
    </dsp:sp>
    <dsp:sp modelId="{00A6C2B7-C732-0845-A9F2-594C0F60D27E}">
      <dsp:nvSpPr>
        <dsp:cNvPr id="0" name=""/>
        <dsp:cNvSpPr/>
      </dsp:nvSpPr>
      <dsp:spPr>
        <a:xfrm>
          <a:off x="4658564" y="16572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Menneskets adfærd, fx i klimabevidsthed, samfundsinteresse, det store ‘økosystem</a:t>
          </a:r>
        </a:p>
      </dsp:txBody>
      <dsp:txXfrm>
        <a:off x="4834076" y="192084"/>
        <a:ext cx="847446" cy="847446"/>
      </dsp:txXfrm>
    </dsp:sp>
    <dsp:sp modelId="{C07896E6-F2FA-AA4C-B8C1-CC8DD7E91346}">
      <dsp:nvSpPr>
        <dsp:cNvPr id="0" name=""/>
        <dsp:cNvSpPr/>
      </dsp:nvSpPr>
      <dsp:spPr>
        <a:xfrm rot="19800000">
          <a:off x="5752544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1776669"/>
        <a:ext cx="18069" cy="18069"/>
      </dsp:txXfrm>
    </dsp:sp>
    <dsp:sp modelId="{9C6B9CC6-5AC1-6748-94AF-627AEB643A7C}">
      <dsp:nvSpPr>
        <dsp:cNvPr id="0" name=""/>
        <dsp:cNvSpPr/>
      </dsp:nvSpPr>
      <dsp:spPr>
        <a:xfrm>
          <a:off x="6009443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1" kern="1200" dirty="0">
              <a:solidFill>
                <a:srgbClr val="FFFF00"/>
              </a:solidFill>
            </a:rPr>
            <a:t>Påvirkning af familie (ægteskab, forældreskab), ”peers”, det nære økosystem</a:t>
          </a:r>
        </a:p>
      </dsp:txBody>
      <dsp:txXfrm>
        <a:off x="6184955" y="972015"/>
        <a:ext cx="847446" cy="847446"/>
      </dsp:txXfrm>
    </dsp:sp>
    <dsp:sp modelId="{E05266A3-F7AD-A94D-A4C5-6A4B3CC77C16}">
      <dsp:nvSpPr>
        <dsp:cNvPr id="0" name=""/>
        <dsp:cNvSpPr/>
      </dsp:nvSpPr>
      <dsp:spPr>
        <a:xfrm rot="1800000">
          <a:off x="5752544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2556599"/>
        <a:ext cx="18069" cy="18069"/>
      </dsp:txXfrm>
    </dsp:sp>
    <dsp:sp modelId="{B222F4ED-30ED-7A44-8A89-8577974836E4}">
      <dsp:nvSpPr>
        <dsp:cNvPr id="0" name=""/>
        <dsp:cNvSpPr/>
      </dsp:nvSpPr>
      <dsp:spPr>
        <a:xfrm>
          <a:off x="6009443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0" kern="1200" dirty="0"/>
            <a:t>Risiko for </a:t>
          </a:r>
          <a:r>
            <a:rPr lang="da-DK" sz="800" b="0" kern="1200" dirty="0" err="1"/>
            <a:t>komorbide</a:t>
          </a:r>
          <a:r>
            <a:rPr lang="da-DK" sz="800" b="0" kern="1200" dirty="0"/>
            <a:t> sygdomme (angst, </a:t>
          </a:r>
          <a:r>
            <a:rPr lang="da-DK" sz="800" b="0" kern="1200" dirty="0" err="1"/>
            <a:t>dep</a:t>
          </a:r>
          <a:r>
            <a:rPr lang="da-DK" sz="800" b="0" kern="1200" dirty="0"/>
            <a:t>., hjerte-kar-lidelser, inflammatoriske lidelser)</a:t>
          </a:r>
        </a:p>
      </dsp:txBody>
      <dsp:txXfrm>
        <a:off x="6184955" y="2531875"/>
        <a:ext cx="847446" cy="847446"/>
      </dsp:txXfrm>
    </dsp:sp>
    <dsp:sp modelId="{CA656E26-83A5-DB46-A664-D2B9E2BC72EF}">
      <dsp:nvSpPr>
        <dsp:cNvPr id="0" name=""/>
        <dsp:cNvSpPr/>
      </dsp:nvSpPr>
      <dsp:spPr>
        <a:xfrm rot="5400000">
          <a:off x="5077105" y="2945342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2946564"/>
        <a:ext cx="18069" cy="18069"/>
      </dsp:txXfrm>
    </dsp:sp>
    <dsp:sp modelId="{DF111E3F-05C6-7E49-B751-CCA6A9431E78}">
      <dsp:nvSpPr>
        <dsp:cNvPr id="0" name=""/>
        <dsp:cNvSpPr/>
      </dsp:nvSpPr>
      <dsp:spPr>
        <a:xfrm>
          <a:off x="4658564" y="3136294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Forbrug af sundhedsydelser, terapi, medicin, indlæggelser, sociale ydelser</a:t>
          </a:r>
        </a:p>
      </dsp:txBody>
      <dsp:txXfrm>
        <a:off x="4834076" y="3311806"/>
        <a:ext cx="847446" cy="847446"/>
      </dsp:txXfrm>
    </dsp:sp>
    <dsp:sp modelId="{4D7D323C-49A4-DC41-837F-F858B7EC5F51}">
      <dsp:nvSpPr>
        <dsp:cNvPr id="0" name=""/>
        <dsp:cNvSpPr/>
      </dsp:nvSpPr>
      <dsp:spPr>
        <a:xfrm rot="9000000">
          <a:off x="4401665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2556599"/>
        <a:ext cx="18069" cy="18069"/>
      </dsp:txXfrm>
    </dsp:sp>
    <dsp:sp modelId="{49B2121C-144A-2C46-BD03-FE1BDCFC2EFB}">
      <dsp:nvSpPr>
        <dsp:cNvPr id="0" name=""/>
        <dsp:cNvSpPr/>
      </dsp:nvSpPr>
      <dsp:spPr>
        <a:xfrm>
          <a:off x="3307685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Ændringer i livsstil, som forøger risikoen for livsstilssygdomme og sænker helbred og resiliens</a:t>
          </a:r>
        </a:p>
      </dsp:txBody>
      <dsp:txXfrm>
        <a:off x="3483197" y="2531875"/>
        <a:ext cx="847446" cy="847446"/>
      </dsp:txXfrm>
    </dsp:sp>
    <dsp:sp modelId="{AE9037BF-CF2E-AE4D-9FFD-F27F06C8206B}">
      <dsp:nvSpPr>
        <dsp:cNvPr id="0" name=""/>
        <dsp:cNvSpPr/>
      </dsp:nvSpPr>
      <dsp:spPr>
        <a:xfrm rot="12600000">
          <a:off x="4401665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1776669"/>
        <a:ext cx="18069" cy="18069"/>
      </dsp:txXfrm>
    </dsp:sp>
    <dsp:sp modelId="{E1F4347D-EC04-FB48-88E1-682A56B7D5A8}">
      <dsp:nvSpPr>
        <dsp:cNvPr id="0" name=""/>
        <dsp:cNvSpPr/>
      </dsp:nvSpPr>
      <dsp:spPr>
        <a:xfrm>
          <a:off x="3307685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Arbejdsevne, produktivitet, positiv bidrag (livsbidrag) til samfundet</a:t>
          </a:r>
        </a:p>
      </dsp:txBody>
      <dsp:txXfrm>
        <a:off x="3483197" y="972015"/>
        <a:ext cx="847446" cy="8474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98154-7B79-274A-9BA2-5D4A34CCE32A}">
      <dsp:nvSpPr>
        <dsp:cNvPr id="0" name=""/>
        <dsp:cNvSpPr/>
      </dsp:nvSpPr>
      <dsp:spPr>
        <a:xfrm>
          <a:off x="4658564" y="157643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 dirty="0"/>
            <a:t>Person med alvorlig, langvarig stress</a:t>
          </a:r>
        </a:p>
      </dsp:txBody>
      <dsp:txXfrm>
        <a:off x="4834076" y="1751945"/>
        <a:ext cx="847446" cy="847446"/>
      </dsp:txXfrm>
    </dsp:sp>
    <dsp:sp modelId="{78030067-0B2A-FA40-A66F-14BFE0DEFD0B}">
      <dsp:nvSpPr>
        <dsp:cNvPr id="0" name=""/>
        <dsp:cNvSpPr/>
      </dsp:nvSpPr>
      <dsp:spPr>
        <a:xfrm rot="16200000">
          <a:off x="5077105" y="1385481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1386703"/>
        <a:ext cx="18069" cy="18069"/>
      </dsp:txXfrm>
    </dsp:sp>
    <dsp:sp modelId="{00A6C2B7-C732-0845-A9F2-594C0F60D27E}">
      <dsp:nvSpPr>
        <dsp:cNvPr id="0" name=""/>
        <dsp:cNvSpPr/>
      </dsp:nvSpPr>
      <dsp:spPr>
        <a:xfrm>
          <a:off x="4658564" y="16572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Menneskets adfærd, fx i klimabevidsthed, samfundsinteresse, det store ‘økosystem</a:t>
          </a:r>
        </a:p>
      </dsp:txBody>
      <dsp:txXfrm>
        <a:off x="4834076" y="192084"/>
        <a:ext cx="847446" cy="847446"/>
      </dsp:txXfrm>
    </dsp:sp>
    <dsp:sp modelId="{C07896E6-F2FA-AA4C-B8C1-CC8DD7E91346}">
      <dsp:nvSpPr>
        <dsp:cNvPr id="0" name=""/>
        <dsp:cNvSpPr/>
      </dsp:nvSpPr>
      <dsp:spPr>
        <a:xfrm rot="19800000">
          <a:off x="5752544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1776669"/>
        <a:ext cx="18069" cy="18069"/>
      </dsp:txXfrm>
    </dsp:sp>
    <dsp:sp modelId="{9C6B9CC6-5AC1-6748-94AF-627AEB643A7C}">
      <dsp:nvSpPr>
        <dsp:cNvPr id="0" name=""/>
        <dsp:cNvSpPr/>
      </dsp:nvSpPr>
      <dsp:spPr>
        <a:xfrm>
          <a:off x="6009443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Påvirkning af familie (ægteskab, forældreskab), ”peers”, det nære økosystem</a:t>
          </a:r>
        </a:p>
      </dsp:txBody>
      <dsp:txXfrm>
        <a:off x="6184955" y="972015"/>
        <a:ext cx="847446" cy="847446"/>
      </dsp:txXfrm>
    </dsp:sp>
    <dsp:sp modelId="{E05266A3-F7AD-A94D-A4C5-6A4B3CC77C16}">
      <dsp:nvSpPr>
        <dsp:cNvPr id="0" name=""/>
        <dsp:cNvSpPr/>
      </dsp:nvSpPr>
      <dsp:spPr>
        <a:xfrm rot="1800000">
          <a:off x="5752544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2556599"/>
        <a:ext cx="18069" cy="18069"/>
      </dsp:txXfrm>
    </dsp:sp>
    <dsp:sp modelId="{B222F4ED-30ED-7A44-8A89-8577974836E4}">
      <dsp:nvSpPr>
        <dsp:cNvPr id="0" name=""/>
        <dsp:cNvSpPr/>
      </dsp:nvSpPr>
      <dsp:spPr>
        <a:xfrm>
          <a:off x="6009443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1" kern="1200" dirty="0">
              <a:solidFill>
                <a:srgbClr val="FFFF00"/>
              </a:solidFill>
            </a:rPr>
            <a:t>Risiko for </a:t>
          </a:r>
          <a:r>
            <a:rPr lang="da-DK" sz="800" b="1" kern="1200" dirty="0" err="1">
              <a:solidFill>
                <a:srgbClr val="FFFF00"/>
              </a:solidFill>
            </a:rPr>
            <a:t>komorbide</a:t>
          </a:r>
          <a:r>
            <a:rPr lang="da-DK" sz="800" b="1" kern="1200" dirty="0">
              <a:solidFill>
                <a:srgbClr val="FFFF00"/>
              </a:solidFill>
            </a:rPr>
            <a:t> sygdomme (angst, </a:t>
          </a:r>
          <a:r>
            <a:rPr lang="da-DK" sz="800" b="1" kern="1200" dirty="0" err="1">
              <a:solidFill>
                <a:srgbClr val="FFFF00"/>
              </a:solidFill>
            </a:rPr>
            <a:t>dep</a:t>
          </a:r>
          <a:r>
            <a:rPr lang="da-DK" sz="800" b="1" kern="1200" dirty="0">
              <a:solidFill>
                <a:srgbClr val="FFFF00"/>
              </a:solidFill>
            </a:rPr>
            <a:t>., hjerte-kar-lidelser, inflammatoriske lidelser)</a:t>
          </a:r>
        </a:p>
      </dsp:txBody>
      <dsp:txXfrm>
        <a:off x="6184955" y="2531875"/>
        <a:ext cx="847446" cy="847446"/>
      </dsp:txXfrm>
    </dsp:sp>
    <dsp:sp modelId="{CA656E26-83A5-DB46-A664-D2B9E2BC72EF}">
      <dsp:nvSpPr>
        <dsp:cNvPr id="0" name=""/>
        <dsp:cNvSpPr/>
      </dsp:nvSpPr>
      <dsp:spPr>
        <a:xfrm rot="5400000">
          <a:off x="5077105" y="2945342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2946564"/>
        <a:ext cx="18069" cy="18069"/>
      </dsp:txXfrm>
    </dsp:sp>
    <dsp:sp modelId="{DF111E3F-05C6-7E49-B751-CCA6A9431E78}">
      <dsp:nvSpPr>
        <dsp:cNvPr id="0" name=""/>
        <dsp:cNvSpPr/>
      </dsp:nvSpPr>
      <dsp:spPr>
        <a:xfrm>
          <a:off x="4658564" y="3136294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Forbrug af sundhedsydelser, terapi, medicin, indlæggelser, sociale ydelser</a:t>
          </a:r>
        </a:p>
      </dsp:txBody>
      <dsp:txXfrm>
        <a:off x="4834076" y="3311806"/>
        <a:ext cx="847446" cy="847446"/>
      </dsp:txXfrm>
    </dsp:sp>
    <dsp:sp modelId="{4D7D323C-49A4-DC41-837F-F858B7EC5F51}">
      <dsp:nvSpPr>
        <dsp:cNvPr id="0" name=""/>
        <dsp:cNvSpPr/>
      </dsp:nvSpPr>
      <dsp:spPr>
        <a:xfrm rot="9000000">
          <a:off x="4401665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2556599"/>
        <a:ext cx="18069" cy="18069"/>
      </dsp:txXfrm>
    </dsp:sp>
    <dsp:sp modelId="{49B2121C-144A-2C46-BD03-FE1BDCFC2EFB}">
      <dsp:nvSpPr>
        <dsp:cNvPr id="0" name=""/>
        <dsp:cNvSpPr/>
      </dsp:nvSpPr>
      <dsp:spPr>
        <a:xfrm>
          <a:off x="3307685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Ændringer i livsstil, som forøger risikoen for livsstilssygdomme og sænker helbred og resiliens</a:t>
          </a:r>
        </a:p>
      </dsp:txBody>
      <dsp:txXfrm>
        <a:off x="3483197" y="2531875"/>
        <a:ext cx="847446" cy="847446"/>
      </dsp:txXfrm>
    </dsp:sp>
    <dsp:sp modelId="{AE9037BF-CF2E-AE4D-9FFD-F27F06C8206B}">
      <dsp:nvSpPr>
        <dsp:cNvPr id="0" name=""/>
        <dsp:cNvSpPr/>
      </dsp:nvSpPr>
      <dsp:spPr>
        <a:xfrm rot="12600000">
          <a:off x="4401665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1776669"/>
        <a:ext cx="18069" cy="18069"/>
      </dsp:txXfrm>
    </dsp:sp>
    <dsp:sp modelId="{E1F4347D-EC04-FB48-88E1-682A56B7D5A8}">
      <dsp:nvSpPr>
        <dsp:cNvPr id="0" name=""/>
        <dsp:cNvSpPr/>
      </dsp:nvSpPr>
      <dsp:spPr>
        <a:xfrm>
          <a:off x="3307685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Arbejdsevne, produktivitet, positiv bidrag (livsbidrag) til samfundet</a:t>
          </a:r>
        </a:p>
      </dsp:txBody>
      <dsp:txXfrm>
        <a:off x="3483197" y="972015"/>
        <a:ext cx="847446" cy="8474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98154-7B79-274A-9BA2-5D4A34CCE32A}">
      <dsp:nvSpPr>
        <dsp:cNvPr id="0" name=""/>
        <dsp:cNvSpPr/>
      </dsp:nvSpPr>
      <dsp:spPr>
        <a:xfrm>
          <a:off x="4658564" y="157643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 dirty="0"/>
            <a:t>Person med alvorlig, langvarig stress</a:t>
          </a:r>
        </a:p>
      </dsp:txBody>
      <dsp:txXfrm>
        <a:off x="4834076" y="1751945"/>
        <a:ext cx="847446" cy="847446"/>
      </dsp:txXfrm>
    </dsp:sp>
    <dsp:sp modelId="{78030067-0B2A-FA40-A66F-14BFE0DEFD0B}">
      <dsp:nvSpPr>
        <dsp:cNvPr id="0" name=""/>
        <dsp:cNvSpPr/>
      </dsp:nvSpPr>
      <dsp:spPr>
        <a:xfrm rot="16200000">
          <a:off x="5077105" y="1385481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1386703"/>
        <a:ext cx="18069" cy="18069"/>
      </dsp:txXfrm>
    </dsp:sp>
    <dsp:sp modelId="{00A6C2B7-C732-0845-A9F2-594C0F60D27E}">
      <dsp:nvSpPr>
        <dsp:cNvPr id="0" name=""/>
        <dsp:cNvSpPr/>
      </dsp:nvSpPr>
      <dsp:spPr>
        <a:xfrm>
          <a:off x="4658564" y="16572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Menneskets adfærd, fx i klimabevidsthed, samfundsinteresse, det store ‘økosystem</a:t>
          </a:r>
        </a:p>
      </dsp:txBody>
      <dsp:txXfrm>
        <a:off x="4834076" y="192084"/>
        <a:ext cx="847446" cy="847446"/>
      </dsp:txXfrm>
    </dsp:sp>
    <dsp:sp modelId="{C07896E6-F2FA-AA4C-B8C1-CC8DD7E91346}">
      <dsp:nvSpPr>
        <dsp:cNvPr id="0" name=""/>
        <dsp:cNvSpPr/>
      </dsp:nvSpPr>
      <dsp:spPr>
        <a:xfrm rot="19800000">
          <a:off x="5752544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1776669"/>
        <a:ext cx="18069" cy="18069"/>
      </dsp:txXfrm>
    </dsp:sp>
    <dsp:sp modelId="{9C6B9CC6-5AC1-6748-94AF-627AEB643A7C}">
      <dsp:nvSpPr>
        <dsp:cNvPr id="0" name=""/>
        <dsp:cNvSpPr/>
      </dsp:nvSpPr>
      <dsp:spPr>
        <a:xfrm>
          <a:off x="6009443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Påvirkning af familie (ægteskab, forældreskab), ”peers”, det nære økosystem</a:t>
          </a:r>
        </a:p>
      </dsp:txBody>
      <dsp:txXfrm>
        <a:off x="6184955" y="972015"/>
        <a:ext cx="847446" cy="847446"/>
      </dsp:txXfrm>
    </dsp:sp>
    <dsp:sp modelId="{E05266A3-F7AD-A94D-A4C5-6A4B3CC77C16}">
      <dsp:nvSpPr>
        <dsp:cNvPr id="0" name=""/>
        <dsp:cNvSpPr/>
      </dsp:nvSpPr>
      <dsp:spPr>
        <a:xfrm rot="1800000">
          <a:off x="5752544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2556599"/>
        <a:ext cx="18069" cy="18069"/>
      </dsp:txXfrm>
    </dsp:sp>
    <dsp:sp modelId="{B222F4ED-30ED-7A44-8A89-8577974836E4}">
      <dsp:nvSpPr>
        <dsp:cNvPr id="0" name=""/>
        <dsp:cNvSpPr/>
      </dsp:nvSpPr>
      <dsp:spPr>
        <a:xfrm>
          <a:off x="6009443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0" kern="1200" dirty="0"/>
            <a:t>Risiko for </a:t>
          </a:r>
          <a:r>
            <a:rPr lang="da-DK" sz="800" b="0" kern="1200" dirty="0" err="1"/>
            <a:t>komorbide</a:t>
          </a:r>
          <a:r>
            <a:rPr lang="da-DK" sz="800" b="0" kern="1200" dirty="0"/>
            <a:t> sygdomme (angst, </a:t>
          </a:r>
          <a:r>
            <a:rPr lang="da-DK" sz="800" b="0" kern="1200" dirty="0" err="1"/>
            <a:t>dep</a:t>
          </a:r>
          <a:r>
            <a:rPr lang="da-DK" sz="800" b="0" kern="1200" dirty="0"/>
            <a:t>., hjerte-kar-lidelser, inflammatoriske lidelser)</a:t>
          </a:r>
        </a:p>
      </dsp:txBody>
      <dsp:txXfrm>
        <a:off x="6184955" y="2531875"/>
        <a:ext cx="847446" cy="847446"/>
      </dsp:txXfrm>
    </dsp:sp>
    <dsp:sp modelId="{CA656E26-83A5-DB46-A664-D2B9E2BC72EF}">
      <dsp:nvSpPr>
        <dsp:cNvPr id="0" name=""/>
        <dsp:cNvSpPr/>
      </dsp:nvSpPr>
      <dsp:spPr>
        <a:xfrm rot="5400000">
          <a:off x="5077105" y="2945342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2946564"/>
        <a:ext cx="18069" cy="18069"/>
      </dsp:txXfrm>
    </dsp:sp>
    <dsp:sp modelId="{DF111E3F-05C6-7E49-B751-CCA6A9431E78}">
      <dsp:nvSpPr>
        <dsp:cNvPr id="0" name=""/>
        <dsp:cNvSpPr/>
      </dsp:nvSpPr>
      <dsp:spPr>
        <a:xfrm>
          <a:off x="4658564" y="3136294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1" kern="1200" dirty="0">
              <a:solidFill>
                <a:srgbClr val="FFFF00"/>
              </a:solidFill>
            </a:rPr>
            <a:t>Forbrug af sundhedsydelser, terapi, medicin, indlæggelser, sociale ydelser</a:t>
          </a:r>
        </a:p>
      </dsp:txBody>
      <dsp:txXfrm>
        <a:off x="4834076" y="3311806"/>
        <a:ext cx="847446" cy="847446"/>
      </dsp:txXfrm>
    </dsp:sp>
    <dsp:sp modelId="{4D7D323C-49A4-DC41-837F-F858B7EC5F51}">
      <dsp:nvSpPr>
        <dsp:cNvPr id="0" name=""/>
        <dsp:cNvSpPr/>
      </dsp:nvSpPr>
      <dsp:spPr>
        <a:xfrm rot="9000000">
          <a:off x="4401665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2556599"/>
        <a:ext cx="18069" cy="18069"/>
      </dsp:txXfrm>
    </dsp:sp>
    <dsp:sp modelId="{49B2121C-144A-2C46-BD03-FE1BDCFC2EFB}">
      <dsp:nvSpPr>
        <dsp:cNvPr id="0" name=""/>
        <dsp:cNvSpPr/>
      </dsp:nvSpPr>
      <dsp:spPr>
        <a:xfrm>
          <a:off x="3307685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Ændringer i livsstil, som forøger risikoen for livsstilssygdomme og sænker helbred og resiliens</a:t>
          </a:r>
        </a:p>
      </dsp:txBody>
      <dsp:txXfrm>
        <a:off x="3483197" y="2531875"/>
        <a:ext cx="847446" cy="847446"/>
      </dsp:txXfrm>
    </dsp:sp>
    <dsp:sp modelId="{AE9037BF-CF2E-AE4D-9FFD-F27F06C8206B}">
      <dsp:nvSpPr>
        <dsp:cNvPr id="0" name=""/>
        <dsp:cNvSpPr/>
      </dsp:nvSpPr>
      <dsp:spPr>
        <a:xfrm rot="12600000">
          <a:off x="4401665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1776669"/>
        <a:ext cx="18069" cy="18069"/>
      </dsp:txXfrm>
    </dsp:sp>
    <dsp:sp modelId="{E1F4347D-EC04-FB48-88E1-682A56B7D5A8}">
      <dsp:nvSpPr>
        <dsp:cNvPr id="0" name=""/>
        <dsp:cNvSpPr/>
      </dsp:nvSpPr>
      <dsp:spPr>
        <a:xfrm>
          <a:off x="3307685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Arbejdsevne, produktivitet, positiv bidrag (livsbidrag) til samfundet</a:t>
          </a:r>
        </a:p>
      </dsp:txBody>
      <dsp:txXfrm>
        <a:off x="3483197" y="972015"/>
        <a:ext cx="847446" cy="8474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98154-7B79-274A-9BA2-5D4A34CCE32A}">
      <dsp:nvSpPr>
        <dsp:cNvPr id="0" name=""/>
        <dsp:cNvSpPr/>
      </dsp:nvSpPr>
      <dsp:spPr>
        <a:xfrm>
          <a:off x="4658564" y="157643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 dirty="0"/>
            <a:t>Person med alvorlig, langvarig stress</a:t>
          </a:r>
        </a:p>
      </dsp:txBody>
      <dsp:txXfrm>
        <a:off x="4834076" y="1751945"/>
        <a:ext cx="847446" cy="847446"/>
      </dsp:txXfrm>
    </dsp:sp>
    <dsp:sp modelId="{78030067-0B2A-FA40-A66F-14BFE0DEFD0B}">
      <dsp:nvSpPr>
        <dsp:cNvPr id="0" name=""/>
        <dsp:cNvSpPr/>
      </dsp:nvSpPr>
      <dsp:spPr>
        <a:xfrm rot="16200000">
          <a:off x="5077105" y="1385481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1386703"/>
        <a:ext cx="18069" cy="18069"/>
      </dsp:txXfrm>
    </dsp:sp>
    <dsp:sp modelId="{00A6C2B7-C732-0845-A9F2-594C0F60D27E}">
      <dsp:nvSpPr>
        <dsp:cNvPr id="0" name=""/>
        <dsp:cNvSpPr/>
      </dsp:nvSpPr>
      <dsp:spPr>
        <a:xfrm>
          <a:off x="4658564" y="16572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Menneskets adfærd, fx i klimabevidsthed, samfundsinteresse, det store ‘økosystem</a:t>
          </a:r>
        </a:p>
      </dsp:txBody>
      <dsp:txXfrm>
        <a:off x="4834076" y="192084"/>
        <a:ext cx="847446" cy="847446"/>
      </dsp:txXfrm>
    </dsp:sp>
    <dsp:sp modelId="{C07896E6-F2FA-AA4C-B8C1-CC8DD7E91346}">
      <dsp:nvSpPr>
        <dsp:cNvPr id="0" name=""/>
        <dsp:cNvSpPr/>
      </dsp:nvSpPr>
      <dsp:spPr>
        <a:xfrm rot="19800000">
          <a:off x="5752544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1776669"/>
        <a:ext cx="18069" cy="18069"/>
      </dsp:txXfrm>
    </dsp:sp>
    <dsp:sp modelId="{9C6B9CC6-5AC1-6748-94AF-627AEB643A7C}">
      <dsp:nvSpPr>
        <dsp:cNvPr id="0" name=""/>
        <dsp:cNvSpPr/>
      </dsp:nvSpPr>
      <dsp:spPr>
        <a:xfrm>
          <a:off x="6009443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Påvirkning af familie (ægteskab, forældreskab), ”peers”, det nære økosystem</a:t>
          </a:r>
        </a:p>
      </dsp:txBody>
      <dsp:txXfrm>
        <a:off x="6184955" y="972015"/>
        <a:ext cx="847446" cy="847446"/>
      </dsp:txXfrm>
    </dsp:sp>
    <dsp:sp modelId="{E05266A3-F7AD-A94D-A4C5-6A4B3CC77C16}">
      <dsp:nvSpPr>
        <dsp:cNvPr id="0" name=""/>
        <dsp:cNvSpPr/>
      </dsp:nvSpPr>
      <dsp:spPr>
        <a:xfrm rot="1800000">
          <a:off x="5752544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2556599"/>
        <a:ext cx="18069" cy="18069"/>
      </dsp:txXfrm>
    </dsp:sp>
    <dsp:sp modelId="{B222F4ED-30ED-7A44-8A89-8577974836E4}">
      <dsp:nvSpPr>
        <dsp:cNvPr id="0" name=""/>
        <dsp:cNvSpPr/>
      </dsp:nvSpPr>
      <dsp:spPr>
        <a:xfrm>
          <a:off x="6009443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0" kern="1200" dirty="0"/>
            <a:t>Risiko for </a:t>
          </a:r>
          <a:r>
            <a:rPr lang="da-DK" sz="800" b="0" kern="1200" dirty="0" err="1"/>
            <a:t>komorbide</a:t>
          </a:r>
          <a:r>
            <a:rPr lang="da-DK" sz="800" b="0" kern="1200" dirty="0"/>
            <a:t> sygdomme (angst, </a:t>
          </a:r>
          <a:r>
            <a:rPr lang="da-DK" sz="800" b="0" kern="1200" dirty="0" err="1"/>
            <a:t>dep</a:t>
          </a:r>
          <a:r>
            <a:rPr lang="da-DK" sz="800" b="0" kern="1200" dirty="0"/>
            <a:t>., hjerte-kar-lidelser, inflammatoriske lidelser)</a:t>
          </a:r>
        </a:p>
      </dsp:txBody>
      <dsp:txXfrm>
        <a:off x="6184955" y="2531875"/>
        <a:ext cx="847446" cy="847446"/>
      </dsp:txXfrm>
    </dsp:sp>
    <dsp:sp modelId="{CA656E26-83A5-DB46-A664-D2B9E2BC72EF}">
      <dsp:nvSpPr>
        <dsp:cNvPr id="0" name=""/>
        <dsp:cNvSpPr/>
      </dsp:nvSpPr>
      <dsp:spPr>
        <a:xfrm rot="5400000">
          <a:off x="5077105" y="2945342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2946564"/>
        <a:ext cx="18069" cy="18069"/>
      </dsp:txXfrm>
    </dsp:sp>
    <dsp:sp modelId="{DF111E3F-05C6-7E49-B751-CCA6A9431E78}">
      <dsp:nvSpPr>
        <dsp:cNvPr id="0" name=""/>
        <dsp:cNvSpPr/>
      </dsp:nvSpPr>
      <dsp:spPr>
        <a:xfrm>
          <a:off x="4658564" y="3136294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1" kern="1200" dirty="0">
              <a:solidFill>
                <a:srgbClr val="FFFF00"/>
              </a:solidFill>
            </a:rPr>
            <a:t>Forbrug af sundhedsydelser, terapi, medicin, indlæggelser, sociale ydelser</a:t>
          </a:r>
        </a:p>
      </dsp:txBody>
      <dsp:txXfrm>
        <a:off x="4834076" y="3311806"/>
        <a:ext cx="847446" cy="847446"/>
      </dsp:txXfrm>
    </dsp:sp>
    <dsp:sp modelId="{4D7D323C-49A4-DC41-837F-F858B7EC5F51}">
      <dsp:nvSpPr>
        <dsp:cNvPr id="0" name=""/>
        <dsp:cNvSpPr/>
      </dsp:nvSpPr>
      <dsp:spPr>
        <a:xfrm rot="9000000">
          <a:off x="4401665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2556599"/>
        <a:ext cx="18069" cy="18069"/>
      </dsp:txXfrm>
    </dsp:sp>
    <dsp:sp modelId="{49B2121C-144A-2C46-BD03-FE1BDCFC2EFB}">
      <dsp:nvSpPr>
        <dsp:cNvPr id="0" name=""/>
        <dsp:cNvSpPr/>
      </dsp:nvSpPr>
      <dsp:spPr>
        <a:xfrm>
          <a:off x="3307685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Ændringer i livsstil, som forøger risikoen for livsstilssygdomme og sænker helbred og resiliens</a:t>
          </a:r>
        </a:p>
      </dsp:txBody>
      <dsp:txXfrm>
        <a:off x="3483197" y="2531875"/>
        <a:ext cx="847446" cy="847446"/>
      </dsp:txXfrm>
    </dsp:sp>
    <dsp:sp modelId="{AE9037BF-CF2E-AE4D-9FFD-F27F06C8206B}">
      <dsp:nvSpPr>
        <dsp:cNvPr id="0" name=""/>
        <dsp:cNvSpPr/>
      </dsp:nvSpPr>
      <dsp:spPr>
        <a:xfrm rot="12600000">
          <a:off x="4401665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1776669"/>
        <a:ext cx="18069" cy="18069"/>
      </dsp:txXfrm>
    </dsp:sp>
    <dsp:sp modelId="{E1F4347D-EC04-FB48-88E1-682A56B7D5A8}">
      <dsp:nvSpPr>
        <dsp:cNvPr id="0" name=""/>
        <dsp:cNvSpPr/>
      </dsp:nvSpPr>
      <dsp:spPr>
        <a:xfrm>
          <a:off x="3307685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Arbejdsevne, produktivitet, positiv bidrag (livsbidrag) til samfundet</a:t>
          </a:r>
        </a:p>
      </dsp:txBody>
      <dsp:txXfrm>
        <a:off x="3483197" y="972015"/>
        <a:ext cx="847446" cy="8474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98154-7B79-274A-9BA2-5D4A34CCE32A}">
      <dsp:nvSpPr>
        <dsp:cNvPr id="0" name=""/>
        <dsp:cNvSpPr/>
      </dsp:nvSpPr>
      <dsp:spPr>
        <a:xfrm>
          <a:off x="4658564" y="157643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 dirty="0"/>
            <a:t>Person med alvorlig, langvarig stress</a:t>
          </a:r>
        </a:p>
      </dsp:txBody>
      <dsp:txXfrm>
        <a:off x="4834076" y="1751945"/>
        <a:ext cx="847446" cy="847446"/>
      </dsp:txXfrm>
    </dsp:sp>
    <dsp:sp modelId="{78030067-0B2A-FA40-A66F-14BFE0DEFD0B}">
      <dsp:nvSpPr>
        <dsp:cNvPr id="0" name=""/>
        <dsp:cNvSpPr/>
      </dsp:nvSpPr>
      <dsp:spPr>
        <a:xfrm rot="16200000">
          <a:off x="5077105" y="1385481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1386703"/>
        <a:ext cx="18069" cy="18069"/>
      </dsp:txXfrm>
    </dsp:sp>
    <dsp:sp modelId="{00A6C2B7-C732-0845-A9F2-594C0F60D27E}">
      <dsp:nvSpPr>
        <dsp:cNvPr id="0" name=""/>
        <dsp:cNvSpPr/>
      </dsp:nvSpPr>
      <dsp:spPr>
        <a:xfrm>
          <a:off x="4658564" y="16572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Menneskets adfærd, fx i klimabevidsthed, samfundsinteresse, det store ‘økosystem</a:t>
          </a:r>
        </a:p>
      </dsp:txBody>
      <dsp:txXfrm>
        <a:off x="4834076" y="192084"/>
        <a:ext cx="847446" cy="847446"/>
      </dsp:txXfrm>
    </dsp:sp>
    <dsp:sp modelId="{C07896E6-F2FA-AA4C-B8C1-CC8DD7E91346}">
      <dsp:nvSpPr>
        <dsp:cNvPr id="0" name=""/>
        <dsp:cNvSpPr/>
      </dsp:nvSpPr>
      <dsp:spPr>
        <a:xfrm rot="19800000">
          <a:off x="5752544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1776669"/>
        <a:ext cx="18069" cy="18069"/>
      </dsp:txXfrm>
    </dsp:sp>
    <dsp:sp modelId="{9C6B9CC6-5AC1-6748-94AF-627AEB643A7C}">
      <dsp:nvSpPr>
        <dsp:cNvPr id="0" name=""/>
        <dsp:cNvSpPr/>
      </dsp:nvSpPr>
      <dsp:spPr>
        <a:xfrm>
          <a:off x="6009443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Påvirkning af familie (ægteskab, forældreskab), ”peers”, det nære økosystem</a:t>
          </a:r>
        </a:p>
      </dsp:txBody>
      <dsp:txXfrm>
        <a:off x="6184955" y="972015"/>
        <a:ext cx="847446" cy="847446"/>
      </dsp:txXfrm>
    </dsp:sp>
    <dsp:sp modelId="{E05266A3-F7AD-A94D-A4C5-6A4B3CC77C16}">
      <dsp:nvSpPr>
        <dsp:cNvPr id="0" name=""/>
        <dsp:cNvSpPr/>
      </dsp:nvSpPr>
      <dsp:spPr>
        <a:xfrm rot="1800000">
          <a:off x="5752544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2556599"/>
        <a:ext cx="18069" cy="18069"/>
      </dsp:txXfrm>
    </dsp:sp>
    <dsp:sp modelId="{B222F4ED-30ED-7A44-8A89-8577974836E4}">
      <dsp:nvSpPr>
        <dsp:cNvPr id="0" name=""/>
        <dsp:cNvSpPr/>
      </dsp:nvSpPr>
      <dsp:spPr>
        <a:xfrm>
          <a:off x="6009443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0" kern="1200" dirty="0"/>
            <a:t>Risiko for </a:t>
          </a:r>
          <a:r>
            <a:rPr lang="da-DK" sz="800" b="0" kern="1200" dirty="0" err="1"/>
            <a:t>komorbide</a:t>
          </a:r>
          <a:r>
            <a:rPr lang="da-DK" sz="800" b="0" kern="1200" dirty="0"/>
            <a:t> sygdomme (angst, </a:t>
          </a:r>
          <a:r>
            <a:rPr lang="da-DK" sz="800" b="0" kern="1200" dirty="0" err="1"/>
            <a:t>dep</a:t>
          </a:r>
          <a:r>
            <a:rPr lang="da-DK" sz="800" b="0" kern="1200" dirty="0"/>
            <a:t>., hjerte-kar-lidelser, inflammatoriske lidelser)</a:t>
          </a:r>
        </a:p>
      </dsp:txBody>
      <dsp:txXfrm>
        <a:off x="6184955" y="2531875"/>
        <a:ext cx="847446" cy="847446"/>
      </dsp:txXfrm>
    </dsp:sp>
    <dsp:sp modelId="{CA656E26-83A5-DB46-A664-D2B9E2BC72EF}">
      <dsp:nvSpPr>
        <dsp:cNvPr id="0" name=""/>
        <dsp:cNvSpPr/>
      </dsp:nvSpPr>
      <dsp:spPr>
        <a:xfrm rot="5400000">
          <a:off x="5077105" y="2945342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2946564"/>
        <a:ext cx="18069" cy="18069"/>
      </dsp:txXfrm>
    </dsp:sp>
    <dsp:sp modelId="{DF111E3F-05C6-7E49-B751-CCA6A9431E78}">
      <dsp:nvSpPr>
        <dsp:cNvPr id="0" name=""/>
        <dsp:cNvSpPr/>
      </dsp:nvSpPr>
      <dsp:spPr>
        <a:xfrm>
          <a:off x="4658564" y="3136294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Forbrug af sundhedsydelser, terapi, medicin, indlæggelser, sociale ydelser</a:t>
          </a:r>
        </a:p>
      </dsp:txBody>
      <dsp:txXfrm>
        <a:off x="4834076" y="3311806"/>
        <a:ext cx="847446" cy="847446"/>
      </dsp:txXfrm>
    </dsp:sp>
    <dsp:sp modelId="{4D7D323C-49A4-DC41-837F-F858B7EC5F51}">
      <dsp:nvSpPr>
        <dsp:cNvPr id="0" name=""/>
        <dsp:cNvSpPr/>
      </dsp:nvSpPr>
      <dsp:spPr>
        <a:xfrm rot="9000000">
          <a:off x="4401665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2556599"/>
        <a:ext cx="18069" cy="18069"/>
      </dsp:txXfrm>
    </dsp:sp>
    <dsp:sp modelId="{49B2121C-144A-2C46-BD03-FE1BDCFC2EFB}">
      <dsp:nvSpPr>
        <dsp:cNvPr id="0" name=""/>
        <dsp:cNvSpPr/>
      </dsp:nvSpPr>
      <dsp:spPr>
        <a:xfrm>
          <a:off x="3307685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1" kern="1200" dirty="0">
              <a:solidFill>
                <a:srgbClr val="FFFF00"/>
              </a:solidFill>
            </a:rPr>
            <a:t>Ændringer i livsstil, som forøger risikoen for livsstilssygdomme og sænker helbred og resiliens</a:t>
          </a:r>
        </a:p>
      </dsp:txBody>
      <dsp:txXfrm>
        <a:off x="3483197" y="2531875"/>
        <a:ext cx="847446" cy="847446"/>
      </dsp:txXfrm>
    </dsp:sp>
    <dsp:sp modelId="{AE9037BF-CF2E-AE4D-9FFD-F27F06C8206B}">
      <dsp:nvSpPr>
        <dsp:cNvPr id="0" name=""/>
        <dsp:cNvSpPr/>
      </dsp:nvSpPr>
      <dsp:spPr>
        <a:xfrm rot="12600000">
          <a:off x="4401665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1776669"/>
        <a:ext cx="18069" cy="18069"/>
      </dsp:txXfrm>
    </dsp:sp>
    <dsp:sp modelId="{E1F4347D-EC04-FB48-88E1-682A56B7D5A8}">
      <dsp:nvSpPr>
        <dsp:cNvPr id="0" name=""/>
        <dsp:cNvSpPr/>
      </dsp:nvSpPr>
      <dsp:spPr>
        <a:xfrm>
          <a:off x="3307685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Arbejdsevne, produktivitet, positiv bidrag (livsbidrag) til samfundet</a:t>
          </a:r>
        </a:p>
      </dsp:txBody>
      <dsp:txXfrm>
        <a:off x="3483197" y="972015"/>
        <a:ext cx="847446" cy="8474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98154-7B79-274A-9BA2-5D4A34CCE32A}">
      <dsp:nvSpPr>
        <dsp:cNvPr id="0" name=""/>
        <dsp:cNvSpPr/>
      </dsp:nvSpPr>
      <dsp:spPr>
        <a:xfrm>
          <a:off x="4658564" y="157643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 dirty="0"/>
            <a:t>Person med alvorlig, langvarig stress</a:t>
          </a:r>
        </a:p>
      </dsp:txBody>
      <dsp:txXfrm>
        <a:off x="4834076" y="1751945"/>
        <a:ext cx="847446" cy="847446"/>
      </dsp:txXfrm>
    </dsp:sp>
    <dsp:sp modelId="{78030067-0B2A-FA40-A66F-14BFE0DEFD0B}">
      <dsp:nvSpPr>
        <dsp:cNvPr id="0" name=""/>
        <dsp:cNvSpPr/>
      </dsp:nvSpPr>
      <dsp:spPr>
        <a:xfrm rot="16200000">
          <a:off x="5077105" y="1385481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1386703"/>
        <a:ext cx="18069" cy="18069"/>
      </dsp:txXfrm>
    </dsp:sp>
    <dsp:sp modelId="{00A6C2B7-C732-0845-A9F2-594C0F60D27E}">
      <dsp:nvSpPr>
        <dsp:cNvPr id="0" name=""/>
        <dsp:cNvSpPr/>
      </dsp:nvSpPr>
      <dsp:spPr>
        <a:xfrm>
          <a:off x="4658564" y="16572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Menneskets adfærd, fx i klimabevidsthed, samfundsinteresse, det store ‘økosystem</a:t>
          </a:r>
        </a:p>
      </dsp:txBody>
      <dsp:txXfrm>
        <a:off x="4834076" y="192084"/>
        <a:ext cx="847446" cy="847446"/>
      </dsp:txXfrm>
    </dsp:sp>
    <dsp:sp modelId="{C07896E6-F2FA-AA4C-B8C1-CC8DD7E91346}">
      <dsp:nvSpPr>
        <dsp:cNvPr id="0" name=""/>
        <dsp:cNvSpPr/>
      </dsp:nvSpPr>
      <dsp:spPr>
        <a:xfrm rot="19800000">
          <a:off x="5752544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1776669"/>
        <a:ext cx="18069" cy="18069"/>
      </dsp:txXfrm>
    </dsp:sp>
    <dsp:sp modelId="{9C6B9CC6-5AC1-6748-94AF-627AEB643A7C}">
      <dsp:nvSpPr>
        <dsp:cNvPr id="0" name=""/>
        <dsp:cNvSpPr/>
      </dsp:nvSpPr>
      <dsp:spPr>
        <a:xfrm>
          <a:off x="6009443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Påvirkning af familie (ægteskab, forældreskab), ”peers”, det nære økosystem</a:t>
          </a:r>
        </a:p>
      </dsp:txBody>
      <dsp:txXfrm>
        <a:off x="6184955" y="972015"/>
        <a:ext cx="847446" cy="847446"/>
      </dsp:txXfrm>
    </dsp:sp>
    <dsp:sp modelId="{E05266A3-F7AD-A94D-A4C5-6A4B3CC77C16}">
      <dsp:nvSpPr>
        <dsp:cNvPr id="0" name=""/>
        <dsp:cNvSpPr/>
      </dsp:nvSpPr>
      <dsp:spPr>
        <a:xfrm rot="1800000">
          <a:off x="5752544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2556599"/>
        <a:ext cx="18069" cy="18069"/>
      </dsp:txXfrm>
    </dsp:sp>
    <dsp:sp modelId="{B222F4ED-30ED-7A44-8A89-8577974836E4}">
      <dsp:nvSpPr>
        <dsp:cNvPr id="0" name=""/>
        <dsp:cNvSpPr/>
      </dsp:nvSpPr>
      <dsp:spPr>
        <a:xfrm>
          <a:off x="6009443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0" kern="1200" dirty="0"/>
            <a:t>Risiko for </a:t>
          </a:r>
          <a:r>
            <a:rPr lang="da-DK" sz="800" b="0" kern="1200" dirty="0" err="1"/>
            <a:t>komorbide</a:t>
          </a:r>
          <a:r>
            <a:rPr lang="da-DK" sz="800" b="0" kern="1200" dirty="0"/>
            <a:t> sygdomme (angst, </a:t>
          </a:r>
          <a:r>
            <a:rPr lang="da-DK" sz="800" b="0" kern="1200" dirty="0" err="1"/>
            <a:t>dep</a:t>
          </a:r>
          <a:r>
            <a:rPr lang="da-DK" sz="800" b="0" kern="1200" dirty="0"/>
            <a:t>., hjerte-kar-lidelser, inflammatoriske lidelser)</a:t>
          </a:r>
        </a:p>
      </dsp:txBody>
      <dsp:txXfrm>
        <a:off x="6184955" y="2531875"/>
        <a:ext cx="847446" cy="847446"/>
      </dsp:txXfrm>
    </dsp:sp>
    <dsp:sp modelId="{CA656E26-83A5-DB46-A664-D2B9E2BC72EF}">
      <dsp:nvSpPr>
        <dsp:cNvPr id="0" name=""/>
        <dsp:cNvSpPr/>
      </dsp:nvSpPr>
      <dsp:spPr>
        <a:xfrm rot="5400000">
          <a:off x="5077105" y="2945342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2946564"/>
        <a:ext cx="18069" cy="18069"/>
      </dsp:txXfrm>
    </dsp:sp>
    <dsp:sp modelId="{DF111E3F-05C6-7E49-B751-CCA6A9431E78}">
      <dsp:nvSpPr>
        <dsp:cNvPr id="0" name=""/>
        <dsp:cNvSpPr/>
      </dsp:nvSpPr>
      <dsp:spPr>
        <a:xfrm>
          <a:off x="4658564" y="3136294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Forbrug af sundhedsydelser, terapi, medicin, indlæggelser, sociale ydelser</a:t>
          </a:r>
        </a:p>
      </dsp:txBody>
      <dsp:txXfrm>
        <a:off x="4834076" y="3311806"/>
        <a:ext cx="847446" cy="847446"/>
      </dsp:txXfrm>
    </dsp:sp>
    <dsp:sp modelId="{4D7D323C-49A4-DC41-837F-F858B7EC5F51}">
      <dsp:nvSpPr>
        <dsp:cNvPr id="0" name=""/>
        <dsp:cNvSpPr/>
      </dsp:nvSpPr>
      <dsp:spPr>
        <a:xfrm rot="9000000">
          <a:off x="4401665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2556599"/>
        <a:ext cx="18069" cy="18069"/>
      </dsp:txXfrm>
    </dsp:sp>
    <dsp:sp modelId="{49B2121C-144A-2C46-BD03-FE1BDCFC2EFB}">
      <dsp:nvSpPr>
        <dsp:cNvPr id="0" name=""/>
        <dsp:cNvSpPr/>
      </dsp:nvSpPr>
      <dsp:spPr>
        <a:xfrm>
          <a:off x="3307685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Ændringer i livsstil, som forøger risikoen for livsstilssygdomme og sænker helbred og resiliens</a:t>
          </a:r>
        </a:p>
      </dsp:txBody>
      <dsp:txXfrm>
        <a:off x="3483197" y="2531875"/>
        <a:ext cx="847446" cy="847446"/>
      </dsp:txXfrm>
    </dsp:sp>
    <dsp:sp modelId="{AE9037BF-CF2E-AE4D-9FFD-F27F06C8206B}">
      <dsp:nvSpPr>
        <dsp:cNvPr id="0" name=""/>
        <dsp:cNvSpPr/>
      </dsp:nvSpPr>
      <dsp:spPr>
        <a:xfrm rot="12600000">
          <a:off x="4401665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1776669"/>
        <a:ext cx="18069" cy="18069"/>
      </dsp:txXfrm>
    </dsp:sp>
    <dsp:sp modelId="{E1F4347D-EC04-FB48-88E1-682A56B7D5A8}">
      <dsp:nvSpPr>
        <dsp:cNvPr id="0" name=""/>
        <dsp:cNvSpPr/>
      </dsp:nvSpPr>
      <dsp:spPr>
        <a:xfrm>
          <a:off x="3307685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1" kern="1200" dirty="0">
              <a:solidFill>
                <a:srgbClr val="FFFF00"/>
              </a:solidFill>
            </a:rPr>
            <a:t>Arbejdsevne, produktivitet, positiv bidrag (livsbidrag) til samfundet</a:t>
          </a:r>
        </a:p>
      </dsp:txBody>
      <dsp:txXfrm>
        <a:off x="3483197" y="972015"/>
        <a:ext cx="847446" cy="8474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98154-7B79-274A-9BA2-5D4A34CCE32A}">
      <dsp:nvSpPr>
        <dsp:cNvPr id="0" name=""/>
        <dsp:cNvSpPr/>
      </dsp:nvSpPr>
      <dsp:spPr>
        <a:xfrm>
          <a:off x="4658564" y="157643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 dirty="0"/>
            <a:t>Person med alvorlig, langvarig stress</a:t>
          </a:r>
        </a:p>
      </dsp:txBody>
      <dsp:txXfrm>
        <a:off x="4834076" y="1751945"/>
        <a:ext cx="847446" cy="847446"/>
      </dsp:txXfrm>
    </dsp:sp>
    <dsp:sp modelId="{78030067-0B2A-FA40-A66F-14BFE0DEFD0B}">
      <dsp:nvSpPr>
        <dsp:cNvPr id="0" name=""/>
        <dsp:cNvSpPr/>
      </dsp:nvSpPr>
      <dsp:spPr>
        <a:xfrm rot="16200000">
          <a:off x="5077105" y="1385481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1386703"/>
        <a:ext cx="18069" cy="18069"/>
      </dsp:txXfrm>
    </dsp:sp>
    <dsp:sp modelId="{00A6C2B7-C732-0845-A9F2-594C0F60D27E}">
      <dsp:nvSpPr>
        <dsp:cNvPr id="0" name=""/>
        <dsp:cNvSpPr/>
      </dsp:nvSpPr>
      <dsp:spPr>
        <a:xfrm>
          <a:off x="4658564" y="16572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1" kern="1200" dirty="0">
              <a:solidFill>
                <a:srgbClr val="FFFF00"/>
              </a:solidFill>
            </a:rPr>
            <a:t>Menneskets adfærd, fx i klimabevidsthed, samfundsinteresse, det store ‘økosystem</a:t>
          </a:r>
        </a:p>
      </dsp:txBody>
      <dsp:txXfrm>
        <a:off x="4834076" y="192084"/>
        <a:ext cx="847446" cy="847446"/>
      </dsp:txXfrm>
    </dsp:sp>
    <dsp:sp modelId="{C07896E6-F2FA-AA4C-B8C1-CC8DD7E91346}">
      <dsp:nvSpPr>
        <dsp:cNvPr id="0" name=""/>
        <dsp:cNvSpPr/>
      </dsp:nvSpPr>
      <dsp:spPr>
        <a:xfrm rot="19800000">
          <a:off x="5752544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1776669"/>
        <a:ext cx="18069" cy="18069"/>
      </dsp:txXfrm>
    </dsp:sp>
    <dsp:sp modelId="{9C6B9CC6-5AC1-6748-94AF-627AEB643A7C}">
      <dsp:nvSpPr>
        <dsp:cNvPr id="0" name=""/>
        <dsp:cNvSpPr/>
      </dsp:nvSpPr>
      <dsp:spPr>
        <a:xfrm>
          <a:off x="6009443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Påvirkning af familie (ægteskab, forældreskab), ”peers”, det nære økosystem</a:t>
          </a:r>
        </a:p>
      </dsp:txBody>
      <dsp:txXfrm>
        <a:off x="6184955" y="972015"/>
        <a:ext cx="847446" cy="847446"/>
      </dsp:txXfrm>
    </dsp:sp>
    <dsp:sp modelId="{E05266A3-F7AD-A94D-A4C5-6A4B3CC77C16}">
      <dsp:nvSpPr>
        <dsp:cNvPr id="0" name=""/>
        <dsp:cNvSpPr/>
      </dsp:nvSpPr>
      <dsp:spPr>
        <a:xfrm rot="1800000">
          <a:off x="5752544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924204" y="2556599"/>
        <a:ext cx="18069" cy="18069"/>
      </dsp:txXfrm>
    </dsp:sp>
    <dsp:sp modelId="{B222F4ED-30ED-7A44-8A89-8577974836E4}">
      <dsp:nvSpPr>
        <dsp:cNvPr id="0" name=""/>
        <dsp:cNvSpPr/>
      </dsp:nvSpPr>
      <dsp:spPr>
        <a:xfrm>
          <a:off x="6009443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0" kern="1200" dirty="0"/>
            <a:t>Risiko for </a:t>
          </a:r>
          <a:r>
            <a:rPr lang="da-DK" sz="800" b="0" kern="1200" dirty="0" err="1"/>
            <a:t>komorbide</a:t>
          </a:r>
          <a:r>
            <a:rPr lang="da-DK" sz="800" b="0" kern="1200" dirty="0"/>
            <a:t> sygdomme (angst, </a:t>
          </a:r>
          <a:r>
            <a:rPr lang="da-DK" sz="800" b="0" kern="1200" dirty="0" err="1"/>
            <a:t>dep</a:t>
          </a:r>
          <a:r>
            <a:rPr lang="da-DK" sz="800" b="0" kern="1200" dirty="0"/>
            <a:t>., hjerte-kar-lidelser, inflammatoriske lidelser)</a:t>
          </a:r>
        </a:p>
      </dsp:txBody>
      <dsp:txXfrm>
        <a:off x="6184955" y="2531875"/>
        <a:ext cx="847446" cy="847446"/>
      </dsp:txXfrm>
    </dsp:sp>
    <dsp:sp modelId="{CA656E26-83A5-DB46-A664-D2B9E2BC72EF}">
      <dsp:nvSpPr>
        <dsp:cNvPr id="0" name=""/>
        <dsp:cNvSpPr/>
      </dsp:nvSpPr>
      <dsp:spPr>
        <a:xfrm rot="5400000">
          <a:off x="5077105" y="2945342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8765" y="2946564"/>
        <a:ext cx="18069" cy="18069"/>
      </dsp:txXfrm>
    </dsp:sp>
    <dsp:sp modelId="{DF111E3F-05C6-7E49-B751-CCA6A9431E78}">
      <dsp:nvSpPr>
        <dsp:cNvPr id="0" name=""/>
        <dsp:cNvSpPr/>
      </dsp:nvSpPr>
      <dsp:spPr>
        <a:xfrm>
          <a:off x="4658564" y="3136294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Forbrug af sundhedsydelser, terapi, medicin, indlæggelser, sociale ydelser</a:t>
          </a:r>
        </a:p>
      </dsp:txBody>
      <dsp:txXfrm>
        <a:off x="4834076" y="3311806"/>
        <a:ext cx="847446" cy="847446"/>
      </dsp:txXfrm>
    </dsp:sp>
    <dsp:sp modelId="{4D7D323C-49A4-DC41-837F-F858B7EC5F51}">
      <dsp:nvSpPr>
        <dsp:cNvPr id="0" name=""/>
        <dsp:cNvSpPr/>
      </dsp:nvSpPr>
      <dsp:spPr>
        <a:xfrm rot="9000000">
          <a:off x="4401665" y="255537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2556599"/>
        <a:ext cx="18069" cy="18069"/>
      </dsp:txXfrm>
    </dsp:sp>
    <dsp:sp modelId="{49B2121C-144A-2C46-BD03-FE1BDCFC2EFB}">
      <dsp:nvSpPr>
        <dsp:cNvPr id="0" name=""/>
        <dsp:cNvSpPr/>
      </dsp:nvSpPr>
      <dsp:spPr>
        <a:xfrm>
          <a:off x="3307685" y="235636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Ændringer i livsstil, som forøger risikoen for livsstilssygdomme og sænker helbred og resiliens</a:t>
          </a:r>
        </a:p>
      </dsp:txBody>
      <dsp:txXfrm>
        <a:off x="3483197" y="2531875"/>
        <a:ext cx="847446" cy="847446"/>
      </dsp:txXfrm>
    </dsp:sp>
    <dsp:sp modelId="{AE9037BF-CF2E-AE4D-9FFD-F27F06C8206B}">
      <dsp:nvSpPr>
        <dsp:cNvPr id="0" name=""/>
        <dsp:cNvSpPr/>
      </dsp:nvSpPr>
      <dsp:spPr>
        <a:xfrm rot="12600000">
          <a:off x="4401665" y="1775446"/>
          <a:ext cx="361389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61389" y="10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4573325" y="1776669"/>
        <a:ext cx="18069" cy="18069"/>
      </dsp:txXfrm>
    </dsp:sp>
    <dsp:sp modelId="{E1F4347D-EC04-FB48-88E1-682A56B7D5A8}">
      <dsp:nvSpPr>
        <dsp:cNvPr id="0" name=""/>
        <dsp:cNvSpPr/>
      </dsp:nvSpPr>
      <dsp:spPr>
        <a:xfrm>
          <a:off x="3307685" y="796503"/>
          <a:ext cx="1198470" cy="1198470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b="0" kern="1200" dirty="0">
              <a:solidFill>
                <a:schemeClr val="bg1"/>
              </a:solidFill>
            </a:rPr>
            <a:t>Arbejdsevne, produktivitet, positiv bidrag (livsbidrag) til samfundet</a:t>
          </a:r>
        </a:p>
      </dsp:txBody>
      <dsp:txXfrm>
        <a:off x="3483197" y="972015"/>
        <a:ext cx="847446" cy="847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73E28-216F-B74B-A9F8-87C3E718D0E2}" type="datetimeFigureOut">
              <a:rPr lang="da-DK" smtClean="0"/>
              <a:t>20-12-2022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27B95-ECA7-5843-80DB-18841E5486B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049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417513" y="1239838"/>
            <a:ext cx="5953125" cy="334962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5FF5090-8309-4A5A-86D7-726129E1C91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1985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1239838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48E65-9E75-41AE-BC80-13A10C6B0591}" type="slidenum">
              <a:rPr lang="da-DK" smtClean="0"/>
              <a:pPr/>
              <a:t>35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94932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02E5A-AE74-204B-8330-2C4102320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7FE36AC-4D49-8A4C-8B62-18AD198AB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35E1F2E-AB84-604A-91D6-C0511226F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2483-F547-F24E-ABA2-9E0E4DAE8506}" type="datetimeFigureOut">
              <a:rPr lang="da-DK" smtClean="0"/>
              <a:t>20-12-2022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E7FDA8-1AAA-A145-A391-24D0DE0F4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6A9D65E-2568-FE41-A055-34D39F82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9FF8-CE9D-7946-BBF3-D5CC89923F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652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C51B20-B2E0-F042-A091-8E0CF3AC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58335FB-EB73-D447-8560-F94F21DBF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C84358B-D29F-374F-9901-08B06AF4E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2483-F547-F24E-ABA2-9E0E4DAE8506}" type="datetimeFigureOut">
              <a:rPr lang="da-DK" smtClean="0"/>
              <a:t>20-12-2022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920BB6A-AA92-0D46-AAE7-87A2C1BB8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AF637D9-AE57-7340-9DE7-55279765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9FF8-CE9D-7946-BBF3-D5CC89923F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9238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2086A3B1-0A30-D34A-9210-7F19D4051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B0FD4E9-8C0E-E34E-9EC6-54515231A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92D4C29-AA68-3246-A81F-20F4FF518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2483-F547-F24E-ABA2-9E0E4DAE8506}" type="datetimeFigureOut">
              <a:rPr lang="da-DK" smtClean="0"/>
              <a:t>20-12-2022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A710C27-7E87-8741-AEE7-96A40BF27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2149E36-3F5C-0B4C-A446-21A10FA1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9FF8-CE9D-7946-BBF3-D5CC89923F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4653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    Indhold og     1/4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/>
          <p:cNvSpPr>
            <a:spLocks noGrp="1"/>
          </p:cNvSpPr>
          <p:nvPr>
            <p:ph type="pic" sz="quarter" idx="14" hasCustomPrompt="1"/>
          </p:nvPr>
        </p:nvSpPr>
        <p:spPr>
          <a:xfrm>
            <a:off x="9057438" y="179387"/>
            <a:ext cx="2952000" cy="6497638"/>
          </a:xfrm>
        </p:spPr>
        <p:txBody>
          <a:bodyPr lIns="0" tIns="72000" rIns="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her og indsæt billede via Vælg billeder- eller Rediger-knappen.</a:t>
            </a:r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1676" y="363600"/>
            <a:ext cx="8075418" cy="9360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dirty="0"/>
              <a:t>Klik her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02667" y="1450800"/>
            <a:ext cx="8074675" cy="44640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9F34-B1EE-B441-BB52-A731193DE957}" type="datetime1">
              <a:rPr lang="da-DK" smtClean="0"/>
              <a:t>20-12-2022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9600" y="6385399"/>
            <a:ext cx="3794400" cy="33395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1536848" y="1455600"/>
            <a:ext cx="1428898" cy="82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8000"/>
              </a:lnSpc>
              <a:spcBef>
                <a:spcPts val="600"/>
              </a:spcBef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Lav bold underoverskrift</a:t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Fjern bullet og </a:t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lav</a:t>
            </a: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teksten bold</a:t>
            </a:r>
          </a:p>
          <a:p>
            <a:pPr algn="r" eaLnBrk="1" hangingPunct="1">
              <a:lnSpc>
                <a:spcPct val="108000"/>
              </a:lnSpc>
              <a:spcBef>
                <a:spcPts val="600"/>
              </a:spcBef>
            </a:pP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Ønsker du korrekt bullet, </a:t>
            </a:r>
            <a:b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klik på </a:t>
            </a:r>
            <a:r>
              <a:rPr lang="da-DK" sz="900" b="1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bullet-knappen</a:t>
            </a:r>
            <a:endParaRPr lang="da-DK" sz="900" b="1" noProof="1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11" name="Logo hvid"/>
          <p:cNvSpPr>
            <a:spLocks noGrp="1"/>
          </p:cNvSpPr>
          <p:nvPr>
            <p:ph type="body" sz="quarter" idx="15" hasCustomPrompt="1"/>
          </p:nvPr>
        </p:nvSpPr>
        <p:spPr>
          <a:xfrm>
            <a:off x="9932400" y="6098400"/>
            <a:ext cx="1558800" cy="406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/>
          <a:lstStyle>
            <a:lvl1pPr algn="ctr">
              <a:defRPr sz="100" b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da-DK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1771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924F6-C9EA-2C4A-B508-16157D861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8E0B9E6-A569-B540-987A-DED2E18DB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2BF98BA-B714-B34E-93C5-283E4E67F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2483-F547-F24E-ABA2-9E0E4DAE8506}" type="datetimeFigureOut">
              <a:rPr lang="da-DK" smtClean="0"/>
              <a:t>20-12-2022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6D95543-99B6-844D-A15D-C1A40EB25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9C3915A-AEA4-B34C-90EE-6ADA0480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9FF8-CE9D-7946-BBF3-D5CC89923F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45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A3CB17-44C3-B64A-8264-DC8CF1CCB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506D68C-3F7A-6248-B073-4374BF9B9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DA12ADD-E777-0246-95A2-A82353B4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2483-F547-F24E-ABA2-9E0E4DAE8506}" type="datetimeFigureOut">
              <a:rPr lang="da-DK" smtClean="0"/>
              <a:t>20-12-2022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00A417A-26EF-7A42-B868-8F841C7B3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ABE838A-74EE-9247-9919-AF4B523FC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9FF8-CE9D-7946-BBF3-D5CC89923F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970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306AC-D4C6-AF45-A522-CFBAF0B2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52FDA56-7BE3-EC4A-8FFC-277C7529F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2E58E49-716D-7B44-B326-FD698C1D5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8D2BF88-51A3-EC49-8716-6EAAB9D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2483-F547-F24E-ABA2-9E0E4DAE8506}" type="datetimeFigureOut">
              <a:rPr lang="da-DK" smtClean="0"/>
              <a:t>20-12-2022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820C2F4-B41E-3A46-9C29-9B22085C3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F86BF8E-CBD7-6F4C-B16C-72B2CCE0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9FF8-CE9D-7946-BBF3-D5CC89923F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941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75C59-7134-ED4E-B136-601D1948A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4283EC-332D-FE46-A422-E6CB98BA4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BF16355-A9EF-5843-AD1F-4178C3955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FED35B7-3F2C-374D-90F1-656A11379D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128F7DE-2803-1B45-9B5C-ADA2D25EB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813465E-90D3-6349-A1EA-D6FB4100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2483-F547-F24E-ABA2-9E0E4DAE8506}" type="datetimeFigureOut">
              <a:rPr lang="da-DK" smtClean="0"/>
              <a:t>20-12-2022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B544A5E-1669-D840-9C24-49B0D1092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5CAF6C8-BB48-C54F-AF84-4355B4B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9FF8-CE9D-7946-BBF3-D5CC89923F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374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33C8B-56CD-BE41-9029-62B0A8CB3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4569B5D-ECD8-EC47-99BD-1012BCF56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2483-F547-F24E-ABA2-9E0E4DAE8506}" type="datetimeFigureOut">
              <a:rPr lang="da-DK" smtClean="0"/>
              <a:t>20-12-2022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12C15AE-49D9-C142-80B8-0442DC51A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9EC8CDB-76E1-F547-9C44-A32EFE3B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9FF8-CE9D-7946-BBF3-D5CC89923F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1519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B57038E-5C34-A74B-AF0B-F2B654AB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2483-F547-F24E-ABA2-9E0E4DAE8506}" type="datetimeFigureOut">
              <a:rPr lang="da-DK" smtClean="0"/>
              <a:t>20-12-2022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3BA9E48-662B-9B49-BEB5-D7E69DDDC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7049FE-CC91-D84F-9CE0-BC5A6911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9FF8-CE9D-7946-BBF3-D5CC89923F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218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4CA8C-54B7-3D46-9505-0D0A38927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AAF20F-BB64-2648-B650-6FCE9DF91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95148ED-EB6E-9C48-9D3A-62EB9D391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744EE51-9F23-4D43-BE8A-D9F0CFBC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2483-F547-F24E-ABA2-9E0E4DAE8506}" type="datetimeFigureOut">
              <a:rPr lang="da-DK" smtClean="0"/>
              <a:t>20-12-2022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58DA0DA-E611-C245-B37D-E5FE8E1E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38E35C4-A702-5844-BDC2-AD7328B0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9FF8-CE9D-7946-BBF3-D5CC89923F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33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B86A9-B0F2-5842-A6BA-5795408B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2ACB71F-37E7-C849-A2C4-A6702CB65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AEB9A4F-2255-B742-AF3D-FBE4FB782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CB9EA97-39D1-4A4B-94D9-BE31568FF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2483-F547-F24E-ABA2-9E0E4DAE8506}" type="datetimeFigureOut">
              <a:rPr lang="da-DK" smtClean="0"/>
              <a:t>20-12-2022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EE6D3E3-4A19-AF43-AED2-F2D42BE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7AACAFA-2D17-3741-BB57-F1FD8351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9FF8-CE9D-7946-BBF3-D5CC89923F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107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59F5F6D-6D3E-1F47-94C0-8FE2061C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A9017F1-96E2-9742-9401-00574A739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E93C57-3279-2943-BA4C-85462F7AD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B2483-F547-F24E-ABA2-9E0E4DAE8506}" type="datetimeFigureOut">
              <a:rPr lang="da-DK" smtClean="0"/>
              <a:t>20-12-2022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A7DF1C-1098-A547-B9CC-8E8F1B157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DB03E97-DFCF-7E40-8A3B-4AB4352C6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F9FF8-CE9D-7946-BBF3-D5CC89923F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552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ecd.ord/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1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1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1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1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microsoft.com/office/2007/relationships/hdphoto" Target="../media/hdphoto1.wdp"/><Relationship Id="rId7" Type="http://schemas.openxmlformats.org/officeDocument/2006/relationships/diagramColors" Target="../diagrams/colors9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microsoft.com/office/2007/relationships/hdphoto" Target="../media/hdphoto1.wdp"/><Relationship Id="rId7" Type="http://schemas.openxmlformats.org/officeDocument/2006/relationships/diagramColors" Target="../diagrams/colors10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microsoft.com/office/2007/relationships/hdphoto" Target="../media/hdphoto2.wdp"/><Relationship Id="rId7" Type="http://schemas.openxmlformats.org/officeDocument/2006/relationships/diagramColors" Target="../diagrams/colors1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hyperlink" Target="http://www.fondenmentalsundhed.dk/" TargetMode="Externa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tiff"/><Relationship Id="rId4" Type="http://schemas.openxmlformats.org/officeDocument/2006/relationships/hyperlink" Target="mailto:cgj@fondenmentalsundhed.d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DU Odense - Syddansk Universitet">
            <a:extLst>
              <a:ext uri="{FF2B5EF4-FFF2-40B4-BE49-F238E27FC236}">
                <a16:creationId xmlns:a16="http://schemas.microsoft.com/office/drawing/2014/main" id="{76A4523F-8012-6940-463C-32545C2B1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9" y="459681"/>
            <a:ext cx="12192000" cy="444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CEA18C8-3A53-4E42-A0C4-4E636FCC8CBB}"/>
              </a:ext>
            </a:extLst>
          </p:cNvPr>
          <p:cNvSpPr txBox="1"/>
          <p:nvPr/>
        </p:nvSpPr>
        <p:spPr>
          <a:xfrm>
            <a:off x="61785" y="4574426"/>
            <a:ext cx="342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>
                <a:solidFill>
                  <a:schemeClr val="bg1"/>
                </a:solidFill>
              </a:rPr>
              <a:t>Syddansk Universitet, 5. dec. 2022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149776E-E681-A37F-7388-36CBC2EB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95" y="384299"/>
            <a:ext cx="5712282" cy="5267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D1716-F6C9-4737-9E41-788E18F1B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816" y="-584537"/>
            <a:ext cx="11086860" cy="623639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6E25A121-91F1-BC49-8AAD-1424E985B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167" y="5946350"/>
            <a:ext cx="9144000" cy="812561"/>
          </a:xfrm>
        </p:spPr>
        <p:txBody>
          <a:bodyPr>
            <a:noAutofit/>
          </a:bodyPr>
          <a:lstStyle/>
          <a:p>
            <a:pPr algn="l"/>
            <a:r>
              <a:rPr lang="da-DK" b="1" dirty="0">
                <a:solidFill>
                  <a:srgbClr val="002060"/>
                </a:solidFill>
              </a:rPr>
              <a:t>Christian Gaden Jensen, </a:t>
            </a:r>
            <a:r>
              <a:rPr lang="da-DK" dirty="0">
                <a:solidFill>
                  <a:srgbClr val="002060"/>
                </a:solidFill>
              </a:rPr>
              <a:t>Ph.d.</a:t>
            </a:r>
          </a:p>
          <a:p>
            <a:pPr algn="l"/>
            <a:r>
              <a:rPr lang="da-DK" sz="2000" dirty="0">
                <a:solidFill>
                  <a:srgbClr val="002060"/>
                </a:solidFill>
              </a:rPr>
              <a:t>Administrerende direktør i Fonden Mental Sundhed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2F364C7-97B1-C347-99D7-8EBA8E329F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7829" y="5910115"/>
            <a:ext cx="4452384" cy="8125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B37C51-AD63-844E-BC77-965728C5B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4825" y="980224"/>
            <a:ext cx="5293537" cy="812561"/>
          </a:xfrm>
          <a:noFill/>
          <a:ln w="57150">
            <a:noFill/>
          </a:ln>
        </p:spPr>
        <p:txBody>
          <a:bodyPr>
            <a:normAutofit fontScale="90000"/>
          </a:bodyPr>
          <a:lstStyle/>
          <a:p>
            <a:r>
              <a:rPr lang="da-DK" sz="5400" i="1" dirty="0">
                <a:solidFill>
                  <a:srgbClr val="002060"/>
                </a:solidFill>
              </a:rPr>
              <a:t>Hvad koster stress? </a:t>
            </a:r>
            <a:endParaRPr lang="da-DK" sz="5400" dirty="0">
              <a:solidFill>
                <a:srgbClr val="002060"/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54B2E60-E913-DD7F-5086-53FF763A7CD7}"/>
              </a:ext>
            </a:extLst>
          </p:cNvPr>
          <p:cNvSpPr txBox="1"/>
          <p:nvPr/>
        </p:nvSpPr>
        <p:spPr>
          <a:xfrm>
            <a:off x="7279552" y="1894657"/>
            <a:ext cx="4513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i="1" dirty="0">
                <a:solidFill>
                  <a:srgbClr val="0070C0"/>
                </a:solidFill>
              </a:rPr>
              <a:t>- og hvordan skal vi måle det?</a:t>
            </a:r>
            <a:endParaRPr lang="da-DK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70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6A1E8D-32F9-0C4F-85D7-82F4E028A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 fontScale="90000"/>
          </a:bodyPr>
          <a:lstStyle/>
          <a:p>
            <a:r>
              <a:rPr lang="da-DK" dirty="0"/>
              <a:t>Den nye 10-års handlingsplan</a:t>
            </a:r>
          </a:p>
        </p:txBody>
      </p:sp>
      <p:graphicFrame>
        <p:nvGraphicFramePr>
          <p:cNvPr id="10" name="Pladsholder til indhold 2">
            <a:extLst>
              <a:ext uri="{FF2B5EF4-FFF2-40B4-BE49-F238E27FC236}">
                <a16:creationId xmlns:a16="http://schemas.microsoft.com/office/drawing/2014/main" id="{4ED7FACF-332E-ADD7-558D-BB40A45C97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2345400"/>
              </p:ext>
            </p:extLst>
          </p:nvPr>
        </p:nvGraphicFramePr>
        <p:xfrm>
          <a:off x="648929" y="1935502"/>
          <a:ext cx="4299389" cy="4821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7E0E7E1C-D920-BE47-B790-14CB5FF485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862" y="1862351"/>
            <a:ext cx="6019331" cy="3130051"/>
          </a:xfrm>
          <a:prstGeom prst="rect">
            <a:avLst/>
          </a:prstGeom>
          <a:effectLst/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606E74F-CC59-744D-9146-3D4A04776153}"/>
              </a:ext>
            </a:extLst>
          </p:cNvPr>
          <p:cNvSpPr txBox="1"/>
          <p:nvPr/>
        </p:nvSpPr>
        <p:spPr>
          <a:xfrm>
            <a:off x="5405862" y="5152717"/>
            <a:ext cx="3823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Sundhedsstyrelsen, 2022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3998019-8176-F94D-8129-049E618725AB}"/>
              </a:ext>
            </a:extLst>
          </p:cNvPr>
          <p:cNvSpPr txBox="1"/>
          <p:nvPr/>
        </p:nvSpPr>
        <p:spPr>
          <a:xfrm>
            <a:off x="4948319" y="547874"/>
            <a:ext cx="6934416" cy="8925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002060"/>
                </a:solidFill>
              </a:rPr>
              <a:t>Andelen af danskere, der synes de har et dårligt eller meget dårligt helbred </a:t>
            </a:r>
            <a:r>
              <a:rPr lang="da-DK" u="sng" dirty="0">
                <a:solidFill>
                  <a:srgbClr val="002060"/>
                </a:solidFill>
              </a:rPr>
              <a:t>generelt </a:t>
            </a:r>
            <a:r>
              <a:rPr lang="da-DK" dirty="0">
                <a:solidFill>
                  <a:srgbClr val="002060"/>
                </a:solidFill>
              </a:rPr>
              <a:t>har ligget stabilt på 7-8% fra 2005-2020 </a:t>
            </a:r>
          </a:p>
          <a:p>
            <a:r>
              <a:rPr lang="da-DK" sz="1600" i="1" dirty="0">
                <a:solidFill>
                  <a:srgbClr val="0070C0"/>
                </a:solidFill>
              </a:rPr>
              <a:t>(OECD, 2021. </a:t>
            </a:r>
            <a:r>
              <a:rPr lang="da-DK" sz="1600" i="1" dirty="0" err="1">
                <a:solidFill>
                  <a:srgbClr val="0070C0"/>
                </a:solidFill>
                <a:hlinkClick r:id="rId8"/>
              </a:rPr>
              <a:t>www.oecd.or</a:t>
            </a:r>
            <a:r>
              <a:rPr lang="da-DK" sz="1600" i="1" dirty="0" err="1">
                <a:solidFill>
                  <a:srgbClr val="0070C0"/>
                </a:solidFill>
              </a:rPr>
              <a:t>g</a:t>
            </a:r>
            <a:r>
              <a:rPr lang="da-DK" sz="1600" i="1" dirty="0">
                <a:solidFill>
                  <a:srgbClr val="0070C0"/>
                </a:solidFill>
              </a:rPr>
              <a:t>; udtræk af tabel for årene)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A962A09-1151-68F1-CA85-B9BEDB00F25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869" y="6181250"/>
            <a:ext cx="3154999" cy="5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6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16EC9F37-79B0-6D39-2001-79A6BF6CE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205" y="643467"/>
            <a:ext cx="10713589" cy="557106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F96AA0E-725D-0813-DC12-9F1AEBDAF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768" y="747640"/>
            <a:ext cx="1664025" cy="92115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7DA2136-A46F-F49C-62C5-89E87E1983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891" y="5638745"/>
            <a:ext cx="3154999" cy="57578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7535085-DB2A-F282-1617-08AD94DC6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589558"/>
            <a:ext cx="8703835" cy="388578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0E851599-9B41-ED7C-E9A2-4CCF0CD9BCC9}"/>
              </a:ext>
            </a:extLst>
          </p:cNvPr>
          <p:cNvSpPr txBox="1"/>
          <p:nvPr/>
        </p:nvSpPr>
        <p:spPr>
          <a:xfrm>
            <a:off x="9664721" y="2622277"/>
            <a:ext cx="136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22% stigning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8E8369D-80C7-802B-B200-1407DF22EFE5}"/>
              </a:ext>
            </a:extLst>
          </p:cNvPr>
          <p:cNvSpPr txBox="1"/>
          <p:nvPr/>
        </p:nvSpPr>
        <p:spPr>
          <a:xfrm>
            <a:off x="9639777" y="3103975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10% stigning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6353F9EA-9B7A-EFD9-2AB2-AC8182EE3801}"/>
              </a:ext>
            </a:extLst>
          </p:cNvPr>
          <p:cNvSpPr txBox="1"/>
          <p:nvPr/>
        </p:nvSpPr>
        <p:spPr>
          <a:xfrm>
            <a:off x="9756154" y="3881114"/>
            <a:ext cx="1251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0% stigning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7A7BE99E-06D2-9404-1E1E-AEE21787A315}"/>
              </a:ext>
            </a:extLst>
          </p:cNvPr>
          <p:cNvSpPr txBox="1"/>
          <p:nvPr/>
        </p:nvSpPr>
        <p:spPr>
          <a:xfrm>
            <a:off x="9639777" y="4618392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10% stigning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632FD16C-3D10-868E-6892-12A043B479FA}"/>
              </a:ext>
            </a:extLst>
          </p:cNvPr>
          <p:cNvSpPr txBox="1"/>
          <p:nvPr/>
        </p:nvSpPr>
        <p:spPr>
          <a:xfrm>
            <a:off x="9623769" y="4371360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accent6">
                    <a:lumMod val="75000"/>
                  </a:schemeClr>
                </a:solidFill>
              </a:rPr>
              <a:t>12% fald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C469805-D93D-334D-3E8D-1DF80C4A1200}"/>
              </a:ext>
            </a:extLst>
          </p:cNvPr>
          <p:cNvSpPr/>
          <p:nvPr/>
        </p:nvSpPr>
        <p:spPr>
          <a:xfrm>
            <a:off x="1078523" y="2649275"/>
            <a:ext cx="8562752" cy="2954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C0882DE4-DD4A-7AAE-D839-BC30F344BA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6853" y="575066"/>
            <a:ext cx="4581119" cy="157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9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A9A79C73-821D-E41C-90CB-315435E7D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88992"/>
            <a:ext cx="10905066" cy="488001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1831F13-87FB-5B88-922E-83FEDAA9D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446" y="528413"/>
            <a:ext cx="1664025" cy="92115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6279C27-32AB-B808-6296-07A4314D91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891" y="5638745"/>
            <a:ext cx="3154999" cy="57578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396D1E78-69AA-C22E-7FF7-513DF79F8CE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234E1C6-D7BF-1368-652E-D444864F7076}"/>
              </a:ext>
            </a:extLst>
          </p:cNvPr>
          <p:cNvSpPr txBox="1"/>
          <p:nvPr/>
        </p:nvSpPr>
        <p:spPr>
          <a:xfrm>
            <a:off x="678192" y="465771"/>
            <a:ext cx="5814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/>
              <a:t>SYGDOM OG SUNDHED - KATEGORIER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17D8F4E-4507-82EF-8595-8DB4649D7C6A}"/>
              </a:ext>
            </a:extLst>
          </p:cNvPr>
          <p:cNvGrpSpPr/>
          <p:nvPr/>
        </p:nvGrpSpPr>
        <p:grpSpPr>
          <a:xfrm>
            <a:off x="678192" y="3900668"/>
            <a:ext cx="11386669" cy="369332"/>
            <a:chOff x="678192" y="3900668"/>
            <a:chExt cx="11386669" cy="369332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090EAAE6-5DEF-932E-2E95-9268FABF267A}"/>
                </a:ext>
              </a:extLst>
            </p:cNvPr>
            <p:cNvSpPr/>
            <p:nvPr/>
          </p:nvSpPr>
          <p:spPr>
            <a:xfrm>
              <a:off x="678192" y="3900668"/>
              <a:ext cx="10769170" cy="33566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838A2E04-22D7-0614-627D-E8BC3189AE0B}"/>
                </a:ext>
              </a:extLst>
            </p:cNvPr>
            <p:cNvSpPr txBox="1"/>
            <p:nvPr/>
          </p:nvSpPr>
          <p:spPr>
            <a:xfrm>
              <a:off x="11481047" y="3900668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>
                  <a:solidFill>
                    <a:srgbClr val="FF0000"/>
                  </a:solidFill>
                </a:rPr>
                <a:t>46%</a:t>
              </a:r>
            </a:p>
          </p:txBody>
        </p:sp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ED272A85-FA35-1389-AD79-0482E3857826}"/>
              </a:ext>
            </a:extLst>
          </p:cNvPr>
          <p:cNvGrpSpPr/>
          <p:nvPr/>
        </p:nvGrpSpPr>
        <p:grpSpPr>
          <a:xfrm>
            <a:off x="678192" y="2887870"/>
            <a:ext cx="11386669" cy="373417"/>
            <a:chOff x="678192" y="2887870"/>
            <a:chExt cx="11386669" cy="373417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106723E3-8FBE-615C-CEFB-6AC98A2079C8}"/>
                </a:ext>
              </a:extLst>
            </p:cNvPr>
            <p:cNvSpPr/>
            <p:nvPr/>
          </p:nvSpPr>
          <p:spPr>
            <a:xfrm>
              <a:off x="678192" y="2925621"/>
              <a:ext cx="10769170" cy="33566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2671F53E-BAA8-8F32-D4B4-885A77050FDE}"/>
                </a:ext>
              </a:extLst>
            </p:cNvPr>
            <p:cNvSpPr txBox="1"/>
            <p:nvPr/>
          </p:nvSpPr>
          <p:spPr>
            <a:xfrm>
              <a:off x="11481047" y="2887870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>
                  <a:solidFill>
                    <a:srgbClr val="FF0000"/>
                  </a:solidFill>
                </a:rPr>
                <a:t>23%</a:t>
              </a: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4AA11CE1-3597-FD16-DF3B-244F1B8B61ED}"/>
              </a:ext>
            </a:extLst>
          </p:cNvPr>
          <p:cNvGrpSpPr/>
          <p:nvPr/>
        </p:nvGrpSpPr>
        <p:grpSpPr>
          <a:xfrm>
            <a:off x="678192" y="4820414"/>
            <a:ext cx="11386669" cy="373417"/>
            <a:chOff x="678192" y="2887870"/>
            <a:chExt cx="11386669" cy="373417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C4B39FB7-F8EE-FFFA-857C-D580DA0BB248}"/>
                </a:ext>
              </a:extLst>
            </p:cNvPr>
            <p:cNvSpPr/>
            <p:nvPr/>
          </p:nvSpPr>
          <p:spPr>
            <a:xfrm>
              <a:off x="678192" y="2925621"/>
              <a:ext cx="10769170" cy="33566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56578270-BFC8-7776-F606-6966D610EAFF}"/>
                </a:ext>
              </a:extLst>
            </p:cNvPr>
            <p:cNvSpPr txBox="1"/>
            <p:nvPr/>
          </p:nvSpPr>
          <p:spPr>
            <a:xfrm>
              <a:off x="11481047" y="2887870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>
                  <a:solidFill>
                    <a:srgbClr val="FF0000"/>
                  </a:solidFill>
                </a:rPr>
                <a:t>10%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9276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23C0C-595E-479C-B59A-2A5173A74C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97" y="0"/>
            <a:ext cx="12191977" cy="68580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6CB11B-6D4D-D44D-ACE4-90231314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7794478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 err="1"/>
              <a:t>Mentale</a:t>
            </a:r>
            <a:r>
              <a:rPr lang="en-US" sz="5200" dirty="0"/>
              <a:t> </a:t>
            </a:r>
            <a:r>
              <a:rPr lang="en-US" sz="5200" dirty="0" err="1"/>
              <a:t>sygdomme</a:t>
            </a:r>
            <a:r>
              <a:rPr lang="en-US" sz="5200" dirty="0"/>
              <a:t> er </a:t>
            </a:r>
            <a:r>
              <a:rPr lang="en-US" sz="5200" dirty="0" err="1"/>
              <a:t>dyre</a:t>
            </a:r>
            <a:endParaRPr lang="en-US" sz="5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D231A6D-11DE-9F4E-9E2C-4962600B24BD}"/>
              </a:ext>
            </a:extLst>
          </p:cNvPr>
          <p:cNvSpPr txBox="1"/>
          <p:nvPr/>
        </p:nvSpPr>
        <p:spPr>
          <a:xfrm>
            <a:off x="309454" y="4856176"/>
            <a:ext cx="3560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OECD/EU. </a:t>
            </a:r>
            <a:r>
              <a:rPr lang="da-DK" i="1" dirty="0">
                <a:solidFill>
                  <a:schemeClr val="bg1">
                    <a:lumMod val="50000"/>
                  </a:schemeClr>
                </a:solidFill>
              </a:rPr>
              <a:t>Health at a </a:t>
            </a:r>
            <a:r>
              <a:rPr lang="da-DK" i="1" dirty="0" err="1">
                <a:solidFill>
                  <a:schemeClr val="bg1">
                    <a:lumMod val="50000"/>
                  </a:schemeClr>
                </a:solidFill>
              </a:rPr>
              <a:t>Glance</a:t>
            </a:r>
            <a:r>
              <a:rPr lang="da-DK" i="1" dirty="0">
                <a:solidFill>
                  <a:schemeClr val="bg1">
                    <a:lumMod val="50000"/>
                  </a:schemeClr>
                </a:solidFill>
              </a:rPr>
              <a:t>: Europe 2018: State of Health in the EU </a:t>
            </a:r>
            <a:r>
              <a:rPr lang="da-DK" i="1" dirty="0" err="1">
                <a:solidFill>
                  <a:schemeClr val="bg1">
                    <a:lumMod val="50000"/>
                  </a:schemeClr>
                </a:solidFill>
              </a:rPr>
              <a:t>Cycle</a:t>
            </a: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; OECD Publishing: Paris, France, 2018; </a:t>
            </a:r>
            <a:r>
              <a:rPr lang="da-DK" dirty="0" err="1">
                <a:solidFill>
                  <a:schemeClr val="bg1">
                    <a:lumMod val="50000"/>
                  </a:schemeClr>
                </a:solidFill>
              </a:rPr>
              <a:t>pp</a:t>
            </a: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. 1–212. 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D4F7ACC-A8B2-7A41-851F-2AF36A20B1CA}"/>
              </a:ext>
            </a:extLst>
          </p:cNvPr>
          <p:cNvSpPr txBox="1"/>
          <p:nvPr/>
        </p:nvSpPr>
        <p:spPr>
          <a:xfrm>
            <a:off x="1998514" y="2153417"/>
            <a:ext cx="908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rgbClr val="0070C0"/>
                </a:solidFill>
              </a:rPr>
              <a:t>OECD: </a:t>
            </a:r>
            <a:r>
              <a:rPr lang="da-DK" sz="2000" b="1" dirty="0">
                <a:solidFill>
                  <a:srgbClr val="0070C0"/>
                </a:solidFill>
              </a:rPr>
              <a:t>Mental sygdomme </a:t>
            </a:r>
            <a:r>
              <a:rPr lang="da-DK" sz="2000" dirty="0">
                <a:solidFill>
                  <a:srgbClr val="0070C0"/>
                </a:solidFill>
              </a:rPr>
              <a:t>(</a:t>
            </a:r>
            <a:r>
              <a:rPr lang="da-DK" sz="2000" dirty="0" err="1">
                <a:solidFill>
                  <a:srgbClr val="0070C0"/>
                </a:solidFill>
              </a:rPr>
              <a:t>common</a:t>
            </a:r>
            <a:r>
              <a:rPr lang="da-DK" sz="2000" dirty="0">
                <a:solidFill>
                  <a:srgbClr val="0070C0"/>
                </a:solidFill>
              </a:rPr>
              <a:t> mental </a:t>
            </a:r>
            <a:r>
              <a:rPr lang="da-DK" sz="2000" dirty="0" err="1">
                <a:solidFill>
                  <a:srgbClr val="0070C0"/>
                </a:solidFill>
              </a:rPr>
              <a:t>disorders</a:t>
            </a:r>
            <a:r>
              <a:rPr lang="da-DK" sz="2000" dirty="0">
                <a:solidFill>
                  <a:srgbClr val="0070C0"/>
                </a:solidFill>
              </a:rPr>
              <a:t>) koster over 4% af BNP i Europa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464F76A6-30E1-4149-8E93-B3BBE123B08D}"/>
              </a:ext>
            </a:extLst>
          </p:cNvPr>
          <p:cNvSpPr txBox="1"/>
          <p:nvPr/>
        </p:nvSpPr>
        <p:spPr>
          <a:xfrm>
            <a:off x="2432766" y="2721103"/>
            <a:ext cx="8755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0070C0"/>
                </a:solidFill>
              </a:rPr>
              <a:t>Heraf går 1/3 til sundhedssektoren, mens </a:t>
            </a:r>
            <a:r>
              <a:rPr lang="da-DK" sz="2000" b="1" dirty="0">
                <a:solidFill>
                  <a:srgbClr val="FF0000"/>
                </a:solidFill>
              </a:rPr>
              <a:t>resten er ‘indirekte omkostninger’ forbundet med sociale ydelser, beskæftigelse, sygefravær, lavere produktion mv.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359EA41-72A1-2265-BA09-9AB77982CA57}"/>
              </a:ext>
            </a:extLst>
          </p:cNvPr>
          <p:cNvSpPr txBox="1"/>
          <p:nvPr/>
        </p:nvSpPr>
        <p:spPr>
          <a:xfrm>
            <a:off x="5706483" y="3696332"/>
            <a:ext cx="4292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rgbClr val="FF0000"/>
                </a:solidFill>
              </a:rPr>
              <a:t>4% af Danmarks BNP (2021) = 100 mia. </a:t>
            </a:r>
          </a:p>
        </p:txBody>
      </p:sp>
    </p:spTree>
    <p:extLst>
      <p:ext uri="{BB962C8B-B14F-4D97-AF65-F5344CB8AC3E}">
        <p14:creationId xmlns:p14="http://schemas.microsoft.com/office/powerpoint/2010/main" val="3407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23C0C-595E-479C-B59A-2A5173A74C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6CB11B-6D4D-D44D-ACE4-90231314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1070114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 err="1"/>
              <a:t>Indirekte</a:t>
            </a:r>
            <a:r>
              <a:rPr lang="en-US" sz="5200" dirty="0"/>
              <a:t> </a:t>
            </a:r>
            <a:r>
              <a:rPr lang="en-US" sz="5200" dirty="0" err="1"/>
              <a:t>omkostninger</a:t>
            </a:r>
            <a:r>
              <a:rPr lang="en-US" sz="5200" dirty="0"/>
              <a:t> </a:t>
            </a:r>
            <a:r>
              <a:rPr lang="en-US" sz="5200" dirty="0" err="1"/>
              <a:t>i</a:t>
            </a:r>
            <a:r>
              <a:rPr lang="en-US" sz="5200" dirty="0"/>
              <a:t> </a:t>
            </a:r>
            <a:r>
              <a:rPr lang="en-US" sz="5200" dirty="0" err="1"/>
              <a:t>arbejdsmiljøet</a:t>
            </a:r>
            <a:endParaRPr lang="en-US" sz="5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9072A0C-010A-F74B-8D41-AAE367D23F80}"/>
              </a:ext>
            </a:extLst>
          </p:cNvPr>
          <p:cNvSpPr txBox="1"/>
          <p:nvPr/>
        </p:nvSpPr>
        <p:spPr>
          <a:xfrm>
            <a:off x="1933769" y="1975758"/>
            <a:ext cx="9254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Den Europæiske Arbejdsmiljøorganisation rapporterer at </a:t>
            </a:r>
            <a:r>
              <a:rPr lang="da-DK" sz="2400" b="1" dirty="0"/>
              <a:t>dårligt arbejdsmiljø </a:t>
            </a:r>
            <a:r>
              <a:rPr lang="da-DK" sz="2400" dirty="0"/>
              <a:t>i England, Schweitz og Holland koster 1-3% af landenes BNP</a:t>
            </a:r>
          </a:p>
          <a:p>
            <a:endParaRPr lang="da-DK" sz="2400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D231A6D-11DE-9F4E-9E2C-4962600B24BD}"/>
              </a:ext>
            </a:extLst>
          </p:cNvPr>
          <p:cNvSpPr txBox="1"/>
          <p:nvPr/>
        </p:nvSpPr>
        <p:spPr>
          <a:xfrm>
            <a:off x="309454" y="4856176"/>
            <a:ext cx="3560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EU-OSHA (2014).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Calculating the cost of work-related stress and psychosocial risks. Literature Review.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European Risk Observatory. European Agency for Safety and Health at Work. ISSN: 1831-9358</a:t>
            </a:r>
            <a:endParaRPr lang="da-DK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DE1E972-FF66-8FB4-963D-CE4F45002793}"/>
              </a:ext>
            </a:extLst>
          </p:cNvPr>
          <p:cNvSpPr txBox="1"/>
          <p:nvPr/>
        </p:nvSpPr>
        <p:spPr>
          <a:xfrm>
            <a:off x="5029200" y="3031067"/>
            <a:ext cx="4731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solidFill>
                  <a:srgbClr val="FF0000"/>
                </a:solidFill>
              </a:rPr>
              <a:t>2% af Danmarks BNP = 46 mia. 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E24E5D31-C064-4B63-95FE-FE7BBD67E86E}"/>
              </a:ext>
            </a:extLst>
          </p:cNvPr>
          <p:cNvSpPr txBox="1"/>
          <p:nvPr/>
        </p:nvSpPr>
        <p:spPr>
          <a:xfrm>
            <a:off x="1933769" y="3557944"/>
            <a:ext cx="8831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solidFill>
                  <a:srgbClr val="FF0000"/>
                </a:solidFill>
              </a:rPr>
              <a:t>Dårligt psykisk arbejdsmiljø koster 9-25% af produktiviteten</a:t>
            </a:r>
          </a:p>
          <a:p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(Borg et al., 2010; NFA, hvidbog om psykisk arbejdsmiljø)</a:t>
            </a:r>
          </a:p>
        </p:txBody>
      </p:sp>
    </p:spTree>
    <p:extLst>
      <p:ext uri="{BB962C8B-B14F-4D97-AF65-F5344CB8AC3E}">
        <p14:creationId xmlns:p14="http://schemas.microsoft.com/office/powerpoint/2010/main" val="63664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23C0C-595E-479C-B59A-2A5173A74C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6CB11B-6D4D-D44D-ACE4-90231314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1545485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 err="1"/>
              <a:t>Dårligt</a:t>
            </a:r>
            <a:r>
              <a:rPr lang="en-US" sz="5200" dirty="0"/>
              <a:t> </a:t>
            </a:r>
            <a:r>
              <a:rPr lang="en-US" sz="5200" dirty="0" err="1"/>
              <a:t>arb.miljø</a:t>
            </a:r>
            <a:r>
              <a:rPr lang="en-US" sz="5200" dirty="0"/>
              <a:t> </a:t>
            </a:r>
            <a:r>
              <a:rPr lang="en-US" sz="5200" dirty="0" err="1"/>
              <a:t>koster</a:t>
            </a:r>
            <a:r>
              <a:rPr lang="en-US" sz="5200" dirty="0"/>
              <a:t> </a:t>
            </a:r>
            <a:r>
              <a:rPr lang="en-US" sz="5200" dirty="0" err="1"/>
              <a:t>arbejdspladsen</a:t>
            </a:r>
            <a:endParaRPr lang="en-US" sz="5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AF27968-76D3-9E45-83A9-5878B5E7C2AC}"/>
              </a:ext>
            </a:extLst>
          </p:cNvPr>
          <p:cNvSpPr txBox="1"/>
          <p:nvPr/>
        </p:nvSpPr>
        <p:spPr>
          <a:xfrm>
            <a:off x="727223" y="1627386"/>
            <a:ext cx="107375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a-DK" b="1" dirty="0"/>
              <a:t>Sundhedsstyrelsen, 2016</a:t>
            </a:r>
          </a:p>
          <a:p>
            <a:pPr lvl="1"/>
            <a:r>
              <a:rPr lang="da-DK" dirty="0">
                <a:solidFill>
                  <a:srgbClr val="FF0000"/>
                </a:solidFill>
              </a:rPr>
              <a:t>Psykisk belastende arbejdsmiljø </a:t>
            </a:r>
            <a:r>
              <a:rPr lang="da-DK" dirty="0"/>
              <a:t>i Danmark koster 670.000 dage med kortvarigt sygefravær, 350.000 dage med langvarigt sygefravær og 170 førtidspensioner </a:t>
            </a:r>
            <a:r>
              <a:rPr lang="da-DK" dirty="0">
                <a:solidFill>
                  <a:srgbClr val="FF0000"/>
                </a:solidFill>
              </a:rPr>
              <a:t>per år (Sundhedsstyrelsen, 2016). 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Belastende </a:t>
            </a:r>
            <a:r>
              <a:rPr lang="da-DK" dirty="0">
                <a:solidFill>
                  <a:srgbClr val="FF0000"/>
                </a:solidFill>
              </a:rPr>
              <a:t>psykisk arbejdsmiljø </a:t>
            </a:r>
            <a:r>
              <a:rPr lang="da-DK" dirty="0"/>
              <a:t>er dog i sig selv en markant byrde for sundhedssektoren og resulterer i 17.000 ekstra </a:t>
            </a:r>
            <a:r>
              <a:rPr lang="da-DK" i="1" dirty="0"/>
              <a:t>somatiske</a:t>
            </a:r>
            <a:r>
              <a:rPr lang="da-DK" dirty="0"/>
              <a:t> ambulante hospitalsbesøg per år, 13.000 ekstra </a:t>
            </a:r>
            <a:r>
              <a:rPr lang="da-DK" i="1" dirty="0"/>
              <a:t>psykiatriske</a:t>
            </a:r>
            <a:r>
              <a:rPr lang="da-DK" dirty="0"/>
              <a:t> ambulante hospitalsbesøg samt 31.000 ekstra lægekontakter per år. Endelig resulterer belastende </a:t>
            </a:r>
            <a:r>
              <a:rPr lang="da-DK" dirty="0">
                <a:solidFill>
                  <a:srgbClr val="FF0000"/>
                </a:solidFill>
              </a:rPr>
              <a:t>psykisk arbejdsmiljø </a:t>
            </a:r>
            <a:r>
              <a:rPr lang="da-DK" dirty="0"/>
              <a:t>i 2.000 ekstra somatiske indlæggelser per år - altså over 5 somatiske indlæggelser om dagen! </a:t>
            </a:r>
          </a:p>
          <a:p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7A3BA09B-B101-DB44-8A63-A11031B65231}"/>
              </a:ext>
            </a:extLst>
          </p:cNvPr>
          <p:cNvSpPr txBox="1"/>
          <p:nvPr/>
        </p:nvSpPr>
        <p:spPr>
          <a:xfrm>
            <a:off x="457199" y="4856176"/>
            <a:ext cx="34149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Sundhedsstyrelsen (2016). </a:t>
            </a:r>
            <a:r>
              <a:rPr lang="da-DK" i="1" dirty="0">
                <a:solidFill>
                  <a:schemeClr val="bg1">
                    <a:lumMod val="50000"/>
                  </a:schemeClr>
                </a:solidFill>
              </a:rPr>
              <a:t>Sygdomsbyrden i Danmark - Risikofaktorer.</a:t>
            </a: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 Eriksen, L., Davidsen, M., Jensen, H.A.R., Ryd, J.T., Strøbæk, L., White, E.D., Sørensen, J., Juel, K.</a:t>
            </a:r>
          </a:p>
          <a:p>
            <a:pPr algn="r"/>
            <a:endParaRPr lang="da-DK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0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t billede, der indeholder tekst, kop, kaffe, lys&#10;&#10;Automatisk genereret beskrivelse">
            <a:extLst>
              <a:ext uri="{FF2B5EF4-FFF2-40B4-BE49-F238E27FC236}">
                <a16:creationId xmlns:a16="http://schemas.microsoft.com/office/drawing/2014/main" id="{982222B4-14D8-8C4C-A599-5C00B7817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1EFFCA-2EDF-DA4F-84E9-A71748FD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Vent lige!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F362DE-B559-B542-89B8-05F061486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279" y="3159845"/>
            <a:ext cx="4614759" cy="2600385"/>
          </a:xfrm>
        </p:spPr>
        <p:txBody>
          <a:bodyPr>
            <a:normAutofit fontScale="92500" lnSpcReduction="10000"/>
          </a:bodyPr>
          <a:lstStyle/>
          <a:p>
            <a:r>
              <a:rPr lang="da-DK" sz="2000" dirty="0">
                <a:solidFill>
                  <a:srgbClr val="FFFFFF"/>
                </a:solidFill>
              </a:rPr>
              <a:t>Hvad er stress – hvad er det vi måler på?</a:t>
            </a:r>
          </a:p>
          <a:p>
            <a:r>
              <a:rPr lang="da-DK" sz="2000" dirty="0">
                <a:solidFill>
                  <a:srgbClr val="FFFFFF"/>
                </a:solidFill>
              </a:rPr>
              <a:t>Hvor mange slags stress findes der?</a:t>
            </a:r>
          </a:p>
          <a:p>
            <a:r>
              <a:rPr lang="da-DK" sz="2000" dirty="0">
                <a:solidFill>
                  <a:srgbClr val="FFFFFF"/>
                </a:solidFill>
              </a:rPr>
              <a:t>Er det lige meget hvornår det starter?</a:t>
            </a:r>
          </a:p>
          <a:p>
            <a:r>
              <a:rPr lang="da-DK" sz="2000" dirty="0">
                <a:solidFill>
                  <a:srgbClr val="FFFFFF"/>
                </a:solidFill>
              </a:rPr>
              <a:t>Hvad betyder uddannelsesniveauet?</a:t>
            </a:r>
          </a:p>
          <a:p>
            <a:r>
              <a:rPr lang="da-DK" sz="2000" dirty="0">
                <a:solidFill>
                  <a:srgbClr val="FFFFFF"/>
                </a:solidFill>
              </a:rPr>
              <a:t>Koster det ligeså meget, når en politiker sygemelder sig med stress som når en ledig sygemelder sig?</a:t>
            </a:r>
          </a:p>
          <a:p>
            <a:r>
              <a:rPr lang="da-DK" sz="2000" dirty="0">
                <a:solidFill>
                  <a:srgbClr val="FFFFFF"/>
                </a:solidFill>
              </a:rPr>
              <a:t>Etc.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4A405C8-DC97-243F-D872-A5058F6144DC}"/>
              </a:ext>
            </a:extLst>
          </p:cNvPr>
          <p:cNvSpPr txBox="1"/>
          <p:nvPr/>
        </p:nvSpPr>
        <p:spPr>
          <a:xfrm>
            <a:off x="1143279" y="2064542"/>
            <a:ext cx="10610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dirty="0">
                <a:solidFill>
                  <a:srgbClr val="FFFFFF"/>
                </a:solidFill>
              </a:rPr>
              <a:t>HVAD ER DE INDIREKTE OMKOSTNINGER?</a:t>
            </a:r>
          </a:p>
        </p:txBody>
      </p:sp>
    </p:spTree>
    <p:extLst>
      <p:ext uri="{BB962C8B-B14F-4D97-AF65-F5344CB8AC3E}">
        <p14:creationId xmlns:p14="http://schemas.microsoft.com/office/powerpoint/2010/main" val="224752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2">
            <a:extLst>
              <a:ext uri="{FF2B5EF4-FFF2-40B4-BE49-F238E27FC236}">
                <a16:creationId xmlns:a16="http://schemas.microsoft.com/office/drawing/2014/main" id="{B250C39F-3F6C-4D53-86D2-7BC6B2FF6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Clear water surface with droplets stock photo">
            <a:extLst>
              <a:ext uri="{FF2B5EF4-FFF2-40B4-BE49-F238E27FC236}">
                <a16:creationId xmlns:a16="http://schemas.microsoft.com/office/drawing/2014/main" id="{9BFCF3F7-F1AC-A04C-8916-6E8DD4DC1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4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29A4D3-0646-48C7-A2EC-87CFD1313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792" y="1327120"/>
            <a:ext cx="6893206" cy="14664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INDIREKTE </a:t>
            </a:r>
            <a:r>
              <a:rPr lang="en-US" dirty="0">
                <a:solidFill>
                  <a:srgbClr val="FF0000"/>
                </a:solidFill>
              </a:rPr>
              <a:t>OMKOSTNINGER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74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lear water surface with droplets stock photo">
            <a:extLst>
              <a:ext uri="{FF2B5EF4-FFF2-40B4-BE49-F238E27FC236}">
                <a16:creationId xmlns:a16="http://schemas.microsoft.com/office/drawing/2014/main" id="{A484A3C3-E4D6-4348-BABE-FD19D1054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21447D-1797-034F-AB39-11C83CFB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2060"/>
                </a:solidFill>
              </a:rPr>
              <a:t>Den rette analyseenhed?</a:t>
            </a:r>
            <a:br>
              <a:rPr lang="da-DK" dirty="0"/>
            </a:br>
            <a:r>
              <a:rPr lang="da-DK" sz="3600" i="1" dirty="0">
                <a:solidFill>
                  <a:srgbClr val="0070C0"/>
                </a:solidFill>
              </a:rPr>
              <a:t>Menneskets totale kontekst</a:t>
            </a:r>
            <a:endParaRPr lang="da-DK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D661E947-6250-C542-A421-061B28C9D0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2197213"/>
              </p:ext>
            </p:extLst>
          </p:nvPr>
        </p:nvGraphicFramePr>
        <p:xfrm>
          <a:off x="-1309406" y="192578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57069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lear water surface with droplets stock photo">
            <a:extLst>
              <a:ext uri="{FF2B5EF4-FFF2-40B4-BE49-F238E27FC236}">
                <a16:creationId xmlns:a16="http://schemas.microsoft.com/office/drawing/2014/main" id="{A484A3C3-E4D6-4348-BABE-FD19D1054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21447D-1797-034F-AB39-11C83CFB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2060"/>
                </a:solidFill>
              </a:rPr>
              <a:t>Den rette analyseenhed?</a:t>
            </a:r>
            <a:br>
              <a:rPr lang="da-DK" dirty="0"/>
            </a:br>
            <a:r>
              <a:rPr lang="da-DK" sz="3600" i="1" dirty="0">
                <a:solidFill>
                  <a:srgbClr val="0070C0"/>
                </a:solidFill>
              </a:rPr>
              <a:t>Menneskets totale kontekst</a:t>
            </a:r>
            <a:endParaRPr lang="da-DK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D661E947-6250-C542-A421-061B28C9D0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434736"/>
              </p:ext>
            </p:extLst>
          </p:nvPr>
        </p:nvGraphicFramePr>
        <p:xfrm>
          <a:off x="-1309406" y="192578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95283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16EC9F37-79B0-6D39-2001-79A6BF6CE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205" y="643467"/>
            <a:ext cx="10713589" cy="557106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F96AA0E-725D-0813-DC12-9F1AEBDAF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768" y="643467"/>
            <a:ext cx="1664025" cy="92115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7DA2136-A46F-F49C-62C5-89E87E1983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891" y="5638745"/>
            <a:ext cx="3154999" cy="5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93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lear water surface with droplets stock photo">
            <a:extLst>
              <a:ext uri="{FF2B5EF4-FFF2-40B4-BE49-F238E27FC236}">
                <a16:creationId xmlns:a16="http://schemas.microsoft.com/office/drawing/2014/main" id="{A484A3C3-E4D6-4348-BABE-FD19D1054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21447D-1797-034F-AB39-11C83CFB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2060"/>
                </a:solidFill>
              </a:rPr>
              <a:t>Den rette analyseenhed?</a:t>
            </a:r>
            <a:br>
              <a:rPr lang="da-DK" dirty="0"/>
            </a:br>
            <a:r>
              <a:rPr lang="da-DK" sz="3600" i="1" dirty="0">
                <a:solidFill>
                  <a:srgbClr val="0070C0"/>
                </a:solidFill>
              </a:rPr>
              <a:t>Menneskets totale kontekst</a:t>
            </a:r>
            <a:endParaRPr lang="da-DK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D661E947-6250-C542-A421-061B28C9D0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9630317"/>
              </p:ext>
            </p:extLst>
          </p:nvPr>
        </p:nvGraphicFramePr>
        <p:xfrm>
          <a:off x="-1309406" y="192578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52708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lear water surface with droplets stock photo">
            <a:extLst>
              <a:ext uri="{FF2B5EF4-FFF2-40B4-BE49-F238E27FC236}">
                <a16:creationId xmlns:a16="http://schemas.microsoft.com/office/drawing/2014/main" id="{A484A3C3-E4D6-4348-BABE-FD19D1054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21447D-1797-034F-AB39-11C83CFB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2060"/>
                </a:solidFill>
              </a:rPr>
              <a:t>Den rette analyseenhed?</a:t>
            </a:r>
            <a:br>
              <a:rPr lang="da-DK" dirty="0"/>
            </a:br>
            <a:r>
              <a:rPr lang="da-DK" sz="3600" i="1" dirty="0">
                <a:solidFill>
                  <a:srgbClr val="0070C0"/>
                </a:solidFill>
              </a:rPr>
              <a:t>Menneskets totale kontekst</a:t>
            </a:r>
            <a:endParaRPr lang="da-DK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D661E947-6250-C542-A421-061B28C9D0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763507"/>
              </p:ext>
            </p:extLst>
          </p:nvPr>
        </p:nvGraphicFramePr>
        <p:xfrm>
          <a:off x="-1309406" y="192578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58701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lear water surface with droplets stock photo">
            <a:extLst>
              <a:ext uri="{FF2B5EF4-FFF2-40B4-BE49-F238E27FC236}">
                <a16:creationId xmlns:a16="http://schemas.microsoft.com/office/drawing/2014/main" id="{A484A3C3-E4D6-4348-BABE-FD19D1054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21447D-1797-034F-AB39-11C83CFB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2060"/>
                </a:solidFill>
              </a:rPr>
              <a:t>Den rette analyseenhed?</a:t>
            </a:r>
            <a:br>
              <a:rPr lang="da-DK" dirty="0"/>
            </a:br>
            <a:r>
              <a:rPr lang="da-DK" sz="3600" i="1" dirty="0">
                <a:solidFill>
                  <a:srgbClr val="0070C0"/>
                </a:solidFill>
              </a:rPr>
              <a:t>Menneskets totale kontekst</a:t>
            </a:r>
            <a:endParaRPr lang="da-DK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D661E947-6250-C542-A421-061B28C9D0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104869"/>
              </p:ext>
            </p:extLst>
          </p:nvPr>
        </p:nvGraphicFramePr>
        <p:xfrm>
          <a:off x="-1309406" y="192578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9653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lear water surface with droplets stock photo">
            <a:extLst>
              <a:ext uri="{FF2B5EF4-FFF2-40B4-BE49-F238E27FC236}">
                <a16:creationId xmlns:a16="http://schemas.microsoft.com/office/drawing/2014/main" id="{A484A3C3-E4D6-4348-BABE-FD19D1054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21447D-1797-034F-AB39-11C83CFB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2060"/>
                </a:solidFill>
              </a:rPr>
              <a:t>Den rette analyseenhed?</a:t>
            </a:r>
            <a:br>
              <a:rPr lang="da-DK" dirty="0"/>
            </a:br>
            <a:r>
              <a:rPr lang="da-DK" sz="3600" i="1" dirty="0">
                <a:solidFill>
                  <a:srgbClr val="0070C0"/>
                </a:solidFill>
              </a:rPr>
              <a:t>Menneskets totale kontekst</a:t>
            </a:r>
            <a:endParaRPr lang="da-DK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D661E947-6250-C542-A421-061B28C9D0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2969016"/>
              </p:ext>
            </p:extLst>
          </p:nvPr>
        </p:nvGraphicFramePr>
        <p:xfrm>
          <a:off x="-1309406" y="192578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3826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lear water surface with droplets stock photo">
            <a:extLst>
              <a:ext uri="{FF2B5EF4-FFF2-40B4-BE49-F238E27FC236}">
                <a16:creationId xmlns:a16="http://schemas.microsoft.com/office/drawing/2014/main" id="{A484A3C3-E4D6-4348-BABE-FD19D1054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21447D-1797-034F-AB39-11C83CFB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2060"/>
                </a:solidFill>
              </a:rPr>
              <a:t>Den rette analyseenhed?</a:t>
            </a:r>
            <a:br>
              <a:rPr lang="da-DK" dirty="0"/>
            </a:br>
            <a:r>
              <a:rPr lang="da-DK" sz="3600" i="1" dirty="0">
                <a:solidFill>
                  <a:srgbClr val="0070C0"/>
                </a:solidFill>
              </a:rPr>
              <a:t>Menneskets totale kontekst</a:t>
            </a:r>
            <a:endParaRPr lang="da-DK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D661E947-6250-C542-A421-061B28C9D0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201802"/>
              </p:ext>
            </p:extLst>
          </p:nvPr>
        </p:nvGraphicFramePr>
        <p:xfrm>
          <a:off x="-1309406" y="192578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38584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lear water surface with droplets stock photo">
            <a:extLst>
              <a:ext uri="{FF2B5EF4-FFF2-40B4-BE49-F238E27FC236}">
                <a16:creationId xmlns:a16="http://schemas.microsoft.com/office/drawing/2014/main" id="{A484A3C3-E4D6-4348-BABE-FD19D1054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21447D-1797-034F-AB39-11C83CFB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2060"/>
                </a:solidFill>
              </a:rPr>
              <a:t>Den rette analyseenhed?</a:t>
            </a:r>
            <a:br>
              <a:rPr lang="da-DK" dirty="0"/>
            </a:br>
            <a:r>
              <a:rPr lang="da-DK" sz="3600" i="1" dirty="0">
                <a:solidFill>
                  <a:srgbClr val="0070C0"/>
                </a:solidFill>
              </a:rPr>
              <a:t>Menneskets totale kontekst</a:t>
            </a:r>
            <a:endParaRPr lang="da-DK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D661E947-6250-C542-A421-061B28C9D0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4187607"/>
              </p:ext>
            </p:extLst>
          </p:nvPr>
        </p:nvGraphicFramePr>
        <p:xfrm>
          <a:off x="-1309406" y="192578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0830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lear water surface with droplets stock photo">
            <a:extLst>
              <a:ext uri="{FF2B5EF4-FFF2-40B4-BE49-F238E27FC236}">
                <a16:creationId xmlns:a16="http://schemas.microsoft.com/office/drawing/2014/main" id="{A484A3C3-E4D6-4348-BABE-FD19D1054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21447D-1797-034F-AB39-11C83CFB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2060"/>
                </a:solidFill>
              </a:rPr>
              <a:t>Den rette analyseenhed?</a:t>
            </a:r>
            <a:br>
              <a:rPr lang="da-DK" dirty="0"/>
            </a:br>
            <a:r>
              <a:rPr lang="da-DK" sz="3600" i="1" dirty="0">
                <a:solidFill>
                  <a:srgbClr val="0070C0"/>
                </a:solidFill>
              </a:rPr>
              <a:t>Menneskets totale kontekst</a:t>
            </a:r>
            <a:endParaRPr lang="da-DK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D661E947-6250-C542-A421-061B28C9D0B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309406" y="192578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Gruppe 6">
            <a:extLst>
              <a:ext uri="{FF2B5EF4-FFF2-40B4-BE49-F238E27FC236}">
                <a16:creationId xmlns:a16="http://schemas.microsoft.com/office/drawing/2014/main" id="{F9A2EB4B-3D4E-7843-94FE-F3406A896B6C}"/>
              </a:ext>
            </a:extLst>
          </p:cNvPr>
          <p:cNvGrpSpPr/>
          <p:nvPr/>
        </p:nvGrpSpPr>
        <p:grpSpPr>
          <a:xfrm>
            <a:off x="6096000" y="4491681"/>
            <a:ext cx="1161537" cy="1161536"/>
            <a:chOff x="9885405" y="4497857"/>
            <a:chExt cx="1161537" cy="1161536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F66FBFB9-C1D5-AD41-AC67-A76AAD6815D2}"/>
                </a:ext>
              </a:extLst>
            </p:cNvPr>
            <p:cNvSpPr/>
            <p:nvPr/>
          </p:nvSpPr>
          <p:spPr>
            <a:xfrm>
              <a:off x="9885405" y="4497857"/>
              <a:ext cx="1161536" cy="116153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/>
            </a:p>
          </p:txBody>
        </p:sp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BF7E3A50-DCB6-D644-8417-5E2AB43E83A3}"/>
                </a:ext>
              </a:extLst>
            </p:cNvPr>
            <p:cNvSpPr txBox="1"/>
            <p:nvPr/>
          </p:nvSpPr>
          <p:spPr>
            <a:xfrm>
              <a:off x="9885406" y="4748741"/>
              <a:ext cx="11615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200" dirty="0">
                  <a:solidFill>
                    <a:schemeClr val="bg1"/>
                  </a:solidFill>
                </a:rPr>
                <a:t>Omkostninger af </a:t>
              </a:r>
              <a:r>
                <a:rPr lang="da-DK" sz="1200" dirty="0" err="1">
                  <a:solidFill>
                    <a:schemeClr val="bg1"/>
                  </a:solidFill>
                </a:rPr>
                <a:t>komorbide</a:t>
              </a:r>
              <a:r>
                <a:rPr lang="da-DK" sz="1200" dirty="0">
                  <a:solidFill>
                    <a:schemeClr val="bg1"/>
                  </a:solidFill>
                </a:rPr>
                <a:t> sygdomme</a:t>
              </a:r>
            </a:p>
            <a:p>
              <a:pPr algn="ctr"/>
              <a:endParaRPr lang="da-DK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768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lear water surface with droplets stock photo">
            <a:extLst>
              <a:ext uri="{FF2B5EF4-FFF2-40B4-BE49-F238E27FC236}">
                <a16:creationId xmlns:a16="http://schemas.microsoft.com/office/drawing/2014/main" id="{3CE9F261-94B6-3C45-9E41-9CF92A37A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21447D-1797-034F-AB39-11C83CFB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2060"/>
                </a:solidFill>
              </a:rPr>
              <a:t>Den rette analyseenhed?</a:t>
            </a:r>
            <a:br>
              <a:rPr lang="da-DK" dirty="0"/>
            </a:br>
            <a:r>
              <a:rPr lang="da-DK" sz="3600" i="1" dirty="0">
                <a:solidFill>
                  <a:srgbClr val="0070C0"/>
                </a:solidFill>
              </a:rPr>
              <a:t>Menneskets totale livskontekst</a:t>
            </a:r>
            <a:endParaRPr lang="da-DK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D661E947-6250-C542-A421-061B28C9D0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9206694"/>
              </p:ext>
            </p:extLst>
          </p:nvPr>
        </p:nvGraphicFramePr>
        <p:xfrm>
          <a:off x="-1309406" y="192578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Gruppe 6">
            <a:extLst>
              <a:ext uri="{FF2B5EF4-FFF2-40B4-BE49-F238E27FC236}">
                <a16:creationId xmlns:a16="http://schemas.microsoft.com/office/drawing/2014/main" id="{F9A2EB4B-3D4E-7843-94FE-F3406A896B6C}"/>
              </a:ext>
            </a:extLst>
          </p:cNvPr>
          <p:cNvGrpSpPr/>
          <p:nvPr/>
        </p:nvGrpSpPr>
        <p:grpSpPr>
          <a:xfrm>
            <a:off x="8001610" y="4496531"/>
            <a:ext cx="1161537" cy="1161536"/>
            <a:chOff x="9885405" y="4497857"/>
            <a:chExt cx="1161537" cy="1161536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F66FBFB9-C1D5-AD41-AC67-A76AAD6815D2}"/>
                </a:ext>
              </a:extLst>
            </p:cNvPr>
            <p:cNvSpPr/>
            <p:nvPr/>
          </p:nvSpPr>
          <p:spPr>
            <a:xfrm>
              <a:off x="9885405" y="4497857"/>
              <a:ext cx="1161536" cy="116153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/>
            </a:p>
          </p:txBody>
        </p:sp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BF7E3A50-DCB6-D644-8417-5E2AB43E83A3}"/>
                </a:ext>
              </a:extLst>
            </p:cNvPr>
            <p:cNvSpPr txBox="1"/>
            <p:nvPr/>
          </p:nvSpPr>
          <p:spPr>
            <a:xfrm>
              <a:off x="9885406" y="4748741"/>
              <a:ext cx="11615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200" dirty="0">
                  <a:solidFill>
                    <a:schemeClr val="bg1"/>
                  </a:solidFill>
                </a:rPr>
                <a:t>Omkostninger af </a:t>
              </a:r>
              <a:r>
                <a:rPr lang="da-DK" sz="1200" dirty="0" err="1">
                  <a:solidFill>
                    <a:schemeClr val="bg1"/>
                  </a:solidFill>
                </a:rPr>
                <a:t>komorbide</a:t>
              </a:r>
              <a:r>
                <a:rPr lang="da-DK" sz="1200" dirty="0">
                  <a:solidFill>
                    <a:schemeClr val="bg1"/>
                  </a:solidFill>
                </a:rPr>
                <a:t> sygdomme</a:t>
              </a:r>
            </a:p>
            <a:p>
              <a:pPr algn="ctr"/>
              <a:endParaRPr lang="da-DK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38E12AE3-9549-2241-BE67-97E2B958D68C}"/>
              </a:ext>
            </a:extLst>
          </p:cNvPr>
          <p:cNvGrpSpPr/>
          <p:nvPr/>
        </p:nvGrpSpPr>
        <p:grpSpPr>
          <a:xfrm>
            <a:off x="5900350" y="1925782"/>
            <a:ext cx="1161537" cy="1266547"/>
            <a:chOff x="9885405" y="4497857"/>
            <a:chExt cx="1161537" cy="1266547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9916B0A2-D537-6B49-84EA-5CB5CA8BC52F}"/>
                </a:ext>
              </a:extLst>
            </p:cNvPr>
            <p:cNvSpPr/>
            <p:nvPr/>
          </p:nvSpPr>
          <p:spPr>
            <a:xfrm>
              <a:off x="9885405" y="4497857"/>
              <a:ext cx="1161536" cy="116153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/>
            </a:p>
          </p:txBody>
        </p:sp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5EF99A58-F171-6F46-A14A-73412548C230}"/>
                </a:ext>
              </a:extLst>
            </p:cNvPr>
            <p:cNvSpPr txBox="1"/>
            <p:nvPr/>
          </p:nvSpPr>
          <p:spPr>
            <a:xfrm>
              <a:off x="9885406" y="4748741"/>
              <a:ext cx="11615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200" dirty="0">
                  <a:solidFill>
                    <a:schemeClr val="bg1"/>
                  </a:solidFill>
                </a:rPr>
                <a:t>Omkostninger af effekter på andre mennesker</a:t>
              </a:r>
            </a:p>
            <a:p>
              <a:pPr algn="ctr"/>
              <a:endParaRPr lang="da-DK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9B287BE7-8B0A-7942-948C-97EF21D02A99}"/>
              </a:ext>
            </a:extLst>
          </p:cNvPr>
          <p:cNvGrpSpPr/>
          <p:nvPr/>
        </p:nvGrpSpPr>
        <p:grpSpPr>
          <a:xfrm>
            <a:off x="7931211" y="3575188"/>
            <a:ext cx="1071292" cy="853716"/>
            <a:chOff x="9752011" y="4497857"/>
            <a:chExt cx="1497412" cy="119329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AD50DE6-19E1-6542-BAA7-E11E7F8B5E7F}"/>
                </a:ext>
              </a:extLst>
            </p:cNvPr>
            <p:cNvSpPr/>
            <p:nvPr/>
          </p:nvSpPr>
          <p:spPr>
            <a:xfrm>
              <a:off x="9885405" y="4497857"/>
              <a:ext cx="1161536" cy="116153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/>
            </a:p>
          </p:txBody>
        </p:sp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518FA4C0-6EE1-B845-A5B5-D67BCB50EE24}"/>
                </a:ext>
              </a:extLst>
            </p:cNvPr>
            <p:cNvSpPr txBox="1"/>
            <p:nvPr/>
          </p:nvSpPr>
          <p:spPr>
            <a:xfrm>
              <a:off x="9752011" y="4615653"/>
              <a:ext cx="1497412" cy="1075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100" dirty="0">
                  <a:solidFill>
                    <a:srgbClr val="FF0000"/>
                  </a:solidFill>
                </a:rPr>
                <a:t>Stress koster noget af det depression koster</a:t>
              </a:r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49DC7E11-45D4-F54C-B53E-7710F47ED08C}"/>
              </a:ext>
            </a:extLst>
          </p:cNvPr>
          <p:cNvGrpSpPr/>
          <p:nvPr/>
        </p:nvGrpSpPr>
        <p:grpSpPr>
          <a:xfrm>
            <a:off x="8719976" y="3744058"/>
            <a:ext cx="1071292" cy="830998"/>
            <a:chOff x="9752011" y="4497857"/>
            <a:chExt cx="1497412" cy="1161536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20410B9F-6C4C-324B-8A5B-F0D4645A4688}"/>
                </a:ext>
              </a:extLst>
            </p:cNvPr>
            <p:cNvSpPr/>
            <p:nvPr/>
          </p:nvSpPr>
          <p:spPr>
            <a:xfrm>
              <a:off x="9885405" y="4497857"/>
              <a:ext cx="1161536" cy="116153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/>
            </a:p>
          </p:txBody>
        </p:sp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A0674020-533D-3C42-93D6-DDFF42F6C234}"/>
                </a:ext>
              </a:extLst>
            </p:cNvPr>
            <p:cNvSpPr txBox="1"/>
            <p:nvPr/>
          </p:nvSpPr>
          <p:spPr>
            <a:xfrm>
              <a:off x="9752011" y="4615653"/>
              <a:ext cx="1497412" cy="838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100" dirty="0">
                  <a:solidFill>
                    <a:srgbClr val="FF0000"/>
                  </a:solidFill>
                </a:rPr>
                <a:t>Stress koster noget af det angst koster</a:t>
              </a:r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41046D95-2632-E24F-94DD-619F4838D681}"/>
              </a:ext>
            </a:extLst>
          </p:cNvPr>
          <p:cNvGrpSpPr/>
          <p:nvPr/>
        </p:nvGrpSpPr>
        <p:grpSpPr>
          <a:xfrm>
            <a:off x="9125696" y="4403106"/>
            <a:ext cx="1071292" cy="853716"/>
            <a:chOff x="9752011" y="4497857"/>
            <a:chExt cx="1497412" cy="119329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8A7817D3-594F-FF49-A27A-E7C3E8B167A5}"/>
                </a:ext>
              </a:extLst>
            </p:cNvPr>
            <p:cNvSpPr/>
            <p:nvPr/>
          </p:nvSpPr>
          <p:spPr>
            <a:xfrm>
              <a:off x="9885405" y="4497857"/>
              <a:ext cx="1161536" cy="116153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/>
            </a:p>
          </p:txBody>
        </p:sp>
        <p:sp>
          <p:nvSpPr>
            <p:cNvPr id="27" name="Tekstfelt 26">
              <a:extLst>
                <a:ext uri="{FF2B5EF4-FFF2-40B4-BE49-F238E27FC236}">
                  <a16:creationId xmlns:a16="http://schemas.microsoft.com/office/drawing/2014/main" id="{19A03D43-032C-2E49-A61F-337ABDB0E269}"/>
                </a:ext>
              </a:extLst>
            </p:cNvPr>
            <p:cNvSpPr txBox="1"/>
            <p:nvPr/>
          </p:nvSpPr>
          <p:spPr>
            <a:xfrm>
              <a:off x="9752011" y="4615653"/>
              <a:ext cx="1497412" cy="107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100" dirty="0">
                  <a:solidFill>
                    <a:srgbClr val="FF0000"/>
                  </a:solidFill>
                </a:rPr>
                <a:t>Stress koster noget af det </a:t>
              </a:r>
            </a:p>
            <a:p>
              <a:pPr algn="ctr"/>
              <a:r>
                <a:rPr lang="da-DK" sz="1100" dirty="0">
                  <a:solidFill>
                    <a:srgbClr val="FF0000"/>
                  </a:solidFill>
                </a:rPr>
                <a:t>overvægt  koster</a:t>
              </a:r>
            </a:p>
          </p:txBody>
        </p:sp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9EF312F-37E1-7B47-BF35-5D6E14E54C00}"/>
              </a:ext>
            </a:extLst>
          </p:cNvPr>
          <p:cNvGrpSpPr/>
          <p:nvPr/>
        </p:nvGrpSpPr>
        <p:grpSpPr>
          <a:xfrm>
            <a:off x="4483035" y="5653217"/>
            <a:ext cx="1266999" cy="1192405"/>
            <a:chOff x="9835977" y="4497857"/>
            <a:chExt cx="1266999" cy="119240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8742E4DC-82AC-B942-BBF2-B05786EDA2E1}"/>
                </a:ext>
              </a:extLst>
            </p:cNvPr>
            <p:cNvSpPr/>
            <p:nvPr/>
          </p:nvSpPr>
          <p:spPr>
            <a:xfrm>
              <a:off x="9885405" y="4497857"/>
              <a:ext cx="1161536" cy="116153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/>
            </a:p>
          </p:txBody>
        </p:sp>
        <p:sp>
          <p:nvSpPr>
            <p:cNvPr id="30" name="Tekstfelt 29">
              <a:extLst>
                <a:ext uri="{FF2B5EF4-FFF2-40B4-BE49-F238E27FC236}">
                  <a16:creationId xmlns:a16="http://schemas.microsoft.com/office/drawing/2014/main" id="{5AF8E7FA-1972-6641-966E-9AC70908BD3C}"/>
                </a:ext>
              </a:extLst>
            </p:cNvPr>
            <p:cNvSpPr txBox="1"/>
            <p:nvPr/>
          </p:nvSpPr>
          <p:spPr>
            <a:xfrm>
              <a:off x="9835977" y="4674599"/>
              <a:ext cx="12669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200" dirty="0">
                  <a:solidFill>
                    <a:schemeClr val="bg1"/>
                  </a:solidFill>
                </a:rPr>
                <a:t>Omkostninger af stress i sundhedssektor og ventelister</a:t>
              </a:r>
            </a:p>
            <a:p>
              <a:pPr algn="ctr"/>
              <a:endParaRPr lang="da-DK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uppe 30">
            <a:extLst>
              <a:ext uri="{FF2B5EF4-FFF2-40B4-BE49-F238E27FC236}">
                <a16:creationId xmlns:a16="http://schemas.microsoft.com/office/drawing/2014/main" id="{1CB26734-54F8-DB47-8DE4-7C2221157B81}"/>
              </a:ext>
            </a:extLst>
          </p:cNvPr>
          <p:cNvGrpSpPr/>
          <p:nvPr/>
        </p:nvGrpSpPr>
        <p:grpSpPr>
          <a:xfrm>
            <a:off x="9057556" y="5221609"/>
            <a:ext cx="1071292" cy="853716"/>
            <a:chOff x="9752011" y="4497857"/>
            <a:chExt cx="1497412" cy="119329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B0652D3-F897-8F4B-AED3-03566F8CE2DB}"/>
                </a:ext>
              </a:extLst>
            </p:cNvPr>
            <p:cNvSpPr/>
            <p:nvPr/>
          </p:nvSpPr>
          <p:spPr>
            <a:xfrm>
              <a:off x="9885405" y="4497857"/>
              <a:ext cx="1161536" cy="116153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/>
            </a:p>
          </p:txBody>
        </p:sp>
        <p:sp>
          <p:nvSpPr>
            <p:cNvPr id="33" name="Tekstfelt 32">
              <a:extLst>
                <a:ext uri="{FF2B5EF4-FFF2-40B4-BE49-F238E27FC236}">
                  <a16:creationId xmlns:a16="http://schemas.microsoft.com/office/drawing/2014/main" id="{DE8ACEED-3158-A746-BE18-760911960669}"/>
                </a:ext>
              </a:extLst>
            </p:cNvPr>
            <p:cNvSpPr txBox="1"/>
            <p:nvPr/>
          </p:nvSpPr>
          <p:spPr>
            <a:xfrm>
              <a:off x="9752011" y="4615653"/>
              <a:ext cx="1497412" cy="107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100" dirty="0">
                  <a:solidFill>
                    <a:srgbClr val="FF0000"/>
                  </a:solidFill>
                </a:rPr>
                <a:t>Stress koster noget af det </a:t>
              </a:r>
            </a:p>
            <a:p>
              <a:pPr algn="ctr"/>
              <a:r>
                <a:rPr lang="da-DK" sz="1100" dirty="0" err="1">
                  <a:solidFill>
                    <a:srgbClr val="FF0000"/>
                  </a:solidFill>
                </a:rPr>
                <a:t>søvnprobl</a:t>
              </a:r>
              <a:r>
                <a:rPr lang="da-DK" sz="1100" dirty="0">
                  <a:solidFill>
                    <a:srgbClr val="FF0000"/>
                  </a:solidFill>
                </a:rPr>
                <a:t>.  koster</a:t>
              </a:r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13EDC5F3-70CE-A14D-9504-9F321804DD32}"/>
              </a:ext>
            </a:extLst>
          </p:cNvPr>
          <p:cNvGrpSpPr/>
          <p:nvPr/>
        </p:nvGrpSpPr>
        <p:grpSpPr>
          <a:xfrm>
            <a:off x="8466131" y="5701343"/>
            <a:ext cx="1071292" cy="853716"/>
            <a:chOff x="9752011" y="4497857"/>
            <a:chExt cx="1497412" cy="119329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1F6D36BC-2B9B-4046-8945-837F228BFD7C}"/>
                </a:ext>
              </a:extLst>
            </p:cNvPr>
            <p:cNvSpPr/>
            <p:nvPr/>
          </p:nvSpPr>
          <p:spPr>
            <a:xfrm>
              <a:off x="9885405" y="4497857"/>
              <a:ext cx="1161536" cy="116153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/>
            </a:p>
          </p:txBody>
        </p:sp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6B4295B6-4E72-224B-A387-1C706D0C2B3D}"/>
                </a:ext>
              </a:extLst>
            </p:cNvPr>
            <p:cNvSpPr txBox="1"/>
            <p:nvPr/>
          </p:nvSpPr>
          <p:spPr>
            <a:xfrm>
              <a:off x="9752011" y="4615653"/>
              <a:ext cx="1497412" cy="107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100" dirty="0">
                  <a:solidFill>
                    <a:srgbClr val="FF0000"/>
                  </a:solidFill>
                </a:rPr>
                <a:t>Stress koster noget af det </a:t>
              </a:r>
            </a:p>
            <a:p>
              <a:pPr algn="ctr"/>
              <a:r>
                <a:rPr lang="da-DK" sz="1100" dirty="0">
                  <a:solidFill>
                    <a:srgbClr val="FF0000"/>
                  </a:solidFill>
                </a:rPr>
                <a:t>hjerte-kar koster</a:t>
              </a:r>
            </a:p>
          </p:txBody>
        </p:sp>
      </p:grp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60901171-F9B6-0C43-BA82-85C72FDAA6FD}"/>
              </a:ext>
            </a:extLst>
          </p:cNvPr>
          <p:cNvGrpSpPr/>
          <p:nvPr/>
        </p:nvGrpSpPr>
        <p:grpSpPr>
          <a:xfrm>
            <a:off x="7685589" y="5681425"/>
            <a:ext cx="1071292" cy="853716"/>
            <a:chOff x="9752011" y="4497857"/>
            <a:chExt cx="1497412" cy="119329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E237D54-FDA5-F940-BE96-A29FB3A180E2}"/>
                </a:ext>
              </a:extLst>
            </p:cNvPr>
            <p:cNvSpPr/>
            <p:nvPr/>
          </p:nvSpPr>
          <p:spPr>
            <a:xfrm>
              <a:off x="9885405" y="4497857"/>
              <a:ext cx="1161536" cy="116153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/>
            </a:p>
          </p:txBody>
        </p:sp>
        <p:sp>
          <p:nvSpPr>
            <p:cNvPr id="24" name="Tekstfelt 23">
              <a:extLst>
                <a:ext uri="{FF2B5EF4-FFF2-40B4-BE49-F238E27FC236}">
                  <a16:creationId xmlns:a16="http://schemas.microsoft.com/office/drawing/2014/main" id="{35D37CDB-BCD9-0242-A724-9797D4180822}"/>
                </a:ext>
              </a:extLst>
            </p:cNvPr>
            <p:cNvSpPr txBox="1"/>
            <p:nvPr/>
          </p:nvSpPr>
          <p:spPr>
            <a:xfrm>
              <a:off x="9752011" y="4615653"/>
              <a:ext cx="1497412" cy="107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100" dirty="0">
                  <a:solidFill>
                    <a:srgbClr val="FF0000"/>
                  </a:solidFill>
                </a:rPr>
                <a:t>Stress koster noget af det </a:t>
              </a:r>
            </a:p>
            <a:p>
              <a:pPr algn="ctr"/>
              <a:r>
                <a:rPr lang="da-DK" sz="1100" dirty="0" err="1">
                  <a:solidFill>
                    <a:srgbClr val="FF0000"/>
                  </a:solidFill>
                </a:rPr>
                <a:t>inflammat</a:t>
              </a:r>
              <a:r>
                <a:rPr lang="da-DK" sz="1100" dirty="0">
                  <a:solidFill>
                    <a:srgbClr val="FF0000"/>
                  </a:solidFill>
                </a:rPr>
                <a:t>. koster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3134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repeatCount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3610A8A8-317E-064E-82A5-9405C997A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542" y="3667897"/>
            <a:ext cx="5092700" cy="31877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592DA69-BB87-E141-9357-136B98D7D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47" y="3512334"/>
            <a:ext cx="5092700" cy="31877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5CA0E0E-662D-4648-AEFA-F3E0AAF2B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47" y="157967"/>
            <a:ext cx="5092700" cy="31877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C99A692-34A5-C24E-B38E-C38D74BEA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953" y="169069"/>
            <a:ext cx="5092700" cy="31877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D78994-0EF8-D140-B914-87903BA4F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593" y="1751817"/>
            <a:ext cx="2592949" cy="2625210"/>
          </a:xfrm>
        </p:spPr>
        <p:txBody>
          <a:bodyPr>
            <a:normAutofit/>
          </a:bodyPr>
          <a:lstStyle/>
          <a:p>
            <a:pPr algn="ctr"/>
            <a:r>
              <a:rPr lang="da-DK" sz="2400" dirty="0">
                <a:solidFill>
                  <a:srgbClr val="C00000"/>
                </a:solidFill>
              </a:rPr>
              <a:t>”Indirekte effekter” af stress blandt 94 danske pædagoger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2117169-0D28-F041-826C-9FF92FFA1E0A}"/>
              </a:ext>
            </a:extLst>
          </p:cNvPr>
          <p:cNvSpPr txBox="1"/>
          <p:nvPr/>
        </p:nvSpPr>
        <p:spPr>
          <a:xfrm>
            <a:off x="89758" y="6515367"/>
            <a:ext cx="337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Petersen et al. (under submission)</a:t>
            </a:r>
          </a:p>
        </p:txBody>
      </p:sp>
    </p:spTree>
    <p:extLst>
      <p:ext uri="{BB962C8B-B14F-4D97-AF65-F5344CB8AC3E}">
        <p14:creationId xmlns:p14="http://schemas.microsoft.com/office/powerpoint/2010/main" val="2709179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photo of wooden rulers">
            <a:extLst>
              <a:ext uri="{FF2B5EF4-FFF2-40B4-BE49-F238E27FC236}">
                <a16:creationId xmlns:a16="http://schemas.microsoft.com/office/drawing/2014/main" id="{A9A33A13-FE99-4324-BD22-F68DD39528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B19D9D-7250-D44E-999C-E6192EAA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Hvad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skal</a:t>
            </a:r>
            <a:r>
              <a:rPr lang="en-US" sz="5200" dirty="0">
                <a:solidFill>
                  <a:srgbClr val="FFFFFF"/>
                </a:solidFill>
              </a:rPr>
              <a:t> vi </a:t>
            </a:r>
            <a:r>
              <a:rPr lang="en-US" sz="5200" dirty="0" err="1">
                <a:solidFill>
                  <a:srgbClr val="FFFFFF"/>
                </a:solidFill>
              </a:rPr>
              <a:t>måle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på</a:t>
            </a:r>
            <a:r>
              <a:rPr lang="en-US" sz="5200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510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E68A4-640F-41C5-A139-92F7169B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02" y="3241846"/>
            <a:ext cx="7714862" cy="2701753"/>
          </a:xfrm>
        </p:spPr>
        <p:txBody>
          <a:bodyPr>
            <a:normAutofit fontScale="90000"/>
          </a:bodyPr>
          <a:lstStyle/>
          <a:p>
            <a:br>
              <a:rPr lang="da-DK" sz="1000" b="1" dirty="0">
                <a:solidFill>
                  <a:srgbClr val="002060"/>
                </a:solidFill>
              </a:rPr>
            </a:br>
            <a:br>
              <a:rPr lang="da-DK" sz="1000" b="1" dirty="0">
                <a:solidFill>
                  <a:srgbClr val="002060"/>
                </a:solidFill>
              </a:rPr>
            </a:br>
            <a:br>
              <a:rPr lang="da-DK" sz="1000" b="1" dirty="0">
                <a:solidFill>
                  <a:srgbClr val="002060"/>
                </a:solidFill>
              </a:rPr>
            </a:br>
            <a:br>
              <a:rPr lang="da-DK" sz="1000" b="1" dirty="0">
                <a:solidFill>
                  <a:srgbClr val="002060"/>
                </a:solidFill>
              </a:rPr>
            </a:br>
            <a:r>
              <a:rPr lang="da-DK" sz="4000" b="1" dirty="0">
                <a:solidFill>
                  <a:srgbClr val="0070C0"/>
                </a:solidFill>
                <a:latin typeface="Avenir Book" panose="02000503020000020003" pitchFamily="2" charset="0"/>
              </a:rPr>
              <a:t>Forskningsbaseret</a:t>
            </a:r>
            <a:br>
              <a:rPr lang="da-DK" sz="4000" b="1" dirty="0">
                <a:solidFill>
                  <a:srgbClr val="002060"/>
                </a:solidFill>
                <a:latin typeface="Avenir Book" panose="02000503020000020003" pitchFamily="2" charset="0"/>
              </a:rPr>
            </a:br>
            <a:r>
              <a:rPr lang="da-DK" sz="4000" b="1" dirty="0">
                <a:solidFill>
                  <a:srgbClr val="002060"/>
                </a:solidFill>
                <a:latin typeface="Avenir Book" panose="02000503020000020003" pitchFamily="2" charset="0"/>
              </a:rPr>
              <a:t>mental sundhedsfremme </a:t>
            </a:r>
            <a:br>
              <a:rPr lang="da-DK" sz="4000" b="1" dirty="0">
                <a:solidFill>
                  <a:srgbClr val="002060"/>
                </a:solidFill>
                <a:latin typeface="Avenir Book" panose="02000503020000020003" pitchFamily="2" charset="0"/>
              </a:rPr>
            </a:br>
            <a:r>
              <a:rPr lang="da-DK" sz="4000" b="1" dirty="0">
                <a:solidFill>
                  <a:srgbClr val="002060"/>
                </a:solidFill>
                <a:latin typeface="Avenir Book" panose="02000503020000020003" pitchFamily="2" charset="0"/>
              </a:rPr>
              <a:t>og stressbehandling</a:t>
            </a:r>
            <a:br>
              <a:rPr lang="da-DK" dirty="0">
                <a:solidFill>
                  <a:srgbClr val="002060"/>
                </a:solidFill>
              </a:rPr>
            </a:br>
            <a:br>
              <a:rPr lang="da-DK" dirty="0"/>
            </a:br>
            <a:br>
              <a:rPr lang="da-DK" sz="2400" b="1" dirty="0">
                <a:solidFill>
                  <a:srgbClr val="003162"/>
                </a:solidFill>
              </a:rPr>
            </a:br>
            <a:br>
              <a:rPr lang="da-DK" sz="2400" b="1" dirty="0">
                <a:solidFill>
                  <a:srgbClr val="003162"/>
                </a:solidFill>
              </a:rPr>
            </a:br>
            <a:br>
              <a:rPr lang="da-DK" sz="2200" dirty="0"/>
            </a:br>
            <a:br>
              <a:rPr lang="da-DK" sz="2200" dirty="0"/>
            </a:br>
            <a:br>
              <a:rPr lang="da-DK" sz="2200" dirty="0"/>
            </a:br>
            <a:br>
              <a:rPr lang="da-DK" sz="2200" dirty="0"/>
            </a:br>
            <a:br>
              <a:rPr lang="da-DK" sz="2200" dirty="0"/>
            </a:br>
            <a:br>
              <a:rPr lang="da-DK" sz="2200" dirty="0"/>
            </a:br>
            <a:endParaRPr lang="da-DK" sz="2200" dirty="0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EABE3E5E-EBF8-9242-81CC-0EC927406021}"/>
              </a:ext>
            </a:extLst>
          </p:cNvPr>
          <p:cNvGrpSpPr/>
          <p:nvPr/>
        </p:nvGrpSpPr>
        <p:grpSpPr>
          <a:xfrm>
            <a:off x="6461761" y="338873"/>
            <a:ext cx="6006948" cy="5778249"/>
            <a:chOff x="2668044" y="385175"/>
            <a:chExt cx="6087649" cy="6087649"/>
          </a:xfrm>
        </p:grpSpPr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71EE7183-A5C6-3144-87C3-277245C9FEB3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8044" y="385175"/>
              <a:ext cx="6087649" cy="6087649"/>
            </a:xfrm>
            <a:prstGeom prst="rect">
              <a:avLst/>
            </a:prstGeom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5C4B1BCE-6960-A44B-A7D5-82731131FCEE}"/>
                </a:ext>
              </a:extLst>
            </p:cNvPr>
            <p:cNvSpPr/>
            <p:nvPr/>
          </p:nvSpPr>
          <p:spPr>
            <a:xfrm>
              <a:off x="7653430" y="3975949"/>
              <a:ext cx="202166" cy="202165"/>
            </a:xfrm>
            <a:prstGeom prst="ellipse">
              <a:avLst/>
            </a:prstGeom>
            <a:solidFill>
              <a:srgbClr val="0F2F5F"/>
            </a:solidFill>
            <a:ln w="57150">
              <a:solidFill>
                <a:srgbClr val="3A81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EE0D74C-0ACA-D440-9394-E33A1605652B}"/>
                </a:ext>
              </a:extLst>
            </p:cNvPr>
            <p:cNvSpPr/>
            <p:nvPr/>
          </p:nvSpPr>
          <p:spPr>
            <a:xfrm>
              <a:off x="7413119" y="4162578"/>
              <a:ext cx="202166" cy="202165"/>
            </a:xfrm>
            <a:prstGeom prst="ellipse">
              <a:avLst/>
            </a:prstGeom>
            <a:solidFill>
              <a:srgbClr val="0F2F5F"/>
            </a:solidFill>
            <a:ln w="57150">
              <a:solidFill>
                <a:srgbClr val="3A81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76BA862E-1AA5-B546-8348-85B508A7C136}"/>
                </a:ext>
              </a:extLst>
            </p:cNvPr>
            <p:cNvSpPr/>
            <p:nvPr/>
          </p:nvSpPr>
          <p:spPr>
            <a:xfrm>
              <a:off x="7323981" y="4349172"/>
              <a:ext cx="202166" cy="202165"/>
            </a:xfrm>
            <a:prstGeom prst="ellipse">
              <a:avLst/>
            </a:prstGeom>
            <a:solidFill>
              <a:srgbClr val="0F2F5F"/>
            </a:solidFill>
            <a:ln w="57150">
              <a:solidFill>
                <a:srgbClr val="3A81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AE85FEDF-8C72-B746-9878-EBF32415F111}"/>
                </a:ext>
              </a:extLst>
            </p:cNvPr>
            <p:cNvSpPr/>
            <p:nvPr/>
          </p:nvSpPr>
          <p:spPr>
            <a:xfrm>
              <a:off x="5078114" y="3443590"/>
              <a:ext cx="202166" cy="202165"/>
            </a:xfrm>
            <a:prstGeom prst="ellipse">
              <a:avLst/>
            </a:prstGeom>
            <a:solidFill>
              <a:srgbClr val="0F2F5F"/>
            </a:solidFill>
            <a:ln w="57150">
              <a:solidFill>
                <a:srgbClr val="3A81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19F30A7-8473-6749-8792-71791D87F048}"/>
                </a:ext>
              </a:extLst>
            </p:cNvPr>
            <p:cNvSpPr/>
            <p:nvPr/>
          </p:nvSpPr>
          <p:spPr>
            <a:xfrm>
              <a:off x="4766774" y="5334908"/>
              <a:ext cx="202166" cy="202165"/>
            </a:xfrm>
            <a:prstGeom prst="ellipse">
              <a:avLst/>
            </a:prstGeom>
            <a:solidFill>
              <a:srgbClr val="0F2F5F"/>
            </a:solidFill>
            <a:ln w="57150">
              <a:solidFill>
                <a:srgbClr val="3A81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7937804-B7B0-334E-9FCD-9F27B1EF3454}"/>
                </a:ext>
              </a:extLst>
            </p:cNvPr>
            <p:cNvSpPr/>
            <p:nvPr/>
          </p:nvSpPr>
          <p:spPr>
            <a:xfrm>
              <a:off x="5358200" y="2256858"/>
              <a:ext cx="202166" cy="202165"/>
            </a:xfrm>
            <a:prstGeom prst="ellipse">
              <a:avLst/>
            </a:prstGeom>
            <a:solidFill>
              <a:srgbClr val="0F2F5F"/>
            </a:solidFill>
            <a:ln w="57150">
              <a:solidFill>
                <a:srgbClr val="3A81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5393D07-7C91-8049-A916-C085B3E409DC}"/>
                </a:ext>
              </a:extLst>
            </p:cNvPr>
            <p:cNvSpPr/>
            <p:nvPr/>
          </p:nvSpPr>
          <p:spPr>
            <a:xfrm>
              <a:off x="4968940" y="1624957"/>
              <a:ext cx="289427" cy="289426"/>
            </a:xfrm>
            <a:prstGeom prst="ellipse">
              <a:avLst/>
            </a:prstGeom>
            <a:solidFill>
              <a:srgbClr val="0F2F5F"/>
            </a:solidFill>
            <a:ln w="57150">
              <a:solidFill>
                <a:srgbClr val="3A81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13BBBAA-077F-6D4D-93B7-A9CD27392563}"/>
                </a:ext>
              </a:extLst>
            </p:cNvPr>
            <p:cNvSpPr/>
            <p:nvPr/>
          </p:nvSpPr>
          <p:spPr>
            <a:xfrm>
              <a:off x="7476155" y="4015644"/>
              <a:ext cx="202166" cy="202165"/>
            </a:xfrm>
            <a:prstGeom prst="ellipse">
              <a:avLst/>
            </a:prstGeom>
            <a:solidFill>
              <a:srgbClr val="0F2F5F"/>
            </a:solidFill>
            <a:ln w="57150">
              <a:solidFill>
                <a:srgbClr val="3A81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B0132F2-84A5-6C4F-8DF0-EF271BA9152E}"/>
                </a:ext>
              </a:extLst>
            </p:cNvPr>
            <p:cNvSpPr/>
            <p:nvPr/>
          </p:nvSpPr>
          <p:spPr>
            <a:xfrm>
              <a:off x="7552180" y="4085816"/>
              <a:ext cx="278960" cy="278959"/>
            </a:xfrm>
            <a:prstGeom prst="ellipse">
              <a:avLst/>
            </a:prstGeom>
            <a:solidFill>
              <a:srgbClr val="0F2F5F"/>
            </a:solidFill>
            <a:ln w="57150">
              <a:solidFill>
                <a:srgbClr val="3A81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pic>
        <p:nvPicPr>
          <p:cNvPr id="20" name="Billede 19">
            <a:extLst>
              <a:ext uri="{FF2B5EF4-FFF2-40B4-BE49-F238E27FC236}">
                <a16:creationId xmlns:a16="http://schemas.microsoft.com/office/drawing/2014/main" id="{4AAB478C-DF75-664D-B55D-2D3809580F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903" y="5892738"/>
            <a:ext cx="4527641" cy="826295"/>
          </a:xfrm>
          <a:prstGeom prst="rect">
            <a:avLst/>
          </a:prstGeom>
        </p:spPr>
      </p:pic>
      <p:sp>
        <p:nvSpPr>
          <p:cNvPr id="21" name="Rektangel 20">
            <a:extLst>
              <a:ext uri="{FF2B5EF4-FFF2-40B4-BE49-F238E27FC236}">
                <a16:creationId xmlns:a16="http://schemas.microsoft.com/office/drawing/2014/main" id="{428FB258-35D4-8141-B0F7-62BF5517EC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3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886C6-1B6D-ED4F-A873-5C655E1C3345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defPPr>
              <a:defRPr lang="da-DK"/>
            </a:defPPr>
            <a:lvl1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9B82D9-4B0F-9A4E-AD54-52FA79896371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8211B3A-80F9-FE4F-89B7-3A89910621CD}"/>
              </a:ext>
            </a:extLst>
          </p:cNvPr>
          <p:cNvSpPr/>
          <p:nvPr/>
        </p:nvSpPr>
        <p:spPr>
          <a:xfrm>
            <a:off x="8796123" y="1574178"/>
            <a:ext cx="157654" cy="157648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>
              <a:highlight>
                <a:srgbClr val="00B111"/>
              </a:highlight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E8260A5-64C4-6242-B610-471D41924373}"/>
              </a:ext>
            </a:extLst>
          </p:cNvPr>
          <p:cNvSpPr/>
          <p:nvPr/>
        </p:nvSpPr>
        <p:spPr>
          <a:xfrm>
            <a:off x="11553324" y="3929912"/>
            <a:ext cx="157654" cy="157648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>
              <a:highlight>
                <a:srgbClr val="00B111"/>
              </a:highlight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64308ED-B930-DA4E-B7F8-1FC010DF96F7}"/>
              </a:ext>
            </a:extLst>
          </p:cNvPr>
          <p:cNvSpPr/>
          <p:nvPr/>
        </p:nvSpPr>
        <p:spPr>
          <a:xfrm>
            <a:off x="11346459" y="3904998"/>
            <a:ext cx="157654" cy="157648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>
              <a:highlight>
                <a:srgbClr val="00B111"/>
              </a:highlight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B646971-513D-3144-BF99-985FCC902A99}"/>
              </a:ext>
            </a:extLst>
          </p:cNvPr>
          <p:cNvSpPr/>
          <p:nvPr/>
        </p:nvSpPr>
        <p:spPr>
          <a:xfrm>
            <a:off x="9236914" y="4528041"/>
            <a:ext cx="157654" cy="157648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>
              <a:highlight>
                <a:srgbClr val="00B111"/>
              </a:highlight>
            </a:endParaRPr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5C1E3A53-D316-AD42-9E6E-B80F8C828F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6" y="1213145"/>
            <a:ext cx="4215223" cy="795978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FF4376BC-7851-CD4B-ADE2-269049052CA1}"/>
              </a:ext>
            </a:extLst>
          </p:cNvPr>
          <p:cNvSpPr/>
          <p:nvPr/>
        </p:nvSpPr>
        <p:spPr>
          <a:xfrm>
            <a:off x="10653867" y="4716625"/>
            <a:ext cx="199486" cy="191890"/>
          </a:xfrm>
          <a:prstGeom prst="ellipse">
            <a:avLst/>
          </a:prstGeom>
          <a:solidFill>
            <a:srgbClr val="0F2F5F"/>
          </a:solidFill>
          <a:ln w="57150">
            <a:solidFill>
              <a:srgbClr val="3A81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7B52A4B-218B-7044-A317-CBDCDAD6C25F}"/>
              </a:ext>
            </a:extLst>
          </p:cNvPr>
          <p:cNvSpPr/>
          <p:nvPr/>
        </p:nvSpPr>
        <p:spPr>
          <a:xfrm>
            <a:off x="8754435" y="2678638"/>
            <a:ext cx="199486" cy="191890"/>
          </a:xfrm>
          <a:prstGeom prst="ellipse">
            <a:avLst/>
          </a:prstGeom>
          <a:solidFill>
            <a:srgbClr val="0F2F5F"/>
          </a:solidFill>
          <a:ln w="57150">
            <a:solidFill>
              <a:srgbClr val="3A81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9E33A21-2E21-3E46-BF9A-081F279E25F2}"/>
              </a:ext>
            </a:extLst>
          </p:cNvPr>
          <p:cNvSpPr/>
          <p:nvPr/>
        </p:nvSpPr>
        <p:spPr>
          <a:xfrm>
            <a:off x="11422890" y="4062302"/>
            <a:ext cx="157654" cy="157648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>
              <a:highlight>
                <a:srgbClr val="00B111"/>
              </a:highlight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0B82B54-968E-0540-A589-B41564698DD7}"/>
              </a:ext>
            </a:extLst>
          </p:cNvPr>
          <p:cNvSpPr/>
          <p:nvPr/>
        </p:nvSpPr>
        <p:spPr>
          <a:xfrm>
            <a:off x="11426207" y="3795718"/>
            <a:ext cx="157654" cy="157648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>
              <a:highlight>
                <a:srgbClr val="00B111"/>
              </a:highlight>
            </a:endParaRPr>
          </a:p>
        </p:txBody>
      </p:sp>
      <p:pic>
        <p:nvPicPr>
          <p:cNvPr id="9218" name="Picture 2" descr="Vellivforeningen.dk | Velliv Foreningen">
            <a:extLst>
              <a:ext uri="{FF2B5EF4-FFF2-40B4-BE49-F238E27FC236}">
                <a16:creationId xmlns:a16="http://schemas.microsoft.com/office/drawing/2014/main" id="{B4682D16-3E83-C745-ACEC-20F6EFBE5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921" y="5361535"/>
            <a:ext cx="1552171" cy="58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en Sociale Investeringsfond - Den Sociale Investeringsfond">
            <a:extLst>
              <a:ext uri="{FF2B5EF4-FFF2-40B4-BE49-F238E27FC236}">
                <a16:creationId xmlns:a16="http://schemas.microsoft.com/office/drawing/2014/main" id="{11268CF9-6BA2-6841-B92B-FA5055747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144" y="6033479"/>
            <a:ext cx="2551322" cy="38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96345632-9151-4E4B-B7B5-B6344121E736}"/>
              </a:ext>
            </a:extLst>
          </p:cNvPr>
          <p:cNvSpPr/>
          <p:nvPr/>
        </p:nvSpPr>
        <p:spPr>
          <a:xfrm>
            <a:off x="567948" y="2721866"/>
            <a:ext cx="157654" cy="157648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>
              <a:highlight>
                <a:srgbClr val="00B111"/>
              </a:highlight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BFBB8E3-D0AC-9EE3-9A24-27DD7CB72A0D}"/>
              </a:ext>
            </a:extLst>
          </p:cNvPr>
          <p:cNvSpPr/>
          <p:nvPr/>
        </p:nvSpPr>
        <p:spPr>
          <a:xfrm>
            <a:off x="10963594" y="3493173"/>
            <a:ext cx="199486" cy="191890"/>
          </a:xfrm>
          <a:prstGeom prst="ellipse">
            <a:avLst/>
          </a:prstGeom>
          <a:solidFill>
            <a:srgbClr val="0F2F5F"/>
          </a:solidFill>
          <a:ln w="57150">
            <a:solidFill>
              <a:srgbClr val="3A81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A7F5851-1779-6094-78B6-A726906B8557}"/>
              </a:ext>
            </a:extLst>
          </p:cNvPr>
          <p:cNvSpPr/>
          <p:nvPr/>
        </p:nvSpPr>
        <p:spPr>
          <a:xfrm>
            <a:off x="11287610" y="3303087"/>
            <a:ext cx="199486" cy="191890"/>
          </a:xfrm>
          <a:prstGeom prst="ellipse">
            <a:avLst/>
          </a:prstGeom>
          <a:solidFill>
            <a:srgbClr val="0F2F5F"/>
          </a:solidFill>
          <a:ln w="57150">
            <a:solidFill>
              <a:srgbClr val="3A81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0732FBC-1A43-5787-E98B-AC239897EE17}"/>
              </a:ext>
            </a:extLst>
          </p:cNvPr>
          <p:cNvSpPr/>
          <p:nvPr/>
        </p:nvSpPr>
        <p:spPr>
          <a:xfrm>
            <a:off x="9032357" y="3036982"/>
            <a:ext cx="157654" cy="157648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>
              <a:highlight>
                <a:srgbClr val="00B11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4656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lose-up photo of wooden rulers">
            <a:extLst>
              <a:ext uri="{FF2B5EF4-FFF2-40B4-BE49-F238E27FC236}">
                <a16:creationId xmlns:a16="http://schemas.microsoft.com/office/drawing/2014/main" id="{869140D7-FFD0-AA49-9E55-56F7F4A987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221725-DF01-DD47-BC46-7D5BA7CD9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6891186" cy="1135737"/>
          </a:xfrm>
        </p:spPr>
        <p:txBody>
          <a:bodyPr>
            <a:normAutofit/>
          </a:bodyPr>
          <a:lstStyle/>
          <a:p>
            <a:r>
              <a:rPr lang="da-DK" sz="3600" dirty="0"/>
              <a:t>Hvordan skal vi måle det?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ekant 5">
            <a:extLst>
              <a:ext uri="{FF2B5EF4-FFF2-40B4-BE49-F238E27FC236}">
                <a16:creationId xmlns:a16="http://schemas.microsoft.com/office/drawing/2014/main" id="{8310A933-21B1-A94E-931D-8A4404B9833B}"/>
              </a:ext>
            </a:extLst>
          </p:cNvPr>
          <p:cNvSpPr/>
          <p:nvPr/>
        </p:nvSpPr>
        <p:spPr>
          <a:xfrm rot="5400000">
            <a:off x="-457548" y="5064660"/>
            <a:ext cx="2256505" cy="1330178"/>
          </a:xfrm>
          <a:prstGeom prst="triangle">
            <a:avLst>
              <a:gd name="adj" fmla="val 51095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9728024-E8A8-E149-9E79-C173EEB4301C}"/>
              </a:ext>
            </a:extLst>
          </p:cNvPr>
          <p:cNvSpPr/>
          <p:nvPr/>
        </p:nvSpPr>
        <p:spPr>
          <a:xfrm>
            <a:off x="136635" y="1249818"/>
            <a:ext cx="6273867" cy="2597330"/>
          </a:xfrm>
          <a:prstGeom prst="ellipse">
            <a:avLst/>
          </a:prstGeom>
          <a:solidFill>
            <a:srgbClr val="E7F5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Subjektive 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Stress (fx PSS eller 1 </a:t>
            </a:r>
            <a:r>
              <a:rPr lang="da-DK" dirty="0" err="1">
                <a:solidFill>
                  <a:schemeClr val="tx1"/>
                </a:solidFill>
              </a:rPr>
              <a:t>spm</a:t>
            </a:r>
            <a:r>
              <a:rPr lang="da-DK" dirty="0">
                <a:solidFill>
                  <a:schemeClr val="tx1"/>
                </a:solidFill>
              </a:rPr>
              <a:t>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Selvoplevet/</a:t>
            </a:r>
            <a:r>
              <a:rPr lang="da-DK" dirty="0" err="1">
                <a:solidFill>
                  <a:schemeClr val="tx1"/>
                </a:solidFill>
              </a:rPr>
              <a:t>ekspertv</a:t>
            </a:r>
            <a:r>
              <a:rPr lang="da-DK" dirty="0">
                <a:solidFill>
                  <a:schemeClr val="tx1"/>
                </a:solidFill>
              </a:rPr>
              <a:t>. </a:t>
            </a:r>
            <a:r>
              <a:rPr lang="da-DK" dirty="0" err="1">
                <a:solidFill>
                  <a:schemeClr val="tx1"/>
                </a:solidFill>
              </a:rPr>
              <a:t>disability</a:t>
            </a:r>
            <a:r>
              <a:rPr lang="da-DK" dirty="0">
                <a:solidFill>
                  <a:schemeClr val="tx1"/>
                </a:solidFill>
              </a:rPr>
              <a:t> (DALY)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Livskvalitet (fx WHO-5, EQ-5D)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Livstilfredshed (fx WELLBY / WALY)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Selvvurderet helbred (fx SF-36, HUI)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Oplevelse af fællesskab og meningsfuldhed…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03E2B41-8BB1-E84D-B796-D5B2C9AA6854}"/>
              </a:ext>
            </a:extLst>
          </p:cNvPr>
          <p:cNvSpPr/>
          <p:nvPr/>
        </p:nvSpPr>
        <p:spPr>
          <a:xfrm>
            <a:off x="6439226" y="465249"/>
            <a:ext cx="5164869" cy="2597330"/>
          </a:xfrm>
          <a:prstGeom prst="ellipse">
            <a:avLst/>
          </a:prstGeom>
          <a:solidFill>
            <a:srgbClr val="E7F5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 err="1">
                <a:solidFill>
                  <a:schemeClr val="tx1"/>
                </a:solidFill>
              </a:rPr>
              <a:t>Monetariserbare</a:t>
            </a:r>
            <a:r>
              <a:rPr lang="da-DK" b="1" dirty="0">
                <a:solidFill>
                  <a:schemeClr val="tx1"/>
                </a:solidFill>
              </a:rPr>
              <a:t> mål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Sygefravær, beskæftigelse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Fuldførelse af en uddannelse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Forekomst af en sygdom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Succes med afvænning af misbrug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Succes med befrugtning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Succesfuld behandling / operation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Ændring i livsstil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Succesfuld integration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3150543-1BAB-284A-9520-6E1EDA677086}"/>
              </a:ext>
            </a:extLst>
          </p:cNvPr>
          <p:cNvSpPr/>
          <p:nvPr/>
        </p:nvSpPr>
        <p:spPr>
          <a:xfrm>
            <a:off x="4684230" y="3075105"/>
            <a:ext cx="4096011" cy="2597330"/>
          </a:xfrm>
          <a:prstGeom prst="ellipse">
            <a:avLst/>
          </a:prstGeom>
          <a:solidFill>
            <a:srgbClr val="E7F5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Værdien af </a:t>
            </a:r>
          </a:p>
          <a:p>
            <a:pPr algn="ctr"/>
            <a:r>
              <a:rPr lang="da-DK" b="1" dirty="0">
                <a:solidFill>
                  <a:schemeClr val="tx1"/>
                </a:solidFill>
              </a:rPr>
              <a:t>mental sundhed og stress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Værdier i særlige kontekster først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Kan udbredes bagefter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Sikkerheden eller andelen af </a:t>
            </a:r>
            <a:r>
              <a:rPr lang="da-DK" dirty="0" err="1">
                <a:solidFill>
                  <a:schemeClr val="tx1"/>
                </a:solidFill>
              </a:rPr>
              <a:t>monetariserbarheden</a:t>
            </a:r>
            <a:r>
              <a:rPr lang="da-DK" dirty="0">
                <a:solidFill>
                  <a:schemeClr val="tx1"/>
                </a:solidFill>
              </a:rPr>
              <a:t> kan variere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CDE37E4B-BE2B-C149-8A68-5893F572C610}"/>
              </a:ext>
            </a:extLst>
          </p:cNvPr>
          <p:cNvGrpSpPr/>
          <p:nvPr/>
        </p:nvGrpSpPr>
        <p:grpSpPr>
          <a:xfrm>
            <a:off x="8636705" y="4756009"/>
            <a:ext cx="1045914" cy="1947476"/>
            <a:chOff x="8636705" y="4756009"/>
            <a:chExt cx="1045914" cy="1947476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7B7CD2ED-550E-8E4B-89F1-FE919937B03D}"/>
                </a:ext>
              </a:extLst>
            </p:cNvPr>
            <p:cNvSpPr/>
            <p:nvPr/>
          </p:nvSpPr>
          <p:spPr>
            <a:xfrm>
              <a:off x="8636705" y="5423770"/>
              <a:ext cx="1045914" cy="12797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2/3 målbar værdi</a:t>
              </a:r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63014B7B-230F-D440-AAB7-D961017A7B37}"/>
                </a:ext>
              </a:extLst>
            </p:cNvPr>
            <p:cNvSpPr/>
            <p:nvPr/>
          </p:nvSpPr>
          <p:spPr>
            <a:xfrm>
              <a:off x="8636705" y="4756009"/>
              <a:ext cx="1045914" cy="66775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1/3 etik</a:t>
              </a:r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E66964D7-F82D-484E-9934-AD7F5A4CE419}"/>
              </a:ext>
            </a:extLst>
          </p:cNvPr>
          <p:cNvGrpSpPr/>
          <p:nvPr/>
        </p:nvGrpSpPr>
        <p:grpSpPr>
          <a:xfrm>
            <a:off x="9958041" y="4756011"/>
            <a:ext cx="1045914" cy="1947476"/>
            <a:chOff x="8636705" y="4756009"/>
            <a:chExt cx="1045914" cy="1947476"/>
          </a:xfrm>
        </p:grpSpPr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190BB1FD-87EA-BE47-BE44-A41BEE84D1F4}"/>
                </a:ext>
              </a:extLst>
            </p:cNvPr>
            <p:cNvSpPr/>
            <p:nvPr/>
          </p:nvSpPr>
          <p:spPr>
            <a:xfrm>
              <a:off x="8636705" y="5423770"/>
              <a:ext cx="1045914" cy="12797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2/3 </a:t>
              </a:r>
              <a:r>
                <a:rPr lang="da-DK" sz="1600" dirty="0" err="1"/>
                <a:t>dokumen-tation</a:t>
              </a:r>
              <a:endParaRPr lang="da-DK" sz="1600" dirty="0"/>
            </a:p>
          </p:txBody>
        </p: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472EAAB2-5BF1-EA40-90FB-9ACB70586A7B}"/>
                </a:ext>
              </a:extLst>
            </p:cNvPr>
            <p:cNvSpPr/>
            <p:nvPr/>
          </p:nvSpPr>
          <p:spPr>
            <a:xfrm>
              <a:off x="8636705" y="4756009"/>
              <a:ext cx="1045914" cy="66775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1/3 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750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4247D11-B354-C843-8271-8D2031048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436" y="1426464"/>
            <a:ext cx="3371596" cy="2651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1600" dirty="0"/>
              <a:t>Prior et al., 2018.</a:t>
            </a:r>
          </a:p>
          <a:p>
            <a:r>
              <a:rPr lang="da-DK" sz="1600" dirty="0"/>
              <a:t> PSS-scores er forbundet med forbrug af sundhedsydelser i et dosis-respons-forhold – også efter justering for fysiske sygdomme, </a:t>
            </a:r>
            <a:r>
              <a:rPr lang="da-DK" sz="1600" dirty="0" err="1"/>
              <a:t>socioøkonomi</a:t>
            </a:r>
            <a:r>
              <a:rPr lang="da-DK" sz="1600" dirty="0"/>
              <a:t> samt livsstil. (</a:t>
            </a:r>
            <a:r>
              <a:rPr lang="da-DK" sz="1600" i="1" dirty="0"/>
              <a:t>N</a:t>
            </a:r>
            <a:r>
              <a:rPr lang="da-DK" sz="1600" dirty="0"/>
              <a:t>=118.410)</a:t>
            </a:r>
          </a:p>
          <a:p>
            <a:r>
              <a:rPr lang="da-DK" sz="1600" dirty="0"/>
              <a:t>”Persons with </a:t>
            </a:r>
            <a:r>
              <a:rPr lang="da-DK" sz="1600" dirty="0" err="1"/>
              <a:t>high</a:t>
            </a:r>
            <a:r>
              <a:rPr lang="da-DK" sz="1600" dirty="0"/>
              <a:t> stress </a:t>
            </a:r>
            <a:r>
              <a:rPr lang="da-DK" sz="1600" dirty="0" err="1"/>
              <a:t>levels</a:t>
            </a:r>
            <a:r>
              <a:rPr lang="da-DK" sz="1600" dirty="0"/>
              <a:t> generally had </a:t>
            </a:r>
            <a:r>
              <a:rPr lang="da-DK" sz="1600" dirty="0" err="1"/>
              <a:t>higher</a:t>
            </a:r>
            <a:r>
              <a:rPr lang="da-DK" sz="1600" dirty="0"/>
              <a:t> </a:t>
            </a:r>
            <a:r>
              <a:rPr lang="da-DK" sz="1600" dirty="0" err="1"/>
              <a:t>use</a:t>
            </a:r>
            <a:r>
              <a:rPr lang="da-DK" sz="1600" dirty="0"/>
              <a:t> of </a:t>
            </a:r>
            <a:r>
              <a:rPr lang="da-DK" sz="1600" dirty="0" err="1"/>
              <a:t>primary</a:t>
            </a:r>
            <a:r>
              <a:rPr lang="da-DK" sz="1600" dirty="0"/>
              <a:t> </a:t>
            </a:r>
            <a:r>
              <a:rPr lang="da-DK" sz="1600" dirty="0" err="1"/>
              <a:t>healthcare</a:t>
            </a:r>
            <a:r>
              <a:rPr lang="da-DK" sz="1600" dirty="0"/>
              <a:t>, 4–6 times </a:t>
            </a:r>
            <a:r>
              <a:rPr lang="da-DK" sz="1600" dirty="0" err="1"/>
              <a:t>higher</a:t>
            </a:r>
            <a:r>
              <a:rPr lang="da-DK" sz="1600" dirty="0"/>
              <a:t> </a:t>
            </a:r>
            <a:r>
              <a:rPr lang="da-DK" sz="1600" dirty="0" err="1"/>
              <a:t>use</a:t>
            </a:r>
            <a:br>
              <a:rPr lang="da-DK" sz="1600" dirty="0"/>
            </a:br>
            <a:r>
              <a:rPr lang="da-DK" sz="1600" dirty="0"/>
              <a:t>of mental </a:t>
            </a:r>
            <a:r>
              <a:rPr lang="da-DK" sz="1600" dirty="0" err="1"/>
              <a:t>health-related</a:t>
            </a:r>
            <a:r>
              <a:rPr lang="da-DK" sz="1600" dirty="0"/>
              <a:t> services”</a:t>
            </a:r>
          </a:p>
          <a:p>
            <a:endParaRPr lang="da-DK" sz="16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B13558A-D580-004E-AEB7-07AD832DD8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032" y="47006"/>
            <a:ext cx="8388096" cy="6810994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04FAC243-C2B9-3B4B-8639-6F5AE27B27CD}"/>
              </a:ext>
            </a:extLst>
          </p:cNvPr>
          <p:cNvSpPr/>
          <p:nvPr/>
        </p:nvSpPr>
        <p:spPr>
          <a:xfrm>
            <a:off x="381000" y="264187"/>
            <a:ext cx="2273300" cy="10251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 err="1">
                <a:solidFill>
                  <a:schemeClr val="bg1"/>
                </a:solidFill>
              </a:rPr>
              <a:t>Robuste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og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kapitalisérbare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outcomemål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som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kan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knyttes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til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budgetter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2923C8A-87C0-7645-BD00-1AB8F86353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10" y="3822192"/>
            <a:ext cx="3488847" cy="296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7D87C54-C96A-F349-ADBE-88268471C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6238"/>
            <a:ext cx="10953997" cy="478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800" dirty="0"/>
              <a:t>Mæhlisen et al., 2018. Risikoen for at blive arbejdsløs er </a:t>
            </a:r>
            <a:r>
              <a:rPr lang="da-DK" sz="1800" i="1" dirty="0"/>
              <a:t>forøget</a:t>
            </a:r>
            <a:r>
              <a:rPr lang="da-DK" sz="1800" dirty="0"/>
              <a:t> med 64% i dem, der har høj stress i </a:t>
            </a:r>
            <a:r>
              <a:rPr lang="da-DK" sz="1800" dirty="0" err="1"/>
              <a:t>fh.t</a:t>
            </a:r>
            <a:r>
              <a:rPr lang="da-DK" sz="1800" dirty="0"/>
              <a:t>. lav stress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6C278A3A-574C-C84E-A952-526DAABC21B5}"/>
              </a:ext>
            </a:extLst>
          </p:cNvPr>
          <p:cNvSpPr/>
          <p:nvPr/>
        </p:nvSpPr>
        <p:spPr>
          <a:xfrm>
            <a:off x="838200" y="794539"/>
            <a:ext cx="10363200" cy="37911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</a:rPr>
              <a:t>Robuste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og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kapitalisérbare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outcomemål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som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kan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knyttes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til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budgetter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CB11CAF-8602-E944-B1E3-F8302D271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58" y="1766249"/>
            <a:ext cx="112903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CED1E-FBCE-C944-AFF4-6DFEE8ED7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Stressbehandling som social effektinvestering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32FC969-F37D-6D41-B818-484D35F13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65274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a-DK" b="1" dirty="0"/>
              <a:t>Det første danske samarbejde om stressbehandling som social effektinvestering er indgået!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Åben og Rolig-programmet</a:t>
            </a:r>
          </a:p>
          <a:p>
            <a:r>
              <a:rPr lang="da-DK" dirty="0"/>
              <a:t>Betalingskriteriet er en lav </a:t>
            </a:r>
            <a:r>
              <a:rPr lang="da-DK" dirty="0" err="1"/>
              <a:t>scress</a:t>
            </a:r>
            <a:r>
              <a:rPr lang="da-DK" dirty="0"/>
              <a:t>-score 12 mdr. efter kurset (PSS&lt;18) – altså en langvarig effekt.</a:t>
            </a:r>
          </a:p>
          <a:p>
            <a:r>
              <a:rPr lang="da-DK" dirty="0"/>
              <a:t>Kriteriet er altså en subjektiv score – som via fx registerdata kan sammenkædes med forventede reduktioner af beskæftigelseseffekter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44CEB54-30B9-BD43-BD7F-9A4CBE4C2C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177" y="4472159"/>
            <a:ext cx="2857862" cy="521560"/>
          </a:xfrm>
          <a:prstGeom prst="rect">
            <a:avLst/>
          </a:prstGeom>
        </p:spPr>
      </p:pic>
      <p:pic>
        <p:nvPicPr>
          <p:cNvPr id="5" name="Picture 4" descr="Den Sociale Investeringsfond - Den Sociale Investeringsfond">
            <a:extLst>
              <a:ext uri="{FF2B5EF4-FFF2-40B4-BE49-F238E27FC236}">
                <a16:creationId xmlns:a16="http://schemas.microsoft.com/office/drawing/2014/main" id="{BF04E578-B96A-E04B-923F-C65FF2DF9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2368" y="5227723"/>
            <a:ext cx="2820671" cy="4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trategy Tools - How Copenhagen Business School Increases Its MBA's Impact  with Experiential Learning">
            <a:extLst>
              <a:ext uri="{FF2B5EF4-FFF2-40B4-BE49-F238E27FC236}">
                <a16:creationId xmlns:a16="http://schemas.microsoft.com/office/drawing/2014/main" id="{792F17C2-32A3-AB4D-A6EE-F0C994161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2368" y="5797722"/>
            <a:ext cx="3062887" cy="88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E2311579-4134-9C4F-B827-E6EAE60E4284}"/>
              </a:ext>
            </a:extLst>
          </p:cNvPr>
          <p:cNvSpPr txBox="1"/>
          <p:nvPr/>
        </p:nvSpPr>
        <p:spPr>
          <a:xfrm>
            <a:off x="1060269" y="6308209"/>
            <a:ext cx="4431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Nyhedsbrev: </a:t>
            </a:r>
            <a:r>
              <a:rPr lang="da-DK" dirty="0">
                <a:hlinkClick r:id="rId5"/>
              </a:rPr>
              <a:t>www.fondenmentalsundhed.dk</a:t>
            </a:r>
            <a:r>
              <a:rPr lang="da-DK" dirty="0"/>
              <a:t>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A234F4C-D002-2ED6-C0D6-5E3873A6A1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463" y="1825625"/>
            <a:ext cx="3479792" cy="65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40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23C0C-595E-479C-B59A-2A5173A74C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6CB11B-6D4D-D44D-ACE4-90231314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8014397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 err="1"/>
              <a:t>Konklusion</a:t>
            </a:r>
            <a:r>
              <a:rPr lang="en-US" sz="5200" dirty="0"/>
              <a:t>: Stress er </a:t>
            </a:r>
            <a:r>
              <a:rPr lang="en-US" sz="5200" dirty="0" err="1"/>
              <a:t>dyrt</a:t>
            </a:r>
            <a:endParaRPr lang="en-US" sz="5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2DFF0A8-D23B-154B-8CF0-B145F0C53660}"/>
              </a:ext>
            </a:extLst>
          </p:cNvPr>
          <p:cNvSpPr txBox="1"/>
          <p:nvPr/>
        </p:nvSpPr>
        <p:spPr>
          <a:xfrm>
            <a:off x="2680467" y="1835795"/>
            <a:ext cx="706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Hvis ”stress” koster 2% af BNP i Danmark er det 50 mia.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2AED1BF-E969-AC49-9571-73890EFC6B1D}"/>
              </a:ext>
            </a:extLst>
          </p:cNvPr>
          <p:cNvSpPr txBox="1"/>
          <p:nvPr/>
        </p:nvSpPr>
        <p:spPr>
          <a:xfrm>
            <a:off x="2523845" y="2336842"/>
            <a:ext cx="7569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Det svarer ca. til det samlede kommunale sundhedsbudget 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8C9EF23E-24D7-E84D-96E9-43A6A1448E7B}"/>
              </a:ext>
            </a:extLst>
          </p:cNvPr>
          <p:cNvSpPr txBox="1"/>
          <p:nvPr/>
        </p:nvSpPr>
        <p:spPr>
          <a:xfrm>
            <a:off x="2392368" y="2837890"/>
            <a:ext cx="805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Det svarer ca. til det dobbelte af det årlige budget for forsvaret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3857FA49-DD6E-214F-B152-CEFF441F72A5}"/>
              </a:ext>
            </a:extLst>
          </p:cNvPr>
          <p:cNvSpPr txBox="1"/>
          <p:nvPr/>
        </p:nvSpPr>
        <p:spPr>
          <a:xfrm>
            <a:off x="1330889" y="3318870"/>
            <a:ext cx="9955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Det svarer til 8 gange det årlige budget for kommunale beskæftigelsesindsatser</a:t>
            </a:r>
          </a:p>
        </p:txBody>
      </p:sp>
    </p:spTree>
    <p:extLst>
      <p:ext uri="{BB962C8B-B14F-4D97-AF65-F5344CB8AC3E}">
        <p14:creationId xmlns:p14="http://schemas.microsoft.com/office/powerpoint/2010/main" val="402676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99435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err="1">
                <a:solidFill>
                  <a:srgbClr val="003162"/>
                </a:solidFill>
                <a:latin typeface="+mj-lt"/>
                <a:ea typeface="+mj-ea"/>
                <a:cs typeface="+mj-cs"/>
              </a:rPr>
              <a:t>Beskæftigelse</a:t>
            </a:r>
            <a:r>
              <a:rPr lang="en-US" dirty="0">
                <a:solidFill>
                  <a:srgbClr val="00316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dirty="0" err="1">
                <a:solidFill>
                  <a:srgbClr val="003162"/>
                </a:solidFill>
                <a:latin typeface="+mj-lt"/>
                <a:ea typeface="+mj-ea"/>
                <a:cs typeface="+mj-cs"/>
              </a:rPr>
              <a:t>Åben</a:t>
            </a:r>
            <a:r>
              <a:rPr lang="en-US" dirty="0">
                <a:solidFill>
                  <a:srgbClr val="00316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3162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dirty="0">
                <a:solidFill>
                  <a:srgbClr val="00316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3162"/>
                </a:solidFill>
                <a:latin typeface="+mj-lt"/>
                <a:ea typeface="+mj-ea"/>
                <a:cs typeface="+mj-cs"/>
              </a:rPr>
              <a:t>Rolig</a:t>
            </a:r>
            <a:endParaRPr lang="en-US" dirty="0">
              <a:solidFill>
                <a:srgbClr val="0031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43D1318-CA05-5D41-9951-AB2F49D6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822"/>
            <a:ext cx="6899435" cy="333435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rgbClr val="003162"/>
                </a:solidFill>
                <a:latin typeface="Avenir Black" panose="02000503020000020003" pitchFamily="2" charset="0"/>
              </a:rPr>
              <a:t>Registerudtræk</a:t>
            </a:r>
            <a:r>
              <a:rPr lang="en-US" sz="2400" b="1" dirty="0">
                <a:solidFill>
                  <a:srgbClr val="003162"/>
                </a:solidFill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003162"/>
                </a:solidFill>
                <a:latin typeface="Avenir Black" panose="02000503020000020003" pitchFamily="2" charset="0"/>
                <a:ea typeface="+mn-ea"/>
                <a:cs typeface="+mn-cs"/>
              </a:rPr>
              <a:t>baseret</a:t>
            </a:r>
            <a:r>
              <a:rPr lang="en-US" sz="2400" b="1" dirty="0">
                <a:solidFill>
                  <a:srgbClr val="003162"/>
                </a:solidFill>
                <a:latin typeface="Avenir Black" panose="02000503020000020003" pitchFamily="2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003162"/>
                </a:solidFill>
                <a:latin typeface="Avenir Black" panose="02000503020000020003" pitchFamily="2" charset="0"/>
                <a:ea typeface="+mn-ea"/>
                <a:cs typeface="+mn-cs"/>
              </a:rPr>
              <a:t>på</a:t>
            </a:r>
            <a:r>
              <a:rPr lang="en-US" sz="2400" b="1" dirty="0">
                <a:solidFill>
                  <a:srgbClr val="003162"/>
                </a:solidFill>
                <a:latin typeface="Avenir Black" panose="02000503020000020003" pitchFamily="2" charset="0"/>
                <a:ea typeface="+mn-ea"/>
                <a:cs typeface="+mn-cs"/>
              </a:rPr>
              <a:t> 3.337 </a:t>
            </a:r>
            <a:r>
              <a:rPr lang="en-US" sz="2400" b="1" dirty="0" err="1">
                <a:solidFill>
                  <a:srgbClr val="003162"/>
                </a:solidFill>
                <a:latin typeface="Avenir Black" panose="02000503020000020003" pitchFamily="2" charset="0"/>
                <a:ea typeface="+mn-ea"/>
                <a:cs typeface="+mn-cs"/>
              </a:rPr>
              <a:t>borgere</a:t>
            </a:r>
            <a:endParaRPr lang="en-US" sz="2400" b="1" dirty="0">
              <a:solidFill>
                <a:srgbClr val="003162"/>
              </a:solidFill>
              <a:latin typeface="Avenir Black" panose="02000503020000020003" pitchFamily="2" charset="0"/>
              <a:ea typeface="+mn-ea"/>
              <a:cs typeface="+mn-cs"/>
            </a:endParaRPr>
          </a:p>
          <a:p>
            <a:pPr marL="0" indent="0">
              <a:buNone/>
            </a:pPr>
            <a:endParaRPr lang="en-US" sz="1800" dirty="0">
              <a:solidFill>
                <a:srgbClr val="003162"/>
              </a:solidFill>
              <a:latin typeface="Avenir Book" panose="02000503020000020003" pitchFamily="2" charset="0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162"/>
                </a:solidFill>
                <a:latin typeface="Avenir Book" panose="02000503020000020003" pitchFamily="2" charset="0"/>
              </a:rPr>
              <a:t>74% </a:t>
            </a:r>
            <a:r>
              <a:rPr lang="en-US" sz="1800" b="1" dirty="0" err="1">
                <a:solidFill>
                  <a:srgbClr val="003162"/>
                </a:solidFill>
                <a:latin typeface="Avenir Book" panose="02000503020000020003" pitchFamily="2" charset="0"/>
              </a:rPr>
              <a:t>reduktion</a:t>
            </a:r>
            <a:r>
              <a:rPr lang="en-US" sz="1800" b="1" dirty="0">
                <a:solidFill>
                  <a:srgbClr val="003162"/>
                </a:solidFill>
                <a:latin typeface="Avenir Book" panose="02000503020000020003" pitchFamily="2" charset="0"/>
              </a:rPr>
              <a:t> </a:t>
            </a:r>
            <a:r>
              <a:rPr lang="en-US" sz="1800" b="1" dirty="0" err="1">
                <a:solidFill>
                  <a:srgbClr val="003162"/>
                </a:solidFill>
                <a:latin typeface="Avenir Book" panose="02000503020000020003" pitchFamily="2" charset="0"/>
              </a:rPr>
              <a:t>i</a:t>
            </a:r>
            <a:r>
              <a:rPr lang="en-US" sz="1800" b="1" dirty="0">
                <a:solidFill>
                  <a:srgbClr val="003162"/>
                </a:solidFill>
                <a:latin typeface="Avenir Book" panose="02000503020000020003" pitchFamily="2" charset="0"/>
              </a:rPr>
              <a:t> </a:t>
            </a:r>
            <a:r>
              <a:rPr lang="en-US" sz="1800" b="1" dirty="0" err="1">
                <a:solidFill>
                  <a:srgbClr val="003162"/>
                </a:solidFill>
                <a:latin typeface="Avenir Book" panose="02000503020000020003" pitchFamily="2" charset="0"/>
              </a:rPr>
              <a:t>a</a:t>
            </a:r>
            <a:r>
              <a:rPr lang="en-US" sz="1800" b="1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ntal</a:t>
            </a:r>
            <a:r>
              <a:rPr lang="en-US" sz="1800" b="1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sygemeldte</a:t>
            </a:r>
            <a:r>
              <a:rPr lang="en-US" sz="1800" b="1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3-4 </a:t>
            </a:r>
            <a:r>
              <a:rPr lang="en-US" sz="1800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mdr</a:t>
            </a:r>
            <a:r>
              <a:rPr lang="en-US" sz="1800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. </a:t>
            </a:r>
            <a:r>
              <a:rPr lang="en-US" sz="1800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efter</a:t>
            </a:r>
            <a:r>
              <a:rPr lang="en-US" sz="1800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kurset</a:t>
            </a:r>
            <a:endParaRPr lang="en-US" sz="1800" dirty="0">
              <a:solidFill>
                <a:srgbClr val="003162"/>
              </a:solidFill>
              <a:latin typeface="Avenir Book" panose="02000503020000020003" pitchFamily="2" charset="0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3162"/>
              </a:solidFill>
              <a:latin typeface="Avenir Book" panose="02000503020000020003" pitchFamily="2" charset="0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66% </a:t>
            </a:r>
            <a:r>
              <a:rPr lang="en-US" sz="1800" b="1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stigning</a:t>
            </a:r>
            <a:r>
              <a:rPr lang="en-US" sz="1800" b="1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i</a:t>
            </a:r>
            <a:r>
              <a:rPr lang="en-US" sz="1800" b="1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antallet</a:t>
            </a:r>
            <a:r>
              <a:rPr lang="en-US" sz="1800" b="1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af</a:t>
            </a:r>
            <a:r>
              <a:rPr lang="en-US" sz="1800" b="1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beskæftigede</a:t>
            </a:r>
            <a:r>
              <a:rPr lang="en-US" sz="1800" b="1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indenfor</a:t>
            </a:r>
            <a:r>
              <a:rPr lang="en-US" sz="1800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 6 </a:t>
            </a:r>
            <a:r>
              <a:rPr lang="en-US" sz="1800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mdr</a:t>
            </a:r>
            <a:r>
              <a:rPr lang="en-US" sz="1800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3162"/>
              </a:solidFill>
              <a:latin typeface="Avenir Book" panose="02000503020000020003" pitchFamily="2" charset="0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86% </a:t>
            </a:r>
            <a:r>
              <a:rPr lang="en-US" sz="1800" b="1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fastholdelse</a:t>
            </a:r>
            <a:r>
              <a:rPr lang="en-US" sz="1800" b="1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i</a:t>
            </a:r>
            <a:r>
              <a:rPr lang="en-US" sz="1800" b="1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 job </a:t>
            </a:r>
            <a:r>
              <a:rPr lang="en-US" sz="1800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for </a:t>
            </a:r>
            <a:r>
              <a:rPr lang="en-US" sz="1800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stressramte</a:t>
            </a:r>
            <a:r>
              <a:rPr lang="en-US" sz="1800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beskæftigede</a:t>
            </a:r>
            <a:r>
              <a:rPr lang="en-US" sz="1800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 (6-8 </a:t>
            </a:r>
            <a:r>
              <a:rPr lang="en-US" sz="1800" dirty="0" err="1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mdr</a:t>
            </a:r>
            <a:r>
              <a:rPr lang="en-US" sz="1800" dirty="0">
                <a:solidFill>
                  <a:srgbClr val="003162"/>
                </a:solidFill>
                <a:latin typeface="Avenir Book" panose="02000503020000020003" pitchFamily="2" charset="0"/>
                <a:ea typeface="+mn-ea"/>
                <a:cs typeface="+mn-cs"/>
              </a:rPr>
              <a:t>.) 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162"/>
              </a:solidFill>
              <a:latin typeface="Avenir Book" panose="02000503020000020003" pitchFamily="2" charset="0"/>
              <a:ea typeface="+mn-ea"/>
              <a:cs typeface="+mn-cs"/>
            </a:endParaRP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20C7FD89-1378-FD4B-84B3-C0ED30C468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737635" y="-1"/>
            <a:ext cx="3555205" cy="68580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1464" y="6098400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endParaRPr lang="en-US" sz="2000" dirty="0" err="1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6305935D-4305-FC4A-912F-9F0EE1BE3317}"/>
              </a:ext>
            </a:extLst>
          </p:cNvPr>
          <p:cNvSpPr txBox="1"/>
          <p:nvPr/>
        </p:nvSpPr>
        <p:spPr>
          <a:xfrm>
            <a:off x="899160" y="6300426"/>
            <a:ext cx="608791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solidFill>
                  <a:srgbClr val="003162"/>
                </a:solidFill>
              </a:rPr>
              <a:t>Fonden Mental Sundhed (2021). Åben og Rolig-programmet. Mental Sundhed og Stressreduktion. Samlet opgørelse af evalueringer, 2015-2020. Ved Jensen, C.G., Tybjerg-Jeppesen, A., Krogh, S. C., &amp; Ladegaard, Y.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3A713046-DAB1-AB45-AFEE-D0613C63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35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F63DE0B-931E-216E-4147-C4DD6E2DC9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" y="5715355"/>
            <a:ext cx="2900074" cy="54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41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C96EC897-C7CC-8F4C-83DB-69A147EC7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648207"/>
            <a:ext cx="10905066" cy="556158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8A67AEF1-88D8-DA4B-9546-9AF5631EA14D}"/>
              </a:ext>
            </a:extLst>
          </p:cNvPr>
          <p:cNvSpPr txBox="1"/>
          <p:nvPr/>
        </p:nvSpPr>
        <p:spPr>
          <a:xfrm>
            <a:off x="10427713" y="543704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i="1" dirty="0">
                <a:solidFill>
                  <a:srgbClr val="4A1441"/>
                </a:solidFill>
              </a:rPr>
              <a:t>2020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2B1E173-FA4C-7944-93F8-CC9B03180D9C}"/>
              </a:ext>
            </a:extLst>
          </p:cNvPr>
          <p:cNvSpPr txBox="1"/>
          <p:nvPr/>
        </p:nvSpPr>
        <p:spPr>
          <a:xfrm>
            <a:off x="643467" y="1854926"/>
            <a:ext cx="3157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Resultater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65 gode studier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Halvdelen om børn/unge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Generelt god </a:t>
            </a:r>
            <a:r>
              <a:rPr lang="da-DK" dirty="0" err="1"/>
              <a:t>cost-benefit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Bedst ved specifikt designede interventioner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For lidt viden om ældre</a:t>
            </a:r>
          </a:p>
        </p:txBody>
      </p:sp>
    </p:spTree>
    <p:extLst>
      <p:ext uri="{BB962C8B-B14F-4D97-AF65-F5344CB8AC3E}">
        <p14:creationId xmlns:p14="http://schemas.microsoft.com/office/powerpoint/2010/main" val="1333587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B6FA4-F1EF-AD4E-95F9-27A21C0D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748" y="365125"/>
            <a:ext cx="9120051" cy="1325563"/>
          </a:xfrm>
        </p:spPr>
        <p:txBody>
          <a:bodyPr/>
          <a:lstStyle/>
          <a:p>
            <a:r>
              <a:rPr lang="da-DK" dirty="0">
                <a:solidFill>
                  <a:srgbClr val="002060"/>
                </a:solidFill>
              </a:rPr>
              <a:t>Refleksioner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6FA816D-8ECC-5B48-A506-BF15B2320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454114" cy="4351338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Arbejdspladsen er interesseret i at medarbejderne har det bedst mulige arbejdsliv. Enig? </a:t>
            </a:r>
            <a:r>
              <a:rPr lang="da-DK" dirty="0">
                <a:sym typeface="Wingdings" pitchFamily="2" charset="2"/>
              </a:rPr>
              <a:t></a:t>
            </a:r>
            <a:endParaRPr lang="da-DK" dirty="0"/>
          </a:p>
          <a:p>
            <a:r>
              <a:rPr lang="da-DK" dirty="0"/>
              <a:t>Derfor bør der måles specifikt på, hvordan politiske og ledelsesmæssige tiltag påvirker fx oplevet stress, livskvalitet, oplevet helbred mv. – og hvordan disse </a:t>
            </a:r>
            <a:r>
              <a:rPr lang="da-DK" i="1" dirty="0">
                <a:solidFill>
                  <a:srgbClr val="0070C0"/>
                </a:solidFill>
              </a:rPr>
              <a:t>oplevelser</a:t>
            </a:r>
            <a:r>
              <a:rPr lang="da-DK" dirty="0"/>
              <a:t> hænger sammen med værdiansatte </a:t>
            </a:r>
            <a:r>
              <a:rPr lang="da-DK" i="1" dirty="0" err="1">
                <a:solidFill>
                  <a:srgbClr val="0070C0"/>
                </a:solidFill>
              </a:rPr>
              <a:t>outsomes</a:t>
            </a:r>
            <a:r>
              <a:rPr lang="da-DK" dirty="0"/>
              <a:t>. Enig?</a:t>
            </a:r>
          </a:p>
          <a:p>
            <a:r>
              <a:rPr lang="da-DK" dirty="0"/>
              <a:t>Det er </a:t>
            </a:r>
            <a:r>
              <a:rPr lang="da-DK" i="1" u="sng" dirty="0"/>
              <a:t>sammenhængen</a:t>
            </a:r>
            <a:r>
              <a:rPr lang="da-DK" dirty="0"/>
              <a:t> ml. et oplevet godt arbejdsliv og de økonomiske direkte samt indirekte effekter heraf, som skal i fokus. Når det sker, kan vi efterhånden lægge evidens frem, som viser, at det er noget værd for en arbejdsplads, når arbejdet gavner livskvaliteten. </a:t>
            </a:r>
            <a:r>
              <a:rPr lang="da-DK" u="sng" dirty="0"/>
              <a:t>Det kan ændre strategien for arbejdslivet</a:t>
            </a:r>
          </a:p>
          <a:p>
            <a:r>
              <a:rPr lang="da-DK" dirty="0"/>
              <a:t>Det er også muligt at specificere hvordan vægtningen er mellem finansielle, operationelle og menneskelige hensyn i arbejdslivet. En arbejdslivs-politik. </a:t>
            </a:r>
          </a:p>
        </p:txBody>
      </p:sp>
      <p:pic>
        <p:nvPicPr>
          <p:cNvPr id="4" name="Picture 4" descr="Close-up photo of wooden rulers">
            <a:extLst>
              <a:ext uri="{FF2B5EF4-FFF2-40B4-BE49-F238E27FC236}">
                <a16:creationId xmlns:a16="http://schemas.microsoft.com/office/drawing/2014/main" id="{FBB21286-7CD6-B54D-88F4-9F6D6F47EA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9475" y="21368"/>
            <a:ext cx="1676264" cy="942897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4E627F6C-6F6C-D142-8E2C-65698EEAADA6}"/>
              </a:ext>
            </a:extLst>
          </p:cNvPr>
          <p:cNvGrpSpPr/>
          <p:nvPr/>
        </p:nvGrpSpPr>
        <p:grpSpPr>
          <a:xfrm>
            <a:off x="0" y="5444970"/>
            <a:ext cx="758884" cy="1413030"/>
            <a:chOff x="8636705" y="4756009"/>
            <a:chExt cx="1045914" cy="1947476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A2000BD3-3C11-C048-9F69-A5090AD093D7}"/>
                </a:ext>
              </a:extLst>
            </p:cNvPr>
            <p:cNvSpPr/>
            <p:nvPr/>
          </p:nvSpPr>
          <p:spPr>
            <a:xfrm>
              <a:off x="8636705" y="5423770"/>
              <a:ext cx="1045914" cy="12797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200" dirty="0"/>
                <a:t>2/3 </a:t>
              </a:r>
              <a:r>
                <a:rPr lang="da-DK" sz="1100" dirty="0" err="1"/>
                <a:t>dokumen-tation</a:t>
              </a:r>
              <a:endParaRPr lang="da-DK" sz="1100" dirty="0"/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A9D13CF0-A100-AC44-BFFC-B5423723FCFB}"/>
                </a:ext>
              </a:extLst>
            </p:cNvPr>
            <p:cNvSpPr/>
            <p:nvPr/>
          </p:nvSpPr>
          <p:spPr>
            <a:xfrm>
              <a:off x="8636705" y="4756009"/>
              <a:ext cx="1045914" cy="66775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200" dirty="0"/>
                <a:t>1/3 vision</a:t>
              </a: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80027E95-0B31-7F43-A8FD-06DB509E1D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0936" y="5136779"/>
            <a:ext cx="3061063" cy="1721856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D54907E3-5749-974F-8D21-2F24817435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53" y="567194"/>
            <a:ext cx="2076995" cy="8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1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DU Odense - Syddansk Universitet">
            <a:extLst>
              <a:ext uri="{FF2B5EF4-FFF2-40B4-BE49-F238E27FC236}">
                <a16:creationId xmlns:a16="http://schemas.microsoft.com/office/drawing/2014/main" id="{C1A87D73-3D02-C5AE-4724-16F8B16ED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9" y="459681"/>
            <a:ext cx="12192000" cy="444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B37C51-AD63-844E-BC77-965728C5B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5770" y="877300"/>
            <a:ext cx="4370173" cy="100632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da-DK" sz="4400" i="1" dirty="0">
                <a:solidFill>
                  <a:schemeClr val="bg1"/>
                </a:solidFill>
              </a:rPr>
              <a:t>Mange tak!</a:t>
            </a:r>
            <a:endParaRPr lang="da-DK" sz="4400" dirty="0">
              <a:solidFill>
                <a:schemeClr val="bg1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2F364C7-97B1-C347-99D7-8EBA8E329F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881" y="4999154"/>
            <a:ext cx="5514093" cy="1006323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6E25A121-91F1-BC49-8AAD-1424E985B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955" y="5472853"/>
            <a:ext cx="9144000" cy="812561"/>
          </a:xfrm>
        </p:spPr>
        <p:txBody>
          <a:bodyPr>
            <a:noAutofit/>
          </a:bodyPr>
          <a:lstStyle/>
          <a:p>
            <a:pPr algn="l"/>
            <a:r>
              <a:rPr lang="da-DK" b="1" dirty="0">
                <a:solidFill>
                  <a:srgbClr val="002060"/>
                </a:solidFill>
              </a:rPr>
              <a:t>Christian Gaden Jensen, </a:t>
            </a:r>
            <a:r>
              <a:rPr lang="da-DK" dirty="0">
                <a:solidFill>
                  <a:srgbClr val="002060"/>
                </a:solidFill>
              </a:rPr>
              <a:t>Ph.d.</a:t>
            </a:r>
          </a:p>
          <a:p>
            <a:pPr algn="l"/>
            <a:r>
              <a:rPr lang="da-DK" sz="2000" dirty="0">
                <a:solidFill>
                  <a:srgbClr val="002060"/>
                </a:solidFill>
              </a:rPr>
              <a:t>Administrerende direktør i Fonden Mental Sundhed</a:t>
            </a:r>
          </a:p>
          <a:p>
            <a:pPr algn="l"/>
            <a:r>
              <a:rPr lang="da-DK" sz="2000" dirty="0">
                <a:solidFill>
                  <a:srgbClr val="002060"/>
                </a:solidFill>
                <a:hlinkClick r:id="rId4"/>
              </a:rPr>
              <a:t>cgj@fondenmentalsundhed.dk</a:t>
            </a:r>
            <a:r>
              <a:rPr lang="da-DK" sz="20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CA1004C-B742-1342-A282-F0FE306EBE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97" y="459681"/>
            <a:ext cx="3788448" cy="4295451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CEA18C8-3A53-4E42-A0C4-4E636FCC8CBB}"/>
              </a:ext>
            </a:extLst>
          </p:cNvPr>
          <p:cNvSpPr txBox="1"/>
          <p:nvPr/>
        </p:nvSpPr>
        <p:spPr>
          <a:xfrm>
            <a:off x="563671" y="4423077"/>
            <a:ext cx="336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>
                <a:solidFill>
                  <a:schemeClr val="bg1"/>
                </a:solidFill>
              </a:rPr>
              <a:t>Syddansk Universitet, 5. dec. 2022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EFF58F1-B890-F44B-A503-4B7A1610245C}"/>
              </a:ext>
            </a:extLst>
          </p:cNvPr>
          <p:cNvSpPr txBox="1">
            <a:spLocks/>
          </p:cNvSpPr>
          <p:nvPr/>
        </p:nvSpPr>
        <p:spPr>
          <a:xfrm>
            <a:off x="5865770" y="2205357"/>
            <a:ext cx="4370173" cy="100632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400" i="1" dirty="0">
                <a:solidFill>
                  <a:schemeClr val="bg1"/>
                </a:solidFill>
              </a:rPr>
              <a:t>Spørgsmål?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D2843AD-C79F-D2CD-AEB8-E283FC39E669}"/>
              </a:ext>
            </a:extLst>
          </p:cNvPr>
          <p:cNvSpPr txBox="1">
            <a:spLocks/>
          </p:cNvSpPr>
          <p:nvPr/>
        </p:nvSpPr>
        <p:spPr>
          <a:xfrm>
            <a:off x="6166387" y="6168347"/>
            <a:ext cx="5365079" cy="62498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 err="1">
                <a:solidFill>
                  <a:schemeClr val="bg1"/>
                </a:solidFill>
              </a:rPr>
              <a:t>www.fondenmentalsundhed.dk</a:t>
            </a:r>
            <a:endParaRPr lang="da-DK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6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F33DA1F-7C9A-DD4A-9920-816F4C929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62" y="1255754"/>
            <a:ext cx="9935307" cy="535773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2A21219-4262-A566-D792-7E745A9EC4C1}"/>
              </a:ext>
            </a:extLst>
          </p:cNvPr>
          <p:cNvSpPr txBox="1"/>
          <p:nvPr/>
        </p:nvSpPr>
        <p:spPr>
          <a:xfrm>
            <a:off x="328292" y="405481"/>
            <a:ext cx="756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3600" b="1" dirty="0"/>
              <a:t>Stress i Danmark anno 1987-2005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57FEB6E-8EAF-9542-89D0-A5FC0FCD0D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869" y="6181250"/>
            <a:ext cx="3154999" cy="5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47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727EF0DF-EE2A-A54F-A9F3-EDE915C46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292" y="1457292"/>
            <a:ext cx="9249462" cy="5202820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E12BE118-45A0-E448-92CE-82020E5F1FEF}"/>
              </a:ext>
            </a:extLst>
          </p:cNvPr>
          <p:cNvSpPr txBox="1"/>
          <p:nvPr/>
        </p:nvSpPr>
        <p:spPr>
          <a:xfrm>
            <a:off x="328292" y="405481"/>
            <a:ext cx="756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3600" b="1" dirty="0"/>
              <a:t>Stress i Danmark anno 2010-2021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1366011-4CAD-A045-BB9A-7AE80E3285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7CC7E7A-5740-F489-56D2-057FC53928CF}"/>
              </a:ext>
            </a:extLst>
          </p:cNvPr>
          <p:cNvSpPr txBox="1"/>
          <p:nvPr/>
        </p:nvSpPr>
        <p:spPr>
          <a:xfrm>
            <a:off x="8093313" y="2848277"/>
            <a:ext cx="39327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Danmark står i en mental sundhedskrise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Krisen må forventes at forværre med de andre store kriser (sikkerhed, økonomi, energi, ventetid på sundhedsydelser mv.)</a:t>
            </a:r>
          </a:p>
          <a:p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Politiske udspil nu og i de foreliggende planer (fx 10-års-plan) omhandler især den tunge behandlingspsykiatri samt unge i alvorlig mistrivsel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Der mangler akut evidensbaserede tiltag på det forebyggende område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F267B95-8191-0A60-CBCB-249B0FB518C7}"/>
              </a:ext>
            </a:extLst>
          </p:cNvPr>
          <p:cNvSpPr txBox="1"/>
          <p:nvPr/>
        </p:nvSpPr>
        <p:spPr>
          <a:xfrm>
            <a:off x="328292" y="1224235"/>
            <a:ext cx="4488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" dirty="0">
                <a:solidFill>
                  <a:schemeClr val="accent6">
                    <a:lumMod val="75000"/>
                  </a:schemeClr>
                </a:solidFill>
              </a:rPr>
              <a:t>Sundhedsprofilen (Hvordan har du det?) 2021</a:t>
            </a:r>
          </a:p>
          <a:p>
            <a:endParaRPr lang="da-DK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B70B819-4237-60B6-45D2-8EC12D7D66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869" y="6181250"/>
            <a:ext cx="3154999" cy="5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9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482B65-72E6-FAED-F254-19C24D67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Intermezzo!</a:t>
            </a: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Espresso 101: Lær det grundlæggende om espresso – Barista och Espresso">
            <a:extLst>
              <a:ext uri="{FF2B5EF4-FFF2-40B4-BE49-F238E27FC236}">
                <a16:creationId xmlns:a16="http://schemas.microsoft.com/office/drawing/2014/main" id="{EA9B18AB-233D-D3EF-7BC2-8DF408F77A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8" b="-1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Rectangle 1049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667808-5BA3-B480-5B00-8E52532835EC}"/>
              </a:ext>
            </a:extLst>
          </p:cNvPr>
          <p:cNvSpPr txBox="1"/>
          <p:nvPr/>
        </p:nvSpPr>
        <p:spPr>
          <a:xfrm>
            <a:off x="465063" y="5762653"/>
            <a:ext cx="1599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err="1">
                <a:solidFill>
                  <a:schemeClr val="bg1">
                    <a:lumMod val="50000"/>
                  </a:schemeClr>
                </a:solidFill>
              </a:rPr>
              <a:t>barista-espresso.dk</a:t>
            </a:r>
            <a:endParaRPr lang="da-DK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76F407D-5E69-D5FF-D284-E508429F89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869" y="6181250"/>
            <a:ext cx="3154999" cy="5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16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B5F287D5-0E38-1F46-B8C6-627DE0D9B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37" y="783771"/>
            <a:ext cx="11550325" cy="3840479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253BB96-AF88-3045-915F-13D1831CB95E}"/>
              </a:ext>
            </a:extLst>
          </p:cNvPr>
          <p:cNvSpPr txBox="1"/>
          <p:nvPr/>
        </p:nvSpPr>
        <p:spPr>
          <a:xfrm>
            <a:off x="1040673" y="4741818"/>
            <a:ext cx="10110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070C0"/>
                </a:solidFill>
              </a:rPr>
              <a:t>Ca. 4,2 % af populationen for &gt;50 fynske læger kontakter lægen per år OG bliver vurderet til at lide af behandlingskrævende stress</a:t>
            </a:r>
          </a:p>
          <a:p>
            <a:endParaRPr lang="da-DK" sz="2400" dirty="0">
              <a:solidFill>
                <a:srgbClr val="0070C0"/>
              </a:solidFill>
            </a:endParaRPr>
          </a:p>
          <a:p>
            <a:r>
              <a:rPr lang="da-DK" sz="2400" dirty="0">
                <a:solidFill>
                  <a:srgbClr val="0070C0"/>
                </a:solidFill>
              </a:rPr>
              <a:t>Altså ikke 25%, som nogle siger, når 25% af befolkningen har en ‘høj stressscore’.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B53D25-0F9E-4846-34A4-6A6467ABB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835" y="2990576"/>
            <a:ext cx="11550324" cy="1475136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a-DK" sz="3600" b="1" dirty="0">
                <a:solidFill>
                  <a:srgbClr val="C00000"/>
                </a:solidFill>
              </a:rPr>
              <a:t>MEN DET ER ALVORLIGT NOK!</a:t>
            </a:r>
            <a:endParaRPr lang="da-DK" b="1" dirty="0">
              <a:solidFill>
                <a:srgbClr val="C00000"/>
              </a:solidFill>
            </a:endParaRPr>
          </a:p>
          <a:p>
            <a:pPr lvl="1"/>
            <a:r>
              <a:rPr lang="da-DK" dirty="0">
                <a:solidFill>
                  <a:srgbClr val="C00000"/>
                </a:solidFill>
              </a:rPr>
              <a:t>4,2% = ca. </a:t>
            </a:r>
            <a:r>
              <a:rPr lang="da-DK" b="1" dirty="0">
                <a:solidFill>
                  <a:srgbClr val="C00000"/>
                </a:solidFill>
              </a:rPr>
              <a:t>250.000 har (rettere: får lægeligt konstateret) behandlingskrævende stress</a:t>
            </a:r>
          </a:p>
          <a:p>
            <a:pPr lvl="2"/>
            <a:r>
              <a:rPr lang="da-DK" dirty="0">
                <a:solidFill>
                  <a:srgbClr val="C00000"/>
                </a:solidFill>
              </a:rPr>
              <a:t>(Med en population på 4.8 </a:t>
            </a:r>
            <a:r>
              <a:rPr lang="da-DK" dirty="0" err="1">
                <a:solidFill>
                  <a:srgbClr val="C00000"/>
                </a:solidFill>
              </a:rPr>
              <a:t>mio</a:t>
            </a:r>
            <a:r>
              <a:rPr lang="da-DK" dirty="0">
                <a:solidFill>
                  <a:srgbClr val="C00000"/>
                </a:solidFill>
              </a:rPr>
              <a:t> over 15 år = 1.2 </a:t>
            </a:r>
            <a:r>
              <a:rPr lang="da-DK" dirty="0" err="1">
                <a:solidFill>
                  <a:srgbClr val="C00000"/>
                </a:solidFill>
              </a:rPr>
              <a:t>mio</a:t>
            </a:r>
            <a:r>
              <a:rPr lang="da-DK" dirty="0">
                <a:solidFill>
                  <a:srgbClr val="C00000"/>
                </a:solidFill>
              </a:rPr>
              <a:t> borgere en høj PSS-score, jf. Sundhedsprofilen)</a:t>
            </a:r>
          </a:p>
          <a:p>
            <a:endParaRPr lang="da-DK" dirty="0">
              <a:solidFill>
                <a:srgbClr val="C00000"/>
              </a:solidFill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F4D5CB0-F80C-F490-66C5-AD619CB2CDA7}"/>
              </a:ext>
            </a:extLst>
          </p:cNvPr>
          <p:cNvSpPr txBox="1"/>
          <p:nvPr/>
        </p:nvSpPr>
        <p:spPr>
          <a:xfrm>
            <a:off x="948158" y="4465712"/>
            <a:ext cx="1011065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dirty="0"/>
              <a:t>Ca. 280.000 danskere har diabetes</a:t>
            </a:r>
          </a:p>
          <a:p>
            <a:r>
              <a:rPr lang="da-DK" dirty="0"/>
              <a:t>(Videnscenter for diabetes, 2022)</a:t>
            </a:r>
          </a:p>
          <a:p>
            <a:endParaRPr lang="da-DK" dirty="0"/>
          </a:p>
          <a:p>
            <a:r>
              <a:rPr lang="da-DK" dirty="0"/>
              <a:t>Ca. 110.000-130.000 har KOL</a:t>
            </a:r>
          </a:p>
          <a:p>
            <a:r>
              <a:rPr lang="da-DK" dirty="0"/>
              <a:t>(Årsrapport 2021 fra Dansk register for Kronisk Obstruktiv Lungesygdom)</a:t>
            </a:r>
          </a:p>
          <a:p>
            <a:endParaRPr lang="da-DK" dirty="0"/>
          </a:p>
          <a:p>
            <a:r>
              <a:rPr lang="da-DK" dirty="0"/>
              <a:t>Ca. 362.715 danskere havde kræft v. udgangen af 2020</a:t>
            </a:r>
          </a:p>
          <a:p>
            <a:r>
              <a:rPr lang="da-DK" dirty="0"/>
              <a:t>(Opgjort af Kræftens Bekæmpelse, 2022)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7FA40EB-B7D6-81F8-30A1-0BB1D7B869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869" y="6181250"/>
            <a:ext cx="3154999" cy="575788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A1F52D01-6EFA-6DB3-5CE6-E47992B3C661}"/>
              </a:ext>
            </a:extLst>
          </p:cNvPr>
          <p:cNvSpPr txBox="1"/>
          <p:nvPr/>
        </p:nvSpPr>
        <p:spPr>
          <a:xfrm>
            <a:off x="7855304" y="4605103"/>
            <a:ext cx="374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highlight>
                  <a:srgbClr val="FFFF00"/>
                </a:highlight>
              </a:rPr>
              <a:t>32 mia. (Diabetes </a:t>
            </a:r>
            <a:r>
              <a:rPr lang="da-DK" dirty="0" err="1">
                <a:highlight>
                  <a:srgbClr val="FFFF00"/>
                </a:highlight>
              </a:rPr>
              <a:t>Impact</a:t>
            </a:r>
            <a:r>
              <a:rPr lang="da-DK" dirty="0">
                <a:highlight>
                  <a:srgbClr val="FFFF00"/>
                </a:highlight>
              </a:rPr>
              <a:t> </a:t>
            </a:r>
            <a:r>
              <a:rPr lang="da-DK" dirty="0" err="1">
                <a:highlight>
                  <a:srgbClr val="FFFF00"/>
                </a:highlight>
              </a:rPr>
              <a:t>Study</a:t>
            </a:r>
            <a:r>
              <a:rPr lang="da-DK" dirty="0">
                <a:highlight>
                  <a:srgbClr val="FFFF00"/>
                </a:highlight>
              </a:rPr>
              <a:t>, 2015)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D4A3F74-17BF-EB21-1A6B-171FC80E9542}"/>
              </a:ext>
            </a:extLst>
          </p:cNvPr>
          <p:cNvSpPr txBox="1"/>
          <p:nvPr/>
        </p:nvSpPr>
        <p:spPr>
          <a:xfrm>
            <a:off x="7855304" y="5526648"/>
            <a:ext cx="426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highlight>
                  <a:srgbClr val="FFFF00"/>
                </a:highlight>
              </a:rPr>
              <a:t>20 mia. (Lungeforeningen, </a:t>
            </a:r>
            <a:r>
              <a:rPr lang="da-DK" dirty="0" err="1">
                <a:highlight>
                  <a:srgbClr val="FFFF00"/>
                </a:highlight>
              </a:rPr>
              <a:t>lunge.dk</a:t>
            </a:r>
            <a:r>
              <a:rPr lang="da-DK" dirty="0">
                <a:highlight>
                  <a:srgbClr val="FFFF00"/>
                </a:highlight>
              </a:rPr>
              <a:t>, 2022)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9758C05-8C21-139D-E933-9E916AD3882A}"/>
              </a:ext>
            </a:extLst>
          </p:cNvPr>
          <p:cNvSpPr txBox="1"/>
          <p:nvPr/>
        </p:nvSpPr>
        <p:spPr>
          <a:xfrm>
            <a:off x="6641878" y="6099308"/>
            <a:ext cx="58200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highlight>
                  <a:srgbClr val="FFFF00"/>
                </a:highlight>
              </a:rPr>
              <a:t>315.000 / år / patient (stor variation) = ca. 114. </a:t>
            </a:r>
            <a:r>
              <a:rPr lang="da-DK" dirty="0" err="1">
                <a:highlight>
                  <a:srgbClr val="FFFF00"/>
                </a:highlight>
              </a:rPr>
              <a:t>mia</a:t>
            </a:r>
            <a:r>
              <a:rPr lang="da-DK" dirty="0">
                <a:highlight>
                  <a:srgbClr val="FFFF00"/>
                </a:highlight>
              </a:rPr>
              <a:t> årligt     </a:t>
            </a:r>
          </a:p>
          <a:p>
            <a:r>
              <a:rPr lang="da-DK" dirty="0">
                <a:highlight>
                  <a:srgbClr val="FFFF00"/>
                </a:highlight>
              </a:rPr>
              <a:t>(Dansk Center for Sundhedsøkonomisk forskning, 2016)</a:t>
            </a:r>
          </a:p>
        </p:txBody>
      </p:sp>
    </p:spTree>
    <p:extLst>
      <p:ext uri="{BB962C8B-B14F-4D97-AF65-F5344CB8AC3E}">
        <p14:creationId xmlns:p14="http://schemas.microsoft.com/office/powerpoint/2010/main" val="36015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6" grpId="0"/>
      <p:bldP spid="7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92C946-804C-7345-885A-2CA506597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17CFD7E-F4A4-F344-9EA5-C3C28D194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42C7B55-AD01-3E4B-ADC6-CF5C4A0B1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99835"/>
            <a:ext cx="10111317" cy="6393039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64BE615-9070-964E-A933-8D13A3D45524}"/>
              </a:ext>
            </a:extLst>
          </p:cNvPr>
          <p:cNvSpPr txBox="1"/>
          <p:nvPr/>
        </p:nvSpPr>
        <p:spPr>
          <a:xfrm>
            <a:off x="1337733" y="6418484"/>
            <a:ext cx="7367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>
                <a:solidFill>
                  <a:srgbClr val="0070C0"/>
                </a:solidFill>
              </a:rPr>
              <a:t>Deloitte &amp; Kraka, 2015; Registerbaseret undersøgelse af hele befolkningen fra 18-59 år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220144A-6456-6FCD-087C-64AA3BF253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869" y="6181250"/>
            <a:ext cx="3154999" cy="5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56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3D8AB7FB-5245-0D71-57B7-17A75B3C5462}"/>
              </a:ext>
            </a:extLst>
          </p:cNvPr>
          <p:cNvSpPr txBox="1"/>
          <p:nvPr/>
        </p:nvSpPr>
        <p:spPr>
          <a:xfrm>
            <a:off x="258427" y="6485290"/>
            <a:ext cx="1185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* Oplevelser af 5 negative følelser dagen før (bekymring (42%), stress (41%), fysisk smerte (31%), tristhed (28%), vrede (23%))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40281E9D-D6C3-B203-C1F0-ED9568278DA4}"/>
              </a:ext>
            </a:extLst>
          </p:cNvPr>
          <p:cNvGrpSpPr/>
          <p:nvPr/>
        </p:nvGrpSpPr>
        <p:grpSpPr>
          <a:xfrm>
            <a:off x="1852960" y="474524"/>
            <a:ext cx="9661967" cy="5908159"/>
            <a:chOff x="1852960" y="121374"/>
            <a:chExt cx="9661967" cy="5908159"/>
          </a:xfrm>
        </p:grpSpPr>
        <p:pic>
          <p:nvPicPr>
            <p:cNvPr id="3" name="Billede 2">
              <a:extLst>
                <a:ext uri="{FF2B5EF4-FFF2-40B4-BE49-F238E27FC236}">
                  <a16:creationId xmlns:a16="http://schemas.microsoft.com/office/drawing/2014/main" id="{2D7ED73E-EBAD-976F-B3E9-66D54A80D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2960" y="121374"/>
              <a:ext cx="8662640" cy="5908159"/>
            </a:xfrm>
            <a:prstGeom prst="rect">
              <a:avLst/>
            </a:prstGeom>
          </p:spPr>
        </p:pic>
        <p:sp>
          <p:nvSpPr>
            <p:cNvPr id="2" name="Tekstfelt 1">
              <a:extLst>
                <a:ext uri="{FF2B5EF4-FFF2-40B4-BE49-F238E27FC236}">
                  <a16:creationId xmlns:a16="http://schemas.microsoft.com/office/drawing/2014/main" id="{B4BAB8FF-9240-A44A-8124-DD32F6C62D46}"/>
                </a:ext>
              </a:extLst>
            </p:cNvPr>
            <p:cNvSpPr txBox="1"/>
            <p:nvPr/>
          </p:nvSpPr>
          <p:spPr>
            <a:xfrm>
              <a:off x="6420454" y="474524"/>
              <a:ext cx="50944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a-DK" sz="2000" i="1" dirty="0">
                  <a:solidFill>
                    <a:srgbClr val="FF0000"/>
                  </a:solidFill>
                </a:rPr>
                <a:t>Gallup, Global Emotions Report, 2022</a:t>
              </a:r>
            </a:p>
            <a:p>
              <a:pPr algn="r"/>
              <a:r>
                <a:rPr lang="da-DK" sz="2000" i="1" dirty="0">
                  <a:solidFill>
                    <a:srgbClr val="FF0000"/>
                  </a:solidFill>
                </a:rPr>
                <a:t> Bygger på 127.000 korte interviews i 122 lande</a:t>
              </a:r>
            </a:p>
          </p:txBody>
        </p:sp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81BF0B37-7479-7EF9-6E6C-D0B4168DB933}"/>
                </a:ext>
              </a:extLst>
            </p:cNvPr>
            <p:cNvSpPr txBox="1"/>
            <p:nvPr/>
          </p:nvSpPr>
          <p:spPr>
            <a:xfrm>
              <a:off x="6184280" y="28985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/>
                <a:t>*</a:t>
              </a:r>
            </a:p>
          </p:txBody>
        </p:sp>
      </p:grpSp>
      <p:sp>
        <p:nvSpPr>
          <p:cNvPr id="7" name="Rektangel 6">
            <a:extLst>
              <a:ext uri="{FF2B5EF4-FFF2-40B4-BE49-F238E27FC236}">
                <a16:creationId xmlns:a16="http://schemas.microsoft.com/office/drawing/2014/main" id="{A7D16568-A418-6DB7-97F6-0C063B5192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6786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17667</TotalTime>
  <Words>2563</Words>
  <Application>Microsoft Office PowerPoint</Application>
  <PresentationFormat>Widescreen</PresentationFormat>
  <Paragraphs>258</Paragraphs>
  <Slides>38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38</vt:i4>
      </vt:variant>
    </vt:vector>
  </HeadingPairs>
  <TitlesOfParts>
    <vt:vector size="44" baseType="lpstr">
      <vt:lpstr>Arial</vt:lpstr>
      <vt:lpstr>Avenir Black</vt:lpstr>
      <vt:lpstr>Avenir Book</vt:lpstr>
      <vt:lpstr>Calibri</vt:lpstr>
      <vt:lpstr>Calibri Light</vt:lpstr>
      <vt:lpstr>Office-tema</vt:lpstr>
      <vt:lpstr>Hvad koster stress? </vt:lpstr>
      <vt:lpstr>PowerPoint-præsentation</vt:lpstr>
      <vt:lpstr>    Forskningsbaseret mental sundhedsfremme  og stressbehandling          </vt:lpstr>
      <vt:lpstr>PowerPoint-præsentation</vt:lpstr>
      <vt:lpstr>PowerPoint-præsentation</vt:lpstr>
      <vt:lpstr>Intermezzo!</vt:lpstr>
      <vt:lpstr>PowerPoint-præsentation</vt:lpstr>
      <vt:lpstr>PowerPoint-præsentation</vt:lpstr>
      <vt:lpstr>PowerPoint-præsentation</vt:lpstr>
      <vt:lpstr>Den nye 10-års handlingsplan</vt:lpstr>
      <vt:lpstr>PowerPoint-præsentation</vt:lpstr>
      <vt:lpstr>PowerPoint-præsentation</vt:lpstr>
      <vt:lpstr>Mentale sygdomme er dyre</vt:lpstr>
      <vt:lpstr>Indirekte omkostninger i arbejdsmiljøet</vt:lpstr>
      <vt:lpstr>Dårligt arb.miljø koster arbejdspladsen</vt:lpstr>
      <vt:lpstr>Vent lige!</vt:lpstr>
      <vt:lpstr>INDIREKTE OMKOSTNINGER</vt:lpstr>
      <vt:lpstr>Den rette analyseenhed? Menneskets totale kontekst</vt:lpstr>
      <vt:lpstr>Den rette analyseenhed? Menneskets totale kontekst</vt:lpstr>
      <vt:lpstr>Den rette analyseenhed? Menneskets totale kontekst</vt:lpstr>
      <vt:lpstr>Den rette analyseenhed? Menneskets totale kontekst</vt:lpstr>
      <vt:lpstr>Den rette analyseenhed? Menneskets totale kontekst</vt:lpstr>
      <vt:lpstr>Den rette analyseenhed? Menneskets totale kontekst</vt:lpstr>
      <vt:lpstr>Den rette analyseenhed? Menneskets totale kontekst</vt:lpstr>
      <vt:lpstr>Den rette analyseenhed? Menneskets totale kontekst</vt:lpstr>
      <vt:lpstr>Den rette analyseenhed? Menneskets totale kontekst</vt:lpstr>
      <vt:lpstr>Den rette analyseenhed? Menneskets totale livskontekst</vt:lpstr>
      <vt:lpstr>”Indirekte effekter” af stress blandt 94 danske pædagoger</vt:lpstr>
      <vt:lpstr>Hvad skal vi måle på?</vt:lpstr>
      <vt:lpstr>Hvordan skal vi måle det?</vt:lpstr>
      <vt:lpstr>PowerPoint-præsentation</vt:lpstr>
      <vt:lpstr>PowerPoint-præsentation</vt:lpstr>
      <vt:lpstr>Stressbehandling som social effektinvestering</vt:lpstr>
      <vt:lpstr>Konklusion: Stress er dyrt</vt:lpstr>
      <vt:lpstr>Beskæftigelse, Åben og Rolig</vt:lpstr>
      <vt:lpstr>PowerPoint-præsentation</vt:lpstr>
      <vt:lpstr>Refleksioner</vt:lpstr>
      <vt:lpstr>Mange tak!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Christian Gaden Jensen</dc:creator>
  <cp:lastModifiedBy>Frederik Nicolai Deleuran Jørgensen</cp:lastModifiedBy>
  <cp:revision>17</cp:revision>
  <dcterms:created xsi:type="dcterms:W3CDTF">2022-01-13T10:35:59Z</dcterms:created>
  <dcterms:modified xsi:type="dcterms:W3CDTF">2022-12-20T07:10:23Z</dcterms:modified>
</cp:coreProperties>
</file>