
<file path=[Content_Types].xml><?xml version="1.0" encoding="utf-8"?>
<Types xmlns="http://schemas.openxmlformats.org/package/2006/content-types">
  <Default Extension="bin" ContentType="image/x-emf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9"/>
  </p:sldMasterIdLst>
  <p:notesMasterIdLst>
    <p:notesMasterId r:id="rId32"/>
  </p:notesMasterIdLst>
  <p:sldIdLst>
    <p:sldId id="257" r:id="rId10"/>
    <p:sldId id="288" r:id="rId11"/>
    <p:sldId id="504" r:id="rId12"/>
    <p:sldId id="505" r:id="rId13"/>
    <p:sldId id="493" r:id="rId14"/>
    <p:sldId id="270" r:id="rId15"/>
    <p:sldId id="496" r:id="rId16"/>
    <p:sldId id="498" r:id="rId17"/>
    <p:sldId id="499" r:id="rId18"/>
    <p:sldId id="503" r:id="rId19"/>
    <p:sldId id="502" r:id="rId20"/>
    <p:sldId id="500" r:id="rId21"/>
    <p:sldId id="501" r:id="rId22"/>
    <p:sldId id="511" r:id="rId23"/>
    <p:sldId id="512" r:id="rId24"/>
    <p:sldId id="506" r:id="rId25"/>
    <p:sldId id="510" r:id="rId26"/>
    <p:sldId id="513" r:id="rId27"/>
    <p:sldId id="514" r:id="rId28"/>
    <p:sldId id="507" r:id="rId29"/>
    <p:sldId id="508" r:id="rId30"/>
    <p:sldId id="50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9BFA4-66E0-498C-B62C-7984569D5F8C}" v="23" dt="2022-05-17T09:37:54.145"/>
    <p1510:client id="{CB73C377-69E5-4347-A7F9-9DB2A3292708}" v="20" dt="2022-05-16T10:43:39.6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640" autoAdjust="0"/>
  </p:normalViewPr>
  <p:slideViewPr>
    <p:cSldViewPr snapToGrid="0" showGuides="1">
      <p:cViewPr varScale="1">
        <p:scale>
          <a:sx n="58" d="100"/>
          <a:sy n="58" d="100"/>
        </p:scale>
        <p:origin x="952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17/05/2022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975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693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512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699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Projekterne er opdelt i faser for at styre ressourceforbruget og kontrollere, at projektet er på sporet.</a:t>
            </a:r>
          </a:p>
          <a:p>
            <a:r>
              <a:rPr lang="da-DK" dirty="0"/>
              <a:t>Faseopdelingen må ikke forveksles med opdelingen af udviklingsmetoder i vandfald og agil. Al udvikling foregår i udførelsesfasen, og man bruger de metoder, man aftaler.</a:t>
            </a:r>
          </a:p>
          <a:p>
            <a:r>
              <a:rPr lang="da-DK" dirty="0"/>
              <a:t>Hvis der mangler viden eller markedet er umodent, kan man undtagelsesvist lave små prototyper eller </a:t>
            </a:r>
            <a:r>
              <a:rPr lang="da-DK" dirty="0" err="1"/>
              <a:t>proof</a:t>
            </a:r>
            <a:r>
              <a:rPr lang="da-DK" dirty="0"/>
              <a:t>-of-</a:t>
            </a:r>
            <a:r>
              <a:rPr lang="da-DK" dirty="0" err="1"/>
              <a:t>concept</a:t>
            </a:r>
            <a:r>
              <a:rPr lang="da-DK" dirty="0"/>
              <a:t> i initieringsfasen, men ellers er denne model velegnet, når idéen er forholdsvis klar og man kan se projektet formål, vision eller resultat for sig.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235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039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637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608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Kl.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19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36F85-577F-4A92-A47F-D540A2BCC82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749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79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173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666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981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972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14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Model – vi laver modeller for at kunne give et overblik over et begreb. En projektmodel viser fx faser og processer, men ikke organisation, opgaver eller leverancer.</a:t>
            </a:r>
          </a:p>
          <a:p>
            <a:r>
              <a:rPr lang="da-DK" dirty="0"/>
              <a:t>En portefølje er en samling af fx projekter. Dvs. en liste med nogle få stamdata om projekterne.</a:t>
            </a:r>
          </a:p>
          <a:p>
            <a:r>
              <a:rPr lang="da-DK" dirty="0"/>
              <a:t>Porteføljestyring er, når man laver en målrettet påvirkning af de projekter, der indgår i porteføljen, og man evt. proaktivt beslutter, hvilke nye projekter, der skal gennemføres.</a:t>
            </a:r>
          </a:p>
          <a:p>
            <a:r>
              <a:rPr lang="da-DK" dirty="0"/>
              <a:t>Projekter er målrettede afgrænsede udviklingsaktiviteter.</a:t>
            </a:r>
          </a:p>
          <a:p>
            <a:r>
              <a:rPr lang="da-DK" dirty="0"/>
              <a:t>Projektstyring kan foregå mere eller mindre stringent ved brug af standardiserede processer og skabeloner.</a:t>
            </a:r>
          </a:p>
          <a:p>
            <a:r>
              <a:rPr lang="da-DK" dirty="0"/>
              <a:t>Projektprocesser er målrettede aktiviteter.</a:t>
            </a:r>
          </a:p>
          <a:p>
            <a:r>
              <a:rPr lang="da-DK" dirty="0"/>
              <a:t>Projektfaser er en underopdeling af projektet, med sit eget formål, aktiviteter og resultater. De skal sikre, at vi bruger ressourcerne bedst muligt.</a:t>
            </a:r>
          </a:p>
          <a:p>
            <a:r>
              <a:rPr lang="da-DK" dirty="0"/>
              <a:t>Gates er en del af porteføljestyringen, hvor projektet opnår en godkendelse og tilladelse til at fortsætte og bruge ressourcer.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36F85-577F-4A92-A47F-D540A2BCC82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568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Projekterne er opdelt i faser for at styre ressourceforbruget og kontrollere, at projektet er på sporet.</a:t>
            </a:r>
          </a:p>
          <a:p>
            <a:r>
              <a:rPr lang="da-DK" dirty="0"/>
              <a:t>Faseopdelingen må ikke forveksles med opdelingen af udviklingsmetoder i vandfald og agil. Al udvikling foregår i udførelsesfasen, og man bruger de metoder, man aftaler.</a:t>
            </a:r>
          </a:p>
          <a:p>
            <a:r>
              <a:rPr lang="da-DK" dirty="0"/>
              <a:t>Hvis der mangler viden eller markedet er umodent, kan man undtagelsesvist lave små prototyper eller </a:t>
            </a:r>
            <a:r>
              <a:rPr lang="da-DK" dirty="0" err="1"/>
              <a:t>proof</a:t>
            </a:r>
            <a:r>
              <a:rPr lang="da-DK" dirty="0"/>
              <a:t>-of-</a:t>
            </a:r>
            <a:r>
              <a:rPr lang="da-DK" dirty="0" err="1"/>
              <a:t>concept</a:t>
            </a:r>
            <a:r>
              <a:rPr lang="da-DK" dirty="0"/>
              <a:t> i initieringsfasen, men ellers er denne model velegnet, når idéen er forholdsvis klar og man kan se projektet formål, vision eller resultat for sig.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458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8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Om projektmodellen ud fra SDUnet.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36F85-577F-4A92-A47F-D540A2BCC82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849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700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65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7" name="Logo black">
            <a:extLst>
              <a:ext uri="{FF2B5EF4-FFF2-40B4-BE49-F238E27FC236}">
                <a16:creationId xmlns:a16="http://schemas.microsoft.com/office/drawing/2014/main" id="{E6E48129-FB3C-4F39-A5A1-63313B41D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6296400"/>
            <a:ext cx="786874" cy="212400"/>
          </a:xfrm>
          <a:prstGeom prst="rect">
            <a:avLst/>
          </a:prstGeom>
        </p:spPr>
      </p:pic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17-05-2022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17-05-2022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752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710399" y="1700213"/>
            <a:ext cx="4677070" cy="1436392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dirty="0"/>
              <a:t>Overskrift i </a:t>
            </a:r>
            <a:r>
              <a:rPr lang="da-DK" dirty="0" err="1"/>
              <a:t>maks</a:t>
            </a:r>
            <a:r>
              <a:rPr lang="da-DK" dirty="0"/>
              <a:t> 2 linjer</a:t>
            </a:r>
            <a:endParaRPr lang="da-DK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0399" y="452437"/>
            <a:ext cx="4659277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 dirty="0"/>
              <a:t>Klik for at indsætte tekst (f.eks. job titel)</a:t>
            </a:r>
            <a:endParaRPr lang="da-DK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411163" y="1016000"/>
            <a:ext cx="404387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17-05-2022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17-05-2022</a:t>
            </a:fld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308762-F27B-4C02-A3F6-05048278412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16CDF92D-C78F-4CBE-853B-4E3CD39D2A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17-05-2022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17-05-2022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8304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32902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32902" y="2733129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1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/>
              <a:t>Klik for at 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34000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2112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4740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  <a:lvl2pPr marL="252000" indent="0">
              <a:buNone/>
              <a:defRPr sz="1000"/>
            </a:lvl2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59663" y="273240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459663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3948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17-05-2022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2921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F8A6A9-890A-4EA2-8FA4-EA834B1A1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17-05-2022</a:t>
            </a:fld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17-05-2022</a:t>
            </a:fld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10962000" cy="67196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11163" y="1989138"/>
            <a:ext cx="10961237" cy="3864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17-05-2022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150F5-CFA6-40F1-B2B7-79337C2232B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5544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17-05-2022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17-05-2022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033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8790A71A-B09B-4B5F-9D31-846A17201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17-05-2022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565F4-7FB3-4F2B-AED8-4859D42935AE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0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17-05-2022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17-05-2022</a:t>
            </a:fld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9F81D-3EAD-42E8-88EC-432C25D7A8F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003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3356" y="1700212"/>
            <a:ext cx="469392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17-05-2022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17-05-2022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96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5366267" cy="188428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56000" y="1028246"/>
            <a:ext cx="52164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17-05-2022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150F5-CFA6-40F1-B2B7-79337C2232B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771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92202" y="1006605"/>
            <a:ext cx="4680000" cy="193833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16" name="Logo black">
            <a:extLst>
              <a:ext uri="{FF2B5EF4-FFF2-40B4-BE49-F238E27FC236}">
                <a16:creationId xmlns:a16="http://schemas.microsoft.com/office/drawing/2014/main" id="{B52757AD-346A-4AA0-A5D6-36F8B1FE4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17-05-2022</a:t>
            </a:fld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2432" y="1000443"/>
            <a:ext cx="5077365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17-05-2022</a:t>
            </a:fld>
            <a:endParaRPr lang="da-DK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BAA208-28D6-470D-B539-73F9AC20E86C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54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1028247"/>
            <a:ext cx="25020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73164" y="1028246"/>
            <a:ext cx="25020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73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5163" y="1028246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35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97162" y="1028247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997161" y="1475354"/>
            <a:ext cx="2501999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17-05-2022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17-05-2022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195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300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692401" y="1076109"/>
            <a:ext cx="4680000" cy="1822734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overskrift, maksimalt 3 linjer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692400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0" name="Logo black">
            <a:extLst>
              <a:ext uri="{FF2B5EF4-FFF2-40B4-BE49-F238E27FC236}">
                <a16:creationId xmlns:a16="http://schemas.microsoft.com/office/drawing/2014/main" id="{1421C492-A651-4EE4-BB8B-C6886E7B5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6294893"/>
            <a:ext cx="784800" cy="211840"/>
          </a:xfrm>
          <a:prstGeom prst="rect">
            <a:avLst/>
          </a:prstGeom>
        </p:spPr>
      </p:pic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17-05-2022</a:t>
            </a:fld>
            <a:endParaRPr lang="da-DK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94981C-CC58-4018-9B19-5053EFA6B6A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400" y="1028247"/>
            <a:ext cx="11379347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3369040"/>
            <a:ext cx="11371905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Første niveau, bullet 16 </a:t>
            </a:r>
            <a:r>
              <a:rPr lang="da-DK" dirty="0" err="1"/>
              <a:t>pkt</a:t>
            </a:r>
            <a:endParaRPr lang="da-DK" dirty="0"/>
          </a:p>
          <a:p>
            <a:pPr lvl="1"/>
            <a:r>
              <a:rPr lang="da-DK" dirty="0"/>
              <a:t>Andet niveau, bullet 14 </a:t>
            </a:r>
            <a:r>
              <a:rPr lang="da-DK" dirty="0" err="1"/>
              <a:t>pkt</a:t>
            </a:r>
            <a:endParaRPr lang="da-DK" dirty="0"/>
          </a:p>
          <a:p>
            <a:pPr lvl="2"/>
            <a:r>
              <a:rPr lang="da-DK" dirty="0"/>
              <a:t>Tredje niveau, bullet 12 </a:t>
            </a:r>
            <a:r>
              <a:rPr lang="da-DK" dirty="0" err="1"/>
              <a:t>pkt</a:t>
            </a:r>
            <a:endParaRPr lang="da-DK" dirty="0"/>
          </a:p>
          <a:p>
            <a:pPr lvl="3"/>
            <a:r>
              <a:rPr lang="da-DK" dirty="0"/>
              <a:t>Fjerde niveau, Header bold 16 </a:t>
            </a:r>
            <a:r>
              <a:rPr lang="da-DK" dirty="0" err="1"/>
              <a:t>pkt</a:t>
            </a:r>
            <a:endParaRPr lang="da-DK" dirty="0"/>
          </a:p>
          <a:p>
            <a:pPr lvl="4"/>
            <a:r>
              <a:rPr lang="da-DK" dirty="0"/>
              <a:t>Femte niveau, Body </a:t>
            </a:r>
            <a:r>
              <a:rPr lang="da-DK" dirty="0" err="1"/>
              <a:t>regular</a:t>
            </a:r>
            <a:r>
              <a:rPr lang="da-DK" dirty="0"/>
              <a:t> 16 </a:t>
            </a:r>
            <a:r>
              <a:rPr lang="da-DK" dirty="0" err="1"/>
              <a:t>pkt</a:t>
            </a:r>
            <a:endParaRPr lang="da-DK" dirty="0"/>
          </a:p>
          <a:p>
            <a:pPr lvl="5"/>
            <a:r>
              <a:rPr lang="da-DK" dirty="0"/>
              <a:t>Sjette niveau, bullet 12 </a:t>
            </a:r>
            <a:r>
              <a:rPr lang="da-DK" dirty="0" err="1"/>
              <a:t>pkt</a:t>
            </a:r>
            <a:endParaRPr lang="da-DK" dirty="0"/>
          </a:p>
          <a:p>
            <a:pPr lvl="6"/>
            <a:r>
              <a:rPr lang="da-DK" dirty="0"/>
              <a:t>Syvende niveau, bullet 12 </a:t>
            </a:r>
            <a:r>
              <a:rPr lang="da-DK" dirty="0" err="1"/>
              <a:t>pkt</a:t>
            </a:r>
            <a:r>
              <a:rPr lang="da-DK" dirty="0"/>
              <a:t> (indryk 1 gang)</a:t>
            </a:r>
            <a:endParaRPr lang="da-DK"/>
          </a:p>
          <a:p>
            <a:pPr lvl="7"/>
            <a:r>
              <a:rPr lang="da-DK" dirty="0"/>
              <a:t>Ottende niveau, Header bold, 12 </a:t>
            </a:r>
            <a:r>
              <a:rPr lang="da-DK" dirty="0" err="1"/>
              <a:t>pkt</a:t>
            </a:r>
            <a:endParaRPr lang="da-DK" dirty="0"/>
          </a:p>
          <a:p>
            <a:pPr lvl="8"/>
            <a:r>
              <a:rPr lang="da-DK" dirty="0"/>
              <a:t>Niende niveau, Body </a:t>
            </a:r>
            <a:r>
              <a:rPr lang="da-DK" dirty="0" err="1"/>
              <a:t>regular</a:t>
            </a:r>
            <a:r>
              <a:rPr lang="da-DK" dirty="0"/>
              <a:t>, 12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17-05-2022</a:t>
            </a:fld>
            <a:endParaRPr lang="da-DK" dirty="0"/>
          </a:p>
        </p:txBody>
      </p:sp>
      <p:pic>
        <p:nvPicPr>
          <p:cNvPr id="25" name="Logo black">
            <a:extLst>
              <a:ext uri="{FF2B5EF4-FFF2-40B4-BE49-F238E27FC236}">
                <a16:creationId xmlns:a16="http://schemas.microsoft.com/office/drawing/2014/main" id="{860AC4C2-E6D6-4DCE-950A-C298C0AE9B8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17-05-2022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0" r:id="rId3"/>
    <p:sldLayoutId id="2147483688" r:id="rId4"/>
    <p:sldLayoutId id="2147483690" r:id="rId5"/>
    <p:sldLayoutId id="2147483686" r:id="rId6"/>
    <p:sldLayoutId id="2147483682" r:id="rId7"/>
    <p:sldLayoutId id="2147483689" r:id="rId8"/>
    <p:sldLayoutId id="2147483676" r:id="rId9"/>
    <p:sldLayoutId id="2147483654" r:id="rId10"/>
    <p:sldLayoutId id="2147483685" r:id="rId11"/>
    <p:sldLayoutId id="2147483691" r:id="rId12"/>
    <p:sldLayoutId id="2147483662" r:id="rId13"/>
    <p:sldLayoutId id="2147483692" r:id="rId14"/>
  </p:sldLayoutIdLst>
  <p:hf hd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tabLst>
          <a:tab pos="1438275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9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5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4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7.xml"/><Relationship Id="rId5" Type="http://schemas.openxmlformats.org/officeDocument/2006/relationships/image" Target="../media/image9.emf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6.xml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dunet.dk/da/servicesider/digitalisering-og-it/projekt_og_portefoeljestyring/digitaliseringsportefoeljen/ny_projektid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7F894D-9FFA-4C7B-8630-45BFFAEF2F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Velkommen til </a:t>
            </a:r>
            <a:r>
              <a:rPr lang="da-DK" sz="8800" dirty="0"/>
              <a:t>Projekt- og porteføljenetværk</a:t>
            </a:r>
            <a:br>
              <a:rPr lang="da-DK" dirty="0"/>
            </a:br>
            <a:br>
              <a:rPr lang="da-DK" dirty="0"/>
            </a:br>
            <a:r>
              <a:rPr lang="da-DK" dirty="0"/>
              <a:t>17. maj 2022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F08C6-7869-42F2-829E-6683126F4D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3C7CD7C-F7E2-4FF3-B441-BD5C13FCA230}" type="datetime1">
              <a:rPr lang="da-DK" smtClean="0"/>
              <a:pPr/>
              <a:t>17-05-2022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6127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DF420FB-C502-40C3-9DA5-EF1A04D67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0283" y="434013"/>
            <a:ext cx="2893126" cy="968037"/>
          </a:xfrm>
        </p:spPr>
        <p:txBody>
          <a:bodyPr/>
          <a:lstStyle/>
          <a:p>
            <a:r>
              <a:rPr lang="da-DK" dirty="0"/>
              <a:t>Idéoplæg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3869708-F313-4DE1-9718-77A3272CB72D}"/>
              </a:ext>
            </a:extLst>
          </p:cNvPr>
          <p:cNvSpPr txBox="1">
            <a:spLocks/>
          </p:cNvSpPr>
          <p:nvPr/>
        </p:nvSpPr>
        <p:spPr>
          <a:xfrm>
            <a:off x="749509" y="2578307"/>
            <a:ext cx="10622892" cy="3637935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a-DK" sz="2400" dirty="0"/>
              <a:t>Dokumentets formål er, at beskrive idéen godt nok til at få ressourcer til analyser og planlægning i Initieringsfasen</a:t>
            </a:r>
          </a:p>
          <a:p>
            <a:pPr>
              <a:lnSpc>
                <a:spcPct val="150000"/>
              </a:lnSpc>
            </a:pPr>
            <a:endParaRPr lang="da-DK" sz="2400" dirty="0"/>
          </a:p>
          <a:p>
            <a:pPr>
              <a:lnSpc>
                <a:spcPct val="150000"/>
              </a:lnSpc>
            </a:pPr>
            <a:r>
              <a:rPr lang="da-DK" sz="2400" dirty="0"/>
              <a:t>2 skabeloner at vælge i mellem</a:t>
            </a:r>
          </a:p>
          <a:p>
            <a:pPr>
              <a:lnSpc>
                <a:spcPct val="150000"/>
              </a:lnSpc>
            </a:pPr>
            <a:r>
              <a:rPr lang="da-DK" sz="2400" dirty="0"/>
              <a:t>Kort om hvorfor, hvad, hvem og hvordan</a:t>
            </a:r>
          </a:p>
          <a:p>
            <a:pPr>
              <a:lnSpc>
                <a:spcPct val="150000"/>
              </a:lnSpc>
            </a:pPr>
            <a:r>
              <a:rPr lang="da-DK" sz="2400" dirty="0"/>
              <a:t>Gevinster, omkostninger og konsekvenser</a:t>
            </a:r>
          </a:p>
          <a:p>
            <a:pPr>
              <a:lnSpc>
                <a:spcPct val="150000"/>
              </a:lnSpc>
            </a:pPr>
            <a:endParaRPr lang="da-DK" sz="2400" dirty="0"/>
          </a:p>
        </p:txBody>
      </p:sp>
      <p:pic>
        <p:nvPicPr>
          <p:cNvPr id="6" name="Billede 5" descr="Et billede, der indeholder lys&#10;&#10;Automatisk genereret beskrivelse">
            <a:extLst>
              <a:ext uri="{FF2B5EF4-FFF2-40B4-BE49-F238E27FC236}">
                <a16:creationId xmlns:a16="http://schemas.microsoft.com/office/drawing/2014/main" id="{8265EA81-70AC-4632-B8FF-3A076DD37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933" y="321118"/>
            <a:ext cx="1482713" cy="155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70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A1AFC7F-8F77-4D59-8795-6E7B30F80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923" y="473963"/>
            <a:ext cx="10768670" cy="1127742"/>
          </a:xfrm>
        </p:spPr>
        <p:txBody>
          <a:bodyPr/>
          <a:lstStyle/>
          <a:p>
            <a:pPr algn="r"/>
            <a:r>
              <a:rPr lang="da-DK" dirty="0"/>
              <a:t>Målhierarki</a:t>
            </a:r>
          </a:p>
        </p:txBody>
      </p:sp>
      <p:sp>
        <p:nvSpPr>
          <p:cNvPr id="4" name="Nedadgående pil 4">
            <a:extLst>
              <a:ext uri="{FF2B5EF4-FFF2-40B4-BE49-F238E27FC236}">
                <a16:creationId xmlns:a16="http://schemas.microsoft.com/office/drawing/2014/main" id="{2959BF5A-2373-47C1-9DCA-103BB82C1FB2}"/>
              </a:ext>
            </a:extLst>
          </p:cNvPr>
          <p:cNvSpPr/>
          <p:nvPr/>
        </p:nvSpPr>
        <p:spPr>
          <a:xfrm>
            <a:off x="2279576" y="4197970"/>
            <a:ext cx="216024" cy="120172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Opadgående pil 5">
            <a:extLst>
              <a:ext uri="{FF2B5EF4-FFF2-40B4-BE49-F238E27FC236}">
                <a16:creationId xmlns:a16="http://schemas.microsoft.com/office/drawing/2014/main" id="{6A6B0CD1-67F1-4DAB-A98C-5C8ECD067D87}"/>
              </a:ext>
            </a:extLst>
          </p:cNvPr>
          <p:cNvSpPr/>
          <p:nvPr/>
        </p:nvSpPr>
        <p:spPr>
          <a:xfrm>
            <a:off x="2279576" y="2033752"/>
            <a:ext cx="216024" cy="1179224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boks 6">
            <a:extLst>
              <a:ext uri="{FF2B5EF4-FFF2-40B4-BE49-F238E27FC236}">
                <a16:creationId xmlns:a16="http://schemas.microsoft.com/office/drawing/2014/main" id="{8AAC02BF-2D98-4EE4-87A7-04E7BF7A679D}"/>
              </a:ext>
            </a:extLst>
          </p:cNvPr>
          <p:cNvSpPr txBox="1"/>
          <p:nvPr/>
        </p:nvSpPr>
        <p:spPr>
          <a:xfrm>
            <a:off x="4937752" y="2544856"/>
            <a:ext cx="3862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Hvorfor er projektet nødvendigt?</a:t>
            </a:r>
          </a:p>
        </p:txBody>
      </p:sp>
      <p:sp>
        <p:nvSpPr>
          <p:cNvPr id="7" name="Tekstboks 7">
            <a:extLst>
              <a:ext uri="{FF2B5EF4-FFF2-40B4-BE49-F238E27FC236}">
                <a16:creationId xmlns:a16="http://schemas.microsoft.com/office/drawing/2014/main" id="{67723BCE-8404-459B-B05B-5627CED5C8FF}"/>
              </a:ext>
            </a:extLst>
          </p:cNvPr>
          <p:cNvSpPr txBox="1"/>
          <p:nvPr/>
        </p:nvSpPr>
        <p:spPr>
          <a:xfrm>
            <a:off x="4935095" y="4581128"/>
            <a:ext cx="307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Hvordan skal vi gøre det?</a:t>
            </a:r>
          </a:p>
        </p:txBody>
      </p:sp>
      <p:sp>
        <p:nvSpPr>
          <p:cNvPr id="8" name="Tekstboks 8">
            <a:extLst>
              <a:ext uri="{FF2B5EF4-FFF2-40B4-BE49-F238E27FC236}">
                <a16:creationId xmlns:a16="http://schemas.microsoft.com/office/drawing/2014/main" id="{E35292BE-28F3-4381-9918-16D5086276F0}"/>
              </a:ext>
            </a:extLst>
          </p:cNvPr>
          <p:cNvSpPr txBox="1"/>
          <p:nvPr/>
        </p:nvSpPr>
        <p:spPr>
          <a:xfrm>
            <a:off x="1554794" y="2512557"/>
            <a:ext cx="3295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Formål</a:t>
            </a:r>
          </a:p>
        </p:txBody>
      </p:sp>
      <p:sp>
        <p:nvSpPr>
          <p:cNvPr id="9" name="Tekstboks 6">
            <a:extLst>
              <a:ext uri="{FF2B5EF4-FFF2-40B4-BE49-F238E27FC236}">
                <a16:creationId xmlns:a16="http://schemas.microsoft.com/office/drawing/2014/main" id="{A6F0C846-117D-471F-93DD-3FC58B0286A2}"/>
              </a:ext>
            </a:extLst>
          </p:cNvPr>
          <p:cNvSpPr txBox="1"/>
          <p:nvPr/>
        </p:nvSpPr>
        <p:spPr>
          <a:xfrm>
            <a:off x="4937752" y="3533527"/>
            <a:ext cx="307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Hvad skal projektet levere?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5BC7638-4AEB-467D-BAC8-17F6BC171E90}"/>
              </a:ext>
            </a:extLst>
          </p:cNvPr>
          <p:cNvSpPr txBox="1"/>
          <p:nvPr/>
        </p:nvSpPr>
        <p:spPr>
          <a:xfrm>
            <a:off x="2711624" y="3533527"/>
            <a:ext cx="201010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400" dirty="0"/>
              <a:t>Projektmål</a:t>
            </a:r>
          </a:p>
          <a:p>
            <a:endParaRPr lang="da-DK" sz="1600" dirty="0" err="1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B696AB0E-A403-48FD-8DF0-5F7F334EDE18}"/>
              </a:ext>
            </a:extLst>
          </p:cNvPr>
          <p:cNvSpPr txBox="1"/>
          <p:nvPr/>
        </p:nvSpPr>
        <p:spPr>
          <a:xfrm>
            <a:off x="2711624" y="4581128"/>
            <a:ext cx="300333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400" dirty="0"/>
              <a:t>Leverancer</a:t>
            </a:r>
          </a:p>
          <a:p>
            <a:endParaRPr lang="da-DK" sz="1600" dirty="0" err="1"/>
          </a:p>
        </p:txBody>
      </p:sp>
    </p:spTree>
    <p:extLst>
      <p:ext uri="{BB962C8B-B14F-4D97-AF65-F5344CB8AC3E}">
        <p14:creationId xmlns:p14="http://schemas.microsoft.com/office/powerpoint/2010/main" val="1122738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DF420FB-C502-40C3-9DA5-EF1A04D67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545970"/>
            <a:ext cx="5367600" cy="968037"/>
          </a:xfrm>
        </p:spPr>
        <p:txBody>
          <a:bodyPr/>
          <a:lstStyle/>
          <a:p>
            <a:r>
              <a:rPr lang="da-DK" dirty="0"/>
              <a:t>Projektgrundlag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3869708-F313-4DE1-9718-77A3272CB72D}"/>
              </a:ext>
            </a:extLst>
          </p:cNvPr>
          <p:cNvSpPr txBox="1">
            <a:spLocks/>
          </p:cNvSpPr>
          <p:nvPr/>
        </p:nvSpPr>
        <p:spPr>
          <a:xfrm>
            <a:off x="749509" y="1394085"/>
            <a:ext cx="10714091" cy="4822157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a-DK" sz="2400" dirty="0"/>
              <a:t>Formålet med projektet - hvorfor</a:t>
            </a:r>
          </a:p>
          <a:p>
            <a:pPr>
              <a:lnSpc>
                <a:spcPct val="150000"/>
              </a:lnSpc>
            </a:pPr>
            <a:r>
              <a:rPr lang="da-DK" sz="2400" dirty="0"/>
              <a:t>Beskrivelse af den nuværende situation inkl. tid og kroner </a:t>
            </a:r>
          </a:p>
          <a:p>
            <a:pPr>
              <a:lnSpc>
                <a:spcPct val="150000"/>
              </a:lnSpc>
            </a:pPr>
            <a:r>
              <a:rPr lang="da-DK" sz="2400" dirty="0"/>
              <a:t>Beskrivelse af den fremtidige situation inkl. forventet tid og kroner </a:t>
            </a:r>
          </a:p>
          <a:p>
            <a:pPr>
              <a:lnSpc>
                <a:spcPct val="150000"/>
              </a:lnSpc>
            </a:pPr>
            <a:r>
              <a:rPr lang="da-DK" sz="2400" dirty="0"/>
              <a:t>Konklusion fra gevinstkortlægning</a:t>
            </a:r>
          </a:p>
          <a:p>
            <a:pPr>
              <a:lnSpc>
                <a:spcPct val="150000"/>
              </a:lnSpc>
            </a:pPr>
            <a:r>
              <a:rPr lang="da-DK" sz="2400" dirty="0"/>
              <a:t>Konklusion fra risikoanalyse</a:t>
            </a:r>
          </a:p>
          <a:p>
            <a:pPr>
              <a:lnSpc>
                <a:spcPct val="150000"/>
              </a:lnSpc>
            </a:pPr>
            <a:r>
              <a:rPr lang="da-DK" sz="2400" dirty="0"/>
              <a:t>Business case og investeringsvurdering</a:t>
            </a:r>
          </a:p>
        </p:txBody>
      </p:sp>
      <p:pic>
        <p:nvPicPr>
          <p:cNvPr id="6" name="Pladsholder til billede 13">
            <a:extLst>
              <a:ext uri="{FF2B5EF4-FFF2-40B4-BE49-F238E27FC236}">
                <a16:creationId xmlns:a16="http://schemas.microsoft.com/office/drawing/2014/main" id="{BA613E11-01A7-49F4-A147-BA5B9F0F5B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10" t="-33265" r="-15610" b="-33265"/>
          <a:stretch/>
        </p:blipFill>
        <p:spPr>
          <a:xfrm>
            <a:off x="10590274" y="424696"/>
            <a:ext cx="873326" cy="1090663"/>
          </a:xfrm>
          <a:prstGeom prst="rect">
            <a:avLst/>
          </a:prstGeom>
          <a:solidFill>
            <a:srgbClr val="862633"/>
          </a:solidFill>
        </p:spPr>
      </p:pic>
    </p:spTree>
    <p:extLst>
      <p:ext uri="{BB962C8B-B14F-4D97-AF65-F5344CB8AC3E}">
        <p14:creationId xmlns:p14="http://schemas.microsoft.com/office/powerpoint/2010/main" val="2246239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DF420FB-C502-40C3-9DA5-EF1A04D67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545970"/>
            <a:ext cx="5367600" cy="968037"/>
          </a:xfrm>
        </p:spPr>
        <p:txBody>
          <a:bodyPr/>
          <a:lstStyle/>
          <a:p>
            <a:pPr algn="r"/>
            <a:r>
              <a:rPr lang="da-DK" dirty="0"/>
              <a:t>Projektgrundlag</a:t>
            </a:r>
          </a:p>
        </p:txBody>
      </p:sp>
      <p:pic>
        <p:nvPicPr>
          <p:cNvPr id="4" name="Picture 2" descr="illedresultat for Fundament">
            <a:extLst>
              <a:ext uri="{FF2B5EF4-FFF2-40B4-BE49-F238E27FC236}">
                <a16:creationId xmlns:a16="http://schemas.microsoft.com/office/drawing/2014/main" id="{09BD298D-BABB-459F-B4E0-5D8B37CC8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19"/>
          <a:stretch/>
        </p:blipFill>
        <p:spPr bwMode="auto">
          <a:xfrm>
            <a:off x="2533881" y="2304458"/>
            <a:ext cx="9658120" cy="372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3869708-F313-4DE1-9718-77A3272CB72D}"/>
              </a:ext>
            </a:extLst>
          </p:cNvPr>
          <p:cNvSpPr txBox="1">
            <a:spLocks/>
          </p:cNvSpPr>
          <p:nvPr/>
        </p:nvSpPr>
        <p:spPr>
          <a:xfrm>
            <a:off x="749509" y="1394085"/>
            <a:ext cx="10622892" cy="4822157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a-DK" sz="2400" dirty="0"/>
              <a:t>Organisering og inddragelse - hvem</a:t>
            </a:r>
          </a:p>
          <a:p>
            <a:pPr>
              <a:lnSpc>
                <a:spcPct val="150000"/>
              </a:lnSpc>
            </a:pPr>
            <a:r>
              <a:rPr lang="da-DK" sz="2400" dirty="0"/>
              <a:t>Indhold og fremgangsmåde - hvad</a:t>
            </a:r>
          </a:p>
          <a:p>
            <a:pPr>
              <a:lnSpc>
                <a:spcPct val="150000"/>
              </a:lnSpc>
            </a:pPr>
            <a:r>
              <a:rPr lang="da-DK" sz="2400" dirty="0"/>
              <a:t>Hovedtidsplan - hvornår</a:t>
            </a:r>
          </a:p>
        </p:txBody>
      </p:sp>
    </p:spTree>
    <p:extLst>
      <p:ext uri="{BB962C8B-B14F-4D97-AF65-F5344CB8AC3E}">
        <p14:creationId xmlns:p14="http://schemas.microsoft.com/office/powerpoint/2010/main" val="2840800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F00A5F3-17F2-9D15-EE8A-F41A49DA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028246"/>
            <a:ext cx="10962000" cy="671967"/>
          </a:xfrm>
        </p:spPr>
        <p:txBody>
          <a:bodyPr anchor="t">
            <a:normAutofit/>
          </a:bodyPr>
          <a:lstStyle/>
          <a:p>
            <a:r>
              <a:rPr lang="da-DK" dirty="0"/>
              <a:t>SDU’s Projektmodel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974B8-4B20-405D-B781-EB5823AF182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A69FB771-6015-457D-8CBD-634E18D4B19E}" type="datetime1">
              <a:rPr lang="da-DK" smtClean="0"/>
              <a:pPr>
                <a:spcAft>
                  <a:spcPts val="600"/>
                </a:spcAft>
              </a:pPr>
              <a:t>17-05-2022</a:t>
            </a:fld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CCFECEB-B54F-4BD1-9CB9-EE5C474A6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99" y="1862309"/>
            <a:ext cx="10961999" cy="419100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69474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DF420FB-C502-40C3-9DA5-EF1A04D67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3889" y="545970"/>
            <a:ext cx="10229712" cy="968037"/>
          </a:xfrm>
        </p:spPr>
        <p:txBody>
          <a:bodyPr/>
          <a:lstStyle/>
          <a:p>
            <a:pPr algn="r"/>
            <a:r>
              <a:rPr lang="da-DK" dirty="0"/>
              <a:t>Business case og projektøkonomi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3869708-F313-4DE1-9718-77A3272CB72D}"/>
              </a:ext>
            </a:extLst>
          </p:cNvPr>
          <p:cNvSpPr txBox="1">
            <a:spLocks/>
          </p:cNvSpPr>
          <p:nvPr/>
        </p:nvSpPr>
        <p:spPr>
          <a:xfrm>
            <a:off x="749509" y="1394085"/>
            <a:ext cx="10714091" cy="4822157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a-DK" sz="2400" dirty="0"/>
              <a:t>Fortsat forretningsmæssig begrundelse</a:t>
            </a:r>
          </a:p>
          <a:p>
            <a:pPr>
              <a:lnSpc>
                <a:spcPct val="150000"/>
              </a:lnSpc>
            </a:pPr>
            <a:r>
              <a:rPr lang="da-DK" sz="2400" dirty="0"/>
              <a:t>Afvejning af gevinster og andre effekter og konsekvenser, risici og omkostninger </a:t>
            </a:r>
          </a:p>
          <a:p>
            <a:pPr>
              <a:lnSpc>
                <a:spcPct val="150000"/>
              </a:lnSpc>
            </a:pPr>
            <a:endParaRPr lang="da-DK" sz="2400" dirty="0"/>
          </a:p>
          <a:p>
            <a:pPr>
              <a:lnSpc>
                <a:spcPct val="150000"/>
              </a:lnSpc>
            </a:pPr>
            <a:r>
              <a:rPr lang="da-DK" sz="2400" dirty="0"/>
              <a:t>Projektomkostninger; indkøb + løn </a:t>
            </a:r>
          </a:p>
          <a:p>
            <a:pPr>
              <a:lnSpc>
                <a:spcPct val="150000"/>
              </a:lnSpc>
            </a:pPr>
            <a:r>
              <a:rPr lang="da-DK" sz="2400" dirty="0"/>
              <a:t>Driftsscenarie 0; nuværende driftsomkostninger inkl. løn</a:t>
            </a:r>
          </a:p>
          <a:p>
            <a:pPr>
              <a:lnSpc>
                <a:spcPct val="150000"/>
              </a:lnSpc>
            </a:pPr>
            <a:r>
              <a:rPr lang="da-DK" sz="2400" dirty="0"/>
              <a:t>Driftsscenarie 1; forventede driftsomkostninger inkl. løn</a:t>
            </a:r>
          </a:p>
          <a:p>
            <a:pPr>
              <a:lnSpc>
                <a:spcPct val="150000"/>
              </a:lnSpc>
            </a:pPr>
            <a:r>
              <a:rPr lang="da-DK" sz="2400" dirty="0"/>
              <a:t>Økonomisk resultat</a:t>
            </a:r>
          </a:p>
        </p:txBody>
      </p:sp>
    </p:spTree>
    <p:extLst>
      <p:ext uri="{BB962C8B-B14F-4D97-AF65-F5344CB8AC3E}">
        <p14:creationId xmlns:p14="http://schemas.microsoft.com/office/powerpoint/2010/main" val="759349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D635C36-FE7A-4203-9D8F-A0C43411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554636"/>
            <a:ext cx="5366267" cy="809469"/>
          </a:xfrm>
        </p:spPr>
        <p:txBody>
          <a:bodyPr/>
          <a:lstStyle/>
          <a:p>
            <a:r>
              <a:rPr lang="da-DK" dirty="0"/>
              <a:t>Program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3EDBE6F5-D4AA-4746-B799-FB70CE5ED77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27030" y="1028246"/>
            <a:ext cx="6845370" cy="5651334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12.30 - 12.35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Velkommen</a:t>
            </a:r>
          </a:p>
          <a:p>
            <a:pPr marL="0" indent="0"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ved Birgitte Hjelm Paulsen, tovholder for netværket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12.35 - 12.55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 til Digitaliseringsporteføljen </a:t>
            </a:r>
          </a:p>
          <a:p>
            <a:pPr marL="0" indent="0"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ved Digitaliseringschef Bue Raun Andersen, SDU Digital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12.55 - 13.25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 til SDU’s projektmodel samt kort om skabeloner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ved projektleder Karin Grundsø, SDU Digital - Design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13.25 - 14.15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Projektmodellen i praksis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14.15 - 14.30 Pause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14.30 - 15.25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Co-creation-workshop: Ønskerne til et kommende digitalt projekt-flow</a:t>
            </a:r>
            <a:endParaRPr lang="da-DK" b="1" dirty="0"/>
          </a:p>
          <a:p>
            <a:pPr marL="0" indent="0">
              <a:buNone/>
            </a:pPr>
            <a:r>
              <a:rPr lang="da-DK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Ved Birgitte Hjelm Paulsen og Henri Nooyen , SDU Digital - Transformation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15.25 - 15.30 Afrunding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BFBBFC6-41C8-465D-8B67-F8A35C33C21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11AECDE-CFB6-4B6D-926C-405B4690EC08}" type="datetime1">
              <a:rPr lang="da-DK" smtClean="0"/>
              <a:t>17-05-2022</a:t>
            </a:fld>
            <a:endParaRPr lang="da-DK" dirty="0"/>
          </a:p>
        </p:txBody>
      </p:sp>
      <p:sp>
        <p:nvSpPr>
          <p:cNvPr id="2" name="Pil: højre 1">
            <a:extLst>
              <a:ext uri="{FF2B5EF4-FFF2-40B4-BE49-F238E27FC236}">
                <a16:creationId xmlns:a16="http://schemas.microsoft.com/office/drawing/2014/main" id="{55FCDD1C-43EF-42B2-AC68-19DCCC094A71}"/>
              </a:ext>
            </a:extLst>
          </p:cNvPr>
          <p:cNvSpPr/>
          <p:nvPr/>
        </p:nvSpPr>
        <p:spPr>
          <a:xfrm>
            <a:off x="3093533" y="3559222"/>
            <a:ext cx="1222159" cy="46262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</p:spTree>
    <p:extLst>
      <p:ext uri="{BB962C8B-B14F-4D97-AF65-F5344CB8AC3E}">
        <p14:creationId xmlns:p14="http://schemas.microsoft.com/office/powerpoint/2010/main" val="2724761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3869708-F313-4DE1-9718-77A3272CB72D}"/>
              </a:ext>
            </a:extLst>
          </p:cNvPr>
          <p:cNvSpPr txBox="1">
            <a:spLocks/>
          </p:cNvSpPr>
          <p:nvPr/>
        </p:nvSpPr>
        <p:spPr>
          <a:xfrm>
            <a:off x="259830" y="554637"/>
            <a:ext cx="6390805" cy="5661606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a-DK" sz="2400" dirty="0">
                <a:effectLst/>
                <a:ea typeface="Calibri" panose="020F0502020204030204" pitchFamily="34" charset="0"/>
              </a:rPr>
              <a:t>Hvordan anvender jeg SDU's projektskabeloner og -værktøjer i egen praksis? Ruby</a:t>
            </a:r>
          </a:p>
          <a:p>
            <a:pPr>
              <a:lnSpc>
                <a:spcPct val="150000"/>
              </a:lnSpc>
            </a:pPr>
            <a:endParaRPr lang="da-DK" sz="2400" dirty="0"/>
          </a:p>
          <a:p>
            <a:pPr>
              <a:lnSpc>
                <a:spcPct val="150000"/>
              </a:lnSpc>
            </a:pPr>
            <a:r>
              <a:rPr lang="da-DK" sz="2400" dirty="0">
                <a:effectLst/>
                <a:ea typeface="Calibri" panose="020F0502020204030204" pitchFamily="34" charset="0"/>
              </a:rPr>
              <a:t>Hvordan skalerer jeg SDU’s projektmodel ned til mindre projekter? BMB</a:t>
            </a:r>
          </a:p>
          <a:p>
            <a:pPr>
              <a:lnSpc>
                <a:spcPct val="150000"/>
              </a:lnSpc>
            </a:pPr>
            <a:endParaRPr lang="da-DK" sz="2400" dirty="0"/>
          </a:p>
          <a:p>
            <a:pPr>
              <a:lnSpc>
                <a:spcPct val="150000"/>
              </a:lnSpc>
            </a:pPr>
            <a:r>
              <a:rPr lang="da-DK" sz="2400" dirty="0"/>
              <a:t>Konceptudvikling af SDU’s nye kategori af projekter ved navn </a:t>
            </a:r>
            <a:r>
              <a:rPr lang="da-DK" sz="2400" b="1" dirty="0"/>
              <a:t>Eksperimenter </a:t>
            </a:r>
            <a:r>
              <a:rPr lang="da-DK" sz="2400" dirty="0"/>
              <a:t>BMB</a:t>
            </a:r>
            <a:endParaRPr lang="da-DK" sz="2400" b="1" dirty="0"/>
          </a:p>
        </p:txBody>
      </p:sp>
      <p:pic>
        <p:nvPicPr>
          <p:cNvPr id="6" name="Pladsholder til billede 8">
            <a:extLst>
              <a:ext uri="{FF2B5EF4-FFF2-40B4-BE49-F238E27FC236}">
                <a16:creationId xmlns:a16="http://schemas.microsoft.com/office/drawing/2014/main" id="{49097A6C-B683-4A1E-9C2D-0BB541ACB4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09" t="-28842" r="-19709" b="-29123"/>
          <a:stretch/>
        </p:blipFill>
        <p:spPr>
          <a:xfrm>
            <a:off x="6710401" y="0"/>
            <a:ext cx="5481600" cy="6858000"/>
          </a:xfrm>
          <a:prstGeom prst="rect">
            <a:avLst/>
          </a:prstGeom>
          <a:solidFill>
            <a:srgbClr val="4E5B31"/>
          </a:solidFill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DF420FB-C502-40C3-9DA5-EF1A04D67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466" y="5732223"/>
            <a:ext cx="5021704" cy="968037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Modellen i praksis</a:t>
            </a:r>
          </a:p>
        </p:txBody>
      </p:sp>
    </p:spTree>
    <p:extLst>
      <p:ext uri="{BB962C8B-B14F-4D97-AF65-F5344CB8AC3E}">
        <p14:creationId xmlns:p14="http://schemas.microsoft.com/office/powerpoint/2010/main" val="3189997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5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DF420FB-C502-40C3-9DA5-EF1A04D67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3889" y="545970"/>
            <a:ext cx="10229712" cy="968037"/>
          </a:xfrm>
        </p:spPr>
        <p:txBody>
          <a:bodyPr/>
          <a:lstStyle/>
          <a:p>
            <a:pPr algn="r"/>
            <a:r>
              <a:rPr lang="da-DK" dirty="0">
                <a:solidFill>
                  <a:schemeClr val="bg1"/>
                </a:solidFill>
              </a:rPr>
              <a:t>Projektmodellen i egen praksis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3869708-F313-4DE1-9718-77A3272CB72D}"/>
              </a:ext>
            </a:extLst>
          </p:cNvPr>
          <p:cNvSpPr txBox="1">
            <a:spLocks/>
          </p:cNvSpPr>
          <p:nvPr/>
        </p:nvSpPr>
        <p:spPr>
          <a:xfrm>
            <a:off x="749509" y="1640877"/>
            <a:ext cx="10714091" cy="4575365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a-DK" sz="2400" b="1" dirty="0">
                <a:solidFill>
                  <a:schemeClr val="bg1"/>
                </a:solidFill>
              </a:rPr>
              <a:t>Tænk over 3 spørgsmål</a:t>
            </a:r>
          </a:p>
          <a:p>
            <a:pPr lvl="1">
              <a:lnSpc>
                <a:spcPct val="150000"/>
              </a:lnSpc>
              <a:spcAft>
                <a:spcPts val="1000"/>
              </a:spcAft>
            </a:pPr>
            <a:r>
              <a:rPr lang="da-DK" sz="2200" dirty="0">
                <a:solidFill>
                  <a:schemeClr val="bg1"/>
                </a:solidFill>
              </a:rPr>
              <a:t>Hvad er min tilgang til at komme i gang med at bruge projektmodellen og skabelonerne?</a:t>
            </a:r>
          </a:p>
          <a:p>
            <a:pPr lvl="1">
              <a:lnSpc>
                <a:spcPct val="150000"/>
              </a:lnSpc>
              <a:spcAft>
                <a:spcPts val="1000"/>
              </a:spcAft>
            </a:pPr>
            <a:r>
              <a:rPr lang="da-DK" sz="2200" dirty="0">
                <a:solidFill>
                  <a:schemeClr val="bg1"/>
                </a:solidFill>
              </a:rPr>
              <a:t>Hvilke skabeloner eller redskaber vil jeg gerne i gang med?</a:t>
            </a:r>
          </a:p>
          <a:p>
            <a:pPr lvl="1">
              <a:lnSpc>
                <a:spcPct val="150000"/>
              </a:lnSpc>
              <a:spcAft>
                <a:spcPts val="1000"/>
              </a:spcAft>
            </a:pPr>
            <a:r>
              <a:rPr lang="da-DK" sz="2200" dirty="0">
                <a:solidFill>
                  <a:schemeClr val="bg1"/>
                </a:solidFill>
              </a:rPr>
              <a:t>Hvad vil jeg gerne have hjælp til fra kollegerne her?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a-DK" sz="2400" dirty="0">
                <a:solidFill>
                  <a:schemeClr val="bg1"/>
                </a:solidFill>
              </a:rPr>
              <a:t>Skriv skabelonerne på en lap og hæng op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a-DK" sz="2400" dirty="0">
                <a:solidFill>
                  <a:schemeClr val="bg1"/>
                </a:solidFill>
              </a:rPr>
              <a:t>Skriv også en lap med, hvad I vil have hjælp til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E241E06-CCD6-4831-95C2-6A9DD1B98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91" y="419100"/>
            <a:ext cx="2445745" cy="109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25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5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DF420FB-C502-40C3-9DA5-EF1A04D67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3889" y="545970"/>
            <a:ext cx="10229712" cy="968037"/>
          </a:xfrm>
        </p:spPr>
        <p:txBody>
          <a:bodyPr/>
          <a:lstStyle/>
          <a:p>
            <a:pPr algn="r"/>
            <a:r>
              <a:rPr lang="da-DK" dirty="0">
                <a:solidFill>
                  <a:schemeClr val="bg1"/>
                </a:solidFill>
              </a:rPr>
              <a:t>Projektmodellen i egen praksis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3869708-F313-4DE1-9718-77A3272CB72D}"/>
              </a:ext>
            </a:extLst>
          </p:cNvPr>
          <p:cNvSpPr txBox="1">
            <a:spLocks/>
          </p:cNvSpPr>
          <p:nvPr/>
        </p:nvSpPr>
        <p:spPr>
          <a:xfrm>
            <a:off x="749509" y="1640877"/>
            <a:ext cx="10714091" cy="4575365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Inddeling i grupper</a:t>
            </a:r>
          </a:p>
          <a:p>
            <a:pPr marL="252000" marR="0" lvl="0" indent="-252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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Lav en runde i grupperne, og fortæl om jeres tilgang</a:t>
            </a:r>
          </a:p>
          <a:p>
            <a:pPr marL="252000" marR="0" lvl="0" indent="-252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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Kig sammen på det, I vil have hjælp til, og aftal, hvad I vil tage fat på</a:t>
            </a:r>
          </a:p>
          <a:p>
            <a:pPr marL="252000" marR="0" lvl="0" indent="-252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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Drøft og giv hinanden hjælp i form af sparring</a:t>
            </a:r>
          </a:p>
          <a:p>
            <a:pPr marL="252000" marR="0" lvl="0" indent="-252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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Skriv en liste over de gode råd, så alle kan få glæde af dem på hjemmesiden</a:t>
            </a:r>
          </a:p>
          <a:p>
            <a:pPr marL="252000" marR="0" lvl="0" indent="-252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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Aftal evt. at mødes igen for at følge op på, hvordan det går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E241E06-CCD6-4831-95C2-6A9DD1B98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91" y="419100"/>
            <a:ext cx="2445745" cy="109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0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D635C36-FE7A-4203-9D8F-A0C43411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554636"/>
            <a:ext cx="5366267" cy="809469"/>
          </a:xfrm>
        </p:spPr>
        <p:txBody>
          <a:bodyPr/>
          <a:lstStyle/>
          <a:p>
            <a:r>
              <a:rPr lang="da-DK" dirty="0"/>
              <a:t>Program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3EDBE6F5-D4AA-4746-B799-FB70CE5ED77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27030" y="1028246"/>
            <a:ext cx="6845370" cy="5651334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12.30 - 12.35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Velkommen</a:t>
            </a:r>
          </a:p>
          <a:p>
            <a:pPr marL="0" indent="0"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ved Birgitte Hjelm Paulsen, tovholder for netværket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12.35 - 12.55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 til Digitaliseringsporteføljen </a:t>
            </a:r>
          </a:p>
          <a:p>
            <a:pPr marL="0" indent="0"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ved Digitaliseringschef Bue Raun Andersen, SDU Digital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12.55 - 13.25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 til SDU’s projektmodel samt kort om skabeloner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ved projektleder Karin Grundsø, SDU Digital - Design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13.25 - 14.15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Projektmodellen i praksis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14.15 - 14.30 Pause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14.30 - 15.25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Co-creation-workshop: Ønskerne til et kommende digitalt projekt-flow</a:t>
            </a:r>
            <a:endParaRPr lang="da-DK" b="1" dirty="0"/>
          </a:p>
          <a:p>
            <a:pPr marL="0" indent="0">
              <a:buNone/>
            </a:pPr>
            <a:r>
              <a:rPr lang="da-DK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Ved Birgitte Hjelm Paulsen og Henri Nooyen , SDU Digital - Transformation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15.25 - 15.30 Afrunding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BFBBFC6-41C8-465D-8B67-F8A35C33C21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11AECDE-CFB6-4B6D-926C-405B4690EC08}" type="datetime1">
              <a:rPr lang="da-DK" smtClean="0"/>
              <a:t>17-05-2022</a:t>
            </a:fld>
            <a:endParaRPr lang="da-DK" dirty="0"/>
          </a:p>
        </p:txBody>
      </p:sp>
      <p:sp>
        <p:nvSpPr>
          <p:cNvPr id="2" name="Pil: højre 1">
            <a:extLst>
              <a:ext uri="{FF2B5EF4-FFF2-40B4-BE49-F238E27FC236}">
                <a16:creationId xmlns:a16="http://schemas.microsoft.com/office/drawing/2014/main" id="{55FCDD1C-43EF-42B2-AC68-19DCCC094A71}"/>
              </a:ext>
            </a:extLst>
          </p:cNvPr>
          <p:cNvSpPr/>
          <p:nvPr/>
        </p:nvSpPr>
        <p:spPr>
          <a:xfrm>
            <a:off x="3093533" y="1132795"/>
            <a:ext cx="1222159" cy="46262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</p:spTree>
    <p:extLst>
      <p:ext uri="{BB962C8B-B14F-4D97-AF65-F5344CB8AC3E}">
        <p14:creationId xmlns:p14="http://schemas.microsoft.com/office/powerpoint/2010/main" val="2586273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D635C36-FE7A-4203-9D8F-A0C43411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554636"/>
            <a:ext cx="5366267" cy="809469"/>
          </a:xfrm>
        </p:spPr>
        <p:txBody>
          <a:bodyPr/>
          <a:lstStyle/>
          <a:p>
            <a:r>
              <a:rPr lang="da-DK" dirty="0"/>
              <a:t>Program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3EDBE6F5-D4AA-4746-B799-FB70CE5ED77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27030" y="1028246"/>
            <a:ext cx="6845370" cy="5651334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12.30 - 12.35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Velkommen</a:t>
            </a:r>
          </a:p>
          <a:p>
            <a:pPr marL="0" indent="0"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ved Birgitte Hjelm Paulsen, tovholder for netværket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12.35 - 12.55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 til Digitaliseringsporteføljen </a:t>
            </a:r>
          </a:p>
          <a:p>
            <a:pPr marL="0" indent="0"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ved Digitaliseringschef Bue Raun Andersen, SDU Digital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12.55 - 13.25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 til SDU’s projektmodel samt kort om skabeloner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ved projektleder Karin Grundsø, SDU Digital - Design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13.25 - 14.15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Projektmodellen i praksis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14.15 - 14.30 Pause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14.30 - 15.25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Co-creation-workshop: Ønskerne til et kommende digitalt projekt-flow</a:t>
            </a:r>
            <a:endParaRPr lang="da-DK" b="1" dirty="0"/>
          </a:p>
          <a:p>
            <a:pPr marL="0" indent="0">
              <a:buNone/>
            </a:pPr>
            <a:r>
              <a:rPr lang="da-DK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Ved Birgitte Hjelm Paulsen og Henri Nooyen , SDU Digital - Transformation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15.25 - 15.30 Afrunding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BFBBFC6-41C8-465D-8B67-F8A35C33C21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11AECDE-CFB6-4B6D-926C-405B4690EC08}" type="datetime1">
              <a:rPr lang="da-DK" smtClean="0"/>
              <a:t>17-05-2022</a:t>
            </a:fld>
            <a:endParaRPr lang="da-DK" dirty="0"/>
          </a:p>
        </p:txBody>
      </p:sp>
      <p:sp>
        <p:nvSpPr>
          <p:cNvPr id="2" name="Pil: højre 1">
            <a:extLst>
              <a:ext uri="{FF2B5EF4-FFF2-40B4-BE49-F238E27FC236}">
                <a16:creationId xmlns:a16="http://schemas.microsoft.com/office/drawing/2014/main" id="{55FCDD1C-43EF-42B2-AC68-19DCCC094A71}"/>
              </a:ext>
            </a:extLst>
          </p:cNvPr>
          <p:cNvSpPr/>
          <p:nvPr/>
        </p:nvSpPr>
        <p:spPr>
          <a:xfrm>
            <a:off x="3093533" y="4130828"/>
            <a:ext cx="1222159" cy="46262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</p:spTree>
    <p:extLst>
      <p:ext uri="{BB962C8B-B14F-4D97-AF65-F5344CB8AC3E}">
        <p14:creationId xmlns:p14="http://schemas.microsoft.com/office/powerpoint/2010/main" val="2348913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D635C36-FE7A-4203-9D8F-A0C43411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554636"/>
            <a:ext cx="5366267" cy="809469"/>
          </a:xfrm>
        </p:spPr>
        <p:txBody>
          <a:bodyPr/>
          <a:lstStyle/>
          <a:p>
            <a:r>
              <a:rPr lang="da-DK" dirty="0"/>
              <a:t>Program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3EDBE6F5-D4AA-4746-B799-FB70CE5ED77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27030" y="1028246"/>
            <a:ext cx="6845370" cy="5651334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12.30 - 12.35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Velkommen</a:t>
            </a:r>
          </a:p>
          <a:p>
            <a:pPr marL="0" indent="0"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ved Birgitte Hjelm Paulsen, tovholder for netværket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12.35 - 12.55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 til Digitaliseringsporteføljen </a:t>
            </a:r>
          </a:p>
          <a:p>
            <a:pPr marL="0" indent="0"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ved Digitaliseringschef Bue Raun Andersen, SDU Digital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12.55 - 13.25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 til SDU’s projektmodel samt kort om skabeloner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ved projektleder Karin Grundsø, SDU Digital - Design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13.25 - 14.15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Projektmodellen i praksis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14.15 - 14.30 Pause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14.30 - 15.25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Co-creation-workshop: Ønskerne til et kommende digitalt projekt-flow</a:t>
            </a:r>
            <a:endParaRPr lang="da-DK" b="1" dirty="0"/>
          </a:p>
          <a:p>
            <a:pPr marL="0" indent="0">
              <a:buNone/>
            </a:pPr>
            <a:r>
              <a:rPr lang="da-DK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Ved Birgitte Hjelm Paulsen og Henri Nooyen , SDU Digital - Transformation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15.25 - 15.30 Afrunding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BFBBFC6-41C8-465D-8B67-F8A35C33C21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11AECDE-CFB6-4B6D-926C-405B4690EC08}" type="datetime1">
              <a:rPr lang="da-DK" smtClean="0"/>
              <a:t>17-05-2022</a:t>
            </a:fld>
            <a:endParaRPr lang="da-DK" dirty="0"/>
          </a:p>
        </p:txBody>
      </p:sp>
      <p:sp>
        <p:nvSpPr>
          <p:cNvPr id="2" name="Pil: højre 1">
            <a:extLst>
              <a:ext uri="{FF2B5EF4-FFF2-40B4-BE49-F238E27FC236}">
                <a16:creationId xmlns:a16="http://schemas.microsoft.com/office/drawing/2014/main" id="{55FCDD1C-43EF-42B2-AC68-19DCCC094A71}"/>
              </a:ext>
            </a:extLst>
          </p:cNvPr>
          <p:cNvSpPr/>
          <p:nvPr/>
        </p:nvSpPr>
        <p:spPr>
          <a:xfrm>
            <a:off x="3093533" y="4745425"/>
            <a:ext cx="1222159" cy="46262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</p:spTree>
    <p:extLst>
      <p:ext uri="{BB962C8B-B14F-4D97-AF65-F5344CB8AC3E}">
        <p14:creationId xmlns:p14="http://schemas.microsoft.com/office/powerpoint/2010/main" val="3120119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D635C36-FE7A-4203-9D8F-A0C43411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554636"/>
            <a:ext cx="5366267" cy="809469"/>
          </a:xfrm>
        </p:spPr>
        <p:txBody>
          <a:bodyPr/>
          <a:lstStyle/>
          <a:p>
            <a:r>
              <a:rPr lang="da-DK" dirty="0"/>
              <a:t>Program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3EDBE6F5-D4AA-4746-B799-FB70CE5ED77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27030" y="1028246"/>
            <a:ext cx="6845370" cy="5651334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12.30 - 12.35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Velkommen</a:t>
            </a:r>
          </a:p>
          <a:p>
            <a:pPr marL="0" indent="0"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ved Birgitte Hjelm Paulsen, tovholder for netværket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12.35 - 12.55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 til Digitaliseringsporteføljen </a:t>
            </a:r>
          </a:p>
          <a:p>
            <a:pPr marL="0" indent="0"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ved Digitaliseringschef Bue Raun Andersen, SDU Digital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12.55 - 13.25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 til SDU’s projektmodel samt kort om skabeloner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ved projektleder Karin Grundsø, SDU Digital - Design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13.25 - 14.15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Projektmodellen i praksis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14.15 - 14.30 Pause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14.30 - 15.25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Co-creation-workshop: Ønskerne til et kommende digitalt projekt-flow</a:t>
            </a:r>
            <a:endParaRPr lang="da-DK" b="1" dirty="0"/>
          </a:p>
          <a:p>
            <a:pPr marL="0" indent="0">
              <a:buNone/>
            </a:pPr>
            <a:r>
              <a:rPr lang="da-DK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Ved Birgitte Hjelm Paulsen og Henri Nooyen , SDU Digital - Transformation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15.25 - 15.30 Afrunding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BFBBFC6-41C8-465D-8B67-F8A35C33C21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11AECDE-CFB6-4B6D-926C-405B4690EC08}" type="datetime1">
              <a:rPr lang="da-DK" smtClean="0"/>
              <a:t>17-05-2022</a:t>
            </a:fld>
            <a:endParaRPr lang="da-DK" dirty="0"/>
          </a:p>
        </p:txBody>
      </p:sp>
      <p:sp>
        <p:nvSpPr>
          <p:cNvPr id="2" name="Pil: højre 1">
            <a:extLst>
              <a:ext uri="{FF2B5EF4-FFF2-40B4-BE49-F238E27FC236}">
                <a16:creationId xmlns:a16="http://schemas.microsoft.com/office/drawing/2014/main" id="{55FCDD1C-43EF-42B2-AC68-19DCCC094A71}"/>
              </a:ext>
            </a:extLst>
          </p:cNvPr>
          <p:cNvSpPr/>
          <p:nvPr/>
        </p:nvSpPr>
        <p:spPr>
          <a:xfrm>
            <a:off x="3093533" y="5811801"/>
            <a:ext cx="1222159" cy="46262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</p:spTree>
    <p:extLst>
      <p:ext uri="{BB962C8B-B14F-4D97-AF65-F5344CB8AC3E}">
        <p14:creationId xmlns:p14="http://schemas.microsoft.com/office/powerpoint/2010/main" val="381227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D635C36-FE7A-4203-9D8F-A0C43411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554636"/>
            <a:ext cx="5366267" cy="809469"/>
          </a:xfrm>
        </p:spPr>
        <p:txBody>
          <a:bodyPr/>
          <a:lstStyle/>
          <a:p>
            <a:r>
              <a:rPr lang="da-DK" dirty="0"/>
              <a:t>Program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3EDBE6F5-D4AA-4746-B799-FB70CE5ED77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27030" y="1028246"/>
            <a:ext cx="6845370" cy="5651334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12.30 - 12.35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Velkommen</a:t>
            </a:r>
          </a:p>
          <a:p>
            <a:pPr marL="0" indent="0"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ved Birgitte Hjelm Paulsen, tovholder for netværket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12.35 - 12.55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 til Digitaliseringsporteføljen </a:t>
            </a:r>
          </a:p>
          <a:p>
            <a:pPr marL="0" indent="0"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ved Digitaliseringschef Bue Raun Andersen, SDU Digital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12.55 - 13.25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 til SDU’s projektmodel samt kort om skabeloner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ved projektleder Karin Grundsø, SDU Digital - Design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13.25 - 14.15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Projektmodellen i praksis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14.15 - 14.30 Pause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14.30 - 15.25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Co-creation-workshop: Ønskerne til et kommende digitalt projekt-flow</a:t>
            </a:r>
            <a:endParaRPr lang="da-DK" b="1" dirty="0"/>
          </a:p>
          <a:p>
            <a:pPr marL="0" indent="0">
              <a:buNone/>
            </a:pPr>
            <a:r>
              <a:rPr lang="da-DK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Ved Birgitte Hjelm Paulsen og Henri Nooyen , SDU Digital - Transformation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15.25 - 15.30 Afrunding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BFBBFC6-41C8-465D-8B67-F8A35C33C21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11AECDE-CFB6-4B6D-926C-405B4690EC08}" type="datetime1">
              <a:rPr lang="da-DK" smtClean="0"/>
              <a:t>17-05-2022</a:t>
            </a:fld>
            <a:endParaRPr lang="da-DK" dirty="0"/>
          </a:p>
        </p:txBody>
      </p:sp>
      <p:sp>
        <p:nvSpPr>
          <p:cNvPr id="2" name="Pil: højre 1">
            <a:extLst>
              <a:ext uri="{FF2B5EF4-FFF2-40B4-BE49-F238E27FC236}">
                <a16:creationId xmlns:a16="http://schemas.microsoft.com/office/drawing/2014/main" id="{55FCDD1C-43EF-42B2-AC68-19DCCC094A71}"/>
              </a:ext>
            </a:extLst>
          </p:cNvPr>
          <p:cNvSpPr/>
          <p:nvPr/>
        </p:nvSpPr>
        <p:spPr>
          <a:xfrm>
            <a:off x="3093533" y="1897293"/>
            <a:ext cx="1222159" cy="46262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</p:spTree>
    <p:extLst>
      <p:ext uri="{BB962C8B-B14F-4D97-AF65-F5344CB8AC3E}">
        <p14:creationId xmlns:p14="http://schemas.microsoft.com/office/powerpoint/2010/main" val="51527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D635C36-FE7A-4203-9D8F-A0C43411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554636"/>
            <a:ext cx="5366267" cy="809469"/>
          </a:xfrm>
        </p:spPr>
        <p:txBody>
          <a:bodyPr/>
          <a:lstStyle/>
          <a:p>
            <a:r>
              <a:rPr lang="da-DK" dirty="0"/>
              <a:t>Program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3EDBE6F5-D4AA-4746-B799-FB70CE5ED77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27030" y="1028246"/>
            <a:ext cx="6845370" cy="5651334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12.30 - 12.35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Velkommen</a:t>
            </a:r>
          </a:p>
          <a:p>
            <a:pPr marL="0" indent="0"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ved Birgitte Hjelm Paulsen, tovholder for netværket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12.35 - 12.55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 til Digitaliseringsporteføljen </a:t>
            </a:r>
          </a:p>
          <a:p>
            <a:pPr marL="0" indent="0"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ved Digitaliseringschef Bue Raun Andersen, SDU Digital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12.55 - 13.25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 til SDU’s projektmodel samt kort om skabeloner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ved projektleder Karin Grundsø, SDU Digital - Design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13.25 - 14.15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Projektmodellen i praksis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14.15 - 14.30 Pause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14.30 - 15.25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Co-creation-workshop: Ønskerne til et kommende digitalt projekt-flow</a:t>
            </a:r>
            <a:endParaRPr lang="da-DK" b="1" dirty="0"/>
          </a:p>
          <a:p>
            <a:pPr marL="0" indent="0">
              <a:buNone/>
            </a:pPr>
            <a:r>
              <a:rPr lang="da-DK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Ved Birgitte Hjelm Paulsen og Henri Nooyen , SDU Digital - Transformation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15.25 - 15.30 Afrunding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BFBBFC6-41C8-465D-8B67-F8A35C33C21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11AECDE-CFB6-4B6D-926C-405B4690EC08}" type="datetime1">
              <a:rPr lang="da-DK" smtClean="0"/>
              <a:t>17-05-2022</a:t>
            </a:fld>
            <a:endParaRPr lang="da-DK" dirty="0"/>
          </a:p>
        </p:txBody>
      </p:sp>
      <p:sp>
        <p:nvSpPr>
          <p:cNvPr id="2" name="Pil: højre 1">
            <a:extLst>
              <a:ext uri="{FF2B5EF4-FFF2-40B4-BE49-F238E27FC236}">
                <a16:creationId xmlns:a16="http://schemas.microsoft.com/office/drawing/2014/main" id="{55FCDD1C-43EF-42B2-AC68-19DCCC094A71}"/>
              </a:ext>
            </a:extLst>
          </p:cNvPr>
          <p:cNvSpPr/>
          <p:nvPr/>
        </p:nvSpPr>
        <p:spPr>
          <a:xfrm>
            <a:off x="3093533" y="2796703"/>
            <a:ext cx="1222159" cy="46262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</p:spTree>
    <p:extLst>
      <p:ext uri="{BB962C8B-B14F-4D97-AF65-F5344CB8AC3E}">
        <p14:creationId xmlns:p14="http://schemas.microsoft.com/office/powerpoint/2010/main" val="113215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5B4D2BE-64F4-4968-9B0C-E9C5F1A6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4" y="522514"/>
            <a:ext cx="853049" cy="5264827"/>
          </a:xfrm>
        </p:spPr>
        <p:txBody>
          <a:bodyPr vert="vert"/>
          <a:lstStyle/>
          <a:p>
            <a:pPr algn="ctr"/>
            <a:r>
              <a:rPr lang="da-DK" dirty="0"/>
              <a:t>Lige nogle projekt-ord</a:t>
            </a:r>
            <a:endParaRPr lang="da-DK" sz="2400" b="0" dirty="0">
              <a:latin typeface="+mn-lt"/>
            </a:endParaRP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56CC9DBB-9D42-4142-BA14-120E5760A9B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655179" y="1342663"/>
            <a:ext cx="9717221" cy="4873579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da-DK" sz="2400" dirty="0"/>
              <a:t>Model = et forenklet billede af virkeligheden</a:t>
            </a:r>
          </a:p>
          <a:p>
            <a:pPr lvl="0">
              <a:lnSpc>
                <a:spcPct val="150000"/>
              </a:lnSpc>
            </a:pPr>
            <a:r>
              <a:rPr lang="da-DK" sz="2400" dirty="0"/>
              <a:t>Portefølje og porteføljestyring</a:t>
            </a:r>
          </a:p>
          <a:p>
            <a:pPr lvl="0">
              <a:lnSpc>
                <a:spcPct val="150000"/>
              </a:lnSpc>
            </a:pPr>
            <a:r>
              <a:rPr lang="da-DK" sz="2400" dirty="0"/>
              <a:t>Projekter og projektstyring</a:t>
            </a:r>
          </a:p>
          <a:p>
            <a:pPr lvl="0">
              <a:lnSpc>
                <a:spcPct val="150000"/>
              </a:lnSpc>
            </a:pPr>
            <a:r>
              <a:rPr lang="da-DK" sz="2400" dirty="0"/>
              <a:t>Projektprocesser</a:t>
            </a:r>
          </a:p>
          <a:p>
            <a:pPr lvl="0">
              <a:lnSpc>
                <a:spcPct val="150000"/>
              </a:lnSpc>
            </a:pPr>
            <a:r>
              <a:rPr lang="da-DK" sz="2400" dirty="0"/>
              <a:t>Projektfaser</a:t>
            </a:r>
          </a:p>
          <a:p>
            <a:pPr lvl="0">
              <a:lnSpc>
                <a:spcPct val="150000"/>
              </a:lnSpc>
            </a:pPr>
            <a:r>
              <a:rPr lang="da-DK" sz="2400" dirty="0"/>
              <a:t>Gates og Stage-gate model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1C90096-D930-4880-8411-311DC6BF9DD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336CF-8258-4885-B22C-C4E24888A78B}" type="datetime1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17-05-2022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ACE0C19-D828-476E-96B9-569C8AEEE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082" y="4282633"/>
            <a:ext cx="4738740" cy="17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F00A5F3-17F2-9D15-EE8A-F41A49DA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028246"/>
            <a:ext cx="10962000" cy="671967"/>
          </a:xfrm>
        </p:spPr>
        <p:txBody>
          <a:bodyPr anchor="t">
            <a:normAutofit/>
          </a:bodyPr>
          <a:lstStyle/>
          <a:p>
            <a:r>
              <a:rPr lang="da-DK" dirty="0"/>
              <a:t>SDU’s Stage-gatemodel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974B8-4B20-405D-B781-EB5823AF182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A69FB771-6015-457D-8CBD-634E18D4B19E}" type="datetime1">
              <a:rPr lang="da-DK" smtClean="0"/>
              <a:pPr>
                <a:spcAft>
                  <a:spcPts val="600"/>
                </a:spcAft>
              </a:pPr>
              <a:t>17-05-2022</a:t>
            </a:fld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20A9CFA-983D-455B-B0A3-669782206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00" y="1966913"/>
            <a:ext cx="11149422" cy="402748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837580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5B4D2BE-64F4-4968-9B0C-E9C5F1A6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4" y="1632253"/>
            <a:ext cx="4430048" cy="3887703"/>
          </a:xfrm>
        </p:spPr>
        <p:txBody>
          <a:bodyPr/>
          <a:lstStyle/>
          <a:p>
            <a:r>
              <a:rPr lang="da-DK" dirty="0"/>
              <a:t>Et kig på projektflowet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56CC9DBB-9D42-4142-BA14-120E5760A9B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9124" y="3024814"/>
            <a:ext cx="8790623" cy="2495142"/>
          </a:xfrm>
        </p:spPr>
        <p:txBody>
          <a:bodyPr/>
          <a:lstStyle/>
          <a:p>
            <a:r>
              <a:rPr lang="da-DK" sz="1800" u="sng" dirty="0">
                <a:solidFill>
                  <a:srgbClr val="008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  <a:hlinkClick r:id="rId3"/>
              </a:rPr>
              <a:t>https://sdunet.dk/da/servicesider/digitalisering-og-it/projekt_og_portefoeljestyring/digitaliseringsportefoeljen/ny_projektide</a:t>
            </a:r>
            <a:endParaRPr lang="da-DK" sz="2000" dirty="0"/>
          </a:p>
          <a:p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1C90096-D930-4880-8411-311DC6BF9DD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336CF-8258-4885-B22C-C4E24888A78B}" type="datetime1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17-05-2022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A15C40E9-64E6-4BED-8879-5083C6716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974" y="3517337"/>
            <a:ext cx="7361763" cy="323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61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1">
            <a:extLst>
              <a:ext uri="{FF2B5EF4-FFF2-40B4-BE49-F238E27FC236}">
                <a16:creationId xmlns:a16="http://schemas.microsoft.com/office/drawing/2014/main" id="{D1B969CC-8E4F-409C-B3C8-A649C209B5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2" b="88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05BD87E-47ED-48BE-9597-451CDE88AB5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719941B7-4528-4421-BF30-88B1F024845A}" type="datetime1">
              <a:rPr lang="da-DK" smtClean="0"/>
              <a:pPr>
                <a:spcAft>
                  <a:spcPts val="600"/>
                </a:spcAft>
              </a:pPr>
              <a:t>17-05-2022</a:t>
            </a:fld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54CF7FB-D8EA-45EE-BC90-7C47F2FB7F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1746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A52E1DB-0830-4D6F-9C9D-C35784A0D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696" y="641758"/>
            <a:ext cx="6750601" cy="947199"/>
          </a:xfrm>
        </p:spPr>
        <p:txBody>
          <a:bodyPr/>
          <a:lstStyle/>
          <a:p>
            <a:r>
              <a:rPr lang="da-DK" dirty="0"/>
              <a:t>Skabeloner og redskaber</a:t>
            </a:r>
          </a:p>
        </p:txBody>
      </p:sp>
      <p:sp>
        <p:nvSpPr>
          <p:cNvPr id="4" name="Pladsholder til indhold 4">
            <a:extLst>
              <a:ext uri="{FF2B5EF4-FFF2-40B4-BE49-F238E27FC236}">
                <a16:creationId xmlns:a16="http://schemas.microsoft.com/office/drawing/2014/main" id="{9AF1EC2D-5C70-49D8-909F-3C58F2AF61E0}"/>
              </a:ext>
            </a:extLst>
          </p:cNvPr>
          <p:cNvSpPr txBox="1">
            <a:spLocks/>
          </p:cNvSpPr>
          <p:nvPr/>
        </p:nvSpPr>
        <p:spPr>
          <a:xfrm>
            <a:off x="1655179" y="1753849"/>
            <a:ext cx="9717221" cy="4462393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a-DK" sz="2400" dirty="0"/>
              <a:t>Start med en logbog til egne noter</a:t>
            </a:r>
          </a:p>
          <a:p>
            <a:pPr>
              <a:lnSpc>
                <a:spcPct val="150000"/>
              </a:lnSpc>
            </a:pPr>
            <a:r>
              <a:rPr lang="da-DK" sz="2400" dirty="0"/>
              <a:t>Lav 1 eller flere Teams sites og en tilhørende Planner-app</a:t>
            </a:r>
          </a:p>
          <a:p>
            <a:pPr>
              <a:lnSpc>
                <a:spcPct val="150000"/>
              </a:lnSpc>
            </a:pPr>
            <a:endParaRPr lang="da-DK" sz="2400" dirty="0"/>
          </a:p>
          <a:p>
            <a:pPr>
              <a:lnSpc>
                <a:spcPct val="150000"/>
              </a:lnSpc>
            </a:pPr>
            <a:r>
              <a:rPr lang="da-DK" sz="2400" dirty="0"/>
              <a:t>Idéoplæg</a:t>
            </a:r>
          </a:p>
          <a:p>
            <a:pPr>
              <a:lnSpc>
                <a:spcPct val="150000"/>
              </a:lnSpc>
            </a:pPr>
            <a:r>
              <a:rPr lang="da-DK" sz="2400" dirty="0"/>
              <a:t>Projektgrundlag</a:t>
            </a:r>
          </a:p>
          <a:p>
            <a:pPr>
              <a:lnSpc>
                <a:spcPct val="150000"/>
              </a:lnSpc>
            </a:pPr>
            <a:r>
              <a:rPr lang="da-DK" sz="2400" dirty="0"/>
              <a:t>Projektøkonomi</a:t>
            </a:r>
          </a:p>
        </p:txBody>
      </p:sp>
    </p:spTree>
    <p:extLst>
      <p:ext uri="{BB962C8B-B14F-4D97-AF65-F5344CB8AC3E}">
        <p14:creationId xmlns:p14="http://schemas.microsoft.com/office/powerpoint/2010/main" val="299393933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DU">
      <a:dk1>
        <a:srgbClr val="000000"/>
      </a:dk1>
      <a:lt1>
        <a:srgbClr val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6921329541028667","enableDocumentContentUpdater":true,"version":"1.3"}]]></TemplafySlideTemplateConfiguration>
</file>

<file path=customXml/item2.xml><?xml version="1.0" encoding="utf-8"?>
<TemplafyTemplateConfiguration><![CDATA[{"elementsMetadata":[],"transformationConfigurations":[{"language":"{{DocumentLanguage}}","disableUpdates":false,"type":"proofingLanguage"}],"templateName":"SDU widescreen 16:9 - uden enhedsnavn, dato og links","templateDescription":"SDU widescreen 16:9 - uden enhedsnavn, dato og links","enableDocumentContentUpdater":true,"version":"1.3"}]]></TemplafyTemplateConfiguration>
</file>

<file path=customXml/item3.xml><?xml version="1.0" encoding="utf-8"?>
<TemplafyFormConfiguration><![CDATA[{"formFields":[],"formDataEntries":[]}]]></TemplafyForm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elementsMetadata":[],"documentContentValidatorConfiguration":{"enableDocumentContentValidator":false,"documentContentValidatorVersion":0},"slideId":"636921329540560416","enableDocumentContentUpdater":true,"version":"1.3"}]]></TemplafySlideTemplate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6921329541028667","enableDocumentContentUpdater":true,"version":"1.3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03373034-6B38-49CB-8282-D14F114ED4E3}">
  <ds:schemaRefs/>
</ds:datastoreItem>
</file>

<file path=customXml/itemProps2.xml><?xml version="1.0" encoding="utf-8"?>
<ds:datastoreItem xmlns:ds="http://schemas.openxmlformats.org/officeDocument/2006/customXml" ds:itemID="{C484C70F-0F64-4774-853F-19FDF7E1F81D}">
  <ds:schemaRefs/>
</ds:datastoreItem>
</file>

<file path=customXml/itemProps3.xml><?xml version="1.0" encoding="utf-8"?>
<ds:datastoreItem xmlns:ds="http://schemas.openxmlformats.org/officeDocument/2006/customXml" ds:itemID="{C5CD5A01-6378-494D-B71B-D23DEC9A120C}">
  <ds:schemaRefs/>
</ds:datastoreItem>
</file>

<file path=customXml/itemProps4.xml><?xml version="1.0" encoding="utf-8"?>
<ds:datastoreItem xmlns:ds="http://schemas.openxmlformats.org/officeDocument/2006/customXml" ds:itemID="{43723FED-A2E0-415E-8B28-139637BC092B}">
  <ds:schemaRefs/>
</ds:datastoreItem>
</file>

<file path=customXml/itemProps5.xml><?xml version="1.0" encoding="utf-8"?>
<ds:datastoreItem xmlns:ds="http://schemas.openxmlformats.org/officeDocument/2006/customXml" ds:itemID="{80A386E5-FB57-411F-ACEC-E4C4608EF981}">
  <ds:schemaRefs/>
</ds:datastoreItem>
</file>

<file path=customXml/itemProps6.xml><?xml version="1.0" encoding="utf-8"?>
<ds:datastoreItem xmlns:ds="http://schemas.openxmlformats.org/officeDocument/2006/customXml" ds:itemID="{FE87C2BA-4D9C-4A03-8ACC-AC033380FDD9}">
  <ds:schemaRefs/>
</ds:datastoreItem>
</file>

<file path=customXml/itemProps7.xml><?xml version="1.0" encoding="utf-8"?>
<ds:datastoreItem xmlns:ds="http://schemas.openxmlformats.org/officeDocument/2006/customXml" ds:itemID="{D80A8C1E-5476-4CE9-B8C7-2CFC2E1C79C3}">
  <ds:schemaRefs/>
</ds:datastoreItem>
</file>

<file path=customXml/itemProps8.xml><?xml version="1.0" encoding="utf-8"?>
<ds:datastoreItem xmlns:ds="http://schemas.openxmlformats.org/officeDocument/2006/customXml" ds:itemID="{6328992E-AE26-492A-B96B-B12F18AF170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SDU widescreen dateA</Template>
  <TotalTime>0</TotalTime>
  <Words>1394</Words>
  <Application>Microsoft Office PowerPoint</Application>
  <PresentationFormat>Widescreen</PresentationFormat>
  <Paragraphs>248</Paragraphs>
  <Slides>22</Slides>
  <Notes>21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27" baseType="lpstr">
      <vt:lpstr>Arial</vt:lpstr>
      <vt:lpstr>Calibri</vt:lpstr>
      <vt:lpstr>Candara</vt:lpstr>
      <vt:lpstr>Wingdings</vt:lpstr>
      <vt:lpstr>Blank</vt:lpstr>
      <vt:lpstr>Velkommen til Projekt- og porteføljenetværk  17. maj 2022</vt:lpstr>
      <vt:lpstr>Program</vt:lpstr>
      <vt:lpstr>Program</vt:lpstr>
      <vt:lpstr>Program</vt:lpstr>
      <vt:lpstr>Lige nogle projekt-ord</vt:lpstr>
      <vt:lpstr>SDU’s Stage-gatemodel</vt:lpstr>
      <vt:lpstr>Et kig på projektflowet</vt:lpstr>
      <vt:lpstr>PowerPoint-præsentation</vt:lpstr>
      <vt:lpstr>Skabeloner og redskaber</vt:lpstr>
      <vt:lpstr>Idéoplæg</vt:lpstr>
      <vt:lpstr>Målhierarki</vt:lpstr>
      <vt:lpstr>Projektgrundlag</vt:lpstr>
      <vt:lpstr>Projektgrundlag</vt:lpstr>
      <vt:lpstr>SDU’s Projektmodel</vt:lpstr>
      <vt:lpstr>Business case og projektøkonomi</vt:lpstr>
      <vt:lpstr>Program</vt:lpstr>
      <vt:lpstr>Modellen i praksis</vt:lpstr>
      <vt:lpstr>Projektmodellen i egen praksis</vt:lpstr>
      <vt:lpstr>Projektmodellen i egen praksis</vt:lpstr>
      <vt:lpstr>Program</vt:lpstr>
      <vt:lpstr>Program</vt:lpstr>
      <vt:lpstr>Program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2019-01-15T10:32:39Z</dcterms:created>
  <dcterms:modified xsi:type="dcterms:W3CDTF">2022-05-17T10:11:10Z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2019-03-26T09:32:31.2904676Z</vt:lpwstr>
  </property>
  <property fmtid="{D5CDD505-2E9C-101B-9397-08002B2CF9AE}" pid="3" name="TemplafyTenantId">
    <vt:lpwstr>sdu</vt:lpwstr>
  </property>
  <property fmtid="{D5CDD505-2E9C-101B-9397-08002B2CF9AE}" pid="4" name="TemplafyTemplateId">
    <vt:lpwstr>636921197437006162</vt:lpwstr>
  </property>
  <property fmtid="{D5CDD505-2E9C-101B-9397-08002B2CF9AE}" pid="5" name="TemplafyUserProfileId">
    <vt:lpwstr>636082231930658826</vt:lpwstr>
  </property>
  <property fmtid="{D5CDD505-2E9C-101B-9397-08002B2CF9AE}" pid="6" name="TemplafyLanguageCode">
    <vt:lpwstr>da-DK</vt:lpwstr>
  </property>
</Properties>
</file>