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4"/>
  </p:sldMasterIdLst>
  <p:notesMasterIdLst>
    <p:notesMasterId r:id="rId50"/>
  </p:notesMasterIdLst>
  <p:sldIdLst>
    <p:sldId id="275" r:id="rId35"/>
    <p:sldId id="285" r:id="rId36"/>
    <p:sldId id="272" r:id="rId37"/>
    <p:sldId id="265" r:id="rId38"/>
    <p:sldId id="266" r:id="rId39"/>
    <p:sldId id="268" r:id="rId40"/>
    <p:sldId id="284" r:id="rId41"/>
    <p:sldId id="276" r:id="rId42"/>
    <p:sldId id="277" r:id="rId43"/>
    <p:sldId id="278" r:id="rId44"/>
    <p:sldId id="279" r:id="rId45"/>
    <p:sldId id="280" r:id="rId46"/>
    <p:sldId id="281" r:id="rId47"/>
    <p:sldId id="283" r:id="rId48"/>
    <p:sldId id="28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4" autoAdjust="0"/>
    <p:restoredTop sz="94662" autoAdjust="0"/>
  </p:normalViewPr>
  <p:slideViewPr>
    <p:cSldViewPr snapToGrid="0" showGuides="1">
      <p:cViewPr varScale="1">
        <p:scale>
          <a:sx n="116" d="100"/>
          <a:sy n="116" d="100"/>
        </p:scale>
        <p:origin x="224" y="4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5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1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10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8" Type="http://schemas.openxmlformats.org/officeDocument/2006/relationships/customXml" Target="../customXml/item8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20" Type="http://schemas.openxmlformats.org/officeDocument/2006/relationships/customXml" Target="../customXml/item20.xml"/><Relationship Id="rId41" Type="http://schemas.openxmlformats.org/officeDocument/2006/relationships/slide" Target="slides/slide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2.xml"/><Relationship Id="rId4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05/10/2022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9" name="text" descr="{&quot;templafy&quot;:{&quot;id&quot;:&quot;14088da2-9d57-41b6-a7bd-a75ea48c8196&quot;}}" title="Form.Course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10080000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sdu.dk</a:t>
            </a:r>
            <a:endParaRPr lang="da-DK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39632-1CD3-47C1-98D9-4B1B2253C7C9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05.10.2022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B9CF9-1660-4308-BABA-134F5C5AEB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8616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2907D-30BD-4318-BDB9-3239E1234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xt" descr="{&quot;templafy&quot;:{&quot;id&quot;:&quot;819a9975-dd5b-4c83-8cb6-ce52084b4ca8&quot;}}" title="UserProfile.Name">
            <a:extLst>
              <a:ext uri="{FF2B5EF4-FFF2-40B4-BE49-F238E27FC236}">
                <a16:creationId xmlns:a16="http://schemas.microsoft.com/office/drawing/2014/main" id="{DD8A8711-1A0E-4A55-9098-A775DB4E199C}"/>
              </a:ext>
            </a:extLst>
          </p:cNvPr>
          <p:cNvSpPr txBox="1">
            <a:spLocks/>
          </p:cNvSpPr>
          <p:nvPr userDrawn="1"/>
        </p:nvSpPr>
        <p:spPr>
          <a:xfrm>
            <a:off x="1440000" y="6345595"/>
            <a:ext cx="6429600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chemeClr val="bg1"/>
                </a:solidFill>
              </a:rPr>
              <a:t>Stine Laursen</a:t>
            </a:r>
          </a:p>
        </p:txBody>
      </p:sp>
      <p:sp>
        <p:nvSpPr>
          <p:cNvPr id="16" name="date" descr="{&quot;templafy&quot;:{&quot;id&quot;:&quot;35e0f663-d3b4-49ef-b263-1e561a3faff8&quot;}}" title="Form.Date">
            <a:extLst>
              <a:ext uri="{FF2B5EF4-FFF2-40B4-BE49-F238E27FC236}">
                <a16:creationId xmlns:a16="http://schemas.microsoft.com/office/drawing/2014/main" id="{C539F70E-DC8B-E047-4595-30E1499C7070}"/>
              </a:ext>
            </a:extLst>
          </p:cNvPr>
          <p:cNvSpPr/>
          <p:nvPr userDrawn="1"/>
        </p:nvSpPr>
        <p:spPr>
          <a:xfrm>
            <a:off x="8742470" y="457200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endParaRPr lang="da-DK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" descr="{&quot;templafy&quot;:{&quot;id&quot;:&quot;c9e93b61-cd33-4b57-8813-e980f414083f&quot;}}" title="Form.Course">
            <a:extLst>
              <a:ext uri="{FF2B5EF4-FFF2-40B4-BE49-F238E27FC236}">
                <a16:creationId xmlns:a16="http://schemas.microsoft.com/office/drawing/2014/main" id="{060969B2-E177-4704-95D4-119A98BB90C5}"/>
              </a:ext>
            </a:extLst>
          </p:cNvPr>
          <p:cNvSpPr txBox="1">
            <a:spLocks/>
          </p:cNvSpPr>
          <p:nvPr userDrawn="1"/>
        </p:nvSpPr>
        <p:spPr>
          <a:xfrm>
            <a:off x="6692400" y="249585"/>
            <a:ext cx="3492000" cy="478677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16" name="sdu.dk">
            <a:extLst>
              <a:ext uri="{FF2B5EF4-FFF2-40B4-BE49-F238E27FC236}">
                <a16:creationId xmlns:a16="http://schemas.microsoft.com/office/drawing/2014/main" id="{406E07B7-D9E4-488D-BA7B-56AC0D1DDD05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7" name="#sdudk">
            <a:extLst>
              <a:ext uri="{FF2B5EF4-FFF2-40B4-BE49-F238E27FC236}">
                <a16:creationId xmlns:a16="http://schemas.microsoft.com/office/drawing/2014/main" id="{CD1A1828-0ED2-4AFE-8C5E-683996CBAF9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8D6574-D545-4AC1-804C-76EBF3BEC544}"/>
              </a:ext>
            </a:extLst>
          </p:cNvPr>
          <p:cNvCxnSpPr>
            <a:cxnSpLocks/>
          </p:cNvCxnSpPr>
          <p:nvPr userDrawn="1"/>
        </p:nvCxnSpPr>
        <p:spPr>
          <a:xfrm>
            <a:off x="6691637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02AA72-7D54-457C-995B-D3DD208A6BB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8C581BB-6081-453C-B360-3130844C1494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D7212-0794-40B2-B3B4-08143EC785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706270CE-2A6C-457F-AEAB-374F778350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8616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text" descr="{&quot;templafy&quot;:{&quot;id&quot;:&quot;ec4445dd-696a-41e6-b136-3d8b6f2148f8&quot;}}" title="UserProfile.Name">
            <a:extLst>
              <a:ext uri="{FF2B5EF4-FFF2-40B4-BE49-F238E27FC236}">
                <a16:creationId xmlns:a16="http://schemas.microsoft.com/office/drawing/2014/main" id="{2E8DDD08-CADF-4B8A-8DE6-C68B14746BA8}"/>
              </a:ext>
            </a:extLst>
          </p:cNvPr>
          <p:cNvSpPr txBox="1">
            <a:spLocks/>
          </p:cNvSpPr>
          <p:nvPr userDrawn="1"/>
        </p:nvSpPr>
        <p:spPr>
          <a:xfrm>
            <a:off x="7632070" y="6345595"/>
            <a:ext cx="3147353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/>
              <a:t>Stine Laursen</a:t>
            </a:r>
          </a:p>
        </p:txBody>
      </p:sp>
      <p:sp>
        <p:nvSpPr>
          <p:cNvPr id="19" name="date" descr="{&quot;templafy&quot;:{&quot;id&quot;:&quot;1e61d403-5c12-4c42-9891-0be8f5338448&quot;}}" title="Form.Date">
            <a:extLst>
              <a:ext uri="{FF2B5EF4-FFF2-40B4-BE49-F238E27FC236}">
                <a16:creationId xmlns:a16="http://schemas.microsoft.com/office/drawing/2014/main" id="{7A7CCE30-0619-E39D-86AF-BF0517E18A3B}"/>
              </a:ext>
            </a:extLst>
          </p:cNvPr>
          <p:cNvSpPr/>
          <p:nvPr userDrawn="1"/>
        </p:nvSpPr>
        <p:spPr>
          <a:xfrm>
            <a:off x="8742470" y="457200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endParaRPr lang="da-DK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7222199-4B83-4397-AEB4-C3C19883F8B3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1645F-3EEE-4ACC-9DE8-38B996FFAD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05.10.2022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0C039-324F-433E-90A2-B9FAD2872E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D261F-AFF9-422D-9FB3-5AE92F195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6E871A9-7E2D-462B-823F-EFB3DACDC0BE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5569-D8AE-4522-AD7D-C74726D4E6A4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5FCEDFC-AE26-4F9F-9153-18371906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05.10.2022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BB403-6B57-4004-8D48-8198ADC94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8616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C7EC9-98DC-4068-8952-A986E5282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05.10.2022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7C9E6-9642-4F49-AD71-C455442708E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7900309-3AC4-4761-8C46-73EBBE3DFF94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EEB28B-3BAE-4EDD-88A3-4947EE4C36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08C39EB7-CD44-42DE-A6CB-C1FEDA533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8616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2B6DFC11-69AC-42AD-9249-0C4764539AC6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25C05-23DC-4756-A229-0D45ABD562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E0FD050-96ED-4ACE-AF9D-1F65F91997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8616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05.10.2022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FE11402-2C38-4CD8-B250-072D98AC4894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CF2D-BB4C-4004-9F8E-08239A464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6" y="1070292"/>
            <a:ext cx="10952579" cy="629921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4696" y="1989138"/>
            <a:ext cx="10952580" cy="3852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05.10.2022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610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BC436B-349C-4E49-9612-400DF409BB49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F36464C-AEF7-4BFD-9A97-813102BCA4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B7D628D-E529-44C8-8AB4-C5BA48EB1920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E2E0-2E23-491A-B165-353CDF3F79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8189343" y="6376129"/>
            <a:ext cx="2301819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3F3D4-B958-489D-8401-2859D15536DE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AD2A31-35D3-4D5D-AA2D-C72C49CA7FB0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49FAFFFD-2CAC-4B2F-B5B2-C96257A2F126}" type="datetime1">
              <a:rPr lang="da-DK" smtClean="0"/>
              <a:t>05.10.2022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C4C210-3CAD-4E96-8F10-9CD4863FC9B7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3276" y="6327940"/>
            <a:ext cx="504000" cy="28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05.10.2022</a:t>
            </a:fld>
            <a:endParaRPr lang="da-DK" dirty="0"/>
          </a:p>
        </p:txBody>
      </p:sp>
      <p:sp>
        <p:nvSpPr>
          <p:cNvPr id="13" name="text" descr="{&quot;templafy&quot;:{&quot;id&quot;:&quot;94dbcb5c-7501-4032-8b2e-36e8bcb2676a&quot;}}" title="Form.Course">
            <a:extLst>
              <a:ext uri="{FF2B5EF4-FFF2-40B4-BE49-F238E27FC236}">
                <a16:creationId xmlns:a16="http://schemas.microsoft.com/office/drawing/2014/main" id="{125E96D5-3BB9-422E-861E-C7C7A150AD68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10080000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20" name="text" descr="{&quot;templafy&quot;:{&quot;id&quot;:&quot;385a066d-6dcd-46e7-a946-90d352255ebb&quot;}}" title="UserProfile.Name">
            <a:extLst>
              <a:ext uri="{FF2B5EF4-FFF2-40B4-BE49-F238E27FC236}">
                <a16:creationId xmlns:a16="http://schemas.microsoft.com/office/drawing/2014/main" id="{2F17932A-E852-41F7-BBBC-DDC2BF2DA492}"/>
              </a:ext>
            </a:extLst>
          </p:cNvPr>
          <p:cNvSpPr txBox="1">
            <a:spLocks/>
          </p:cNvSpPr>
          <p:nvPr userDrawn="1"/>
        </p:nvSpPr>
        <p:spPr>
          <a:xfrm>
            <a:off x="1440846" y="6345595"/>
            <a:ext cx="6364082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/>
              <a:t>Stine Laursen</a:t>
            </a:r>
          </a:p>
        </p:txBody>
      </p:sp>
      <p:sp>
        <p:nvSpPr>
          <p:cNvPr id="19" name="date" descr="{&quot;templafy&quot;:{&quot;id&quot;:&quot;2e4f10a4-00fb-44fd-a5c9-f9d08402c013&quot;}}" title="Form.Date">
            <a:extLst>
              <a:ext uri="{FF2B5EF4-FFF2-40B4-BE49-F238E27FC236}">
                <a16:creationId xmlns:a16="http://schemas.microsoft.com/office/drawing/2014/main" id="{67F04045-649F-C96C-A9F7-5C6B41359F1C}"/>
              </a:ext>
            </a:extLst>
          </p:cNvPr>
          <p:cNvSpPr/>
          <p:nvPr userDrawn="1"/>
        </p:nvSpPr>
        <p:spPr>
          <a:xfrm>
            <a:off x="8742470" y="457200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endParaRPr lang="da-DK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8" r:id="rId4"/>
    <p:sldLayoutId id="2147483690" r:id="rId5"/>
    <p:sldLayoutId id="2147483686" r:id="rId6"/>
    <p:sldLayoutId id="2147483692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</p:sldLayoutIdLst>
  <p:hf hdr="0" ft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3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3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2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customXml" Target="../../customXml/item10.xml"/><Relationship Id="rId16" Type="http://schemas.openxmlformats.org/officeDocument/2006/relationships/image" Target="../media/image18.png"/><Relationship Id="rId1" Type="http://schemas.openxmlformats.org/officeDocument/2006/relationships/customXml" Target="../../customXml/item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2C5948-EFA0-44A5-99F4-C00270547D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9600" dirty="0"/>
              <a:t>Risici under TBO 2022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8CEDF5-BE20-47A1-8ABB-88442A621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2241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DB7B53-CF76-40F5-9ACB-B05C73133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Infrastruktur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04D85-4074-4715-A046-DE8E25150AF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2E2CD512-EA75-4BE4-81A2-30DE2F478E6E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9B629-E74E-43D5-8219-9725BDDB68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C805C1-6BA7-A061-08EC-061EA27ACF2C}"/>
              </a:ext>
            </a:extLst>
          </p:cNvPr>
          <p:cNvSpPr txBox="1">
            <a:spLocks/>
          </p:cNvSpPr>
          <p:nvPr/>
        </p:nvSpPr>
        <p:spPr>
          <a:xfrm>
            <a:off x="6183276" y="2064863"/>
            <a:ext cx="4680000" cy="3777135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da-DK" b="1" dirty="0"/>
              <a:t>Sandsynlighed: </a:t>
            </a:r>
            <a:r>
              <a:rPr lang="da-DK" dirty="0"/>
              <a:t>Høj</a:t>
            </a:r>
          </a:p>
          <a:p>
            <a:pPr>
              <a:lnSpc>
                <a:spcPct val="200000"/>
              </a:lnSpc>
            </a:pPr>
            <a:r>
              <a:rPr lang="da-DK" b="1" dirty="0"/>
              <a:t>Konsekvens: </a:t>
            </a:r>
            <a:r>
              <a:rPr lang="da-DK" dirty="0" err="1"/>
              <a:t>Proctorerne</a:t>
            </a:r>
            <a:r>
              <a:rPr lang="da-DK" dirty="0"/>
              <a:t> kan ikke føre tilsyn 1:4, men kun 1:1</a:t>
            </a:r>
          </a:p>
          <a:p>
            <a:pPr>
              <a:lnSpc>
                <a:spcPct val="200000"/>
              </a:lnSpc>
            </a:pPr>
            <a:r>
              <a:rPr lang="da-DK" b="1" dirty="0"/>
              <a:t>Reaktion: </a:t>
            </a:r>
            <a:r>
              <a:rPr lang="da-DK" dirty="0"/>
              <a:t>På jagt efter udstyr hos evt. UCL, det nye SUND osv.</a:t>
            </a:r>
          </a:p>
          <a:p>
            <a:pPr>
              <a:lnSpc>
                <a:spcPct val="200000"/>
              </a:lnSpc>
            </a:pPr>
            <a:r>
              <a:rPr lang="da-DK" b="1" dirty="0"/>
              <a:t>Risikoejer: </a:t>
            </a:r>
            <a:r>
              <a:rPr lang="da-DK" dirty="0"/>
              <a:t>SDU IT</a:t>
            </a:r>
          </a:p>
          <a:p>
            <a:pPr>
              <a:lnSpc>
                <a:spcPct val="200000"/>
              </a:lnSpc>
            </a:pPr>
            <a:endParaRPr lang="da-DK" dirty="0"/>
          </a:p>
          <a:p>
            <a:pPr>
              <a:lnSpc>
                <a:spcPct val="200000"/>
              </a:lnSpc>
            </a:pP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A5485D2-B9BE-8017-35E5-C975AB395F5B}"/>
              </a:ext>
            </a:extLst>
          </p:cNvPr>
          <p:cNvSpPr txBox="1"/>
          <p:nvPr/>
        </p:nvSpPr>
        <p:spPr>
          <a:xfrm>
            <a:off x="414697" y="2269067"/>
            <a:ext cx="29719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i="1" dirty="0"/>
              <a:t>Udstyr når ikke frem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5766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DB7B53-CF76-40F5-9ACB-B05C73133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Pandemi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04D85-4074-4715-A046-DE8E25150AF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2E2CD512-EA75-4BE4-81A2-30DE2F478E6E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9B629-E74E-43D5-8219-9725BDDB68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C805C1-6BA7-A061-08EC-061EA27ACF2C}"/>
              </a:ext>
            </a:extLst>
          </p:cNvPr>
          <p:cNvSpPr txBox="1">
            <a:spLocks/>
          </p:cNvSpPr>
          <p:nvPr/>
        </p:nvSpPr>
        <p:spPr>
          <a:xfrm>
            <a:off x="6183276" y="1253887"/>
            <a:ext cx="4680000" cy="3777135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da-DK" b="1" dirty="0"/>
              <a:t>Sandsynlighed: </a:t>
            </a:r>
            <a:r>
              <a:rPr lang="da-DK" dirty="0"/>
              <a:t>Lav</a:t>
            </a:r>
          </a:p>
          <a:p>
            <a:pPr>
              <a:lnSpc>
                <a:spcPct val="200000"/>
              </a:lnSpc>
            </a:pPr>
            <a:r>
              <a:rPr lang="da-DK" b="1" dirty="0"/>
              <a:t>Konsekvens: </a:t>
            </a:r>
            <a:r>
              <a:rPr lang="da-DK" dirty="0" err="1"/>
              <a:t>Proctorerne</a:t>
            </a:r>
            <a:r>
              <a:rPr lang="da-DK" dirty="0"/>
              <a:t> kan ikke føre tilsyn 1:4, men kun 1:1, da de skal på </a:t>
            </a:r>
            <a:r>
              <a:rPr lang="da-DK" dirty="0" err="1"/>
              <a:t>wifi</a:t>
            </a:r>
            <a:r>
              <a:rPr lang="da-DK" dirty="0"/>
              <a:t> og fordeles ud på flere lokaler. </a:t>
            </a:r>
          </a:p>
          <a:p>
            <a:pPr>
              <a:lnSpc>
                <a:spcPct val="200000"/>
              </a:lnSpc>
            </a:pPr>
            <a:r>
              <a:rPr lang="da-DK" b="1" dirty="0"/>
              <a:t>Reaktion: </a:t>
            </a:r>
            <a:r>
              <a:rPr lang="da-DK" dirty="0"/>
              <a:t>K-bygningen reserveres. </a:t>
            </a:r>
            <a:r>
              <a:rPr lang="da-DK" dirty="0" err="1"/>
              <a:t>Proctorer</a:t>
            </a:r>
            <a:r>
              <a:rPr lang="da-DK" dirty="0"/>
              <a:t> fordeles ud efter reglerne. Flere supportere. Hvis alt fysisk fremmøde ikke kan lade sig gøre, så aflyses </a:t>
            </a:r>
            <a:r>
              <a:rPr lang="da-DK" dirty="0" err="1"/>
              <a:t>uniTEST</a:t>
            </a:r>
            <a:r>
              <a:rPr lang="da-DK" dirty="0"/>
              <a:t>.</a:t>
            </a:r>
          </a:p>
          <a:p>
            <a:pPr>
              <a:lnSpc>
                <a:spcPct val="200000"/>
              </a:lnSpc>
            </a:pPr>
            <a:r>
              <a:rPr lang="da-DK" b="1" dirty="0"/>
              <a:t>Risikoejer: </a:t>
            </a:r>
            <a:r>
              <a:rPr lang="da-DK" dirty="0"/>
              <a:t>SDU IT</a:t>
            </a:r>
          </a:p>
          <a:p>
            <a:pPr>
              <a:lnSpc>
                <a:spcPct val="200000"/>
              </a:lnSpc>
            </a:pPr>
            <a:endParaRPr lang="da-DK" dirty="0"/>
          </a:p>
          <a:p>
            <a:pPr>
              <a:lnSpc>
                <a:spcPct val="200000"/>
              </a:lnSpc>
            </a:pP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A5485D2-B9BE-8017-35E5-C975AB395F5B}"/>
              </a:ext>
            </a:extLst>
          </p:cNvPr>
          <p:cNvSpPr txBox="1"/>
          <p:nvPr/>
        </p:nvSpPr>
        <p:spPr>
          <a:xfrm>
            <a:off x="414697" y="2269067"/>
            <a:ext cx="29719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i="1" dirty="0"/>
              <a:t>Afstandskrav, forsamlingsloft osv.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0247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DB7B53-CF76-40F5-9ACB-B05C73133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Rekruttering af </a:t>
            </a:r>
            <a:r>
              <a:rPr lang="da-DK" dirty="0" err="1"/>
              <a:t>proctorer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04D85-4074-4715-A046-DE8E25150AF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2E2CD512-EA75-4BE4-81A2-30DE2F478E6E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9B629-E74E-43D5-8219-9725BDDB68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C805C1-6BA7-A061-08EC-061EA27ACF2C}"/>
              </a:ext>
            </a:extLst>
          </p:cNvPr>
          <p:cNvSpPr txBox="1">
            <a:spLocks/>
          </p:cNvSpPr>
          <p:nvPr/>
        </p:nvSpPr>
        <p:spPr>
          <a:xfrm>
            <a:off x="6183276" y="1700212"/>
            <a:ext cx="4680000" cy="3777135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da-DK" b="1" dirty="0"/>
              <a:t>Sandsynlighed: </a:t>
            </a:r>
            <a:r>
              <a:rPr lang="da-DK" dirty="0"/>
              <a:t>Lav</a:t>
            </a:r>
          </a:p>
          <a:p>
            <a:pPr>
              <a:lnSpc>
                <a:spcPct val="200000"/>
              </a:lnSpc>
            </a:pPr>
            <a:r>
              <a:rPr lang="da-DK" b="1" dirty="0"/>
              <a:t>Konsekvens: </a:t>
            </a:r>
            <a:r>
              <a:rPr lang="da-DK" dirty="0"/>
              <a:t>Rekruttering uden for SDU</a:t>
            </a:r>
          </a:p>
          <a:p>
            <a:pPr>
              <a:lnSpc>
                <a:spcPct val="200000"/>
              </a:lnSpc>
            </a:pPr>
            <a:r>
              <a:rPr lang="da-DK" b="1" dirty="0"/>
              <a:t>Reaktion: </a:t>
            </a:r>
            <a:r>
              <a:rPr lang="da-DK" dirty="0"/>
              <a:t>Forebyggende handlinger, der skal sikre synligheden af og interessen for jobopslaget. Hvis det stadigvæk ikke lykkedes, så ville der komme et genopslag. Herefter rekruttering udefra.</a:t>
            </a:r>
          </a:p>
          <a:p>
            <a:pPr>
              <a:lnSpc>
                <a:spcPct val="200000"/>
              </a:lnSpc>
            </a:pPr>
            <a:r>
              <a:rPr lang="da-DK" b="1" dirty="0"/>
              <a:t>Risikoejer: </a:t>
            </a:r>
            <a:r>
              <a:rPr lang="da-DK" dirty="0"/>
              <a:t>Studieservice</a:t>
            </a:r>
          </a:p>
          <a:p>
            <a:pPr>
              <a:lnSpc>
                <a:spcPct val="200000"/>
              </a:lnSpc>
            </a:pPr>
            <a:endParaRPr lang="da-DK" dirty="0"/>
          </a:p>
          <a:p>
            <a:pPr>
              <a:lnSpc>
                <a:spcPct val="200000"/>
              </a:lnSpc>
            </a:pP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A5485D2-B9BE-8017-35E5-C975AB395F5B}"/>
              </a:ext>
            </a:extLst>
          </p:cNvPr>
          <p:cNvSpPr txBox="1"/>
          <p:nvPr/>
        </p:nvSpPr>
        <p:spPr>
          <a:xfrm>
            <a:off x="414697" y="2848930"/>
            <a:ext cx="29719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i="1" dirty="0"/>
              <a:t>Vi får ikke det ønskede antal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0602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DB7B53-CF76-40F5-9ACB-B05C73133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TBO kan ikke afholdes online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04D85-4074-4715-A046-DE8E25150AF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2E2CD512-EA75-4BE4-81A2-30DE2F478E6E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9B629-E74E-43D5-8219-9725BDDB68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C805C1-6BA7-A061-08EC-061EA27ACF2C}"/>
              </a:ext>
            </a:extLst>
          </p:cNvPr>
          <p:cNvSpPr txBox="1">
            <a:spLocks/>
          </p:cNvSpPr>
          <p:nvPr/>
        </p:nvSpPr>
        <p:spPr>
          <a:xfrm>
            <a:off x="6183276" y="2036288"/>
            <a:ext cx="4680000" cy="3777135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da-DK" b="1" dirty="0"/>
              <a:t>Sandsynlighed: </a:t>
            </a:r>
            <a:r>
              <a:rPr lang="da-DK" dirty="0"/>
              <a:t>Lav</a:t>
            </a:r>
          </a:p>
          <a:p>
            <a:pPr>
              <a:lnSpc>
                <a:spcPct val="200000"/>
              </a:lnSpc>
            </a:pPr>
            <a:r>
              <a:rPr lang="da-DK" b="1" dirty="0"/>
              <a:t>Konsekvens: </a:t>
            </a:r>
            <a:r>
              <a:rPr lang="da-DK" dirty="0"/>
              <a:t>TBO må afholdes fysisk</a:t>
            </a:r>
          </a:p>
          <a:p>
            <a:pPr>
              <a:lnSpc>
                <a:spcPct val="200000"/>
              </a:lnSpc>
            </a:pPr>
            <a:r>
              <a:rPr lang="da-DK" b="1" dirty="0"/>
              <a:t>Reaktion: </a:t>
            </a:r>
            <a:r>
              <a:rPr lang="da-DK" dirty="0"/>
              <a:t>Planerne fra TBO projektet, da det blev afholdt fysisk trækkes frem.</a:t>
            </a:r>
          </a:p>
          <a:p>
            <a:pPr>
              <a:lnSpc>
                <a:spcPct val="200000"/>
              </a:lnSpc>
            </a:pPr>
            <a:r>
              <a:rPr lang="da-DK" b="1" dirty="0"/>
              <a:t>Risikoejer: </a:t>
            </a:r>
            <a:r>
              <a:rPr lang="da-DK" dirty="0"/>
              <a:t>Studieservice</a:t>
            </a:r>
          </a:p>
          <a:p>
            <a:pPr>
              <a:lnSpc>
                <a:spcPct val="200000"/>
              </a:lnSpc>
            </a:pPr>
            <a:endParaRPr lang="da-DK" dirty="0"/>
          </a:p>
          <a:p>
            <a:pPr>
              <a:lnSpc>
                <a:spcPct val="200000"/>
              </a:lnSpc>
            </a:pP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A5485D2-B9BE-8017-35E5-C975AB395F5B}"/>
              </a:ext>
            </a:extLst>
          </p:cNvPr>
          <p:cNvSpPr txBox="1"/>
          <p:nvPr/>
        </p:nvSpPr>
        <p:spPr>
          <a:xfrm>
            <a:off x="414697" y="2848930"/>
            <a:ext cx="29719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i="1" dirty="0"/>
              <a:t>Alle odds er imod os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1775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01DB1-A7EE-A19B-487A-8194C6731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Alt lykkedes!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35F239B-58A8-0D5E-9B40-CFF76DE063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6" name="Grafik 5" descr="Raket kontur">
            <a:extLst>
              <a:ext uri="{FF2B5EF4-FFF2-40B4-BE49-F238E27FC236}">
                <a16:creationId xmlns:a16="http://schemas.microsoft.com/office/drawing/2014/main" id="{CEC0E58D-998B-50D0-880F-3379C86CC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594427"/>
            <a:ext cx="3247572" cy="3247572"/>
          </a:xfrm>
          <a:prstGeom prst="rect">
            <a:avLst/>
          </a:prstGeom>
        </p:spPr>
      </p:pic>
      <p:pic>
        <p:nvPicPr>
          <p:cNvPr id="8" name="Grafik 7" descr="Fyrværkeri kontur">
            <a:extLst>
              <a:ext uri="{FF2B5EF4-FFF2-40B4-BE49-F238E27FC236}">
                <a16:creationId xmlns:a16="http://schemas.microsoft.com/office/drawing/2014/main" id="{1F92D183-67C1-6265-38B0-2F0141A16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4176" y="1092200"/>
            <a:ext cx="1629395" cy="1629395"/>
          </a:xfrm>
          <a:prstGeom prst="rect">
            <a:avLst/>
          </a:prstGeom>
        </p:spPr>
      </p:pic>
      <p:pic>
        <p:nvPicPr>
          <p:cNvPr id="9" name="Grafik 8" descr="Fyrværkeri kontur">
            <a:extLst>
              <a:ext uri="{FF2B5EF4-FFF2-40B4-BE49-F238E27FC236}">
                <a16:creationId xmlns:a16="http://schemas.microsoft.com/office/drawing/2014/main" id="{EC0CDEBE-DEC0-B766-7092-A0654E320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5881" y="2289628"/>
            <a:ext cx="1629395" cy="16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4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1A328-BA09-E391-C1CD-9BBD47720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24" y="3082963"/>
            <a:ext cx="5367600" cy="4141787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Spørgsmål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0C28704-9DB6-4AA1-3A33-19E9281C61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6" name="Grafik 5" descr="Spørgsmålstegn med massiv udfyldning">
            <a:extLst>
              <a:ext uri="{FF2B5EF4-FFF2-40B4-BE49-F238E27FC236}">
                <a16:creationId xmlns:a16="http://schemas.microsoft.com/office/drawing/2014/main" id="{489868AF-86E3-6610-855C-079E0D45B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0108" y="1491301"/>
            <a:ext cx="3875398" cy="38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9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B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DB7B53-CF76-40F5-9ACB-B05C73133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202" y="1006605"/>
            <a:ext cx="4680000" cy="1938338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b="1" kern="1200">
                <a:latin typeface="+mj-lt"/>
                <a:ea typeface="+mj-ea"/>
                <a:cs typeface="+mj-cs"/>
              </a:rPr>
              <a:t>Dagsorden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C805C1-6BA7-A061-08EC-061EA27ACF2C}"/>
              </a:ext>
            </a:extLst>
          </p:cNvPr>
          <p:cNvSpPr txBox="1">
            <a:spLocks/>
          </p:cNvSpPr>
          <p:nvPr/>
        </p:nvSpPr>
        <p:spPr>
          <a:xfrm>
            <a:off x="6692202" y="2206694"/>
            <a:ext cx="4680000" cy="36447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dirty="0"/>
              <a:t>Hvem er jeg?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dirty="0"/>
              <a:t>Hvad er TBO?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dirty="0"/>
              <a:t>Projektstrukturen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dirty="0"/>
              <a:t>Risikoanalyse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dirty="0"/>
              <a:t>Risikoanalyse for TBO 2022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dirty="0"/>
              <a:t>Spørgsmål</a:t>
            </a:r>
          </a:p>
          <a:p>
            <a:pPr marL="0" indent="0">
              <a:spcAft>
                <a:spcPts val="600"/>
              </a:spcAft>
              <a:buNone/>
            </a:pPr>
            <a:endParaRPr lang="da-DK" dirty="0"/>
          </a:p>
        </p:txBody>
      </p:sp>
      <p:pic>
        <p:nvPicPr>
          <p:cNvPr id="4" name="Grafik 3" descr="Bjergscene kontur">
            <a:extLst>
              <a:ext uri="{FF2B5EF4-FFF2-40B4-BE49-F238E27FC236}">
                <a16:creationId xmlns:a16="http://schemas.microsoft.com/office/drawing/2014/main" id="{DDCB5160-DDD1-7930-CA2F-2CDE2B7F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536" y="1000443"/>
            <a:ext cx="4853157" cy="48531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9B629-E74E-43D5-8219-9725BDDB68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863276" y="6327940"/>
            <a:ext cx="504000" cy="2844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04D85-4074-4715-A046-DE8E25150AF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2E2CD512-EA75-4BE4-81A2-30DE2F478E6E}" type="datetime1">
              <a:rPr lang="da-DK" smtClean="0"/>
              <a:pPr>
                <a:spcAft>
                  <a:spcPts val="600"/>
                </a:spcAft>
              </a:pPr>
              <a:t>05.10.2022</a:t>
            </a:fld>
            <a:endParaRPr lang="da-DK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0127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705C-4AF8-4826-8849-8B551BD434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Hvem er jeg?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6EA6A-5A7E-4B53-AA28-CAE53B4942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a-DK" dirty="0"/>
              <a:t>Stine Laursen</a:t>
            </a:r>
          </a:p>
          <a:p>
            <a:pPr>
              <a:lnSpc>
                <a:spcPct val="200000"/>
              </a:lnSpc>
            </a:pPr>
            <a:r>
              <a:rPr lang="da-DK" dirty="0"/>
              <a:t>28 år</a:t>
            </a:r>
          </a:p>
          <a:p>
            <a:pPr>
              <a:lnSpc>
                <a:spcPct val="200000"/>
              </a:lnSpc>
            </a:pPr>
            <a:r>
              <a:rPr lang="da-DK" dirty="0"/>
              <a:t>Teknisk projektleder hos SDU IT</a:t>
            </a:r>
          </a:p>
          <a:p>
            <a:pPr>
              <a:lnSpc>
                <a:spcPct val="200000"/>
              </a:lnSpc>
            </a:pPr>
            <a:r>
              <a:rPr lang="da-DK" dirty="0"/>
              <a:t>Arbejdet med TBO i en del år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8DFA7-CDD3-4015-A117-B5429AF67A7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ABD00648-AAA5-4B7E-97F2-7B715070DB00}" type="datetime1">
              <a:rPr lang="da-DK" smtClean="0"/>
              <a:t>05.10.2022</a:t>
            </a:fld>
            <a:endParaRPr lang="da-DK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CADDFE74-152D-5428-D469-DE0F25D0ABE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48" y="1000125"/>
            <a:ext cx="3797078" cy="48529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19B75-BDE4-466B-9A50-9E05C2F89D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3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7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DB7B53-CF76-40F5-9ACB-B05C73133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Hvad er TBO?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04D85-4074-4715-A046-DE8E25150AF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2E2CD512-EA75-4BE4-81A2-30DE2F478E6E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9B629-E74E-43D5-8219-9725BDDB68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C805C1-6BA7-A061-08EC-061EA27ACF2C}"/>
              </a:ext>
            </a:extLst>
          </p:cNvPr>
          <p:cNvSpPr txBox="1">
            <a:spLocks/>
          </p:cNvSpPr>
          <p:nvPr/>
        </p:nvSpPr>
        <p:spPr>
          <a:xfrm>
            <a:off x="6183276" y="1022634"/>
            <a:ext cx="4680000" cy="4940843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da-DK" dirty="0" err="1"/>
              <a:t>Testbaseret</a:t>
            </a:r>
            <a:r>
              <a:rPr lang="da-DK" dirty="0"/>
              <a:t> Optag – kvote 2 prøverne</a:t>
            </a:r>
          </a:p>
          <a:p>
            <a:pPr>
              <a:lnSpc>
                <a:spcPct val="200000"/>
              </a:lnSpc>
            </a:pPr>
            <a:r>
              <a:rPr lang="da-DK" dirty="0"/>
              <a:t>Fokuserer på </a:t>
            </a:r>
            <a:r>
              <a:rPr lang="da-DK" dirty="0" err="1"/>
              <a:t>uniTEST</a:t>
            </a:r>
            <a:endParaRPr lang="da-DK" dirty="0"/>
          </a:p>
          <a:p>
            <a:pPr>
              <a:lnSpc>
                <a:spcPct val="200000"/>
              </a:lnSpc>
            </a:pPr>
            <a:r>
              <a:rPr lang="da-DK" dirty="0"/>
              <a:t>Fagspecifikke</a:t>
            </a:r>
          </a:p>
          <a:p>
            <a:pPr>
              <a:lnSpc>
                <a:spcPct val="200000"/>
              </a:lnSpc>
            </a:pPr>
            <a:r>
              <a:rPr lang="da-DK" dirty="0"/>
              <a:t>Samarbejde mellem Studieservice og SDU IT</a:t>
            </a:r>
          </a:p>
          <a:p>
            <a:pPr>
              <a:lnSpc>
                <a:spcPct val="200000"/>
              </a:lnSpc>
            </a:pPr>
            <a:r>
              <a:rPr lang="da-DK" dirty="0"/>
              <a:t>2022 blev det kørt som et projekt</a:t>
            </a:r>
          </a:p>
          <a:p>
            <a:pPr>
              <a:lnSpc>
                <a:spcPct val="200000"/>
              </a:lnSpc>
            </a:pPr>
            <a:r>
              <a:rPr lang="da-DK" dirty="0" err="1"/>
              <a:t>uniTEST</a:t>
            </a:r>
            <a:r>
              <a:rPr lang="da-DK" dirty="0"/>
              <a:t> udbudt af ACER</a:t>
            </a:r>
          </a:p>
          <a:p>
            <a:pPr>
              <a:lnSpc>
                <a:spcPct val="200000"/>
              </a:lnSpc>
            </a:pPr>
            <a:r>
              <a:rPr lang="da-DK" dirty="0"/>
              <a:t>Testen skulle tages online</a:t>
            </a:r>
          </a:p>
          <a:p>
            <a:pPr>
              <a:lnSpc>
                <a:spcPct val="200000"/>
              </a:lnSpc>
            </a:pPr>
            <a:r>
              <a:rPr lang="da-DK" dirty="0"/>
              <a:t>200 vagter overvågede ansøgere</a:t>
            </a:r>
          </a:p>
          <a:p>
            <a:pPr>
              <a:lnSpc>
                <a:spcPct val="200000"/>
              </a:lnSpc>
            </a:pPr>
            <a:r>
              <a:rPr lang="da-DK" dirty="0"/>
              <a:t>Zoom</a:t>
            </a:r>
          </a:p>
          <a:p>
            <a:pPr>
              <a:lnSpc>
                <a:spcPct val="200000"/>
              </a:lnSpc>
            </a:pPr>
            <a:r>
              <a:rPr lang="da-DK" dirty="0"/>
              <a:t>Placeret på </a:t>
            </a:r>
            <a:r>
              <a:rPr lang="da-DK" dirty="0" err="1"/>
              <a:t>SDU’s</a:t>
            </a:r>
            <a:r>
              <a:rPr lang="da-DK" dirty="0"/>
              <a:t> campus i Odense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1784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024A1513-78A0-4D09-8CDC-FBAE1D029144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6AE78-189F-4D60-A966-8637262E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6" name="Grafik 5" descr="Skoledreng kontur">
            <a:extLst>
              <a:ext uri="{FF2B5EF4-FFF2-40B4-BE49-F238E27FC236}">
                <a16:creationId xmlns:a16="http://schemas.microsoft.com/office/drawing/2014/main" id="{097BB726-6E75-DC27-607D-5416759F2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008" y="2350008"/>
            <a:ext cx="1770888" cy="1770888"/>
          </a:xfrm>
          <a:prstGeom prst="rect">
            <a:avLst/>
          </a:prstGeom>
        </p:spPr>
      </p:pic>
      <p:pic>
        <p:nvPicPr>
          <p:cNvPr id="10" name="Grafik 9" descr="Bærbar computer kontur">
            <a:extLst>
              <a:ext uri="{FF2B5EF4-FFF2-40B4-BE49-F238E27FC236}">
                <a16:creationId xmlns:a16="http://schemas.microsoft.com/office/drawing/2014/main" id="{36F0830D-D2DD-5565-E900-EBB1A58DE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6340" y="3651504"/>
            <a:ext cx="1127760" cy="1127760"/>
          </a:xfrm>
          <a:prstGeom prst="rect">
            <a:avLst/>
          </a:prstGeom>
        </p:spPr>
      </p:pic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F4B95592-FF08-BCCD-4442-2DD028223A8C}"/>
              </a:ext>
            </a:extLst>
          </p:cNvPr>
          <p:cNvCxnSpPr/>
          <p:nvPr/>
        </p:nvCxnSpPr>
        <p:spPr>
          <a:xfrm>
            <a:off x="2215896" y="3429000"/>
            <a:ext cx="499872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rafik 13" descr="Office-medarbejder, mand kontur">
            <a:extLst>
              <a:ext uri="{FF2B5EF4-FFF2-40B4-BE49-F238E27FC236}">
                <a16:creationId xmlns:a16="http://schemas.microsoft.com/office/drawing/2014/main" id="{FAE0CA7B-3F5D-15C1-1031-4975AF361F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15768" y="2543562"/>
            <a:ext cx="1577334" cy="1577334"/>
          </a:xfrm>
          <a:prstGeom prst="rect">
            <a:avLst/>
          </a:prstGeom>
        </p:spPr>
      </p:pic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3943C7DD-CC44-E1E5-2681-224AF4A9B804}"/>
              </a:ext>
            </a:extLst>
          </p:cNvPr>
          <p:cNvCxnSpPr/>
          <p:nvPr/>
        </p:nvCxnSpPr>
        <p:spPr>
          <a:xfrm>
            <a:off x="4442449" y="3429000"/>
            <a:ext cx="499872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afik 16" descr="Callcenter kontur">
            <a:extLst>
              <a:ext uri="{FF2B5EF4-FFF2-40B4-BE49-F238E27FC236}">
                <a16:creationId xmlns:a16="http://schemas.microsoft.com/office/drawing/2014/main" id="{EF15E7A7-7AC4-03AE-EE60-2439DF2639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91668" y="2567946"/>
            <a:ext cx="1577334" cy="1577334"/>
          </a:xfrm>
          <a:prstGeom prst="rect">
            <a:avLst/>
          </a:prstGeom>
        </p:spPr>
      </p:pic>
      <p:pic>
        <p:nvPicPr>
          <p:cNvPr id="19" name="Grafik 18" descr="Liste kontur">
            <a:extLst>
              <a:ext uri="{FF2B5EF4-FFF2-40B4-BE49-F238E27FC236}">
                <a16:creationId xmlns:a16="http://schemas.microsoft.com/office/drawing/2014/main" id="{E02B590B-C7E8-5FB6-511E-410BDED4E1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58400" y="2833088"/>
            <a:ext cx="1287808" cy="1287808"/>
          </a:xfrm>
          <a:prstGeom prst="rect">
            <a:avLst/>
          </a:prstGeom>
        </p:spPr>
      </p:pic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18732500-C155-5251-F3BE-A9D2D807ACDC}"/>
              </a:ext>
            </a:extLst>
          </p:cNvPr>
          <p:cNvCxnSpPr/>
          <p:nvPr/>
        </p:nvCxnSpPr>
        <p:spPr>
          <a:xfrm>
            <a:off x="6790922" y="3429000"/>
            <a:ext cx="499872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Grafik 21" descr="Bølgebevægelse kontur">
            <a:extLst>
              <a:ext uri="{FF2B5EF4-FFF2-40B4-BE49-F238E27FC236}">
                <a16:creationId xmlns:a16="http://schemas.microsoft.com/office/drawing/2014/main" id="{61F9F162-50E2-3EB4-426A-6FFF922FF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35606" y="2778252"/>
            <a:ext cx="1287808" cy="1287808"/>
          </a:xfrm>
          <a:prstGeom prst="rect">
            <a:avLst/>
          </a:prstGeom>
        </p:spPr>
      </p:pic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534AA775-EE2C-2491-5B46-DDC85A778C9E}"/>
              </a:ext>
            </a:extLst>
          </p:cNvPr>
          <p:cNvCxnSpPr/>
          <p:nvPr/>
        </p:nvCxnSpPr>
        <p:spPr>
          <a:xfrm>
            <a:off x="8881850" y="3429000"/>
            <a:ext cx="499872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kstfelt 23">
            <a:extLst>
              <a:ext uri="{FF2B5EF4-FFF2-40B4-BE49-F238E27FC236}">
                <a16:creationId xmlns:a16="http://schemas.microsoft.com/office/drawing/2014/main" id="{2A732051-AA80-468A-9D2F-A9D96BFE0F96}"/>
              </a:ext>
            </a:extLst>
          </p:cNvPr>
          <p:cNvSpPr txBox="1"/>
          <p:nvPr/>
        </p:nvSpPr>
        <p:spPr>
          <a:xfrm>
            <a:off x="992521" y="2257675"/>
            <a:ext cx="6758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Ansøger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B8308486-6FAB-B073-088F-0835D79D833F}"/>
              </a:ext>
            </a:extLst>
          </p:cNvPr>
          <p:cNvSpPr txBox="1"/>
          <p:nvPr/>
        </p:nvSpPr>
        <p:spPr>
          <a:xfrm>
            <a:off x="3166504" y="2288985"/>
            <a:ext cx="6758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Velkomst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33294E48-36D1-4E66-D576-D7544BD95907}"/>
              </a:ext>
            </a:extLst>
          </p:cNvPr>
          <p:cNvSpPr txBox="1"/>
          <p:nvPr/>
        </p:nvSpPr>
        <p:spPr>
          <a:xfrm>
            <a:off x="5611978" y="2288985"/>
            <a:ext cx="6758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 err="1"/>
              <a:t>Proctor</a:t>
            </a:r>
            <a:endParaRPr lang="da-DK" sz="1200" b="1" dirty="0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AFBC77CB-FBA5-E7EC-F91F-EEAC79880FD2}"/>
              </a:ext>
            </a:extLst>
          </p:cNvPr>
          <p:cNvSpPr txBox="1"/>
          <p:nvPr/>
        </p:nvSpPr>
        <p:spPr>
          <a:xfrm>
            <a:off x="7764373" y="2286300"/>
            <a:ext cx="6758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 err="1"/>
              <a:t>uniTEST</a:t>
            </a:r>
            <a:endParaRPr lang="da-DK" sz="1200" b="1" dirty="0"/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9FC3179A-FE1D-C65C-56DA-5A5775FF391B}"/>
              </a:ext>
            </a:extLst>
          </p:cNvPr>
          <p:cNvSpPr txBox="1"/>
          <p:nvPr/>
        </p:nvSpPr>
        <p:spPr>
          <a:xfrm>
            <a:off x="9841579" y="2286300"/>
            <a:ext cx="6758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Farvel</a:t>
            </a:r>
          </a:p>
        </p:txBody>
      </p:sp>
      <p:pic>
        <p:nvPicPr>
          <p:cNvPr id="30" name="Grafik 29" descr="Webkamera kontur">
            <a:extLst>
              <a:ext uri="{FF2B5EF4-FFF2-40B4-BE49-F238E27FC236}">
                <a16:creationId xmlns:a16="http://schemas.microsoft.com/office/drawing/2014/main" id="{93445C46-D95B-6B2E-05A9-00CBBE628E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38800" y="3608860"/>
            <a:ext cx="914400" cy="9144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4591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1DD1548-4269-4C3B-81C3-62B4211DD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Projektstrukturen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7A0ADA7-DE4D-4750-9A8D-C28779165B3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C969C12A-90C9-4806-8616-DAB4C6810BEF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FC519-259A-42C5-8467-E299015D36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6" name="Grafik 5" descr="Skoledreng med massiv udfyldning">
            <a:extLst>
              <a:ext uri="{FF2B5EF4-FFF2-40B4-BE49-F238E27FC236}">
                <a16:creationId xmlns:a16="http://schemas.microsoft.com/office/drawing/2014/main" id="{403CA8FD-4D69-4943-2B6B-EB2FD5D21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9248" y="727900"/>
            <a:ext cx="914400" cy="914400"/>
          </a:xfrm>
          <a:prstGeom prst="rect">
            <a:avLst/>
          </a:prstGeom>
        </p:spPr>
      </p:pic>
      <p:pic>
        <p:nvPicPr>
          <p:cNvPr id="8" name="Grafik 7" descr="Kvindelig profil med massiv udfyldning">
            <a:extLst>
              <a:ext uri="{FF2B5EF4-FFF2-40B4-BE49-F238E27FC236}">
                <a16:creationId xmlns:a16="http://schemas.microsoft.com/office/drawing/2014/main" id="{C2792924-82C1-94C3-D505-1D7B8EACE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3632" y="3127535"/>
            <a:ext cx="914400" cy="914400"/>
          </a:xfrm>
          <a:prstGeom prst="rect">
            <a:avLst/>
          </a:prstGeom>
        </p:spPr>
      </p:pic>
      <p:pic>
        <p:nvPicPr>
          <p:cNvPr id="15" name="Grafik 14" descr="Gruppesucces med massiv udfyldning">
            <a:extLst>
              <a:ext uri="{FF2B5EF4-FFF2-40B4-BE49-F238E27FC236}">
                <a16:creationId xmlns:a16="http://schemas.microsoft.com/office/drawing/2014/main" id="{B8DDBE44-B7B5-99E9-5A3E-C0A8EA9CE1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3632" y="4447032"/>
            <a:ext cx="914400" cy="914400"/>
          </a:xfrm>
          <a:prstGeom prst="rect">
            <a:avLst/>
          </a:prstGeom>
        </p:spPr>
      </p:pic>
      <p:pic>
        <p:nvPicPr>
          <p:cNvPr id="19" name="Grafik 18" descr="Brugere med massiv udfyldning">
            <a:extLst>
              <a:ext uri="{FF2B5EF4-FFF2-40B4-BE49-F238E27FC236}">
                <a16:creationId xmlns:a16="http://schemas.microsoft.com/office/drawing/2014/main" id="{2F867BC8-0DF9-741C-AAA8-3B60D82DAE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23632" y="1927717"/>
            <a:ext cx="914400" cy="914400"/>
          </a:xfrm>
          <a:prstGeom prst="rect">
            <a:avLst/>
          </a:prstGeom>
        </p:spPr>
      </p:pic>
      <p:pic>
        <p:nvPicPr>
          <p:cNvPr id="21" name="Grafik 20" descr="Skolepige med massiv udfyldning">
            <a:extLst>
              <a:ext uri="{FF2B5EF4-FFF2-40B4-BE49-F238E27FC236}">
                <a16:creationId xmlns:a16="http://schemas.microsoft.com/office/drawing/2014/main" id="{C1CD63EF-9D2F-CAAA-FD4E-DC832214D4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7798" y="5059432"/>
            <a:ext cx="631175" cy="631175"/>
          </a:xfrm>
          <a:prstGeom prst="rect">
            <a:avLst/>
          </a:prstGeom>
        </p:spPr>
      </p:pic>
      <p:pic>
        <p:nvPicPr>
          <p:cNvPr id="22" name="Grafik 21" descr="Skolepige med massiv udfyldning">
            <a:extLst>
              <a:ext uri="{FF2B5EF4-FFF2-40B4-BE49-F238E27FC236}">
                <a16:creationId xmlns:a16="http://schemas.microsoft.com/office/drawing/2014/main" id="{FD8393F7-6668-2F99-940C-0E7E619AA7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36620" y="5769489"/>
            <a:ext cx="631175" cy="631175"/>
          </a:xfrm>
          <a:prstGeom prst="rect">
            <a:avLst/>
          </a:prstGeom>
        </p:spPr>
      </p:pic>
      <p:pic>
        <p:nvPicPr>
          <p:cNvPr id="23" name="Grafik 22" descr="Skolepige med massiv udfyldning">
            <a:extLst>
              <a:ext uri="{FF2B5EF4-FFF2-40B4-BE49-F238E27FC236}">
                <a16:creationId xmlns:a16="http://schemas.microsoft.com/office/drawing/2014/main" id="{47C33566-AB4A-678C-11AB-86A5DD8DF4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06523" y="5753476"/>
            <a:ext cx="631175" cy="631175"/>
          </a:xfrm>
          <a:prstGeom prst="rect">
            <a:avLst/>
          </a:prstGeom>
        </p:spPr>
      </p:pic>
      <p:pic>
        <p:nvPicPr>
          <p:cNvPr id="24" name="Grafik 23" descr="Skolepige med massiv udfyldning">
            <a:extLst>
              <a:ext uri="{FF2B5EF4-FFF2-40B4-BE49-F238E27FC236}">
                <a16:creationId xmlns:a16="http://schemas.microsoft.com/office/drawing/2014/main" id="{6BF9FCE7-8B68-E02F-E5D0-432DE280D4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94688" y="5308560"/>
            <a:ext cx="631175" cy="631175"/>
          </a:xfrm>
          <a:prstGeom prst="rect">
            <a:avLst/>
          </a:prstGeom>
        </p:spPr>
      </p:pic>
      <p:pic>
        <p:nvPicPr>
          <p:cNvPr id="25" name="Grafik 24" descr="Skolepige med massiv udfyldning">
            <a:extLst>
              <a:ext uri="{FF2B5EF4-FFF2-40B4-BE49-F238E27FC236}">
                <a16:creationId xmlns:a16="http://schemas.microsoft.com/office/drawing/2014/main" id="{53EFF7EE-4621-8A24-1FF2-73EE6C4CAD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15153" y="5814512"/>
            <a:ext cx="631175" cy="631175"/>
          </a:xfrm>
          <a:prstGeom prst="rect">
            <a:avLst/>
          </a:prstGeom>
        </p:spPr>
      </p:pic>
      <p:pic>
        <p:nvPicPr>
          <p:cNvPr id="26" name="Grafik 25" descr="Skolepige med massiv udfyldning">
            <a:extLst>
              <a:ext uri="{FF2B5EF4-FFF2-40B4-BE49-F238E27FC236}">
                <a16:creationId xmlns:a16="http://schemas.microsoft.com/office/drawing/2014/main" id="{D65F31D9-79D3-04FF-3F79-1401C348BF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3626" y="5814512"/>
            <a:ext cx="631175" cy="631175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DB3441D4-CC6F-50B6-DAF8-1D39A67F9787}"/>
              </a:ext>
            </a:extLst>
          </p:cNvPr>
          <p:cNvSpPr txBox="1"/>
          <p:nvPr/>
        </p:nvSpPr>
        <p:spPr>
          <a:xfrm>
            <a:off x="8674637" y="1124035"/>
            <a:ext cx="16179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Universitetsdirektøren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9A321C28-51AA-80AA-EA6F-492D9E0F7E9B}"/>
              </a:ext>
            </a:extLst>
          </p:cNvPr>
          <p:cNvSpPr txBox="1"/>
          <p:nvPr/>
        </p:nvSpPr>
        <p:spPr>
          <a:xfrm>
            <a:off x="8894688" y="2292584"/>
            <a:ext cx="11344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Styregruppe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6A820356-3FC8-D91E-3DD3-3AF288EAC001}"/>
              </a:ext>
            </a:extLst>
          </p:cNvPr>
          <p:cNvSpPr txBox="1"/>
          <p:nvPr/>
        </p:nvSpPr>
        <p:spPr>
          <a:xfrm>
            <a:off x="8936256" y="3501577"/>
            <a:ext cx="10946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Projektleder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F1F9C1E3-8A04-F6C3-27EA-9860702C2E25}"/>
              </a:ext>
            </a:extLst>
          </p:cNvPr>
          <p:cNvSpPr txBox="1"/>
          <p:nvPr/>
        </p:nvSpPr>
        <p:spPr>
          <a:xfrm>
            <a:off x="8820144" y="4776492"/>
            <a:ext cx="12835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Projektgruppen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27DD0E8-A089-ECDA-2EF1-60C1C797F95F}"/>
              </a:ext>
            </a:extLst>
          </p:cNvPr>
          <p:cNvSpPr txBox="1"/>
          <p:nvPr/>
        </p:nvSpPr>
        <p:spPr>
          <a:xfrm>
            <a:off x="6038953" y="5387894"/>
            <a:ext cx="6758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Viden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0FE86EE2-D21C-27D0-47ED-BBD44903E9AA}"/>
              </a:ext>
            </a:extLst>
          </p:cNvPr>
          <p:cNvSpPr txBox="1"/>
          <p:nvPr/>
        </p:nvSpPr>
        <p:spPr>
          <a:xfrm>
            <a:off x="9782519" y="5642940"/>
            <a:ext cx="6758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Viden</a:t>
            </a:r>
          </a:p>
        </p:txBody>
      </p:sp>
      <p:sp>
        <p:nvSpPr>
          <p:cNvPr id="33" name="Højre-venstrepil 32">
            <a:extLst>
              <a:ext uri="{FF2B5EF4-FFF2-40B4-BE49-F238E27FC236}">
                <a16:creationId xmlns:a16="http://schemas.microsoft.com/office/drawing/2014/main" id="{9604965D-FC9E-B0AB-0A4D-734F73C4545E}"/>
              </a:ext>
            </a:extLst>
          </p:cNvPr>
          <p:cNvSpPr/>
          <p:nvPr/>
        </p:nvSpPr>
        <p:spPr>
          <a:xfrm rot="5400000">
            <a:off x="8034166" y="1772626"/>
            <a:ext cx="293332" cy="128616"/>
          </a:xfrm>
          <a:prstGeom prst="leftRightArrow">
            <a:avLst/>
          </a:prstGeom>
          <a:solidFill>
            <a:srgbClr val="D05A57"/>
          </a:solidFill>
          <a:ln>
            <a:solidFill>
              <a:srgbClr val="D05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35" name="Højre-venstrepil 34">
            <a:extLst>
              <a:ext uri="{FF2B5EF4-FFF2-40B4-BE49-F238E27FC236}">
                <a16:creationId xmlns:a16="http://schemas.microsoft.com/office/drawing/2014/main" id="{18B1D70C-BAE7-6F47-CD91-D35DAADD4116}"/>
              </a:ext>
            </a:extLst>
          </p:cNvPr>
          <p:cNvSpPr/>
          <p:nvPr/>
        </p:nvSpPr>
        <p:spPr>
          <a:xfrm rot="5400000">
            <a:off x="8034166" y="2827314"/>
            <a:ext cx="293332" cy="128616"/>
          </a:xfrm>
          <a:prstGeom prst="leftRightArrow">
            <a:avLst/>
          </a:prstGeom>
          <a:solidFill>
            <a:srgbClr val="D05A57"/>
          </a:solidFill>
          <a:ln>
            <a:solidFill>
              <a:srgbClr val="D05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36" name="Højre-venstrepil 35">
            <a:extLst>
              <a:ext uri="{FF2B5EF4-FFF2-40B4-BE49-F238E27FC236}">
                <a16:creationId xmlns:a16="http://schemas.microsoft.com/office/drawing/2014/main" id="{D6D568D3-DD38-FBAC-35D8-F344AD1A6918}"/>
              </a:ext>
            </a:extLst>
          </p:cNvPr>
          <p:cNvSpPr/>
          <p:nvPr/>
        </p:nvSpPr>
        <p:spPr>
          <a:xfrm rot="5400000">
            <a:off x="8034166" y="4213540"/>
            <a:ext cx="293332" cy="128616"/>
          </a:xfrm>
          <a:prstGeom prst="leftRightArrow">
            <a:avLst/>
          </a:prstGeom>
          <a:solidFill>
            <a:srgbClr val="D05A57"/>
          </a:solidFill>
          <a:ln>
            <a:solidFill>
              <a:srgbClr val="D05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0240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DB7B53-CF76-40F5-9ACB-B05C73133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96" y="1070292"/>
            <a:ext cx="10952579" cy="629921"/>
          </a:xfrm>
        </p:spPr>
        <p:txBody>
          <a:bodyPr anchor="t">
            <a:normAutofit/>
          </a:bodyPr>
          <a:lstStyle/>
          <a:p>
            <a:r>
              <a:rPr lang="da-DK" dirty="0"/>
              <a:t>Risikoanalyse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9B629-E74E-43D5-8219-9725BDDB68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63276" y="6327940"/>
            <a:ext cx="504000" cy="2844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04D85-4074-4715-A046-DE8E25150AF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2E2CD512-EA75-4BE4-81A2-30DE2F478E6E}" type="datetime1">
              <a:rPr lang="da-DK" smtClean="0"/>
              <a:pPr>
                <a:spcAft>
                  <a:spcPts val="600"/>
                </a:spcAft>
              </a:pPr>
              <a:t>05.10.2022</a:t>
            </a:fld>
            <a:endParaRPr lang="da-DK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26C301F4-4EE4-2B85-5EA4-C78F0EA4A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1626"/>
              </p:ext>
            </p:extLst>
          </p:nvPr>
        </p:nvGraphicFramePr>
        <p:xfrm>
          <a:off x="414696" y="2069690"/>
          <a:ext cx="10952583" cy="36917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28950">
                  <a:extLst>
                    <a:ext uri="{9D8B030D-6E8A-4147-A177-3AD203B41FA5}">
                      <a16:colId xmlns:a16="http://schemas.microsoft.com/office/drawing/2014/main" val="2414709728"/>
                    </a:ext>
                  </a:extLst>
                </a:gridCol>
                <a:gridCol w="1211428">
                  <a:extLst>
                    <a:ext uri="{9D8B030D-6E8A-4147-A177-3AD203B41FA5}">
                      <a16:colId xmlns:a16="http://schemas.microsoft.com/office/drawing/2014/main" val="1177206915"/>
                    </a:ext>
                  </a:extLst>
                </a:gridCol>
                <a:gridCol w="1843851">
                  <a:extLst>
                    <a:ext uri="{9D8B030D-6E8A-4147-A177-3AD203B41FA5}">
                      <a16:colId xmlns:a16="http://schemas.microsoft.com/office/drawing/2014/main" val="2011607939"/>
                    </a:ext>
                  </a:extLst>
                </a:gridCol>
                <a:gridCol w="941267">
                  <a:extLst>
                    <a:ext uri="{9D8B030D-6E8A-4147-A177-3AD203B41FA5}">
                      <a16:colId xmlns:a16="http://schemas.microsoft.com/office/drawing/2014/main" val="1352454814"/>
                    </a:ext>
                  </a:extLst>
                </a:gridCol>
                <a:gridCol w="3796378">
                  <a:extLst>
                    <a:ext uri="{9D8B030D-6E8A-4147-A177-3AD203B41FA5}">
                      <a16:colId xmlns:a16="http://schemas.microsoft.com/office/drawing/2014/main" val="3724648188"/>
                    </a:ext>
                  </a:extLst>
                </a:gridCol>
                <a:gridCol w="1530709">
                  <a:extLst>
                    <a:ext uri="{9D8B030D-6E8A-4147-A177-3AD203B41FA5}">
                      <a16:colId xmlns:a16="http://schemas.microsoft.com/office/drawing/2014/main" val="1564971649"/>
                    </a:ext>
                  </a:extLst>
                </a:gridCol>
              </a:tblGrid>
              <a:tr h="1290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Vægtning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1=lav 5=høj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Risiko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Titel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Beskrivelse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Ejer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Sandsynlighed/Konsekvens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1=lav 5=høj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Handling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extLst>
                  <a:ext uri="{0D108BD9-81ED-4DB2-BD59-A6C34878D82A}">
                    <a16:rowId xmlns:a16="http://schemas.microsoft.com/office/drawing/2014/main" val="223389969"/>
                  </a:ext>
                </a:extLst>
              </a:tr>
              <a:tr h="40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extLst>
                  <a:ext uri="{0D108BD9-81ED-4DB2-BD59-A6C34878D82A}">
                    <a16:rowId xmlns:a16="http://schemas.microsoft.com/office/drawing/2014/main" val="1707092057"/>
                  </a:ext>
                </a:extLst>
              </a:tr>
              <a:tr h="40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extLst>
                  <a:ext uri="{0D108BD9-81ED-4DB2-BD59-A6C34878D82A}">
                    <a16:rowId xmlns:a16="http://schemas.microsoft.com/office/drawing/2014/main" val="3066091140"/>
                  </a:ext>
                </a:extLst>
              </a:tr>
              <a:tr h="40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extLst>
                  <a:ext uri="{0D108BD9-81ED-4DB2-BD59-A6C34878D82A}">
                    <a16:rowId xmlns:a16="http://schemas.microsoft.com/office/drawing/2014/main" val="927072047"/>
                  </a:ext>
                </a:extLst>
              </a:tr>
              <a:tr h="40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extLst>
                  <a:ext uri="{0D108BD9-81ED-4DB2-BD59-A6C34878D82A}">
                    <a16:rowId xmlns:a16="http://schemas.microsoft.com/office/drawing/2014/main" val="812140040"/>
                  </a:ext>
                </a:extLst>
              </a:tr>
              <a:tr h="40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extLst>
                  <a:ext uri="{0D108BD9-81ED-4DB2-BD59-A6C34878D82A}">
                    <a16:rowId xmlns:a16="http://schemas.microsoft.com/office/drawing/2014/main" val="4290414631"/>
                  </a:ext>
                </a:extLst>
              </a:tr>
              <a:tr h="40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>
                          <a:effectLst/>
                        </a:rPr>
                        <a:t> </a:t>
                      </a:r>
                      <a:endParaRPr lang="da-DK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100" dirty="0">
                          <a:effectLst/>
                        </a:rPr>
                        <a:t> </a:t>
                      </a:r>
                      <a:endParaRPr lang="da-DK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625" marR="132625" marT="0" marB="0"/>
                </a:tc>
                <a:extLst>
                  <a:ext uri="{0D108BD9-81ED-4DB2-BD59-A6C34878D82A}">
                    <a16:rowId xmlns:a16="http://schemas.microsoft.com/office/drawing/2014/main" val="4228036602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8421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DB7B53-CF76-40F5-9ACB-B05C73133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Risikoanalyse for TBO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04D85-4074-4715-A046-DE8E25150AF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2E2CD512-EA75-4BE4-81A2-30DE2F478E6E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9B629-E74E-43D5-8219-9725BDDB68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C805C1-6BA7-A061-08EC-061EA27ACF2C}"/>
              </a:ext>
            </a:extLst>
          </p:cNvPr>
          <p:cNvSpPr txBox="1">
            <a:spLocks/>
          </p:cNvSpPr>
          <p:nvPr/>
        </p:nvSpPr>
        <p:spPr>
          <a:xfrm>
            <a:off x="6183276" y="2064864"/>
            <a:ext cx="4680000" cy="2728272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da-DK" dirty="0"/>
              <a:t>IT udstyr </a:t>
            </a:r>
          </a:p>
          <a:p>
            <a:pPr>
              <a:lnSpc>
                <a:spcPct val="200000"/>
              </a:lnSpc>
            </a:pPr>
            <a:r>
              <a:rPr lang="da-DK" dirty="0"/>
              <a:t>Infrastruktur (netværk)</a:t>
            </a:r>
          </a:p>
          <a:p>
            <a:pPr>
              <a:lnSpc>
                <a:spcPct val="200000"/>
              </a:lnSpc>
            </a:pPr>
            <a:r>
              <a:rPr lang="da-DK" dirty="0"/>
              <a:t>Pandemi</a:t>
            </a:r>
          </a:p>
          <a:p>
            <a:pPr>
              <a:lnSpc>
                <a:spcPct val="200000"/>
              </a:lnSpc>
            </a:pPr>
            <a:r>
              <a:rPr lang="da-DK" dirty="0"/>
              <a:t>Rekruttering af </a:t>
            </a:r>
            <a:r>
              <a:rPr lang="da-DK" dirty="0" err="1"/>
              <a:t>proctorer</a:t>
            </a:r>
            <a:endParaRPr lang="da-DK" dirty="0"/>
          </a:p>
          <a:p>
            <a:pPr>
              <a:lnSpc>
                <a:spcPct val="200000"/>
              </a:lnSpc>
            </a:pPr>
            <a:r>
              <a:rPr lang="da-DK" dirty="0"/>
              <a:t>TBO kan ikke afholdes online</a:t>
            </a:r>
          </a:p>
          <a:p>
            <a:pPr>
              <a:lnSpc>
                <a:spcPct val="200000"/>
              </a:lnSpc>
            </a:pPr>
            <a:endParaRPr lang="da-DK" dirty="0"/>
          </a:p>
          <a:p>
            <a:pPr>
              <a:lnSpc>
                <a:spcPct val="200000"/>
              </a:lnSpc>
            </a:pPr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253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DB7B53-CF76-40F5-9ACB-B05C73133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IT udstyr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04D85-4074-4715-A046-DE8E25150AF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2E2CD512-EA75-4BE4-81A2-30DE2F478E6E}" type="datetime1">
              <a:rPr lang="da-DK" smtClean="0"/>
              <a:t>05.10.2022</a:t>
            </a:fld>
            <a:endParaRPr lang="da-D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9B629-E74E-43D5-8219-9725BDDB68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C805C1-6BA7-A061-08EC-061EA27ACF2C}"/>
              </a:ext>
            </a:extLst>
          </p:cNvPr>
          <p:cNvSpPr txBox="1">
            <a:spLocks/>
          </p:cNvSpPr>
          <p:nvPr/>
        </p:nvSpPr>
        <p:spPr>
          <a:xfrm>
            <a:off x="6183276" y="2064863"/>
            <a:ext cx="4680000" cy="3777135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da-DK" b="1" dirty="0"/>
              <a:t>Sandsynlighed: </a:t>
            </a:r>
            <a:r>
              <a:rPr lang="da-DK" dirty="0"/>
              <a:t>lav (udstyret var på vej)</a:t>
            </a:r>
          </a:p>
          <a:p>
            <a:pPr>
              <a:lnSpc>
                <a:spcPct val="200000"/>
              </a:lnSpc>
            </a:pPr>
            <a:r>
              <a:rPr lang="da-DK" b="1" dirty="0"/>
              <a:t>Konsekvens: </a:t>
            </a:r>
            <a:r>
              <a:rPr lang="da-DK" dirty="0"/>
              <a:t>Oplæring af </a:t>
            </a:r>
            <a:r>
              <a:rPr lang="da-DK" dirty="0" err="1"/>
              <a:t>proctorer</a:t>
            </a:r>
            <a:r>
              <a:rPr lang="da-DK" dirty="0"/>
              <a:t> kan ende med forsinkelse</a:t>
            </a:r>
          </a:p>
          <a:p>
            <a:pPr>
              <a:lnSpc>
                <a:spcPct val="200000"/>
              </a:lnSpc>
            </a:pPr>
            <a:r>
              <a:rPr lang="da-DK" b="1" dirty="0"/>
              <a:t>Reaktion: </a:t>
            </a:r>
            <a:r>
              <a:rPr lang="da-DK" dirty="0"/>
              <a:t>Vi låner eksamenscomputere fra SDU IT (100 </a:t>
            </a:r>
            <a:r>
              <a:rPr lang="da-DK" dirty="0" err="1"/>
              <a:t>stk</a:t>
            </a:r>
            <a:r>
              <a:rPr lang="da-DK" dirty="0"/>
              <a:t>).</a:t>
            </a:r>
          </a:p>
          <a:p>
            <a:pPr>
              <a:lnSpc>
                <a:spcPct val="200000"/>
              </a:lnSpc>
            </a:pPr>
            <a:r>
              <a:rPr lang="da-DK" b="1" dirty="0"/>
              <a:t>Risikoejer: </a:t>
            </a:r>
            <a:r>
              <a:rPr lang="da-DK" dirty="0"/>
              <a:t>SDU IT</a:t>
            </a:r>
          </a:p>
          <a:p>
            <a:pPr>
              <a:lnSpc>
                <a:spcPct val="200000"/>
              </a:lnSpc>
            </a:pPr>
            <a:endParaRPr lang="da-DK" dirty="0"/>
          </a:p>
          <a:p>
            <a:pPr>
              <a:lnSpc>
                <a:spcPct val="200000"/>
              </a:lnSpc>
            </a:pP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A5485D2-B9BE-8017-35E5-C975AB395F5B}"/>
              </a:ext>
            </a:extLst>
          </p:cNvPr>
          <p:cNvSpPr txBox="1"/>
          <p:nvPr/>
        </p:nvSpPr>
        <p:spPr>
          <a:xfrm>
            <a:off x="414697" y="2269067"/>
            <a:ext cx="297197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i="1" dirty="0"/>
              <a:t>Bliver forsinket eller ikke kommer frem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358750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637902738792718609","enableDocumentContentUpdater":tru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1,"isValidatorEnabled":false,"isLocked":false,"elementsMetadata":[],"slideId":"637902738792705611","enableDocumentContentUpdater":true,"version":"2.0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],"slideId":"637902738792705611","enableDocumentContentUpdater":true,"version":"2.0"}]]></TemplafySlideTemplateConfiguration>
</file>

<file path=customXml/item15.xml><?xml version="1.0" encoding="utf-8"?>
<TemplafySlideTemplateConfiguration><![CDATA[{"slideVersion":1,"isValidatorEnabled":false,"isLocked":false,"elementsMetadata":[],"slideId":"637902738792705611","enableDocumentContentUpdater":true,"version":"2.0"}]]></TemplafySlideTemplateConfiguration>
</file>

<file path=customXml/item1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slideVersion":1,"isValidatorEnabled":false,"isLocked":false,"elementsMetadata":[],"slideId":"637902738792705611","enableDocumentContentUpdater":true,"version":"2.0"}]]></TemplafySlideTemplateConfiguration>
</file>

<file path=customXml/item19.xml><?xml version="1.0" encoding="utf-8"?>
<TemplafySlideTemplateConfiguration><![CDATA[{"slideVersion":1,"isValidatorEnabled":false,"isLocked":false,"elementsMetadata":[],"slideId":"637902738792705611","enableDocumentContentUpdater":true,"version":"2.0"}]]></TemplafySlideTemplateConfiguration>
</file>

<file path=customXml/item2.xml><?xml version="1.0" encoding="utf-8"?>
<TemplafySlideTemplateConfiguration><![CDATA[{"slideVersion":1,"isValidatorEnabled":false,"isLocked":false,"elementsMetadata":[],"slideId":"637902738792750696","enableDocumentContentUpdater":true,"version":"2.0"}]]></TemplafySlideTemplateConfiguration>
</file>

<file path=customXml/item20.xml><?xml version="1.0" encoding="utf-8"?>
<TemplafySlideTemplateConfiguration><![CDATA[{"elementsMetadata":[],"documentContentValidatorConfiguration":{"enableDocumentContentValidator":false,"documentContentValidatorVersion":0},"slideId":"636885139208546030","enableDocumentContentUpdater":true,"version":"1.3"}]]></TemplafySlideTemplateConfiguration>
</file>

<file path=customXml/item21.xml><?xml version="1.0" encoding="utf-8"?>
<TemplafyTemplateConfiguration><![CDATA[{"elementsMetadata":[{"elementConfiguration":{"binding":"{{Form.Course}}","disableUpdates":false,"type":"text"},"type":"shape","id":"94dbcb5c-7501-4032-8b2e-36e8bcb2676a"},{"elementConfiguration":{"binding":"{{UserProfile.Name}}","disableUpdates":false,"type":"text"},"type":"shape","id":"385a066d-6dcd-46e7-a946-90d352255ebb"},{"elementConfiguration":{"binding":"{{FormatDateTime(Form.Date,Translate(\"Format_DateCustomB\"),DocumentLanguage)}}","disableUpdates":false,"type":"text"},"type":"shape","id":"2e4f10a4-00fb-44fd-a5c9-f9d08402c013"},{"elementConfiguration":{"binding":"{{Form.Course}}","disableUpdates":false,"type":"text"},"type":"shape","id":"14088da2-9d57-41b6-a7bd-a75ea48c8196"},{"elementConfiguration":{"binding":"{{UserProfile.Name}}","disableUpdates":false,"type":"text"},"type":"shape","id":"819a9975-dd5b-4c83-8cb6-ce52084b4ca8"},{"elementConfiguration":{"binding":"{{FormatDateTime(Form.Date,Translate(\"Format_DateCustomB\"),DocumentLanguage)}}","disableUpdates":false,"type":"text"},"type":"shape","id":"35e0f663-d3b4-49ef-b263-1e561a3faff8"},{"elementConfiguration":{"binding":"{{Form.Course}}","disableUpdates":false,"type":"text"},"type":"shape","id":"c9e93b61-cd33-4b57-8813-e980f414083f"},{"elementConfiguration":{"binding":"{{UserProfile.Name}}","disableUpdates":false,"type":"text"},"type":"shape","id":"ec4445dd-696a-41e6-b136-3d8b6f2148f8"},{"elementConfiguration":{"binding":"{{FormatDateTime(Form.Date,Translate(\"Format_DateCustomB\"),DocumentLanguage)}}","disableUpdates":false,"type":"text"},"type":"shape","id":"1e61d403-5c12-4c42-9891-0be8f5338448"}],"transformationConfigurations":[{"language":"{{DocumentLanguage}}","disableUpdates":false,"type":"proofingLanguage"}],"templateName":"SDU courses presentation","templateDescription":"","enableDocumentContentUpdater":true,"version":"2.0"}]]></TemplafyTemplateConfiguration>
</file>

<file path=customXml/item22.xml><?xml version="1.0" encoding="utf-8"?>
<TemplafySlideTemplateConfiguration><![CDATA[{"slideVersion":1,"isValidatorEnabled":false,"isLocked":false,"elementsMetadata":[{"elementConfiguration":{"binding":"{{Form.Course}}","disableUpdates":false,"type":"text"},"type":"shape"},{"elementConfiguration":{"binding":"{{UserProfile.Name}}","disableUpdates":false,"type":"text"},"type":"shape"},{"elementConfiguration":{"binding":"{{FormatDateTime(Form.Date,Translate(\"Format_DateCustomB\"),DocumentLanguage)}}","disableUpdates":false,"type":"text"},"type":"shape"}],"slideId":"637902738792491237","enableDocumentContentUpdater":true,"version":"2.0"}]]></TemplafySlideTemplate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slideVersion":1,"isValidatorEnabled":false,"isLocked":false,"elementsMetadata":[],"slideId":"637902738792705611","enableDocumentContentUpdater":true,"version":"2.0"}]]></TemplafySlideTemplateConfiguration>
</file>

<file path=customXml/item25.xml><?xml version="1.0" encoding="utf-8"?>
<TemplafySlideTemplateConfiguration><![CDATA[{"slideVersion":1,"isValidatorEnabled":false,"isLocked":false,"elementsMetadata":[],"slideId":"637902738792705611","enableDocumentContentUpdater":true,"version":"2.0"}]]></TemplafySlideTemplateConfiguration>
</file>

<file path=customXml/item26.xml><?xml version="1.0" encoding="utf-8"?>
<TemplafySlideTemplateConfiguration><![CDATA[{"slideVersion":1,"isValidatorEnabled":false,"isLocked":false,"elementsMetadata":[],"slideId":"637902738792606342","enableDocumentContentUpdater":true,"version":"2.0"}]]></TemplafySlideTemplate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TemplateConfiguration><![CDATA[{"slideVersion":1,"isValidatorEnabled":false,"isLocked":false,"elementsMetadata":[],"slideId":"637902738792705611","enableDocumentContentUpdater":true,"version":"2.0"}]]></TemplafySlideTemplate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TemplateConfiguration><![CDATA[{"slideVersion":1,"isValidatorEnabled":false,"isLocked":false,"elementsMetadata":[],"slideId":"637902738792705611","enableDocumentContentUpdater":tru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5BEAF5D872DA499823F797437E7341" ma:contentTypeVersion="11" ma:contentTypeDescription="Opret et nyt dokument." ma:contentTypeScope="" ma:versionID="16f8b4f5961d9518af281c3005da1311">
  <xsd:schema xmlns:xsd="http://www.w3.org/2001/XMLSchema" xmlns:xs="http://www.w3.org/2001/XMLSchema" xmlns:p="http://schemas.microsoft.com/office/2006/metadata/properties" xmlns:ns3="c6cdbaf4-18b0-44f6-b873-cf97097531c9" xmlns:ns4="c6bc709f-863b-49b4-8d11-9df04d7d8c8d" targetNamespace="http://schemas.microsoft.com/office/2006/metadata/properties" ma:root="true" ma:fieldsID="a3b5f157c6a9d403f5db62c1dd66bca8" ns3:_="" ns4:_="">
    <xsd:import namespace="c6cdbaf4-18b0-44f6-b873-cf97097531c9"/>
    <xsd:import namespace="c6bc709f-863b-49b4-8d11-9df04d7d8c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dbaf4-18b0-44f6-b873-cf9709753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c709f-863b-49b4-8d11-9df04d7d8c8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TemplafyFormConfiguration><![CDATA[{"formFields":[{"required":false,"helpTexts":{"prefix":"","postfix":""},"spacing":{},"shareValue":false,"type":"datePicker","name":"Date","label":"Date"},{"required":false,"placeholder":"Select or type (course title)","autoSelectFirstOption":false,"helpTexts":{"prefix":"","postfix":""},"spacing":{},"shareValue":false,"type":"comboBox","dataSourceName":"Courses","dataSourceFieldName":"Course","name":"Course","label":"Courses"}],"formDataEntries":[]}]]></Templafy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15345BB6-FFF0-4812-9AF7-D4DE0D3D596A}">
  <ds:schemaRefs/>
</ds:datastoreItem>
</file>

<file path=customXml/itemProps10.xml><?xml version="1.0" encoding="utf-8"?>
<ds:datastoreItem xmlns:ds="http://schemas.openxmlformats.org/officeDocument/2006/customXml" ds:itemID="{75EE5595-EB9F-41D4-B2D4-51D62F570062}">
  <ds:schemaRefs/>
</ds:datastoreItem>
</file>

<file path=customXml/itemProps11.xml><?xml version="1.0" encoding="utf-8"?>
<ds:datastoreItem xmlns:ds="http://schemas.openxmlformats.org/officeDocument/2006/customXml" ds:itemID="{D6C51FDF-DB8E-7B4E-8130-DC9536ABFB32}">
  <ds:schemaRefs/>
</ds:datastoreItem>
</file>

<file path=customXml/itemProps12.xml><?xml version="1.0" encoding="utf-8"?>
<ds:datastoreItem xmlns:ds="http://schemas.openxmlformats.org/officeDocument/2006/customXml" ds:itemID="{A21C9554-2396-184F-BC19-7DFD13FBF56A}">
  <ds:schemaRefs/>
</ds:datastoreItem>
</file>

<file path=customXml/itemProps13.xml><?xml version="1.0" encoding="utf-8"?>
<ds:datastoreItem xmlns:ds="http://schemas.openxmlformats.org/officeDocument/2006/customXml" ds:itemID="{537D50E1-E116-4E1F-BBA2-BF976DC0D71C}">
  <ds:schemaRefs/>
</ds:datastoreItem>
</file>

<file path=customXml/itemProps14.xml><?xml version="1.0" encoding="utf-8"?>
<ds:datastoreItem xmlns:ds="http://schemas.openxmlformats.org/officeDocument/2006/customXml" ds:itemID="{1157D24A-15FD-914F-94DD-83913EF6FB57}">
  <ds:schemaRefs/>
</ds:datastoreItem>
</file>

<file path=customXml/itemProps15.xml><?xml version="1.0" encoding="utf-8"?>
<ds:datastoreItem xmlns:ds="http://schemas.openxmlformats.org/officeDocument/2006/customXml" ds:itemID="{12AAEFAA-488B-4613-B61C-8C050760FBEC}">
  <ds:schemaRefs/>
</ds:datastoreItem>
</file>

<file path=customXml/itemProps16.xml><?xml version="1.0" encoding="utf-8"?>
<ds:datastoreItem xmlns:ds="http://schemas.openxmlformats.org/officeDocument/2006/customXml" ds:itemID="{A0C880E1-8696-4144-AEBB-7423984182F5}">
  <ds:schemaRefs>
    <ds:schemaRef ds:uri="http://schemas.microsoft.com/sharepoint/v3/contenttype/forms"/>
  </ds:schemaRefs>
</ds:datastoreItem>
</file>

<file path=customXml/itemProps17.xml><?xml version="1.0" encoding="utf-8"?>
<ds:datastoreItem xmlns:ds="http://schemas.openxmlformats.org/officeDocument/2006/customXml" ds:itemID="{B052E437-0E37-4BD0-B658-F410C70F086D}">
  <ds:schemaRefs/>
</ds:datastoreItem>
</file>

<file path=customXml/itemProps18.xml><?xml version="1.0" encoding="utf-8"?>
<ds:datastoreItem xmlns:ds="http://schemas.openxmlformats.org/officeDocument/2006/customXml" ds:itemID="{5A310886-D86E-EE45-B7CC-5BF6511853A3}">
  <ds:schemaRefs/>
</ds:datastoreItem>
</file>

<file path=customXml/itemProps19.xml><?xml version="1.0" encoding="utf-8"?>
<ds:datastoreItem xmlns:ds="http://schemas.openxmlformats.org/officeDocument/2006/customXml" ds:itemID="{A5DAF04F-5445-B842-9360-54DE421D1C7C}">
  <ds:schemaRefs/>
</ds:datastoreItem>
</file>

<file path=customXml/itemProps2.xml><?xml version="1.0" encoding="utf-8"?>
<ds:datastoreItem xmlns:ds="http://schemas.openxmlformats.org/officeDocument/2006/customXml" ds:itemID="{220EA0D0-DB51-4BFA-9F4B-DA1208570F35}">
  <ds:schemaRefs/>
</ds:datastoreItem>
</file>

<file path=customXml/itemProps20.xml><?xml version="1.0" encoding="utf-8"?>
<ds:datastoreItem xmlns:ds="http://schemas.openxmlformats.org/officeDocument/2006/customXml" ds:itemID="{A078B4FF-09BD-41CC-9B29-FE1B7D89E18C}">
  <ds:schemaRefs/>
</ds:datastoreItem>
</file>

<file path=customXml/itemProps21.xml><?xml version="1.0" encoding="utf-8"?>
<ds:datastoreItem xmlns:ds="http://schemas.openxmlformats.org/officeDocument/2006/customXml" ds:itemID="{C484C70F-0F64-4774-853F-19FDF7E1F81D}">
  <ds:schemaRefs/>
</ds:datastoreItem>
</file>

<file path=customXml/itemProps22.xml><?xml version="1.0" encoding="utf-8"?>
<ds:datastoreItem xmlns:ds="http://schemas.openxmlformats.org/officeDocument/2006/customXml" ds:itemID="{ECB327DA-E730-4D24-8D75-1EA133A3150B}">
  <ds:schemaRefs/>
</ds:datastoreItem>
</file>

<file path=customXml/itemProps23.xml><?xml version="1.0" encoding="utf-8"?>
<ds:datastoreItem xmlns:ds="http://schemas.openxmlformats.org/officeDocument/2006/customXml" ds:itemID="{23A422EE-19EB-460A-8CC2-72292EB01E2F}">
  <ds:schemaRefs/>
</ds:datastoreItem>
</file>

<file path=customXml/itemProps24.xml><?xml version="1.0" encoding="utf-8"?>
<ds:datastoreItem xmlns:ds="http://schemas.openxmlformats.org/officeDocument/2006/customXml" ds:itemID="{012CF3F8-9C96-9E41-92F8-0560EF41891B}">
  <ds:schemaRefs/>
</ds:datastoreItem>
</file>

<file path=customXml/itemProps25.xml><?xml version="1.0" encoding="utf-8"?>
<ds:datastoreItem xmlns:ds="http://schemas.openxmlformats.org/officeDocument/2006/customXml" ds:itemID="{9AB8DBEC-A070-0441-BD78-834D4904BA78}">
  <ds:schemaRefs/>
</ds:datastoreItem>
</file>

<file path=customXml/itemProps26.xml><?xml version="1.0" encoding="utf-8"?>
<ds:datastoreItem xmlns:ds="http://schemas.openxmlformats.org/officeDocument/2006/customXml" ds:itemID="{61049392-9824-46E8-B53B-071ADFE52D03}">
  <ds:schemaRefs/>
</ds:datastoreItem>
</file>

<file path=customXml/itemProps27.xml><?xml version="1.0" encoding="utf-8"?>
<ds:datastoreItem xmlns:ds="http://schemas.openxmlformats.org/officeDocument/2006/customXml" ds:itemID="{FAB02636-376E-9E44-A8F1-85AA4455230E}">
  <ds:schemaRefs/>
</ds:datastoreItem>
</file>

<file path=customXml/itemProps28.xml><?xml version="1.0" encoding="utf-8"?>
<ds:datastoreItem xmlns:ds="http://schemas.openxmlformats.org/officeDocument/2006/customXml" ds:itemID="{D40C25BB-B39E-4F4C-AF2D-E9016D4A22A7}">
  <ds:schemaRefs/>
</ds:datastoreItem>
</file>

<file path=customXml/itemProps29.xml><?xml version="1.0" encoding="utf-8"?>
<ds:datastoreItem xmlns:ds="http://schemas.openxmlformats.org/officeDocument/2006/customXml" ds:itemID="{D80C83A5-E9A2-F44F-8E81-36787026294A}">
  <ds:schemaRefs/>
</ds:datastoreItem>
</file>

<file path=customXml/itemProps3.xml><?xml version="1.0" encoding="utf-8"?>
<ds:datastoreItem xmlns:ds="http://schemas.openxmlformats.org/officeDocument/2006/customXml" ds:itemID="{13904DEA-8253-4BF3-9310-8891F043FA29}">
  <ds:schemaRefs/>
</ds:datastoreItem>
</file>

<file path=customXml/itemProps30.xml><?xml version="1.0" encoding="utf-8"?>
<ds:datastoreItem xmlns:ds="http://schemas.openxmlformats.org/officeDocument/2006/customXml" ds:itemID="{6C68FEBB-5C58-9840-9231-B6450D63255B}">
  <ds:schemaRefs/>
</ds:datastoreItem>
</file>

<file path=customXml/itemProps31.xml><?xml version="1.0" encoding="utf-8"?>
<ds:datastoreItem xmlns:ds="http://schemas.openxmlformats.org/officeDocument/2006/customXml" ds:itemID="{CDD03C02-5AC7-324E-BBCB-2FEC5EEF9E7B}">
  <ds:schemaRefs/>
</ds:datastoreItem>
</file>

<file path=customXml/itemProps32.xml><?xml version="1.0" encoding="utf-8"?>
<ds:datastoreItem xmlns:ds="http://schemas.openxmlformats.org/officeDocument/2006/customXml" ds:itemID="{60C213D9-8A39-4149-8B2B-780F2EAA46A7}">
  <ds:schemaRefs/>
</ds:datastoreItem>
</file>

<file path=customXml/itemProps33.xml><?xml version="1.0" encoding="utf-8"?>
<ds:datastoreItem xmlns:ds="http://schemas.openxmlformats.org/officeDocument/2006/customXml" ds:itemID="{7F9DBD8D-8A76-9D43-9384-839F1ED15B29}">
  <ds:schemaRefs/>
</ds:datastoreItem>
</file>

<file path=customXml/itemProps4.xml><?xml version="1.0" encoding="utf-8"?>
<ds:datastoreItem xmlns:ds="http://schemas.openxmlformats.org/officeDocument/2006/customXml" ds:itemID="{9FE7280B-35EB-A141-8D24-5E7771F5F1C9}">
  <ds:schemaRefs/>
</ds:datastoreItem>
</file>

<file path=customXml/itemProps5.xml><?xml version="1.0" encoding="utf-8"?>
<ds:datastoreItem xmlns:ds="http://schemas.openxmlformats.org/officeDocument/2006/customXml" ds:itemID="{5770BB6A-F3D4-4E34-B2C2-C880993299F1}">
  <ds:schemaRefs>
    <ds:schemaRef ds:uri="c6cdbaf4-18b0-44f6-b873-cf97097531c9"/>
    <ds:schemaRef ds:uri="http://purl.org/dc/elements/1.1/"/>
    <ds:schemaRef ds:uri="http://schemas.microsoft.com/office/2006/metadata/properties"/>
    <ds:schemaRef ds:uri="http://purl.org/dc/terms/"/>
    <ds:schemaRef ds:uri="c6bc709f-863b-49b4-8d11-9df04d7d8c8d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583B575D-8B53-4808-A745-D893C2A1C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cdbaf4-18b0-44f6-b873-cf97097531c9"/>
    <ds:schemaRef ds:uri="c6bc709f-863b-49b4-8d11-9df04d7d8c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C5CD5A01-6378-494D-B71B-D23DEC9A120C}">
  <ds:schemaRefs/>
</ds:datastoreItem>
</file>

<file path=customXml/itemProps8.xml><?xml version="1.0" encoding="utf-8"?>
<ds:datastoreItem xmlns:ds="http://schemas.openxmlformats.org/officeDocument/2006/customXml" ds:itemID="{8612F5B5-7B72-594A-A694-EE3E454B264E}">
  <ds:schemaRefs/>
</ds:datastoreItem>
</file>

<file path=customXml/itemProps9.xml><?xml version="1.0" encoding="utf-8"?>
<ds:datastoreItem xmlns:ds="http://schemas.openxmlformats.org/officeDocument/2006/customXml" ds:itemID="{16C30A1F-1EC0-482E-8A9E-6BCB2F7880C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443</Words>
  <Application>Microsoft Macintosh PowerPoint</Application>
  <PresentationFormat>Widescreen</PresentationFormat>
  <Paragraphs>147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Blank</vt:lpstr>
      <vt:lpstr>Risici under TBO 2022</vt:lpstr>
      <vt:lpstr>Dagsorden</vt:lpstr>
      <vt:lpstr>Hvem er jeg?</vt:lpstr>
      <vt:lpstr>Hvad er TBO?</vt:lpstr>
      <vt:lpstr>PowerPoint-præsentation</vt:lpstr>
      <vt:lpstr>Projektstrukturen</vt:lpstr>
      <vt:lpstr>Risikoanalyse</vt:lpstr>
      <vt:lpstr>Risikoanalyse for TBO</vt:lpstr>
      <vt:lpstr>IT udstyr</vt:lpstr>
      <vt:lpstr>Infrastruktur</vt:lpstr>
      <vt:lpstr>Pandemi</vt:lpstr>
      <vt:lpstr>Rekruttering af proctorer</vt:lpstr>
      <vt:lpstr>TBO kan ikke afholdes online</vt:lpstr>
      <vt:lpstr>Alt lykkedes!</vt:lpstr>
      <vt:lpstr>Spørgsmål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2022-10-04T13:58:55Z</dcterms:created>
  <dcterms:modified xsi:type="dcterms:W3CDTF">2022-10-05T06:46:32Z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2022-06-08T08:31:19</vt:lpwstr>
  </property>
  <property fmtid="{D5CDD505-2E9C-101B-9397-08002B2CF9AE}" pid="3" name="ContentTypeId">
    <vt:lpwstr>0x010100705BEAF5D872DA499823F797437E7341</vt:lpwstr>
  </property>
  <property fmtid="{D5CDD505-2E9C-101B-9397-08002B2CF9AE}" pid="4" name="TemplafyTenantId">
    <vt:lpwstr>sdu</vt:lpwstr>
  </property>
  <property fmtid="{D5CDD505-2E9C-101B-9397-08002B2CF9AE}" pid="5" name="TemplafyTemplateId">
    <vt:lpwstr>637100105319280550</vt:lpwstr>
  </property>
  <property fmtid="{D5CDD505-2E9C-101B-9397-08002B2CF9AE}" pid="6" name="TemplafyUserProfileId">
    <vt:lpwstr>637830421270483030</vt:lpwstr>
  </property>
  <property fmtid="{D5CDD505-2E9C-101B-9397-08002B2CF9AE}" pid="7" name="TemplafyLanguageCode">
    <vt:lpwstr>da-DK</vt:lpwstr>
  </property>
  <property fmtid="{D5CDD505-2E9C-101B-9397-08002B2CF9AE}" pid="8" name="TemplafyFromBlank">
    <vt:bool>false</vt:bool>
  </property>
</Properties>
</file>