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7"/>
  </p:sldMasterIdLst>
  <p:notesMasterIdLst>
    <p:notesMasterId r:id="rId19"/>
  </p:notesMasterIdLst>
  <p:sldIdLst>
    <p:sldId id="257" r:id="rId8"/>
    <p:sldId id="271" r:id="rId9"/>
    <p:sldId id="273" r:id="rId10"/>
    <p:sldId id="275" r:id="rId11"/>
    <p:sldId id="277" r:id="rId12"/>
    <p:sldId id="278" r:id="rId13"/>
    <p:sldId id="279" r:id="rId14"/>
    <p:sldId id="280" r:id="rId15"/>
    <p:sldId id="284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B73AA-D287-4E74-9506-B21728DE7FE0}" v="59" dt="2022-10-05T06:26:18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662" autoAdjust="0"/>
  </p:normalViewPr>
  <p:slideViewPr>
    <p:cSldViewPr snapToGrid="0" showGuides="1">
      <p:cViewPr varScale="1">
        <p:scale>
          <a:sx n="100" d="100"/>
          <a:sy n="100" d="100"/>
        </p:scale>
        <p:origin x="84" y="390"/>
      </p:cViewPr>
      <p:guideLst>
        <p:guide orient="horz" pos="64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03/10/2022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F8185FA0-7011-91FB-4052-6043A23713A8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pic>
        <p:nvPicPr>
          <p:cNvPr id="9" name="Logo black">
            <a:extLst>
              <a:ext uri="{FF2B5EF4-FFF2-40B4-BE49-F238E27FC236}">
                <a16:creationId xmlns:a16="http://schemas.microsoft.com/office/drawing/2014/main" id="{0ED8BC36-B577-26BE-E8AB-D6386371A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0" name="sdu.dk">
            <a:extLst>
              <a:ext uri="{FF2B5EF4-FFF2-40B4-BE49-F238E27FC236}">
                <a16:creationId xmlns:a16="http://schemas.microsoft.com/office/drawing/2014/main" id="{5F437060-4963-9A90-49BE-4DB78D673583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sdu.dk</a:t>
            </a:r>
            <a:endParaRPr lang="da-DK"/>
          </a:p>
        </p:txBody>
      </p:sp>
      <p:sp>
        <p:nvSpPr>
          <p:cNvPr id="12" name="#sdudk">
            <a:extLst>
              <a:ext uri="{FF2B5EF4-FFF2-40B4-BE49-F238E27FC236}">
                <a16:creationId xmlns:a16="http://schemas.microsoft.com/office/drawing/2014/main" id="{B895B5AD-6736-F08F-4772-E45EC9527D8D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#sdudk</a:t>
            </a:r>
            <a:endParaRPr lang="da-DK"/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33FF5E2F-CC79-FAB2-67F4-3D96C895F83D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E7A1B66-F625-FDDB-C3D9-E49C240D4359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17" name="Rectangle 12" descr="{&quot;templafy&quot;:{&quot;id&quot;:&quot;bc38619d-c2e2-4a88-8243-0589228e5727&quot;}}">
            <a:extLst>
              <a:ext uri="{FF2B5EF4-FFF2-40B4-BE49-F238E27FC236}">
                <a16:creationId xmlns:a16="http://schemas.microsoft.com/office/drawing/2014/main" id="{68DC1F35-862E-E2DC-03EA-20B788814B41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bg1"/>
              </a:solidFill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2B46EFE7-9915-7860-9FCC-0BD439F69CB5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9" name="text" descr="{&quot;templafy&quot;:{&quot;id&quot;:&quot;4d859d17-6201-4e31-9101-7eb7666bb88b&quot;}}" title="UserProfile.Institut.InstituteDCU_{{DocumentLanguage}}">
            <a:extLst>
              <a:ext uri="{FF2B5EF4-FFF2-40B4-BE49-F238E27FC236}">
                <a16:creationId xmlns:a16="http://schemas.microsoft.com/office/drawing/2014/main" id="{798A0BF4-9AE6-B247-94A9-405B5DB77A2A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309139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11" name="sdu.dk">
            <a:extLst>
              <a:ext uri="{FF2B5EF4-FFF2-40B4-BE49-F238E27FC236}">
                <a16:creationId xmlns:a16="http://schemas.microsoft.com/office/drawing/2014/main" id="{72697A22-CBC3-A484-F246-C5C8B438E04E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2" name="#sdudk">
            <a:extLst>
              <a:ext uri="{FF2B5EF4-FFF2-40B4-BE49-F238E27FC236}">
                <a16:creationId xmlns:a16="http://schemas.microsoft.com/office/drawing/2014/main" id="{28A7C55E-B681-C1E7-FA15-608C847286BC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2D70E466-4F9E-BA11-0588-F68B5B9329FD}"/>
              </a:ext>
            </a:extLst>
          </p:cNvPr>
          <p:cNvCxnSpPr>
            <a:cxnSpLocks/>
          </p:cNvCxnSpPr>
          <p:nvPr userDrawn="1"/>
        </p:nvCxnSpPr>
        <p:spPr>
          <a:xfrm>
            <a:off x="6691637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 black">
            <a:extLst>
              <a:ext uri="{FF2B5EF4-FFF2-40B4-BE49-F238E27FC236}">
                <a16:creationId xmlns:a16="http://schemas.microsoft.com/office/drawing/2014/main" id="{54810BE8-0056-B934-3B73-6F7C88E8F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6DCEF6B8-A3E2-5AB8-A83D-9167158BC775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17" name="Rectangle 12" descr="{&quot;templafy&quot;:{&quot;id&quot;:&quot;9a90e810-3e26-4e42-927a-6454770bea52&quot;}}">
            <a:extLst>
              <a:ext uri="{FF2B5EF4-FFF2-40B4-BE49-F238E27FC236}">
                <a16:creationId xmlns:a16="http://schemas.microsoft.com/office/drawing/2014/main" id="{F8211E73-6A96-70B2-3271-81CE8B599C5A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CA5063A4-8DAA-DF95-B099-AF0695E4FE0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6" name="text" descr="{&quot;templafy&quot;:{&quot;id&quot;:&quot;d06c61a7-38bf-4c38-aa7d-5ad5e7f314c5&quot;}}" title="UserProfile.Institut.InstituteDCU_{{DocumentLanguage}}">
            <a:extLst>
              <a:ext uri="{FF2B5EF4-FFF2-40B4-BE49-F238E27FC236}">
                <a16:creationId xmlns:a16="http://schemas.microsoft.com/office/drawing/2014/main" id="{6AA6A1BD-0215-BC40-A001-EB01D935E842}"/>
              </a:ext>
            </a:extLst>
          </p:cNvPr>
          <p:cNvSpPr txBox="1">
            <a:spLocks/>
          </p:cNvSpPr>
          <p:nvPr userDrawn="1"/>
        </p:nvSpPr>
        <p:spPr>
          <a:xfrm>
            <a:off x="6684803" y="319792"/>
            <a:ext cx="4772380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214941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DCF3C161-2674-A570-59C7-58B50E24D092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pic>
        <p:nvPicPr>
          <p:cNvPr id="17" name="Logo black">
            <a:extLst>
              <a:ext uri="{FF2B5EF4-FFF2-40B4-BE49-F238E27FC236}">
                <a16:creationId xmlns:a16="http://schemas.microsoft.com/office/drawing/2014/main" id="{C67574D4-E8FF-84D9-961A-6F713059FA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75F2405D-DEFE-7B29-AA11-2983CDDF1747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6">
            <a:extLst>
              <a:ext uri="{FF2B5EF4-FFF2-40B4-BE49-F238E27FC236}">
                <a16:creationId xmlns:a16="http://schemas.microsoft.com/office/drawing/2014/main" id="{510354E0-0D98-99BD-C41C-5C6F483535D4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F2E80612-65CA-8548-5C3F-0053B483CBEF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D99C4AF5-2E43-20C7-4F2D-1A72F864A331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6" name="text" descr="{&quot;templafy&quot;:{&quot;id&quot;:&quot;7ac50da9-0e43-41eb-b41e-9670dd8fb595&quot;}}" title="UserProfile.Institut.InstituteDCU_{{DocumentLanguage}}">
            <a:extLst>
              <a:ext uri="{FF2B5EF4-FFF2-40B4-BE49-F238E27FC236}">
                <a16:creationId xmlns:a16="http://schemas.microsoft.com/office/drawing/2014/main" id="{F123D66E-C740-891E-EE32-86B342CB0549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2033735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73A00A9D-7213-5D3D-AFCA-2F7A4C0661DB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8" name="text" descr="{&quot;templafy&quot;:{&quot;id&quot;:&quot;8e1962a5-c079-4173-aa42-8349bb384c57&quot;}}" title="UserProfile.Institut.InstituteDCU_{{DocumentLanguage}}">
            <a:extLst>
              <a:ext uri="{FF2B5EF4-FFF2-40B4-BE49-F238E27FC236}">
                <a16:creationId xmlns:a16="http://schemas.microsoft.com/office/drawing/2014/main" id="{5803091C-FBAC-06FB-9F65-E834CC6FDE66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376821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text" descr="{&quot;templafy&quot;:{&quot;id&quot;:&quot;27e9f344-f2ea-4fe6-9796-17701d6b9bc3&quot;}}" title="UserProfile.Institut.InstituteDCU_{{DocumentLanguage}}">
            <a:extLst>
              <a:ext uri="{FF2B5EF4-FFF2-40B4-BE49-F238E27FC236}">
                <a16:creationId xmlns:a16="http://schemas.microsoft.com/office/drawing/2014/main" id="{DD8D5AAF-ADD4-7965-20E1-CAD60C11F790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2577170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A30967DE-2972-4D89-E092-4DEECF158BA3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9" name="text" descr="{&quot;templafy&quot;:{&quot;id&quot;:&quot;e07d8f26-b4af-4a3b-a34b-e6277645c12b&quot;}}" title="UserProfile.Institut.InstituteDCU_{{DocumentLanguage}}">
            <a:extLst>
              <a:ext uri="{FF2B5EF4-FFF2-40B4-BE49-F238E27FC236}">
                <a16:creationId xmlns:a16="http://schemas.microsoft.com/office/drawing/2014/main" id="{91B24A03-A9DC-8214-B212-7BEC0B19CAD0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230472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9A7AFB7C-7952-9A29-30B0-EEB3ABEAFE92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6" name="text" descr="{&quot;templafy&quot;:{&quot;id&quot;:&quot;5ad121b3-aa46-40ea-be20-a34112d5d52f&quot;}}" title="UserProfile.Institut.InstituteDCU_{{DocumentLanguage}}">
            <a:extLst>
              <a:ext uri="{FF2B5EF4-FFF2-40B4-BE49-F238E27FC236}">
                <a16:creationId xmlns:a16="http://schemas.microsoft.com/office/drawing/2014/main" id="{9C3851C6-E0ED-8AFC-487C-1DD8E2CECF88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427144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7" name="sdu.dk">
            <a:extLst>
              <a:ext uri="{FF2B5EF4-FFF2-40B4-BE49-F238E27FC236}">
                <a16:creationId xmlns:a16="http://schemas.microsoft.com/office/drawing/2014/main" id="{3C94DA3D-5886-CB90-B7B7-E3DBAA8EE913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8" name="#sdudk">
            <a:extLst>
              <a:ext uri="{FF2B5EF4-FFF2-40B4-BE49-F238E27FC236}">
                <a16:creationId xmlns:a16="http://schemas.microsoft.com/office/drawing/2014/main" id="{ABC0AA56-9405-9F5F-00F3-8F4F7D541B85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B31848B1-69A2-4D22-297C-8460648C5AEF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Logo black">
            <a:extLst>
              <a:ext uri="{FF2B5EF4-FFF2-40B4-BE49-F238E27FC236}">
                <a16:creationId xmlns:a16="http://schemas.microsoft.com/office/drawing/2014/main" id="{379A13EB-9E26-5940-506E-83EA2C2C3B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46B8B693-1011-4CB7-8C2A-F9570E0FBBBC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16" name="Rectangle 11" descr="{&quot;templafy&quot;:{&quot;id&quot;:&quot;cf462d99-8273-47e2-bd82-1eb9550e164e&quot;}}">
            <a:extLst>
              <a:ext uri="{FF2B5EF4-FFF2-40B4-BE49-F238E27FC236}">
                <a16:creationId xmlns:a16="http://schemas.microsoft.com/office/drawing/2014/main" id="{FDA88BBF-9C13-F084-FCD6-49B8E87EFFE5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8F417A81-8CE1-67FD-14B6-47B4C1C0086A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5" name="text" descr="{&quot;templafy&quot;:{&quot;id&quot;:&quot;f5ae1d0c-fa9a-4f8c-86a5-12ad1033351e&quot;}}" title="UserProfile.Institut.InstituteDCU_{{DocumentLanguage}}">
            <a:extLst>
              <a:ext uri="{FF2B5EF4-FFF2-40B4-BE49-F238E27FC236}">
                <a16:creationId xmlns:a16="http://schemas.microsoft.com/office/drawing/2014/main" id="{692253F6-301E-3071-2381-D62F990D070B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355042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9" name="Date Placeholder 14">
            <a:extLst>
              <a:ext uri="{FF2B5EF4-FFF2-40B4-BE49-F238E27FC236}">
                <a16:creationId xmlns:a16="http://schemas.microsoft.com/office/drawing/2014/main" id="{69000381-7908-86E6-BE2A-0A71056DEED2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10" name="text" descr="{&quot;templafy&quot;:{&quot;id&quot;:&quot;08ea866a-ef82-4249-92ff-e4c52b8600b7&quot;}}" title="UserProfile.Institut.InstituteDCU_{{DocumentLanguage}}">
            <a:extLst>
              <a:ext uri="{FF2B5EF4-FFF2-40B4-BE49-F238E27FC236}">
                <a16:creationId xmlns:a16="http://schemas.microsoft.com/office/drawing/2014/main" id="{4E3189C8-C733-92C6-E536-A0ECFE4AE986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228140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B3FAC068-07A2-0457-4011-93E33A66873C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9" name="text" descr="{&quot;templafy&quot;:{&quot;id&quot;:&quot;a1ca10ff-8262-4a10-80f2-c2a99291fe9f&quot;}}" title="UserProfile.Institut.InstituteDCU_{{DocumentLanguage}}">
            <a:extLst>
              <a:ext uri="{FF2B5EF4-FFF2-40B4-BE49-F238E27FC236}">
                <a16:creationId xmlns:a16="http://schemas.microsoft.com/office/drawing/2014/main" id="{B6E1E268-25B0-3F99-5BEA-7E49E46EC128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428467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sdu.dk">
            <a:extLst>
              <a:ext uri="{FF2B5EF4-FFF2-40B4-BE49-F238E27FC236}">
                <a16:creationId xmlns:a16="http://schemas.microsoft.com/office/drawing/2014/main" id="{1E4AFDBB-7C79-C055-A1D6-4A88549083ED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9" name="#sdudk">
            <a:extLst>
              <a:ext uri="{FF2B5EF4-FFF2-40B4-BE49-F238E27FC236}">
                <a16:creationId xmlns:a16="http://schemas.microsoft.com/office/drawing/2014/main" id="{EC3EFC9E-0697-AA03-0280-879B877EC0DD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33C8483B-8A46-4E25-8707-E0291573395B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 black">
            <a:extLst>
              <a:ext uri="{FF2B5EF4-FFF2-40B4-BE49-F238E27FC236}">
                <a16:creationId xmlns:a16="http://schemas.microsoft.com/office/drawing/2014/main" id="{2C4953BD-5889-6049-2B6A-FE9F7B59B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Rectangle 14" descr="{&quot;templafy&quot;:{&quot;id&quot;:&quot;e4c6a651-f54d-49c0-814e-e9c3034a2593&quot;}}">
            <a:extLst>
              <a:ext uri="{FF2B5EF4-FFF2-40B4-BE49-F238E27FC236}">
                <a16:creationId xmlns:a16="http://schemas.microsoft.com/office/drawing/2014/main" id="{7CDB81BE-F585-F1FB-5D0F-D7D819C32734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2" name="text" descr="{&quot;templafy&quot;:{&quot;id&quot;:&quot;1eed4375-2617-4d2e-8d79-1186853ba807&quot;}}" title="UserProfile.Institut.InstituteDCU_{{DocumentLanguage}}">
            <a:extLst>
              <a:ext uri="{FF2B5EF4-FFF2-40B4-BE49-F238E27FC236}">
                <a16:creationId xmlns:a16="http://schemas.microsoft.com/office/drawing/2014/main" id="{AE0B67AE-F894-270E-19AE-0E164AF0B2D3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54711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" descr="{&quot;templafy&quot;:{&quot;id&quot;:&quot;108ce557-07c9-4130-9108-f9c9d8858967&quot;}}" title="UserProfile.Institut.InstituteDCU_{{DocumentLanguage}}">
            <a:extLst>
              <a:ext uri="{FF2B5EF4-FFF2-40B4-BE49-F238E27FC236}">
                <a16:creationId xmlns:a16="http://schemas.microsoft.com/office/drawing/2014/main" id="{B15EA452-05B4-A751-51B4-E13FBF8D2D74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419804996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sdu.dk">
            <a:extLst>
              <a:ext uri="{FF2B5EF4-FFF2-40B4-BE49-F238E27FC236}">
                <a16:creationId xmlns:a16="http://schemas.microsoft.com/office/drawing/2014/main" id="{E11EA3DB-CFF9-E17E-4691-AD84BB1AA235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1" name="#sdudk">
            <a:extLst>
              <a:ext uri="{FF2B5EF4-FFF2-40B4-BE49-F238E27FC236}">
                <a16:creationId xmlns:a16="http://schemas.microsoft.com/office/drawing/2014/main" id="{47D4647D-A0D8-4BA6-8B1D-579A8962B25B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344942-CCA5-C46F-EF5C-D9B351F0BA74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 black">
            <a:extLst>
              <a:ext uri="{FF2B5EF4-FFF2-40B4-BE49-F238E27FC236}">
                <a16:creationId xmlns:a16="http://schemas.microsoft.com/office/drawing/2014/main" id="{7374A1E7-EDA7-4FC4-2A9F-748497FC7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979054D1-DBEB-DD04-EB6D-B0E0EAA569F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21" name="Rectangle 18" descr="{&quot;templafy&quot;:{&quot;id&quot;:&quot;fad16c46-197c-420c-8e8d-d189db098442&quot;}}">
            <a:extLst>
              <a:ext uri="{FF2B5EF4-FFF2-40B4-BE49-F238E27FC236}">
                <a16:creationId xmlns:a16="http://schemas.microsoft.com/office/drawing/2014/main" id="{2D1F5D18-2C87-0FD6-208D-CF2BB213B943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C5DE2490-AF4C-429F-A1C6-48B68AF6DCB5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7" name="text" descr="{&quot;templafy&quot;:{&quot;id&quot;:&quot;e02506c3-3de6-4ac1-b70c-3924d996079f&quot;}}" title="UserProfile.Institut.InstituteDCU_{{DocumentLanguage}}">
            <a:extLst>
              <a:ext uri="{FF2B5EF4-FFF2-40B4-BE49-F238E27FC236}">
                <a16:creationId xmlns:a16="http://schemas.microsoft.com/office/drawing/2014/main" id="{A5270570-9971-D098-6A3A-73ADF809AC56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268003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DDE6B7B7-37A0-D480-07CB-15C7F591F93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16" name="text" descr="{&quot;templafy&quot;:{&quot;id&quot;:&quot;305dd9a0-b508-4397-a897-87a275318916&quot;}}" title="UserProfile.Institut.InstituteDCU_{{DocumentLanguage}}">
            <a:extLst>
              <a:ext uri="{FF2B5EF4-FFF2-40B4-BE49-F238E27FC236}">
                <a16:creationId xmlns:a16="http://schemas.microsoft.com/office/drawing/2014/main" id="{0F2E7AB3-CD7C-9947-4E57-15C225D9CEA2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126335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4D855B35-9157-35F0-0B75-83072C32A7E8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745FDBC2-0FE8-0521-D51C-92615DD17AAE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pic>
        <p:nvPicPr>
          <p:cNvPr id="10" name="Logo black">
            <a:extLst>
              <a:ext uri="{FF2B5EF4-FFF2-40B4-BE49-F238E27FC236}">
                <a16:creationId xmlns:a16="http://schemas.microsoft.com/office/drawing/2014/main" id="{902CE77C-069E-5E7A-8D8E-AB15811B63A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cxnSp>
        <p:nvCxnSpPr>
          <p:cNvPr id="11" name="Straight Connector 26">
            <a:extLst>
              <a:ext uri="{FF2B5EF4-FFF2-40B4-BE49-F238E27FC236}">
                <a16:creationId xmlns:a16="http://schemas.microsoft.com/office/drawing/2014/main" id="{70C6C0EE-8FE3-6A9C-33B8-374802EF4C3C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4">
            <a:extLst>
              <a:ext uri="{FF2B5EF4-FFF2-40B4-BE49-F238E27FC236}">
                <a16:creationId xmlns:a16="http://schemas.microsoft.com/office/drawing/2014/main" id="{523BCE81-49FD-3EE2-35BF-BD057CE50D7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03-10-2022</a:t>
            </a:fld>
            <a:endParaRPr lang="da-DK" dirty="0"/>
          </a:p>
        </p:txBody>
      </p:sp>
      <p:sp>
        <p:nvSpPr>
          <p:cNvPr id="14" name="Rectangle 3" descr="{&quot;templafy&quot;:{&quot;id&quot;:&quot;9da28136-82f3-431d-bd58-0a182a3b4587&quot;}}">
            <a:extLst>
              <a:ext uri="{FF2B5EF4-FFF2-40B4-BE49-F238E27FC236}">
                <a16:creationId xmlns:a16="http://schemas.microsoft.com/office/drawing/2014/main" id="{424105E5-06C8-CF1E-C432-CFC01960EB23}"/>
              </a:ext>
            </a:extLst>
          </p:cNvPr>
          <p:cNvSpPr/>
          <p:nvPr userDrawn="1"/>
        </p:nvSpPr>
        <p:spPr>
          <a:xfrm>
            <a:off x="9382125" y="6376129"/>
            <a:ext cx="2407622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r>
              <a:rPr lang="da-DK" sz="1050" dirty="0" err="1">
                <a:solidFill>
                  <a:schemeClr val="tx1"/>
                </a:solidFill>
              </a:rPr>
              <a:t>5. oktober 2022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C36CED4-D7EC-2F5A-64CA-838805A4F998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  <p:sp>
        <p:nvSpPr>
          <p:cNvPr id="17" name="text" descr="{&quot;templafy&quot;:{&quot;id&quot;:&quot;1e33e13e-292b-4632-9a39-c137cee50cc7&quot;}}" title="UserProfile.Institut.InstituteDCU_{{DocumentLanguage}}">
            <a:extLst>
              <a:ext uri="{FF2B5EF4-FFF2-40B4-BE49-F238E27FC236}">
                <a16:creationId xmlns:a16="http://schemas.microsoft.com/office/drawing/2014/main" id="{9ED68219-402C-1844-B56E-D8437E3F6CCE}"/>
              </a:ext>
            </a:extLst>
          </p:cNvPr>
          <p:cNvSpPr txBox="1">
            <a:spLocks/>
          </p:cNvSpPr>
          <p:nvPr userDrawn="1"/>
        </p:nvSpPr>
        <p:spPr>
          <a:xfrm>
            <a:off x="410400" y="347204"/>
            <a:ext cx="5064938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SDU Digital</a:t>
            </a:r>
          </a:p>
        </p:txBody>
      </p:sp>
    </p:spTree>
    <p:extLst>
      <p:ext uri="{BB962C8B-B14F-4D97-AF65-F5344CB8AC3E}">
        <p14:creationId xmlns:p14="http://schemas.microsoft.com/office/powerpoint/2010/main" val="383910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285" userDrawn="1">
          <p15:clr>
            <a:srgbClr val="F26B43"/>
          </p15:clr>
        </p15:guide>
        <p15:guide id="13" orient="horz" pos="1071" userDrawn="1">
          <p15:clr>
            <a:srgbClr val="F26B43"/>
          </p15:clr>
        </p15:guide>
        <p15:guide id="14" pos="259" userDrawn="1">
          <p15:clr>
            <a:srgbClr val="F26B43"/>
          </p15:clr>
        </p15:guide>
        <p15:guide id="15" pos="7421" userDrawn="1">
          <p15:clr>
            <a:srgbClr val="F26B43"/>
          </p15:clr>
        </p15:guide>
        <p15:guide id="16" orient="horz" pos="1253" userDrawn="1">
          <p15:clr>
            <a:srgbClr val="F26B43"/>
          </p15:clr>
        </p15:guide>
        <p15:guide id="17" orient="horz" pos="3680" userDrawn="1">
          <p15:clr>
            <a:srgbClr val="F26B43"/>
          </p15:clr>
        </p15:guide>
        <p15:guide id="18" orient="horz" pos="3916" userDrawn="1">
          <p15:clr>
            <a:srgbClr val="F26B43"/>
          </p15:clr>
        </p15:guide>
        <p15:guide id="19" orient="horz" pos="4094" userDrawn="1">
          <p15:clr>
            <a:srgbClr val="F26B43"/>
          </p15:clr>
        </p15:guide>
        <p15:guide id="20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43">
            <a:extLst>
              <a:ext uri="{FF2B5EF4-FFF2-40B4-BE49-F238E27FC236}">
                <a16:creationId xmlns:a16="http://schemas.microsoft.com/office/drawing/2014/main" id="{4BA7F329-6360-0040-9627-586E3CBB50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Risiko – </a:t>
            </a:r>
            <a:r>
              <a:rPr lang="da-DK" dirty="0" err="1"/>
              <a:t>hva</a:t>
            </a:r>
            <a:r>
              <a:rPr lang="da-DK" dirty="0"/>
              <a:t>’ for noget???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F08C6-7869-42F2-829E-6683126F4D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C7CD7C-F7E2-4FF3-B441-BD5C13FCA230}" type="datetime1">
              <a:rPr lang="da-DK" smtClean="0"/>
              <a:t>03-10-2022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612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05C7-97B9-8480-77D3-30E2ED73EF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Det vi får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B59731-66C4-DBEB-2C7C-C98810AF1B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DFD27-E551-EDA5-F615-6DB6D0D742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5FC05A-6FE5-48B1-ADDC-4805A6B59F46}" type="datetime1">
              <a:rPr lang="da-DK" smtClean="0"/>
              <a:t>05-10-2022</a:t>
            </a:fld>
            <a:endParaRPr lang="da-DK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399EA6-93AC-05FB-C966-87D6A842F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849" y="2123894"/>
            <a:ext cx="5033154" cy="33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10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22B4-6DC1-4841-F3C9-82CEAA2F4E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Men hellere lidt end slet intet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B3280-D9A2-9548-8D14-320BC26991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12D0CE3-63A6-4181-AA4D-6CF4E3718B71}" type="datetime1">
              <a:rPr lang="da-DK" smtClean="0"/>
              <a:t>05-10-2022</a:t>
            </a:fld>
            <a:endParaRPr lang="da-DK" dirty="0"/>
          </a:p>
        </p:txBody>
      </p:sp>
      <p:pic>
        <p:nvPicPr>
          <p:cNvPr id="7170" name="Picture 2" descr="Custom Golden Christmas Chocolate Box Packaging For Gift - Buy Christmas Chocolate  Box,Chocolate Box Packaging,Custom Chocolate Box Product on Alibaba.com">
            <a:extLst>
              <a:ext uri="{FF2B5EF4-FFF2-40B4-BE49-F238E27FC236}">
                <a16:creationId xmlns:a16="http://schemas.microsoft.com/office/drawing/2014/main" id="{EC6D3DBD-FF59-99BD-B836-A9522C5FD64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" b="1106"/>
          <a:stretch>
            <a:fillRect/>
          </a:stretch>
        </p:blipFill>
        <p:spPr bwMode="auto">
          <a:xfrm>
            <a:off x="6415847" y="-504237"/>
            <a:ext cx="6490255" cy="63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7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D7C257-92F2-49DB-8F2F-EE543B26D3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SAGA</a:t>
            </a:r>
            <a:br>
              <a:rPr lang="da-DK" dirty="0"/>
            </a:br>
            <a:br>
              <a:rPr lang="da-DK" dirty="0"/>
            </a:br>
            <a:r>
              <a:rPr lang="da-DK" dirty="0"/>
              <a:t>Ingen risikostyring…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BFA05F-757E-4383-A43D-124B634ED2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585DB-024E-4D02-B3E2-B701555F48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D3FE666-FE95-493C-A6F7-9DE08910AE61}" type="datetime1">
              <a:rPr lang="da-DK" smtClean="0"/>
              <a:t>03-10-2022</a:t>
            </a:fld>
            <a:endParaRPr lang="da-DK" dirty="0"/>
          </a:p>
        </p:txBody>
      </p:sp>
      <p:pic>
        <p:nvPicPr>
          <p:cNvPr id="4098" name="Picture 2" descr="107,614 Empty Bucket Stock Photos, Pictures &amp; Royalty-Free Images - iStock">
            <a:extLst>
              <a:ext uri="{FF2B5EF4-FFF2-40B4-BE49-F238E27FC236}">
                <a16:creationId xmlns:a16="http://schemas.microsoft.com/office/drawing/2014/main" id="{B58A2C5B-F1C0-8498-6CAC-C42F4F990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689" y="1868140"/>
            <a:ext cx="4354757" cy="326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1092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A2005-59A9-D12F-5FE6-6F23E6772D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Freja</a:t>
            </a:r>
            <a:br>
              <a:rPr lang="da-DK" dirty="0"/>
            </a:br>
            <a:br>
              <a:rPr lang="da-DK" dirty="0"/>
            </a:br>
            <a:r>
              <a:rPr lang="da-DK" dirty="0"/>
              <a:t>Ingen Risikostyring…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054F-01E4-9FE1-C56D-F88A3719F1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80E0DC-3CD4-4186-ACF2-5D3F64AB5727}" type="datetime1">
              <a:rPr lang="da-DK" smtClean="0"/>
              <a:t>03-10-2022</a:t>
            </a:fld>
            <a:endParaRPr lang="da-DK" dirty="0"/>
          </a:p>
        </p:txBody>
      </p:sp>
      <p:pic>
        <p:nvPicPr>
          <p:cNvPr id="3074" name="Picture 2" descr="Trillebøre 140 ltr, ravendo - Ornestation Mors ApS">
            <a:extLst>
              <a:ext uri="{FF2B5EF4-FFF2-40B4-BE49-F238E27FC236}">
                <a16:creationId xmlns:a16="http://schemas.microsoft.com/office/drawing/2014/main" id="{489F6C48-9188-B363-2EE1-E8AEF04287B3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r="1165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9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11CF-31B4-C954-8458-867FBA3AD7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Frigg</a:t>
            </a:r>
            <a:br>
              <a:rPr lang="da-DK" dirty="0"/>
            </a:br>
            <a:r>
              <a:rPr lang="da-DK" dirty="0"/>
              <a:t>Punktform og Prosa</a:t>
            </a:r>
            <a:br>
              <a:rPr lang="da-DK" dirty="0"/>
            </a:br>
            <a:br>
              <a:rPr lang="da-DK" dirty="0"/>
            </a:br>
            <a:r>
              <a:rPr lang="da-DK" dirty="0"/>
              <a:t>    Ansvarlig</a:t>
            </a:r>
            <a:br>
              <a:rPr lang="da-DK" dirty="0"/>
            </a:br>
            <a:r>
              <a:rPr lang="da-DK" dirty="0"/>
              <a:t>    Opfølgning</a:t>
            </a:r>
            <a:br>
              <a:rPr lang="da-DK" dirty="0"/>
            </a:br>
            <a:r>
              <a:rPr lang="da-DK" dirty="0"/>
              <a:t>    Risikolog</a:t>
            </a:r>
            <a:br>
              <a:rPr lang="da-DK" dirty="0"/>
            </a:br>
            <a:r>
              <a:rPr lang="da-DK" dirty="0"/>
              <a:t>    Revidering</a:t>
            </a:r>
          </a:p>
        </p:txBody>
      </p:sp>
      <p:pic>
        <p:nvPicPr>
          <p:cNvPr id="7" name="Picture Placeholder 6" descr="Checkbox Checked with solid fill">
            <a:extLst>
              <a:ext uri="{FF2B5EF4-FFF2-40B4-BE49-F238E27FC236}">
                <a16:creationId xmlns:a16="http://schemas.microsoft.com/office/drawing/2014/main" id="{0C42739B-6606-9C1E-F5FD-D0013DD5C8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06" b="1106"/>
          <a:stretch>
            <a:fillRect/>
          </a:stretch>
        </p:blipFill>
        <p:spPr>
          <a:xfrm>
            <a:off x="411163" y="3949228"/>
            <a:ext cx="590498" cy="57739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24C4D-AF7A-5854-C622-EA6E9A33DE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B5CC0F-1061-492B-B0A8-29AB72C9A8B4}" type="datetime1">
              <a:rPr lang="da-DK" smtClean="0"/>
              <a:t>03-10-2022</a:t>
            </a:fld>
            <a:endParaRPr lang="da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CF7769-00CD-1124-0C30-444A9F88513C}"/>
              </a:ext>
            </a:extLst>
          </p:cNvPr>
          <p:cNvSpPr txBox="1"/>
          <p:nvPr/>
        </p:nvSpPr>
        <p:spPr>
          <a:xfrm>
            <a:off x="6096000" y="1444574"/>
            <a:ext cx="5364990" cy="4772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Projektet er afhængig af hardware, som skal indkøbes. Pr 13. maj er leveringstiden 2-3 uger, men hele hardwaremarked lider pt af udpræget leveringsproblemer grundet verdensomspændende mangel på chips, leverandør kan derfor ikke garantere leveringstider.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der er dele af opsætning fra tidspunktet hvor </a:t>
            </a:r>
            <a:r>
              <a:rPr lang="da-D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trialversionen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 </a:t>
            </a:r>
            <a:r>
              <a:rPr lang="da-D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Rstudio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 installeres, der skrider, overskrides de 45 dage SDU har med </a:t>
            </a:r>
            <a:r>
              <a:rPr lang="da-DK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trail</a:t>
            </a: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versionen.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Nedlukning af campus, projektet er afhængigt af medarbejdere i SDU IT, kan komme på campus og opsætte de fysiske servere. 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sz="1600" dirty="0" err="1"/>
          </a:p>
        </p:txBody>
      </p:sp>
      <p:pic>
        <p:nvPicPr>
          <p:cNvPr id="9" name="Graphic 8" descr="Checkbox Crossed with solid fill">
            <a:extLst>
              <a:ext uri="{FF2B5EF4-FFF2-40B4-BE49-F238E27FC236}">
                <a16:creationId xmlns:a16="http://schemas.microsoft.com/office/drawing/2014/main" id="{DE1969D0-59DF-F38D-B59C-23B3283D0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837" y="5180070"/>
            <a:ext cx="622824" cy="622824"/>
          </a:xfrm>
          <a:prstGeom prst="rect">
            <a:avLst/>
          </a:prstGeom>
        </p:spPr>
      </p:pic>
      <p:pic>
        <p:nvPicPr>
          <p:cNvPr id="10" name="Picture Placeholder 6" descr="Checkbox Checked with solid fill">
            <a:extLst>
              <a:ext uri="{FF2B5EF4-FFF2-40B4-BE49-F238E27FC236}">
                <a16:creationId xmlns:a16="http://schemas.microsoft.com/office/drawing/2014/main" id="{259D22EB-3B28-5787-80BA-25558DAB8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06" b="1106"/>
          <a:stretch>
            <a:fillRect/>
          </a:stretch>
        </p:blipFill>
        <p:spPr>
          <a:xfrm>
            <a:off x="411163" y="3253217"/>
            <a:ext cx="590498" cy="577395"/>
          </a:xfrm>
          <a:prstGeom prst="rect">
            <a:avLst/>
          </a:prstGeom>
        </p:spPr>
      </p:pic>
      <p:pic>
        <p:nvPicPr>
          <p:cNvPr id="11" name="Graphic 10" descr="Checkbox Crossed with solid fill">
            <a:extLst>
              <a:ext uri="{FF2B5EF4-FFF2-40B4-BE49-F238E27FC236}">
                <a16:creationId xmlns:a16="http://schemas.microsoft.com/office/drawing/2014/main" id="{8268AAF3-87F8-D6A7-14A0-755A8EF5D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000" y="4557246"/>
            <a:ext cx="622824" cy="62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1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F862-D095-8DE3-B385-0CF466D88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96" y="1700212"/>
            <a:ext cx="5496393" cy="4141787"/>
          </a:xfrm>
        </p:spPr>
        <p:txBody>
          <a:bodyPr/>
          <a:lstStyle/>
          <a:p>
            <a:r>
              <a:rPr lang="da-DK" dirty="0" err="1"/>
              <a:t>NytSIS</a:t>
            </a:r>
            <a:r>
              <a:rPr lang="da-DK" dirty="0"/>
              <a:t> – Tekniskspor</a:t>
            </a:r>
            <a:br>
              <a:rPr lang="da-DK" dirty="0"/>
            </a:br>
            <a:br>
              <a:rPr lang="da-DK" dirty="0"/>
            </a:br>
            <a:r>
              <a:rPr lang="da-DK" dirty="0"/>
              <a:t>Erfaringer</a:t>
            </a:r>
            <a:br>
              <a:rPr lang="da-DK" dirty="0"/>
            </a:b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FF7C1-5985-A252-ADB5-21CA5BF017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555B8D-D468-4468-B576-0D755F5839F2}" type="datetime1">
              <a:rPr lang="da-DK" smtClean="0"/>
              <a:t>04-10-2022</a:t>
            </a:fld>
            <a:endParaRPr lang="da-D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5D411-0A5D-8384-55BA-B2C52686307E}"/>
              </a:ext>
            </a:extLst>
          </p:cNvPr>
          <p:cNvSpPr txBox="1">
            <a:spLocks/>
          </p:cNvSpPr>
          <p:nvPr/>
        </p:nvSpPr>
        <p:spPr>
          <a:xfrm>
            <a:off x="6504434" y="1350327"/>
            <a:ext cx="5367600" cy="41417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438275" algn="l"/>
              </a:tabLs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652F37-1132-88FC-5802-C9864D2F1950}"/>
              </a:ext>
            </a:extLst>
          </p:cNvPr>
          <p:cNvSpPr txBox="1">
            <a:spLocks/>
          </p:cNvSpPr>
          <p:nvPr/>
        </p:nvSpPr>
        <p:spPr>
          <a:xfrm>
            <a:off x="6096000" y="1574951"/>
            <a:ext cx="5367600" cy="41417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438275" algn="l"/>
              </a:tabLs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a-DK" sz="3600" dirty="0"/>
            </a:br>
            <a:r>
              <a:rPr lang="da-DK" sz="3600" dirty="0"/>
              <a:t>     Skema Risikolog</a:t>
            </a:r>
            <a:br>
              <a:rPr lang="da-DK" sz="3600" dirty="0"/>
            </a:br>
            <a:r>
              <a:rPr lang="da-DK" sz="3600" dirty="0"/>
              <a:t>     Sandsynlighed</a:t>
            </a:r>
          </a:p>
          <a:p>
            <a:r>
              <a:rPr lang="da-DK" sz="3600" dirty="0"/>
              <a:t>     Konsekvens</a:t>
            </a:r>
          </a:p>
          <a:p>
            <a:r>
              <a:rPr lang="da-DK" sz="3600" dirty="0"/>
              <a:t>     Prioritering</a:t>
            </a:r>
          </a:p>
          <a:p>
            <a:r>
              <a:rPr lang="da-DK" sz="3600" dirty="0"/>
              <a:t>     Forebyggende tiltag</a:t>
            </a:r>
            <a:br>
              <a:rPr lang="da-DK" sz="3600" dirty="0"/>
            </a:br>
            <a:r>
              <a:rPr lang="da-DK" sz="3600" dirty="0"/>
              <a:t>     Ansvarlig (ledelse)</a:t>
            </a:r>
            <a:br>
              <a:rPr lang="da-DK" sz="3600" dirty="0"/>
            </a:br>
            <a:r>
              <a:rPr lang="da-DK" sz="3600" dirty="0"/>
              <a:t>     Opfølgning</a:t>
            </a:r>
            <a:br>
              <a:rPr lang="da-DK" sz="3600" dirty="0"/>
            </a:br>
            <a:r>
              <a:rPr lang="da-DK" sz="3600" dirty="0"/>
              <a:t>     Revurdering</a:t>
            </a:r>
          </a:p>
        </p:txBody>
      </p:sp>
      <p:pic>
        <p:nvPicPr>
          <p:cNvPr id="9" name="Picture Placeholder 6" descr="Checkbox Checked with solid fill">
            <a:extLst>
              <a:ext uri="{FF2B5EF4-FFF2-40B4-BE49-F238E27FC236}">
                <a16:creationId xmlns:a16="http://schemas.microsoft.com/office/drawing/2014/main" id="{732DB293-EE49-FBC7-1B13-DBAEC85AC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06" b="1106"/>
          <a:stretch>
            <a:fillRect/>
          </a:stretch>
        </p:blipFill>
        <p:spPr>
          <a:xfrm>
            <a:off x="7148186" y="8377183"/>
            <a:ext cx="482084" cy="471387"/>
          </a:xfrm>
          <a:prstGeom prst="rect">
            <a:avLst/>
          </a:prstGeom>
        </p:spPr>
      </p:pic>
      <p:pic>
        <p:nvPicPr>
          <p:cNvPr id="10" name="Graphic 9" descr="Checkbox Crossed with solid fill">
            <a:extLst>
              <a:ext uri="{FF2B5EF4-FFF2-40B4-BE49-F238E27FC236}">
                <a16:creationId xmlns:a16="http://schemas.microsoft.com/office/drawing/2014/main" id="{974EC0ED-9457-15AB-F3B0-483B2BF6E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2856" y="8377183"/>
            <a:ext cx="482084" cy="48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0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80AE0-104B-159C-E916-E912565D4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62" y="1989137"/>
            <a:ext cx="6202579" cy="4629377"/>
          </a:xfrm>
        </p:spPr>
        <p:txBody>
          <a:bodyPr/>
          <a:lstStyle/>
          <a:p>
            <a:r>
              <a:rPr lang="da-DK" sz="3600" dirty="0"/>
              <a:t>Risikolog</a:t>
            </a:r>
            <a:br>
              <a:rPr lang="da-DK" sz="3600" dirty="0"/>
            </a:br>
            <a:br>
              <a:rPr lang="da-DK" sz="3600" dirty="0"/>
            </a:br>
            <a:r>
              <a:rPr lang="da-DK" sz="3600" dirty="0"/>
              <a:t>     Sandsynlighed * </a:t>
            </a:r>
            <a:br>
              <a:rPr lang="da-DK" sz="3600" dirty="0"/>
            </a:br>
            <a:r>
              <a:rPr lang="da-DK" sz="3600" dirty="0"/>
              <a:t>     Konsekvens =</a:t>
            </a:r>
            <a:br>
              <a:rPr lang="da-DK" sz="3600" dirty="0"/>
            </a:br>
            <a:r>
              <a:rPr lang="da-DK" sz="3600" dirty="0"/>
              <a:t>     Score</a:t>
            </a:r>
            <a:br>
              <a:rPr lang="da-DK" sz="3600" dirty="0"/>
            </a:br>
            <a:r>
              <a:rPr lang="da-DK" sz="3600" dirty="0"/>
              <a:t>     </a:t>
            </a:r>
            <a:br>
              <a:rPr lang="da-DK" sz="3600" dirty="0"/>
            </a:br>
            <a:r>
              <a:rPr lang="da-DK" sz="3600" dirty="0"/>
              <a:t>     Forebyggende tiltag</a:t>
            </a:r>
            <a:br>
              <a:rPr lang="da-DK" sz="3600" dirty="0"/>
            </a:br>
            <a:r>
              <a:rPr lang="da-DK" sz="3600" dirty="0"/>
              <a:t>     Udvikling</a:t>
            </a:r>
            <a:br>
              <a:rPr lang="da-DK" sz="3600" dirty="0"/>
            </a:br>
            <a:r>
              <a:rPr lang="da-DK" sz="3600" dirty="0"/>
              <a:t>     Ansvarlig</a:t>
            </a:r>
            <a:br>
              <a:rPr lang="da-DK" sz="3600" dirty="0"/>
            </a:br>
            <a:endParaRPr lang="da-DK" sz="36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A2B96B-88F8-131D-ED60-13BB62B747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CD14B-0CC6-C9A7-A002-1E1BD2A42D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CB127CE-1096-4501-9993-CC51ECDA4166}" type="datetime1">
              <a:rPr lang="da-DK" smtClean="0"/>
              <a:t>04-10-2022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AE1F0-0DFD-4791-00E9-14717915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906" y="1700213"/>
            <a:ext cx="7384517" cy="23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4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24B30-E6CF-F68A-7013-1F0060B31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96" y="1700212"/>
            <a:ext cx="9831593" cy="4141787"/>
          </a:xfrm>
        </p:spPr>
        <p:txBody>
          <a:bodyPr/>
          <a:lstStyle/>
          <a:p>
            <a:r>
              <a:rPr lang="da-DK" dirty="0"/>
              <a:t>Risikolog</a:t>
            </a:r>
            <a:br>
              <a:rPr lang="da-DK" dirty="0"/>
            </a:br>
            <a:br>
              <a:rPr lang="da-DK" dirty="0"/>
            </a:br>
            <a:r>
              <a:rPr lang="da-DK" dirty="0"/>
              <a:t>- </a:t>
            </a:r>
            <a:r>
              <a:rPr lang="da-DK" sz="3600" dirty="0"/>
              <a:t>Revurdering af sandsynlighed/konsekvens</a:t>
            </a:r>
            <a:br>
              <a:rPr lang="da-DK" sz="3600" dirty="0"/>
            </a:br>
            <a:r>
              <a:rPr lang="da-DK" sz="3600" dirty="0"/>
              <a:t>- Opfølgning med styregruppe</a:t>
            </a:r>
            <a:br>
              <a:rPr lang="da-DK" sz="3600" dirty="0"/>
            </a:br>
            <a:r>
              <a:rPr lang="da-DK" sz="3600" dirty="0"/>
              <a:t>- Nye punkter</a:t>
            </a:r>
            <a:endParaRPr lang="da-DK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626CC3-261C-D066-5F65-B17E00C6A7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300E-3582-20AD-61AB-8F606E1F6A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B6D03D-EB7B-4535-8D78-A4381C93FA82}" type="datetime1">
              <a:rPr lang="da-DK" smtClean="0"/>
              <a:t>04-10-2022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C80BA-3F3D-E510-54DD-E2D567C12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898" y="1258005"/>
            <a:ext cx="7328224" cy="23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7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4A5C-5B4D-599B-CCF1-9F27929B0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97" y="1700212"/>
            <a:ext cx="5367600" cy="4516438"/>
          </a:xfrm>
        </p:spPr>
        <p:txBody>
          <a:bodyPr/>
          <a:lstStyle/>
          <a:p>
            <a:r>
              <a:rPr lang="da-DK" sz="4000" dirty="0"/>
              <a:t>Mine planer</a:t>
            </a:r>
            <a:br>
              <a:rPr lang="da-DK" sz="4000" dirty="0"/>
            </a:br>
            <a:br>
              <a:rPr lang="da-DK" sz="4000" dirty="0"/>
            </a:br>
            <a:r>
              <a:rPr lang="da-DK" sz="4000" dirty="0"/>
              <a:t>Vurder økonomiske konsekvenser for hver risiko. </a:t>
            </a:r>
            <a:br>
              <a:rPr lang="da-DK" sz="4000" dirty="0"/>
            </a:br>
            <a:r>
              <a:rPr lang="da-DK" sz="4000" dirty="0"/>
              <a:t>Hvad koster det som minimum og </a:t>
            </a:r>
            <a:r>
              <a:rPr lang="da-DK" sz="4000" dirty="0" err="1"/>
              <a:t>maximum</a:t>
            </a:r>
            <a:r>
              <a:rPr lang="da-DK" sz="4000" dirty="0"/>
              <a:t>, hvis en risiko indtræder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B7EACB-3648-13F9-5430-F522708656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D640-4B40-682B-D02F-B2B07417D0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286BA8E-D2E6-49F2-96ED-BDABF3E3CF6D}" type="datetime1">
              <a:rPr lang="da-DK" smtClean="0"/>
              <a:t>04-10-2022</a:t>
            </a:fld>
            <a:endParaRPr lang="da-DK" dirty="0"/>
          </a:p>
        </p:txBody>
      </p:sp>
      <p:pic>
        <p:nvPicPr>
          <p:cNvPr id="2050" name="Picture 2" descr="Kreditorbeskyttet konto: Beskyt din erstatning mod udlæg">
            <a:extLst>
              <a:ext uri="{FF2B5EF4-FFF2-40B4-BE49-F238E27FC236}">
                <a16:creationId xmlns:a16="http://schemas.microsoft.com/office/drawing/2014/main" id="{4276D803-A893-FDCE-F0AE-BEC3EE2D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05" y="1555710"/>
            <a:ext cx="4951427" cy="374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53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0907-B46D-1AE0-22B7-715FA1D3B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Det vi drømmer 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4681D-B704-A41D-3E4A-4B1924E471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92BED87-5437-4808-9D5B-351EE09B3BD7}" type="datetime1">
              <a:rPr lang="da-DK" smtClean="0"/>
              <a:t>05-10-2022</a:t>
            </a:fld>
            <a:endParaRPr lang="da-DK" dirty="0"/>
          </a:p>
        </p:txBody>
      </p:sp>
      <p:pic>
        <p:nvPicPr>
          <p:cNvPr id="5" name="Picture 14" descr="Chocolate Box - Chocolate Box Top View PNG Image | Transparent PNG Free  Download on SeekPNG">
            <a:extLst>
              <a:ext uri="{FF2B5EF4-FFF2-40B4-BE49-F238E27FC236}">
                <a16:creationId xmlns:a16="http://schemas.microsoft.com/office/drawing/2014/main" id="{B2B20EFC-A909-3446-0AA2-DCDF30F567B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0" b="3650"/>
          <a:stretch/>
        </p:blipFill>
        <p:spPr bwMode="auto">
          <a:xfrm>
            <a:off x="6415088" y="1000125"/>
            <a:ext cx="4951412" cy="48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751840"/>
      </p:ext>
    </p:extLst>
  </p:cSld>
  <p:clrMapOvr>
    <a:masterClrMapping/>
  </p:clrMapOvr>
</p:sld>
</file>

<file path=ppt/theme/theme1.xml><?xml version="1.0" encoding="utf-8"?>
<a:theme xmlns:a="http://schemas.openxmlformats.org/drawingml/2006/main" name="SDU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" id="{F00653A6-EDC9-4A26-A101-22DCF11D94E2}" vid="{4BE6CC0C-BBC1-44D2-9F45-8500ECBE54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FormConfiguration><![CDATA[{"formFields":[{"type":"instructions","name":"Vlgdato","label":"Vælg dato hvis der skal være dato på slideshowet / select date if you want dates in the slideshow"},{"required":false,"shareValue":false,"type":"datePicker","name":"Date","label":"Date"}],"formDataEntries":[{"name":"Date","value":"E+owQVOPIZqzH6aLkLOtxw=="}]}]]></TemplafyFormConfiguration>
</file>

<file path=customXml/item2.xml><?xml version="1.0" encoding="utf-8"?>
<TemplafyTemplateConfiguration><![CDATA[{"elementsMetadata":[{"elementConfiguration":{"binding":"{{FormatDateTime(Form.Date,Translate(\"Format_DateCustomA\"),DocumentLanguage)}}","disableUpdates":false,"type":"text"},"type":"shape","id":"9da28136-82f3-431d-bd58-0a182a3b4587"},{"elementConfiguration":{"binding":"{{UserProfile.Institut.Institute}}","disableUpdates":false,"type":"text"},"type":"shape","id":"1e33e13e-292b-4632-9a39-c137cee50cc7"},{"elementConfiguration":{"binding":"{{UserProfile.Institut.Institute}}","disableUpdates":false,"type":"text"},"type":"shape","id":"e02506c3-3de6-4ac1-b70c-3924d996079f"},{"elementConfiguration":{"binding":"{{UserProfile.Institut.Institute}}","disableUpdates":false,"type":"text"},"type":"shape","id":"27e9f344-f2ea-4fe6-9796-17701d6b9bc3"},{"elementConfiguration":{"binding":"{{UserProfile.Institut.Institute}}","disableUpdates":false,"type":"text"},"type":"shape","id":"f5ae1d0c-fa9a-4f8c-86a5-12ad1033351e"},{"elementConfiguration":{"binding":"{{UserProfile.Institut.Institute}}","disableUpdates":false,"type":"text"},"type":"shape","id":"108ce557-07c9-4130-9108-f9c9d8858967"},{"elementConfiguration":{"binding":"{{UserProfile.Institut.Institute}}","disableUpdates":false,"type":"text"},"type":"shape","id":"8e1962a5-c079-4173-aa42-8349bb384c57"},{"elementConfiguration":{"binding":"{{UserProfile.Institut.Institute}}","disableUpdates":false,"type":"text"},"type":"shape","id":"5ad121b3-aa46-40ea-be20-a34112d5d52f"},{"elementConfiguration":{"binding":"{{UserProfile.Institut.Institute}}","disableUpdates":false,"type":"text"},"type":"shape","id":"4d859d17-6201-4e31-9101-7eb7666bb88b"},{"elementConfiguration":{"binding":"{{UserProfile.Institut.Institute}}","disableUpdates":false,"type":"text"},"type":"shape","id":"1eed4375-2617-4d2e-8d79-1186853ba807"},{"elementConfiguration":{"binding":"{{UserProfile.Institut.Institute}}","disableUpdates":false,"type":"text"},"type":"shape","id":"7ac50da9-0e43-41eb-b41e-9670dd8fb595"},{"elementConfiguration":{"binding":"{{UserProfile.Institut.Institute}}","disableUpdates":false,"type":"text"},"type":"shape","id":"a1ca10ff-8262-4a10-80f2-c2a99291fe9f"},{"elementConfiguration":{"binding":"{{UserProfile.Institut.Institute}}","disableUpdates":false,"type":"text"},"type":"shape","id":"d06c61a7-38bf-4c38-aa7d-5ad5e7f314c5"},{"elementConfiguration":{"binding":"{{UserProfile.Institut.Institute}}","disableUpdates":false,"type":"text"},"type":"shape","id":"08ea866a-ef82-4249-92ff-e4c52b8600b7"},{"elementConfiguration":{"binding":"{{UserProfile.Institut.Institute}}","disableUpdates":false,"type":"text"},"type":"shape","id":"305dd9a0-b508-4397-a897-87a275318916"},{"elementConfiguration":{"binding":"{{UserProfile.Institut.Institute}}","disableUpdates":false,"type":"text"},"type":"shape","id":"e07d8f26-b4af-4a3b-a34b-e6277645c12b"}],"transformationConfigurations":[],"templateName":"SDU widescreen 16:9 template - with department, date and links","templateDescription":"SDU bredformat 16:9 skabelon - med enhed, dato og links.","enableDocumentContentUpdater":false,"version":"2.0"}]]></TemplafyTemplateConfiguration>
</file>

<file path=customXml/item3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009082","enableDocumentContentUpdater":false,"version":"2.0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{"elementConfiguration":{"binding":"{{UserProfile.Institut.Institute}}","disableUpdates":false,"type":"text"},"type":"shape"}],"slideId":"637961591343422663","enableDocumentContentUpdater":false,"version":"2.0"}]]></TemplafySlideTemplateConfiguration>
</file>

<file path=customXml/item6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E58D0F7B-1F17-4E5D-BC63-2B0FB3F5A51A}">
  <ds:schemaRefs/>
</ds:datastoreItem>
</file>

<file path=customXml/itemProps2.xml><?xml version="1.0" encoding="utf-8"?>
<ds:datastoreItem xmlns:ds="http://schemas.openxmlformats.org/officeDocument/2006/customXml" ds:itemID="{90DE47FB-CBD9-46EF-A4BB-64ED750A2AFD}">
  <ds:schemaRefs/>
</ds:datastoreItem>
</file>

<file path=customXml/itemProps3.xml><?xml version="1.0" encoding="utf-8"?>
<ds:datastoreItem xmlns:ds="http://schemas.openxmlformats.org/officeDocument/2006/customXml" ds:itemID="{FEB1901F-BF6C-471C-A3B9-C97FE7EC6A0F}">
  <ds:schemaRefs/>
</ds:datastoreItem>
</file>

<file path=customXml/itemProps4.xml><?xml version="1.0" encoding="utf-8"?>
<ds:datastoreItem xmlns:ds="http://schemas.openxmlformats.org/officeDocument/2006/customXml" ds:itemID="{BEB2B9B7-9C71-4451-AD27-ED26CCFBE3BC}">
  <ds:schemaRefs/>
</ds:datastoreItem>
</file>

<file path=customXml/itemProps5.xml><?xml version="1.0" encoding="utf-8"?>
<ds:datastoreItem xmlns:ds="http://schemas.openxmlformats.org/officeDocument/2006/customXml" ds:itemID="{B6E2411C-C7CE-471D-A2FE-2DDC2791DDEB}">
  <ds:schemaRefs/>
</ds:datastoreItem>
</file>

<file path=customXml/itemProps6.xml><?xml version="1.0" encoding="utf-8"?>
<ds:datastoreItem xmlns:ds="http://schemas.openxmlformats.org/officeDocument/2006/customXml" ds:itemID="{401A8540-678B-4413-87E1-8EB5BA69A49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253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SDU</vt:lpstr>
      <vt:lpstr>Risiko – hva’ for noget???</vt:lpstr>
      <vt:lpstr>SAGA  Ingen risikostyring…</vt:lpstr>
      <vt:lpstr>Freja  Ingen Risikostyring…</vt:lpstr>
      <vt:lpstr>Frigg Punktform og Prosa      Ansvarlig     Opfølgning     Risikolog     Revidering</vt:lpstr>
      <vt:lpstr>NytSIS – Tekniskspor  Erfaringer </vt:lpstr>
      <vt:lpstr>Risikolog       Sandsynlighed *       Konsekvens =      Score            Forebyggende tiltag      Udvikling      Ansvarlig </vt:lpstr>
      <vt:lpstr>Risikolog  - Revurdering af sandsynlighed/konsekvens - Opfølgning med styregruppe - Nye punkter</vt:lpstr>
      <vt:lpstr>Mine planer  Vurder økonomiske konsekvenser for hver risiko.  Hvad koster det som minimum og maximum, hvis en risiko indtræder</vt:lpstr>
      <vt:lpstr>Det vi drømmer om</vt:lpstr>
      <vt:lpstr>Det vi får</vt:lpstr>
      <vt:lpstr>Men hellere lidt end slet intet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2022-10-03T12:54:18Z</dcterms:created>
  <dcterms:modified xsi:type="dcterms:W3CDTF">2022-10-05T06:27:36Z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2022-09-01T12:40:42</vt:lpwstr>
  </property>
  <property fmtid="{D5CDD505-2E9C-101B-9397-08002B2CF9AE}" pid="3" name="TemplafyTenantId">
    <vt:lpwstr>sdu</vt:lpwstr>
  </property>
  <property fmtid="{D5CDD505-2E9C-101B-9397-08002B2CF9AE}" pid="4" name="TemplafyTemplateId">
    <vt:lpwstr>636891894186761813</vt:lpwstr>
  </property>
  <property fmtid="{D5CDD505-2E9C-101B-9397-08002B2CF9AE}" pid="5" name="TemplafyUserProfileId">
    <vt:lpwstr>637830414013570267</vt:lpwstr>
  </property>
  <property fmtid="{D5CDD505-2E9C-101B-9397-08002B2CF9AE}" pid="6" name="TemplafyLanguageCode">
    <vt:lpwstr>da-DK</vt:lpwstr>
  </property>
  <property fmtid="{D5CDD505-2E9C-101B-9397-08002B2CF9AE}" pid="7" name="TemplafyFromBlank">
    <vt:bool>false</vt:bool>
  </property>
</Properties>
</file>