
<file path=[Content_Types].xml><?xml version="1.0" encoding="utf-8"?>
<Types xmlns="http://schemas.openxmlformats.org/package/2006/content-types">
  <Default Extension="bin" ContentType="image/x-emf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3" r:id="rId15"/>
    <p:sldMasterId id="2147483708" r:id="rId16"/>
    <p:sldMasterId id="2147483648" r:id="rId17"/>
  </p:sldMasterIdLst>
  <p:notesMasterIdLst>
    <p:notesMasterId r:id="rId24"/>
  </p:notesMasterIdLst>
  <p:sldIdLst>
    <p:sldId id="261" r:id="rId18"/>
    <p:sldId id="257" r:id="rId19"/>
    <p:sldId id="274" r:id="rId20"/>
    <p:sldId id="278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69E8D6-21B5-450A-83DF-E84E5062814E}" v="85" dt="2024-04-11T21:56:28.3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7662" autoAdjust="0"/>
  </p:normalViewPr>
  <p:slideViewPr>
    <p:cSldViewPr snapToGrid="0" showGuides="1">
      <p:cViewPr varScale="1">
        <p:scale>
          <a:sx n="108" d="100"/>
          <a:sy n="108" d="100"/>
        </p:scale>
        <p:origin x="132" y="246"/>
      </p:cViewPr>
      <p:guideLst>
        <p:guide orient="horz" pos="64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1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4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Master" Target="slideMasters/slideMaster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2.xml"/><Relationship Id="rId20" Type="http://schemas.openxmlformats.org/officeDocument/2006/relationships/slide" Target="slides/slide3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slideMaster" Target="slideMasters/slideMaster1.xml"/><Relationship Id="rId23" Type="http://schemas.openxmlformats.org/officeDocument/2006/relationships/slide" Target="slides/slide6.xml"/><Relationship Id="rId28" Type="http://schemas.openxmlformats.org/officeDocument/2006/relationships/tableStyles" Target="tableStyles.xml"/><Relationship Id="rId10" Type="http://schemas.openxmlformats.org/officeDocument/2006/relationships/customXml" Target="../customXml/item10.xml"/><Relationship Id="rId19" Type="http://schemas.openxmlformats.org/officeDocument/2006/relationships/slide" Target="slides/slide2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5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12/04/2024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283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699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2791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BBCAF46D-9983-4AEE-9B8A-24654CDEDDB0}"/>
              </a:ext>
            </a:extLst>
          </p:cNvPr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7" name="Logo black">
            <a:extLst>
              <a:ext uri="{FF2B5EF4-FFF2-40B4-BE49-F238E27FC236}">
                <a16:creationId xmlns:a16="http://schemas.microsoft.com/office/drawing/2014/main" id="{E6E48129-FB3C-4F39-A5A1-63313B41D3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D4E1389B-CA3B-4709-956D-F396D960B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8A94F1C1-AE36-4BBA-B958-8FC614A9472A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8" name="Background">
            <a:extLst>
              <a:ext uri="{FF2B5EF4-FFF2-40B4-BE49-F238E27FC236}">
                <a16:creationId xmlns:a16="http://schemas.microsoft.com/office/drawing/2014/main" id="{F8185FA0-7011-91FB-4052-6043A23713A8}"/>
              </a:ext>
            </a:extLst>
          </p:cNvPr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pic>
        <p:nvPicPr>
          <p:cNvPr id="9" name="Logo black">
            <a:extLst>
              <a:ext uri="{FF2B5EF4-FFF2-40B4-BE49-F238E27FC236}">
                <a16:creationId xmlns:a16="http://schemas.microsoft.com/office/drawing/2014/main" id="{0ED8BC36-B577-26BE-E8AB-D6386371AC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0" name="sdu.dk">
            <a:extLst>
              <a:ext uri="{FF2B5EF4-FFF2-40B4-BE49-F238E27FC236}">
                <a16:creationId xmlns:a16="http://schemas.microsoft.com/office/drawing/2014/main" id="{5F437060-4963-9A90-49BE-4DB78D673583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bg1"/>
                </a:solidFill>
              </a:rPr>
              <a:t>sdu.dk</a:t>
            </a:r>
            <a:endParaRPr lang="da-DK"/>
          </a:p>
        </p:txBody>
      </p:sp>
      <p:sp>
        <p:nvSpPr>
          <p:cNvPr id="12" name="#sdudk">
            <a:extLst>
              <a:ext uri="{FF2B5EF4-FFF2-40B4-BE49-F238E27FC236}">
                <a16:creationId xmlns:a16="http://schemas.microsoft.com/office/drawing/2014/main" id="{B895B5AD-6736-F08F-4772-E45EC9527D8D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bg1"/>
                </a:solidFill>
              </a:rPr>
              <a:t>#sdudk</a:t>
            </a:r>
            <a:endParaRPr lang="da-DK"/>
          </a:p>
        </p:txBody>
      </p:sp>
      <p:cxnSp>
        <p:nvCxnSpPr>
          <p:cNvPr id="13" name="Straight Connector 11">
            <a:extLst>
              <a:ext uri="{FF2B5EF4-FFF2-40B4-BE49-F238E27FC236}">
                <a16:creationId xmlns:a16="http://schemas.microsoft.com/office/drawing/2014/main" id="{33FF5E2F-CC79-FAB2-67F4-3D96C895F83D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BE7A1B66-F625-FDDB-C3D9-E49C240D4359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7" name="Rectangle 12" descr="{&quot;templafy&quot;:{&quot;id&quot;:&quot;bc38619d-c2e2-4a88-8243-0589228e5727&quot;}}">
            <a:extLst>
              <a:ext uri="{FF2B5EF4-FFF2-40B4-BE49-F238E27FC236}">
                <a16:creationId xmlns:a16="http://schemas.microsoft.com/office/drawing/2014/main" id="{68DC1F35-862E-E2DC-03EA-20B788814B41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bg1"/>
              </a:solidFill>
            </a:endParaRP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2B46EFE7-9915-7860-9FCC-0BD439F69CB5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9" name="text" descr="{&quot;templafy&quot;:{&quot;id&quot;:&quot;ff8a49b1-956e-4af5-b151-ea091003bf66&quot;}}" title="UserProfile.Institut.InstituteDCU_{{DocumentLanguage}}">
            <a:extLst>
              <a:ext uri="{FF2B5EF4-FFF2-40B4-BE49-F238E27FC236}">
                <a16:creationId xmlns:a16="http://schemas.microsoft.com/office/drawing/2014/main" id="{798A0BF4-9AE6-B247-94A9-405B5DB77A2A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solidFill>
                  <a:schemeClr val="bg1"/>
                </a:solidFill>
              </a:rPr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3091394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300" cy="68580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6692401" y="1076109"/>
            <a:ext cx="4680000" cy="1822734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overskrift, maksimalt 3 linjer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692400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1" name="sdu.dk">
            <a:extLst>
              <a:ext uri="{FF2B5EF4-FFF2-40B4-BE49-F238E27FC236}">
                <a16:creationId xmlns:a16="http://schemas.microsoft.com/office/drawing/2014/main" id="{72697A22-CBC3-A484-F246-C5C8B438E04E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12" name="#sdudk">
            <a:extLst>
              <a:ext uri="{FF2B5EF4-FFF2-40B4-BE49-F238E27FC236}">
                <a16:creationId xmlns:a16="http://schemas.microsoft.com/office/drawing/2014/main" id="{28A7C55E-B681-C1E7-FA15-608C847286BC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cxnSp>
        <p:nvCxnSpPr>
          <p:cNvPr id="13" name="Straight Connector 17">
            <a:extLst>
              <a:ext uri="{FF2B5EF4-FFF2-40B4-BE49-F238E27FC236}">
                <a16:creationId xmlns:a16="http://schemas.microsoft.com/office/drawing/2014/main" id="{2D70E466-4F9E-BA11-0588-F68B5B9329FD}"/>
              </a:ext>
            </a:extLst>
          </p:cNvPr>
          <p:cNvCxnSpPr>
            <a:cxnSpLocks/>
          </p:cNvCxnSpPr>
          <p:nvPr userDrawn="1"/>
        </p:nvCxnSpPr>
        <p:spPr>
          <a:xfrm>
            <a:off x="6691637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Logo black">
            <a:extLst>
              <a:ext uri="{FF2B5EF4-FFF2-40B4-BE49-F238E27FC236}">
                <a16:creationId xmlns:a16="http://schemas.microsoft.com/office/drawing/2014/main" id="{54810BE8-0056-B934-3B73-6F7C88E8FD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6DCEF6B8-A3E2-5AB8-A83D-9167158BC775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7" name="Rectangle 12" descr="{&quot;templafy&quot;:{&quot;id&quot;:&quot;9a90e810-3e26-4e42-927a-6454770bea52&quot;}}">
            <a:extLst>
              <a:ext uri="{FF2B5EF4-FFF2-40B4-BE49-F238E27FC236}">
                <a16:creationId xmlns:a16="http://schemas.microsoft.com/office/drawing/2014/main" id="{F8211E73-6A96-70B2-3271-81CE8B599C5A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CA5063A4-8DAA-DF95-B099-AF0695E4FE0B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6" name="text" descr="{&quot;templafy&quot;:{&quot;id&quot;:&quot;5ccdfac1-ee1f-4a12-aa2d-7d074464961e&quot;}}" title="UserProfile.Institut.InstituteDCU_{{DocumentLanguage}}">
            <a:extLst>
              <a:ext uri="{FF2B5EF4-FFF2-40B4-BE49-F238E27FC236}">
                <a16:creationId xmlns:a16="http://schemas.microsoft.com/office/drawing/2014/main" id="{6AA6A1BD-0215-BC40-A001-EB01D935E842}"/>
              </a:ext>
            </a:extLst>
          </p:cNvPr>
          <p:cNvSpPr txBox="1">
            <a:spLocks/>
          </p:cNvSpPr>
          <p:nvPr userDrawn="1"/>
        </p:nvSpPr>
        <p:spPr>
          <a:xfrm>
            <a:off x="6684803" y="319792"/>
            <a:ext cx="4772380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14941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llede og tekst (C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6710399" y="1700213"/>
            <a:ext cx="4677070" cy="1436392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 dirty="0"/>
              <a:t>Overskrift i </a:t>
            </a:r>
            <a:r>
              <a:rPr lang="da-DK" dirty="0" err="1"/>
              <a:t>maks</a:t>
            </a:r>
            <a:r>
              <a:rPr lang="da-DK" dirty="0"/>
              <a:t> 2 linjer</a:t>
            </a:r>
            <a:endParaRPr lang="da-DK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AAEFF0-FCE4-48D6-A0D1-A458F3CD3E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21E6D3-406B-4DA0-9B5A-6A2F208BAF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10399" y="452437"/>
            <a:ext cx="4659277" cy="790493"/>
          </a:xfrm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da-DK" dirty="0"/>
              <a:t>Klik for at indsætte tekst (f.eks. job titel)</a:t>
            </a:r>
            <a:endParaRPr lang="da-DK"/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411163" y="1016000"/>
            <a:ext cx="4043879" cy="4804038"/>
          </a:xfrm>
          <a:noFill/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4AC2696B-BD55-4932-A36E-BCC4318F22B0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91D0A-163E-46D9-B4AE-DA279145732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A9685AE-678B-466E-B97B-590BC795CFD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16CDF92D-C78F-4CBE-853B-4E3CD39D2A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DCF3C161-2674-A570-59C7-58B50E24D09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pic>
        <p:nvPicPr>
          <p:cNvPr id="17" name="Logo black">
            <a:extLst>
              <a:ext uri="{FF2B5EF4-FFF2-40B4-BE49-F238E27FC236}">
                <a16:creationId xmlns:a16="http://schemas.microsoft.com/office/drawing/2014/main" id="{C67574D4-E8FF-84D9-961A-6F713059FA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cxnSp>
        <p:nvCxnSpPr>
          <p:cNvPr id="19" name="Straight Connector 15">
            <a:extLst>
              <a:ext uri="{FF2B5EF4-FFF2-40B4-BE49-F238E27FC236}">
                <a16:creationId xmlns:a16="http://schemas.microsoft.com/office/drawing/2014/main" id="{75F2405D-DEFE-7B29-AA11-2983CDDF1747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6">
            <a:extLst>
              <a:ext uri="{FF2B5EF4-FFF2-40B4-BE49-F238E27FC236}">
                <a16:creationId xmlns:a16="http://schemas.microsoft.com/office/drawing/2014/main" id="{510354E0-0D98-99BD-C41C-5C6F483535D4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F2E80612-65CA-8548-5C3F-0053B483CBEF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sp>
        <p:nvSpPr>
          <p:cNvPr id="23" name="TextBox 9">
            <a:extLst>
              <a:ext uri="{FF2B5EF4-FFF2-40B4-BE49-F238E27FC236}">
                <a16:creationId xmlns:a16="http://schemas.microsoft.com/office/drawing/2014/main" id="{D99C4AF5-2E43-20C7-4F2D-1A72F864A331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6" name="text" descr="{&quot;templafy&quot;:{&quot;id&quot;:&quot;fe7671a8-7894-4299-9edf-9bac82e82d76&quot;}}" title="UserProfile.Institut.InstituteDCU_{{DocumentLanguage}}">
            <a:extLst>
              <a:ext uri="{FF2B5EF4-FFF2-40B4-BE49-F238E27FC236}">
                <a16:creationId xmlns:a16="http://schemas.microsoft.com/office/drawing/2014/main" id="{F123D66E-C740-891E-EE32-86B342CB0549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033735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73A00A9D-7213-5D3D-AFCA-2F7A4C0661DB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8" name="text" descr="{&quot;templafy&quot;:{&quot;id&quot;:&quot;3c083011-ca77-4a07-9c2d-12c6cc8f26e6&quot;}}" title="UserProfile.Institut.InstituteDCU_{{DocumentLanguage}}">
            <a:extLst>
              <a:ext uri="{FF2B5EF4-FFF2-40B4-BE49-F238E27FC236}">
                <a16:creationId xmlns:a16="http://schemas.microsoft.com/office/drawing/2014/main" id="{5803091C-FBAC-06FB-9F65-E834CC6FDE66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3768217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re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FA71C01-3350-42F9-9392-0F3379095A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932902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0A09C85-3CCC-44AB-A808-AA96845B12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32902" y="2733129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1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F35B7FD-E0E2-4581-BAC7-8858E530AF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934000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2C92166-E723-47D5-9A87-3354EB28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32112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252000" indent="0">
              <a:buNone/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E23DA26-37CC-4CA7-8253-FD9AB459D2E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474740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  <a:lvl2pPr marL="252000" indent="0">
              <a:buNone/>
              <a:defRPr sz="1000"/>
            </a:lvl2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2682726-03AB-4490-8664-993881FA0B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59663" y="273240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62625AB-198B-4F37-9382-C78FD9118D5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459663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8AE7F93-F2C6-4199-8D16-CFB4D977F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73948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33E6A-A4F4-491B-846E-1DACC83D9BB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8E8B2-EC82-4BE1-85C6-8F272596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2" name="text" descr="{&quot;templafy&quot;:{&quot;id&quot;:&quot;cba6c1db-bd2d-48e2-befa-e3f21ed35774&quot;}}" title="UserProfile.Institut.InstituteDCU_{{DocumentLanguage}}">
            <a:extLst>
              <a:ext uri="{FF2B5EF4-FFF2-40B4-BE49-F238E27FC236}">
                <a16:creationId xmlns:a16="http://schemas.microsoft.com/office/drawing/2014/main" id="{DD8D5AAF-ADD4-7965-20E1-CAD60C11F790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577170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6" name="Date Placeholder 14">
            <a:extLst>
              <a:ext uri="{FF2B5EF4-FFF2-40B4-BE49-F238E27FC236}">
                <a16:creationId xmlns:a16="http://schemas.microsoft.com/office/drawing/2014/main" id="{A30967DE-2972-4D89-E092-4DEECF158BA3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9" name="text" descr="{&quot;templafy&quot;:{&quot;id&quot;:&quot;f266be09-5a71-4dcf-ab62-733b53cf5344&quot;}}" title="UserProfile.Institut.InstituteDCU_{{DocumentLanguage}}">
            <a:extLst>
              <a:ext uri="{FF2B5EF4-FFF2-40B4-BE49-F238E27FC236}">
                <a16:creationId xmlns:a16="http://schemas.microsoft.com/office/drawing/2014/main" id="{91B24A03-A9DC-8214-B212-7BEC0B19CAD0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304722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5" name="Date Placeholder 14">
            <a:extLst>
              <a:ext uri="{FF2B5EF4-FFF2-40B4-BE49-F238E27FC236}">
                <a16:creationId xmlns:a16="http://schemas.microsoft.com/office/drawing/2014/main" id="{9A7AFB7C-7952-9A29-30B0-EEB3ABEAFE9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6" name="text" descr="{&quot;templafy&quot;:{&quot;id&quot;:&quot;d52db936-0595-4862-82ec-3f28ecbe95d0&quot;}}" title="UserProfile.Institut.InstituteDCU_{{DocumentLanguage}}">
            <a:extLst>
              <a:ext uri="{FF2B5EF4-FFF2-40B4-BE49-F238E27FC236}">
                <a16:creationId xmlns:a16="http://schemas.microsoft.com/office/drawing/2014/main" id="{9C3851C6-E0ED-8AFC-487C-1DD8E2CECF88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4271445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9033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5" name="Date Placeholder 14">
            <a:extLst>
              <a:ext uri="{FF2B5EF4-FFF2-40B4-BE49-F238E27FC236}">
                <a16:creationId xmlns:a16="http://schemas.microsoft.com/office/drawing/2014/main" id="{9A7AFB7C-7952-9A29-30B0-EEB3ABEAFE9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6" name="text" descr="{&quot;templafy&quot;:{&quot;id&quot;:&quot;6d453c11-15be-461b-a092-c65ffbdabab3&quot;}}" title="UserProfile.Institut.InstituteDCU_{{DocumentLanguage}}">
            <a:extLst>
              <a:ext uri="{FF2B5EF4-FFF2-40B4-BE49-F238E27FC236}">
                <a16:creationId xmlns:a16="http://schemas.microsoft.com/office/drawing/2014/main" id="{9C3851C6-E0ED-8AFC-487C-1DD8E2CECF88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4271445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8790A71A-B09B-4B5F-9D31-846A17201C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D63CFED0-47FC-4852-81C1-6B705FD6417D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7" name="sdu.dk">
            <a:extLst>
              <a:ext uri="{FF2B5EF4-FFF2-40B4-BE49-F238E27FC236}">
                <a16:creationId xmlns:a16="http://schemas.microsoft.com/office/drawing/2014/main" id="{3C94DA3D-5886-CB90-B7B7-E3DBAA8EE913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8" name="#sdudk">
            <a:extLst>
              <a:ext uri="{FF2B5EF4-FFF2-40B4-BE49-F238E27FC236}">
                <a16:creationId xmlns:a16="http://schemas.microsoft.com/office/drawing/2014/main" id="{ABC0AA56-9405-9F5F-00F3-8F4F7D541B85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cxnSp>
        <p:nvCxnSpPr>
          <p:cNvPr id="9" name="Straight Connector 10">
            <a:extLst>
              <a:ext uri="{FF2B5EF4-FFF2-40B4-BE49-F238E27FC236}">
                <a16:creationId xmlns:a16="http://schemas.microsoft.com/office/drawing/2014/main" id="{B31848B1-69A2-4D22-297C-8460648C5AEF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Logo black">
            <a:extLst>
              <a:ext uri="{FF2B5EF4-FFF2-40B4-BE49-F238E27FC236}">
                <a16:creationId xmlns:a16="http://schemas.microsoft.com/office/drawing/2014/main" id="{379A13EB-9E26-5940-506E-83EA2C2C3B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46B8B693-1011-4CB7-8C2A-F9570E0FBBBC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6" name="Rectangle 11" descr="{&quot;templafy&quot;:{&quot;id&quot;:&quot;cf462d99-8273-47e2-bd82-1eb9550e164e&quot;}}">
            <a:extLst>
              <a:ext uri="{FF2B5EF4-FFF2-40B4-BE49-F238E27FC236}">
                <a16:creationId xmlns:a16="http://schemas.microsoft.com/office/drawing/2014/main" id="{FDA88BBF-9C13-F084-FCD6-49B8E87EFFE5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8F417A81-8CE1-67FD-14B6-47B4C1C0086A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5" name="text" descr="{&quot;templafy&quot;:{&quot;id&quot;:&quot;e8d5c90c-174a-403e-835b-5c6caedb9d82&quot;}}" title="UserProfile.Institut.InstituteDCU_{{DocumentLanguage}}">
            <a:extLst>
              <a:ext uri="{FF2B5EF4-FFF2-40B4-BE49-F238E27FC236}">
                <a16:creationId xmlns:a16="http://schemas.microsoft.com/office/drawing/2014/main" id="{692253F6-301E-3071-2381-D62F990D070B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3550421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9" name="Date Placeholder 14">
            <a:extLst>
              <a:ext uri="{FF2B5EF4-FFF2-40B4-BE49-F238E27FC236}">
                <a16:creationId xmlns:a16="http://schemas.microsoft.com/office/drawing/2014/main" id="{69000381-7908-86E6-BE2A-0A71056DEED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0" name="text" descr="{&quot;templafy&quot;:{&quot;id&quot;:&quot;6532bb16-f87f-4999-a996-b37ea7f1712c&quot;}}" title="UserProfile.Institut.InstituteDCU_{{DocumentLanguage}}">
            <a:extLst>
              <a:ext uri="{FF2B5EF4-FFF2-40B4-BE49-F238E27FC236}">
                <a16:creationId xmlns:a16="http://schemas.microsoft.com/office/drawing/2014/main" id="{4E3189C8-C733-92C6-E536-A0ECFE4AE986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28140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D41ADC-5992-4476-8E55-8A709AA1B4B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73356" y="1700212"/>
            <a:ext cx="4693920" cy="41417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Date Placeholder 14">
            <a:extLst>
              <a:ext uri="{FF2B5EF4-FFF2-40B4-BE49-F238E27FC236}">
                <a16:creationId xmlns:a16="http://schemas.microsoft.com/office/drawing/2014/main" id="{BBCDE8CE-8147-4B12-B358-7B7ACA92F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ACE2053-07AA-42FA-A789-E1430CAF7988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BB1C-1FE3-42F2-ACED-70B0664062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B3FAC068-07A2-0457-4011-93E33A66873C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9" name="text" descr="{&quot;templafy&quot;:{&quot;id&quot;:&quot;e965a1b0-d75d-434f-b6fd-b13267e12097&quot;}}" title="UserProfile.Institut.InstituteDCU_{{DocumentLanguage}}">
            <a:extLst>
              <a:ext uri="{FF2B5EF4-FFF2-40B4-BE49-F238E27FC236}">
                <a16:creationId xmlns:a16="http://schemas.microsoft.com/office/drawing/2014/main" id="{B6E1E268-25B0-3F99-5BEA-7E49E46EC128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4284675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5366267" cy="188428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56000" y="1028246"/>
            <a:ext cx="5216400" cy="48253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sdu.dk">
            <a:extLst>
              <a:ext uri="{FF2B5EF4-FFF2-40B4-BE49-F238E27FC236}">
                <a16:creationId xmlns:a16="http://schemas.microsoft.com/office/drawing/2014/main" id="{1E4AFDBB-7C79-C055-A1D6-4A88549083ED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9" name="#sdudk">
            <a:extLst>
              <a:ext uri="{FF2B5EF4-FFF2-40B4-BE49-F238E27FC236}">
                <a16:creationId xmlns:a16="http://schemas.microsoft.com/office/drawing/2014/main" id="{EC3EFC9E-0697-AA03-0280-879B877EC0DD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cxnSp>
        <p:nvCxnSpPr>
          <p:cNvPr id="10" name="Straight Connector 20">
            <a:extLst>
              <a:ext uri="{FF2B5EF4-FFF2-40B4-BE49-F238E27FC236}">
                <a16:creationId xmlns:a16="http://schemas.microsoft.com/office/drawing/2014/main" id="{33C8483B-8A46-4E25-8707-E0291573395B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Logo black">
            <a:extLst>
              <a:ext uri="{FF2B5EF4-FFF2-40B4-BE49-F238E27FC236}">
                <a16:creationId xmlns:a16="http://schemas.microsoft.com/office/drawing/2014/main" id="{2C4953BD-5889-6049-2B6A-FE9F7B59BB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4" name="Rectangle 14" descr="{&quot;templafy&quot;:{&quot;id&quot;:&quot;e4c6a651-f54d-49c0-814e-e9c3034a2593&quot;}}">
            <a:extLst>
              <a:ext uri="{FF2B5EF4-FFF2-40B4-BE49-F238E27FC236}">
                <a16:creationId xmlns:a16="http://schemas.microsoft.com/office/drawing/2014/main" id="{7CDB81BE-F585-F1FB-5D0F-D7D819C32734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  <p:sp>
        <p:nvSpPr>
          <p:cNvPr id="12" name="text" descr="{&quot;templafy&quot;:{&quot;id&quot;:&quot;196fc4c9-b19f-430b-890e-cfa56dcaa818&quot;}}" title="UserProfile.Institut.InstituteDCU_{{DocumentLanguage}}">
            <a:extLst>
              <a:ext uri="{FF2B5EF4-FFF2-40B4-BE49-F238E27FC236}">
                <a16:creationId xmlns:a16="http://schemas.microsoft.com/office/drawing/2014/main" id="{AE0B67AE-F894-270E-19AE-0E164AF0B2D3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54711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10962000" cy="671967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11163" y="1989138"/>
            <a:ext cx="10961237" cy="38644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text" descr="{&quot;templafy&quot;:{&quot;id&quot;:&quot;a35cc499-4dc1-4f2c-9184-d20c286dd7d6&quot;}}" title="UserProfile.Institut.InstituteDCU_{{DocumentLanguage}}">
            <a:extLst>
              <a:ext uri="{FF2B5EF4-FFF2-40B4-BE49-F238E27FC236}">
                <a16:creationId xmlns:a16="http://schemas.microsoft.com/office/drawing/2014/main" id="{B15EA452-05B4-A751-51B4-E13FBF8D2D74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4198049963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nd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92202" y="1006605"/>
            <a:ext cx="4680000" cy="193833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99C08-64C3-4ADA-9CD2-FBE2ED8551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16" name="Logo black">
            <a:extLst>
              <a:ext uri="{FF2B5EF4-FFF2-40B4-BE49-F238E27FC236}">
                <a16:creationId xmlns:a16="http://schemas.microsoft.com/office/drawing/2014/main" id="{B52757AD-346A-4AA0-A5D6-36F8B1FE48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A09FC7B4-885C-4F9D-BD71-AE2FBDB38698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FEE58-0FE9-4218-904C-188D46CD214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22432" y="1000443"/>
            <a:ext cx="5077365" cy="48531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F302217-B569-449A-8422-B6650C9BB0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8D7263E-B2E5-4CB9-9AAF-C0006E4A040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0" name="sdu.dk">
            <a:extLst>
              <a:ext uri="{FF2B5EF4-FFF2-40B4-BE49-F238E27FC236}">
                <a16:creationId xmlns:a16="http://schemas.microsoft.com/office/drawing/2014/main" id="{E11EA3DB-CFF9-E17E-4691-AD84BB1AA235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11" name="#sdudk">
            <a:extLst>
              <a:ext uri="{FF2B5EF4-FFF2-40B4-BE49-F238E27FC236}">
                <a16:creationId xmlns:a16="http://schemas.microsoft.com/office/drawing/2014/main" id="{47D4647D-A0D8-4BA6-8B1D-579A8962B25B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8344942-CCA5-C46F-EF5C-D9B351F0BA74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Logo black">
            <a:extLst>
              <a:ext uri="{FF2B5EF4-FFF2-40B4-BE49-F238E27FC236}">
                <a16:creationId xmlns:a16="http://schemas.microsoft.com/office/drawing/2014/main" id="{7374A1E7-EDA7-4FC4-2A9F-748497FC76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979054D1-DBEB-DD04-EB6D-B0E0EAA569FF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21" name="Rectangle 18" descr="{&quot;templafy&quot;:{&quot;id&quot;:&quot;fad16c46-197c-420c-8e8d-d189db098442&quot;}}">
            <a:extLst>
              <a:ext uri="{FF2B5EF4-FFF2-40B4-BE49-F238E27FC236}">
                <a16:creationId xmlns:a16="http://schemas.microsoft.com/office/drawing/2014/main" id="{2D1F5D18-2C87-0FD6-208D-CF2BB213B943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  <p:sp>
        <p:nvSpPr>
          <p:cNvPr id="22" name="TextBox 9">
            <a:extLst>
              <a:ext uri="{FF2B5EF4-FFF2-40B4-BE49-F238E27FC236}">
                <a16:creationId xmlns:a16="http://schemas.microsoft.com/office/drawing/2014/main" id="{C5DE2490-AF4C-429F-A1C6-48B68AF6DCB5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7" name="text" descr="{&quot;templafy&quot;:{&quot;id&quot;:&quot;bd51f869-d1fc-4a7c-8f15-3aad8d61976a&quot;}}" title="UserProfile.Institut.InstituteDCU_{{DocumentLanguage}}">
            <a:extLst>
              <a:ext uri="{FF2B5EF4-FFF2-40B4-BE49-F238E27FC236}">
                <a16:creationId xmlns:a16="http://schemas.microsoft.com/office/drawing/2014/main" id="{A5270570-9971-D098-6A3A-73ADF809AC56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680034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B9A67-E62D-400C-BC42-A3A96AAED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1" y="1028247"/>
            <a:ext cx="2502000" cy="432000"/>
          </a:xfrm>
        </p:spPr>
        <p:txBody>
          <a:bodyPr/>
          <a:lstStyle>
            <a:lvl1pPr>
              <a:lnSpc>
                <a:spcPct val="110000"/>
              </a:lnSpc>
              <a:defRPr sz="1200"/>
            </a:lvl1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0E8CAC-51BD-4862-8B6E-BD3E315677C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1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5135A09-8F8A-4D87-8C43-B3A0A80BE2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73164" y="1028246"/>
            <a:ext cx="2502000" cy="432000"/>
          </a:xfrm>
        </p:spPr>
        <p:txBody>
          <a:bodyPr/>
          <a:lstStyle>
            <a:lvl1pPr marL="0" indent="0" algn="l">
              <a:buNone/>
              <a:defRPr sz="1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62D92C6-668E-491E-B394-72897FAB308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73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0F1B1F1-CA40-4EA4-AB68-69DBBD61ED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35163" y="1028246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3DBEE0FF-2C0E-499E-ACAF-B6F421AF13D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35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091117C-5AED-4416-88BA-F1C88ACD7A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97162" y="1028247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66F31E1-769E-4E9A-9DCC-2C64321A89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997161" y="1475354"/>
            <a:ext cx="2501999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8" name="Date Placeholder 14">
            <a:extLst>
              <a:ext uri="{FF2B5EF4-FFF2-40B4-BE49-F238E27FC236}">
                <a16:creationId xmlns:a16="http://schemas.microsoft.com/office/drawing/2014/main" id="{1DCD95D8-07B6-42C0-8767-A640B7CA8534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88C40-671D-463C-8463-D77B96C28D8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93800-6F51-413B-BA21-0A9967FF33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DDE6B7B7-37A0-D480-07CB-15C7F591F93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6" name="text" descr="{&quot;templafy&quot;:{&quot;id&quot;:&quot;91d5410a-493d-4f84-9151-ea39d59b538e&quot;}}" title="UserProfile.Institut.InstituteDCU_{{DocumentLanguage}}">
            <a:extLst>
              <a:ext uri="{FF2B5EF4-FFF2-40B4-BE49-F238E27FC236}">
                <a16:creationId xmlns:a16="http://schemas.microsoft.com/office/drawing/2014/main" id="{0F2E7AB3-CD7C-9947-4E57-15C225D9CEA2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1263359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bin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bin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Første niveau, bullet 16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14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12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Header bold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</a:t>
            </a:r>
            <a:r>
              <a:rPr lang="da-DK" dirty="0" err="1"/>
              <a:t>regular</a:t>
            </a:r>
            <a:r>
              <a:rPr lang="da-DK" dirty="0"/>
              <a:t>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12 </a:t>
            </a:r>
            <a:r>
              <a:rPr lang="da-DK" dirty="0" err="1"/>
              <a:t>pkt</a:t>
            </a:r>
            <a:r>
              <a:rPr lang="da-DK" dirty="0"/>
              <a:t> (indryk 1 gang)</a:t>
            </a:r>
          </a:p>
          <a:p>
            <a:pPr lvl="7"/>
            <a:r>
              <a:rPr lang="da-DK" dirty="0"/>
              <a:t>Ottende niveau, Header bold, 12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Body </a:t>
            </a:r>
            <a:r>
              <a:rPr lang="da-DK" dirty="0" err="1"/>
              <a:t>regular</a:t>
            </a:r>
            <a:r>
              <a:rPr lang="da-DK" dirty="0"/>
              <a:t>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4D855B35-9157-35F0-0B75-83072C32A7E8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745FDBC2-0FE8-0521-D51C-92615DD17AAE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pic>
        <p:nvPicPr>
          <p:cNvPr id="10" name="Logo black">
            <a:extLst>
              <a:ext uri="{FF2B5EF4-FFF2-40B4-BE49-F238E27FC236}">
                <a16:creationId xmlns:a16="http://schemas.microsoft.com/office/drawing/2014/main" id="{902CE77C-069E-5E7A-8D8E-AB15811B63A5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cxnSp>
        <p:nvCxnSpPr>
          <p:cNvPr id="11" name="Straight Connector 26">
            <a:extLst>
              <a:ext uri="{FF2B5EF4-FFF2-40B4-BE49-F238E27FC236}">
                <a16:creationId xmlns:a16="http://schemas.microsoft.com/office/drawing/2014/main" id="{70C6C0EE-8FE3-6A9C-33B8-374802EF4C3C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4">
            <a:extLst>
              <a:ext uri="{FF2B5EF4-FFF2-40B4-BE49-F238E27FC236}">
                <a16:creationId xmlns:a16="http://schemas.microsoft.com/office/drawing/2014/main" id="{523BCE81-49FD-3EE2-35BF-BD057CE50D7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4" name="Rectangle 3" descr="{&quot;templafy&quot;:{&quot;id&quot;:&quot;31d18cea-676d-4dba-8dfa-e1fd1a5d3c8c&quot;}}">
            <a:extLst>
              <a:ext uri="{FF2B5EF4-FFF2-40B4-BE49-F238E27FC236}">
                <a16:creationId xmlns:a16="http://schemas.microsoft.com/office/drawing/2014/main" id="{424105E5-06C8-CF1E-C432-CFC01960EB23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050" dirty="0" err="1">
              <a:solidFill>
                <a:schemeClr val="tx1"/>
              </a:solidFill>
            </a:endParaRPr>
          </a:p>
        </p:txBody>
      </p:sp>
      <p:sp>
        <p:nvSpPr>
          <p:cNvPr id="16" name="TextBox 9">
            <a:extLst>
              <a:ext uri="{FF2B5EF4-FFF2-40B4-BE49-F238E27FC236}">
                <a16:creationId xmlns:a16="http://schemas.microsoft.com/office/drawing/2014/main" id="{6C36CED4-D7EC-2F5A-64CA-838805A4F998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7" name="text" descr="{&quot;templafy&quot;:{&quot;id&quot;:&quot;8e718b62-2092-4f79-8054-5a6619a39881&quot;}}" title="UserProfile.Institut.InstituteDCU_{{DocumentLanguage}}">
            <a:extLst>
              <a:ext uri="{FF2B5EF4-FFF2-40B4-BE49-F238E27FC236}">
                <a16:creationId xmlns:a16="http://schemas.microsoft.com/office/drawing/2014/main" id="{9ED68219-402C-1844-B56E-D8437E3F6CCE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383910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2" orient="horz" pos="285" userDrawn="1">
          <p15:clr>
            <a:srgbClr val="F26B43"/>
          </p15:clr>
        </p15:guide>
        <p15:guide id="13" orient="horz" pos="1071" userDrawn="1">
          <p15:clr>
            <a:srgbClr val="F26B43"/>
          </p15:clr>
        </p15:guide>
        <p15:guide id="14" pos="259" userDrawn="1">
          <p15:clr>
            <a:srgbClr val="F26B43"/>
          </p15:clr>
        </p15:guide>
        <p15:guide id="15" pos="7421" userDrawn="1">
          <p15:clr>
            <a:srgbClr val="F26B43"/>
          </p15:clr>
        </p15:guide>
        <p15:guide id="16" orient="horz" pos="1253" userDrawn="1">
          <p15:clr>
            <a:srgbClr val="F26B43"/>
          </p15:clr>
        </p15:guide>
        <p15:guide id="17" orient="horz" pos="3680" userDrawn="1">
          <p15:clr>
            <a:srgbClr val="F26B43"/>
          </p15:clr>
        </p15:guide>
        <p15:guide id="18" orient="horz" pos="3916" userDrawn="1">
          <p15:clr>
            <a:srgbClr val="F26B43"/>
          </p15:clr>
        </p15:guide>
        <p15:guide id="19" orient="horz" pos="4094" userDrawn="1">
          <p15:clr>
            <a:srgbClr val="F26B43"/>
          </p15:clr>
        </p15:guide>
        <p15:guide id="20" pos="54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Første niveau, bullet 16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14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12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Header bold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</a:t>
            </a:r>
            <a:r>
              <a:rPr lang="da-DK" dirty="0" err="1"/>
              <a:t>regular</a:t>
            </a:r>
            <a:r>
              <a:rPr lang="da-DK" dirty="0"/>
              <a:t>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12 </a:t>
            </a:r>
            <a:r>
              <a:rPr lang="da-DK" dirty="0" err="1"/>
              <a:t>pkt</a:t>
            </a:r>
            <a:r>
              <a:rPr lang="da-DK" dirty="0"/>
              <a:t> (indryk 1 gang)</a:t>
            </a:r>
          </a:p>
          <a:p>
            <a:pPr lvl="7"/>
            <a:r>
              <a:rPr lang="da-DK" dirty="0"/>
              <a:t>Ottende niveau, Header bold, 12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Body </a:t>
            </a:r>
            <a:r>
              <a:rPr lang="da-DK" dirty="0" err="1"/>
              <a:t>regular</a:t>
            </a:r>
            <a:r>
              <a:rPr lang="da-DK" dirty="0"/>
              <a:t>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4D855B35-9157-35F0-0B75-83072C32A7E8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745FDBC2-0FE8-0521-D51C-92615DD17AAE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pic>
        <p:nvPicPr>
          <p:cNvPr id="10" name="Logo black">
            <a:extLst>
              <a:ext uri="{FF2B5EF4-FFF2-40B4-BE49-F238E27FC236}">
                <a16:creationId xmlns:a16="http://schemas.microsoft.com/office/drawing/2014/main" id="{902CE77C-069E-5E7A-8D8E-AB15811B63A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cxnSp>
        <p:nvCxnSpPr>
          <p:cNvPr id="11" name="Straight Connector 26">
            <a:extLst>
              <a:ext uri="{FF2B5EF4-FFF2-40B4-BE49-F238E27FC236}">
                <a16:creationId xmlns:a16="http://schemas.microsoft.com/office/drawing/2014/main" id="{70C6C0EE-8FE3-6A9C-33B8-374802EF4C3C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4">
            <a:extLst>
              <a:ext uri="{FF2B5EF4-FFF2-40B4-BE49-F238E27FC236}">
                <a16:creationId xmlns:a16="http://schemas.microsoft.com/office/drawing/2014/main" id="{523BCE81-49FD-3EE2-35BF-BD057CE50D7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14" name="Rectangle 3" descr="{&quot;templafy&quot;:{&quot;id&quot;:&quot;646c3d3e-e2df-42a3-b41c-1d4d3a748bf1&quot;}}">
            <a:extLst>
              <a:ext uri="{FF2B5EF4-FFF2-40B4-BE49-F238E27FC236}">
                <a16:creationId xmlns:a16="http://schemas.microsoft.com/office/drawing/2014/main" id="{424105E5-06C8-CF1E-C432-CFC01960EB23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050" dirty="0" err="1">
              <a:solidFill>
                <a:schemeClr val="tx1"/>
              </a:solidFill>
            </a:endParaRPr>
          </a:p>
        </p:txBody>
      </p:sp>
      <p:sp>
        <p:nvSpPr>
          <p:cNvPr id="16" name="TextBox 9">
            <a:extLst>
              <a:ext uri="{FF2B5EF4-FFF2-40B4-BE49-F238E27FC236}">
                <a16:creationId xmlns:a16="http://schemas.microsoft.com/office/drawing/2014/main" id="{6C36CED4-D7EC-2F5A-64CA-838805A4F998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7" name="text" descr="{&quot;templafy&quot;:{&quot;id&quot;:&quot;62228942-48cf-42bd-949c-252097a7d87a&quot;}}" title="UserProfile.Institut.InstituteDCU_{{DocumentLanguage}}">
            <a:extLst>
              <a:ext uri="{FF2B5EF4-FFF2-40B4-BE49-F238E27FC236}">
                <a16:creationId xmlns:a16="http://schemas.microsoft.com/office/drawing/2014/main" id="{9ED68219-402C-1844-B56E-D8437E3F6CCE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383910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2" orient="horz" pos="285" userDrawn="1">
          <p15:clr>
            <a:srgbClr val="F26B43"/>
          </p15:clr>
        </p15:guide>
        <p15:guide id="13" orient="horz" pos="1071" userDrawn="1">
          <p15:clr>
            <a:srgbClr val="F26B43"/>
          </p15:clr>
        </p15:guide>
        <p15:guide id="14" pos="259" userDrawn="1">
          <p15:clr>
            <a:srgbClr val="F26B43"/>
          </p15:clr>
        </p15:guide>
        <p15:guide id="15" pos="7421" userDrawn="1">
          <p15:clr>
            <a:srgbClr val="F26B43"/>
          </p15:clr>
        </p15:guide>
        <p15:guide id="16" orient="horz" pos="1253" userDrawn="1">
          <p15:clr>
            <a:srgbClr val="F26B43"/>
          </p15:clr>
        </p15:guide>
        <p15:guide id="17" orient="horz" pos="3680" userDrawn="1">
          <p15:clr>
            <a:srgbClr val="F26B43"/>
          </p15:clr>
        </p15:guide>
        <p15:guide id="18" orient="horz" pos="3916" userDrawn="1">
          <p15:clr>
            <a:srgbClr val="F26B43"/>
          </p15:clr>
        </p15:guide>
        <p15:guide id="19" orient="horz" pos="4094" userDrawn="1">
          <p15:clr>
            <a:srgbClr val="F26B43"/>
          </p15:clr>
        </p15:guide>
        <p15:guide id="20" pos="545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Første niveau, bullet 16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14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12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Header bold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</a:t>
            </a:r>
            <a:r>
              <a:rPr lang="da-DK" dirty="0" err="1"/>
              <a:t>regular</a:t>
            </a:r>
            <a:r>
              <a:rPr lang="da-DK" dirty="0"/>
              <a:t>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12 </a:t>
            </a:r>
            <a:r>
              <a:rPr lang="da-DK" dirty="0" err="1"/>
              <a:t>pkt</a:t>
            </a:r>
            <a:r>
              <a:rPr lang="da-DK" dirty="0"/>
              <a:t> (indryk 1 gang)</a:t>
            </a:r>
          </a:p>
          <a:p>
            <a:pPr lvl="7"/>
            <a:r>
              <a:rPr lang="da-DK" dirty="0"/>
              <a:t>Ottende niveau, Header bold, 12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Body </a:t>
            </a:r>
            <a:r>
              <a:rPr lang="da-DK" dirty="0" err="1"/>
              <a:t>regular</a:t>
            </a:r>
            <a:r>
              <a:rPr lang="da-DK" dirty="0"/>
              <a:t>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A46720-1AC7-3FC2-4AB2-8DA6DE7D6F8D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9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3.xml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ustomXml" Target="../../customXml/item6.xml"/><Relationship Id="rId1" Type="http://schemas.openxmlformats.org/officeDocument/2006/relationships/customXml" Target="../../customXml/item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2.xml"/><Relationship Id="rId7" Type="http://schemas.openxmlformats.org/officeDocument/2006/relationships/hyperlink" Target="https://sdunet.dk/da/servicesider/digital/generativ-ai-paa-sdu" TargetMode="External"/><Relationship Id="rId2" Type="http://schemas.openxmlformats.org/officeDocument/2006/relationships/customXml" Target="../../customXml/item8.xml"/><Relationship Id="rId1" Type="http://schemas.openxmlformats.org/officeDocument/2006/relationships/customXml" Target="../../customXml/item7.xml"/><Relationship Id="rId6" Type="http://schemas.openxmlformats.org/officeDocument/2006/relationships/hyperlink" Target="https://sdunet.dk/da/undervisning-og-eksamen/uddannelse/projekter/generativ-ai-uddannelse" TargetMode="External"/><Relationship Id="rId5" Type="http://schemas.openxmlformats.org/officeDocument/2006/relationships/hyperlink" Target="https://sdunet.dk/da/nyheder/nyheder_fra_sdu/office-til-alle" TargetMode="External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customXml" Target="../../customXml/item10.xml"/><Relationship Id="rId1" Type="http://schemas.openxmlformats.org/officeDocument/2006/relationships/customXml" Target="../../customXml/item9.xml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3.xml"/><Relationship Id="rId7" Type="http://schemas.openxmlformats.org/officeDocument/2006/relationships/image" Target="../media/image8.png"/><Relationship Id="rId2" Type="http://schemas.openxmlformats.org/officeDocument/2006/relationships/customXml" Target="../../customXml/item12.xml"/><Relationship Id="rId1" Type="http://schemas.openxmlformats.org/officeDocument/2006/relationships/customXml" Target="../../customXml/item11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15.xml"/><Relationship Id="rId4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customXml" Target="../../customXml/item14.xml"/><Relationship Id="rId1" Type="http://schemas.openxmlformats.org/officeDocument/2006/relationships/customXml" Target="../../customXml/item13.xml"/><Relationship Id="rId6" Type="http://schemas.openxmlformats.org/officeDocument/2006/relationships/image" Target="../media/image10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6D88FE31-DCD0-8199-7402-E8186096E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1891" y="1592636"/>
            <a:ext cx="4677070" cy="1836363"/>
          </a:xfrm>
        </p:spPr>
        <p:txBody>
          <a:bodyPr/>
          <a:lstStyle/>
          <a:p>
            <a:r>
              <a:rPr lang="da-DK" kern="1200" dirty="0">
                <a:latin typeface="+mn-lt"/>
                <a:ea typeface="+mn-ea"/>
                <a:cs typeface="+mn-cs"/>
              </a:rPr>
              <a:t>Fra strategi </a:t>
            </a:r>
            <a:br>
              <a:rPr lang="da-DK" kern="1200" dirty="0">
                <a:latin typeface="+mn-lt"/>
                <a:ea typeface="+mn-ea"/>
                <a:cs typeface="+mn-cs"/>
              </a:rPr>
            </a:br>
            <a:r>
              <a:rPr lang="da-DK" kern="1200" dirty="0">
                <a:latin typeface="+mn-lt"/>
                <a:ea typeface="+mn-ea"/>
                <a:cs typeface="+mn-cs"/>
              </a:rPr>
              <a:t>til projekt</a:t>
            </a:r>
            <a:endParaRPr lang="en-US" dirty="0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0C8DFE09-9642-4ACF-DC58-AB344AC4C663}"/>
              </a:ext>
            </a:extLst>
          </p:cNvPr>
          <p:cNvSpPr txBox="1">
            <a:spLocks/>
          </p:cNvSpPr>
          <p:nvPr/>
        </p:nvSpPr>
        <p:spPr>
          <a:xfrm>
            <a:off x="6710399" y="452437"/>
            <a:ext cx="4659277" cy="790493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97000"/>
              </a:lnSpc>
              <a:spcBef>
                <a:spcPct val="0"/>
              </a:spcBef>
              <a:buNone/>
              <a:tabLst>
                <a:tab pos="1438275" algn="l"/>
              </a:tabLst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da-DK" sz="1600" kern="1200" dirty="0">
              <a:latin typeface="+mn-lt"/>
              <a:ea typeface="+mn-ea"/>
              <a:cs typeface="+mn-cs"/>
            </a:endParaRPr>
          </a:p>
        </p:txBody>
      </p:sp>
      <p:pic>
        <p:nvPicPr>
          <p:cNvPr id="9" name="Content Placeholder 3" descr="Et billede, der indeholder skærmbillede, tekst, design&#10;&#10;Automatisk genereret beskrivelse">
            <a:extLst>
              <a:ext uri="{FF2B5EF4-FFF2-40B4-BE49-F238E27FC236}">
                <a16:creationId xmlns:a16="http://schemas.microsoft.com/office/drawing/2014/main" id="{D09C2B0D-7E82-B715-CE7F-4E5706AAE41B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1" r="7501"/>
          <a:stretch/>
        </p:blipFill>
        <p:spPr>
          <a:xfrm>
            <a:off x="1102131" y="1050190"/>
            <a:ext cx="4043879" cy="4757617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E97CD-DAD2-432E-BC65-50F305090DA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C4561619-520E-420B-9E24-29238D077359}" type="datetime1">
              <a:rPr lang="da-DK" smtClean="0"/>
              <a:pPr>
                <a:spcAft>
                  <a:spcPts val="600"/>
                </a:spcAft>
              </a:pPr>
              <a:t>12-04-2024</a:t>
            </a:fld>
            <a:endParaRPr lang="da-DK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CE3BFC3-1325-F296-32B1-ABCB0778373D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C4561619-520E-420B-9E24-29238D077359}" type="datetime1">
              <a:rPr lang="da-DK" smtClean="0"/>
              <a:pPr>
                <a:spcAft>
                  <a:spcPts val="600"/>
                </a:spcAft>
              </a:pPr>
              <a:t>12-04-2024</a:t>
            </a:fld>
            <a:endParaRPr lang="da-DK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650418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F08C6-7869-42F2-829E-6683126F4D2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3C7CD7C-F7E2-4FF3-B441-BD5C13FCA230}" type="datetime1">
              <a:rPr lang="da-DK" smtClean="0"/>
              <a:t>12-04-2024</a:t>
            </a:fld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18B3DD1D-61FE-ABF8-D23B-B0E0E23037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94" y="13446"/>
            <a:ext cx="11161059" cy="4008829"/>
          </a:xfrm>
          <a:prstGeom prst="rect">
            <a:avLst/>
          </a:prstGeom>
          <a:ln>
            <a:solidFill>
              <a:srgbClr val="0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52FCC4F5-0952-CE82-D3D0-3D14F39FD9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0976" y="3724836"/>
            <a:ext cx="6281229" cy="3079376"/>
          </a:xfrm>
          <a:prstGeom prst="rect">
            <a:avLst/>
          </a:prstGeom>
          <a:ln>
            <a:solidFill>
              <a:srgbClr val="0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26127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B14665-9966-2E94-7C3B-365593080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138F9-01C2-DA7B-1420-01BADB781A6C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C4561619-520E-420B-9E24-29238D077359}" type="datetime1">
              <a:rPr lang="da-DK" smtClean="0"/>
              <a:t>12-04-2024</a:t>
            </a:fld>
            <a:endParaRPr lang="da-DK" dirty="0"/>
          </a:p>
        </p:txBody>
      </p:sp>
      <p:sp>
        <p:nvSpPr>
          <p:cNvPr id="6" name="Pladsholder til tekst 2">
            <a:extLst>
              <a:ext uri="{FF2B5EF4-FFF2-40B4-BE49-F238E27FC236}">
                <a16:creationId xmlns:a16="http://schemas.microsoft.com/office/drawing/2014/main" id="{76C7BFA9-9F81-8E90-3B78-1C8362E099A1}"/>
              </a:ext>
            </a:extLst>
          </p:cNvPr>
          <p:cNvSpPr txBox="1">
            <a:spLocks/>
          </p:cNvSpPr>
          <p:nvPr/>
        </p:nvSpPr>
        <p:spPr>
          <a:xfrm>
            <a:off x="814065" y="1443204"/>
            <a:ext cx="10487478" cy="4746582"/>
          </a:xfrm>
          <a:prstGeom prst="rect">
            <a:avLst/>
          </a:prstGeom>
        </p:spPr>
        <p:txBody>
          <a:bodyPr/>
          <a:lstStyle>
            <a:lvl1pPr marL="252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4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à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6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à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2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à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04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à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da-DK" sz="2000" dirty="0"/>
              <a:t> nysgerrigt at vurdere nye innovative digitale muligheder</a:t>
            </a:r>
          </a:p>
          <a:p>
            <a:pPr>
              <a:spcAft>
                <a:spcPts val="600"/>
              </a:spcAft>
            </a:pPr>
            <a:r>
              <a:rPr lang="da-DK" sz="2000" dirty="0"/>
              <a:t> digitale løsninger, der kan hjælpe og aflaste i hverdagen </a:t>
            </a:r>
            <a:br>
              <a:rPr lang="da-DK" sz="2000" dirty="0"/>
            </a:br>
            <a:r>
              <a:rPr lang="da-DK" sz="2000" dirty="0"/>
              <a:t> ved løbende at forbedre arbejdsgange</a:t>
            </a:r>
          </a:p>
          <a:p>
            <a:r>
              <a:rPr lang="da-DK" sz="2000" b="0" dirty="0">
                <a:latin typeface="+mn-lt"/>
              </a:rPr>
              <a:t> at </a:t>
            </a:r>
            <a:r>
              <a:rPr lang="da-DK" sz="2000" dirty="0">
                <a:latin typeface="+mn-lt"/>
              </a:rPr>
              <a:t>løfte organisationens digitale evner</a:t>
            </a:r>
            <a:br>
              <a:rPr lang="da-DK" sz="2000" dirty="0">
                <a:latin typeface="+mn-lt"/>
              </a:rPr>
            </a:br>
            <a:r>
              <a:rPr lang="da-DK" sz="1200" dirty="0">
                <a:latin typeface="+mn-lt"/>
              </a:rPr>
              <a:t>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da-DK" sz="2000" b="1" dirty="0">
                <a:latin typeface="+mn-lt"/>
              </a:rPr>
              <a:t>Projekterne:</a:t>
            </a:r>
          </a:p>
          <a:p>
            <a:pPr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da-DK" sz="2000" dirty="0"/>
              <a:t>Office til alle – lær, når du har brug for det! (igangsat af SDU IT, SDU HR, SDU Digital)</a:t>
            </a:r>
          </a:p>
          <a:p>
            <a:pPr lvl="1">
              <a:spcAft>
                <a:spcPts val="600"/>
              </a:spcAft>
            </a:pPr>
            <a:r>
              <a:rPr lang="da-DK" sz="1800" dirty="0">
                <a:hlinkClick r:id="rId5"/>
              </a:rPr>
              <a:t>https://sdunet.dk/da/nyheder/nyheder_fra_sdu/office-til-alle</a:t>
            </a:r>
            <a:endParaRPr lang="da-DK" sz="1800" dirty="0"/>
          </a:p>
          <a:p>
            <a:pPr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da-DK" sz="2000" dirty="0"/>
              <a:t>Generativ AI på uddannelsesområdet på SDU (igangsat af Uddannelsesrådet)</a:t>
            </a:r>
          </a:p>
          <a:p>
            <a:pPr lvl="1">
              <a:spcAft>
                <a:spcPts val="600"/>
              </a:spcAft>
            </a:pPr>
            <a:r>
              <a:rPr lang="da-DK" sz="1800" dirty="0">
                <a:hlinkClick r:id="rId6"/>
              </a:rPr>
              <a:t>https://sdunet.dk/da/undervisning-og-eksamen/uddannelse/projekter/generativ-ai-uddannelse</a:t>
            </a:r>
            <a:endParaRPr lang="da-DK" sz="1800" dirty="0"/>
          </a:p>
          <a:p>
            <a:pPr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da-DK" sz="2000" dirty="0"/>
              <a:t>Generativ AI i administrationen (igangsat i Digitaliseringsporteføljen)</a:t>
            </a:r>
          </a:p>
          <a:p>
            <a:pPr lvl="1">
              <a:spcAft>
                <a:spcPts val="900"/>
              </a:spcAft>
            </a:pPr>
            <a:r>
              <a:rPr lang="da-DK" sz="1800" dirty="0">
                <a:hlinkClick r:id="rId7"/>
              </a:rPr>
              <a:t>https://sdunet.dk/da/servicesider/digital/generativ-ai-paa-sdu</a:t>
            </a:r>
            <a:endParaRPr lang="da-DK" sz="2000" dirty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a-DK" sz="2000" dirty="0"/>
              <a:t>Power Platform – effektivisering &amp; automatisering (igangsat i Digitaliseringsporteføljen)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D2BF025-0BE6-6651-0042-9639A994A5F4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4561619-520E-420B-9E24-29238D077359}" type="datetime1">
              <a:rPr lang="da-DK" smtClean="0"/>
              <a:pPr/>
              <a:t>12-04-2024</a:t>
            </a:fld>
            <a:endParaRPr lang="da-DK" dirty="0"/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06178426-EBD4-C56C-502E-DBECE9B9FA33}"/>
              </a:ext>
            </a:extLst>
          </p:cNvPr>
          <p:cNvSpPr txBox="1"/>
          <p:nvPr/>
        </p:nvSpPr>
        <p:spPr>
          <a:xfrm>
            <a:off x="800025" y="908199"/>
            <a:ext cx="1013908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2800" b="1" dirty="0">
                <a:latin typeface="+mj-lt"/>
              </a:rPr>
              <a:t>Fire projekter med fokus på netop: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F95403D4-5954-46B0-D692-5BD3C198F6DA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8004581" y="760783"/>
            <a:ext cx="2807436" cy="2786300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732709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>
            <a:extLst>
              <a:ext uri="{FF2B5EF4-FFF2-40B4-BE49-F238E27FC236}">
                <a16:creationId xmlns:a16="http://schemas.microsoft.com/office/drawing/2014/main" id="{AEC0063E-E6D9-1892-D99B-E558CC07A6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1614" y="1099948"/>
            <a:ext cx="7233557" cy="5144310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55FDDC7B-C7AF-EFAF-E7F5-CEC1FC33A1D1}"/>
              </a:ext>
            </a:extLst>
          </p:cNvPr>
          <p:cNvSpPr txBox="1"/>
          <p:nvPr/>
        </p:nvSpPr>
        <p:spPr>
          <a:xfrm>
            <a:off x="429623" y="1099947"/>
            <a:ext cx="4142378" cy="4319759"/>
          </a:xfrm>
          <a:prstGeom prst="rect">
            <a:avLst/>
          </a:prstGeom>
          <a:solidFill>
            <a:schemeClr val="accent3"/>
          </a:solidFill>
        </p:spPr>
        <p:txBody>
          <a:bodyPr wrap="square" lIns="288000" tIns="324000" rIns="252000" bIns="288000" rtlCol="0">
            <a:spAutoFit/>
          </a:bodyPr>
          <a:lstStyle/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da-DK" sz="2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Formålet: </a:t>
            </a:r>
            <a:endParaRPr lang="da-DK" sz="2800" b="1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Under­støtte organisationens behov for: 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automatisering af processer </a:t>
            </a:r>
          </a:p>
          <a:p>
            <a:pPr marL="285750" indent="-28575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nye effektive løsninger </a:t>
            </a:r>
            <a:b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vha. en low-</a:t>
            </a:r>
            <a:r>
              <a:rPr lang="da-DK" sz="20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code</a:t>
            </a: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/no-code-tilgang.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Udgangspunkt: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Microsofts Power Platformen.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F08C6-7869-42F2-829E-6683126F4D2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3C7CD7C-F7E2-4FF3-B441-BD5C13FCA230}" type="datetime1">
              <a:rPr lang="da-DK" smtClean="0"/>
              <a:t>12-04-2024</a:t>
            </a:fld>
            <a:endParaRPr lang="da-DK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233004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55FDDC7B-C7AF-EFAF-E7F5-CEC1FC33A1D1}"/>
              </a:ext>
            </a:extLst>
          </p:cNvPr>
          <p:cNvSpPr txBox="1"/>
          <p:nvPr/>
        </p:nvSpPr>
        <p:spPr>
          <a:xfrm>
            <a:off x="843278" y="977712"/>
            <a:ext cx="6310555" cy="5193121"/>
          </a:xfrm>
          <a:prstGeom prst="rect">
            <a:avLst/>
          </a:prstGeom>
          <a:solidFill>
            <a:schemeClr val="accent3"/>
          </a:solidFill>
        </p:spPr>
        <p:txBody>
          <a:bodyPr wrap="square" lIns="180000" tIns="144000" rIns="144000" bIns="108000" rtlCol="0">
            <a:spAutoFit/>
          </a:bodyPr>
          <a:lstStyle/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da-DK" sz="2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Hovedleverancer i Power projektet:</a:t>
            </a:r>
            <a:endParaRPr lang="da-DK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1. at skabe en strategi, </a:t>
            </a:r>
            <a:r>
              <a:rPr lang="da-DK" sz="20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governance</a:t>
            </a: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og organisering for brugen af Power Platformen på SDU.</a:t>
            </a: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 at opbygge kapabiliteten i SDU IT og SDU Digital til at understøtte SDU i at automatisere og </a:t>
            </a:r>
            <a:r>
              <a:rPr lang="da-DK" sz="20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digita-lisere</a:t>
            </a: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processer og arbejdsgange vha. Power Platformens værktøjer. </a:t>
            </a:r>
          </a:p>
          <a:p>
            <a:pPr>
              <a:lnSpc>
                <a:spcPct val="107000"/>
              </a:lnSpc>
              <a:spcAft>
                <a:spcPts val="300"/>
              </a:spcAft>
            </a:pP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3. at styrke decentrale kompetencer, så de nye muligheder skaber kortest mulig vej fra behov til løsning med fokus på effektivitet og kvalitet.</a:t>
            </a:r>
            <a:endParaRPr lang="da-DK" sz="20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netværk og byggedage for Citizen developers</a:t>
            </a:r>
          </a:p>
          <a:p>
            <a:pPr marL="342900" indent="-34290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kurser/’certificeringer’, 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community/vejledningsunivers.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F08C6-7869-42F2-829E-6683126F4D2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3C7CD7C-F7E2-4FF3-B441-BD5C13FCA230}" type="datetime1">
              <a:rPr lang="da-DK" smtClean="0"/>
              <a:t>12-04-2024</a:t>
            </a:fld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77889AF6-D912-5C5B-3E45-066DD22C3A10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45" b="345"/>
          <a:stretch/>
        </p:blipFill>
        <p:spPr>
          <a:xfrm>
            <a:off x="7436224" y="1271857"/>
            <a:ext cx="3727292" cy="2313210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00288F6D-FDB8-BC57-BDBF-631F68769B0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9439834" y="3585067"/>
            <a:ext cx="2314493" cy="2493673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804842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55FDDC7B-C7AF-EFAF-E7F5-CEC1FC33A1D1}"/>
              </a:ext>
            </a:extLst>
          </p:cNvPr>
          <p:cNvSpPr txBox="1"/>
          <p:nvPr/>
        </p:nvSpPr>
        <p:spPr>
          <a:xfrm>
            <a:off x="386080" y="1482775"/>
            <a:ext cx="10815320" cy="3475000"/>
          </a:xfrm>
          <a:prstGeom prst="rect">
            <a:avLst/>
          </a:prstGeom>
          <a:solidFill>
            <a:schemeClr val="accent3"/>
          </a:solidFill>
        </p:spPr>
        <p:txBody>
          <a:bodyPr wrap="square" lIns="468000" tIns="432000" rIns="468000" bIns="432000" rtlCol="0">
            <a:spAutoFit/>
          </a:bodyPr>
          <a:lstStyle/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da-DK" sz="2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Overordnet tidsplan:</a:t>
            </a:r>
            <a:endParaRPr lang="da-DK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1200"/>
              </a:spcAft>
              <a:buFont typeface="+mj-lt"/>
              <a:buAutoNum type="alphaUcPeriod"/>
            </a:pPr>
            <a:r>
              <a:rPr lang="da-DK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Analysefase: Januar – maj 2024.</a:t>
            </a:r>
          </a:p>
          <a:p>
            <a:pPr marL="342900" indent="-342900">
              <a:lnSpc>
                <a:spcPct val="107000"/>
              </a:lnSpc>
              <a:spcAft>
                <a:spcPts val="1200"/>
              </a:spcAft>
              <a:buFont typeface="+mj-lt"/>
              <a:buAutoNum type="alphaUcPeriod"/>
            </a:pPr>
            <a:r>
              <a:rPr lang="da-DK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Nedsættelse af referencegruppe marts/april 2024</a:t>
            </a:r>
          </a:p>
          <a:p>
            <a:pPr marL="342900" indent="-342900">
              <a:lnSpc>
                <a:spcPct val="107000"/>
              </a:lnSpc>
              <a:spcAft>
                <a:spcPts val="1200"/>
              </a:spcAft>
              <a:buFont typeface="+mj-lt"/>
              <a:buAutoNum type="alphaUcPeriod"/>
            </a:pPr>
            <a:r>
              <a:rPr lang="da-DK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Behandling af projektgrundlag i Reviewgruppe og Porteføljeudvalg maj 2024</a:t>
            </a:r>
          </a:p>
          <a:p>
            <a:pPr marL="342900" indent="-342900">
              <a:lnSpc>
                <a:spcPct val="107000"/>
              </a:lnSpc>
              <a:spcAft>
                <a:spcPts val="1200"/>
              </a:spcAft>
              <a:buFont typeface="+mj-lt"/>
              <a:buAutoNum type="alphaUcPeriod"/>
            </a:pPr>
            <a:r>
              <a:rPr lang="da-DK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Udførelsesfasen: Maj-december 2024.</a:t>
            </a:r>
          </a:p>
          <a:p>
            <a:pPr marL="342900" indent="-342900">
              <a:lnSpc>
                <a:spcPct val="107000"/>
              </a:lnSpc>
              <a:spcAft>
                <a:spcPts val="1200"/>
              </a:spcAft>
              <a:buFont typeface="+mj-lt"/>
              <a:buAutoNum type="alphaUcPeriod"/>
            </a:pPr>
            <a:r>
              <a:rPr lang="da-DK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Afslutning og afrapportering primo 2025.</a:t>
            </a:r>
            <a:endParaRPr lang="da-DK" sz="1800" kern="100" dirty="0">
              <a:effectLst/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F08C6-7869-42F2-829E-6683126F4D2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3C7CD7C-F7E2-4FF3-B441-BD5C13FCA230}" type="datetime1">
              <a:rPr lang="da-DK" smtClean="0"/>
              <a:t>12-04-2024</a:t>
            </a:fld>
            <a:endParaRPr lang="da-DK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8AD1BC58-DB40-A934-BAD2-8DF6877FE41D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4" t="6418" r="3974" b="7446"/>
          <a:stretch/>
        </p:blipFill>
        <p:spPr>
          <a:xfrm>
            <a:off x="5027464" y="3947193"/>
            <a:ext cx="6537816" cy="2431143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5650050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AINEDIMAGEPATH" val="C:\Users\lan\AppData\Local\Templafy\AddIns\PowerPointVsto\sdu-digital-projektledelse.p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AINEDIMAGEPATH" val="C:\Users\bhp\AppData\Local\Templafy\AddIns\PowerPointVsto\sdu-digital-msk-maskine.pn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AINEDIMAGEPATH" val="C:\Users\bhp\AppData\Local\Templafy\AddIns\PowerPointVsto\Strategi.pn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AINEDIMAGEPATH" val="C:\Users\bhp\AppData\Local\Templafy\AddIns\PowerPointVsto\Kompetenceudvikling.pn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AINEDIMAGEPATH" val="C:\Users\bhp\AppData\Local\Templafy\AddIns\PowerPointVsto\Program.png"/>
</p:tagLst>
</file>

<file path=ppt/theme/theme1.xml><?xml version="1.0" encoding="utf-8"?>
<a:theme xmlns:a="http://schemas.openxmlformats.org/drawingml/2006/main" name="SDU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" id="{F00653A6-EDC9-4A26-A101-22DCF11D94E2}" vid="{4BE6CC0C-BBC1-44D2-9F45-8500ECBE5456}"/>
    </a:ext>
  </a:extLst>
</a:theme>
</file>

<file path=ppt/theme/theme2.xml><?xml version="1.0" encoding="utf-8"?>
<a:theme xmlns:a="http://schemas.openxmlformats.org/drawingml/2006/main" name="SDU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" id="{F00653A6-EDC9-4A26-A101-22DCF11D94E2}" vid="{4BE6CC0C-BBC1-44D2-9F45-8500ECBE5456}"/>
    </a:ext>
  </a:extLst>
</a:theme>
</file>

<file path=ppt/theme/theme3.xml><?xml version="1.0" encoding="utf-8"?>
<a:theme xmlns:a="http://schemas.openxmlformats.org/drawingml/2006/main" name="Blank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FormConfiguration><![CDATA[{"formFields":[{"type":"instructions","name":"Vlgdato","label":"Vælg dato hvis der skal være dato på slideshowet / select date if you want dates in the slideshow"},{"required":false,"shareValue":false,"type":"datePicker","name":"Date","label":"Date"}],"formDataEntries":[]}]]></TemplafyFormConfiguration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SlideFormConfiguration><![CDATA[{"formFields":[],"formDataEntries":[]}]]></TemplafySlideFormConfiguration>
</file>

<file path=customXml/item12.xml><?xml version="1.0" encoding="utf-8"?>
<TemplafySlideTemplateConfiguration><![CDATA[{"slideVersion":1,"isValidatorEnabled":false,"isLocked":false,"elementsMetadata":[{"type":"shape","elementConfiguration":{"binding":"{{UserProfile.Institut.Institute}}","type":"text","disableUpdates":false}}],"slideId":"637961591343009082","enableDocumentContentUpdater":false,"version":"2.0"}]]></TemplafySlideTemplateConfiguration>
</file>

<file path=customXml/item13.xml><?xml version="1.0" encoding="utf-8"?>
<TemplafySlideTemplateConfiguration><![CDATA[{"slideVersion":1,"isValidatorEnabled":false,"isLocked":false,"elementsMetadata":[{"type":"shape","elementConfiguration":{"binding":"{{UserProfile.Institut.Institute}}","type":"text","disableUpdates":false}}],"slideId":"637961591343009082","enableDocumentContentUpdater":false,"version":"2.0"}]]></TemplafySlideTemplateConfiguration>
</file>

<file path=customXml/item14.xml><?xml version="1.0" encoding="utf-8"?>
<TemplafySlideFormConfiguration><![CDATA[{"formFields":[],"formDataEntries":[]}]]></TemplafySlideFormConfiguration>
</file>

<file path=customXml/item2.xml><?xml version="1.0" encoding="utf-8"?>
<TemplafyTemplateConfiguration><![CDATA[{"elementsMetadata":[{"type":"shape","id":"31d18cea-676d-4dba-8dfa-e1fd1a5d3c8c","elementConfiguration":{"binding":"{{FormatDateTime(Form.Date,Translate(\"Format_DateCustomA\"),DocumentLanguage)}}","type":"text","disableUpdates":false}},{"type":"shape","id":"8e718b62-2092-4f79-8054-5a6619a39881","elementConfiguration":{"binding":"{{UserProfile.Institut.Institute}}","type":"text","disableUpdates":false}},{"type":"shape","id":"bd51f869-d1fc-4a7c-8f15-3aad8d61976a","elementConfiguration":{"binding":"{{UserProfile.Institut.Institute}}","type":"text","disableUpdates":false}},{"type":"shape","id":"cba6c1db-bd2d-48e2-befa-e3f21ed35774","elementConfiguration":{"binding":"{{UserProfile.Institut.Institute}}","type":"text","disableUpdates":false}},{"type":"shape","id":"e8d5c90c-174a-403e-835b-5c6caedb9d82","elementConfiguration":{"binding":"{{UserProfile.Institut.Institute}}","type":"text","disableUpdates":false}},{"type":"shape","id":"a35cc499-4dc1-4f2c-9184-d20c286dd7d6","elementConfiguration":{"binding":"{{UserProfile.Institut.Institute}}","type":"text","disableUpdates":false}},{"type":"shape","id":"3c083011-ca77-4a07-9c2d-12c6cc8f26e6","elementConfiguration":{"binding":"{{UserProfile.Institut.Institute}}","type":"text","disableUpdates":false}},{"type":"shape","id":"6d453c11-15be-461b-a092-c65ffbdabab3","elementConfiguration":{"binding":"{{UserProfile.Institut.Institute}}","type":"text","disableUpdates":false}},{"type":"shape","id":"ff8a49b1-956e-4af5-b151-ea091003bf66","elementConfiguration":{"binding":"{{UserProfile.Institut.Institute}}","type":"text","disableUpdates":false}},{"type":"shape","id":"196fc4c9-b19f-430b-890e-cfa56dcaa818","elementConfiguration":{"binding":"{{UserProfile.Institut.Institute}}","type":"text","disableUpdates":false}},{"type":"shape","id":"fe7671a8-7894-4299-9edf-9bac82e82d76","elementConfiguration":{"binding":"{{UserProfile.Institut.Institute}}","type":"text","disableUpdates":false}},{"type":"shape","id":"e965a1b0-d75d-434f-b6fd-b13267e12097","elementConfiguration":{"binding":"{{UserProfile.Institut.Institute}}","type":"text","disableUpdates":false}},{"type":"shape","id":"5ccdfac1-ee1f-4a12-aa2d-7d074464961e","elementConfiguration":{"binding":"{{UserProfile.Institut.Institute}}","type":"text","disableUpdates":false}},{"type":"shape","id":"6532bb16-f87f-4999-a996-b37ea7f1712c","elementConfiguration":{"binding":"{{UserProfile.Institut.Institute}}","type":"text","disableUpdates":false}},{"type":"shape","id":"91d5410a-493d-4f84-9151-ea39d59b538e","elementConfiguration":{"binding":"{{UserProfile.Institut.Institute}}","type":"text","disableUpdates":false}},{"type":"shape","id":"f266be09-5a71-4dcf-ab62-733b53cf5344","elementConfiguration":{"binding":"{{UserProfile.Institut.Institute}}","type":"text","disableUpdates":false}}],"transformationConfigurations":[],"templateName":"SDU widescreen 16:9 template - with department, date and links","templateDescription":"SDU bredformat 16:9 skabelon - med enhed, dato og links.","enableDocumentContentUpdater":false,"version":"2.0"}]]></TemplafyTemplateConfiguration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SlideTemplateConfiguration><![CDATA[{"slideVersion":1,"isValidatorEnabled":false,"isLocked":false,"elementsMetadata":[{"type":"shape","elementConfiguration":{"binding":"{{UserProfile.Institut.Institute}}","type":"text","disableUpdates":false}}],"slideId":"637961591343505569","enableDocumentContentUpdater":false,"version":"2.0"}]]></TemplafySlideTemplateConfiguration>
</file>

<file path=customXml/item5.xml><?xml version="1.0" encoding="utf-8"?>
<TemplafySlideTemplateConfiguration><![CDATA[{"slideVersion":1,"isValidatorEnabled":false,"isLocked":false,"elementsMetadata":[{"type":"shape","elementConfiguration":{"binding":"{{UserProfile.Institut.Institute}}","type":"text","disableUpdates":false}}],"slideId":"637961591343009082","enableDocumentContentUpdater":false,"version":"2.0"}]]></TemplafySlideTemplate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SlideTemplateConfiguration><![CDATA[{"slideVersion":1,"isValidatorEnabled":false,"isLocked":false,"elementsMetadata":[{"type":"shape","elementConfiguration":{"binding":"{{UserProfile.Institut.Institute}}","type":"text","disableUpdates":false}}],"slideId":"637961591343505569","enableDocumentContentUpdater":false,"version":"2.0"}]]></TemplafySlideTemplate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slideVersion":1,"isValidatorEnabled":false,"isLocked":false,"elementsMetadata":[{"type":"shape","elementConfiguration":{"binding":"{{UserProfile.Institut.Institute}}","type":"text","disableUpdates":false}}],"slideId":"637961591343009082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E58D0F7B-1F17-4E5D-BC63-2B0FB3F5A51A}">
  <ds:schemaRefs/>
</ds:datastoreItem>
</file>

<file path=customXml/itemProps10.xml><?xml version="1.0" encoding="utf-8"?>
<ds:datastoreItem xmlns:ds="http://schemas.openxmlformats.org/officeDocument/2006/customXml" ds:itemID="{F46E4FD4-00A0-4A0A-AAB0-1FDE4A882958}">
  <ds:schemaRefs/>
</ds:datastoreItem>
</file>

<file path=customXml/itemProps11.xml><?xml version="1.0" encoding="utf-8"?>
<ds:datastoreItem xmlns:ds="http://schemas.openxmlformats.org/officeDocument/2006/customXml" ds:itemID="{20D7420B-A61B-4652-87AA-3F74E524310B}">
  <ds:schemaRefs/>
</ds:datastoreItem>
</file>

<file path=customXml/itemProps12.xml><?xml version="1.0" encoding="utf-8"?>
<ds:datastoreItem xmlns:ds="http://schemas.openxmlformats.org/officeDocument/2006/customXml" ds:itemID="{5FD1207D-5863-4D8A-8065-DF664D6E70C1}">
  <ds:schemaRefs/>
</ds:datastoreItem>
</file>

<file path=customXml/itemProps13.xml><?xml version="1.0" encoding="utf-8"?>
<ds:datastoreItem xmlns:ds="http://schemas.openxmlformats.org/officeDocument/2006/customXml" ds:itemID="{122014E3-760F-46E9-B91E-89913D4761E6}">
  <ds:schemaRefs/>
</ds:datastoreItem>
</file>

<file path=customXml/itemProps14.xml><?xml version="1.0" encoding="utf-8"?>
<ds:datastoreItem xmlns:ds="http://schemas.openxmlformats.org/officeDocument/2006/customXml" ds:itemID="{3A288657-05D6-45D1-8161-1FD5B192C566}">
  <ds:schemaRefs/>
</ds:datastoreItem>
</file>

<file path=customXml/itemProps2.xml><?xml version="1.0" encoding="utf-8"?>
<ds:datastoreItem xmlns:ds="http://schemas.openxmlformats.org/officeDocument/2006/customXml" ds:itemID="{90DE47FB-CBD9-46EF-A4BB-64ED750A2AFD}">
  <ds:schemaRefs/>
</ds:datastoreItem>
</file>

<file path=customXml/itemProps3.xml><?xml version="1.0" encoding="utf-8"?>
<ds:datastoreItem xmlns:ds="http://schemas.openxmlformats.org/officeDocument/2006/customXml" ds:itemID="{ACB0FB7D-F54A-4F1D-8A51-067FE63B6C9A}">
  <ds:schemaRefs/>
</ds:datastoreItem>
</file>

<file path=customXml/itemProps4.xml><?xml version="1.0" encoding="utf-8"?>
<ds:datastoreItem xmlns:ds="http://schemas.openxmlformats.org/officeDocument/2006/customXml" ds:itemID="{E8D11332-B5E7-48E4-880A-280F24D01FFA}">
  <ds:schemaRefs/>
</ds:datastoreItem>
</file>

<file path=customXml/itemProps5.xml><?xml version="1.0" encoding="utf-8"?>
<ds:datastoreItem xmlns:ds="http://schemas.openxmlformats.org/officeDocument/2006/customXml" ds:itemID="{FEB1901F-BF6C-471C-A3B9-C97FE7EC6A0F}">
  <ds:schemaRefs/>
</ds:datastoreItem>
</file>

<file path=customXml/itemProps6.xml><?xml version="1.0" encoding="utf-8"?>
<ds:datastoreItem xmlns:ds="http://schemas.openxmlformats.org/officeDocument/2006/customXml" ds:itemID="{BEB2B9B7-9C71-4451-AD27-ED26CCFBE3BC}">
  <ds:schemaRefs/>
</ds:datastoreItem>
</file>

<file path=customXml/itemProps7.xml><?xml version="1.0" encoding="utf-8"?>
<ds:datastoreItem xmlns:ds="http://schemas.openxmlformats.org/officeDocument/2006/customXml" ds:itemID="{712A9F95-2F7D-4B47-8565-C82A65451731}">
  <ds:schemaRefs/>
</ds:datastoreItem>
</file>

<file path=customXml/itemProps8.xml><?xml version="1.0" encoding="utf-8"?>
<ds:datastoreItem xmlns:ds="http://schemas.openxmlformats.org/officeDocument/2006/customXml" ds:itemID="{A59296F0-61C6-49FB-99EB-D47CC070B4A0}">
  <ds:schemaRefs/>
</ds:datastoreItem>
</file>

<file path=customXml/itemProps9.xml><?xml version="1.0" encoding="utf-8"?>
<ds:datastoreItem xmlns:ds="http://schemas.openxmlformats.org/officeDocument/2006/customXml" ds:itemID="{4E4737E3-2B85-43E4-8537-E530F78E7B3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dateA</Template>
  <TotalTime>0</TotalTime>
  <Words>318</Words>
  <Application>Microsoft Office PowerPoint</Application>
  <PresentationFormat>Widescreen</PresentationFormat>
  <Paragraphs>43</Paragraphs>
  <Slides>6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3</vt:i4>
      </vt:variant>
      <vt:variant>
        <vt:lpstr>Slidetitler</vt:lpstr>
      </vt:variant>
      <vt:variant>
        <vt:i4>6</vt:i4>
      </vt:variant>
    </vt:vector>
  </HeadingPairs>
  <TitlesOfParts>
    <vt:vector size="13" baseType="lpstr">
      <vt:lpstr>Arial</vt:lpstr>
      <vt:lpstr>Calibri</vt:lpstr>
      <vt:lpstr>Montserrat</vt:lpstr>
      <vt:lpstr>Wingdings</vt:lpstr>
      <vt:lpstr>SDU</vt:lpstr>
      <vt:lpstr>SDU</vt:lpstr>
      <vt:lpstr>Blank</vt:lpstr>
      <vt:lpstr>Fra strategi  til projekt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2024-04-11T18:56:38Z</dcterms:created>
  <dcterms:modified xsi:type="dcterms:W3CDTF">2024-04-12T13:49:32Z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2022-09-01T12:40:42</vt:lpwstr>
  </property>
  <property fmtid="{D5CDD505-2E9C-101B-9397-08002B2CF9AE}" pid="3" name="TemplafyTenantId">
    <vt:lpwstr>sdu</vt:lpwstr>
  </property>
  <property fmtid="{D5CDD505-2E9C-101B-9397-08002B2CF9AE}" pid="4" name="TemplafyTemplateId">
    <vt:lpwstr>636891894186761813</vt:lpwstr>
  </property>
  <property fmtid="{D5CDD505-2E9C-101B-9397-08002B2CF9AE}" pid="5" name="TemplafyUserProfileId">
    <vt:lpwstr>637830435346580110</vt:lpwstr>
  </property>
  <property fmtid="{D5CDD505-2E9C-101B-9397-08002B2CF9AE}" pid="6" name="TemplafyLanguageCode">
    <vt:lpwstr>da-DK</vt:lpwstr>
  </property>
  <property fmtid="{D5CDD505-2E9C-101B-9397-08002B2CF9AE}" pid="7" name="TemplafyFromBlank">
    <vt:bool>false</vt:bool>
  </property>
</Properties>
</file>