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9"/>
  </p:sldMasterIdLst>
  <p:notesMasterIdLst>
    <p:notesMasterId r:id="rId18"/>
  </p:notesMasterIdLst>
  <p:sldIdLst>
    <p:sldId id="519" r:id="rId10"/>
    <p:sldId id="521" r:id="rId11"/>
    <p:sldId id="526" r:id="rId12"/>
    <p:sldId id="511" r:id="rId13"/>
    <p:sldId id="523" r:id="rId14"/>
    <p:sldId id="524" r:id="rId15"/>
    <p:sldId id="527" r:id="rId16"/>
    <p:sldId id="52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8A0F"/>
    <a:srgbClr val="F2C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615" autoAdjust="0"/>
  </p:normalViewPr>
  <p:slideViewPr>
    <p:cSldViewPr snapToGrid="0" showGuides="1">
      <p:cViewPr varScale="1">
        <p:scale>
          <a:sx n="72" d="100"/>
          <a:sy n="72" d="100"/>
        </p:scale>
        <p:origin x="163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25/02/2024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436F85-577F-4A92-A47F-D540A2BCC82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387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4948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772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8235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527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4183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638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Karin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484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308762-F27B-4C02-A3F6-05048278412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55442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2565F4-7FB3-4F2B-AED8-4859D42935AE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B9F81D-3EAD-42E8-88EC-432C25D7A8F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BAA208-28D6-470D-B539-73F9AC20E86C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4981C-CC58-4018-9B19-5053EFA6B6A9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  <a:endParaRPr lang="da-DK"/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25-02-2024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1" r:id="rId2"/>
    <p:sldLayoutId id="2147483680" r:id="rId3"/>
    <p:sldLayoutId id="2147483688" r:id="rId4"/>
    <p:sldLayoutId id="2147483690" r:id="rId5"/>
    <p:sldLayoutId id="2147483686" r:id="rId6"/>
    <p:sldLayoutId id="2147483682" r:id="rId7"/>
    <p:sldLayoutId id="2147483689" r:id="rId8"/>
    <p:sldLayoutId id="2147483676" r:id="rId9"/>
    <p:sldLayoutId id="2147483654" r:id="rId10"/>
    <p:sldLayoutId id="2147483685" r:id="rId11"/>
    <p:sldLayoutId id="2147483691" r:id="rId12"/>
    <p:sldLayoutId id="2147483662" r:id="rId13"/>
    <p:sldLayoutId id="2147483692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5" Type="http://schemas.openxmlformats.org/officeDocument/2006/relationships/image" Target="../media/image4.emf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6" Type="http://schemas.openxmlformats.org/officeDocument/2006/relationships/image" Target="../media/image5.emf"/><Relationship Id="rId5" Type="http://schemas.openxmlformats.org/officeDocument/2006/relationships/package" Target="../embeddings/Microsoft_Visio_Drawing.vsdx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7.xml"/><Relationship Id="rId5" Type="http://schemas.openxmlformats.org/officeDocument/2006/relationships/image" Target="../media/image6.emf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D635C36-FE7A-4203-9D8F-A0C43411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54636"/>
            <a:ext cx="5366267" cy="809469"/>
          </a:xfrm>
        </p:spPr>
        <p:txBody>
          <a:bodyPr/>
          <a:lstStyle/>
          <a:p>
            <a:r>
              <a:rPr lang="da-DK" dirty="0"/>
              <a:t>Program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3EDBE6F5-D4AA-4746-B799-FB70CE5ED77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744227" y="413886"/>
            <a:ext cx="7628173" cy="6265694"/>
          </a:xfrm>
        </p:spPr>
        <p:txBody>
          <a:bodyPr/>
          <a:lstStyle/>
          <a:p>
            <a:pPr marL="0" indent="0">
              <a:buNone/>
            </a:pPr>
            <a:r>
              <a:rPr lang="da-DK" b="1" dirty="0"/>
              <a:t>9.00 - 9.15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Velkommen og intro til dagens tema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Janne Valdgård Petersen og Karin Grundsø, Planlægningsgruppen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9.15 - 9.35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Projektlederens samarbejde med Indkøb og Udbud 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Indkøbs- og Udbudschef Jesper Lundorff Hoffmann, Indkøb og Udbud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9.35 - 9.55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Projektlederens samarbejde med </a:t>
            </a:r>
            <a:r>
              <a:rPr lang="da-DK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Compliance</a:t>
            </a:r>
            <a:endParaRPr lang="da-DK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Informationssikkerhedschef Janni Lee B. Bang Brodersen,</a:t>
            </a:r>
            <a:endParaRPr lang="da-DK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SDU Digital -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Compliance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9.55 - 10.15 </a:t>
            </a:r>
            <a:r>
              <a:rPr lang="da-DK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Projektlederens samarbejde med en Løsningsarkitekt</a:t>
            </a: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ved Løsningsarkitekt Allan Vestergaard, SDU Digital - Design</a:t>
            </a:r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10.15 - 10.45 Netværke og holde pause</a:t>
            </a:r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10.45 - 11.55 Arbejdspakker til specialisterne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Karin Grundsø, Planlægningsgruppen</a:t>
            </a:r>
            <a:endParaRPr lang="da-DK" sz="1800" dirty="0"/>
          </a:p>
          <a:p>
            <a:pPr marL="0" indent="0">
              <a:buNone/>
            </a:pPr>
            <a:endParaRPr lang="da-DK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da-DK" sz="1800" b="1" dirty="0">
                <a:latin typeface="Calibri" panose="020F0502020204030204" pitchFamily="34" charset="0"/>
                <a:cs typeface="Calibri" panose="020F0502020204030204" pitchFamily="34" charset="0"/>
              </a:rPr>
              <a:t>11.55 - 12.00 Afrunding</a:t>
            </a:r>
          </a:p>
          <a:p>
            <a:pPr marL="0" indent="0">
              <a:buNone/>
            </a:pPr>
            <a:r>
              <a:rPr lang="da-DK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ved </a:t>
            </a:r>
            <a:r>
              <a:rPr lang="da-DK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Janne Valdgård Petersen, Planlægningsgruppen</a:t>
            </a:r>
            <a:endParaRPr lang="da-DK" sz="1800" dirty="0"/>
          </a:p>
          <a:p>
            <a:pPr marL="0" indent="0">
              <a:buNone/>
            </a:pPr>
            <a:endParaRPr lang="da-DK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BFBBFC6-41C8-465D-8B67-F8A35C33C21C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1AECDE-CFB6-4B6D-926C-405B4690EC08}" type="datetime1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25-02-2024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Pil: højre 1">
            <a:extLst>
              <a:ext uri="{FF2B5EF4-FFF2-40B4-BE49-F238E27FC236}">
                <a16:creationId xmlns:a16="http://schemas.microsoft.com/office/drawing/2014/main" id="{55FCDD1C-43EF-42B2-AC68-19DCCC094A71}"/>
              </a:ext>
            </a:extLst>
          </p:cNvPr>
          <p:cNvSpPr/>
          <p:nvPr/>
        </p:nvSpPr>
        <p:spPr>
          <a:xfrm>
            <a:off x="2400515" y="4807191"/>
            <a:ext cx="1222159" cy="462620"/>
          </a:xfrm>
          <a:prstGeom prst="rightArrow">
            <a:avLst/>
          </a:prstGeom>
          <a:solidFill>
            <a:srgbClr val="F2C75C"/>
          </a:solidFill>
          <a:ln>
            <a:solidFill>
              <a:srgbClr val="B98A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</p:spTree>
    <p:extLst>
      <p:ext uri="{BB962C8B-B14F-4D97-AF65-F5344CB8AC3E}">
        <p14:creationId xmlns:p14="http://schemas.microsoft.com/office/powerpoint/2010/main" val="3845516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96087-0B16-14E2-54F6-CC8569836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94912"/>
            <a:ext cx="5366267" cy="870331"/>
          </a:xfrm>
        </p:spPr>
        <p:txBody>
          <a:bodyPr/>
          <a:lstStyle/>
          <a:p>
            <a:r>
              <a:rPr lang="da-DK" dirty="0"/>
              <a:t>Arbejdspakker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DC57C5-EAD6-4136-37E2-59C7082FFEC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450814" y="594911"/>
            <a:ext cx="6921586" cy="6160219"/>
          </a:xfrm>
        </p:spPr>
        <p:txBody>
          <a:bodyPr/>
          <a:lstStyle/>
          <a:p>
            <a:pPr marL="468630" lvl="1" indent="0">
              <a:buNone/>
            </a:pPr>
            <a:r>
              <a:rPr lang="da-DK" sz="2400" i="0" dirty="0">
                <a:latin typeface="Calibri" panose="020F0502020204030204" pitchFamily="34" charset="0"/>
                <a:ea typeface="Batang" pitchFamily="18" charset="-127"/>
              </a:rPr>
              <a:t>Et signal om, at der skal udføres en bestemt opgave fx bygge en cykel</a:t>
            </a:r>
          </a:p>
          <a:p>
            <a:pPr marL="468630" lvl="1" indent="0">
              <a:buNone/>
            </a:pPr>
            <a:endParaRPr lang="da-DK" sz="2400" i="0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>
              <a:buNone/>
            </a:pPr>
            <a:r>
              <a:rPr lang="da-DK" sz="2400" i="0" dirty="0">
                <a:latin typeface="Calibri" panose="020F0502020204030204" pitchFamily="34" charset="0"/>
                <a:ea typeface="Batang" pitchFamily="18" charset="-127"/>
              </a:rPr>
              <a:t>Der er én eller flere opgavestillere,</a:t>
            </a:r>
          </a:p>
          <a:p>
            <a:pPr marL="468630" lvl="1" indent="0">
              <a:buNone/>
            </a:pPr>
            <a:r>
              <a:rPr lang="da-DK" sz="2400" i="0" dirty="0">
                <a:latin typeface="Calibri" panose="020F0502020204030204" pitchFamily="34" charset="0"/>
                <a:ea typeface="Batang" pitchFamily="18" charset="-127"/>
              </a:rPr>
              <a:t>-  én eller flere opgaveløsere</a:t>
            </a:r>
          </a:p>
          <a:p>
            <a:pPr marL="468630" lvl="1" indent="0">
              <a:buNone/>
            </a:pPr>
            <a:r>
              <a:rPr lang="da-DK" sz="2400" i="0" dirty="0">
                <a:latin typeface="Calibri" panose="020F0502020204030204" pitchFamily="34" charset="0"/>
                <a:ea typeface="Batang" pitchFamily="18" charset="-127"/>
              </a:rPr>
              <a:t>- og en række forhold omkring selve opgaven</a:t>
            </a:r>
            <a:endParaRPr lang="da-DK" sz="2400" b="1" i="0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i="0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r>
              <a:rPr lang="da-DK" sz="2800" b="1" i="0" dirty="0">
                <a:ea typeface="Batang" pitchFamily="18" charset="-127"/>
              </a:rPr>
              <a:t>En aftale</a:t>
            </a:r>
          </a:p>
          <a:p>
            <a:pPr marL="468630" lvl="1" indent="0" algn="r">
              <a:lnSpc>
                <a:spcPct val="160000"/>
              </a:lnSpc>
              <a:buNone/>
            </a:pPr>
            <a:r>
              <a:rPr lang="da-DK" sz="2800" b="1" i="0" dirty="0">
                <a:ea typeface="Batang" pitchFamily="18" charset="-127"/>
              </a:rPr>
              <a:t>Et løbende samarbejde</a:t>
            </a:r>
          </a:p>
          <a:p>
            <a:pPr marL="468630" lvl="1" indent="0" algn="r">
              <a:lnSpc>
                <a:spcPct val="160000"/>
              </a:lnSpc>
              <a:buNone/>
            </a:pPr>
            <a:r>
              <a:rPr lang="da-DK" sz="2800" b="1" i="0" dirty="0">
                <a:ea typeface="Batang" pitchFamily="18" charset="-127"/>
              </a:rPr>
              <a:t>Vekslen mellem udvikling og kontrol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1C8B2C-7007-0E8B-046B-ED7E5BECE9F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6707908-15D1-41A1-8E52-6B4757EECA5A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3E8135E-F813-5027-E26D-E57B8A6324D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2</a:t>
            </a:fld>
            <a:endParaRPr lang="da-DK" dirty="0"/>
          </a:p>
        </p:txBody>
      </p:sp>
      <p:pic>
        <p:nvPicPr>
          <p:cNvPr id="8" name="Billede 7" descr="Et billede, der indeholder skitse, tegning, diagram, cirkel&#10;&#10;Automatisk genereret beskrivelse">
            <a:extLst>
              <a:ext uri="{FF2B5EF4-FFF2-40B4-BE49-F238E27FC236}">
                <a16:creationId xmlns:a16="http://schemas.microsoft.com/office/drawing/2014/main" id="{483CBC64-3155-A83C-A316-76F450B0E7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39" y="3109109"/>
            <a:ext cx="4876800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7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96087-0B16-14E2-54F6-CC8569836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94912"/>
            <a:ext cx="5366267" cy="870331"/>
          </a:xfrm>
        </p:spPr>
        <p:txBody>
          <a:bodyPr/>
          <a:lstStyle/>
          <a:p>
            <a:r>
              <a:rPr lang="da-DK" dirty="0"/>
              <a:t>Arbejdspakker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DC57C5-EAD6-4136-37E2-59C7082FFEC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387797"/>
            <a:ext cx="11049417" cy="4875291"/>
          </a:xfrm>
        </p:spPr>
        <p:txBody>
          <a:bodyPr/>
          <a:lstStyle/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Hvad er formålet med opgaven? Og er alle enige om det?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Beskrivelse, specifikationer eller begrænsninger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Har opgaveløseren forstået og accepteret opgaven?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Aftaler om estimater, tider og deadlines - hvem gør hvad hvornår?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Hvem sørger for, at man snakker sammen om løsningerne?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Eskalering: Hvem skal man gå til ved problemer?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Hvem færdigmelder man til og hvordan? Skal der være løbende tilbagemelding?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Hvad er kvalitetskravene og hvem godkender opgaveløsningen?</a:t>
            </a: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i="0" dirty="0">
              <a:latin typeface="Calibri" panose="020F0502020204030204" pitchFamily="34" charset="0"/>
              <a:ea typeface="Batang" pitchFamily="18" charset="-127"/>
            </a:endParaRP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1C8B2C-7007-0E8B-046B-ED7E5BECE9F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6707908-15D1-41A1-8E52-6B4757EECA5A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3E8135E-F813-5027-E26D-E57B8A6324D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3</a:t>
            </a:fld>
            <a:endParaRPr lang="da-DK" dirty="0"/>
          </a:p>
        </p:txBody>
      </p:sp>
      <p:pic>
        <p:nvPicPr>
          <p:cNvPr id="8" name="Billede 7" descr="Et billede, der indeholder skitse, tegning, diagram, cirkel&#10;&#10;Automatisk genereret beskrivelse">
            <a:extLst>
              <a:ext uri="{FF2B5EF4-FFF2-40B4-BE49-F238E27FC236}">
                <a16:creationId xmlns:a16="http://schemas.microsoft.com/office/drawing/2014/main" id="{483CBC64-3155-A83C-A316-76F450B0E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713" y="653372"/>
            <a:ext cx="1421296" cy="87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117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F00A5F3-17F2-9D15-EE8A-F41A49D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10962000" cy="671967"/>
          </a:xfrm>
        </p:spPr>
        <p:txBody>
          <a:bodyPr anchor="t">
            <a:normAutofit/>
          </a:bodyPr>
          <a:lstStyle/>
          <a:p>
            <a:r>
              <a:rPr lang="da-DK" dirty="0"/>
              <a:t>Projektfaserne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74B8-4B20-405D-B781-EB5823AF182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A69FB771-6015-457D-8CBD-634E18D4B19E}" type="datetime1">
              <a:rPr lang="da-DK" smtClean="0"/>
              <a:pPr>
                <a:spcAft>
                  <a:spcPts val="600"/>
                </a:spcAft>
              </a:pPr>
              <a:t>25-02-2024</a:t>
            </a:fld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99EF1168-514A-5997-562E-70B24FDC5D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8724" y="1700213"/>
            <a:ext cx="10840905" cy="419100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6947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EEB33B9D-5096-4B07-CAF8-9ADE945EAF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084684"/>
              </p:ext>
            </p:extLst>
          </p:nvPr>
        </p:nvGraphicFramePr>
        <p:xfrm>
          <a:off x="1458779" y="1643516"/>
          <a:ext cx="8096699" cy="418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7067774" imgH="4181468" progId="Visio.Drawing.15">
                  <p:embed/>
                </p:oleObj>
              </mc:Choice>
              <mc:Fallback>
                <p:oleObj name="Visio" r:id="rId5" imgW="7067774" imgH="4181468" progId="Visio.Drawing.15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EEB33B9D-5096-4B07-CAF8-9ADE945EAF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58779" y="1643516"/>
                        <a:ext cx="8096699" cy="418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CF00A5F3-17F2-9D15-EE8A-F41A49D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10962000" cy="671967"/>
          </a:xfrm>
        </p:spPr>
        <p:txBody>
          <a:bodyPr anchor="t">
            <a:normAutofit/>
          </a:bodyPr>
          <a:lstStyle/>
          <a:p>
            <a:r>
              <a:rPr lang="da-DK" dirty="0"/>
              <a:t>Projektfaserne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74B8-4B20-405D-B781-EB5823AF182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A69FB771-6015-457D-8CBD-634E18D4B19E}" type="datetime1">
              <a:rPr lang="da-DK" smtClean="0"/>
              <a:pPr>
                <a:spcAft>
                  <a:spcPts val="600"/>
                </a:spcAft>
              </a:pPr>
              <a:t>25-02-2024</a:t>
            </a:fld>
            <a:endParaRPr lang="da-DK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66225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>
            <a:extLst>
              <a:ext uri="{FF2B5EF4-FFF2-40B4-BE49-F238E27FC236}">
                <a16:creationId xmlns:a16="http://schemas.microsoft.com/office/drawing/2014/main" id="{40DD6810-B1D8-00C4-204A-6450E963EF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550" y="1638753"/>
            <a:ext cx="8583929" cy="425245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F00A5F3-17F2-9D15-EE8A-F41A49DA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10962000" cy="671967"/>
          </a:xfrm>
        </p:spPr>
        <p:txBody>
          <a:bodyPr anchor="t">
            <a:normAutofit/>
          </a:bodyPr>
          <a:lstStyle/>
          <a:p>
            <a:r>
              <a:rPr lang="da-DK" dirty="0"/>
              <a:t>Forslag til arbejdspakker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74B8-4B20-405D-B781-EB5823AF182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A69FB771-6015-457D-8CBD-634E18D4B19E}" type="datetime1">
              <a:rPr lang="da-DK" smtClean="0"/>
              <a:pPr>
                <a:spcAft>
                  <a:spcPts val="600"/>
                </a:spcAft>
              </a:pPr>
              <a:t>25-02-2024</a:t>
            </a:fld>
            <a:endParaRPr lang="da-DK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72329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96087-0B16-14E2-54F6-CC8569836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94912"/>
            <a:ext cx="5366267" cy="870331"/>
          </a:xfrm>
        </p:spPr>
        <p:txBody>
          <a:bodyPr/>
          <a:lstStyle/>
          <a:p>
            <a:r>
              <a:rPr lang="da-DK" dirty="0"/>
              <a:t>Arbejdspakker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DC57C5-EAD6-4136-37E2-59C7082FFEC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387797"/>
            <a:ext cx="11049417" cy="4875291"/>
          </a:xfrm>
        </p:spPr>
        <p:txBody>
          <a:bodyPr/>
          <a:lstStyle/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Hvad er formålet med opgaven? Og er alle enige om det?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Beskrivelse, specifikationer eller begrænsninger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Har opgaveløseren forstået og accepteret opgaven?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Aftaler om estimater, tider og deadlines - hvem gør hvad hvornår?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Hvem sørger for, at man snakker sammen om løsningerne?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Eskalering: Hvem skal man gå til ved problemer?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Hvem færdigmelder man til og hvordan? Skal der være løbende tilbagemelding?</a:t>
            </a:r>
          </a:p>
          <a:p>
            <a:pPr marL="468630" lvl="1" indent="0">
              <a:lnSpc>
                <a:spcPct val="16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Hvad er kvalitetskravene og hvem godkender opgaveløsningen?</a:t>
            </a: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i="0" dirty="0">
              <a:latin typeface="Calibri" panose="020F0502020204030204" pitchFamily="34" charset="0"/>
              <a:ea typeface="Batang" pitchFamily="18" charset="-127"/>
            </a:endParaRP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1C8B2C-7007-0E8B-046B-ED7E5BECE9F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6707908-15D1-41A1-8E52-6B4757EECA5A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3E8135E-F813-5027-E26D-E57B8A6324D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7</a:t>
            </a:fld>
            <a:endParaRPr lang="da-DK" dirty="0"/>
          </a:p>
        </p:txBody>
      </p:sp>
      <p:pic>
        <p:nvPicPr>
          <p:cNvPr id="8" name="Billede 7" descr="Et billede, der indeholder skitse, tegning, diagram, cirkel&#10;&#10;Automatisk genereret beskrivelse">
            <a:extLst>
              <a:ext uri="{FF2B5EF4-FFF2-40B4-BE49-F238E27FC236}">
                <a16:creationId xmlns:a16="http://schemas.microsoft.com/office/drawing/2014/main" id="{483CBC64-3155-A83C-A316-76F450B0E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713" y="653372"/>
            <a:ext cx="1421296" cy="87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20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96087-0B16-14E2-54F6-CC8569836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94912"/>
            <a:ext cx="6676200" cy="870331"/>
          </a:xfrm>
        </p:spPr>
        <p:txBody>
          <a:bodyPr/>
          <a:lstStyle/>
          <a:p>
            <a:r>
              <a:rPr lang="da-DK" dirty="0"/>
              <a:t>Opsamling på Arbejdspakker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DC57C5-EAD6-4136-37E2-59C7082FFEC7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10400" y="1465392"/>
            <a:ext cx="10973429" cy="4158168"/>
          </a:xfrm>
        </p:spPr>
        <p:txBody>
          <a:bodyPr/>
          <a:lstStyle/>
          <a:p>
            <a:pPr marL="468630" lvl="1" indent="0">
              <a:lnSpc>
                <a:spcPct val="150000"/>
              </a:lnSpc>
              <a:buNone/>
            </a:pPr>
            <a:r>
              <a:rPr lang="da-DK" sz="2400" i="0" dirty="0">
                <a:latin typeface="Calibri" panose="020F0502020204030204" pitchFamily="34" charset="0"/>
                <a:ea typeface="Batang" pitchFamily="18" charset="-127"/>
              </a:rPr>
              <a:t>Hvilken arbejdspakke har I arbejdet med?</a:t>
            </a:r>
          </a:p>
          <a:p>
            <a:pPr marL="468630" lvl="1" indent="0">
              <a:lnSpc>
                <a:spcPct val="15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Hvordan gik arbejdet?</a:t>
            </a:r>
          </a:p>
          <a:p>
            <a:pPr marL="468630" lvl="1" indent="0">
              <a:lnSpc>
                <a:spcPct val="150000"/>
              </a:lnSpc>
              <a:buNone/>
            </a:pPr>
            <a:r>
              <a:rPr lang="da-DK" sz="2400" i="0" dirty="0">
                <a:latin typeface="Calibri" panose="020F0502020204030204" pitchFamily="34" charset="0"/>
                <a:ea typeface="Batang" pitchFamily="18" charset="-127"/>
              </a:rPr>
              <a:t>Er I tilfredse med resultatet?</a:t>
            </a:r>
          </a:p>
          <a:p>
            <a:pPr marL="468630" lvl="1" indent="0">
              <a:lnSpc>
                <a:spcPct val="15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Hvordan fungerede rammen?</a:t>
            </a:r>
          </a:p>
          <a:p>
            <a:pPr marL="468630" lvl="1" indent="0">
              <a:lnSpc>
                <a:spcPct val="150000"/>
              </a:lnSpc>
              <a:buNone/>
            </a:pPr>
            <a:r>
              <a:rPr lang="da-DK" sz="2400" dirty="0">
                <a:latin typeface="Calibri" panose="020F0502020204030204" pitchFamily="34" charset="0"/>
                <a:ea typeface="Batang" pitchFamily="18" charset="-127"/>
              </a:rPr>
              <a:t>Hvad synes I om at bruge en arbejdspakke frem for en anden metode?</a:t>
            </a:r>
            <a:endParaRPr lang="da-DK" sz="2400" i="0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dirty="0">
              <a:latin typeface="Calibri" panose="020F0502020204030204" pitchFamily="34" charset="0"/>
              <a:ea typeface="Batang" pitchFamily="18" charset="-127"/>
            </a:endParaRPr>
          </a:p>
          <a:p>
            <a:pPr marL="468630" lvl="1" indent="0" algn="r">
              <a:lnSpc>
                <a:spcPct val="160000"/>
              </a:lnSpc>
              <a:buNone/>
            </a:pPr>
            <a:endParaRPr lang="da-DK" sz="2400" b="1" i="0" dirty="0">
              <a:latin typeface="Calibri" panose="020F0502020204030204" pitchFamily="34" charset="0"/>
              <a:ea typeface="Batang" pitchFamily="18" charset="-127"/>
            </a:endParaRP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1C8B2C-7007-0E8B-046B-ED7E5BECE9FE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66707908-15D1-41A1-8E52-6B4757EECA5A}" type="datetime1">
              <a:rPr lang="da-DK" smtClean="0"/>
              <a:t>25-02-2024</a:t>
            </a:fld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3E8135E-F813-5027-E26D-E57B8A6324D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8</a:t>
            </a:fld>
            <a:endParaRPr lang="da-DK" dirty="0"/>
          </a:p>
        </p:txBody>
      </p:sp>
      <p:pic>
        <p:nvPicPr>
          <p:cNvPr id="6" name="Billede 5" descr="Et billede, der indeholder skitse, tegning, diagram, cirkel&#10;&#10;Automatisk genereret beskrivelse">
            <a:extLst>
              <a:ext uri="{FF2B5EF4-FFF2-40B4-BE49-F238E27FC236}">
                <a16:creationId xmlns:a16="http://schemas.microsoft.com/office/drawing/2014/main" id="{B9F2198A-23D0-F1D1-7445-F5736C405B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0713" y="653372"/>
            <a:ext cx="1421296" cy="87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87021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rgbClr val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TemplateConfiguration><![CDATA[{"elementsMetadata":[],"transformationConfigurations":[{"language":"{{DocumentLanguage}}","disableUpdates":false,"type":"proofingLanguage"}],"templateName":"SDU widescreen 16:9 - uden enhedsnavn, dato og links","templateDescription":"SDU widescreen 16:9 - uden enhedsnavn, dato og links","enableDocumentContentUpdater":true,"version":"1.3"}]]></TemplafyTemplateConfiguration>
</file>

<file path=customXml/item2.xml><?xml version="1.0" encoding="utf-8"?>
<TemplafyFormConfiguration><![CDATA[{"formFields":[],"formDataEntries":[]}]]></Templafy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documentContentValidatorConfiguration":{"enableDocumentContentValidator":false,"documentContentValidatorVersion":0},"elementsMetadata":[],"slideId":"636921329541028667","enableDocumentContentUpdater":true,"version":"1.3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documentContentValidatorConfiguration":{"enableDocumentContentValidator":false,"documentContentValidatorVersion":0},"elementsMetadata":[],"slideId":"636921329541028667","enableDocumentContentUpdater":true,"version":"1.3"}]]></TemplafySlideTemplateConfiguration>
</file>

<file path=customXml/item7.xml><?xml version="1.0" encoding="utf-8"?>
<TemplafySlideTemplateConfiguration><![CDATA[{"documentContentValidatorConfiguration":{"enableDocumentContentValidator":false,"documentContentValidatorVersion":0},"elementsMetadata":[],"slideId":"636921329541028667","enableDocumentContentUpdater":true,"version":"1.3"}]]></TemplafySlideTemplateConfiguration>
</file>

<file path=customXml/item8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C484C70F-0F64-4774-853F-19FDF7E1F81D}">
  <ds:schemaRefs/>
</ds:datastoreItem>
</file>

<file path=customXml/itemProps2.xml><?xml version="1.0" encoding="utf-8"?>
<ds:datastoreItem xmlns:ds="http://schemas.openxmlformats.org/officeDocument/2006/customXml" ds:itemID="{C5CD5A01-6378-494D-B71B-D23DEC9A120C}">
  <ds:schemaRefs/>
</ds:datastoreItem>
</file>

<file path=customXml/itemProps3.xml><?xml version="1.0" encoding="utf-8"?>
<ds:datastoreItem xmlns:ds="http://schemas.openxmlformats.org/officeDocument/2006/customXml" ds:itemID="{D80A8C1E-5476-4CE9-B8C7-2CFC2E1C79C3}">
  <ds:schemaRefs/>
</ds:datastoreItem>
</file>

<file path=customXml/itemProps4.xml><?xml version="1.0" encoding="utf-8"?>
<ds:datastoreItem xmlns:ds="http://schemas.openxmlformats.org/officeDocument/2006/customXml" ds:itemID="{03373034-6B38-49CB-8282-D14F114ED4E3}">
  <ds:schemaRefs/>
</ds:datastoreItem>
</file>

<file path=customXml/itemProps5.xml><?xml version="1.0" encoding="utf-8"?>
<ds:datastoreItem xmlns:ds="http://schemas.openxmlformats.org/officeDocument/2006/customXml" ds:itemID="{46FFAB9F-EB3E-4702-A946-8563765D0C75}">
  <ds:schemaRefs/>
</ds:datastoreItem>
</file>

<file path=customXml/itemProps6.xml><?xml version="1.0" encoding="utf-8"?>
<ds:datastoreItem xmlns:ds="http://schemas.openxmlformats.org/officeDocument/2006/customXml" ds:itemID="{407ADCA5-0DB1-48BB-AE5A-43862B96344D}">
  <ds:schemaRefs/>
</ds:datastoreItem>
</file>

<file path=customXml/itemProps7.xml><?xml version="1.0" encoding="utf-8"?>
<ds:datastoreItem xmlns:ds="http://schemas.openxmlformats.org/officeDocument/2006/customXml" ds:itemID="{FC7B4690-4368-471F-AE4A-E1073974C23E}">
  <ds:schemaRefs/>
</ds:datastoreItem>
</file>

<file path=customXml/itemProps8.xml><?xml version="1.0" encoding="utf-8"?>
<ds:datastoreItem xmlns:ds="http://schemas.openxmlformats.org/officeDocument/2006/customXml" ds:itemID="{C5145FC5-4A00-4E93-80D2-AC40CB71F15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383</Words>
  <Application>Microsoft Office PowerPoint</Application>
  <PresentationFormat>Widescreen</PresentationFormat>
  <Paragraphs>90</Paragraphs>
  <Slides>8</Slides>
  <Notes>8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Batang</vt:lpstr>
      <vt:lpstr>Arial</vt:lpstr>
      <vt:lpstr>Calibri</vt:lpstr>
      <vt:lpstr>Wingdings</vt:lpstr>
      <vt:lpstr>Blank</vt:lpstr>
      <vt:lpstr>Visio</vt:lpstr>
      <vt:lpstr>Program</vt:lpstr>
      <vt:lpstr>Arbejdspakker</vt:lpstr>
      <vt:lpstr>Arbejdspakker</vt:lpstr>
      <vt:lpstr>Projektfaserne</vt:lpstr>
      <vt:lpstr>Projektfaserne</vt:lpstr>
      <vt:lpstr>Forslag til arbejdspakker</vt:lpstr>
      <vt:lpstr>Arbejdspakker</vt:lpstr>
      <vt:lpstr>Opsamling på Arbejdspakker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2019-01-15T10:32:39Z</dcterms:created>
  <dcterms:modified xsi:type="dcterms:W3CDTF">2024-02-25T15:30:24Z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2019-03-26T09:32:31.2904676Z</vt:lpwstr>
  </property>
  <property fmtid="{D5CDD505-2E9C-101B-9397-08002B2CF9AE}" pid="3" name="TemplafyTenantId">
    <vt:lpwstr>sdu</vt:lpwstr>
  </property>
  <property fmtid="{D5CDD505-2E9C-101B-9397-08002B2CF9AE}" pid="4" name="TemplafyTemplateId">
    <vt:lpwstr>636921197437006162</vt:lpwstr>
  </property>
  <property fmtid="{D5CDD505-2E9C-101B-9397-08002B2CF9AE}" pid="5" name="TemplafyUserProfileId">
    <vt:lpwstr>636082231930658826</vt:lpwstr>
  </property>
  <property fmtid="{D5CDD505-2E9C-101B-9397-08002B2CF9AE}" pid="6" name="TemplafyLanguageCode">
    <vt:lpwstr>da-DK</vt:lpwstr>
  </property>
</Properties>
</file>