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7"/>
  </p:sldMasterIdLst>
  <p:notesMasterIdLst>
    <p:notesMasterId r:id="rId19"/>
  </p:notesMasterIdLst>
  <p:sldIdLst>
    <p:sldId id="257" r:id="rId8"/>
    <p:sldId id="466" r:id="rId9"/>
    <p:sldId id="282" r:id="rId10"/>
    <p:sldId id="273" r:id="rId11"/>
    <p:sldId id="274" r:id="rId12"/>
    <p:sldId id="275" r:id="rId13"/>
    <p:sldId id="276" r:id="rId14"/>
    <p:sldId id="279" r:id="rId15"/>
    <p:sldId id="277" r:id="rId16"/>
    <p:sldId id="278" r:id="rId17"/>
    <p:sldId id="46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AEEE5B9D-6C35-4FDC-8122-B96B52B31A4C}">
          <p14:sldIdLst>
            <p14:sldId id="257"/>
          </p14:sldIdLst>
        </p14:section>
        <p14:section name="Oversigtssektion" id="{95BB883E-F1B9-4A75-B2FB-B5CDE8C035DA}">
          <p14:sldIdLst>
            <p14:sldId id="466"/>
          </p14:sldIdLst>
        </p14:section>
        <p14:section name="Snitflader – databeskyttelse og informationssikkerhed" id="{5A713C2F-ACAA-443B-BE99-CBE0949837B0}">
          <p14:sldIdLst>
            <p14:sldId id="282"/>
            <p14:sldId id="273"/>
          </p14:sldIdLst>
        </p14:section>
        <p14:section name="Hvad skal jeg være opmærksom på?" id="{A0FCDD03-B56B-4361-A4E9-FD056D82143F}">
          <p14:sldIdLst>
            <p14:sldId id="274"/>
            <p14:sldId id="275"/>
            <p14:sldId id="276"/>
          </p14:sldIdLst>
        </p14:section>
        <p14:section name="Retningslinje for sikkerhedsgodkendelse ved indkøb/udvikling af it-systemer" id="{82D57947-24C4-460D-8F8E-03CCCAFE4102}">
          <p14:sldIdLst>
            <p14:sldId id="279"/>
          </p14:sldIdLst>
        </p14:section>
        <p14:section name="Casen - Projekttitel: Indhentning og samling af data til brug for skemalægning og eksamensplanlægning  " id="{08248661-D81C-4836-9741-D95137DDE387}">
          <p14:sldIdLst>
            <p14:sldId id="277"/>
            <p14:sldId id="278"/>
          </p14:sldIdLst>
        </p14:section>
        <p14:section name="Spørgsmål?" id="{07C3B3D4-B947-4E3F-8F83-5ABBBD9051A5}">
          <p14:sldIdLst>
            <p14:sldId id="4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7662" autoAdjust="0"/>
  </p:normalViewPr>
  <p:slideViewPr>
    <p:cSldViewPr snapToGrid="0" showGuides="1">
      <p:cViewPr varScale="1">
        <p:scale>
          <a:sx n="75" d="100"/>
          <a:sy n="75" d="100"/>
        </p:scale>
        <p:origin x="96" y="293"/>
      </p:cViewPr>
      <p:guideLst>
        <p:guide orient="horz" pos="64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25/02/2024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Background">
            <a:extLst>
              <a:ext uri="{FF2B5EF4-FFF2-40B4-BE49-F238E27FC236}">
                <a16:creationId xmlns:a16="http://schemas.microsoft.com/office/drawing/2014/main" id="{F8185FA0-7011-91FB-4052-6043A23713A8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pic>
        <p:nvPicPr>
          <p:cNvPr id="9" name="Logo black">
            <a:extLst>
              <a:ext uri="{FF2B5EF4-FFF2-40B4-BE49-F238E27FC236}">
                <a16:creationId xmlns:a16="http://schemas.microsoft.com/office/drawing/2014/main" id="{0ED8BC36-B577-26BE-E8AB-D6386371A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0" name="sdu.dk">
            <a:extLst>
              <a:ext uri="{FF2B5EF4-FFF2-40B4-BE49-F238E27FC236}">
                <a16:creationId xmlns:a16="http://schemas.microsoft.com/office/drawing/2014/main" id="{5F437060-4963-9A90-49BE-4DB78D67358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B895B5AD-6736-F08F-4772-E45EC9527D8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bg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33FF5E2F-CC79-FAB2-67F4-3D96C895F83D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E7A1B66-F625-FDDB-C3D9-E49C240D4359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7" name="Rectangle 12" descr="{&quot;templafy&quot;:{&quot;id&quot;:&quot;bc38619d-c2e2-4a88-8243-0589228e5727&quot;}}">
            <a:extLst>
              <a:ext uri="{FF2B5EF4-FFF2-40B4-BE49-F238E27FC236}">
                <a16:creationId xmlns:a16="http://schemas.microsoft.com/office/drawing/2014/main" id="{68DC1F35-862E-E2DC-03EA-20B788814B41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bg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2B46EFE7-9915-7860-9FCC-0BD439F69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9" name="text" descr="{&quot;templafy&quot;:{&quot;id&quot;:&quot;38759e49-69b6-4f76-8afd-5db3396c2de3&quot;}}" title="UserProfile.Institut.InstituteDCU_{{DocumentLanguage}}">
            <a:extLst>
              <a:ext uri="{FF2B5EF4-FFF2-40B4-BE49-F238E27FC236}">
                <a16:creationId xmlns:a16="http://schemas.microsoft.com/office/drawing/2014/main" id="{798A0BF4-9AE6-B247-94A9-405B5DB77A2A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bg1"/>
                </a:solidFill>
              </a:rPr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091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sdu.dk">
            <a:extLst>
              <a:ext uri="{FF2B5EF4-FFF2-40B4-BE49-F238E27FC236}">
                <a16:creationId xmlns:a16="http://schemas.microsoft.com/office/drawing/2014/main" id="{72697A22-CBC3-A484-F246-C5C8B438E04E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2" name="#sdudk">
            <a:extLst>
              <a:ext uri="{FF2B5EF4-FFF2-40B4-BE49-F238E27FC236}">
                <a16:creationId xmlns:a16="http://schemas.microsoft.com/office/drawing/2014/main" id="{28A7C55E-B681-C1E7-FA15-608C847286BC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3" name="Straight Connector 17">
            <a:extLst>
              <a:ext uri="{FF2B5EF4-FFF2-40B4-BE49-F238E27FC236}">
                <a16:creationId xmlns:a16="http://schemas.microsoft.com/office/drawing/2014/main" id="{2D70E466-4F9E-BA11-0588-F68B5B9329FD}"/>
              </a:ext>
            </a:extLst>
          </p:cNvPr>
          <p:cNvCxnSpPr>
            <a:cxnSpLocks/>
          </p:cNvCxnSpPr>
          <p:nvPr userDrawn="1"/>
        </p:nvCxnSpPr>
        <p:spPr>
          <a:xfrm>
            <a:off x="6691637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54810BE8-0056-B934-3B73-6F7C88E8F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6DCEF6B8-A3E2-5AB8-A83D-9167158BC775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7" name="Rectangle 12" descr="{&quot;templafy&quot;:{&quot;id&quot;:&quot;9a90e810-3e26-4e42-927a-6454770bea52&quot;}}">
            <a:extLst>
              <a:ext uri="{FF2B5EF4-FFF2-40B4-BE49-F238E27FC236}">
                <a16:creationId xmlns:a16="http://schemas.microsoft.com/office/drawing/2014/main" id="{F8211E73-6A96-70B2-3271-81CE8B599C5A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CA5063A4-8DAA-DF95-B099-AF0695E4FE0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b0f8822d-1c0f-4bea-a95e-8a79c19d0595&quot;}}" title="UserProfile.Institut.InstituteDCU_{{DocumentLanguage}}">
            <a:extLst>
              <a:ext uri="{FF2B5EF4-FFF2-40B4-BE49-F238E27FC236}">
                <a16:creationId xmlns:a16="http://schemas.microsoft.com/office/drawing/2014/main" id="{6AA6A1BD-0215-BC40-A001-EB01D935E842}"/>
              </a:ext>
            </a:extLst>
          </p:cNvPr>
          <p:cNvSpPr txBox="1">
            <a:spLocks/>
          </p:cNvSpPr>
          <p:nvPr userDrawn="1"/>
        </p:nvSpPr>
        <p:spPr>
          <a:xfrm>
            <a:off x="6684803" y="319792"/>
            <a:ext cx="4772380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1494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DCF3C161-2674-A570-59C7-58B50E24D0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pic>
        <p:nvPicPr>
          <p:cNvPr id="17" name="Logo black">
            <a:extLst>
              <a:ext uri="{FF2B5EF4-FFF2-40B4-BE49-F238E27FC236}">
                <a16:creationId xmlns:a16="http://schemas.microsoft.com/office/drawing/2014/main" id="{C67574D4-E8FF-84D9-961A-6F713059F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9" name="Straight Connector 15">
            <a:extLst>
              <a:ext uri="{FF2B5EF4-FFF2-40B4-BE49-F238E27FC236}">
                <a16:creationId xmlns:a16="http://schemas.microsoft.com/office/drawing/2014/main" id="{75F2405D-DEFE-7B29-AA11-2983CDDF1747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6">
            <a:extLst>
              <a:ext uri="{FF2B5EF4-FFF2-40B4-BE49-F238E27FC236}">
                <a16:creationId xmlns:a16="http://schemas.microsoft.com/office/drawing/2014/main" id="{510354E0-0D98-99BD-C41C-5C6F483535D4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F2E80612-65CA-8548-5C3F-0053B483CBEF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D99C4AF5-2E43-20C7-4F2D-1A72F864A331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6" name="text" descr="{&quot;templafy&quot;:{&quot;id&quot;:&quot;700bbb80-ae5a-4b34-a7df-071cf9561840&quot;}}" title="UserProfile.Institut.InstituteDCU_{{DocumentLanguage}}">
            <a:extLst>
              <a:ext uri="{FF2B5EF4-FFF2-40B4-BE49-F238E27FC236}">
                <a16:creationId xmlns:a16="http://schemas.microsoft.com/office/drawing/2014/main" id="{F123D66E-C740-891E-EE32-86B342CB0549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03373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73A00A9D-7213-5D3D-AFCA-2F7A4C0661DB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text" descr="{&quot;templafy&quot;:{&quot;id&quot;:&quot;b0030242-e388-47b8-9e08-a1bdb7939411&quot;}}" title="UserProfile.Institut.InstituteDCU_{{DocumentLanguage}}">
            <a:extLst>
              <a:ext uri="{FF2B5EF4-FFF2-40B4-BE49-F238E27FC236}">
                <a16:creationId xmlns:a16="http://schemas.microsoft.com/office/drawing/2014/main" id="{5803091C-FBAC-06FB-9F65-E834CC6FDE6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7682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17706b1c-168b-4a0b-98dd-38bcd903856c&quot;}}" title="UserProfile.Institut.InstituteDCU_{{DocumentLanguage}}">
            <a:extLst>
              <a:ext uri="{FF2B5EF4-FFF2-40B4-BE49-F238E27FC236}">
                <a16:creationId xmlns:a16="http://schemas.microsoft.com/office/drawing/2014/main" id="{DD8D5AAF-ADD4-7965-20E1-CAD60C11F79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57717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Date Placeholder 14">
            <a:extLst>
              <a:ext uri="{FF2B5EF4-FFF2-40B4-BE49-F238E27FC236}">
                <a16:creationId xmlns:a16="http://schemas.microsoft.com/office/drawing/2014/main" id="{A30967DE-2972-4D89-E092-4DEECF158BA3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9" name="text" descr="{&quot;templafy&quot;:{&quot;id&quot;:&quot;eba38a26-6943-4fda-8ed8-1d878c28e67e&quot;}}" title="UserProfile.Institut.InstituteDCU_{{DocumentLanguage}}">
            <a:extLst>
              <a:ext uri="{FF2B5EF4-FFF2-40B4-BE49-F238E27FC236}">
                <a16:creationId xmlns:a16="http://schemas.microsoft.com/office/drawing/2014/main" id="{91B24A03-A9DC-8214-B212-7BEC0B19CAD0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304722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6" y="999173"/>
            <a:ext cx="10952579" cy="701040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4696" y="1989138"/>
            <a:ext cx="10952580" cy="38528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490B9-04D5-4C98-9BAE-36CAE61DE34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1045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6" name="text" descr="{&quot;templafy&quot;:{&quot;id&quot;:&quot;9cc49c65-ba75-4ce8-9b4e-a0328371ce97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sdu.dk">
            <a:extLst>
              <a:ext uri="{FF2B5EF4-FFF2-40B4-BE49-F238E27FC236}">
                <a16:creationId xmlns:a16="http://schemas.microsoft.com/office/drawing/2014/main" id="{3C94DA3D-5886-CB90-B7B7-E3DBAA8EE913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8" name="#sdudk">
            <a:extLst>
              <a:ext uri="{FF2B5EF4-FFF2-40B4-BE49-F238E27FC236}">
                <a16:creationId xmlns:a16="http://schemas.microsoft.com/office/drawing/2014/main" id="{ABC0AA56-9405-9F5F-00F3-8F4F7D541B85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9" name="Straight Connector 10">
            <a:extLst>
              <a:ext uri="{FF2B5EF4-FFF2-40B4-BE49-F238E27FC236}">
                <a16:creationId xmlns:a16="http://schemas.microsoft.com/office/drawing/2014/main" id="{B31848B1-69A2-4D22-297C-8460648C5AEF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Logo black">
            <a:extLst>
              <a:ext uri="{FF2B5EF4-FFF2-40B4-BE49-F238E27FC236}">
                <a16:creationId xmlns:a16="http://schemas.microsoft.com/office/drawing/2014/main" id="{379A13EB-9E26-5940-506E-83EA2C2C3B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46B8B693-1011-4CB7-8C2A-F9570E0FBBB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6" name="Rectangle 11" descr="{&quot;templafy&quot;:{&quot;id&quot;:&quot;cf462d99-8273-47e2-bd82-1eb9550e164e&quot;}}">
            <a:extLst>
              <a:ext uri="{FF2B5EF4-FFF2-40B4-BE49-F238E27FC236}">
                <a16:creationId xmlns:a16="http://schemas.microsoft.com/office/drawing/2014/main" id="{FDA88BBF-9C13-F084-FCD6-49B8E87EFFE5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8F417A81-8CE1-67FD-14B6-47B4C1C0086A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5" name="text" descr="{&quot;templafy&quot;:{&quot;id&quot;:&quot;3107a23a-7d5d-4e9e-950a-5a0648eb998d&quot;}}" title="UserProfile.Institut.InstituteDCU_{{DocumentLanguage}}">
            <a:extLst>
              <a:ext uri="{FF2B5EF4-FFF2-40B4-BE49-F238E27FC236}">
                <a16:creationId xmlns:a16="http://schemas.microsoft.com/office/drawing/2014/main" id="{692253F6-301E-3071-2381-D62F990D070B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5504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9" name="Date Placeholder 14">
            <a:extLst>
              <a:ext uri="{FF2B5EF4-FFF2-40B4-BE49-F238E27FC236}">
                <a16:creationId xmlns:a16="http://schemas.microsoft.com/office/drawing/2014/main" id="{69000381-7908-86E6-BE2A-0A71056DEED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0" name="text" descr="{&quot;templafy&quot;:{&quot;id&quot;:&quot;3e55cdd3-3e7a-42db-9044-8a8e0385899f&quot;}}" title="UserProfile.Institut.InstituteDCU_{{DocumentLanguage}}">
            <a:extLst>
              <a:ext uri="{FF2B5EF4-FFF2-40B4-BE49-F238E27FC236}">
                <a16:creationId xmlns:a16="http://schemas.microsoft.com/office/drawing/2014/main" id="{4E3189C8-C733-92C6-E536-A0ECFE4AE98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2814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B3FAC068-07A2-0457-4011-93E33A66873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9" name="text" descr="{&quot;templafy&quot;:{&quot;id&quot;:&quot;241c9ca6-4526-4b21-b367-5ca2b5e5dc5c&quot;}}" title="UserProfile.Institut.InstituteDCU_{{DocumentLanguage}}">
            <a:extLst>
              <a:ext uri="{FF2B5EF4-FFF2-40B4-BE49-F238E27FC236}">
                <a16:creationId xmlns:a16="http://schemas.microsoft.com/office/drawing/2014/main" id="{B6E1E268-25B0-3F99-5BEA-7E49E46EC12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2846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sdu.dk">
            <a:extLst>
              <a:ext uri="{FF2B5EF4-FFF2-40B4-BE49-F238E27FC236}">
                <a16:creationId xmlns:a16="http://schemas.microsoft.com/office/drawing/2014/main" id="{1E4AFDBB-7C79-C055-A1D6-4A88549083ED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#sdudk">
            <a:extLst>
              <a:ext uri="{FF2B5EF4-FFF2-40B4-BE49-F238E27FC236}">
                <a16:creationId xmlns:a16="http://schemas.microsoft.com/office/drawing/2014/main" id="{EC3EFC9E-0697-AA03-0280-879B877EC0DD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0" name="Straight Connector 20">
            <a:extLst>
              <a:ext uri="{FF2B5EF4-FFF2-40B4-BE49-F238E27FC236}">
                <a16:creationId xmlns:a16="http://schemas.microsoft.com/office/drawing/2014/main" id="{33C8483B-8A46-4E25-8707-E0291573395B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Logo black">
            <a:extLst>
              <a:ext uri="{FF2B5EF4-FFF2-40B4-BE49-F238E27FC236}">
                <a16:creationId xmlns:a16="http://schemas.microsoft.com/office/drawing/2014/main" id="{2C4953BD-5889-6049-2B6A-FE9F7B59BB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Rectangle 14" descr="{&quot;templafy&quot;:{&quot;id&quot;:&quot;e4c6a651-f54d-49c0-814e-e9c3034a2593&quot;}}">
            <a:extLst>
              <a:ext uri="{FF2B5EF4-FFF2-40B4-BE49-F238E27FC236}">
                <a16:creationId xmlns:a16="http://schemas.microsoft.com/office/drawing/2014/main" id="{7CDB81BE-F585-F1FB-5D0F-D7D819C32734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2" name="text" descr="{&quot;templafy&quot;:{&quot;id&quot;:&quot;6f739731-5dd0-4c71-a605-49cc2c83af37&quot;}}" title="UserProfile.Institut.InstituteDCU_{{DocumentLanguage}}">
            <a:extLst>
              <a:ext uri="{FF2B5EF4-FFF2-40B4-BE49-F238E27FC236}">
                <a16:creationId xmlns:a16="http://schemas.microsoft.com/office/drawing/2014/main" id="{AE0B67AE-F894-270E-19AE-0E164AF0B2D3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54711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ext" descr="{&quot;templafy&quot;:{&quot;id&quot;:&quot;28527ed6-b3cf-451f-846e-1ac1a13ff558&quot;}}" title="UserProfile.Institut.InstituteDCU_{{DocumentLanguage}}">
            <a:extLst>
              <a:ext uri="{FF2B5EF4-FFF2-40B4-BE49-F238E27FC236}">
                <a16:creationId xmlns:a16="http://schemas.microsoft.com/office/drawing/2014/main" id="{B15EA452-05B4-A751-51B4-E13FBF8D2D74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sdu.dk">
            <a:extLst>
              <a:ext uri="{FF2B5EF4-FFF2-40B4-BE49-F238E27FC236}">
                <a16:creationId xmlns:a16="http://schemas.microsoft.com/office/drawing/2014/main" id="{E11EA3DB-CFF9-E17E-4691-AD84BB1AA235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11" name="#sdudk">
            <a:extLst>
              <a:ext uri="{FF2B5EF4-FFF2-40B4-BE49-F238E27FC236}">
                <a16:creationId xmlns:a16="http://schemas.microsoft.com/office/drawing/2014/main" id="{47D4647D-A0D8-4BA6-8B1D-579A8962B25B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344942-CCA5-C46F-EF5C-D9B351F0BA74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Logo black">
            <a:extLst>
              <a:ext uri="{FF2B5EF4-FFF2-40B4-BE49-F238E27FC236}">
                <a16:creationId xmlns:a16="http://schemas.microsoft.com/office/drawing/2014/main" id="{7374A1E7-EDA7-4FC4-2A9F-748497FC7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979054D1-DBEB-DD04-EB6D-B0E0EAA569F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1" name="Rectangle 18" descr="{&quot;templafy&quot;:{&quot;id&quot;:&quot;fad16c46-197c-420c-8e8d-d189db098442&quot;}}">
            <a:extLst>
              <a:ext uri="{FF2B5EF4-FFF2-40B4-BE49-F238E27FC236}">
                <a16:creationId xmlns:a16="http://schemas.microsoft.com/office/drawing/2014/main" id="{2D1F5D18-2C87-0FD6-208D-CF2BB213B94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C5DE2490-AF4C-429F-A1C6-48B68AF6D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d8ab306b-847d-439b-81ce-2174622c0eb3&quot;}}" title="UserProfile.Institut.InstituteDCU_{{DocumentLanguage}}">
            <a:extLst>
              <a:ext uri="{FF2B5EF4-FFF2-40B4-BE49-F238E27FC236}">
                <a16:creationId xmlns:a16="http://schemas.microsoft.com/office/drawing/2014/main" id="{A5270570-9971-D098-6A3A-73ADF809AC56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268003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DDE6B7B7-37A0-D480-07CB-15C7F591F93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6" name="text" descr="{&quot;templafy&quot;:{&quot;id&quot;:&quot;43875041-626b-4dbc-8df8-7510046cc0cd&quot;}}" title="UserProfile.Institut.InstituteDCU_{{DocumentLanguage}}">
            <a:extLst>
              <a:ext uri="{FF2B5EF4-FFF2-40B4-BE49-F238E27FC236}">
                <a16:creationId xmlns:a16="http://schemas.microsoft.com/office/drawing/2014/main" id="{0F2E7AB3-CD7C-9947-4E57-15C225D9CEA2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12633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bin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Rectangle 3" descr="{&quot;templafy&quot;:{&quot;id&quot;:&quot;a7c1def0-9dad-4054-821f-f5ddc6c75ff8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  <p:sp>
        <p:nvSpPr>
          <p:cNvPr id="17" name="text" descr="{&quot;templafy&quot;:{&quot;id&quot;:&quot;9a04324c-67a7-4465-a23a-c47f89b7504f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/>
              <a:t>SDU Digital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5.png"/><Relationship Id="rId7" Type="http://schemas.openxmlformats.org/officeDocument/2006/relationships/slide" Target="slide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slide" Target="slide3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sdunet.dk/da/servicesider/digital/inkoeb_af_it_systemer_short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el 43">
            <a:extLst>
              <a:ext uri="{FF2B5EF4-FFF2-40B4-BE49-F238E27FC236}">
                <a16:creationId xmlns:a16="http://schemas.microsoft.com/office/drawing/2014/main" id="{4BA7F329-6360-0040-9627-586E3CBB5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720" y="2195076"/>
            <a:ext cx="6476288" cy="2880263"/>
          </a:xfrm>
        </p:spPr>
        <p:txBody>
          <a:bodyPr/>
          <a:lstStyle/>
          <a:p>
            <a:r>
              <a:rPr lang="da-DK" sz="4400" dirty="0"/>
              <a:t>Projekter i et Compliance perspektiv</a:t>
            </a:r>
            <a:br>
              <a:rPr lang="da-DK" sz="4400" dirty="0"/>
            </a:br>
            <a:br>
              <a:rPr lang="da-DK" sz="4400" dirty="0"/>
            </a:br>
            <a:r>
              <a:rPr lang="da-DK" sz="3200" dirty="0"/>
              <a:t>Netværksmøde i Projekt og Porteføljenetværket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25-02-2024</a:t>
            </a:fld>
            <a:endParaRPr lang="da-DK" dirty="0"/>
          </a:p>
        </p:txBody>
      </p:sp>
      <p:pic>
        <p:nvPicPr>
          <p:cNvPr id="4" name="Billede 3" descr="Et billede, der indeholder sky, tekst, udendørs, skiltning&#10;&#10;Automatisk genereret beskrivelse">
            <a:extLst>
              <a:ext uri="{FF2B5EF4-FFF2-40B4-BE49-F238E27FC236}">
                <a16:creationId xmlns:a16="http://schemas.microsoft.com/office/drawing/2014/main" id="{6D93986C-459A-B7D8-DA74-6AD4605BA2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27" y="2195076"/>
            <a:ext cx="4516712" cy="2710027"/>
          </a:xfrm>
          <a:prstGeom prst="rect">
            <a:avLst/>
          </a:prstGeom>
        </p:spPr>
      </p:pic>
      <p:sp>
        <p:nvSpPr>
          <p:cNvPr id="5" name="Tekstfelt 4">
            <a:extLst>
              <a:ext uri="{FF2B5EF4-FFF2-40B4-BE49-F238E27FC236}">
                <a16:creationId xmlns:a16="http://schemas.microsoft.com/office/drawing/2014/main" id="{0C5AD838-5C4E-52B0-B355-D63E3C5061A7}"/>
              </a:ext>
            </a:extLst>
          </p:cNvPr>
          <p:cNvSpPr txBox="1"/>
          <p:nvPr/>
        </p:nvSpPr>
        <p:spPr>
          <a:xfrm>
            <a:off x="6940227" y="6073629"/>
            <a:ext cx="483791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200" dirty="0"/>
              <a:t>Janni Brodersen, </a:t>
            </a:r>
          </a:p>
          <a:p>
            <a:r>
              <a:rPr lang="da-DK" sz="1200" dirty="0"/>
              <a:t>Informationssikkerhedschef (CISO) og leder af Compliance SDU Digital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127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40D062-E6D8-B862-D417-6C0F55B4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Casen - fortsat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1120A8-249C-E47C-A17C-2E7F9CA1B9C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1163" y="1803634"/>
            <a:ext cx="10961237" cy="3875714"/>
          </a:xfrm>
        </p:spPr>
        <p:txBody>
          <a:bodyPr/>
          <a:lstStyle/>
          <a:p>
            <a:r>
              <a:rPr lang="da-DK" dirty="0"/>
              <a:t>Er der særlige omstændigheder ved behandlingen, der giver anledning til privatlivsudfordringer?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Ingen profilering, automatiske afgørelser eller brug af ny teknologi fx AI</a:t>
            </a:r>
          </a:p>
          <a:p>
            <a:endParaRPr lang="da-DK" dirty="0"/>
          </a:p>
          <a:p>
            <a:r>
              <a:rPr lang="da-DK" dirty="0"/>
              <a:t>Behandlingssikkerhed tilpasses den valgte løsning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Automatisering via Microsoft Power Platform, </a:t>
            </a:r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Sharepoint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 og Power BI rapport	</a:t>
            </a:r>
          </a:p>
          <a:p>
            <a:pPr lvl="1"/>
            <a:r>
              <a:rPr lang="da-DK" dirty="0"/>
              <a:t>Adgangsstyring (brugerstyring – hvad giver enkelte roller adgang til?)</a:t>
            </a:r>
          </a:p>
          <a:p>
            <a:pPr lvl="2"/>
            <a:r>
              <a:rPr lang="da-DK" dirty="0" err="1"/>
              <a:t>Privacy</a:t>
            </a:r>
            <a:r>
              <a:rPr lang="da-DK" dirty="0"/>
              <a:t> by default (man bør kun have adgang til de oplysninger, man har et arbejdsbetinget behov for)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Adgang styret via AD (Entra ID), ingen ekstern adgang….</a:t>
            </a:r>
          </a:p>
          <a:p>
            <a:pPr lvl="1"/>
            <a:r>
              <a:rPr lang="da-DK" dirty="0"/>
              <a:t>Opbevaring (</a:t>
            </a:r>
            <a:r>
              <a:rPr lang="da-DK" dirty="0" err="1"/>
              <a:t>hosting</a:t>
            </a:r>
            <a:r>
              <a:rPr lang="da-DK" dirty="0"/>
              <a:t>) – hvor opbevares data?</a:t>
            </a:r>
          </a:p>
          <a:p>
            <a:pPr lvl="2"/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Sharepoint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 (SDU </a:t>
            </a:r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tenant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 Microsoft datacenter i Europa) </a:t>
            </a:r>
          </a:p>
          <a:p>
            <a:pPr lvl="1"/>
            <a:r>
              <a:rPr lang="da-DK" dirty="0"/>
              <a:t>Backup, logning, kryptering, fysisk sikkerhed, beredskab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Standard Microsoft kryptering, standard backup af </a:t>
            </a:r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sharepoint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, logning </a:t>
            </a:r>
            <a:r>
              <a:rPr lang="da-DK">
                <a:solidFill>
                  <a:schemeClr val="accent2">
                    <a:lumMod val="75000"/>
                  </a:schemeClr>
                </a:solidFill>
              </a:rPr>
              <a:t>af adgange, ændringer og opslag</a:t>
            </a:r>
            <a:endParaRPr lang="da-DK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a-DK" dirty="0"/>
              <a:t>Tag stilling til sletning – hvor længe er det nødvendigt at opbevare oplysningerne?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Oplysningerne slettes efter 2 år? Eksamensresultater opbevares i 30 år……</a:t>
            </a:r>
          </a:p>
          <a:p>
            <a:r>
              <a:rPr lang="da-DK" dirty="0"/>
              <a:t>Er der behov for at opfylde ”fornyet” oplysningspligt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Nej, det vurderes at den generelle oplysningspligt til studerende er dækkende for denne behandling…..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0B3AC4-31BA-03FF-58C1-44D006C8AA5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540BBE1-8E19-49CC-868F-BFC3F6498B83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A0BE011-B3F4-3849-D925-BB7150A4BA6D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7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ED0F74-71DE-DD25-83A0-86608DCCA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a-DK" dirty="0"/>
              <a:t>Spørgsmål?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B9ECA0-3E67-1C09-414E-4BE5BD9E3BC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C555EF-D44E-408B-98DF-8A5AB5788B59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DB00BFE-CD37-1788-DCCC-D7A958B085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52A533-C914-0077-C843-CFCA5981AD3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11</a:t>
            </a:fld>
            <a:endParaRPr lang="da-DK" dirty="0"/>
          </a:p>
        </p:txBody>
      </p:sp>
      <p:pic>
        <p:nvPicPr>
          <p:cNvPr id="7" name="Pladsholder til indhold 12">
            <a:extLst>
              <a:ext uri="{FF2B5EF4-FFF2-40B4-BE49-F238E27FC236}">
                <a16:creationId xmlns:a16="http://schemas.microsoft.com/office/drawing/2014/main" id="{76366B03-55D7-3F76-14E8-6B5C49741E72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915" y="2169302"/>
            <a:ext cx="3341461" cy="3341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944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98C0C9-4C2A-8E48-D6D8-4FDC2AE09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6621" y="925672"/>
            <a:ext cx="5367600" cy="564816"/>
          </a:xfrm>
        </p:spPr>
        <p:txBody>
          <a:bodyPr/>
          <a:lstStyle/>
          <a:p>
            <a:pPr algn="ctr"/>
            <a:r>
              <a:rPr lang="da-DK" dirty="0"/>
              <a:t>Agenda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474F932-C223-44FE-634C-084EB461722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14EF323-2B5F-44C6-BCAE-DCEC402B576B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5ABCDBD-2D77-FB4D-B75C-7993398826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 dirty="0"/>
          </a:p>
        </p:txBody>
      </p:sp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7" name="Oversigtszoom 6">
                <a:extLst>
                  <a:ext uri="{FF2B5EF4-FFF2-40B4-BE49-F238E27FC236}">
                    <a16:creationId xmlns:a16="http://schemas.microsoft.com/office/drawing/2014/main" id="{F41909C6-1DD7-FE38-9219-3A519CBA7E6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347502979"/>
                  </p:ext>
                </p:extLst>
              </p:nvPr>
            </p:nvGraphicFramePr>
            <p:xfrm>
              <a:off x="151002" y="1700213"/>
              <a:ext cx="12139543" cy="4490862"/>
            </p:xfrm>
            <a:graphic>
              <a:graphicData uri="http://schemas.microsoft.com/office/powerpoint/2016/summaryzoom">
                <psuz:summaryZm>
                  <psuz:summaryZmObj sectionId="{5A713C2F-ACAA-443B-BE99-CBE0949837B0}">
                    <psuz:zmPr id="{6DCCD7B2-4D5C-4CBF-9D99-68745DD62E23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409720" y="157180"/>
                          <a:ext cx="3592689" cy="202088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A0FCDD03-B56B-4361-A4E9-FD056D82143F}">
                    <psuz:zmPr id="{5B390C6B-DD49-4672-B0EC-C3C8F3DF81F0}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137135" y="157180"/>
                          <a:ext cx="3592689" cy="202088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82D57947-24C4-460D-8F8E-03CCCAFE4102}">
                    <psuz:zmPr id="{0E0A5B8E-B20C-4E41-83F4-B3587F24D752}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409720" y="2312794"/>
                          <a:ext cx="3592689" cy="202088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summaryZmObj sectionId="{08248661-D81C-4836-9741-D95137DDE387}">
                    <psuz:zmPr id="{4CCA4330-E346-4B0F-A096-4A387EA017F2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137135" y="2312794"/>
                          <a:ext cx="3592689" cy="202088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7" name="Oversigtszoom 6">
                <a:extLst>
                  <a:ext uri="{FF2B5EF4-FFF2-40B4-BE49-F238E27FC236}">
                    <a16:creationId xmlns:a16="http://schemas.microsoft.com/office/drawing/2014/main" id="{F41909C6-1DD7-FE38-9219-3A519CBA7E68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151002" y="1700213"/>
                <a:ext cx="12139543" cy="4490862"/>
                <a:chOff x="151002" y="1700213"/>
                <a:chExt cx="12139543" cy="4490862"/>
              </a:xfrm>
            </p:grpSpPr>
            <p:pic>
              <p:nvPicPr>
                <p:cNvPr id="3" name="Billede 3">
                  <a:hlinkClick r:id="rId6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2560722" y="1857393"/>
                  <a:ext cx="3592689" cy="202088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6" name="Billede 6">
                  <a:hlinkClick r:id="rId7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88137" y="1857393"/>
                  <a:ext cx="3592689" cy="202088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8" name="Billede 8">
                  <a:hlinkClick r:id="rId8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560722" y="4013007"/>
                  <a:ext cx="3592689" cy="202088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  <p:pic>
              <p:nvPicPr>
                <p:cNvPr id="9" name="Billede 9">
                  <a:hlinkClick r:id="rId9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288137" y="4013007"/>
                  <a:ext cx="3592689" cy="2020888"/>
                </a:xfrm>
                <a:prstGeom prst="rect">
                  <a:avLst/>
                </a:prstGeom>
                <a:ln w="3175">
                  <a:solidFill>
                    <a:prstClr val="ltGray"/>
                  </a:solidFill>
                </a:ln>
              </p:spPr>
            </p:pic>
          </p:grpSp>
        </mc:Fallback>
      </mc:AlternateContent>
    </p:spTree>
    <p:extLst>
      <p:ext uri="{BB962C8B-B14F-4D97-AF65-F5344CB8AC3E}">
        <p14:creationId xmlns:p14="http://schemas.microsoft.com/office/powerpoint/2010/main" val="80875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C3078-B51C-AFED-6D72-34E70DF68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782" y="969523"/>
            <a:ext cx="11191574" cy="671967"/>
          </a:xfrm>
        </p:spPr>
        <p:txBody>
          <a:bodyPr/>
          <a:lstStyle/>
          <a:p>
            <a:r>
              <a:rPr lang="da-DK" sz="3200" dirty="0"/>
              <a:t>Snitflader – databeskyttelse og informationssikkerhed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25-02-2024</a:t>
            </a:fld>
            <a:endParaRPr lang="da-DK" dirty="0"/>
          </a:p>
        </p:txBody>
      </p:sp>
      <p:pic>
        <p:nvPicPr>
          <p:cNvPr id="5" name="Pladsholder til indhold 2">
            <a:extLst>
              <a:ext uri="{FF2B5EF4-FFF2-40B4-BE49-F238E27FC236}">
                <a16:creationId xmlns:a16="http://schemas.microsoft.com/office/drawing/2014/main" id="{F32F8F34-7558-BDA0-3359-FB9EDEDE057E}"/>
              </a:ext>
            </a:extLst>
          </p:cNvPr>
          <p:cNvPicPr>
            <a:picLocks noGrp="1" noChangeAspect="1"/>
          </p:cNvPicPr>
          <p:nvPr>
            <p:ph sz="quarter" idx="19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29" y="1926716"/>
            <a:ext cx="8021680" cy="4381211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17384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C63257-9B6D-0651-A3D9-02896DD15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909739"/>
            <a:ext cx="10962000" cy="671967"/>
          </a:xfrm>
        </p:spPr>
        <p:txBody>
          <a:bodyPr/>
          <a:lstStyle/>
          <a:p>
            <a:r>
              <a:rPr lang="da-DK" dirty="0"/>
              <a:t>Organisering af databeskyttelsesarbejdet på SDU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920AE7C-5978-D1FA-62FD-1149D4C0C090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71A34C7C-C096-4002-A4E1-7C7B7C0718B9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DDD9059-D780-D27B-9BCE-5E3BBA1D0DF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04437D99-B1A2-A606-E4BD-8BDB4AA1353D}"/>
              </a:ext>
            </a:extLst>
          </p:cNvPr>
          <p:cNvSpPr txBox="1"/>
          <p:nvPr/>
        </p:nvSpPr>
        <p:spPr>
          <a:xfrm>
            <a:off x="5203969" y="1641480"/>
            <a:ext cx="1024856" cy="4924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Direktion</a:t>
            </a:r>
          </a:p>
          <a:p>
            <a:pPr algn="ctr"/>
            <a:r>
              <a:rPr lang="da-DK" sz="1600" dirty="0"/>
              <a:t>Direktør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4C0B90C6-D348-D073-8F27-AF602957FA57}"/>
              </a:ext>
            </a:extLst>
          </p:cNvPr>
          <p:cNvSpPr txBox="1"/>
          <p:nvPr/>
        </p:nvSpPr>
        <p:spPr>
          <a:xfrm>
            <a:off x="1505128" y="2387397"/>
            <a:ext cx="8422537" cy="98488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Udvalg for informationssikkerhed og databeskyttelse (UID)</a:t>
            </a:r>
          </a:p>
          <a:p>
            <a:pPr algn="ctr"/>
            <a:r>
              <a:rPr lang="da-DK" sz="1600" i="1" dirty="0"/>
              <a:t>Digitaliseringschef formand, sekretariatsbetjenes af SDU Digital Compliance, repræsentanter fra fakulteter og fællesområde, (CSO, CISO, og DPO er observatør)</a:t>
            </a:r>
          </a:p>
          <a:p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Godkender overordnede retningslinjer for informationssikkerhed og databeskyttelse på SDU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733267B6-D81E-FCFD-E160-A118C6646C87}"/>
              </a:ext>
            </a:extLst>
          </p:cNvPr>
          <p:cNvSpPr txBox="1"/>
          <p:nvPr/>
        </p:nvSpPr>
        <p:spPr>
          <a:xfrm>
            <a:off x="583484" y="3485719"/>
            <a:ext cx="4168427" cy="98488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SDU IT</a:t>
            </a:r>
          </a:p>
          <a:p>
            <a:pPr algn="ctr"/>
            <a:r>
              <a:rPr lang="da-DK" sz="1600" i="1" dirty="0" err="1"/>
              <a:t>SecOpS</a:t>
            </a:r>
            <a:r>
              <a:rPr lang="da-DK" sz="1600" i="1" dirty="0"/>
              <a:t>, infrastruktur, </a:t>
            </a:r>
            <a:r>
              <a:rPr lang="da-DK" sz="1600" i="1" dirty="0" err="1"/>
              <a:t>device</a:t>
            </a:r>
            <a:r>
              <a:rPr lang="da-DK" sz="1600" i="1" dirty="0"/>
              <a:t>, cloud, </a:t>
            </a:r>
            <a:r>
              <a:rPr lang="da-DK" sz="1600" i="1" dirty="0" err="1"/>
              <a:t>helpdesk</a:t>
            </a:r>
            <a:r>
              <a:rPr lang="da-DK" sz="1600" dirty="0"/>
              <a:t> </a:t>
            </a:r>
          </a:p>
          <a:p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Operationel sikkerhed, indledende håndtering af brud, </a:t>
            </a:r>
            <a:r>
              <a:rPr lang="da-DK" sz="1600" dirty="0" err="1">
                <a:solidFill>
                  <a:schemeClr val="accent2">
                    <a:lumMod val="75000"/>
                  </a:schemeClr>
                </a:solidFill>
              </a:rPr>
              <a:t>whitelisting</a:t>
            </a:r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 af software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C6E5562E-5639-66B3-AC78-30BDEB83AB2E}"/>
              </a:ext>
            </a:extLst>
          </p:cNvPr>
          <p:cNvSpPr txBox="1"/>
          <p:nvPr/>
        </p:nvSpPr>
        <p:spPr>
          <a:xfrm>
            <a:off x="6680879" y="3440800"/>
            <a:ext cx="5432823" cy="123110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SDU Digital</a:t>
            </a:r>
          </a:p>
          <a:p>
            <a:pPr algn="ctr"/>
            <a:r>
              <a:rPr lang="da-DK" sz="1600" i="1" dirty="0"/>
              <a:t>Compliance (CISO/DPO)</a:t>
            </a:r>
          </a:p>
          <a:p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Laver overordnede retningslinjer (informationssikkerhed og databeskyttelse), understøtter og koordinerer implementeringen, understøtter risikovurderinger, rådgivning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A93ABDA-B36B-2084-94F6-24C56C4F419B}"/>
              </a:ext>
            </a:extLst>
          </p:cNvPr>
          <p:cNvSpPr txBox="1"/>
          <p:nvPr/>
        </p:nvSpPr>
        <p:spPr>
          <a:xfrm>
            <a:off x="372858" y="4548901"/>
            <a:ext cx="4379053" cy="98488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SDU RIO</a:t>
            </a:r>
          </a:p>
          <a:p>
            <a:pPr algn="ctr"/>
            <a:r>
              <a:rPr lang="da-DK" sz="1600" i="1" dirty="0"/>
              <a:t>Persondata-team</a:t>
            </a:r>
          </a:p>
          <a:p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Laver databehandleraftaler (og tilsyn), vurdering af it-anskaffelser og sikkerhedsbrud, rådgivning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53CBA007-7BEB-2070-8FEE-A7438C490EF8}"/>
              </a:ext>
            </a:extLst>
          </p:cNvPr>
          <p:cNvSpPr txBox="1"/>
          <p:nvPr/>
        </p:nvSpPr>
        <p:spPr>
          <a:xfrm>
            <a:off x="3647807" y="5634848"/>
            <a:ext cx="4279789" cy="7386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Sikkerhedschef</a:t>
            </a:r>
          </a:p>
          <a:p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Sikkerhedsgodkendelser, vurdering af eksterne samarbejdspartnere, implementering af URIS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62B25DCB-D04C-57AF-3383-3EC289C2EF79}"/>
              </a:ext>
            </a:extLst>
          </p:cNvPr>
          <p:cNvSpPr txBox="1"/>
          <p:nvPr/>
        </p:nvSpPr>
        <p:spPr>
          <a:xfrm>
            <a:off x="6680880" y="4766235"/>
            <a:ext cx="1674555" cy="4924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600" b="1" dirty="0"/>
              <a:t>Teknisk service</a:t>
            </a:r>
          </a:p>
          <a:p>
            <a:pPr algn="ctr"/>
            <a:r>
              <a:rPr lang="da-DK" sz="1600" dirty="0">
                <a:solidFill>
                  <a:schemeClr val="accent2">
                    <a:lumMod val="75000"/>
                  </a:schemeClr>
                </a:solidFill>
              </a:rPr>
              <a:t>Fysisk sikkerhed</a:t>
            </a:r>
          </a:p>
        </p:txBody>
      </p:sp>
      <p:sp>
        <p:nvSpPr>
          <p:cNvPr id="16" name="Heksagon 15">
            <a:extLst>
              <a:ext uri="{FF2B5EF4-FFF2-40B4-BE49-F238E27FC236}">
                <a16:creationId xmlns:a16="http://schemas.microsoft.com/office/drawing/2014/main" id="{5FD387E7-E819-30D3-1240-DE26FDF648F6}"/>
              </a:ext>
            </a:extLst>
          </p:cNvPr>
          <p:cNvSpPr/>
          <p:nvPr/>
        </p:nvSpPr>
        <p:spPr>
          <a:xfrm rot="5400000">
            <a:off x="4798030" y="3502525"/>
            <a:ext cx="1836731" cy="1803634"/>
          </a:xfrm>
          <a:prstGeom prst="hexagon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cxnSp>
        <p:nvCxnSpPr>
          <p:cNvPr id="20" name="Lige pilforbindelse 19">
            <a:extLst>
              <a:ext uri="{FF2B5EF4-FFF2-40B4-BE49-F238E27FC236}">
                <a16:creationId xmlns:a16="http://schemas.microsoft.com/office/drawing/2014/main" id="{32143198-DD1A-7F55-6FE5-DF8F54E971EE}"/>
              </a:ext>
            </a:extLst>
          </p:cNvPr>
          <p:cNvCxnSpPr/>
          <p:nvPr/>
        </p:nvCxnSpPr>
        <p:spPr>
          <a:xfrm>
            <a:off x="5716397" y="2133923"/>
            <a:ext cx="0" cy="2232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felt 20">
            <a:extLst>
              <a:ext uri="{FF2B5EF4-FFF2-40B4-BE49-F238E27FC236}">
                <a16:creationId xmlns:a16="http://schemas.microsoft.com/office/drawing/2014/main" id="{01DBCB3D-A10C-E492-9B3A-7DA1E0FF010B}"/>
              </a:ext>
            </a:extLst>
          </p:cNvPr>
          <p:cNvSpPr txBox="1"/>
          <p:nvPr/>
        </p:nvSpPr>
        <p:spPr>
          <a:xfrm>
            <a:off x="4942506" y="4058225"/>
            <a:ext cx="164494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1200" dirty="0"/>
              <a:t>GDPR- og </a:t>
            </a:r>
            <a:r>
              <a:rPr lang="da-DK" sz="1200" dirty="0" err="1"/>
              <a:t>informationssikkerheds</a:t>
            </a:r>
            <a:r>
              <a:rPr lang="da-DK" sz="1200" dirty="0"/>
              <a:t>-koordinatorer</a:t>
            </a:r>
          </a:p>
        </p:txBody>
      </p:sp>
    </p:spTree>
    <p:extLst>
      <p:ext uri="{BB962C8B-B14F-4D97-AF65-F5344CB8AC3E}">
        <p14:creationId xmlns:p14="http://schemas.microsoft.com/office/powerpoint/2010/main" val="122318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923F8-A5C5-09A7-A978-C40F60618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98" y="990281"/>
            <a:ext cx="10962000" cy="671967"/>
          </a:xfrm>
        </p:spPr>
        <p:txBody>
          <a:bodyPr/>
          <a:lstStyle/>
          <a:p>
            <a:r>
              <a:rPr lang="da-DK" dirty="0"/>
              <a:t>Hvad skal jeg være opmærksom på?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ED3A3C-2974-75FD-113F-BAB861651AF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398" y="1662248"/>
            <a:ext cx="7835979" cy="4474084"/>
          </a:xfrm>
        </p:spPr>
        <p:txBody>
          <a:bodyPr/>
          <a:lstStyle/>
          <a:p>
            <a:r>
              <a:rPr lang="da-DK" dirty="0"/>
              <a:t>Hvad er formålet med behandlingen af oplysningerne?</a:t>
            </a:r>
          </a:p>
          <a:p>
            <a:r>
              <a:rPr lang="da-DK" dirty="0"/>
              <a:t>Hvad er det for nogle oplysninger?</a:t>
            </a:r>
          </a:p>
          <a:p>
            <a:pPr lvl="1"/>
            <a:r>
              <a:rPr lang="da-DK" dirty="0"/>
              <a:t>Er der personoplysninger eller personhenførbare oplysninger?</a:t>
            </a:r>
          </a:p>
          <a:p>
            <a:pPr lvl="1"/>
            <a:r>
              <a:rPr lang="da-DK" dirty="0"/>
              <a:t>Er der fortrolige forretnings oplysninger?</a:t>
            </a:r>
          </a:p>
          <a:p>
            <a:pPr lvl="1"/>
            <a:r>
              <a:rPr lang="da-DK" dirty="0"/>
              <a:t>Hvem behandles der oplysninger om (studerende, ansatte, samarbejdspartnere)</a:t>
            </a:r>
          </a:p>
          <a:p>
            <a:pPr lvl="1"/>
            <a:r>
              <a:rPr lang="da-DK" dirty="0"/>
              <a:t>Kategorier af personoplysninger (og dataklassifikation SDU)</a:t>
            </a:r>
          </a:p>
          <a:p>
            <a:pPr lvl="2"/>
            <a:r>
              <a:rPr lang="da-DK" dirty="0"/>
              <a:t>Almindelige: navn, alder, adr., tlf. nr., studieretning m.fl.</a:t>
            </a:r>
          </a:p>
          <a:p>
            <a:pPr lvl="2"/>
            <a:r>
              <a:rPr lang="da-DK" dirty="0"/>
              <a:t>Fortrolige oplysninger: cpr. nr., strafbare forhold, rent private forhold (karakter, indkomstforhold m.fl.)</a:t>
            </a:r>
          </a:p>
          <a:p>
            <a:pPr lvl="2"/>
            <a:r>
              <a:rPr lang="da-DK" dirty="0"/>
              <a:t>Følsomme oplysninger: helbredsoplysninger, oplysninger om seksuel orientering, race eller etnisk oprindelse, fagforeningsforhold, politisk, religiøs/filosofisk overbevisning, </a:t>
            </a:r>
            <a:r>
              <a:rPr lang="da-DK" dirty="0" err="1"/>
              <a:t>biometiske</a:t>
            </a:r>
            <a:r>
              <a:rPr lang="da-DK" dirty="0"/>
              <a:t> data (fx fingeraftryk)</a:t>
            </a:r>
          </a:p>
          <a:p>
            <a:r>
              <a:rPr lang="da-DK" dirty="0"/>
              <a:t>Hvor stammer oplysningerne fra?</a:t>
            </a:r>
          </a:p>
          <a:p>
            <a:pPr lvl="2"/>
            <a:r>
              <a:rPr lang="da-DK" dirty="0"/>
              <a:t>Andre systemer, indsamlet direkte ved personer</a:t>
            </a:r>
          </a:p>
          <a:p>
            <a:r>
              <a:rPr lang="da-DK" dirty="0"/>
              <a:t>Har vi hjemmel til det? </a:t>
            </a:r>
          </a:p>
          <a:p>
            <a:pPr marL="0" indent="0">
              <a:buNone/>
            </a:pPr>
            <a:r>
              <a:rPr lang="da-DK" dirty="0"/>
              <a:t>    (når vi behandler/sammenstiller oplysningerne på en ny måde – nyt formål må ikke </a:t>
            </a:r>
          </a:p>
          <a:p>
            <a:pPr marL="0" indent="0">
              <a:buNone/>
            </a:pPr>
            <a:r>
              <a:rPr lang="da-DK" dirty="0"/>
              <a:t>     være uforeneligt med det oprindelige formål)</a:t>
            </a:r>
          </a:p>
          <a:p>
            <a:pPr lvl="1"/>
            <a:r>
              <a:rPr lang="da-DK" dirty="0"/>
              <a:t>Følger af lov, universitetslov, eksamensbekendtgørelsen (GDPR art. 6, stk. 1, litra c)</a:t>
            </a:r>
          </a:p>
          <a:p>
            <a:pPr lvl="1"/>
            <a:r>
              <a:rPr lang="da-DK" dirty="0"/>
              <a:t>Myndighedshjemmel (GDPR art. 6, stk. 1, litra e)</a:t>
            </a:r>
          </a:p>
          <a:p>
            <a:pPr lvl="1"/>
            <a:r>
              <a:rPr lang="da-DK" dirty="0"/>
              <a:t>Sjældent (samtykke, kontrakt)</a:t>
            </a:r>
          </a:p>
          <a:p>
            <a:r>
              <a:rPr lang="da-DK" dirty="0"/>
              <a:t>Videregiver vi oplysningerne til nogen? (kræver hjemmel)</a:t>
            </a:r>
          </a:p>
          <a:p>
            <a:pPr lvl="1"/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CB28B2-5B5B-200F-2BEC-B8EDB3914B8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490D4BF-4A88-4252-A603-EA5EDA6AF895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EEE10C7-D322-E3C8-BCC7-A730F785363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 dirty="0"/>
          </a:p>
        </p:txBody>
      </p:sp>
      <p:pic>
        <p:nvPicPr>
          <p:cNvPr id="9" name="Billede 8" descr="Et billede, der indeholder tekst, værktøj&#10;&#10;Automatisk genereret beskrivelse">
            <a:extLst>
              <a:ext uri="{FF2B5EF4-FFF2-40B4-BE49-F238E27FC236}">
                <a16:creationId xmlns:a16="http://schemas.microsoft.com/office/drawing/2014/main" id="{C9DCD3E3-1288-E25D-7D20-EC594818AB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2"/>
          <a:stretch/>
        </p:blipFill>
        <p:spPr>
          <a:xfrm>
            <a:off x="8263252" y="2585335"/>
            <a:ext cx="3518350" cy="29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64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13767-4FF4-E2F0-9089-1794030C3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jeg være opmærksom på - fortsat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6BA47A-C3AD-72C1-6400-74CB285586A1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1164" y="1812968"/>
            <a:ext cx="7877160" cy="4201937"/>
          </a:xfrm>
        </p:spPr>
        <p:txBody>
          <a:bodyPr/>
          <a:lstStyle/>
          <a:p>
            <a:r>
              <a:rPr lang="da-DK" dirty="0"/>
              <a:t>Er der særlige omstændigheder ved behandlingen, der giver anledning til privatlivsudfordringer?</a:t>
            </a:r>
          </a:p>
          <a:p>
            <a:pPr lvl="1"/>
            <a:r>
              <a:rPr lang="da-DK" dirty="0"/>
              <a:t>fx omfattende profilering, automatiske afgørelser, brug af ny teknologi fx AI</a:t>
            </a:r>
          </a:p>
          <a:p>
            <a:r>
              <a:rPr lang="da-DK" dirty="0"/>
              <a:t>Hvilken behandlingssikkerhed er passende?	</a:t>
            </a:r>
          </a:p>
          <a:p>
            <a:pPr lvl="1"/>
            <a:r>
              <a:rPr lang="da-DK" dirty="0"/>
              <a:t>Afhængig af de oplysninger man behandler (jo flere følsomme og fortrolige oplysninger desto bedre sikkerhed)</a:t>
            </a:r>
          </a:p>
          <a:p>
            <a:pPr lvl="1"/>
            <a:r>
              <a:rPr lang="da-DK" dirty="0"/>
              <a:t>Adgangsstyring (brugerstyring – hvad giver enkelte roller adgang til?)</a:t>
            </a:r>
          </a:p>
          <a:p>
            <a:pPr lvl="2"/>
            <a:r>
              <a:rPr lang="da-DK" dirty="0" err="1"/>
              <a:t>Privacy</a:t>
            </a:r>
            <a:r>
              <a:rPr lang="da-DK" dirty="0"/>
              <a:t> by default (man bør kun have adgang til de oplysninger, man har et arbejdsbetinget behov for)</a:t>
            </a:r>
          </a:p>
          <a:p>
            <a:pPr lvl="1"/>
            <a:r>
              <a:rPr lang="da-DK" dirty="0"/>
              <a:t>Opbevaring (</a:t>
            </a:r>
            <a:r>
              <a:rPr lang="da-DK" dirty="0" err="1"/>
              <a:t>hosting</a:t>
            </a:r>
            <a:r>
              <a:rPr lang="da-DK" dirty="0"/>
              <a:t>)</a:t>
            </a:r>
          </a:p>
          <a:p>
            <a:pPr lvl="2"/>
            <a:r>
              <a:rPr lang="da-DK" dirty="0"/>
              <a:t>Hvor opbevares data, </a:t>
            </a:r>
            <a:r>
              <a:rPr lang="da-DK" dirty="0" err="1"/>
              <a:t>Sharepoint</a:t>
            </a:r>
            <a:r>
              <a:rPr lang="da-DK" dirty="0"/>
              <a:t>, </a:t>
            </a:r>
            <a:r>
              <a:rPr lang="da-DK" dirty="0" err="1"/>
              <a:t>Onedrive</a:t>
            </a:r>
            <a:r>
              <a:rPr lang="da-DK" dirty="0"/>
              <a:t>, Server/databaser i vores kælder, SaaS-løsning</a:t>
            </a:r>
          </a:p>
          <a:p>
            <a:pPr lvl="1"/>
            <a:r>
              <a:rPr lang="da-DK" dirty="0"/>
              <a:t>Backup, logning, kryptering, fysisk sikkerhed, beredskab</a:t>
            </a:r>
          </a:p>
          <a:p>
            <a:r>
              <a:rPr lang="da-DK" dirty="0"/>
              <a:t>Tag stilling til sletning – hvor længe er det nødvendigt at opbevare oplysningerne?</a:t>
            </a:r>
          </a:p>
          <a:p>
            <a:r>
              <a:rPr lang="da-DK" dirty="0"/>
              <a:t>Er der behov for at opfylde ”fornyet” oplysningspligt</a:t>
            </a:r>
          </a:p>
          <a:p>
            <a:pPr lvl="1"/>
            <a:r>
              <a:rPr lang="da-DK" dirty="0"/>
              <a:t>Det skal være gennemsigtigt for de registrerede, hvordan deres oplysninger behandles</a:t>
            </a:r>
          </a:p>
          <a:p>
            <a:pPr lvl="1"/>
            <a:endParaRPr lang="da-DK" dirty="0"/>
          </a:p>
          <a:p>
            <a:pPr marL="0" indent="0">
              <a:buNone/>
            </a:pPr>
            <a:r>
              <a:rPr lang="da-DK" dirty="0"/>
              <a:t>Inddrag jeres lokale GDPR/</a:t>
            </a:r>
            <a:r>
              <a:rPr lang="da-DK" dirty="0" err="1"/>
              <a:t>informationssikkerheds</a:t>
            </a:r>
            <a:r>
              <a:rPr lang="da-DK" dirty="0"/>
              <a:t>-koordinator</a:t>
            </a:r>
          </a:p>
          <a:p>
            <a:pPr marL="0" indent="0">
              <a:buNone/>
            </a:pPr>
            <a:r>
              <a:rPr lang="da-DK" dirty="0"/>
              <a:t>I er altid velkommen til at få sparring i SDU Digital Compliance</a:t>
            </a:r>
          </a:p>
          <a:p>
            <a:pPr lvl="1"/>
            <a:endParaRPr lang="da-DK" dirty="0"/>
          </a:p>
          <a:p>
            <a:pPr lvl="1"/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971000-F54D-A6E2-FBC0-FE346F32A50F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AF75D8B-6CCD-4A19-9BCD-6AEF4FC315FE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6171B1C-D8EC-845D-F445-E3444C3C88F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 dirty="0"/>
          </a:p>
        </p:txBody>
      </p:sp>
      <p:pic>
        <p:nvPicPr>
          <p:cNvPr id="13" name="Pladsholder til indhold 12" descr="Et billede, der indeholder tekst, håndskrift, tavle, Font/skrifttype&#10;&#10;Automatisk genereret beskrivelse">
            <a:extLst>
              <a:ext uri="{FF2B5EF4-FFF2-40B4-BE49-F238E27FC236}">
                <a16:creationId xmlns:a16="http://schemas.microsoft.com/office/drawing/2014/main" id="{0AB726CC-5EFA-9F9F-0581-E559AA42C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8324" y="2690768"/>
            <a:ext cx="3372647" cy="224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24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F91EB-8EFE-0380-7F42-D999EA569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993732"/>
            <a:ext cx="10962000" cy="671967"/>
          </a:xfrm>
        </p:spPr>
        <p:txBody>
          <a:bodyPr/>
          <a:lstStyle/>
          <a:p>
            <a:r>
              <a:rPr lang="da-DK" dirty="0" err="1"/>
              <a:t>Privacy</a:t>
            </a:r>
            <a:r>
              <a:rPr lang="da-DK" dirty="0"/>
              <a:t> by design principper (strategier)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77D591-BF27-8A7A-54CC-A880FB42C30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D1914F6-5D52-4D3C-806A-EEF04549F001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9AAEC17-BFCD-1339-8BFA-123ACE23A8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 dirty="0"/>
          </a:p>
        </p:txBody>
      </p:sp>
      <p:pic>
        <p:nvPicPr>
          <p:cNvPr id="14" name="Billede 13" descr="Et billede, der indeholder elektronik, Kontorudstyr, Elektronisk enhed, ekstern enhed&#10;&#10;Automatisk genereret beskrivelse">
            <a:extLst>
              <a:ext uri="{FF2B5EF4-FFF2-40B4-BE49-F238E27FC236}">
                <a16:creationId xmlns:a16="http://schemas.microsoft.com/office/drawing/2014/main" id="{658D2199-A840-E268-3F73-FDA61BB027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442" y="2743200"/>
            <a:ext cx="3661655" cy="1921079"/>
          </a:xfrm>
          <a:prstGeom prst="rect">
            <a:avLst/>
          </a:prstGeom>
        </p:spPr>
      </p:pic>
      <p:sp>
        <p:nvSpPr>
          <p:cNvPr id="16" name="Pladsholder til indhold 15">
            <a:extLst>
              <a:ext uri="{FF2B5EF4-FFF2-40B4-BE49-F238E27FC236}">
                <a16:creationId xmlns:a16="http://schemas.microsoft.com/office/drawing/2014/main" id="{FE9B1909-9C36-EB6F-26E1-CDA4BB4B5E11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749589"/>
            <a:ext cx="7634642" cy="4187901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Minimise</a:t>
            </a:r>
            <a:r>
              <a:rPr lang="en-US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separate, abstract, hide, inform, control, enforce, demonstrate) 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 der relevant dataminimering? (indsaml kun nødvendige oplysninger)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 behandlingen af personoplysninger proportional? Er det kun nødvendige personoplysninger, der er synlige i brugergrænsefladen? (tilpasset visning/adgang til individuelle brugere/brugergrupper)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 det muligt at anonymisere, </a:t>
            </a:r>
            <a:r>
              <a:rPr lang="da-DK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pseudonymisere</a:t>
            </a: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eller separere oplysninger?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 det muligt at generalisere fx aggregere data?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Informer – kan behandling laves synlig for den registrerede? (fx </a:t>
            </a:r>
            <a:r>
              <a:rPr lang="da-DK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privacy</a:t>
            </a: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a-DK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dashboard</a:t>
            </a: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Kontroller – er der mulighed for den registrerede for at kontrollere og evt. berige data?</a:t>
            </a:r>
            <a:endParaRPr lang="da-DK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 der indbygget regler for datas udløbsdato (Information </a:t>
            </a:r>
            <a:r>
              <a:rPr lang="da-DK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Lifecycle</a:t>
            </a:r>
            <a:r>
              <a:rPr lang="da-DK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Management)?</a:t>
            </a:r>
            <a:endParaRPr lang="da-DK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42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7D0632-D2F6-D534-7EE8-83FF3A9F7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935967"/>
            <a:ext cx="10962000" cy="671967"/>
          </a:xfrm>
        </p:spPr>
        <p:txBody>
          <a:bodyPr/>
          <a:lstStyle/>
          <a:p>
            <a:r>
              <a:rPr lang="da-DK" sz="2800" dirty="0"/>
              <a:t>Retningslinje for sikkerhedsgodkendelse ved indkøb/udvikling af it-systemer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0C703C-CCBE-A101-4AED-2A8ED2A0B54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963629"/>
            <a:ext cx="5685600" cy="2470217"/>
          </a:xfrm>
        </p:spPr>
        <p:txBody>
          <a:bodyPr/>
          <a:lstStyle/>
          <a:p>
            <a:r>
              <a:rPr lang="da-DK" dirty="0"/>
              <a:t>UID Godkendt retningslinje – nu under implementering</a:t>
            </a:r>
          </a:p>
          <a:p>
            <a:r>
              <a:rPr lang="da-DK" dirty="0"/>
              <a:t>Ønsker man et specifikt system, skal man anmode om at få den sikkerhedsgodkendt</a:t>
            </a:r>
          </a:p>
          <a:p>
            <a:r>
              <a:rPr lang="da-DK" dirty="0"/>
              <a:t>Vi skelner mellem: </a:t>
            </a:r>
          </a:p>
          <a:p>
            <a:pPr lvl="1"/>
            <a:r>
              <a:rPr lang="da-DK" dirty="0"/>
              <a:t>Egenudviklede systemer</a:t>
            </a:r>
          </a:p>
          <a:p>
            <a:pPr lvl="1"/>
            <a:r>
              <a:rPr lang="da-DK" dirty="0"/>
              <a:t>Centrale systemer, der indkøbes og licensstyres af SDU IT herunder systemer, der behandler studerendes oplysninger</a:t>
            </a:r>
          </a:p>
          <a:p>
            <a:pPr lvl="1"/>
            <a:r>
              <a:rPr lang="da-DK" dirty="0"/>
              <a:t>Lokale systemer, der anvendes til afgrænsede forskningsprojekter eller andre lokale formål, der ikke er rettet mod studerende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AC5DE94-3A25-1B2E-7388-1BECE0449E4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1A522733-EBF1-4BB3-9FAC-D7249FAABBA2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C279B65-A349-2198-B6BC-8BBEB2E7A92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8</a:t>
            </a:fld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44BDBF1A-27B0-BA98-7280-CC635DA4A9ED}"/>
              </a:ext>
            </a:extLst>
          </p:cNvPr>
          <p:cNvSpPr txBox="1"/>
          <p:nvPr/>
        </p:nvSpPr>
        <p:spPr>
          <a:xfrm>
            <a:off x="6096000" y="5542814"/>
            <a:ext cx="61365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400" dirty="0">
                <a:hlinkClick r:id="rId2"/>
              </a:rPr>
              <a:t>https://sdunet.dk/da/servicesider/digital/inkoeb_af_it_systemer_short</a:t>
            </a:r>
            <a:endParaRPr lang="da-DK" sz="1400" dirty="0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0EC9F8C2-7CF0-EC56-F519-410B9F67FA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558" y="1992501"/>
            <a:ext cx="5060691" cy="2872997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85A97254-693A-36CB-C600-1D70B00943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72"/>
          <a:stretch/>
        </p:blipFill>
        <p:spPr>
          <a:xfrm>
            <a:off x="1558843" y="4433846"/>
            <a:ext cx="3573272" cy="242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88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B61233-7546-A418-73F9-F4B5C5471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852077"/>
            <a:ext cx="10962000" cy="671967"/>
          </a:xfrm>
        </p:spPr>
        <p:txBody>
          <a:bodyPr/>
          <a:lstStyle/>
          <a:p>
            <a:r>
              <a:rPr lang="da-DK" dirty="0"/>
              <a:t>Casen - </a:t>
            </a:r>
            <a:r>
              <a:rPr lang="da-DK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Projekttitel: Indhentning og samling af data til brug for skemalægning og eksamensplanlægning 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245D61-7BC7-93D2-9964-F2345D049329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496769"/>
            <a:ext cx="10962000" cy="4643972"/>
          </a:xfrm>
        </p:spPr>
        <p:txBody>
          <a:bodyPr/>
          <a:lstStyle/>
          <a:p>
            <a:r>
              <a:rPr lang="da-DK" dirty="0"/>
              <a:t>Hvad er formålet med behandlingen af oplysningerne?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Optimering af skema- og eksamensplanlægning (gerne en lidt mere fyldig beskrivelse af behandlingen)</a:t>
            </a:r>
          </a:p>
          <a:p>
            <a:r>
              <a:rPr lang="da-DK" dirty="0"/>
              <a:t>Hvad er det for nogle oplysninger?</a:t>
            </a:r>
          </a:p>
          <a:p>
            <a:pPr lvl="1"/>
            <a:r>
              <a:rPr lang="da-DK" dirty="0"/>
              <a:t>Er der personoplysninger eller personhenførbare oplysninger?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Ja, der er personoplysninger</a:t>
            </a:r>
          </a:p>
          <a:p>
            <a:pPr lvl="1"/>
            <a:r>
              <a:rPr lang="da-DK" dirty="0"/>
              <a:t>Er der fortrolige forretnings oplysninger?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nej</a:t>
            </a:r>
          </a:p>
          <a:p>
            <a:pPr lvl="1"/>
            <a:r>
              <a:rPr lang="da-DK" dirty="0"/>
              <a:t>Hvem behandles der oplysninger om (studerende, ansatte, samarbejdspartnere)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studerende</a:t>
            </a:r>
          </a:p>
          <a:p>
            <a:pPr lvl="1"/>
            <a:r>
              <a:rPr lang="da-DK" dirty="0"/>
              <a:t>Kategorier af personoplysninger (og dataklassifikation SDU)</a:t>
            </a:r>
          </a:p>
          <a:p>
            <a:pPr lvl="2"/>
            <a:r>
              <a:rPr lang="da-DK" dirty="0"/>
              <a:t>Almindelige: 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navn, studieretning, eksamens </a:t>
            </a:r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nr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……</a:t>
            </a:r>
          </a:p>
          <a:p>
            <a:pPr lvl="2"/>
            <a:r>
              <a:rPr lang="da-DK" dirty="0"/>
              <a:t>Fortrolige oplysninger: 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cpr. nr., karakter…..</a:t>
            </a:r>
          </a:p>
          <a:p>
            <a:pPr lvl="2"/>
            <a:r>
              <a:rPr lang="da-DK" dirty="0"/>
              <a:t>Følsomme oplysninger: 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helbredsoplysninger (særlige forhold til eksamen)…..</a:t>
            </a:r>
          </a:p>
          <a:p>
            <a:r>
              <a:rPr lang="da-DK" dirty="0"/>
              <a:t>Hvor stammer oplysningerne fra?</a:t>
            </a:r>
          </a:p>
          <a:p>
            <a:pPr lvl="2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Digital Eksamen, </a:t>
            </a:r>
            <a:r>
              <a:rPr lang="da-DK" dirty="0" err="1">
                <a:solidFill>
                  <a:schemeClr val="accent2">
                    <a:lumMod val="75000"/>
                  </a:schemeClr>
                </a:solidFill>
              </a:rPr>
              <a:t>TimeEdit</a:t>
            </a:r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, ODIN, TEK-Manager…… oplysninger (mails) fra undervisere</a:t>
            </a:r>
          </a:p>
          <a:p>
            <a:r>
              <a:rPr lang="da-DK" dirty="0"/>
              <a:t>Har vi hjemmel til det? 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Ja, Følger af lov, universitetslov, eksamensbekendtgørelsen (GDPR art. 6, stk. 1, litra c) eller Myndighedshjemmel (GDPR art. 6, stk. 1, litra e)</a:t>
            </a:r>
          </a:p>
          <a:p>
            <a:r>
              <a:rPr lang="da-DK" dirty="0"/>
              <a:t>Videregiver vi oplysningerne til nogen? (kræver hjemmel)</a:t>
            </a:r>
          </a:p>
          <a:p>
            <a:pPr lvl="1"/>
            <a:r>
              <a:rPr lang="da-DK" dirty="0">
                <a:solidFill>
                  <a:schemeClr val="accent2">
                    <a:lumMod val="75000"/>
                  </a:schemeClr>
                </a:solidFill>
              </a:rPr>
              <a:t>Nej ikke udenfor SDU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B26DB6B-1A7D-C5E3-DEA5-DF5436806A0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D11FA35-86A3-4A2C-A8A0-515C11FE834C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CF1A6A7-FF21-478D-D76A-500D5F3B83A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729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TemplateConfiguration><![CDATA[{"elementsMetadata":[{"type":"shape","id":"a7c1def0-9dad-4054-821f-f5ddc6c75ff8","elementConfiguration":{"binding":"{{FormatDateTime(Form.Date,Translate(\"Format_DateCustomA\"),DocumentLanguage)}}","type":"text","disableUpdates":false}},{"type":"shape","id":"9a04324c-67a7-4465-a23a-c47f89b7504f","elementConfiguration":{"binding":"{{UserProfile.Institut.Institute}}","type":"text","disableUpdates":false}},{"type":"shape","id":"d8ab306b-847d-439b-81ce-2174622c0eb3","elementConfiguration":{"binding":"{{UserProfile.Institut.Institute}}","type":"text","disableUpdates":false}},{"type":"shape","id":"17706b1c-168b-4a0b-98dd-38bcd903856c","elementConfiguration":{"binding":"{{UserProfile.Institut.Institute}}","type":"text","disableUpdates":false}},{"type":"shape","id":"3107a23a-7d5d-4e9e-950a-5a0648eb998d","elementConfiguration":{"binding":"{{UserProfile.Institut.Institute}}","type":"text","disableUpdates":false}},{"type":"shape","id":"28527ed6-b3cf-451f-846e-1ac1a13ff558","elementConfiguration":{"binding":"{{UserProfile.Institut.Institute}}","type":"text","disableUpdates":false}},{"type":"shape","id":"b0030242-e388-47b8-9e08-a1bdb7939411","elementConfiguration":{"binding":"{{UserProfile.Institut.Institute}}","type":"text","disableUpdates":false}},{"type":"shape","id":"9cc49c65-ba75-4ce8-9b4e-a0328371ce97","elementConfiguration":{"binding":"{{UserProfile.Institut.Institute}}","type":"text","disableUpdates":false}},{"type":"shape","id":"38759e49-69b6-4f76-8afd-5db3396c2de3","elementConfiguration":{"binding":"{{UserProfile.Institut.Institute}}","type":"text","disableUpdates":false}},{"type":"shape","id":"6f739731-5dd0-4c71-a605-49cc2c83af37","elementConfiguration":{"binding":"{{UserProfile.Institut.Institute}}","type":"text","disableUpdates":false}},{"type":"shape","id":"700bbb80-ae5a-4b34-a7df-071cf9561840","elementConfiguration":{"binding":"{{UserProfile.Institut.Institute}}","type":"text","disableUpdates":false}},{"type":"shape","id":"241c9ca6-4526-4b21-b367-5ca2b5e5dc5c","elementConfiguration":{"binding":"{{UserProfile.Institut.Institute}}","type":"text","disableUpdates":false}},{"type":"shape","id":"b0f8822d-1c0f-4bea-a95e-8a79c19d0595","elementConfiguration":{"binding":"{{UserProfile.Institut.Institute}}","type":"text","disableUpdates":false}},{"type":"shape","id":"3e55cdd3-3e7a-42db-9044-8a8e0385899f","elementConfiguration":{"binding":"{{UserProfile.Institut.Institute}}","type":"text","disableUpdates":false}},{"type":"shape","id":"43875041-626b-4dbc-8df8-7510046cc0cd","elementConfiguration":{"binding":"{{UserProfile.Institut.Institute}}","type":"text","disableUpdates":false}},{"type":"shape","id":"eba38a26-6943-4fda-8ed8-1d878c28e67e","elementConfiguration":{"binding":"{{UserProfile.Institut.Institute}}","type":"text","disableUpdates":false}}],"transformationConfigurations":[],"templateName":"SDU widescreen 16:9 template - with department, date and links","templateDescription":"SDU bredformat 16:9 skabelon - med enhed, dato og links.","enableDocumentContentUpdater":false,"version":"2.0"}]]></TemplafyTemplateConfiguration>
</file>

<file path=customXml/item2.xml><?xml version="1.0" encoding="utf-8"?>
<TemplafyFormConfiguration><![CDATA[{"formFields":[{"type":"instructions","name":"Vlgdato","label":"Vælg dato hvis der skal være dato på slideshowet / select date if you want dates in the slideshow"},{"required":false,"shareValue":false,"type":"datePicker","name":"Date","label":"Date"}],"formDataEntries":[]}]]></TemplafyFormConfiguration>
</file>

<file path=customXml/item3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1,"isValidatorEnabled":false,"isLocked":false,"elementsMetadata":[{"type":"shape","elementConfiguration":{"binding":"{{UserProfile.Institut.Institute}}","type":"text","disableUpdates":false}}],"slideId":"637961591343009082","enableDocumentContentUpdater":false,"version":"2.0"}]]></TemplafySlideTemplateConfiguration>
</file>

<file path=customXml/item6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90DE47FB-CBD9-46EF-A4BB-64ED750A2AFD}">
  <ds:schemaRefs/>
</ds:datastoreItem>
</file>

<file path=customXml/itemProps2.xml><?xml version="1.0" encoding="utf-8"?>
<ds:datastoreItem xmlns:ds="http://schemas.openxmlformats.org/officeDocument/2006/customXml" ds:itemID="{E58D0F7B-1F17-4E5D-BC63-2B0FB3F5A51A}">
  <ds:schemaRefs/>
</ds:datastoreItem>
</file>

<file path=customXml/itemProps3.xml><?xml version="1.0" encoding="utf-8"?>
<ds:datastoreItem xmlns:ds="http://schemas.openxmlformats.org/officeDocument/2006/customXml" ds:itemID="{FEB1901F-BF6C-471C-A3B9-C97FE7EC6A0F}">
  <ds:schemaRefs/>
</ds:datastoreItem>
</file>

<file path=customXml/itemProps4.xml><?xml version="1.0" encoding="utf-8"?>
<ds:datastoreItem xmlns:ds="http://schemas.openxmlformats.org/officeDocument/2006/customXml" ds:itemID="{BEB2B9B7-9C71-4451-AD27-ED26CCFBE3BC}">
  <ds:schemaRefs/>
</ds:datastoreItem>
</file>

<file path=customXml/itemProps5.xml><?xml version="1.0" encoding="utf-8"?>
<ds:datastoreItem xmlns:ds="http://schemas.openxmlformats.org/officeDocument/2006/customXml" ds:itemID="{E6B9FF1B-80C2-49F3-A36B-8045C109881C}">
  <ds:schemaRefs/>
</ds:datastoreItem>
</file>

<file path=customXml/itemProps6.xml><?xml version="1.0" encoding="utf-8"?>
<ds:datastoreItem xmlns:ds="http://schemas.openxmlformats.org/officeDocument/2006/customXml" ds:itemID="{76BC3F1D-81B6-47D1-8DB9-87F9138B5FF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1166</Words>
  <Application>Microsoft Office PowerPoint</Application>
  <PresentationFormat>Widescreen</PresentationFormat>
  <Paragraphs>135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SDU</vt:lpstr>
      <vt:lpstr>Projekter i et Compliance perspektiv  Netværksmøde i Projekt og Porteføljenetværket</vt:lpstr>
      <vt:lpstr>Agenda</vt:lpstr>
      <vt:lpstr>Snitflader – databeskyttelse og informationssikkerhed</vt:lpstr>
      <vt:lpstr>Organisering af databeskyttelsesarbejdet på SDU</vt:lpstr>
      <vt:lpstr>Hvad skal jeg være opmærksom på?</vt:lpstr>
      <vt:lpstr>Hvad skal jeg være opmærksom på - fortsat</vt:lpstr>
      <vt:lpstr>Privacy by design principper (strategier)</vt:lpstr>
      <vt:lpstr>Retningslinje for sikkerhedsgodkendelse ved indkøb/udvikling af it-systemer</vt:lpstr>
      <vt:lpstr>Casen - Projekttitel: Indhentning og samling af data til brug for skemalægning og eksamensplanlægning  </vt:lpstr>
      <vt:lpstr>Casen - fortsat</vt:lpstr>
      <vt:lpstr>Spørgsmål?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2024-02-20T23:45:25Z</dcterms:created>
  <dcterms:modified xsi:type="dcterms:W3CDTF">2024-02-25T15:26:31Z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2022-09-01T12:40:42</vt:lpwstr>
  </property>
  <property fmtid="{D5CDD505-2E9C-101B-9397-08002B2CF9AE}" pid="3" name="TemplafyTenantId">
    <vt:lpwstr>sdu</vt:lpwstr>
  </property>
  <property fmtid="{D5CDD505-2E9C-101B-9397-08002B2CF9AE}" pid="4" name="TemplafyTemplateId">
    <vt:lpwstr>636891894186761813</vt:lpwstr>
  </property>
  <property fmtid="{D5CDD505-2E9C-101B-9397-08002B2CF9AE}" pid="5" name="TemplafyUserProfileId">
    <vt:lpwstr>637830425203879420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</Properties>
</file>