
<file path=[Content_Types].xml><?xml version="1.0" encoding="utf-8"?>
<Types xmlns="http://schemas.openxmlformats.org/package/2006/content-types">
  <Default Extension="bin" ContentType="image/x-emf"/>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Lst>
  <p:notesMasterIdLst>
    <p:notesMasterId r:id="rId12"/>
  </p:notesMasterIdLst>
  <p:sldIdLst>
    <p:sldId id="256" r:id="rId6"/>
    <p:sldId id="257" r:id="rId7"/>
    <p:sldId id="258" r:id="rId8"/>
    <p:sldId id="259" r:id="rId9"/>
    <p:sldId id="1672" r:id="rId10"/>
    <p:sldId id="16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2" autoAdjust="0"/>
  </p:normalViewPr>
  <p:slideViewPr>
    <p:cSldViewPr snapToGrid="0" showGuides="1">
      <p:cViewPr varScale="1">
        <p:scale>
          <a:sx n="94" d="100"/>
          <a:sy n="94" d="100"/>
        </p:scale>
        <p:origin x="120" y="4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25/02/2025</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Messages: </a:t>
            </a:r>
          </a:p>
          <a:p>
            <a:r>
              <a:rPr lang="da-DK" err="1"/>
              <a:t>They</a:t>
            </a:r>
            <a:r>
              <a:rPr lang="da-DK"/>
              <a:t> </a:t>
            </a:r>
            <a:r>
              <a:rPr lang="da-DK" err="1"/>
              <a:t>are</a:t>
            </a:r>
            <a:r>
              <a:rPr lang="da-DK"/>
              <a:t> </a:t>
            </a:r>
            <a:r>
              <a:rPr lang="da-DK" err="1"/>
              <a:t>dependant</a:t>
            </a:r>
            <a:r>
              <a:rPr lang="da-DK"/>
              <a:t> on </a:t>
            </a:r>
            <a:r>
              <a:rPr lang="da-DK" err="1"/>
              <a:t>eachother</a:t>
            </a:r>
            <a:r>
              <a:rPr lang="da-DK"/>
              <a:t>!</a:t>
            </a:r>
          </a:p>
          <a:p>
            <a:r>
              <a:rPr lang="da-DK" err="1"/>
              <a:t>Based</a:t>
            </a:r>
            <a:r>
              <a:rPr lang="da-DK"/>
              <a:t> on the meeting on </a:t>
            </a:r>
            <a:r>
              <a:rPr lang="da-DK" err="1"/>
              <a:t>February</a:t>
            </a:r>
            <a:r>
              <a:rPr lang="da-DK"/>
              <a:t> 5, </a:t>
            </a:r>
            <a:r>
              <a:rPr lang="da-DK" err="1"/>
              <a:t>we</a:t>
            </a:r>
            <a:r>
              <a:rPr lang="da-DK"/>
              <a:t> have </a:t>
            </a:r>
            <a:r>
              <a:rPr lang="da-DK" err="1"/>
              <a:t>identified</a:t>
            </a:r>
            <a:r>
              <a:rPr lang="da-DK"/>
              <a:t>:</a:t>
            </a:r>
            <a:r>
              <a:rPr lang="da-DK" b="1"/>
              <a:t> </a:t>
            </a:r>
            <a:r>
              <a:rPr lang="da-DK" b="1" err="1"/>
              <a:t>Very</a:t>
            </a:r>
            <a:r>
              <a:rPr lang="da-DK" b="1"/>
              <a:t> </a:t>
            </a:r>
            <a:r>
              <a:rPr lang="da-DK" b="1" err="1"/>
              <a:t>important</a:t>
            </a:r>
            <a:r>
              <a:rPr lang="da-DK"/>
              <a:t>, </a:t>
            </a:r>
            <a:r>
              <a:rPr lang="da-DK" b="1" err="1"/>
              <a:t>Partly</a:t>
            </a:r>
            <a:r>
              <a:rPr lang="da-DK" b="1"/>
              <a:t> </a:t>
            </a:r>
            <a:r>
              <a:rPr lang="da-DK" b="1" err="1"/>
              <a:t>Important</a:t>
            </a:r>
            <a:r>
              <a:rPr lang="da-DK"/>
              <a:t>, and </a:t>
            </a:r>
            <a:r>
              <a:rPr lang="da-DK" b="1"/>
              <a:t>Not </a:t>
            </a:r>
            <a:r>
              <a:rPr lang="da-DK" b="1" err="1"/>
              <a:t>that</a:t>
            </a:r>
            <a:r>
              <a:rPr lang="da-DK" b="1"/>
              <a:t> </a:t>
            </a:r>
            <a:r>
              <a:rPr lang="da-DK" b="1" err="1"/>
              <a:t>important</a:t>
            </a:r>
            <a:r>
              <a:rPr lang="da-DK" b="1"/>
              <a:t> </a:t>
            </a:r>
            <a:r>
              <a:rPr lang="da-DK"/>
              <a:t>(</a:t>
            </a:r>
            <a:r>
              <a:rPr lang="da-DK" err="1"/>
              <a:t>should</a:t>
            </a:r>
            <a:r>
              <a:rPr lang="da-DK"/>
              <a:t> </a:t>
            </a:r>
            <a:r>
              <a:rPr lang="da-DK" err="1"/>
              <a:t>you</a:t>
            </a:r>
            <a:r>
              <a:rPr lang="da-DK"/>
              <a:t> </a:t>
            </a:r>
            <a:r>
              <a:rPr lang="da-DK" err="1"/>
              <a:t>learn</a:t>
            </a:r>
            <a:r>
              <a:rPr lang="da-DK"/>
              <a:t> </a:t>
            </a:r>
            <a:r>
              <a:rPr lang="da-DK" err="1"/>
              <a:t>yourself</a:t>
            </a:r>
            <a:r>
              <a:rPr lang="da-DK"/>
              <a:t> or from </a:t>
            </a:r>
            <a:r>
              <a:rPr lang="da-DK" err="1"/>
              <a:t>secondary</a:t>
            </a:r>
            <a:r>
              <a:rPr lang="da-DK"/>
              <a:t> </a:t>
            </a:r>
            <a:r>
              <a:rPr lang="da-DK" err="1"/>
              <a:t>education</a:t>
            </a:r>
            <a:r>
              <a:rPr lang="da-DK"/>
              <a:t>)</a:t>
            </a:r>
          </a:p>
          <a:p>
            <a:pPr marL="342900" lvl="0" indent="-342900">
              <a:lnSpc>
                <a:spcPct val="107000"/>
              </a:lnSpc>
              <a:spcAft>
                <a:spcPts val="800"/>
              </a:spcAft>
              <a:buFont typeface="+mj-lt"/>
              <a:buAutoNum type="arabicPeriod"/>
              <a:tabLst>
                <a:tab pos="457200" algn="l"/>
              </a:tabLst>
            </a:pPr>
            <a:r>
              <a:rPr lang="en-US" b="1">
                <a:effectLst/>
                <a:latin typeface="Arial" panose="020B0604020202020204" pitchFamily="34" charset="0"/>
                <a:ea typeface="Times New Roman" panose="02020603050405020304" pitchFamily="18" charset="0"/>
                <a:cs typeface="Arial" panose="020B0604020202020204" pitchFamily="34" charset="0"/>
              </a:rPr>
              <a:t>Information and data literacy</a:t>
            </a:r>
            <a:r>
              <a:rPr lang="en-US">
                <a:effectLst/>
                <a:latin typeface="Arial" panose="020B0604020202020204" pitchFamily="34" charset="0"/>
                <a:ea typeface="Times New Roman" panose="02020603050405020304" pitchFamily="18" charset="0"/>
                <a:cs typeface="Arial" panose="020B0604020202020204" pitchFamily="34" charset="0"/>
              </a:rPr>
              <a:t>:</a:t>
            </a:r>
            <a:endParaRPr lang="da-DK">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b="1">
                <a:effectLst/>
                <a:latin typeface="Arial" panose="020B0604020202020204" pitchFamily="34" charset="0"/>
                <a:ea typeface="Times New Roman" panose="02020603050405020304" pitchFamily="18" charset="0"/>
                <a:cs typeface="Arial" panose="020B0604020202020204" pitchFamily="34" charset="0"/>
              </a:rPr>
              <a:t>Communication and collaboration</a:t>
            </a:r>
            <a:r>
              <a:rPr lang="en-US">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07000"/>
              </a:lnSpc>
              <a:spcAft>
                <a:spcPts val="800"/>
              </a:spcAft>
              <a:buFont typeface="+mj-lt"/>
              <a:buAutoNum type="arabicPeriod"/>
              <a:tabLst>
                <a:tab pos="457200" algn="l"/>
              </a:tabLst>
            </a:pPr>
            <a:r>
              <a:rPr lang="en-US" b="1">
                <a:effectLst/>
                <a:latin typeface="Arial" panose="020B0604020202020204" pitchFamily="34" charset="0"/>
                <a:ea typeface="Times New Roman" panose="02020603050405020304" pitchFamily="18" charset="0"/>
                <a:cs typeface="Arial" panose="020B0604020202020204" pitchFamily="34" charset="0"/>
              </a:rPr>
              <a:t>Digital content creation</a:t>
            </a:r>
            <a:r>
              <a:rPr lang="en-US">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07000"/>
              </a:lnSpc>
              <a:spcAft>
                <a:spcPts val="800"/>
              </a:spcAft>
              <a:buFont typeface="+mj-lt"/>
              <a:buAutoNum type="arabicPeriod"/>
              <a:tabLst>
                <a:tab pos="457200" algn="l"/>
              </a:tabLst>
            </a:pPr>
            <a:r>
              <a:rPr lang="en-US" b="1">
                <a:effectLst/>
                <a:latin typeface="Arial" panose="020B0604020202020204" pitchFamily="34" charset="0"/>
                <a:ea typeface="Times New Roman" panose="02020603050405020304" pitchFamily="18" charset="0"/>
                <a:cs typeface="Arial" panose="020B0604020202020204" pitchFamily="34" charset="0"/>
              </a:rPr>
              <a:t>Safety</a:t>
            </a:r>
            <a:r>
              <a:rPr lang="en-US">
                <a:effectLst/>
                <a:latin typeface="Arial" panose="020B0604020202020204" pitchFamily="34" charset="0"/>
                <a:ea typeface="Times New Roman" panose="02020603050405020304" pitchFamily="18" charset="0"/>
                <a:cs typeface="Arial" panose="020B0604020202020204" pitchFamily="34" charset="0"/>
              </a:rPr>
              <a:t>:</a:t>
            </a:r>
            <a:endParaRPr lang="da-DK">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b="1">
                <a:effectLst/>
                <a:latin typeface="Arial" panose="020B0604020202020204" pitchFamily="34" charset="0"/>
                <a:ea typeface="Times New Roman" panose="02020603050405020304" pitchFamily="18" charset="0"/>
                <a:cs typeface="Arial" panose="020B0604020202020204" pitchFamily="34" charset="0"/>
              </a:rPr>
              <a:t>Problem solving</a:t>
            </a:r>
            <a:r>
              <a:rPr lang="en-US">
                <a:effectLst/>
                <a:latin typeface="Arial" panose="020B0604020202020204" pitchFamily="34" charset="0"/>
                <a:ea typeface="Times New Roman" panose="02020603050405020304" pitchFamily="18" charset="0"/>
                <a:cs typeface="Arial" panose="020B0604020202020204" pitchFamily="34" charset="0"/>
              </a:rPr>
              <a:t>: </a:t>
            </a:r>
            <a:endParaRPr lang="da-DK"/>
          </a:p>
          <a:p>
            <a:endParaRPr lang="da-DK"/>
          </a:p>
        </p:txBody>
      </p:sp>
      <p:sp>
        <p:nvSpPr>
          <p:cNvPr id="4" name="Pladsholder til slidenummer 3"/>
          <p:cNvSpPr>
            <a:spLocks noGrp="1"/>
          </p:cNvSpPr>
          <p:nvPr>
            <p:ph type="sldNum" sz="quarter" idx="5"/>
          </p:nvPr>
        </p:nvSpPr>
        <p:spPr/>
        <p:txBody>
          <a:bodyPr/>
          <a:lstStyle/>
          <a:p>
            <a:fld id="{49436F85-577F-4A92-A47F-D540A2BCC821}" type="slidenum">
              <a:rPr lang="en-GB" smtClean="0"/>
              <a:pPr/>
              <a:t>5</a:t>
            </a:fld>
            <a:endParaRPr lang="en-GB"/>
          </a:p>
        </p:txBody>
      </p:sp>
      <p:sp>
        <p:nvSpPr>
          <p:cNvPr id="5" name="Pladsholder til dato 4">
            <a:extLst>
              <a:ext uri="{FF2B5EF4-FFF2-40B4-BE49-F238E27FC236}">
                <a16:creationId xmlns:a16="http://schemas.microsoft.com/office/drawing/2014/main" id="{58EC569F-0257-E423-E7E9-2B736D9FC690}"/>
              </a:ext>
            </a:extLst>
          </p:cNvPr>
          <p:cNvSpPr>
            <a:spLocks noGrp="1"/>
          </p:cNvSpPr>
          <p:nvPr>
            <p:ph type="dt" idx="1"/>
          </p:nvPr>
        </p:nvSpPr>
        <p:spPr/>
        <p:txBody>
          <a:bodyPr/>
          <a:lstStyle/>
          <a:p>
            <a:fld id="{246C059A-6F5E-4B8C-9092-121E13B38858}" type="datetime1">
              <a:rPr lang="en-GB" smtClean="0"/>
              <a:t>25/02/2025</a:t>
            </a:fld>
            <a:endParaRPr lang="en-GB"/>
          </a:p>
        </p:txBody>
      </p:sp>
    </p:spTree>
    <p:extLst>
      <p:ext uri="{BB962C8B-B14F-4D97-AF65-F5344CB8AC3E}">
        <p14:creationId xmlns:p14="http://schemas.microsoft.com/office/powerpoint/2010/main" val="2442821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dirty="0"/>
              <a:t>Klik for at tilføje overskrift</a:t>
            </a:r>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25-02-2025</a:t>
            </a:fld>
            <a:endParaRPr lang="da-DK"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25-02-2025</a:t>
            </a:fld>
            <a:endParaRPr lang="da-DK" dirty="0"/>
          </a:p>
        </p:txBody>
      </p:sp>
    </p:spTree>
    <p:extLst>
      <p:ext uri="{BB962C8B-B14F-4D97-AF65-F5344CB8AC3E}">
        <p14:creationId xmlns:p14="http://schemas.microsoft.com/office/powerpoint/2010/main" val="319033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dirty="0"/>
              <a:t>Klik for at tilføje overskrift, maksimalt 3 linjer</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25-02-2025</a:t>
            </a:fld>
            <a:endParaRPr lang="da-DK" dirty="0"/>
          </a:p>
        </p:txBody>
      </p:sp>
      <p:sp>
        <p:nvSpPr>
          <p:cNvPr id="9" name="TextBox 19">
            <a:extLst>
              <a:ext uri="{FF2B5EF4-FFF2-40B4-BE49-F238E27FC236}">
                <a16:creationId xmlns:a16="http://schemas.microsoft.com/office/drawing/2014/main" id="{77BCC6E7-9279-FA89-A785-CF0077EE4743}"/>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2307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dirty="0"/>
              <a:t>Overskrift i </a:t>
            </a:r>
            <a:r>
              <a:rPr lang="da-DK" dirty="0" err="1"/>
              <a:t>maks</a:t>
            </a:r>
            <a:r>
              <a:rPr lang="da-DK" dirty="0"/>
              <a:t> 2 linjer</a:t>
            </a:r>
            <a:endParaRPr lang="da-DK"/>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dirty="0"/>
              <a:t>Klik for at indsætte tekst (f.eks. job titel)</a:t>
            </a:r>
            <a:endParaRPr lang="da-DK"/>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dirty="0"/>
              <a:t>Vælg pladsholderen og indsæt billede via Templafy/Skyfish eller ikon eller logo via Templafy/Billeder</a:t>
            </a:r>
            <a:endParaRPr lang="da-DK"/>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25-02-2025</a:t>
            </a:fld>
            <a:endParaRPr lang="da-DK"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25-02-2025</a:t>
            </a:fld>
            <a:endParaRPr lang="da-DK"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a:t>
            </a:fld>
            <a:endParaRPr lang="da-DK" dirty="0"/>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TextBox 19">
            <a:extLst>
              <a:ext uri="{FF2B5EF4-FFF2-40B4-BE49-F238E27FC236}">
                <a16:creationId xmlns:a16="http://schemas.microsoft.com/office/drawing/2014/main" id="{84BAC96C-D3F0-4589-BA68-661284F36D77}"/>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21722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dirty="0"/>
              <a:t>Vælg pladsholderen og indsæt billede via Templafy/Skyfish eller ikon eller logo via Templafy/Billeder</a:t>
            </a:r>
            <a:endParaRPr lang="da-DK"/>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25-02-2025</a:t>
            </a:fld>
            <a:endParaRPr lang="da-DK"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25-02-2025</a:t>
            </a:fld>
            <a:endParaRPr lang="da-DK"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a:t>
            </a:fld>
            <a:endParaRPr lang="da-DK" dirty="0"/>
          </a:p>
        </p:txBody>
      </p:sp>
    </p:spTree>
    <p:extLst>
      <p:ext uri="{BB962C8B-B14F-4D97-AF65-F5344CB8AC3E}">
        <p14:creationId xmlns:p14="http://schemas.microsoft.com/office/powerpoint/2010/main" val="3918304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dirty="0"/>
              <a:t>Klik for at </a:t>
            </a:r>
            <a:r>
              <a:rPr lang="da-DK"/>
              <a:t>tilføje overskrift</a:t>
            </a:r>
          </a:p>
          <a:p>
            <a:pPr lvl="1"/>
            <a:r>
              <a:rPr lang="da-DK"/>
              <a:t>Second level</a:t>
            </a:r>
            <a:endParaRPr lang="da-DK"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dirty="0"/>
              <a:t>Indsæt logo: Vælg pladsholderen, indsæt logo via Templafy/Billeder</a:t>
            </a:r>
            <a:endParaRPr lang="da-DK"/>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p>
          <a:p>
            <a:pPr lvl="2"/>
            <a:endParaRPr lang="da-DK"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endParaRPr lang="da-DK"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25-02-2025</a:t>
            </a:fld>
            <a:endParaRPr lang="da-DK"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a:t>
            </a:fld>
            <a:endParaRPr lang="da-DK" dirty="0"/>
          </a:p>
        </p:txBody>
      </p:sp>
    </p:spTree>
    <p:extLst>
      <p:ext uri="{BB962C8B-B14F-4D97-AF65-F5344CB8AC3E}">
        <p14:creationId xmlns:p14="http://schemas.microsoft.com/office/powerpoint/2010/main" val="3582921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25-02-2025</a:t>
            </a:fld>
            <a:endParaRPr lang="da-DK"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25-02-2025</a:t>
            </a:fld>
            <a:endParaRPr lang="da-DK"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25-02-2025</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dirty="0"/>
          </a:p>
        </p:txBody>
      </p:sp>
    </p:spTree>
    <p:extLst>
      <p:ext uri="{BB962C8B-B14F-4D97-AF65-F5344CB8AC3E}">
        <p14:creationId xmlns:p14="http://schemas.microsoft.com/office/powerpoint/2010/main" val="661292278"/>
      </p:ext>
    </p:extLst>
  </p:cSld>
  <p:clrMapOvr>
    <a:masterClrMapping/>
  </p:clrMapOvr>
  <p:extLst>
    <p:ext uri="{DCECCB84-F9BA-43D5-87BE-67443E8EF086}">
      <p15:sldGuideLst xmlns:p15="http://schemas.microsoft.com/office/powerpoint/2012/main">
        <p15:guide id="1" orient="horz" pos="6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dirty="0"/>
              <a:t>Klik for at tilføje overskrift</a:t>
            </a:r>
            <a:endParaRPr lang="da-DK"/>
          </a:p>
        </p:txBody>
      </p:sp>
      <p:pic>
        <p:nvPicPr>
          <p:cNvPr id="7" name="Logo black">
            <a:extLst>
              <a:ext uri="{FF2B5EF4-FFF2-40B4-BE49-F238E27FC236}">
                <a16:creationId xmlns:a16="http://schemas.microsoft.com/office/drawing/2014/main" id="{E6E48129-FB3C-4F39-A5A1-63313B41D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25-02-2025</a:t>
            </a:fld>
            <a:endParaRPr lang="da-DK"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25-02-2025</a:t>
            </a:fld>
            <a:endParaRPr lang="da-DK" dirty="0"/>
          </a:p>
        </p:txBody>
      </p:sp>
      <p:sp>
        <p:nvSpPr>
          <p:cNvPr id="8" name="TextBox 19">
            <a:extLst>
              <a:ext uri="{FF2B5EF4-FFF2-40B4-BE49-F238E27FC236}">
                <a16:creationId xmlns:a16="http://schemas.microsoft.com/office/drawing/2014/main" id="{5C6B8E24-66E4-1DDA-ADCF-C1D6EB952142}"/>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406752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dirty="0"/>
              <a:t>Klik for at tilføje overskrift</a:t>
            </a:r>
            <a:endParaRPr lang="da-DK"/>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25-02-2025</a:t>
            </a:fld>
            <a:endParaRPr lang="da-DK" dirty="0"/>
          </a:p>
        </p:txBody>
      </p:sp>
      <p:sp>
        <p:nvSpPr>
          <p:cNvPr id="7" name="TextBox 19">
            <a:extLst>
              <a:ext uri="{FF2B5EF4-FFF2-40B4-BE49-F238E27FC236}">
                <a16:creationId xmlns:a16="http://schemas.microsoft.com/office/drawing/2014/main" id="{69D838CB-E753-1CD5-AF9E-101E63EE7002}"/>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3540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25-02-2025</a:t>
            </a:fld>
            <a:endParaRPr lang="da-DK"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25-02-2025</a:t>
            </a:fld>
            <a:endParaRPr lang="da-DK" dirty="0"/>
          </a:p>
        </p:txBody>
      </p:sp>
    </p:spTree>
    <p:extLst>
      <p:ext uri="{BB962C8B-B14F-4D97-AF65-F5344CB8AC3E}">
        <p14:creationId xmlns:p14="http://schemas.microsoft.com/office/powerpoint/2010/main" val="155003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25-02-2025</a:t>
            </a:fld>
            <a:endParaRPr lang="da-DK"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25-02-2025</a:t>
            </a:fld>
            <a:endParaRPr lang="da-DK"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dirty="0"/>
          </a:p>
        </p:txBody>
      </p:sp>
    </p:spTree>
    <p:extLst>
      <p:ext uri="{BB962C8B-B14F-4D97-AF65-F5344CB8AC3E}">
        <p14:creationId xmlns:p14="http://schemas.microsoft.com/office/powerpoint/2010/main" val="22096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25-02-2025</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dirty="0"/>
          </a:p>
        </p:txBody>
      </p:sp>
    </p:spTree>
    <p:extLst>
      <p:ext uri="{BB962C8B-B14F-4D97-AF65-F5344CB8AC3E}">
        <p14:creationId xmlns:p14="http://schemas.microsoft.com/office/powerpoint/2010/main" val="161771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25-02-2025</a:t>
            </a:fld>
            <a:endParaRPr lang="da-DK"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25-02-2025</a:t>
            </a:fld>
            <a:endParaRPr lang="da-DK"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a:t>
            </a:fld>
            <a:endParaRPr lang="da-DK" dirty="0"/>
          </a:p>
        </p:txBody>
      </p:sp>
      <p:sp>
        <p:nvSpPr>
          <p:cNvPr id="10" name="TextBox 19">
            <a:extLst>
              <a:ext uri="{FF2B5EF4-FFF2-40B4-BE49-F238E27FC236}">
                <a16:creationId xmlns:a16="http://schemas.microsoft.com/office/drawing/2014/main" id="{D1BE9BA7-ED5E-4943-A249-9704A0A8F736}"/>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7654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dirty="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25-02-2025</a:t>
            </a:fld>
            <a:endParaRPr lang="da-DK"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25-02-2025</a:t>
            </a:fld>
            <a:endParaRPr lang="da-DK"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a:t>
            </a:fld>
            <a:endParaRPr lang="da-DK" dirty="0"/>
          </a:p>
        </p:txBody>
      </p:sp>
    </p:spTree>
    <p:extLst>
      <p:ext uri="{BB962C8B-B14F-4D97-AF65-F5344CB8AC3E}">
        <p14:creationId xmlns:p14="http://schemas.microsoft.com/office/powerpoint/2010/main" val="224195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dirty="0"/>
              <a:t>Første niveau, bullet 16 </a:t>
            </a:r>
            <a:r>
              <a:rPr lang="da-DK" dirty="0" err="1"/>
              <a:t>pkt</a:t>
            </a:r>
            <a:endParaRPr lang="da-DK" dirty="0"/>
          </a:p>
          <a:p>
            <a:pPr lvl="1"/>
            <a:r>
              <a:rPr lang="da-DK" dirty="0"/>
              <a:t>Andet niveau, bullet 14 </a:t>
            </a:r>
            <a:r>
              <a:rPr lang="da-DK" dirty="0" err="1"/>
              <a:t>pkt</a:t>
            </a:r>
            <a:endParaRPr lang="da-DK" dirty="0"/>
          </a:p>
          <a:p>
            <a:pPr lvl="2"/>
            <a:r>
              <a:rPr lang="da-DK" dirty="0"/>
              <a:t>Tredje niveau, bullet 12 </a:t>
            </a:r>
            <a:r>
              <a:rPr lang="da-DK" dirty="0" err="1"/>
              <a:t>pkt</a:t>
            </a:r>
            <a:endParaRPr lang="da-DK" dirty="0"/>
          </a:p>
          <a:p>
            <a:pPr lvl="3"/>
            <a:r>
              <a:rPr lang="da-DK" dirty="0"/>
              <a:t>Fjerde niveau, Header bold 16 </a:t>
            </a:r>
            <a:r>
              <a:rPr lang="da-DK" dirty="0" err="1"/>
              <a:t>pkt</a:t>
            </a:r>
            <a:endParaRPr lang="da-DK" dirty="0"/>
          </a:p>
          <a:p>
            <a:pPr lvl="4"/>
            <a:r>
              <a:rPr lang="da-DK" dirty="0"/>
              <a:t>Femte niveau, Body </a:t>
            </a:r>
            <a:r>
              <a:rPr lang="da-DK" dirty="0" err="1"/>
              <a:t>regular</a:t>
            </a:r>
            <a:r>
              <a:rPr lang="da-DK" dirty="0"/>
              <a:t> 16 </a:t>
            </a:r>
            <a:r>
              <a:rPr lang="da-DK" dirty="0" err="1"/>
              <a:t>pkt</a:t>
            </a:r>
            <a:endParaRPr lang="da-DK" dirty="0"/>
          </a:p>
          <a:p>
            <a:pPr lvl="5"/>
            <a:r>
              <a:rPr lang="da-DK" dirty="0"/>
              <a:t>Sjette niveau, bullet 12 </a:t>
            </a:r>
            <a:r>
              <a:rPr lang="da-DK" dirty="0" err="1"/>
              <a:t>pkt</a:t>
            </a:r>
            <a:endParaRPr lang="da-DK" dirty="0"/>
          </a:p>
          <a:p>
            <a:pPr lvl="6"/>
            <a:r>
              <a:rPr lang="da-DK" dirty="0"/>
              <a:t>Syvende niveau, bullet 12 </a:t>
            </a:r>
            <a:r>
              <a:rPr lang="da-DK" dirty="0" err="1"/>
              <a:t>pkt</a:t>
            </a:r>
            <a:r>
              <a:rPr lang="da-DK" dirty="0"/>
              <a:t> (indryk 1 gang)</a:t>
            </a:r>
          </a:p>
          <a:p>
            <a:pPr lvl="7"/>
            <a:r>
              <a:rPr lang="da-DK" dirty="0"/>
              <a:t>Ottende niveau, Header bold, 12 </a:t>
            </a:r>
            <a:r>
              <a:rPr lang="da-DK" dirty="0" err="1"/>
              <a:t>pkt</a:t>
            </a:r>
            <a:endParaRPr lang="da-DK" dirty="0"/>
          </a:p>
          <a:p>
            <a:pPr lvl="8"/>
            <a:r>
              <a:rPr lang="da-DK" dirty="0"/>
              <a:t>Niende niveau, Body </a:t>
            </a:r>
            <a:r>
              <a:rPr lang="da-DK" dirty="0" err="1"/>
              <a:t>regular</a:t>
            </a:r>
            <a:r>
              <a:rPr lang="da-DK" dirty="0"/>
              <a:t>, 12 </a:t>
            </a:r>
            <a:r>
              <a:rPr lang="da-DK" dirty="0" err="1"/>
              <a:t>pkt</a:t>
            </a:r>
            <a:endParaRPr lang="da-DK"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25-02-2025</a:t>
            </a:fld>
            <a:endParaRPr lang="da-DK"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a:t>
            </a:fld>
            <a:endParaRPr lang="da-DK"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25-02-2025</a:t>
            </a:fld>
            <a:endParaRPr lang="da-DK" dirty="0"/>
          </a:p>
        </p:txBody>
      </p:sp>
      <p:sp>
        <p:nvSpPr>
          <p:cNvPr id="8" name="TextBox 19">
            <a:extLst>
              <a:ext uri="{FF2B5EF4-FFF2-40B4-BE49-F238E27FC236}">
                <a16:creationId xmlns:a16="http://schemas.microsoft.com/office/drawing/2014/main" id="{FEA46720-1AC7-3FC2-4AB2-8DA6DE7D6F8D}"/>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79" r:id="rId3"/>
    <p:sldLayoutId id="2147483680" r:id="rId4"/>
    <p:sldLayoutId id="2147483688" r:id="rId5"/>
    <p:sldLayoutId id="2147483690" r:id="rId6"/>
    <p:sldLayoutId id="2147483686" r:id="rId7"/>
    <p:sldLayoutId id="2147483682" r:id="rId8"/>
    <p:sldLayoutId id="2147483689" r:id="rId9"/>
    <p:sldLayoutId id="2147483676" r:id="rId10"/>
    <p:sldLayoutId id="2147483654" r:id="rId11"/>
    <p:sldLayoutId id="2147483685" r:id="rId12"/>
    <p:sldLayoutId id="2147483691" r:id="rId13"/>
    <p:sldLayoutId id="2147483662" r:id="rId14"/>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9"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2.xml"/><Relationship Id="rId1" Type="http://schemas.openxmlformats.org/officeDocument/2006/relationships/customXml" Target="../../customXml/item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A6DEA-3DCA-8EA2-DAF3-BEF97E5D81FF}"/>
              </a:ext>
            </a:extLst>
          </p:cNvPr>
          <p:cNvSpPr>
            <a:spLocks noGrp="1"/>
          </p:cNvSpPr>
          <p:nvPr>
            <p:ph type="ctrTitle"/>
          </p:nvPr>
        </p:nvSpPr>
        <p:spPr/>
        <p:txBody>
          <a:bodyPr/>
          <a:lstStyle/>
          <a:p>
            <a:pPr algn="ctr"/>
            <a:br>
              <a:rPr lang="da-DK" sz="1800" dirty="0">
                <a:effectLst/>
                <a:latin typeface="Calibri" panose="020F0502020204030204" pitchFamily="34" charset="0"/>
                <a:ea typeface="Calibri" panose="020F0502020204030204" pitchFamily="34" charset="0"/>
              </a:rPr>
            </a:br>
            <a:r>
              <a:rPr lang="da-DK" sz="2800" dirty="0">
                <a:latin typeface="Calibri" panose="020F0502020204030204" pitchFamily="34" charset="0"/>
                <a:ea typeface="Times New Roman" panose="02020603050405020304" pitchFamily="18" charset="0"/>
              </a:rPr>
              <a:t>Digitalt kompetenceløft for de studerende på Det Samfundsvidenskabelige </a:t>
            </a:r>
            <a:r>
              <a:rPr lang="da-DK" sz="2800" dirty="0" err="1">
                <a:latin typeface="Calibri" panose="020F0502020204030204" pitchFamily="34" charset="0"/>
                <a:ea typeface="Times New Roman" panose="02020603050405020304" pitchFamily="18" charset="0"/>
              </a:rPr>
              <a:t>Fakultet…og</a:t>
            </a:r>
            <a:r>
              <a:rPr lang="da-DK" sz="2800" dirty="0">
                <a:latin typeface="Calibri" panose="020F0502020204030204" pitchFamily="34" charset="0"/>
                <a:ea typeface="Times New Roman" panose="02020603050405020304" pitchFamily="18" charset="0"/>
              </a:rPr>
              <a:t> lidt til</a:t>
            </a:r>
            <a:endParaRPr lang="da-DK" sz="2800" dirty="0"/>
          </a:p>
        </p:txBody>
      </p:sp>
      <p:sp>
        <p:nvSpPr>
          <p:cNvPr id="3" name="Pladsholder til dato 2">
            <a:extLst>
              <a:ext uri="{FF2B5EF4-FFF2-40B4-BE49-F238E27FC236}">
                <a16:creationId xmlns:a16="http://schemas.microsoft.com/office/drawing/2014/main" id="{334884DF-0ED0-65A1-D524-AF6BD67B0B02}"/>
              </a:ext>
            </a:extLst>
          </p:cNvPr>
          <p:cNvSpPr>
            <a:spLocks noGrp="1"/>
          </p:cNvSpPr>
          <p:nvPr>
            <p:ph type="dt" sz="half" idx="2"/>
          </p:nvPr>
        </p:nvSpPr>
        <p:spPr/>
        <p:txBody>
          <a:bodyPr/>
          <a:lstStyle/>
          <a:p>
            <a:fld id="{64957A0E-FA20-4CE6-9ABE-A816EF9E2568}" type="datetime1">
              <a:rPr lang="da-DK" smtClean="0"/>
              <a:t>25-02-2025</a:t>
            </a:fld>
            <a:endParaRPr lang="da-DK" dirty="0"/>
          </a:p>
        </p:txBody>
      </p:sp>
    </p:spTree>
    <p:custDataLst>
      <p:custData r:id="rId1"/>
      <p:custData r:id="rId2"/>
    </p:custDataLst>
    <p:extLst>
      <p:ext uri="{BB962C8B-B14F-4D97-AF65-F5344CB8AC3E}">
        <p14:creationId xmlns:p14="http://schemas.microsoft.com/office/powerpoint/2010/main" val="375002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A5728-0924-39E4-3CB3-F43E4033E942}"/>
              </a:ext>
            </a:extLst>
          </p:cNvPr>
          <p:cNvSpPr>
            <a:spLocks noGrp="1"/>
          </p:cNvSpPr>
          <p:nvPr>
            <p:ph type="title"/>
          </p:nvPr>
        </p:nvSpPr>
        <p:spPr/>
        <p:txBody>
          <a:bodyPr/>
          <a:lstStyle/>
          <a:p>
            <a:r>
              <a:rPr lang="da-DK" dirty="0"/>
              <a:t>Baggrund</a:t>
            </a:r>
          </a:p>
        </p:txBody>
      </p:sp>
      <p:sp>
        <p:nvSpPr>
          <p:cNvPr id="3" name="Content Placeholder 2">
            <a:extLst>
              <a:ext uri="{FF2B5EF4-FFF2-40B4-BE49-F238E27FC236}">
                <a16:creationId xmlns:a16="http://schemas.microsoft.com/office/drawing/2014/main" id="{5CDA0A31-34E1-ABA0-35A5-634159428A13}"/>
              </a:ext>
            </a:extLst>
          </p:cNvPr>
          <p:cNvSpPr>
            <a:spLocks noGrp="1"/>
          </p:cNvSpPr>
          <p:nvPr>
            <p:ph sz="quarter" idx="19"/>
          </p:nvPr>
        </p:nvSpPr>
        <p:spPr/>
        <p:txBody>
          <a:bodyPr/>
          <a:lstStyle/>
          <a:p>
            <a:r>
              <a:rPr lang="da-DK" b="1" dirty="0"/>
              <a:t>Strategisk forankring:</a:t>
            </a:r>
            <a:endParaRPr lang="da-DK" dirty="0"/>
          </a:p>
          <a:p>
            <a:r>
              <a:rPr lang="da-DK" b="1" dirty="0"/>
              <a:t>SDU ønsker at uddanne digitalt bevidste kandidater</a:t>
            </a:r>
            <a:endParaRPr lang="da-DK" dirty="0"/>
          </a:p>
          <a:p>
            <a:r>
              <a:rPr lang="da-DK" dirty="0"/>
              <a:t>SAMF vil </a:t>
            </a:r>
            <a:r>
              <a:rPr lang="da-DK" b="1" dirty="0"/>
              <a:t>"Integrere eksisterende og nye teknologier i uddannelserne som en vigtig del af en stærk digital kompetenceprofil på tværs af fakultetets uddannelsesportefølje."</a:t>
            </a:r>
            <a:endParaRPr lang="da-DK" dirty="0"/>
          </a:p>
          <a:p>
            <a:r>
              <a:rPr lang="da-DK" dirty="0" err="1"/>
              <a:t>SAMF’s</a:t>
            </a:r>
            <a:r>
              <a:rPr lang="da-DK" dirty="0"/>
              <a:t> mission er: </a:t>
            </a:r>
            <a:r>
              <a:rPr lang="da-DK" b="1" dirty="0"/>
              <a:t>"Vi adresserer samfundsmæssige udfordringer ved at engagere os i tværfaglig </a:t>
            </a:r>
            <a:r>
              <a:rPr lang="da-DK" b="1" dirty="0" err="1"/>
              <a:t>vidensskabelse</a:t>
            </a:r>
            <a:r>
              <a:rPr lang="da-DK" b="1" dirty="0"/>
              <a:t>, udnytte eksterne relationer og muliggøre fleksible læringsoplevelser, der giver vores kandidater mulighed for at deltage aktivt i og lede samfundets institutioner."</a:t>
            </a:r>
            <a:endParaRPr lang="da-DK" dirty="0"/>
          </a:p>
          <a:p>
            <a:r>
              <a:rPr lang="da-DK" dirty="0"/>
              <a:t>For at opfylde denne mission – og sikre, at kandidaterne succesfuldt kan være med til at sætte retningen for virksomheder og offentlige organisationer – er det afgørende, at digitaliseringen af samfundet og den teknologiske udvikling afspejles i uddannelsernes indhold og organisering.</a:t>
            </a:r>
          </a:p>
          <a:p>
            <a:endParaRPr lang="da-DK" dirty="0"/>
          </a:p>
          <a:p>
            <a:r>
              <a:rPr lang="da-DK" b="1" dirty="0"/>
              <a:t>Dansk Industri</a:t>
            </a:r>
            <a:endParaRPr lang="da-DK" dirty="0"/>
          </a:p>
          <a:p>
            <a:pPr>
              <a:buFont typeface="Arial" panose="020B0604020202020204" pitchFamily="34" charset="0"/>
              <a:buChar char="•"/>
            </a:pPr>
            <a:r>
              <a:rPr lang="da-DK" dirty="0"/>
              <a:t>Anbefaler, at regeringen formulerer en digital strategi for uddannelsessystemet </a:t>
            </a:r>
            <a:r>
              <a:rPr lang="da-DK" b="1" dirty="0"/>
              <a:t>"fra første skoledag til sidste arbejdsdag".</a:t>
            </a:r>
            <a:endParaRPr lang="da-DK" dirty="0"/>
          </a:p>
          <a:p>
            <a:pPr>
              <a:buFont typeface="Arial" panose="020B0604020202020204" pitchFamily="34" charset="0"/>
              <a:buChar char="•"/>
            </a:pPr>
            <a:r>
              <a:rPr lang="da-DK" dirty="0"/>
              <a:t>Udtrykker et behov for </a:t>
            </a:r>
            <a:r>
              <a:rPr lang="da-DK" b="1" dirty="0"/>
              <a:t>"Digitale Integratorer"</a:t>
            </a:r>
            <a:r>
              <a:rPr lang="da-DK" dirty="0"/>
              <a:t>, der kan arbejde i spændingsfeltet mellem teknologi og politik, økonomi og/eller erhvervsliv.</a:t>
            </a:r>
          </a:p>
          <a:p>
            <a:endParaRPr lang="da-DK" dirty="0"/>
          </a:p>
          <a:p>
            <a:endParaRPr lang="da-DK" dirty="0"/>
          </a:p>
        </p:txBody>
      </p:sp>
      <p:sp>
        <p:nvSpPr>
          <p:cNvPr id="4" name="Date Placeholder 3">
            <a:extLst>
              <a:ext uri="{FF2B5EF4-FFF2-40B4-BE49-F238E27FC236}">
                <a16:creationId xmlns:a16="http://schemas.microsoft.com/office/drawing/2014/main" id="{0192ECC2-B57C-805F-C76F-DCC9F63AB542}"/>
              </a:ext>
            </a:extLst>
          </p:cNvPr>
          <p:cNvSpPr>
            <a:spLocks noGrp="1"/>
          </p:cNvSpPr>
          <p:nvPr>
            <p:ph type="dt" sz="half" idx="20"/>
          </p:nvPr>
        </p:nvSpPr>
        <p:spPr/>
        <p:txBody>
          <a:bodyPr/>
          <a:lstStyle/>
          <a:p>
            <a:fld id="{59A9DADB-A5A1-4886-A93B-3713B0E0D56A}" type="datetime1">
              <a:rPr lang="da-DK" smtClean="0"/>
              <a:t>25-02-2025</a:t>
            </a:fld>
            <a:endParaRPr lang="da-DK" dirty="0"/>
          </a:p>
        </p:txBody>
      </p:sp>
      <p:sp>
        <p:nvSpPr>
          <p:cNvPr id="5" name="Slide Number Placeholder 4">
            <a:extLst>
              <a:ext uri="{FF2B5EF4-FFF2-40B4-BE49-F238E27FC236}">
                <a16:creationId xmlns:a16="http://schemas.microsoft.com/office/drawing/2014/main" id="{EFBF96B4-0431-E768-670C-075CBA5037EE}"/>
              </a:ext>
            </a:extLst>
          </p:cNvPr>
          <p:cNvSpPr>
            <a:spLocks noGrp="1"/>
          </p:cNvSpPr>
          <p:nvPr>
            <p:ph type="sldNum" sz="quarter" idx="22"/>
          </p:nvPr>
        </p:nvSpPr>
        <p:spPr/>
        <p:txBody>
          <a:bodyPr/>
          <a:lstStyle/>
          <a:p>
            <a:fld id="{45D37B1E-C366-494F-A587-962AD9AABC83}" type="slidenum">
              <a:rPr lang="da-DK" smtClean="0"/>
              <a:pPr/>
              <a:t>2</a:t>
            </a:fld>
            <a:endParaRPr lang="da-DK" dirty="0"/>
          </a:p>
        </p:txBody>
      </p:sp>
    </p:spTree>
    <p:extLst>
      <p:ext uri="{BB962C8B-B14F-4D97-AF65-F5344CB8AC3E}">
        <p14:creationId xmlns:p14="http://schemas.microsoft.com/office/powerpoint/2010/main" val="75699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A179-A0D7-7C44-1F66-FCEC88248306}"/>
              </a:ext>
            </a:extLst>
          </p:cNvPr>
          <p:cNvSpPr>
            <a:spLocks noGrp="1"/>
          </p:cNvSpPr>
          <p:nvPr>
            <p:ph type="title"/>
          </p:nvPr>
        </p:nvSpPr>
        <p:spPr/>
        <p:txBody>
          <a:bodyPr/>
          <a:lstStyle/>
          <a:p>
            <a:r>
              <a:rPr lang="da-DK" dirty="0"/>
              <a:t>Første tanker</a:t>
            </a:r>
          </a:p>
        </p:txBody>
      </p:sp>
      <p:sp>
        <p:nvSpPr>
          <p:cNvPr id="4" name="Date Placeholder 3">
            <a:extLst>
              <a:ext uri="{FF2B5EF4-FFF2-40B4-BE49-F238E27FC236}">
                <a16:creationId xmlns:a16="http://schemas.microsoft.com/office/drawing/2014/main" id="{53EB6068-80EC-99C8-863B-E32FD30380EF}"/>
              </a:ext>
            </a:extLst>
          </p:cNvPr>
          <p:cNvSpPr>
            <a:spLocks noGrp="1"/>
          </p:cNvSpPr>
          <p:nvPr>
            <p:ph type="dt" sz="half" idx="20"/>
          </p:nvPr>
        </p:nvSpPr>
        <p:spPr/>
        <p:txBody>
          <a:bodyPr/>
          <a:lstStyle/>
          <a:p>
            <a:fld id="{A0F305AA-A33E-4447-99F4-CF565378C7C7}" type="datetime1">
              <a:rPr lang="da-DK" smtClean="0"/>
              <a:t>25-02-2025</a:t>
            </a:fld>
            <a:endParaRPr lang="da-DK" dirty="0"/>
          </a:p>
        </p:txBody>
      </p:sp>
      <p:sp>
        <p:nvSpPr>
          <p:cNvPr id="5" name="Slide Number Placeholder 4">
            <a:extLst>
              <a:ext uri="{FF2B5EF4-FFF2-40B4-BE49-F238E27FC236}">
                <a16:creationId xmlns:a16="http://schemas.microsoft.com/office/drawing/2014/main" id="{67FF842B-E2B4-6E78-2962-727909268839}"/>
              </a:ext>
            </a:extLst>
          </p:cNvPr>
          <p:cNvSpPr>
            <a:spLocks noGrp="1"/>
          </p:cNvSpPr>
          <p:nvPr>
            <p:ph type="sldNum" sz="quarter" idx="22"/>
          </p:nvPr>
        </p:nvSpPr>
        <p:spPr/>
        <p:txBody>
          <a:bodyPr/>
          <a:lstStyle/>
          <a:p>
            <a:fld id="{45D37B1E-C366-494F-A587-962AD9AABC83}" type="slidenum">
              <a:rPr lang="da-DK" smtClean="0"/>
              <a:pPr/>
              <a:t>3</a:t>
            </a:fld>
            <a:endParaRPr lang="da-DK" dirty="0"/>
          </a:p>
        </p:txBody>
      </p:sp>
      <p:pic>
        <p:nvPicPr>
          <p:cNvPr id="1026" name="Picture 2">
            <a:extLst>
              <a:ext uri="{FF2B5EF4-FFF2-40B4-BE49-F238E27FC236}">
                <a16:creationId xmlns:a16="http://schemas.microsoft.com/office/drawing/2014/main" id="{C8892F2B-3828-CF1C-37CD-0E477FC067D5}"/>
              </a:ext>
            </a:extLst>
          </p:cNvPr>
          <p:cNvPicPr>
            <a:picLocks noGrp="1" noChangeAspect="1" noChangeArrowheads="1"/>
          </p:cNvPicPr>
          <p:nvPr>
            <p:ph sz="quarter" idx="19"/>
          </p:nvPr>
        </p:nvPicPr>
        <p:blipFill>
          <a:blip r:embed="rId2">
            <a:extLst>
              <a:ext uri="{28A0092B-C50C-407E-A947-70E740481C1C}">
                <a14:useLocalDpi xmlns:a14="http://schemas.microsoft.com/office/drawing/2010/main" val="0"/>
              </a:ext>
            </a:extLst>
          </a:blip>
          <a:srcRect/>
          <a:stretch>
            <a:fillRect/>
          </a:stretch>
        </p:blipFill>
        <p:spPr bwMode="auto">
          <a:xfrm>
            <a:off x="2235200" y="1761109"/>
            <a:ext cx="6739466" cy="392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4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A0638D4-CEDE-CF12-4DB7-525401EDBEA4}"/>
              </a:ext>
            </a:extLst>
          </p:cNvPr>
          <p:cNvSpPr>
            <a:spLocks noGrp="1"/>
          </p:cNvSpPr>
          <p:nvPr>
            <p:ph type="dt" sz="half" idx="20"/>
          </p:nvPr>
        </p:nvSpPr>
        <p:spPr/>
        <p:txBody>
          <a:bodyPr/>
          <a:lstStyle/>
          <a:p>
            <a:fld id="{1ECAC277-BB0F-49AC-8F14-9A17018CC43A}" type="datetime1">
              <a:rPr lang="da-DK" smtClean="0"/>
              <a:t>25-02-2025</a:t>
            </a:fld>
            <a:endParaRPr lang="da-DK" dirty="0"/>
          </a:p>
        </p:txBody>
      </p:sp>
      <p:sp>
        <p:nvSpPr>
          <p:cNvPr id="5" name="Slide Number Placeholder 4">
            <a:extLst>
              <a:ext uri="{FF2B5EF4-FFF2-40B4-BE49-F238E27FC236}">
                <a16:creationId xmlns:a16="http://schemas.microsoft.com/office/drawing/2014/main" id="{34E48B91-AC9A-121B-BA46-F653DC10A54B}"/>
              </a:ext>
            </a:extLst>
          </p:cNvPr>
          <p:cNvSpPr>
            <a:spLocks noGrp="1"/>
          </p:cNvSpPr>
          <p:nvPr>
            <p:ph type="sldNum" sz="quarter" idx="22"/>
          </p:nvPr>
        </p:nvSpPr>
        <p:spPr/>
        <p:txBody>
          <a:bodyPr/>
          <a:lstStyle/>
          <a:p>
            <a:fld id="{45D37B1E-C366-494F-A587-962AD9AABC83}" type="slidenum">
              <a:rPr lang="da-DK" smtClean="0"/>
              <a:pPr/>
              <a:t>4</a:t>
            </a:fld>
            <a:endParaRPr lang="da-DK" dirty="0"/>
          </a:p>
        </p:txBody>
      </p:sp>
      <p:pic>
        <p:nvPicPr>
          <p:cNvPr id="2050" name="Picture 2">
            <a:extLst>
              <a:ext uri="{FF2B5EF4-FFF2-40B4-BE49-F238E27FC236}">
                <a16:creationId xmlns:a16="http://schemas.microsoft.com/office/drawing/2014/main" id="{676449D5-CAF6-F05D-DF7B-89799063DC99}"/>
              </a:ext>
            </a:extLst>
          </p:cNvPr>
          <p:cNvPicPr>
            <a:picLocks noGrp="1" noChangeAspect="1" noChangeArrowheads="1"/>
          </p:cNvPicPr>
          <p:nvPr>
            <p:ph sz="quarter" idx="19"/>
          </p:nvPr>
        </p:nvPicPr>
        <p:blipFill>
          <a:blip r:embed="rId2">
            <a:extLst>
              <a:ext uri="{28A0092B-C50C-407E-A947-70E740481C1C}">
                <a14:useLocalDpi xmlns:a14="http://schemas.microsoft.com/office/drawing/2010/main" val="0"/>
              </a:ext>
            </a:extLst>
          </a:blip>
          <a:srcRect/>
          <a:stretch>
            <a:fillRect/>
          </a:stretch>
        </p:blipFill>
        <p:spPr bwMode="auto">
          <a:xfrm>
            <a:off x="1507067" y="107377"/>
            <a:ext cx="7755466" cy="6700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58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dato 5">
            <a:extLst>
              <a:ext uri="{FF2B5EF4-FFF2-40B4-BE49-F238E27FC236}">
                <a16:creationId xmlns:a16="http://schemas.microsoft.com/office/drawing/2014/main" id="{8BB86164-1078-902F-9CDC-264DF85C759F}"/>
              </a:ext>
            </a:extLst>
          </p:cNvPr>
          <p:cNvSpPr>
            <a:spLocks noGrp="1"/>
          </p:cNvSpPr>
          <p:nvPr>
            <p:ph type="dt" sz="half" idx="20"/>
          </p:nvPr>
        </p:nvSpPr>
        <p:spPr/>
        <p:txBody>
          <a:bodyPr/>
          <a:lstStyle/>
          <a:p>
            <a:fld id="{42C4557B-B284-48B9-BB03-AE5EEBC2C002}" type="datetime1">
              <a:rPr lang="da-DK" sz="1200" smtClean="0">
                <a:latin typeface="+mj-lt"/>
              </a:rPr>
              <a:t>25-02-2025</a:t>
            </a:fld>
            <a:endParaRPr lang="da-DK" sz="1200">
              <a:latin typeface="+mj-lt"/>
            </a:endParaRPr>
          </a:p>
        </p:txBody>
      </p:sp>
      <p:graphicFrame>
        <p:nvGraphicFramePr>
          <p:cNvPr id="4" name="Tabel 3">
            <a:extLst>
              <a:ext uri="{FF2B5EF4-FFF2-40B4-BE49-F238E27FC236}">
                <a16:creationId xmlns:a16="http://schemas.microsoft.com/office/drawing/2014/main" id="{64ED0F15-F402-532D-FC21-218E06FB059F}"/>
              </a:ext>
            </a:extLst>
          </p:cNvPr>
          <p:cNvGraphicFramePr>
            <a:graphicFrameLocks noGrp="1"/>
          </p:cNvGraphicFramePr>
          <p:nvPr/>
        </p:nvGraphicFramePr>
        <p:xfrm>
          <a:off x="0" y="16329"/>
          <a:ext cx="12191998" cy="6825342"/>
        </p:xfrm>
        <a:graphic>
          <a:graphicData uri="http://schemas.openxmlformats.org/drawingml/2006/table">
            <a:tbl>
              <a:tblPr firstRow="1" firstCol="1" bandRow="1">
                <a:tableStyleId>{5C22544A-7EE6-4342-B048-85BDC9FD1C3A}</a:tableStyleId>
              </a:tblPr>
              <a:tblGrid>
                <a:gridCol w="2103782">
                  <a:extLst>
                    <a:ext uri="{9D8B030D-6E8A-4147-A177-3AD203B41FA5}">
                      <a16:colId xmlns:a16="http://schemas.microsoft.com/office/drawing/2014/main" val="2952773891"/>
                    </a:ext>
                  </a:extLst>
                </a:gridCol>
                <a:gridCol w="3253685">
                  <a:extLst>
                    <a:ext uri="{9D8B030D-6E8A-4147-A177-3AD203B41FA5}">
                      <a16:colId xmlns:a16="http://schemas.microsoft.com/office/drawing/2014/main" val="4090196938"/>
                    </a:ext>
                  </a:extLst>
                </a:gridCol>
                <a:gridCol w="1780609">
                  <a:extLst>
                    <a:ext uri="{9D8B030D-6E8A-4147-A177-3AD203B41FA5}">
                      <a16:colId xmlns:a16="http://schemas.microsoft.com/office/drawing/2014/main" val="1977384379"/>
                    </a:ext>
                  </a:extLst>
                </a:gridCol>
                <a:gridCol w="2332493">
                  <a:extLst>
                    <a:ext uri="{9D8B030D-6E8A-4147-A177-3AD203B41FA5}">
                      <a16:colId xmlns:a16="http://schemas.microsoft.com/office/drawing/2014/main" val="2384619420"/>
                    </a:ext>
                  </a:extLst>
                </a:gridCol>
                <a:gridCol w="2721429">
                  <a:extLst>
                    <a:ext uri="{9D8B030D-6E8A-4147-A177-3AD203B41FA5}">
                      <a16:colId xmlns:a16="http://schemas.microsoft.com/office/drawing/2014/main" val="1443832155"/>
                    </a:ext>
                  </a:extLst>
                </a:gridCol>
              </a:tblGrid>
              <a:tr h="6825342">
                <a:tc>
                  <a:txBody>
                    <a:bodyPr/>
                    <a:lstStyle/>
                    <a:p>
                      <a:pPr>
                        <a:lnSpc>
                          <a:spcPct val="107000"/>
                        </a:lnSpc>
                        <a:spcAft>
                          <a:spcPts val="800"/>
                        </a:spcAft>
                      </a:pPr>
                      <a:r>
                        <a:rPr lang="en-US" sz="1050" b="1">
                          <a:solidFill>
                            <a:srgbClr val="FF0000"/>
                          </a:solidFill>
                          <a:effectLst/>
                        </a:rPr>
                        <a:t>1.1 Browsing, searching and filtering data, information and digital content</a:t>
                      </a:r>
                      <a:endParaRPr lang="da-DK" sz="1050" b="1">
                        <a:solidFill>
                          <a:srgbClr val="FF0000"/>
                        </a:solidFill>
                        <a:effectLst/>
                      </a:endParaRPr>
                    </a:p>
                    <a:p>
                      <a:pPr>
                        <a:lnSpc>
                          <a:spcPct val="107000"/>
                        </a:lnSpc>
                        <a:spcAft>
                          <a:spcPts val="800"/>
                        </a:spcAft>
                      </a:pPr>
                      <a:r>
                        <a:rPr lang="en-US" sz="1050" b="0">
                          <a:solidFill>
                            <a:srgbClr val="FF0000"/>
                          </a:solidFill>
                          <a:effectLst/>
                        </a:rPr>
                        <a:t>To articulate information needs , to search for data, information and content in digital environments, to access them and to navigate between them. To create and update personal search strategies.</a:t>
                      </a:r>
                      <a:endParaRPr lang="da-DK" sz="1050" b="0">
                        <a:solidFill>
                          <a:srgbClr val="FF0000"/>
                        </a:solidFill>
                        <a:effectLst/>
                      </a:endParaRPr>
                    </a:p>
                    <a:p>
                      <a:pPr>
                        <a:lnSpc>
                          <a:spcPct val="107000"/>
                        </a:lnSpc>
                        <a:spcAft>
                          <a:spcPts val="800"/>
                        </a:spcAft>
                      </a:pPr>
                      <a:r>
                        <a:rPr lang="en-US" sz="1050" b="0">
                          <a:solidFill>
                            <a:srgbClr val="FF0000"/>
                          </a:solidFill>
                          <a:effectLst/>
                        </a:rPr>
                        <a:t> </a:t>
                      </a:r>
                      <a:r>
                        <a:rPr lang="en-US" sz="1050" b="1">
                          <a:solidFill>
                            <a:srgbClr val="FF0000"/>
                          </a:solidFill>
                          <a:effectLst/>
                        </a:rPr>
                        <a:t>1.2 Evaluating data, information and digital content</a:t>
                      </a:r>
                      <a:endParaRPr lang="da-DK" sz="1050" b="1">
                        <a:solidFill>
                          <a:srgbClr val="FF0000"/>
                        </a:solidFill>
                        <a:effectLst/>
                      </a:endParaRPr>
                    </a:p>
                    <a:p>
                      <a:pPr>
                        <a:lnSpc>
                          <a:spcPct val="107000"/>
                        </a:lnSpc>
                        <a:spcAft>
                          <a:spcPts val="800"/>
                        </a:spcAft>
                      </a:pPr>
                      <a:r>
                        <a:rPr lang="en-US" sz="1050" b="0">
                          <a:solidFill>
                            <a:srgbClr val="FF0000"/>
                          </a:solidFill>
                          <a:effectLst/>
                        </a:rPr>
                        <a:t>To </a:t>
                      </a:r>
                      <a:r>
                        <a:rPr lang="en-US" sz="1050" b="0" err="1">
                          <a:solidFill>
                            <a:srgbClr val="FF0000"/>
                          </a:solidFill>
                          <a:effectLst/>
                        </a:rPr>
                        <a:t>analyse</a:t>
                      </a:r>
                      <a:r>
                        <a:rPr lang="en-US" sz="1050" b="0">
                          <a:solidFill>
                            <a:srgbClr val="FF0000"/>
                          </a:solidFill>
                          <a:effectLst/>
                        </a:rPr>
                        <a:t>, compare and critically evaluate the credibility and reliability of sources of data, information and digital content. </a:t>
                      </a:r>
                      <a:endParaRPr lang="da-DK" sz="1050" b="0">
                        <a:solidFill>
                          <a:srgbClr val="FF0000"/>
                        </a:solidFill>
                        <a:effectLst/>
                      </a:endParaRPr>
                    </a:p>
                    <a:p>
                      <a:pPr>
                        <a:lnSpc>
                          <a:spcPct val="107000"/>
                        </a:lnSpc>
                        <a:spcAft>
                          <a:spcPts val="800"/>
                        </a:spcAft>
                      </a:pPr>
                      <a:r>
                        <a:rPr lang="en-US" sz="1050" b="1">
                          <a:solidFill>
                            <a:srgbClr val="FF0000"/>
                          </a:solidFill>
                          <a:effectLst/>
                        </a:rPr>
                        <a:t> 1.3 Managing data, information and digital content</a:t>
                      </a:r>
                      <a:endParaRPr lang="da-DK" sz="1050" b="1">
                        <a:solidFill>
                          <a:srgbClr val="FF0000"/>
                        </a:solidFill>
                        <a:effectLst/>
                      </a:endParaRPr>
                    </a:p>
                    <a:p>
                      <a:pPr>
                        <a:lnSpc>
                          <a:spcPct val="107000"/>
                        </a:lnSpc>
                        <a:spcAft>
                          <a:spcPts val="800"/>
                        </a:spcAft>
                      </a:pPr>
                      <a:r>
                        <a:rPr lang="en-US" sz="1050" b="0">
                          <a:solidFill>
                            <a:srgbClr val="FF0000"/>
                          </a:solidFill>
                          <a:effectLst/>
                        </a:rPr>
                        <a:t>To </a:t>
                      </a:r>
                      <a:r>
                        <a:rPr lang="en-US" sz="1050" b="0" err="1">
                          <a:solidFill>
                            <a:srgbClr val="FF0000"/>
                          </a:solidFill>
                          <a:effectLst/>
                        </a:rPr>
                        <a:t>organise</a:t>
                      </a:r>
                      <a:r>
                        <a:rPr lang="en-US" sz="1050" b="0">
                          <a:solidFill>
                            <a:srgbClr val="FF0000"/>
                          </a:solidFill>
                          <a:effectLst/>
                        </a:rPr>
                        <a:t>, store and retrieve data, information, and content in digital environments. To </a:t>
                      </a:r>
                      <a:r>
                        <a:rPr lang="en-US" sz="1050" b="0" err="1">
                          <a:solidFill>
                            <a:srgbClr val="FF0000"/>
                          </a:solidFill>
                          <a:effectLst/>
                        </a:rPr>
                        <a:t>organise</a:t>
                      </a:r>
                      <a:r>
                        <a:rPr lang="en-US" sz="1050" b="0">
                          <a:solidFill>
                            <a:srgbClr val="FF0000"/>
                          </a:solidFill>
                          <a:effectLst/>
                        </a:rPr>
                        <a:t> and process them in a structured environment.</a:t>
                      </a:r>
                      <a:endParaRPr lang="da-DK" sz="1050" b="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13194" marR="13194" marT="0" marB="0">
                    <a:lnR w="12700" cap="flat" cmpd="sng" algn="ctr">
                      <a:noFill/>
                      <a:prstDash val="solid"/>
                      <a:round/>
                      <a:headEnd type="none" w="med" len="med"/>
                      <a:tailEnd type="none" w="med" len="med"/>
                    </a:lnR>
                    <a:solidFill>
                      <a:schemeClr val="bg2">
                        <a:lumMod val="20000"/>
                        <a:lumOff val="80000"/>
                      </a:schemeClr>
                    </a:solidFill>
                  </a:tcPr>
                </a:tc>
                <a:tc>
                  <a:txBody>
                    <a:bodyPr/>
                    <a:lstStyle/>
                    <a:p>
                      <a:pPr>
                        <a:lnSpc>
                          <a:spcPct val="107000"/>
                        </a:lnSpc>
                        <a:spcAft>
                          <a:spcPts val="800"/>
                        </a:spcAft>
                      </a:pPr>
                      <a:r>
                        <a:rPr lang="en-US" sz="1050" b="1" dirty="0">
                          <a:solidFill>
                            <a:srgbClr val="FF0000"/>
                          </a:solidFill>
                          <a:effectLst/>
                        </a:rPr>
                        <a:t>2.1 Interacting through digital technologies</a:t>
                      </a:r>
                      <a:endParaRPr lang="da-DK" sz="1050" b="1" dirty="0">
                        <a:solidFill>
                          <a:srgbClr val="FF0000"/>
                        </a:solidFill>
                        <a:effectLst/>
                      </a:endParaRPr>
                    </a:p>
                    <a:p>
                      <a:pPr>
                        <a:lnSpc>
                          <a:spcPct val="107000"/>
                        </a:lnSpc>
                        <a:spcAft>
                          <a:spcPts val="800"/>
                        </a:spcAft>
                      </a:pPr>
                      <a:r>
                        <a:rPr lang="en-US" sz="1050" b="0" dirty="0">
                          <a:solidFill>
                            <a:srgbClr val="FF0000"/>
                          </a:solidFill>
                          <a:effectLst/>
                        </a:rPr>
                        <a:t>To interact through a variety of digital technologies and to understand appropriate digital communication means for a given context.</a:t>
                      </a:r>
                      <a:endParaRPr lang="da-DK" sz="1050" b="0" dirty="0">
                        <a:solidFill>
                          <a:srgbClr val="FF0000"/>
                        </a:solidFill>
                        <a:effectLst/>
                      </a:endParaRPr>
                    </a:p>
                    <a:p>
                      <a:pPr>
                        <a:lnSpc>
                          <a:spcPct val="107000"/>
                        </a:lnSpc>
                        <a:spcAft>
                          <a:spcPts val="800"/>
                        </a:spcAft>
                      </a:pPr>
                      <a:r>
                        <a:rPr lang="en-US" sz="1050" b="0" dirty="0">
                          <a:solidFill>
                            <a:srgbClr val="FF0000"/>
                          </a:solidFill>
                          <a:effectLst/>
                        </a:rPr>
                        <a:t> </a:t>
                      </a:r>
                      <a:r>
                        <a:rPr lang="en-US" sz="1050" b="1" dirty="0">
                          <a:solidFill>
                            <a:srgbClr val="FF0000"/>
                          </a:solidFill>
                          <a:effectLst/>
                        </a:rPr>
                        <a:t>2.2 Sharing through digital technologies</a:t>
                      </a:r>
                      <a:endParaRPr lang="da-DK" sz="1050" b="1" dirty="0">
                        <a:solidFill>
                          <a:srgbClr val="FF0000"/>
                        </a:solidFill>
                        <a:effectLst/>
                      </a:endParaRPr>
                    </a:p>
                    <a:p>
                      <a:pPr>
                        <a:lnSpc>
                          <a:spcPct val="107000"/>
                        </a:lnSpc>
                        <a:spcAft>
                          <a:spcPts val="800"/>
                        </a:spcAft>
                      </a:pPr>
                      <a:r>
                        <a:rPr lang="en-US" sz="1050" b="0" dirty="0">
                          <a:solidFill>
                            <a:srgbClr val="FF0000"/>
                          </a:solidFill>
                          <a:effectLst/>
                        </a:rPr>
                        <a:t>To share data, information and digital content with others through appropriate digital technologies. To act as an intermediary, to know about referencing and attribution practices.</a:t>
                      </a:r>
                      <a:endParaRPr lang="da-DK" sz="1050" b="0" dirty="0">
                        <a:solidFill>
                          <a:srgbClr val="FF0000"/>
                        </a:solidFill>
                        <a:effectLst/>
                      </a:endParaRPr>
                    </a:p>
                    <a:p>
                      <a:pPr>
                        <a:lnSpc>
                          <a:spcPct val="107000"/>
                        </a:lnSpc>
                        <a:spcAft>
                          <a:spcPts val="800"/>
                        </a:spcAft>
                      </a:pPr>
                      <a:r>
                        <a:rPr lang="en-US" sz="1050" b="0" dirty="0">
                          <a:solidFill>
                            <a:srgbClr val="FF0000"/>
                          </a:solidFill>
                          <a:effectLst/>
                        </a:rPr>
                        <a:t> </a:t>
                      </a:r>
                      <a:r>
                        <a:rPr lang="en-US" sz="1050" b="1" dirty="0">
                          <a:solidFill>
                            <a:srgbClr val="FF0000"/>
                          </a:solidFill>
                          <a:effectLst/>
                        </a:rPr>
                        <a:t>2.3 Engaging in citizenship through digital technologies</a:t>
                      </a:r>
                      <a:endParaRPr lang="da-DK" sz="1050" b="1" dirty="0">
                        <a:solidFill>
                          <a:srgbClr val="FF0000"/>
                        </a:solidFill>
                        <a:effectLst/>
                      </a:endParaRPr>
                    </a:p>
                    <a:p>
                      <a:pPr>
                        <a:lnSpc>
                          <a:spcPct val="107000"/>
                        </a:lnSpc>
                        <a:spcAft>
                          <a:spcPts val="800"/>
                        </a:spcAft>
                      </a:pPr>
                      <a:r>
                        <a:rPr lang="en-US" sz="1050" b="0" dirty="0">
                          <a:solidFill>
                            <a:srgbClr val="FF0000"/>
                          </a:solidFill>
                          <a:effectLst/>
                        </a:rPr>
                        <a:t>To participate in society through the use of public and private digital services. To seek opportunities for self-empowerment and for participatory citizenship through appropriate digital technologies.</a:t>
                      </a:r>
                      <a:endParaRPr lang="da-DK" sz="1050" b="0" dirty="0">
                        <a:solidFill>
                          <a:srgbClr val="FF0000"/>
                        </a:solidFill>
                        <a:effectLst/>
                      </a:endParaRPr>
                    </a:p>
                    <a:p>
                      <a:pPr>
                        <a:lnSpc>
                          <a:spcPct val="107000"/>
                        </a:lnSpc>
                        <a:spcAft>
                          <a:spcPts val="800"/>
                        </a:spcAft>
                      </a:pPr>
                      <a:r>
                        <a:rPr lang="en-US" sz="1050" b="0" dirty="0">
                          <a:solidFill>
                            <a:srgbClr val="FF0000"/>
                          </a:solidFill>
                          <a:effectLst/>
                        </a:rPr>
                        <a:t> </a:t>
                      </a:r>
                      <a:r>
                        <a:rPr lang="en-US" sz="1050" b="1" dirty="0">
                          <a:solidFill>
                            <a:srgbClr val="FF0000"/>
                          </a:solidFill>
                          <a:effectLst/>
                        </a:rPr>
                        <a:t>2.4 Collaborating through digital technologies</a:t>
                      </a:r>
                      <a:endParaRPr lang="da-DK" sz="1050" b="1" dirty="0">
                        <a:solidFill>
                          <a:srgbClr val="FF0000"/>
                        </a:solidFill>
                        <a:effectLst/>
                      </a:endParaRPr>
                    </a:p>
                    <a:p>
                      <a:pPr>
                        <a:lnSpc>
                          <a:spcPct val="107000"/>
                        </a:lnSpc>
                        <a:spcAft>
                          <a:spcPts val="800"/>
                        </a:spcAft>
                      </a:pPr>
                      <a:r>
                        <a:rPr lang="en-US" sz="1050" b="0" dirty="0">
                          <a:solidFill>
                            <a:srgbClr val="FF0000"/>
                          </a:solidFill>
                          <a:effectLst/>
                        </a:rPr>
                        <a:t>To use digital tools and technologies for collaborative processes, and for co-construction and co-creation of resources and knowledge.</a:t>
                      </a:r>
                      <a:endParaRPr lang="da-DK" sz="1050" b="0" dirty="0">
                        <a:solidFill>
                          <a:srgbClr val="FF0000"/>
                        </a:solidFill>
                        <a:effectLst/>
                      </a:endParaRPr>
                    </a:p>
                    <a:p>
                      <a:pPr>
                        <a:lnSpc>
                          <a:spcPct val="107000"/>
                        </a:lnSpc>
                        <a:spcAft>
                          <a:spcPts val="800"/>
                        </a:spcAft>
                      </a:pPr>
                      <a:r>
                        <a:rPr lang="en-US" sz="1050" b="1" dirty="0">
                          <a:solidFill>
                            <a:schemeClr val="accent4"/>
                          </a:solidFill>
                          <a:effectLst/>
                        </a:rPr>
                        <a:t> 2.5 Netiquette</a:t>
                      </a:r>
                      <a:endParaRPr lang="da-DK" sz="1050" b="1" dirty="0">
                        <a:solidFill>
                          <a:schemeClr val="accent4"/>
                        </a:solidFill>
                        <a:effectLst/>
                      </a:endParaRPr>
                    </a:p>
                    <a:p>
                      <a:pPr>
                        <a:lnSpc>
                          <a:spcPct val="107000"/>
                        </a:lnSpc>
                        <a:spcAft>
                          <a:spcPts val="800"/>
                        </a:spcAft>
                      </a:pPr>
                      <a:r>
                        <a:rPr lang="en-US" sz="1050" b="0" dirty="0">
                          <a:solidFill>
                            <a:schemeClr val="accent4"/>
                          </a:solidFill>
                          <a:effectLst/>
                        </a:rPr>
                        <a:t>To be aware of behavioral norms and know-how while using digital technologies and interacting in digital environments. To adapt communication strategies to the specific audience and to be aware of cultural and generational diversity in digital environments.</a:t>
                      </a:r>
                      <a:endParaRPr lang="da-DK" sz="1050" b="0" dirty="0">
                        <a:solidFill>
                          <a:schemeClr val="accent4"/>
                        </a:solidFill>
                        <a:effectLst/>
                      </a:endParaRPr>
                    </a:p>
                    <a:p>
                      <a:pPr>
                        <a:lnSpc>
                          <a:spcPct val="107000"/>
                        </a:lnSpc>
                        <a:spcAft>
                          <a:spcPts val="800"/>
                        </a:spcAft>
                      </a:pPr>
                      <a:r>
                        <a:rPr lang="en-US" sz="1050" b="0" dirty="0">
                          <a:solidFill>
                            <a:schemeClr val="tx1"/>
                          </a:solidFill>
                          <a:effectLst/>
                        </a:rPr>
                        <a:t> </a:t>
                      </a:r>
                      <a:r>
                        <a:rPr lang="en-US" sz="1050" b="1" kern="1200" dirty="0">
                          <a:solidFill>
                            <a:schemeClr val="accent4"/>
                          </a:solidFill>
                          <a:effectLst/>
                          <a:latin typeface="+mn-lt"/>
                          <a:ea typeface="+mn-ea"/>
                          <a:cs typeface="+mn-cs"/>
                        </a:rPr>
                        <a:t>2.6 Managing digital identity</a:t>
                      </a:r>
                      <a:endParaRPr lang="da-DK" sz="1050" b="1" kern="1200" dirty="0">
                        <a:solidFill>
                          <a:schemeClr val="accent4"/>
                        </a:solidFill>
                        <a:effectLst/>
                        <a:latin typeface="+mn-lt"/>
                        <a:ea typeface="+mn-ea"/>
                        <a:cs typeface="+mn-cs"/>
                      </a:endParaRPr>
                    </a:p>
                    <a:p>
                      <a:pPr>
                        <a:lnSpc>
                          <a:spcPct val="107000"/>
                        </a:lnSpc>
                        <a:spcAft>
                          <a:spcPts val="800"/>
                        </a:spcAft>
                      </a:pPr>
                      <a:r>
                        <a:rPr lang="en-US" sz="1050" b="0" kern="1200" dirty="0">
                          <a:solidFill>
                            <a:schemeClr val="accent4"/>
                          </a:solidFill>
                          <a:effectLst/>
                          <a:latin typeface="+mn-lt"/>
                          <a:ea typeface="+mn-ea"/>
                          <a:cs typeface="+mn-cs"/>
                        </a:rPr>
                        <a:t>To create and manage one or multiple digital identities, to be able to protect one's own reputation, to deal with the data that one produces through several digital tools, environments, and services.</a:t>
                      </a:r>
                      <a:endParaRPr lang="da-DK" sz="1050" b="0" kern="1200" dirty="0">
                        <a:solidFill>
                          <a:schemeClr val="accent4"/>
                        </a:solidFill>
                        <a:effectLst/>
                        <a:latin typeface="+mn-lt"/>
                        <a:ea typeface="+mn-ea"/>
                        <a:cs typeface="+mn-cs"/>
                      </a:endParaRPr>
                    </a:p>
                  </a:txBody>
                  <a:tcPr marL="13194" marR="1319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tc>
                  <a:txBody>
                    <a:bodyPr/>
                    <a:lstStyle/>
                    <a:p>
                      <a:pPr>
                        <a:lnSpc>
                          <a:spcPct val="107000"/>
                        </a:lnSpc>
                        <a:spcAft>
                          <a:spcPts val="800"/>
                        </a:spcAft>
                      </a:pPr>
                      <a:r>
                        <a:rPr lang="en-US" sz="1050" b="1" dirty="0">
                          <a:solidFill>
                            <a:schemeClr val="accent2"/>
                          </a:solidFill>
                          <a:effectLst/>
                        </a:rPr>
                        <a:t>3.1 Developing digital content</a:t>
                      </a:r>
                      <a:endParaRPr lang="da-DK" sz="1050" b="1" dirty="0">
                        <a:solidFill>
                          <a:schemeClr val="accent2"/>
                        </a:solidFill>
                        <a:effectLst/>
                      </a:endParaRPr>
                    </a:p>
                    <a:p>
                      <a:pPr>
                        <a:lnSpc>
                          <a:spcPct val="107000"/>
                        </a:lnSpc>
                        <a:spcAft>
                          <a:spcPts val="800"/>
                        </a:spcAft>
                      </a:pPr>
                      <a:r>
                        <a:rPr lang="en-US" sz="1050" b="0" dirty="0">
                          <a:solidFill>
                            <a:schemeClr val="accent2"/>
                          </a:solidFill>
                          <a:effectLst/>
                        </a:rPr>
                        <a:t>To create and edit digital content in different formats, to express oneself through digital means.</a:t>
                      </a:r>
                      <a:endParaRPr lang="da-DK" sz="1050" b="0" dirty="0">
                        <a:solidFill>
                          <a:schemeClr val="accent2"/>
                        </a:solidFill>
                        <a:effectLst/>
                      </a:endParaRPr>
                    </a:p>
                    <a:p>
                      <a:pPr>
                        <a:lnSpc>
                          <a:spcPct val="107000"/>
                        </a:lnSpc>
                        <a:spcAft>
                          <a:spcPts val="800"/>
                        </a:spcAft>
                      </a:pPr>
                      <a:endParaRPr lang="da-DK" sz="1050" b="0" dirty="0">
                        <a:solidFill>
                          <a:schemeClr val="accent2"/>
                        </a:solidFill>
                        <a:effectLst/>
                      </a:endParaRPr>
                    </a:p>
                    <a:p>
                      <a:pPr>
                        <a:lnSpc>
                          <a:spcPct val="107000"/>
                        </a:lnSpc>
                        <a:spcAft>
                          <a:spcPts val="800"/>
                        </a:spcAft>
                      </a:pPr>
                      <a:r>
                        <a:rPr lang="en-US" sz="1050" b="1" dirty="0">
                          <a:solidFill>
                            <a:schemeClr val="accent2"/>
                          </a:solidFill>
                          <a:effectLst/>
                        </a:rPr>
                        <a:t>3.2 Integrating and re-elaborating digital content</a:t>
                      </a:r>
                      <a:endParaRPr lang="da-DK" sz="1050" b="1" dirty="0">
                        <a:solidFill>
                          <a:schemeClr val="accent2"/>
                        </a:solidFill>
                        <a:effectLst/>
                      </a:endParaRPr>
                    </a:p>
                    <a:p>
                      <a:pPr>
                        <a:lnSpc>
                          <a:spcPct val="107000"/>
                        </a:lnSpc>
                        <a:spcAft>
                          <a:spcPts val="800"/>
                        </a:spcAft>
                      </a:pPr>
                      <a:r>
                        <a:rPr lang="en-US" sz="1050" b="0" dirty="0">
                          <a:solidFill>
                            <a:schemeClr val="accent2"/>
                          </a:solidFill>
                          <a:effectLst/>
                        </a:rPr>
                        <a:t>To modify, refine, improve, and integrate information and content into an existing body of knowledge to create new, original and relevant content and knowledge.</a:t>
                      </a:r>
                      <a:endParaRPr lang="da-DK" sz="1050" b="0" dirty="0">
                        <a:solidFill>
                          <a:schemeClr val="accent2"/>
                        </a:solidFill>
                        <a:effectLst/>
                      </a:endParaRPr>
                    </a:p>
                    <a:p>
                      <a:pPr>
                        <a:lnSpc>
                          <a:spcPct val="107000"/>
                        </a:lnSpc>
                        <a:spcAft>
                          <a:spcPts val="800"/>
                        </a:spcAft>
                      </a:pPr>
                      <a:endParaRPr lang="da-DK" sz="1050" b="0" dirty="0">
                        <a:solidFill>
                          <a:schemeClr val="accent2"/>
                        </a:solidFill>
                        <a:effectLst/>
                      </a:endParaRPr>
                    </a:p>
                    <a:p>
                      <a:pPr>
                        <a:lnSpc>
                          <a:spcPct val="107000"/>
                        </a:lnSpc>
                        <a:spcAft>
                          <a:spcPts val="800"/>
                        </a:spcAft>
                      </a:pPr>
                      <a:r>
                        <a:rPr lang="en-US" sz="1050" b="1" dirty="0">
                          <a:solidFill>
                            <a:schemeClr val="accent2"/>
                          </a:solidFill>
                          <a:effectLst/>
                        </a:rPr>
                        <a:t>3.3 Copyright and </a:t>
                      </a:r>
                      <a:r>
                        <a:rPr lang="en-US" sz="1050" b="1" dirty="0" err="1">
                          <a:solidFill>
                            <a:schemeClr val="accent2"/>
                          </a:solidFill>
                          <a:effectLst/>
                        </a:rPr>
                        <a:t>licences</a:t>
                      </a:r>
                      <a:endParaRPr lang="da-DK" sz="1050" b="1" dirty="0">
                        <a:solidFill>
                          <a:schemeClr val="accent2"/>
                        </a:solidFill>
                        <a:effectLst/>
                      </a:endParaRPr>
                    </a:p>
                    <a:p>
                      <a:pPr>
                        <a:lnSpc>
                          <a:spcPct val="107000"/>
                        </a:lnSpc>
                        <a:spcAft>
                          <a:spcPts val="800"/>
                        </a:spcAft>
                      </a:pPr>
                      <a:r>
                        <a:rPr lang="en-US" sz="1050" b="0" dirty="0">
                          <a:solidFill>
                            <a:schemeClr val="accent2"/>
                          </a:solidFill>
                          <a:effectLst/>
                        </a:rPr>
                        <a:t>To understand how copyright and </a:t>
                      </a:r>
                      <a:r>
                        <a:rPr lang="en-US" sz="1050" b="0" dirty="0" err="1">
                          <a:solidFill>
                            <a:schemeClr val="accent2"/>
                          </a:solidFill>
                          <a:effectLst/>
                        </a:rPr>
                        <a:t>licences</a:t>
                      </a:r>
                      <a:r>
                        <a:rPr lang="en-US" sz="1050" b="0" dirty="0">
                          <a:solidFill>
                            <a:schemeClr val="accent2"/>
                          </a:solidFill>
                          <a:effectLst/>
                        </a:rPr>
                        <a:t> apply to data, information, and digital content.</a:t>
                      </a:r>
                      <a:endParaRPr lang="da-DK" sz="1050" b="0" dirty="0">
                        <a:solidFill>
                          <a:schemeClr val="accent2"/>
                        </a:solidFill>
                        <a:effectLst/>
                      </a:endParaRPr>
                    </a:p>
                    <a:p>
                      <a:pPr>
                        <a:lnSpc>
                          <a:spcPct val="107000"/>
                        </a:lnSpc>
                        <a:spcAft>
                          <a:spcPts val="800"/>
                        </a:spcAft>
                      </a:pPr>
                      <a:endParaRPr lang="da-DK" sz="1050" b="1" dirty="0">
                        <a:solidFill>
                          <a:schemeClr val="accent2"/>
                        </a:solidFill>
                        <a:effectLst/>
                      </a:endParaRPr>
                    </a:p>
                    <a:p>
                      <a:pPr>
                        <a:lnSpc>
                          <a:spcPct val="107000"/>
                        </a:lnSpc>
                        <a:spcAft>
                          <a:spcPts val="800"/>
                        </a:spcAft>
                      </a:pPr>
                      <a:r>
                        <a:rPr lang="en-US" sz="1050" b="1" kern="1200" dirty="0">
                          <a:solidFill>
                            <a:schemeClr val="accent4"/>
                          </a:solidFill>
                          <a:effectLst/>
                          <a:latin typeface="+mn-lt"/>
                          <a:ea typeface="+mn-ea"/>
                          <a:cs typeface="+mn-cs"/>
                        </a:rPr>
                        <a:t>3.4 Programming</a:t>
                      </a:r>
                      <a:endParaRPr lang="da-DK" sz="1050" b="1" kern="1200" dirty="0">
                        <a:solidFill>
                          <a:schemeClr val="accent4"/>
                        </a:solidFill>
                        <a:effectLst/>
                        <a:latin typeface="+mn-lt"/>
                        <a:ea typeface="+mn-ea"/>
                        <a:cs typeface="+mn-cs"/>
                      </a:endParaRPr>
                    </a:p>
                    <a:p>
                      <a:pPr>
                        <a:lnSpc>
                          <a:spcPct val="107000"/>
                        </a:lnSpc>
                        <a:spcAft>
                          <a:spcPts val="800"/>
                        </a:spcAft>
                      </a:pPr>
                      <a:r>
                        <a:rPr lang="en-US" sz="1050" b="0" kern="1200" dirty="0">
                          <a:solidFill>
                            <a:schemeClr val="accent4"/>
                          </a:solidFill>
                          <a:effectLst/>
                          <a:latin typeface="+mn-lt"/>
                          <a:ea typeface="+mn-ea"/>
                          <a:cs typeface="+mn-cs"/>
                        </a:rPr>
                        <a:t>To plan and develop a sequence of understandable instructions for a computing system to solve a given problem or perform a specific task</a:t>
                      </a:r>
                      <a:endParaRPr lang="da-DK" sz="1050" b="0" kern="1200" dirty="0">
                        <a:solidFill>
                          <a:schemeClr val="accent4"/>
                        </a:solidFill>
                        <a:effectLst/>
                        <a:latin typeface="+mn-lt"/>
                        <a:ea typeface="+mn-ea"/>
                        <a:cs typeface="+mn-cs"/>
                      </a:endParaRPr>
                    </a:p>
                  </a:txBody>
                  <a:tcPr marL="13194" marR="13194" marT="0" marB="0">
                    <a:lnL w="12700" cap="flat" cmpd="sng" algn="ctr">
                      <a:noFill/>
                      <a:prstDash val="solid"/>
                      <a:round/>
                      <a:headEnd type="none" w="med" len="med"/>
                      <a:tailEnd type="none" w="med" len="med"/>
                    </a:lnL>
                    <a:solidFill>
                      <a:schemeClr val="bg2">
                        <a:lumMod val="20000"/>
                        <a:lumOff val="80000"/>
                      </a:schemeClr>
                    </a:solidFill>
                  </a:tcPr>
                </a:tc>
                <a:tc>
                  <a:txBody>
                    <a:bodyPr/>
                    <a:lstStyle/>
                    <a:p>
                      <a:pPr>
                        <a:lnSpc>
                          <a:spcPct val="107000"/>
                        </a:lnSpc>
                        <a:spcAft>
                          <a:spcPts val="800"/>
                        </a:spcAft>
                      </a:pPr>
                      <a:r>
                        <a:rPr lang="en-US" sz="1050" b="1" dirty="0">
                          <a:solidFill>
                            <a:srgbClr val="FF0000"/>
                          </a:solidFill>
                          <a:effectLst/>
                        </a:rPr>
                        <a:t>4.1 Protecting devices</a:t>
                      </a:r>
                      <a:endParaRPr lang="da-DK" sz="1050" b="1" dirty="0">
                        <a:solidFill>
                          <a:srgbClr val="FF0000"/>
                        </a:solidFill>
                        <a:effectLst/>
                      </a:endParaRPr>
                    </a:p>
                    <a:p>
                      <a:pPr>
                        <a:lnSpc>
                          <a:spcPct val="107000"/>
                        </a:lnSpc>
                        <a:spcAft>
                          <a:spcPts val="800"/>
                        </a:spcAft>
                      </a:pPr>
                      <a:r>
                        <a:rPr lang="en-US" sz="1050" b="0" dirty="0">
                          <a:solidFill>
                            <a:srgbClr val="FF0000"/>
                          </a:solidFill>
                          <a:effectLst/>
                        </a:rPr>
                        <a:t>To protect devices and digital content, and to understand risks and threats in digital environments. To know about safety and security measures and to have due regard to reliability and privacy.</a:t>
                      </a:r>
                      <a:endParaRPr lang="da-DK" sz="1050" b="0" dirty="0">
                        <a:solidFill>
                          <a:srgbClr val="FF0000"/>
                        </a:solidFill>
                        <a:effectLst/>
                      </a:endParaRPr>
                    </a:p>
                    <a:p>
                      <a:pPr>
                        <a:lnSpc>
                          <a:spcPct val="107000"/>
                        </a:lnSpc>
                        <a:spcAft>
                          <a:spcPts val="800"/>
                        </a:spcAft>
                      </a:pPr>
                      <a:r>
                        <a:rPr lang="en-US" sz="1050" b="0" dirty="0">
                          <a:solidFill>
                            <a:srgbClr val="FF0000"/>
                          </a:solidFill>
                          <a:effectLst/>
                        </a:rPr>
                        <a:t> </a:t>
                      </a:r>
                      <a:r>
                        <a:rPr lang="en-US" sz="1050" b="1" dirty="0">
                          <a:solidFill>
                            <a:srgbClr val="FF0000"/>
                          </a:solidFill>
                          <a:effectLst/>
                        </a:rPr>
                        <a:t>4.2 Protecting personal data and privacy</a:t>
                      </a:r>
                      <a:endParaRPr lang="da-DK" sz="1050" b="1" dirty="0">
                        <a:solidFill>
                          <a:srgbClr val="FF0000"/>
                        </a:solidFill>
                        <a:effectLst/>
                      </a:endParaRPr>
                    </a:p>
                    <a:p>
                      <a:pPr>
                        <a:lnSpc>
                          <a:spcPct val="107000"/>
                        </a:lnSpc>
                        <a:spcAft>
                          <a:spcPts val="800"/>
                        </a:spcAft>
                      </a:pPr>
                      <a:r>
                        <a:rPr lang="en-US" sz="1050" b="0" dirty="0">
                          <a:solidFill>
                            <a:srgbClr val="FF0000"/>
                          </a:solidFill>
                          <a:effectLst/>
                        </a:rPr>
                        <a:t>To protect personal data and privacy in digital environments. To understand how to use and share personally identifiable information while being able to protect oneself and others from damages. To understand that digital services use a “Privacy policy” to inform how personal data is used.</a:t>
                      </a:r>
                      <a:endParaRPr lang="da-DK" sz="1050" b="0" dirty="0">
                        <a:solidFill>
                          <a:srgbClr val="FF0000"/>
                        </a:solidFill>
                        <a:effectLst/>
                      </a:endParaRPr>
                    </a:p>
                    <a:p>
                      <a:pPr>
                        <a:lnSpc>
                          <a:spcPct val="107000"/>
                        </a:lnSpc>
                        <a:spcAft>
                          <a:spcPts val="800"/>
                        </a:spcAft>
                      </a:pPr>
                      <a:r>
                        <a:rPr lang="en-US" sz="1050" b="0" dirty="0">
                          <a:solidFill>
                            <a:schemeClr val="tx1"/>
                          </a:solidFill>
                          <a:effectLst/>
                        </a:rPr>
                        <a:t> </a:t>
                      </a:r>
                      <a:r>
                        <a:rPr lang="en-US" sz="1050" b="1" dirty="0">
                          <a:solidFill>
                            <a:srgbClr val="789D4A"/>
                          </a:solidFill>
                          <a:effectLst/>
                        </a:rPr>
                        <a:t>4.3 Protecting health and well-being</a:t>
                      </a:r>
                      <a:endParaRPr lang="da-DK" sz="1050" b="1" dirty="0">
                        <a:solidFill>
                          <a:srgbClr val="789D4A"/>
                        </a:solidFill>
                        <a:effectLst/>
                      </a:endParaRPr>
                    </a:p>
                    <a:p>
                      <a:pPr>
                        <a:lnSpc>
                          <a:spcPct val="107000"/>
                        </a:lnSpc>
                        <a:spcAft>
                          <a:spcPts val="800"/>
                        </a:spcAft>
                      </a:pPr>
                      <a:r>
                        <a:rPr lang="en-US" sz="1050" b="0" dirty="0">
                          <a:solidFill>
                            <a:srgbClr val="789D4A"/>
                          </a:solidFill>
                          <a:effectLst/>
                        </a:rPr>
                        <a:t>To be able to avoid health-risks and threats to physical and psychological well-being while using digital technologies. To be able to protect oneself and others from possible dangers in digital environments (e.g. cyber bullying). To be aware of digital technologies for social well-being and social inclusion.</a:t>
                      </a:r>
                      <a:endParaRPr lang="da-DK" sz="1050" b="0" dirty="0">
                        <a:solidFill>
                          <a:srgbClr val="789D4A"/>
                        </a:solidFill>
                        <a:effectLst/>
                      </a:endParaRPr>
                    </a:p>
                    <a:p>
                      <a:pPr>
                        <a:lnSpc>
                          <a:spcPct val="107000"/>
                        </a:lnSpc>
                        <a:spcAft>
                          <a:spcPts val="800"/>
                        </a:spcAft>
                      </a:pPr>
                      <a:endParaRPr lang="da-DK" sz="1050" b="1" dirty="0">
                        <a:solidFill>
                          <a:schemeClr val="tx1"/>
                        </a:solidFill>
                        <a:effectLst/>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050" b="1" dirty="0">
                          <a:solidFill>
                            <a:srgbClr val="FF0000"/>
                          </a:solidFill>
                          <a:effectLst/>
                        </a:rPr>
                        <a:t>4.4 Protecting the environment</a:t>
                      </a:r>
                      <a:endParaRPr lang="da-DK" sz="1050" b="1" dirty="0">
                        <a:solidFill>
                          <a:srgbClr val="FF0000"/>
                        </a:solidFill>
                        <a:effectLst/>
                      </a:endParaRPr>
                    </a:p>
                    <a:p>
                      <a:pPr>
                        <a:lnSpc>
                          <a:spcPct val="107000"/>
                        </a:lnSpc>
                        <a:spcAft>
                          <a:spcPts val="800"/>
                        </a:spcAft>
                      </a:pPr>
                      <a:r>
                        <a:rPr lang="en-US" sz="1050" b="0" dirty="0">
                          <a:solidFill>
                            <a:srgbClr val="FF0000"/>
                          </a:solidFill>
                          <a:effectLst/>
                        </a:rPr>
                        <a:t>To be aware of the environmental impact of digital technologies and their use</a:t>
                      </a:r>
                      <a:r>
                        <a:rPr lang="en-US" sz="1050" b="0">
                          <a:solidFill>
                            <a:srgbClr val="FF0000"/>
                          </a:solidFill>
                          <a:effectLst/>
                        </a:rPr>
                        <a:t>.</a:t>
                      </a:r>
                      <a:r>
                        <a:rPr lang="en-US" sz="1050" b="1">
                          <a:solidFill>
                            <a:srgbClr val="FF0000"/>
                          </a:solidFill>
                          <a:effectLst/>
                        </a:rPr>
                        <a:t> </a:t>
                      </a:r>
                      <a:endParaRPr lang="da-DK" sz="1050" b="0" dirty="0">
                        <a:solidFill>
                          <a:srgbClr val="FF0000"/>
                        </a:solidFill>
                        <a:effectLst/>
                      </a:endParaRPr>
                    </a:p>
                  </a:txBody>
                  <a:tcPr marL="13194" marR="13194" marT="0" marB="0">
                    <a:solidFill>
                      <a:schemeClr val="bg2">
                        <a:lumMod val="20000"/>
                        <a:lumOff val="80000"/>
                      </a:schemeClr>
                    </a:solidFill>
                  </a:tcPr>
                </a:tc>
                <a:tc>
                  <a:txBody>
                    <a:bodyPr/>
                    <a:lstStyle/>
                    <a:p>
                      <a:pPr>
                        <a:lnSpc>
                          <a:spcPct val="107000"/>
                        </a:lnSpc>
                        <a:spcAft>
                          <a:spcPts val="800"/>
                        </a:spcAft>
                      </a:pPr>
                      <a:r>
                        <a:rPr lang="en-US" sz="1050" b="1" dirty="0">
                          <a:solidFill>
                            <a:schemeClr val="accent2"/>
                          </a:solidFill>
                          <a:effectLst/>
                        </a:rPr>
                        <a:t>5.1 Solving technical problems</a:t>
                      </a:r>
                      <a:endParaRPr lang="da-DK" sz="1050" b="1" dirty="0">
                        <a:solidFill>
                          <a:schemeClr val="accent2"/>
                        </a:solidFill>
                        <a:effectLst/>
                      </a:endParaRPr>
                    </a:p>
                    <a:p>
                      <a:pPr>
                        <a:lnSpc>
                          <a:spcPct val="107000"/>
                        </a:lnSpc>
                        <a:spcAft>
                          <a:spcPts val="800"/>
                        </a:spcAft>
                      </a:pPr>
                      <a:r>
                        <a:rPr lang="en-US" sz="1050" b="0" dirty="0">
                          <a:solidFill>
                            <a:schemeClr val="accent2"/>
                          </a:solidFill>
                          <a:effectLst/>
                        </a:rPr>
                        <a:t>To identify technical problems when operating devices and using digital environments, and to solve them (from trouble-shooting to solving more complex problems).</a:t>
                      </a:r>
                      <a:endParaRPr lang="da-DK" sz="1050" b="0" dirty="0">
                        <a:solidFill>
                          <a:schemeClr val="accent2"/>
                        </a:solidFill>
                        <a:effectLst/>
                      </a:endParaRPr>
                    </a:p>
                    <a:p>
                      <a:pPr>
                        <a:lnSpc>
                          <a:spcPct val="107000"/>
                        </a:lnSpc>
                        <a:spcAft>
                          <a:spcPts val="800"/>
                        </a:spcAft>
                      </a:pPr>
                      <a:endParaRPr lang="da-DK" sz="1050" b="0" dirty="0">
                        <a:solidFill>
                          <a:schemeClr val="tx1"/>
                        </a:solidFill>
                        <a:effectLst/>
                      </a:endParaRPr>
                    </a:p>
                    <a:p>
                      <a:pPr>
                        <a:lnSpc>
                          <a:spcPct val="107000"/>
                        </a:lnSpc>
                        <a:spcAft>
                          <a:spcPts val="800"/>
                        </a:spcAft>
                      </a:pPr>
                      <a:r>
                        <a:rPr lang="en-US" sz="1050" b="1" dirty="0">
                          <a:solidFill>
                            <a:srgbClr val="E0A526"/>
                          </a:solidFill>
                          <a:effectLst/>
                        </a:rPr>
                        <a:t>5.2 Identifying needs and technological responses</a:t>
                      </a:r>
                      <a:endParaRPr lang="da-DK" sz="1050" b="1" dirty="0">
                        <a:solidFill>
                          <a:srgbClr val="E0A526"/>
                        </a:solidFill>
                        <a:effectLst/>
                      </a:endParaRPr>
                    </a:p>
                    <a:p>
                      <a:pPr>
                        <a:lnSpc>
                          <a:spcPct val="107000"/>
                        </a:lnSpc>
                        <a:spcAft>
                          <a:spcPts val="800"/>
                        </a:spcAft>
                      </a:pPr>
                      <a:r>
                        <a:rPr lang="en-US" sz="1050" b="0" dirty="0">
                          <a:solidFill>
                            <a:srgbClr val="E0A526"/>
                          </a:solidFill>
                          <a:effectLst/>
                        </a:rPr>
                        <a:t>To assess needs and to identify, evaluate, select and use digital tools and possible technological responses to solve them. To adjust and </a:t>
                      </a:r>
                      <a:r>
                        <a:rPr lang="en-US" sz="1050" b="0" dirty="0" err="1">
                          <a:solidFill>
                            <a:srgbClr val="E0A526"/>
                          </a:solidFill>
                          <a:effectLst/>
                        </a:rPr>
                        <a:t>customise</a:t>
                      </a:r>
                      <a:r>
                        <a:rPr lang="en-US" sz="1050" b="0" dirty="0">
                          <a:solidFill>
                            <a:srgbClr val="E0A526"/>
                          </a:solidFill>
                          <a:effectLst/>
                        </a:rPr>
                        <a:t> digital environments to personal needs (e.g. accessibility).</a:t>
                      </a:r>
                      <a:endParaRPr lang="da-DK" sz="1050" b="0" dirty="0">
                        <a:solidFill>
                          <a:srgbClr val="E0A526"/>
                        </a:solidFill>
                        <a:effectLst/>
                      </a:endParaRPr>
                    </a:p>
                    <a:p>
                      <a:pPr>
                        <a:lnSpc>
                          <a:spcPct val="107000"/>
                        </a:lnSpc>
                        <a:spcAft>
                          <a:spcPts val="800"/>
                        </a:spcAft>
                      </a:pPr>
                      <a:endParaRPr lang="da-DK" sz="1050" b="0" dirty="0">
                        <a:solidFill>
                          <a:schemeClr val="accent2"/>
                        </a:solidFill>
                        <a:effectLst/>
                      </a:endParaRPr>
                    </a:p>
                    <a:p>
                      <a:pPr>
                        <a:lnSpc>
                          <a:spcPct val="107000"/>
                        </a:lnSpc>
                        <a:spcAft>
                          <a:spcPts val="800"/>
                        </a:spcAft>
                      </a:pPr>
                      <a:r>
                        <a:rPr lang="en-US" sz="1050" b="1" dirty="0">
                          <a:solidFill>
                            <a:schemeClr val="accent2"/>
                          </a:solidFill>
                          <a:effectLst/>
                        </a:rPr>
                        <a:t>5.3 Creatively using digital technologies</a:t>
                      </a:r>
                      <a:endParaRPr lang="da-DK" sz="1050" b="1" dirty="0">
                        <a:solidFill>
                          <a:schemeClr val="accent2"/>
                        </a:solidFill>
                        <a:effectLst/>
                      </a:endParaRPr>
                    </a:p>
                    <a:p>
                      <a:pPr>
                        <a:lnSpc>
                          <a:spcPct val="107000"/>
                        </a:lnSpc>
                        <a:spcAft>
                          <a:spcPts val="800"/>
                        </a:spcAft>
                      </a:pPr>
                      <a:r>
                        <a:rPr lang="en-US" sz="1050" b="0" dirty="0">
                          <a:solidFill>
                            <a:schemeClr val="accent2"/>
                          </a:solidFill>
                          <a:effectLst/>
                        </a:rPr>
                        <a:t>To use digital tools and technologies to create knowledge and to innovate processes and products. To engage individually and collectively in cognitive processing to understand and resolve conceptual problems and problem situations in digital environments.</a:t>
                      </a:r>
                      <a:endParaRPr lang="da-DK" sz="1050" b="0" dirty="0">
                        <a:solidFill>
                          <a:schemeClr val="accent2"/>
                        </a:solidFill>
                        <a:effectLst/>
                      </a:endParaRPr>
                    </a:p>
                    <a:p>
                      <a:pPr>
                        <a:lnSpc>
                          <a:spcPct val="107000"/>
                        </a:lnSpc>
                        <a:spcAft>
                          <a:spcPts val="800"/>
                        </a:spcAft>
                      </a:pPr>
                      <a:endParaRPr lang="da-DK" sz="1050" b="0" dirty="0">
                        <a:solidFill>
                          <a:schemeClr val="tx1"/>
                        </a:solidFill>
                        <a:effectLst/>
                      </a:endParaRPr>
                    </a:p>
                    <a:p>
                      <a:pPr>
                        <a:lnSpc>
                          <a:spcPct val="107000"/>
                        </a:lnSpc>
                        <a:spcAft>
                          <a:spcPts val="800"/>
                        </a:spcAft>
                      </a:pPr>
                      <a:r>
                        <a:rPr lang="en-US" sz="1050" b="1" dirty="0">
                          <a:solidFill>
                            <a:srgbClr val="FF0000"/>
                          </a:solidFill>
                          <a:effectLst/>
                        </a:rPr>
                        <a:t>5.4 Identifying digital competence gaps</a:t>
                      </a:r>
                      <a:endParaRPr lang="da-DK" sz="1050" b="1" dirty="0">
                        <a:solidFill>
                          <a:srgbClr val="FF0000"/>
                        </a:solidFill>
                        <a:effectLst/>
                      </a:endParaRPr>
                    </a:p>
                    <a:p>
                      <a:pPr>
                        <a:lnSpc>
                          <a:spcPct val="107000"/>
                        </a:lnSpc>
                        <a:spcAft>
                          <a:spcPts val="800"/>
                        </a:spcAft>
                      </a:pPr>
                      <a:r>
                        <a:rPr lang="en-US" sz="1050" b="0" dirty="0">
                          <a:solidFill>
                            <a:srgbClr val="FF0000"/>
                          </a:solidFill>
                          <a:effectLst/>
                        </a:rPr>
                        <a:t>To understand where one’s own digital competence needs to be improved or updated. To be able to support others with their digital competence development. To seek opportunities for self-development and to keep up-to-date with the digital evolution</a:t>
                      </a:r>
                      <a:endParaRPr lang="da-DK" sz="1050" b="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13194" marR="13194" marT="0" marB="0">
                    <a:solidFill>
                      <a:schemeClr val="bg2">
                        <a:lumMod val="20000"/>
                        <a:lumOff val="80000"/>
                      </a:schemeClr>
                    </a:solidFill>
                  </a:tcPr>
                </a:tc>
                <a:extLst>
                  <a:ext uri="{0D108BD9-81ED-4DB2-BD59-A6C34878D82A}">
                    <a16:rowId xmlns:a16="http://schemas.microsoft.com/office/drawing/2014/main" val="249204611"/>
                  </a:ext>
                </a:extLst>
              </a:tr>
            </a:tbl>
          </a:graphicData>
        </a:graphic>
      </p:graphicFrame>
    </p:spTree>
    <p:extLst>
      <p:ext uri="{BB962C8B-B14F-4D97-AF65-F5344CB8AC3E}">
        <p14:creationId xmlns:p14="http://schemas.microsoft.com/office/powerpoint/2010/main" val="222568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51EDF-E20A-D553-A7C7-6076010D4356}"/>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7B62FF79-3C7C-D3A9-34E7-A73F20C6C83D}"/>
              </a:ext>
            </a:extLst>
          </p:cNvPr>
          <p:cNvSpPr>
            <a:spLocks noGrp="1"/>
          </p:cNvSpPr>
          <p:nvPr>
            <p:ph type="dt" sz="half" idx="20"/>
          </p:nvPr>
        </p:nvSpPr>
        <p:spPr/>
        <p:txBody>
          <a:bodyPr/>
          <a:lstStyle/>
          <a:p>
            <a:fld id="{1ECAC277-BB0F-49AC-8F14-9A17018CC43A}" type="datetime1">
              <a:rPr lang="da-DK" smtClean="0"/>
              <a:t>25-02-2025</a:t>
            </a:fld>
            <a:endParaRPr lang="da-DK" dirty="0"/>
          </a:p>
        </p:txBody>
      </p:sp>
      <p:sp>
        <p:nvSpPr>
          <p:cNvPr id="5" name="Slide Number Placeholder 4">
            <a:extLst>
              <a:ext uri="{FF2B5EF4-FFF2-40B4-BE49-F238E27FC236}">
                <a16:creationId xmlns:a16="http://schemas.microsoft.com/office/drawing/2014/main" id="{8415EAF0-0FBC-3C7D-A7BA-698973672A64}"/>
              </a:ext>
            </a:extLst>
          </p:cNvPr>
          <p:cNvSpPr>
            <a:spLocks noGrp="1"/>
          </p:cNvSpPr>
          <p:nvPr>
            <p:ph type="sldNum" sz="quarter" idx="22"/>
          </p:nvPr>
        </p:nvSpPr>
        <p:spPr/>
        <p:txBody>
          <a:bodyPr/>
          <a:lstStyle/>
          <a:p>
            <a:fld id="{45D37B1E-C366-494F-A587-962AD9AABC83}" type="slidenum">
              <a:rPr lang="da-DK" smtClean="0"/>
              <a:pPr/>
              <a:t>6</a:t>
            </a:fld>
            <a:endParaRPr lang="da-DK" dirty="0"/>
          </a:p>
        </p:txBody>
      </p:sp>
      <p:sp>
        <p:nvSpPr>
          <p:cNvPr id="9" name="AutoShape 4" descr="A futuristic and engaging slide design that clearly signals 'Time for Questions!' in a visually striking way. The image features a dynamic, high-tech background with neon question marks floating in the air, a podium with a speaker gesturing for interaction, and an inviting atmosphere that encourages audience participation. The colors are vibrant, with a modern and digital aesthetic.">
            <a:extLst>
              <a:ext uri="{FF2B5EF4-FFF2-40B4-BE49-F238E27FC236}">
                <a16:creationId xmlns:a16="http://schemas.microsoft.com/office/drawing/2014/main" id="{F7DB42EA-9DC4-7DFF-6A77-E033921C1CD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1" name="Picture 10" descr="A person standing at a podium with a question mark&#10;&#10;AI-generated content may be incorrect.">
            <a:extLst>
              <a:ext uri="{FF2B5EF4-FFF2-40B4-BE49-F238E27FC236}">
                <a16:creationId xmlns:a16="http://schemas.microsoft.com/office/drawing/2014/main" id="{753D0C6B-5626-53EF-61AD-7AD23B4BF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0"/>
            <a:ext cx="12001500" cy="6858000"/>
          </a:xfrm>
          <a:prstGeom prst="rect">
            <a:avLst/>
          </a:prstGeom>
        </p:spPr>
      </p:pic>
    </p:spTree>
    <p:extLst>
      <p:ext uri="{BB962C8B-B14F-4D97-AF65-F5344CB8AC3E}">
        <p14:creationId xmlns:p14="http://schemas.microsoft.com/office/powerpoint/2010/main" val="2373237975"/>
      </p:ext>
    </p:extLst>
  </p:cSld>
  <p:clrMapOvr>
    <a:masterClrMapping/>
  </p:clrMapOvr>
</p:sld>
</file>

<file path=ppt/theme/theme1.xml><?xml version="1.0" encoding="utf-8"?>
<a:theme xmlns:a="http://schemas.openxmlformats.org/drawingml/2006/main" name="Blank">
  <a:themeElements>
    <a:clrScheme name="SDU">
      <a:dk1>
        <a:srgbClr val="000000"/>
      </a:dk1>
      <a:lt1>
        <a:sysClr val="window" lastClr="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TemplateConfiguration><![CDATA[{"elementsMetadata":[],"transformationConfigurations":[],"templateName":"blank","templateDescription":"","enableDocumentContentUpdater":false,"version":"2.0"}]]></TemplafyTemplateConfiguration>
</file>

<file path=customXml/item2.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637926266035515761","enableDocumentContentUpdater":false,"version":"2.0"}]]></TemplafySlideTemplateConfiguration>
</file>

<file path=customXml/item4.xml><?xml version="1.0" encoding="utf-8"?>
<TemplafyFormConfiguration><![CDATA[{"formFields":[],"formDataEntries":[]}]]></TemplafyFormConfiguration>
</file>

<file path=customXml/itemProps1.xml><?xml version="1.0" encoding="utf-8"?>
<ds:datastoreItem xmlns:ds="http://schemas.openxmlformats.org/officeDocument/2006/customXml" ds:itemID="{E3874ABC-2065-4A7D-A58C-B9BA277BFB16}">
  <ds:schemaRefs/>
</ds:datastoreItem>
</file>

<file path=customXml/itemProps2.xml><?xml version="1.0" encoding="utf-8"?>
<ds:datastoreItem xmlns:ds="http://schemas.openxmlformats.org/officeDocument/2006/customXml" ds:itemID="{36DF640F-FDA4-4DAC-9AC0-9A12226415DA}">
  <ds:schemaRefs/>
</ds:datastoreItem>
</file>

<file path=customXml/itemProps3.xml><?xml version="1.0" encoding="utf-8"?>
<ds:datastoreItem xmlns:ds="http://schemas.openxmlformats.org/officeDocument/2006/customXml" ds:itemID="{BAE0BCB8-EE3A-4095-9541-C1F1A3784F92}">
  <ds:schemaRefs/>
</ds:datastoreItem>
</file>

<file path=customXml/itemProps4.xml><?xml version="1.0" encoding="utf-8"?>
<ds:datastoreItem xmlns:ds="http://schemas.openxmlformats.org/officeDocument/2006/customXml" ds:itemID="{8A405656-6C4F-4C73-958C-1744EC0D04F1}">
  <ds:schemaRefs/>
</ds:datastoreItem>
</file>

<file path=docProps/app.xml><?xml version="1.0" encoding="utf-8"?>
<Properties xmlns="http://schemas.openxmlformats.org/officeDocument/2006/extended-properties" xmlns:vt="http://schemas.openxmlformats.org/officeDocument/2006/docPropsVTypes">
  <Template>SDU widescreen dateA</Template>
  <TotalTime>0</TotalTime>
  <Words>998</Words>
  <Application>Microsoft Office PowerPoint</Application>
  <PresentationFormat>Widescreen</PresentationFormat>
  <Paragraphs>81</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Blank</vt:lpstr>
      <vt:lpstr> Digitalt kompetenceløft for de studerende på Det Samfundsvidenskabelige Fakultet…og lidt til</vt:lpstr>
      <vt:lpstr>Baggrund</vt:lpstr>
      <vt:lpstr>Første tanker</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2024-06-20T09:58:57Z</dcterms:created>
  <dcterms:modified xsi:type="dcterms:W3CDTF">2025-02-25T19:04:26Z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2022-07-05T14:03:23</vt:lpwstr>
  </property>
  <property fmtid="{D5CDD505-2E9C-101B-9397-08002B2CF9AE}" pid="3" name="TemplafyTenantId">
    <vt:lpwstr>sdu</vt:lpwstr>
  </property>
  <property fmtid="{D5CDD505-2E9C-101B-9397-08002B2CF9AE}" pid="4" name="TemplafyTemplateId">
    <vt:lpwstr>637926266032732715</vt:lpwstr>
  </property>
  <property fmtid="{D5CDD505-2E9C-101B-9397-08002B2CF9AE}" pid="5" name="TemplafyUserProfileId">
    <vt:lpwstr>637830409315452603</vt:lpwstr>
  </property>
  <property fmtid="{D5CDD505-2E9C-101B-9397-08002B2CF9AE}" pid="6" name="TemplafyLanguageCode">
    <vt:lpwstr>da-DK</vt:lpwstr>
  </property>
  <property fmtid="{D5CDD505-2E9C-101B-9397-08002B2CF9AE}" pid="7" name="TemplafyFromBlank">
    <vt:bool>true</vt:bool>
  </property>
</Properties>
</file>