
<file path=[Content_Types].xml><?xml version="1.0" encoding="utf-8"?>
<Types xmlns="http://schemas.openxmlformats.org/package/2006/content-types">
  <Default Extension="bin" ContentType="image/x-emf"/>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0"/>
    <p:sldMasterId id="2147483693" r:id="rId51"/>
    <p:sldMasterId id="2147483708" r:id="rId52"/>
  </p:sldMasterIdLst>
  <p:notesMasterIdLst>
    <p:notesMasterId r:id="rId83"/>
  </p:notesMasterIdLst>
  <p:sldIdLst>
    <p:sldId id="257" r:id="rId53"/>
    <p:sldId id="288" r:id="rId54"/>
    <p:sldId id="522" r:id="rId55"/>
    <p:sldId id="530" r:id="rId56"/>
    <p:sldId id="535" r:id="rId57"/>
    <p:sldId id="282" r:id="rId58"/>
    <p:sldId id="273" r:id="rId59"/>
    <p:sldId id="274" r:id="rId60"/>
    <p:sldId id="285" r:id="rId61"/>
    <p:sldId id="283" r:id="rId62"/>
    <p:sldId id="280" r:id="rId63"/>
    <p:sldId id="286" r:id="rId64"/>
    <p:sldId id="295" r:id="rId65"/>
    <p:sldId id="276" r:id="rId66"/>
    <p:sldId id="281" r:id="rId67"/>
    <p:sldId id="279" r:id="rId68"/>
    <p:sldId id="296" r:id="rId69"/>
    <p:sldId id="536" r:id="rId70"/>
    <p:sldId id="537" r:id="rId71"/>
    <p:sldId id="275" r:id="rId72"/>
    <p:sldId id="287" r:id="rId73"/>
    <p:sldId id="534" r:id="rId74"/>
    <p:sldId id="298" r:id="rId75"/>
    <p:sldId id="533" r:id="rId76"/>
    <p:sldId id="529" r:id="rId77"/>
    <p:sldId id="539" r:id="rId78"/>
    <p:sldId id="540" r:id="rId79"/>
    <p:sldId id="272" r:id="rId80"/>
    <p:sldId id="541" r:id="rId81"/>
    <p:sldId id="54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5C"/>
    <a:srgbClr val="8F690B"/>
    <a:srgbClr val="B98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74C1D-3060-4114-BDCC-132B84C1D5E3}" v="2" dt="2024-11-20T15:54:13.107"/>
    <p1510:client id="{4C9B98AE-C8A6-41DF-8438-4D7406C9667B}" v="36" dt="2024-11-20T13:26:17.97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103" autoAdjust="0"/>
  </p:normalViewPr>
  <p:slideViewPr>
    <p:cSldViewPr snapToGrid="0" showGuides="1">
      <p:cViewPr varScale="1">
        <p:scale>
          <a:sx n="47" d="100"/>
          <a:sy n="47" d="100"/>
        </p:scale>
        <p:origin x="1123" y="30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Master" Target="slideMasters/slideMaster1.xml"/><Relationship Id="rId55" Type="http://schemas.openxmlformats.org/officeDocument/2006/relationships/slide" Target="slides/slide3.xml"/><Relationship Id="rId63" Type="http://schemas.openxmlformats.org/officeDocument/2006/relationships/slide" Target="slides/slide11.xml"/><Relationship Id="rId68" Type="http://schemas.openxmlformats.org/officeDocument/2006/relationships/slide" Target="slides/slide16.xml"/><Relationship Id="rId76" Type="http://schemas.openxmlformats.org/officeDocument/2006/relationships/slide" Target="slides/slide24.xml"/><Relationship Id="rId84"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9.xml"/><Relationship Id="rId82" Type="http://schemas.openxmlformats.org/officeDocument/2006/relationships/slide" Target="slides/slide30.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8" Type="http://schemas.openxmlformats.org/officeDocument/2006/relationships/customXml" Target="../customXml/item8.xml"/><Relationship Id="rId51" Type="http://schemas.openxmlformats.org/officeDocument/2006/relationships/slideMaster" Target="slideMasters/slideMaster2.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7.xml"/><Relationship Id="rId67" Type="http://schemas.openxmlformats.org/officeDocument/2006/relationships/slide" Target="slides/slide1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3.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21/11/2024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149997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38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kommer til at implementere Half Double ved at indarbejde den i vores projektmodel. Endnu er der ikke sket så meget på SDUnet, men det kommer løbende, efterhånden som PMO får materialet klar.</a:t>
            </a:r>
          </a:p>
          <a:p>
            <a:r>
              <a:rPr lang="da-DK" dirty="0"/>
              <a:t>n</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746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Arial" panose="020B0604020202020204" pitchFamily="34" charset="0"/>
                <a:ea typeface="Arial" panose="020B0604020202020204" pitchFamily="34" charset="0"/>
                <a:cs typeface="Times New Roman" panose="02020603050405020304" pitchFamily="18" charset="0"/>
              </a:rPr>
              <a:t>Med Half Double øges indholdet af Idéfasen i forhold til tidligere.</a:t>
            </a:r>
          </a:p>
          <a:p>
            <a:r>
              <a:rPr lang="da-DK" sz="1800" dirty="0">
                <a:effectLst/>
                <a:latin typeface="Arial" panose="020B0604020202020204" pitchFamily="34" charset="0"/>
                <a:ea typeface="Arial" panose="020B0604020202020204" pitchFamily="34" charset="0"/>
                <a:cs typeface="Times New Roman" panose="02020603050405020304" pitchFamily="18" charset="0"/>
              </a:rPr>
              <a:t>Hidtil har det været et vigtigt formål med Idéfasen at få synliggjort de kommende projekter i Digitaliseringsporteføljen, og derfor har kravene til dokumentation været minimal, og væsentlig mindre end forventningerne i fx PRINCE2.</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89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Projektlederen skal være udpeget og være en ressourceperson i Idéfasen</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Tidligere har det været tilstrækkeligt, at Projektejeren har udfyldt et kortfattet Idéoplæg, men fremover bliver Projektlederens kompetencer vigtige allerede i Idéfasen.</a:t>
            </a: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Projektet kan med Half Double ikke starte før der er en Projektleder, der er klar til at starte straks.</a:t>
            </a:r>
          </a:p>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Projektejeren skal have ejerskabet</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Projektejeren skal, ligesom Ressourcepersonen, være klar til at allokere sin tid og sit engagement til projektet. Ellers kan det ikke gå i gang med Half Doubles principper.</a:t>
            </a:r>
          </a:p>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Projektejer og Projektleder skal have etableret samarbejde</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Kendskab til hinanden og gensidig tillid er fremmende for et effektfuldt samarbejde om projektet, så det er selvsagt vigtigt.</a:t>
            </a:r>
          </a:p>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Interessentanalysen skal være gennemført</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Kundetilfredshed er, med Half Double, den ultimative effekt af projektet, og derfor må Interessentanalysen udføres så hurtigt som muligt. Der findes allerede en skabelon i SDU’s projektmodel, og den kan printes som et stort artefakt eller blot holdes digitalt.</a:t>
            </a: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Digitaliseringsreviewgruppen skal, som noget nyt, udføre review af Interessentanalysen.</a:t>
            </a:r>
          </a:p>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Første del af effektkortlægning skal være gennemført</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Projektets effekter skal afdækkes som det første, så projektet hurtigt kan få det rette scope. Derfor flytter den første del af Effektkortlægningen fra Analysefasen til Idéfasen.</a:t>
            </a: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Der findes allerede en skabelon i SDU’s projektmodel, og denne skal tilpasses.</a:t>
            </a:r>
          </a:p>
          <a:p>
            <a:pPr>
              <a:lnSpc>
                <a:spcPct val="115000"/>
              </a:lnSpc>
              <a:spcAft>
                <a:spcPts val="800"/>
              </a:spcAft>
            </a:pPr>
            <a:r>
              <a:rPr lang="da-DK" sz="1800" b="1" dirty="0">
                <a:effectLst/>
                <a:latin typeface="Arial" panose="020B0604020202020204" pitchFamily="34" charset="0"/>
                <a:ea typeface="Arial" panose="020B0604020202020204" pitchFamily="34" charset="0"/>
                <a:cs typeface="Times New Roman" panose="02020603050405020304" pitchFamily="18" charset="0"/>
              </a:rPr>
              <a:t>Informationssikkerhedsscreening skal være gennemført</a:t>
            </a:r>
            <a:endParaRPr lang="da-DK"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Projektleverancer om informationssikkerhed kan være tidskrævende pga. ventetid hos specialister, og skabe forsinkelser i projektet. Derfor medtager vi en screening som en del af Idéoplægget, så der kan være et specialistberedskab klar til at understøtte projektet, hvis der er behov for det.</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408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Projektpitch forsiden.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644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830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p:txBody>
      </p:sp>
      <p:sp>
        <p:nvSpPr>
          <p:cNvPr id="4" name="Pladsholder til slidenummer 3"/>
          <p:cNvSpPr>
            <a:spLocks noGrp="1"/>
          </p:cNvSpPr>
          <p:nvPr>
            <p:ph type="sldNum" sz="quarter" idx="5"/>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102717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a:p>
            <a:r>
              <a:rPr lang="da-DK" dirty="0"/>
              <a:t>Birgitte kommer til at udfolde Half Double for jer om et øjeblik.</a:t>
            </a:r>
          </a:p>
          <a:p>
            <a:r>
              <a:rPr lang="da-DK" dirty="0"/>
              <a:t>I SDU Digital har vi det seneste halve år arbejdet målrettet for at indarbejde principperne fra Half Double i vores praksis som projektledere, og alle er certificerede i Half Double.</a:t>
            </a:r>
          </a:p>
          <a:p>
            <a:r>
              <a:rPr lang="da-DK" dirty="0"/>
              <a:t>I Projektkontoret, PMO kører vi nu et iterativt forløb, hvor vi gradvis implementerer mere af Half Double i Projektmodellen og i de hjælpeværktøjer, vi stiller til rådighed på SDUnet.</a:t>
            </a:r>
          </a:p>
          <a:p>
            <a:r>
              <a:rPr lang="da-DK" dirty="0"/>
              <a:t>Vi arbejder desuden på et eller flere certificeringskurser for jer og jeres kolleger. Vi forventer også, at der kommer kurser for ledere, for, som I vil se om lidt, så handler Half Double rigtig meget om ledelse.</a:t>
            </a:r>
          </a:p>
          <a:p>
            <a:r>
              <a:rPr lang="da-DK" dirty="0"/>
              <a:t>Til sidst vil jeg sige, at vi prøver et nyt tiltag af i dag, nemlig postersessions.</a:t>
            </a:r>
          </a:p>
          <a:p>
            <a:r>
              <a:rPr lang="da-DK" dirty="0"/>
              <a:t>Det er en kort uformel måde at dele viden på, og det foregår i pausen fra ca. 10.40.</a:t>
            </a:r>
          </a:p>
          <a:p>
            <a:r>
              <a:rPr lang="da-DK" dirty="0"/>
              <a:t>Rie og Tina har meldt sig på forhånd til at fortælle, hvordan de arbejder.</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172303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633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Problemløsning, hvor små teams osv. fra side 27</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395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Problemløsning, hvor små teams osv. fra side 27</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79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Side 28</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084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60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Karin</a:t>
            </a:r>
          </a:p>
        </p:txBody>
      </p:sp>
      <p:sp>
        <p:nvSpPr>
          <p:cNvPr id="4" name="Pladsholder til slidenummer 3"/>
          <p:cNvSpPr>
            <a:spLocks noGrp="1"/>
          </p:cNvSpPr>
          <p:nvPr>
            <p:ph type="sldNum" sz="quarter" idx="5"/>
          </p:nvPr>
        </p:nvSpPr>
        <p:spPr/>
        <p:txBody>
          <a:bodyPr/>
          <a:lstStyle/>
          <a:p>
            <a:fld id="{49436F85-577F-4A92-A47F-D540A2BCC821}" type="slidenum">
              <a:rPr lang="en-GB" smtClean="0"/>
              <a:pPr/>
              <a:t>19</a:t>
            </a:fld>
            <a:endParaRPr lang="en-GB" dirty="0"/>
          </a:p>
        </p:txBody>
      </p:sp>
    </p:spTree>
    <p:extLst>
      <p:ext uri="{BB962C8B-B14F-4D97-AF65-F5344CB8AC3E}">
        <p14:creationId xmlns:p14="http://schemas.microsoft.com/office/powerpoint/2010/main" val="4082251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21-11-2024</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pic>
        <p:nvPicPr>
          <p:cNvPr id="9" name="Logo black">
            <a:extLst>
              <a:ext uri="{FF2B5EF4-FFF2-40B4-BE49-F238E27FC236}">
                <a16:creationId xmlns:a16="http://schemas.microsoft.com/office/drawing/2014/main" id="{0ED8BC36-B577-26BE-E8AB-D6386371AC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0" name="sdu.dk">
            <a:extLst>
              <a:ext uri="{FF2B5EF4-FFF2-40B4-BE49-F238E27FC236}">
                <a16:creationId xmlns:a16="http://schemas.microsoft.com/office/drawing/2014/main" id="{5F437060-4963-9A90-49BE-4DB78D67358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12" name="#sdudk">
            <a:extLst>
              <a:ext uri="{FF2B5EF4-FFF2-40B4-BE49-F238E27FC236}">
                <a16:creationId xmlns:a16="http://schemas.microsoft.com/office/drawing/2014/main" id="{B895B5AD-6736-F08F-4772-E45EC9527D8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bg1"/>
              </a:solidFill>
            </a:endParaRPr>
          </a:p>
        </p:txBody>
      </p:sp>
      <p:sp>
        <p:nvSpPr>
          <p:cNvPr id="18" name="TextBox 9">
            <a:extLst>
              <a:ext uri="{FF2B5EF4-FFF2-40B4-BE49-F238E27FC236}">
                <a16:creationId xmlns:a16="http://schemas.microsoft.com/office/drawing/2014/main" id="{2B46EFE7-9915-7860-9FCC-0BD439F69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9" name="text" descr="{&quot;templafy&quot;:{&quot;id&quot;:&quot;fde98cb1-7492-4f0f-8489-a39b53349178&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chemeClr val="bg1"/>
                </a:solidFill>
              </a:rPr>
              <a:t>SDU Digital</a:t>
            </a:r>
          </a:p>
        </p:txBody>
      </p:sp>
    </p:spTree>
    <p:extLst>
      <p:ext uri="{BB962C8B-B14F-4D97-AF65-F5344CB8AC3E}">
        <p14:creationId xmlns:p14="http://schemas.microsoft.com/office/powerpoint/2010/main" val="379276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6" name="text" descr="{&quot;templafy&quot;:{&quot;id&quot;:&quot;9ba06957-ed5d-44e9-b8d2-d7ce5e64e33f&quot;}}" title="UserProfile.Institut.InstituteDCU_{{DocumentLanguage}}">
            <a:extLst>
              <a:ext uri="{FF2B5EF4-FFF2-40B4-BE49-F238E27FC236}">
                <a16:creationId xmlns:a16="http://schemas.microsoft.com/office/drawing/2014/main" id="{9C3851C6-E0ED-8AFC-487C-1DD8E2CECF8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87310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7" name="sdu.dk">
            <a:extLst>
              <a:ext uri="{FF2B5EF4-FFF2-40B4-BE49-F238E27FC236}">
                <a16:creationId xmlns:a16="http://schemas.microsoft.com/office/drawing/2014/main" id="{3C94DA3D-5886-CB90-B7B7-E3DBAA8EE91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8" name="#sdudk">
            <a:extLst>
              <a:ext uri="{FF2B5EF4-FFF2-40B4-BE49-F238E27FC236}">
                <a16:creationId xmlns:a16="http://schemas.microsoft.com/office/drawing/2014/main" id="{ABC0AA56-9405-9F5F-00F3-8F4F7D541B85}"/>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9" name="Straight Connector 10">
            <a:extLst>
              <a:ext uri="{FF2B5EF4-FFF2-40B4-BE49-F238E27FC236}">
                <a16:creationId xmlns:a16="http://schemas.microsoft.com/office/drawing/2014/main" id="{B31848B1-69A2-4D22-297C-8460648C5AEF}"/>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5" name="text" descr="{&quot;templafy&quot;:{&quot;id&quot;:&quot;c915658e-76b5-46c9-979c-52deb3615443&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287400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0" name="text" descr="{&quot;templafy&quot;:{&quot;id&quot;:&quot;2ac085be-4311-45f3-a861-edbfbf82790e&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67814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9" name="text" descr="{&quot;templafy&quot;:{&quot;id&quot;:&quot;077c7b80-4075-49b8-9d15-9f015ff22058&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277307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8" name="sdu.dk">
            <a:extLst>
              <a:ext uri="{FF2B5EF4-FFF2-40B4-BE49-F238E27FC236}">
                <a16:creationId xmlns:a16="http://schemas.microsoft.com/office/drawing/2014/main" id="{1E4AFDBB-7C79-C055-A1D6-4A88549083ED}"/>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sdudk">
            <a:extLst>
              <a:ext uri="{FF2B5EF4-FFF2-40B4-BE49-F238E27FC236}">
                <a16:creationId xmlns:a16="http://schemas.microsoft.com/office/drawing/2014/main" id="{EC3EFC9E-0697-AA03-0280-879B877EC0D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black">
            <a:extLst>
              <a:ext uri="{FF2B5EF4-FFF2-40B4-BE49-F238E27FC236}">
                <a16:creationId xmlns:a16="http://schemas.microsoft.com/office/drawing/2014/main" id="{2C4953BD-5889-6049-2B6A-FE9F7B59B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2" name="text" descr="{&quot;templafy&quot;:{&quot;id&quot;:&quot;61266e15-32f5-4756-8676-91a5fdcfab2d&quot;}}" title="UserProfile.Institut.InstituteDCU_{{DocumentLanguage}}">
            <a:extLst>
              <a:ext uri="{FF2B5EF4-FFF2-40B4-BE49-F238E27FC236}">
                <a16:creationId xmlns:a16="http://schemas.microsoft.com/office/drawing/2014/main" id="{AE0B67AE-F894-270E-19AE-0E164AF0B2D3}"/>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121521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17520b7b-99ff-480d-bc72-d32b953e0696&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2863606535"/>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21-11-2024</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sdu.dk">
            <a:extLst>
              <a:ext uri="{FF2B5EF4-FFF2-40B4-BE49-F238E27FC236}">
                <a16:creationId xmlns:a16="http://schemas.microsoft.com/office/drawing/2014/main" id="{E11EA3DB-CFF9-E17E-4691-AD84BB1AA23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1" name="#sdudk">
            <a:extLst>
              <a:ext uri="{FF2B5EF4-FFF2-40B4-BE49-F238E27FC236}">
                <a16:creationId xmlns:a16="http://schemas.microsoft.com/office/drawing/2014/main" id="{47D4647D-A0D8-4BA6-8B1D-579A8962B25B}"/>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A8344942-CCA5-C46F-EF5C-D9B351F0BA74}"/>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7374A1E7-EDA7-4FC4-2A9F-748497FC7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22" name="TextBox 9">
            <a:extLst>
              <a:ext uri="{FF2B5EF4-FFF2-40B4-BE49-F238E27FC236}">
                <a16:creationId xmlns:a16="http://schemas.microsoft.com/office/drawing/2014/main" id="{C5DE2490-AF4C-429F-A1C6-48B68AF6D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fc0e5a0d-960a-4558-8818-63f7d85db85e&quot;}}" title="UserProfile.Institut.InstituteDCU_{{DocumentLanguage}}">
            <a:extLst>
              <a:ext uri="{FF2B5EF4-FFF2-40B4-BE49-F238E27FC236}">
                <a16:creationId xmlns:a16="http://schemas.microsoft.com/office/drawing/2014/main" id="{A5270570-9971-D098-6A3A-73ADF809AC5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908978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21-11-2024</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6" name="text" descr="{&quot;templafy&quot;:{&quot;id&quot;:&quot;29201dd4-86f6-4825-9bb1-a88d5872d201&quot;}}" title="UserProfile.Institut.InstituteDCU_{{DocumentLanguage}}">
            <a:extLst>
              <a:ext uri="{FF2B5EF4-FFF2-40B4-BE49-F238E27FC236}">
                <a16:creationId xmlns:a16="http://schemas.microsoft.com/office/drawing/2014/main" id="{0F2E7AB3-CD7C-9947-4E57-15C225D9CEA2}"/>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12562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1" name="sdu.dk">
            <a:extLst>
              <a:ext uri="{FF2B5EF4-FFF2-40B4-BE49-F238E27FC236}">
                <a16:creationId xmlns:a16="http://schemas.microsoft.com/office/drawing/2014/main" id="{72697A22-CBC3-A484-F246-C5C8B438E04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2" name="#sdudk">
            <a:extLst>
              <a:ext uri="{FF2B5EF4-FFF2-40B4-BE49-F238E27FC236}">
                <a16:creationId xmlns:a16="http://schemas.microsoft.com/office/drawing/2014/main" id="{28A7C55E-B681-C1E7-FA15-608C847286B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54810BE8-0056-B934-3B73-6F7C88E8F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CA5063A4-8DAA-DF95-B099-AF0695E4FE0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3f975e18-363a-4e33-86a7-493e703fa018&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6684803" y="319792"/>
            <a:ext cx="4772380"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163156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17" name="Logo black">
            <a:extLst>
              <a:ext uri="{FF2B5EF4-FFF2-40B4-BE49-F238E27FC236}">
                <a16:creationId xmlns:a16="http://schemas.microsoft.com/office/drawing/2014/main" id="{C67574D4-E8FF-84D9-961A-6F713059F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9" name="Straight Connector 15">
            <a:extLst>
              <a:ext uri="{FF2B5EF4-FFF2-40B4-BE49-F238E27FC236}">
                <a16:creationId xmlns:a16="http://schemas.microsoft.com/office/drawing/2014/main" id="{75F2405D-DEFE-7B29-AA11-2983CDDF174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6">
            <a:extLst>
              <a:ext uri="{FF2B5EF4-FFF2-40B4-BE49-F238E27FC236}">
                <a16:creationId xmlns:a16="http://schemas.microsoft.com/office/drawing/2014/main" id="{510354E0-0D98-99BD-C41C-5C6F483535D4}"/>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Rectangle 18">
            <a:extLst>
              <a:ext uri="{FF2B5EF4-FFF2-40B4-BE49-F238E27FC236}">
                <a16:creationId xmlns:a16="http://schemas.microsoft.com/office/drawing/2014/main" id="{F2E80612-65CA-8548-5C3F-0053B483CBEF}"/>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3" name="TextBox 9">
            <a:extLst>
              <a:ext uri="{FF2B5EF4-FFF2-40B4-BE49-F238E27FC236}">
                <a16:creationId xmlns:a16="http://schemas.microsoft.com/office/drawing/2014/main" id="{D99C4AF5-2E43-20C7-4F2D-1A72F864A331}"/>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ac77ddff-d520-4399-a49c-f08b3745b83e&quot;}}" title="UserProfile.Institut.InstituteDCU_{{DocumentLanguage}}">
            <a:extLst>
              <a:ext uri="{FF2B5EF4-FFF2-40B4-BE49-F238E27FC236}">
                <a16:creationId xmlns:a16="http://schemas.microsoft.com/office/drawing/2014/main" id="{F123D66E-C740-891E-EE32-86B342CB0549}"/>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273275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8" name="text" descr="{&quot;templafy&quot;:{&quot;id&quot;:&quot;36272109-c2dd-4ac6-8c59-ed9cbd0f70c1&quot;}}" title="UserProfile.Institut.InstituteDCU_{{DocumentLanguage}}">
            <a:extLst>
              <a:ext uri="{FF2B5EF4-FFF2-40B4-BE49-F238E27FC236}">
                <a16:creationId xmlns:a16="http://schemas.microsoft.com/office/drawing/2014/main" id="{5803091C-FBAC-06FB-9F65-E834CC6FDE6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78977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12" name="text" descr="{&quot;templafy&quot;:{&quot;id&quot;:&quot;e7988c43-0c20-480b-bfa6-0742c865edc9&quot;}}" title="UserProfile.Institut.InstituteDCU_{{DocumentLanguage}}">
            <a:extLst>
              <a:ext uri="{FF2B5EF4-FFF2-40B4-BE49-F238E27FC236}">
                <a16:creationId xmlns:a16="http://schemas.microsoft.com/office/drawing/2014/main" id="{DD8D5AAF-ADD4-7965-20E1-CAD60C11F79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1365482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21-11-2024</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9" name="text" descr="{&quot;templafy&quot;:{&quot;id&quot;:&quot;23f94038-5c27-4b5a-ad29-d67faf7bc51b&quot;}}" title="UserProfile.Institut.InstituteDCU_{{DocumentLanguage}}">
            <a:extLst>
              <a:ext uri="{FF2B5EF4-FFF2-40B4-BE49-F238E27FC236}">
                <a16:creationId xmlns:a16="http://schemas.microsoft.com/office/drawing/2014/main" id="{91B24A03-A9DC-8214-B212-7BEC0B19CAD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2496669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9" name="Logo black">
            <a:extLst>
              <a:ext uri="{FF2B5EF4-FFF2-40B4-BE49-F238E27FC236}">
                <a16:creationId xmlns:a16="http://schemas.microsoft.com/office/drawing/2014/main" id="{0ED8BC36-B577-26BE-E8AB-D6386371AC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bg1"/>
              </a:solidFill>
            </a:endParaRPr>
          </a:p>
        </p:txBody>
      </p:sp>
      <p:sp>
        <p:nvSpPr>
          <p:cNvPr id="18" name="TextBox 9">
            <a:extLst>
              <a:ext uri="{FF2B5EF4-FFF2-40B4-BE49-F238E27FC236}">
                <a16:creationId xmlns:a16="http://schemas.microsoft.com/office/drawing/2014/main" id="{2B46EFE7-9915-7860-9FCC-0BD439F69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6947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250592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77204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2712545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53694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1" name="Logo black">
            <a:extLst>
              <a:ext uri="{FF2B5EF4-FFF2-40B4-BE49-F238E27FC236}">
                <a16:creationId xmlns:a16="http://schemas.microsoft.com/office/drawing/2014/main" id="{2C4953BD-5889-6049-2B6A-FE9F7B59B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Tree>
    <p:extLst>
      <p:ext uri="{BB962C8B-B14F-4D97-AF65-F5344CB8AC3E}">
        <p14:creationId xmlns:p14="http://schemas.microsoft.com/office/powerpoint/2010/main" val="235663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307770452"/>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21-11-2024</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pic>
        <p:nvPicPr>
          <p:cNvPr id="14" name="Logo black">
            <a:extLst>
              <a:ext uri="{FF2B5EF4-FFF2-40B4-BE49-F238E27FC236}">
                <a16:creationId xmlns:a16="http://schemas.microsoft.com/office/drawing/2014/main" id="{7374A1E7-EDA7-4FC4-2A9F-748497FC7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22" name="TextBox 9">
            <a:extLst>
              <a:ext uri="{FF2B5EF4-FFF2-40B4-BE49-F238E27FC236}">
                <a16:creationId xmlns:a16="http://schemas.microsoft.com/office/drawing/2014/main" id="{C5DE2490-AF4C-429F-A1C6-48B68AF6D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291405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21-11-2024</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4123477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14" name="Logo black">
            <a:extLst>
              <a:ext uri="{FF2B5EF4-FFF2-40B4-BE49-F238E27FC236}">
                <a16:creationId xmlns:a16="http://schemas.microsoft.com/office/drawing/2014/main" id="{54810BE8-0056-B934-3B73-6F7C88E8F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CA5063A4-8DAA-DF95-B099-AF0695E4FE0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204964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17" name="Logo black">
            <a:extLst>
              <a:ext uri="{FF2B5EF4-FFF2-40B4-BE49-F238E27FC236}">
                <a16:creationId xmlns:a16="http://schemas.microsoft.com/office/drawing/2014/main" id="{C67574D4-E8FF-84D9-961A-6F713059F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23" name="TextBox 9">
            <a:extLst>
              <a:ext uri="{FF2B5EF4-FFF2-40B4-BE49-F238E27FC236}">
                <a16:creationId xmlns:a16="http://schemas.microsoft.com/office/drawing/2014/main" id="{D99C4AF5-2E43-20C7-4F2D-1A72F864A331}"/>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370035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146156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95392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21-11-2024</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414716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21-11-2024</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21-11-2024</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21-11-2024</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bin"/><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82" r:id="rId7"/>
    <p:sldLayoutId id="2147483689" r:id="rId8"/>
    <p:sldLayoutId id="2147483676" r:id="rId9"/>
    <p:sldLayoutId id="2147483654" r:id="rId10"/>
    <p:sldLayoutId id="2147483685" r:id="rId11"/>
    <p:sldLayoutId id="2147483691" r:id="rId12"/>
    <p:sldLayoutId id="2147483662" r:id="rId13"/>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8" name="Rectangle 15">
            <a:extLst>
              <a:ext uri="{FF2B5EF4-FFF2-40B4-BE49-F238E27FC236}">
                <a16:creationId xmlns:a16="http://schemas.microsoft.com/office/drawing/2014/main" id="{4D855B35-9157-35F0-0B75-83072C32A7E8}"/>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Rectangle 16">
            <a:extLst>
              <a:ext uri="{FF2B5EF4-FFF2-40B4-BE49-F238E27FC236}">
                <a16:creationId xmlns:a16="http://schemas.microsoft.com/office/drawing/2014/main" id="{745FDBC2-0FE8-0521-D51C-92615DD17AAE}"/>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1" name="Straight Connector 26">
            <a:extLst>
              <a:ext uri="{FF2B5EF4-FFF2-40B4-BE49-F238E27FC236}">
                <a16:creationId xmlns:a16="http://schemas.microsoft.com/office/drawing/2014/main" id="{70C6C0EE-8FE3-6A9C-33B8-374802EF4C3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4" name="Rectangle 3" descr="{&quot;templafy&quot;:{&quot;id&quot;:&quot;0942587f-ced1-4d3c-9670-b1f06edbcfe7&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050" dirty="0" err="1">
              <a:solidFill>
                <a:schemeClr val="tx1"/>
              </a:solidFill>
            </a:endParaRP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0cc40aef-ebf4-4b32-92a4-a65ddcb3ff6a&quot;}}" title="UserProfile.Institut.InstituteDCU_{{DocumentLanguage}}">
            <a:extLst>
              <a:ext uri="{FF2B5EF4-FFF2-40B4-BE49-F238E27FC236}">
                <a16:creationId xmlns:a16="http://schemas.microsoft.com/office/drawing/2014/main" id="{9ED68219-402C-1844-B56E-D8437E3F6CCE}"/>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19417857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p15:clr>
            <a:srgbClr val="F26B43"/>
          </p15:clr>
        </p15:guide>
        <p15:guide id="13" orient="horz" pos="1071">
          <p15:clr>
            <a:srgbClr val="F26B43"/>
          </p15:clr>
        </p15:guide>
        <p15:guide id="14" pos="259">
          <p15:clr>
            <a:srgbClr val="F26B43"/>
          </p15:clr>
        </p15:guide>
        <p15:guide id="15" pos="7421">
          <p15:clr>
            <a:srgbClr val="F26B43"/>
          </p15:clr>
        </p15:guide>
        <p15:guide id="16" orient="horz" pos="1253">
          <p15:clr>
            <a:srgbClr val="F26B43"/>
          </p15:clr>
        </p15:guide>
        <p15:guide id="17" orient="horz" pos="3680">
          <p15:clr>
            <a:srgbClr val="F26B43"/>
          </p15:clr>
        </p15:guide>
        <p15:guide id="18" orient="horz" pos="3916">
          <p15:clr>
            <a:srgbClr val="F26B43"/>
          </p15:clr>
        </p15:guide>
        <p15:guide id="19" orient="horz" pos="4094">
          <p15:clr>
            <a:srgbClr val="F26B43"/>
          </p15:clr>
        </p15:guide>
        <p15:guide id="20" pos="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21-11-2024</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21-11-2024</a:t>
            </a:fld>
            <a:endParaRPr lang="da-DK" dirty="0"/>
          </a:p>
        </p:txBody>
      </p:sp>
      <p:sp>
        <p:nvSpPr>
          <p:cNvPr id="14" name="Rectangle 3" descr="{&quot;templafy&quot;:{&quot;id&quot;:&quot;1237cbd6-a3b0-44d1-aff4-09bbbee017af&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6656682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p15:clr>
            <a:srgbClr val="F26B43"/>
          </p15:clr>
        </p15:guide>
        <p15:guide id="13" orient="horz" pos="1071">
          <p15:clr>
            <a:srgbClr val="F26B43"/>
          </p15:clr>
        </p15:guide>
        <p15:guide id="14" pos="259">
          <p15:clr>
            <a:srgbClr val="F26B43"/>
          </p15:clr>
        </p15:guide>
        <p15:guide id="15" pos="7421">
          <p15:clr>
            <a:srgbClr val="F26B43"/>
          </p15:clr>
        </p15:guide>
        <p15:guide id="16" orient="horz" pos="1253">
          <p15:clr>
            <a:srgbClr val="F26B43"/>
          </p15:clr>
        </p15:guide>
        <p15:guide id="17" orient="horz" pos="3680">
          <p15:clr>
            <a:srgbClr val="F26B43"/>
          </p15:clr>
        </p15:guide>
        <p15:guide id="18" orient="horz" pos="3916">
          <p15:clr>
            <a:srgbClr val="F26B43"/>
          </p15:clr>
        </p15:guide>
        <p15:guide id="19" orient="horz" pos="4094">
          <p15:clr>
            <a:srgbClr val="F26B43"/>
          </p15:clr>
        </p15:guide>
        <p15:guide id="20" pos="5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hyperlink" Target="https://learninginstitute.implement.dk/half-double-certificering" TargetMode="External"/><Relationship Id="rId2" Type="http://schemas.openxmlformats.org/officeDocument/2006/relationships/customXml" Target="../../customXml/item21.xml"/><Relationship Id="rId1" Type="http://schemas.openxmlformats.org/officeDocument/2006/relationships/customXml" Target="../../customXml/item20.xml"/><Relationship Id="rId6" Type="http://schemas.openxmlformats.org/officeDocument/2006/relationships/hyperlink" Target="https://ida.dk/media/10573/half-double-metodologien-en-ny-og-effektiv-hybrid-tilgang-til-projekter.pdf" TargetMode="External"/><Relationship Id="rId5" Type="http://schemas.openxmlformats.org/officeDocument/2006/relationships/hyperlink" Target="https://learninginstitute.implement.dk/half-double" TargetMode="External"/><Relationship Id="rId4" Type="http://schemas.openxmlformats.org/officeDocument/2006/relationships/hyperlink" Target="https://halfdoubleinstitute.org/introduction-half-double-methodolog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5.xml"/><Relationship Id="rId7" Type="http://schemas.openxmlformats.org/officeDocument/2006/relationships/hyperlink" Target="https://learninginstitute.implement.dk/half-double-certificering" TargetMode="External"/><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hyperlink" Target="https://ida.dk/media/10573/half-double-metodologien-en-ny-og-effektiv-hybrid-tilgang-til-projekter.pdf" TargetMode="External"/><Relationship Id="rId5" Type="http://schemas.openxmlformats.org/officeDocument/2006/relationships/hyperlink" Target="https://learninginstitute.implement.dk/half-double" TargetMode="External"/><Relationship Id="rId4" Type="http://schemas.openxmlformats.org/officeDocument/2006/relationships/hyperlink" Target="https://halfdoubleinstitute.org/introduction-half-double-methodology"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5.xml"/><Relationship Id="rId1" Type="http://schemas.openxmlformats.org/officeDocument/2006/relationships/customXml" Target="../../customXml/item24.xml"/></Relationships>
</file>

<file path=ppt/slides/_rels/slide14.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10" Type="http://schemas.openxmlformats.org/officeDocument/2006/relationships/image" Target="../media/image13.png"/><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hyperlink" Target="https://learninginstitute.implement.dk/half-double" TargetMode="External"/><Relationship Id="rId11" Type="http://schemas.openxmlformats.org/officeDocument/2006/relationships/image" Target="../media/image16.png"/><Relationship Id="rId5" Type="http://schemas.openxmlformats.org/officeDocument/2006/relationships/hyperlink" Target="https://halfdoubleinstitute.org/introduction-half-double-methodology" TargetMode="External"/><Relationship Id="rId10" Type="http://schemas.openxmlformats.org/officeDocument/2006/relationships/image" Target="../media/image15.png"/><Relationship Id="rId4" Type="http://schemas.openxmlformats.org/officeDocument/2006/relationships/notesSlide" Target="../notesSlides/notesSlide6.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31.xml"/><Relationship Id="rId1" Type="http://schemas.openxmlformats.org/officeDocument/2006/relationships/customXml" Target="../../customXml/item30.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notesSlide" Target="../notesSlides/notesSlide7.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33.xml"/><Relationship Id="rId1" Type="http://schemas.openxmlformats.org/officeDocument/2006/relationships/customXml" Target="../../customXml/item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35.xml"/><Relationship Id="rId1" Type="http://schemas.openxmlformats.org/officeDocument/2006/relationships/customXml" Target="../../customXml/item34.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37.xml"/><Relationship Id="rId1" Type="http://schemas.openxmlformats.org/officeDocument/2006/relationships/customXml" Target="../../customXml/item36.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slideLayout" Target="../slideLayouts/slideLayout15.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39.xml"/><Relationship Id="rId1" Type="http://schemas.openxmlformats.org/officeDocument/2006/relationships/customXml" Target="../../customXml/item38.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41.xml"/><Relationship Id="rId1" Type="http://schemas.openxmlformats.org/officeDocument/2006/relationships/customXml" Target="../../customXml/item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43.xml"/><Relationship Id="rId1" Type="http://schemas.openxmlformats.org/officeDocument/2006/relationships/customXml" Target="../../customXml/item42.xml"/><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45.xml"/><Relationship Id="rId1" Type="http://schemas.openxmlformats.org/officeDocument/2006/relationships/customXml" Target="../../customXml/item44.xml"/><Relationship Id="rId6" Type="http://schemas.openxmlformats.org/officeDocument/2006/relationships/image" Target="../media/image22.png"/><Relationship Id="rId5" Type="http://schemas.openxmlformats.org/officeDocument/2006/relationships/notesSlide" Target="../notesSlides/notesSlide13.xml"/><Relationship Id="rId4"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47.xml"/><Relationship Id="rId1" Type="http://schemas.openxmlformats.org/officeDocument/2006/relationships/customXml" Target="../../customXml/item46.xml"/><Relationship Id="rId6" Type="http://schemas.openxmlformats.org/officeDocument/2006/relationships/image" Target="../media/image23.png"/><Relationship Id="rId5" Type="http://schemas.openxmlformats.org/officeDocument/2006/relationships/notesSlide" Target="../notesSlides/notesSlide14.xml"/><Relationship Id="rId4"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7.xml"/><Relationship Id="rId7" Type="http://schemas.openxmlformats.org/officeDocument/2006/relationships/hyperlink" Target="https://sdunet.dk/da/servicesider/digital/sdus-projektmodel-og-portefoeljestyring/portefoeljestyring" TargetMode="External"/><Relationship Id="rId2" Type="http://schemas.openxmlformats.org/officeDocument/2006/relationships/customXml" Target="../../customXml/item49.xml"/><Relationship Id="rId1" Type="http://schemas.openxmlformats.org/officeDocument/2006/relationships/customXml" Target="../../customXml/item48.xml"/><Relationship Id="rId6" Type="http://schemas.openxmlformats.org/officeDocument/2006/relationships/hyperlink" Target="mailto:projekter@sdu.dk" TargetMode="External"/><Relationship Id="rId5" Type="http://schemas.openxmlformats.org/officeDocument/2006/relationships/notesSlide" Target="../notesSlides/notesSlide15.xml"/><Relationship Id="rId4"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learninginstitute.implement.dk/half-double-certificering" TargetMode="Externa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hyperlink" Target="https://ida.dk/media/10573/half-double-metodologien-en-ny-og-effektiv-hybrid-tilgang-til-projekter.pdf" TargetMode="External"/><Relationship Id="rId5" Type="http://schemas.openxmlformats.org/officeDocument/2006/relationships/hyperlink" Target="https://learninginstitute.implement.dk/half-double" TargetMode="External"/><Relationship Id="rId4" Type="http://schemas.openxmlformats.org/officeDocument/2006/relationships/hyperlink" Target="https://halfdoubleinstitute.org/introduction-half-double-methodolog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tags" Target="../tags/tag1.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slideLayout" Target="../slideLayouts/slideLayout1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ida.dk/media/10573/half-double-metodologien-en-ny-og-effektiv-hybrid-tilgang-til-projekter.pdf" TargetMode="External"/><Relationship Id="rId3" Type="http://schemas.openxmlformats.org/officeDocument/2006/relationships/tags" Target="../tags/tag2.xml"/><Relationship Id="rId7" Type="http://schemas.openxmlformats.org/officeDocument/2006/relationships/hyperlink" Target="https://learninginstitute.implement.dk/half-double" TargetMode="External"/><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hyperlink" Target="https://halfdoubleinstitute.org/introduction-half-double-methodology" TargetMode="External"/><Relationship Id="rId5"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hyperlink" Target="https://learninginstitute.implement.dk/half-double-certificerin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tags" Target="../tags/tag3.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4" Type="http://schemas.openxmlformats.org/officeDocument/2006/relationships/slideLayout" Target="../slideLayouts/slideLayout15.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learninginstitute.implement.dk/half-double-certificering" TargetMode="External"/><Relationship Id="rId3" Type="http://schemas.openxmlformats.org/officeDocument/2006/relationships/tags" Target="../tags/tag4.xml"/><Relationship Id="rId7" Type="http://schemas.openxmlformats.org/officeDocument/2006/relationships/hyperlink" Target="https://ida.dk/media/10573/half-double-metodologien-en-ny-og-effektiv-hybrid-tilgang-til-projekter.pdf" TargetMode="External"/><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hyperlink" Target="https://learninginstitute.implement.dk/half-double" TargetMode="External"/><Relationship Id="rId5" Type="http://schemas.openxmlformats.org/officeDocument/2006/relationships/hyperlink" Target="https://halfdoubleinstitute.org/introduction-half-double-methodology" TargetMode="Externa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F894D-9FFA-4C7B-8630-45BFFAEF2F2E}"/>
              </a:ext>
            </a:extLst>
          </p:cNvPr>
          <p:cNvSpPr>
            <a:spLocks noGrp="1"/>
          </p:cNvSpPr>
          <p:nvPr>
            <p:ph type="ctrTitle"/>
          </p:nvPr>
        </p:nvSpPr>
        <p:spPr>
          <a:xfrm>
            <a:off x="349384" y="1449659"/>
            <a:ext cx="10069011" cy="4381122"/>
          </a:xfrm>
        </p:spPr>
        <p:txBody>
          <a:bodyPr/>
          <a:lstStyle/>
          <a:p>
            <a:r>
              <a:rPr lang="da-DK" sz="8800" dirty="0"/>
              <a:t>Velkommen til </a:t>
            </a:r>
            <a:r>
              <a:rPr lang="da-DK" sz="7200" dirty="0"/>
              <a:t>Projekt- og porteføljenetværk</a:t>
            </a:r>
            <a:br>
              <a:rPr lang="da-DK" sz="8800" dirty="0"/>
            </a:br>
            <a:br>
              <a:rPr lang="da-DK" sz="4800" dirty="0"/>
            </a:br>
            <a:r>
              <a:rPr lang="da-DK" sz="4800" dirty="0"/>
              <a:t>21. november 2024</a:t>
            </a:r>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21-11-2024</a:t>
            </a:fld>
            <a:endParaRPr lang="da-DK" dirty="0"/>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7CD7C-F7E2-4FF3-B441-BD5C13FCA23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pic>
        <p:nvPicPr>
          <p:cNvPr id="4" name="Billede 3">
            <a:extLst>
              <a:ext uri="{FF2B5EF4-FFF2-40B4-BE49-F238E27FC236}">
                <a16:creationId xmlns:a16="http://schemas.microsoft.com/office/drawing/2014/main" id="{46D64266-947B-2478-B255-A9D016997A8E}"/>
              </a:ext>
            </a:extLst>
          </p:cNvPr>
          <p:cNvPicPr>
            <a:picLocks noChangeAspect="1"/>
          </p:cNvPicPr>
          <p:nvPr/>
        </p:nvPicPr>
        <p:blipFill>
          <a:blip r:embed="rId4"/>
          <a:stretch>
            <a:fillRect/>
          </a:stretch>
        </p:blipFill>
        <p:spPr>
          <a:xfrm>
            <a:off x="1678676" y="587346"/>
            <a:ext cx="9144000" cy="5882311"/>
          </a:xfrm>
          <a:prstGeom prst="rect">
            <a:avLst/>
          </a:prstGeom>
        </p:spPr>
      </p:pic>
    </p:spTree>
    <p:custDataLst>
      <p:custData r:id="rId1"/>
      <p:custData r:id="rId2"/>
    </p:custDataLst>
    <p:extLst>
      <p:ext uri="{BB962C8B-B14F-4D97-AF65-F5344CB8AC3E}">
        <p14:creationId xmlns:p14="http://schemas.microsoft.com/office/powerpoint/2010/main" val="313485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Rectangle 1">
            <a:extLst>
              <a:ext uri="{FF2B5EF4-FFF2-40B4-BE49-F238E27FC236}">
                <a16:creationId xmlns:a16="http://schemas.microsoft.com/office/drawing/2014/main" id="{ADB3CC44-3AAA-F6D8-F96C-2269FACDC0FA}"/>
              </a:ext>
            </a:extLst>
          </p:cNvPr>
          <p:cNvSpPr>
            <a:spLocks noChangeArrowheads="1"/>
          </p:cNvSpPr>
          <p:nvPr/>
        </p:nvSpPr>
        <p:spPr bwMode="auto">
          <a:xfrm>
            <a:off x="0" y="1252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3">
            <a:hlinkClick r:id="rId4"/>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5"/>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6"/>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7"/>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itle 4">
            <a:extLst>
              <a:ext uri="{FF2B5EF4-FFF2-40B4-BE49-F238E27FC236}">
                <a16:creationId xmlns:a16="http://schemas.microsoft.com/office/drawing/2014/main" id="{7F7387FD-A435-E222-59DD-9E1AFFE01F93}"/>
              </a:ext>
            </a:extLst>
          </p:cNvPr>
          <p:cNvSpPr txBox="1">
            <a:spLocks/>
          </p:cNvSpPr>
          <p:nvPr/>
        </p:nvSpPr>
        <p:spPr>
          <a:xfrm>
            <a:off x="428231" y="920885"/>
            <a:ext cx="11126460" cy="21919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2400" b="1" i="0" u="none" strike="noStrike" kern="1200" cap="small" spc="0" normalizeH="0" baseline="0" noProof="0" dirty="0">
                <a:ln>
                  <a:noFill/>
                </a:ln>
                <a:solidFill>
                  <a:srgbClr val="000000"/>
                </a:solidFill>
                <a:effectLst/>
                <a:uLnTx/>
                <a:uFillTx/>
                <a:latin typeface="Arial"/>
                <a:ea typeface="+mj-ea"/>
                <a:cs typeface="+mj-cs"/>
              </a:rPr>
              <a:t>Effekt (II)</a:t>
            </a:r>
            <a:r>
              <a:rPr kumimoji="0" lang="da-DK" sz="2400" b="0" i="0" u="none" strike="noStrike" kern="1200" cap="none" spc="0" normalizeH="0" baseline="0" noProof="0" dirty="0">
                <a:ln>
                  <a:noFill/>
                </a:ln>
                <a:solidFill>
                  <a:srgbClr val="000000"/>
                </a:solidFill>
                <a:effectLst/>
                <a:uLnTx/>
                <a:uFillTx/>
                <a:latin typeface="Arial"/>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1400" b="0" i="0" u="none" strike="noStrike" kern="1200" cap="none" spc="0" normalizeH="0" baseline="0" noProof="0" dirty="0">
                <a:ln>
                  <a:noFill/>
                </a:ln>
                <a:solidFill>
                  <a:srgbClr val="000000"/>
                </a:solidFill>
                <a:effectLst/>
                <a:uLnTx/>
                <a:uFillTx/>
                <a:latin typeface="Arial"/>
                <a:ea typeface="+mj-ea"/>
                <a:cs typeface="+mj-cs"/>
              </a:rPr>
              <a:t> </a:t>
            </a:r>
            <a:br>
              <a:rPr kumimoji="0" lang="da-DK" sz="1800" b="0" i="0" u="none" strike="noStrike" kern="1200" cap="none" spc="0" normalizeH="0" baseline="0" noProof="0" dirty="0">
                <a:ln>
                  <a:noFill/>
                </a:ln>
                <a:solidFill>
                  <a:srgbClr val="000000"/>
                </a:solidFill>
                <a:effectLst/>
                <a:uLnTx/>
                <a:uFillTx/>
                <a:latin typeface="Arial"/>
                <a:ea typeface="+mj-ea"/>
                <a:cs typeface="+mj-cs"/>
              </a:rPr>
            </a:br>
            <a:r>
              <a:rPr kumimoji="0" lang="da-DK" sz="1800" b="1" i="0" u="none" strike="noStrike" kern="1200" cap="none" spc="0" normalizeH="0" baseline="0" noProof="0" dirty="0">
                <a:ln>
                  <a:noFill/>
                </a:ln>
                <a:solidFill>
                  <a:srgbClr val="000000"/>
                </a:solidFill>
                <a:effectLst/>
                <a:uLnTx/>
                <a:uFillTx/>
                <a:latin typeface="Arial"/>
                <a:ea typeface="+mj-ea"/>
                <a:cs typeface="+mj-cs"/>
              </a:rPr>
              <a:t>2. Effektbaseret løsningsdesign</a:t>
            </a:r>
            <a:r>
              <a:rPr kumimoji="0" lang="da-DK" sz="1800" b="0" i="0" u="none" strike="noStrike" kern="1200" cap="none" spc="0" normalizeH="0" baseline="0" noProof="0" dirty="0">
                <a:ln>
                  <a:noFill/>
                </a:ln>
                <a:solidFill>
                  <a:srgbClr val="000000"/>
                </a:solidFill>
                <a:effectLst/>
                <a:uLnTx/>
                <a:uFillTx/>
                <a:latin typeface="Arial"/>
                <a:ea typeface="+mj-ea"/>
                <a:cs typeface="+mj-cs"/>
              </a:rPr>
              <a:t>: </a:t>
            </a:r>
            <a:br>
              <a:rPr kumimoji="0" lang="da-DK" sz="1800" b="0" i="0" u="none" strike="noStrike" kern="1200" cap="none" spc="0" normalizeH="0" baseline="0" noProof="0" dirty="0">
                <a:ln>
                  <a:noFill/>
                </a:ln>
                <a:solidFill>
                  <a:srgbClr val="000000"/>
                </a:solidFill>
                <a:effectLst/>
                <a:uLnTx/>
                <a:uFillTx/>
                <a:latin typeface="Arial"/>
                <a:ea typeface="+mj-ea"/>
                <a:cs typeface="+mj-cs"/>
              </a:rPr>
            </a:br>
            <a:r>
              <a:rPr kumimoji="0" lang="da-DK" sz="1800" b="0" i="0" u="none" strike="noStrike" kern="1200" cap="none" spc="0" normalizeH="0" baseline="0" noProof="0" dirty="0">
                <a:ln>
                  <a:noFill/>
                </a:ln>
                <a:solidFill>
                  <a:srgbClr val="000000"/>
                </a:solidFill>
                <a:effectLst/>
                <a:uLnTx/>
                <a:uFillTx/>
                <a:latin typeface="Arial"/>
                <a:ea typeface="+mj-ea"/>
                <a:cs typeface="+mj-cs"/>
              </a:rPr>
              <a:t>Dette værktøj bruges til at identificere gode idéer og planlægge projektet, så det leveres i værdiskabende bidder så tidligt som muligt i projektprocessen.</a:t>
            </a:r>
            <a:br>
              <a:rPr kumimoji="0" lang="da-DK" sz="1800" b="0" i="0" u="none" strike="noStrike" kern="1200" cap="none" spc="0" normalizeH="0" baseline="0" noProof="0" dirty="0">
                <a:ln>
                  <a:noFill/>
                </a:ln>
                <a:solidFill>
                  <a:srgbClr val="000000"/>
                </a:solidFill>
                <a:effectLst/>
                <a:uLnTx/>
                <a:uFillTx/>
                <a:latin typeface="Arial"/>
                <a:ea typeface="+mj-ea"/>
                <a:cs typeface="+mj-cs"/>
              </a:rPr>
            </a:br>
            <a:br>
              <a:rPr kumimoji="0" lang="da-DK" sz="1800" b="0" i="0" u="none" strike="noStrike" kern="1200" cap="none" spc="0" normalizeH="0" baseline="0" noProof="0" dirty="0">
                <a:ln>
                  <a:noFill/>
                </a:ln>
                <a:solidFill>
                  <a:srgbClr val="000000"/>
                </a:solidFill>
                <a:effectLst/>
                <a:uLnTx/>
                <a:uFillTx/>
                <a:latin typeface="Arial"/>
                <a:ea typeface="+mj-ea"/>
                <a:cs typeface="+mj-cs"/>
              </a:rPr>
            </a:br>
            <a:endParaRPr kumimoji="0" lang="da-DK" sz="1800" b="1" i="0" u="none" strike="noStrike" kern="1200" cap="none" spc="0" normalizeH="0" baseline="0" noProof="0" dirty="0">
              <a:ln>
                <a:noFill/>
              </a:ln>
              <a:solidFill>
                <a:srgbClr val="000000"/>
              </a:solidFill>
              <a:effectLst/>
              <a:uLnTx/>
              <a:uFillTx/>
              <a:latin typeface="Arial"/>
              <a:ea typeface="+mj-ea"/>
              <a:cs typeface="+mj-cs"/>
            </a:endParaRPr>
          </a:p>
        </p:txBody>
      </p:sp>
      <p:pic>
        <p:nvPicPr>
          <p:cNvPr id="5" name="Billede 4">
            <a:extLst>
              <a:ext uri="{FF2B5EF4-FFF2-40B4-BE49-F238E27FC236}">
                <a16:creationId xmlns:a16="http://schemas.microsoft.com/office/drawing/2014/main" id="{8C544181-83B2-6F02-627D-0313C526628E}"/>
              </a:ext>
            </a:extLst>
          </p:cNvPr>
          <p:cNvPicPr>
            <a:picLocks noChangeAspect="1"/>
          </p:cNvPicPr>
          <p:nvPr/>
        </p:nvPicPr>
        <p:blipFill>
          <a:blip r:embed="rId8"/>
          <a:stretch>
            <a:fillRect/>
          </a:stretch>
        </p:blipFill>
        <p:spPr>
          <a:xfrm>
            <a:off x="1359236" y="2302945"/>
            <a:ext cx="9868755" cy="4305673"/>
          </a:xfrm>
          <a:prstGeom prst="rect">
            <a:avLst/>
          </a:prstGeom>
        </p:spPr>
      </p:pic>
    </p:spTree>
    <p:custDataLst>
      <p:custData r:id="rId1"/>
      <p:custData r:id="rId2"/>
    </p:custDataLst>
    <p:extLst>
      <p:ext uri="{BB962C8B-B14F-4D97-AF65-F5344CB8AC3E}">
        <p14:creationId xmlns:p14="http://schemas.microsoft.com/office/powerpoint/2010/main" val="29639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Rectangle 1">
            <a:extLst>
              <a:ext uri="{FF2B5EF4-FFF2-40B4-BE49-F238E27FC236}">
                <a16:creationId xmlns:a16="http://schemas.microsoft.com/office/drawing/2014/main" id="{ADB3CC44-3AAA-F6D8-F96C-2269FACDC0FA}"/>
              </a:ext>
            </a:extLst>
          </p:cNvPr>
          <p:cNvSpPr>
            <a:spLocks noChangeArrowheads="1"/>
          </p:cNvSpPr>
          <p:nvPr/>
        </p:nvSpPr>
        <p:spPr bwMode="auto">
          <a:xfrm>
            <a:off x="0" y="1252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3">
            <a:hlinkClick r:id="rId4"/>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5"/>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6"/>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7"/>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itle 4">
            <a:extLst>
              <a:ext uri="{FF2B5EF4-FFF2-40B4-BE49-F238E27FC236}">
                <a16:creationId xmlns:a16="http://schemas.microsoft.com/office/drawing/2014/main" id="{7F7387FD-A435-E222-59DD-9E1AFFE01F93}"/>
              </a:ext>
            </a:extLst>
          </p:cNvPr>
          <p:cNvSpPr txBox="1">
            <a:spLocks/>
          </p:cNvSpPr>
          <p:nvPr/>
        </p:nvSpPr>
        <p:spPr>
          <a:xfrm>
            <a:off x="417840" y="920885"/>
            <a:ext cx="10825124" cy="12404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2400" b="1" i="0" u="none" strike="noStrike" kern="1200" cap="small" spc="0" normalizeH="0" baseline="0" noProof="0" dirty="0">
                <a:ln>
                  <a:noFill/>
                </a:ln>
                <a:solidFill>
                  <a:srgbClr val="000000"/>
                </a:solidFill>
                <a:effectLst/>
                <a:uLnTx/>
                <a:uFillTx/>
                <a:latin typeface="Arial"/>
                <a:ea typeface="+mj-ea"/>
                <a:cs typeface="+mj-cs"/>
              </a:rPr>
              <a:t>Effekt (III)</a:t>
            </a:r>
            <a:r>
              <a:rPr kumimoji="0" lang="da-DK" sz="2400" b="0" i="0" u="none" strike="noStrike" kern="1200" cap="none" spc="0" normalizeH="0" baseline="0" noProof="0" dirty="0">
                <a:ln>
                  <a:noFill/>
                </a:ln>
                <a:solidFill>
                  <a:srgbClr val="000000"/>
                </a:solidFill>
                <a:effectLst/>
                <a:uLnTx/>
                <a:uFillTx/>
                <a:latin typeface="Arial"/>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1400" b="0" i="0" u="none" strike="noStrike" kern="1200" cap="none" spc="0" normalizeH="0" baseline="0" noProof="0" dirty="0">
                <a:ln>
                  <a:noFill/>
                </a:ln>
                <a:solidFill>
                  <a:srgbClr val="000000"/>
                </a:solidFill>
                <a:effectLst/>
                <a:uLnTx/>
                <a:uFillTx/>
                <a:latin typeface="Arial"/>
                <a:ea typeface="+mj-ea"/>
                <a:cs typeface="+mj-cs"/>
              </a:rPr>
              <a:t> </a:t>
            </a:r>
            <a:br>
              <a:rPr kumimoji="0" lang="da-DK" sz="1800" b="0" i="0" u="none" strike="noStrike" kern="1200" cap="none" spc="0" normalizeH="0" baseline="0" noProof="0" dirty="0">
                <a:ln>
                  <a:noFill/>
                </a:ln>
                <a:solidFill>
                  <a:srgbClr val="000000"/>
                </a:solidFill>
                <a:effectLst/>
                <a:uLnTx/>
                <a:uFillTx/>
                <a:latin typeface="Arial"/>
                <a:ea typeface="+mj-ea"/>
                <a:cs typeface="+mj-cs"/>
              </a:rPr>
            </a:br>
            <a:r>
              <a:rPr kumimoji="0" lang="da-DK" sz="1800" b="1" i="0" u="none" strike="noStrike" kern="1200" cap="none" spc="0" normalizeH="0" baseline="0" noProof="0" dirty="0">
                <a:ln>
                  <a:noFill/>
                </a:ln>
                <a:solidFill>
                  <a:srgbClr val="000000"/>
                </a:solidFill>
                <a:effectLst/>
                <a:uLnTx/>
                <a:uFillTx/>
                <a:latin typeface="Arial"/>
                <a:ea typeface="+mj-ea"/>
                <a:cs typeface="+mj-cs"/>
              </a:rPr>
              <a:t>3. Pulstjek:</a:t>
            </a:r>
            <a:r>
              <a:rPr kumimoji="0" lang="da-DK" sz="1800" b="0" i="0" u="none" strike="noStrike" kern="1200" cap="none" spc="0" normalizeH="0" baseline="0" noProof="0" dirty="0">
                <a:ln>
                  <a:noFill/>
                </a:ln>
                <a:solidFill>
                  <a:srgbClr val="000000"/>
                </a:solidFill>
                <a:effectLst/>
                <a:uLnTx/>
                <a:uFillTx/>
                <a:latin typeface="Arial"/>
                <a:ea typeface="+mj-ea"/>
                <a:cs typeface="+mj-cs"/>
              </a:rPr>
              <a:t> </a:t>
            </a:r>
            <a:br>
              <a:rPr kumimoji="0" lang="da-DK" sz="1800" b="0" i="0" u="none" strike="noStrike" kern="1200" cap="none" spc="0" normalizeH="0" baseline="0" noProof="0" dirty="0">
                <a:ln>
                  <a:noFill/>
                </a:ln>
                <a:solidFill>
                  <a:srgbClr val="000000"/>
                </a:solidFill>
                <a:effectLst/>
                <a:uLnTx/>
                <a:uFillTx/>
                <a:latin typeface="Arial"/>
                <a:ea typeface="+mj-ea"/>
                <a:cs typeface="+mj-cs"/>
              </a:rPr>
            </a:br>
            <a:r>
              <a:rPr kumimoji="0" lang="da-DK" sz="1800" b="0" i="0" u="none" strike="noStrike" kern="1200" cap="none" spc="0" normalizeH="0" baseline="0" noProof="0" dirty="0">
                <a:ln>
                  <a:noFill/>
                </a:ln>
                <a:solidFill>
                  <a:srgbClr val="000000"/>
                </a:solidFill>
                <a:effectLst/>
                <a:uLnTx/>
                <a:uFillTx/>
                <a:latin typeface="Arial"/>
                <a:ea typeface="+mj-ea"/>
                <a:cs typeface="+mj-cs"/>
              </a:rPr>
              <a:t>Dette værktøj bruges til at være i tæt kontakt med pulsen hos dine nøgleinteressenter og projektteam.</a:t>
            </a:r>
            <a:endParaRPr kumimoji="0" lang="da-DK" sz="1800" b="1" i="0" u="none" strike="noStrike" kern="1200" cap="none" spc="0" normalizeH="0" baseline="0" noProof="0" dirty="0">
              <a:ln>
                <a:noFill/>
              </a:ln>
              <a:solidFill>
                <a:srgbClr val="000000"/>
              </a:solidFill>
              <a:effectLst/>
              <a:uLnTx/>
              <a:uFillTx/>
              <a:latin typeface="Arial"/>
              <a:ea typeface="+mj-ea"/>
              <a:cs typeface="+mj-cs"/>
            </a:endParaRPr>
          </a:p>
        </p:txBody>
      </p:sp>
      <p:pic>
        <p:nvPicPr>
          <p:cNvPr id="11" name="Billede 10">
            <a:extLst>
              <a:ext uri="{FF2B5EF4-FFF2-40B4-BE49-F238E27FC236}">
                <a16:creationId xmlns:a16="http://schemas.microsoft.com/office/drawing/2014/main" id="{1FF6464F-BEB7-EF7D-9C46-0680679D8470}"/>
              </a:ext>
            </a:extLst>
          </p:cNvPr>
          <p:cNvPicPr>
            <a:picLocks noChangeAspect="1"/>
          </p:cNvPicPr>
          <p:nvPr/>
        </p:nvPicPr>
        <p:blipFill>
          <a:blip r:embed="rId8"/>
          <a:stretch>
            <a:fillRect/>
          </a:stretch>
        </p:blipFill>
        <p:spPr>
          <a:xfrm>
            <a:off x="2414466" y="2119745"/>
            <a:ext cx="7053098" cy="4562766"/>
          </a:xfrm>
          <a:prstGeom prst="rect">
            <a:avLst/>
          </a:prstGeom>
        </p:spPr>
      </p:pic>
      <p:sp>
        <p:nvSpPr>
          <p:cNvPr id="13" name="Title 4">
            <a:extLst>
              <a:ext uri="{FF2B5EF4-FFF2-40B4-BE49-F238E27FC236}">
                <a16:creationId xmlns:a16="http://schemas.microsoft.com/office/drawing/2014/main" id="{8DB5A9CD-6F20-DF94-0195-6DCD920CAF40}"/>
              </a:ext>
            </a:extLst>
          </p:cNvPr>
          <p:cNvSpPr txBox="1">
            <a:spLocks/>
          </p:cNvSpPr>
          <p:nvPr/>
        </p:nvSpPr>
        <p:spPr>
          <a:xfrm>
            <a:off x="6705937" y="5752365"/>
            <a:ext cx="4434971" cy="110282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endParaRPr kumimoji="0" lang="da-DK" sz="1800" b="1" i="0" u="none" strike="noStrike" kern="1200" cap="none" spc="0" normalizeH="0" baseline="0" noProof="0" dirty="0">
              <a:ln>
                <a:noFill/>
              </a:ln>
              <a:solidFill>
                <a:srgbClr val="000000"/>
              </a:solidFill>
              <a:effectLst/>
              <a:uLnTx/>
              <a:uFillTx/>
              <a:latin typeface="Arial"/>
              <a:ea typeface="+mj-ea"/>
              <a:cs typeface="+mj-cs"/>
            </a:endParaRPr>
          </a:p>
        </p:txBody>
      </p:sp>
    </p:spTree>
    <p:custDataLst>
      <p:custData r:id="rId1"/>
      <p:custData r:id="rId2"/>
    </p:custDataLst>
    <p:extLst>
      <p:ext uri="{BB962C8B-B14F-4D97-AF65-F5344CB8AC3E}">
        <p14:creationId xmlns:p14="http://schemas.microsoft.com/office/powerpoint/2010/main" val="338583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7CD7C-F7E2-4FF3-B441-BD5C13FCA23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Tekstfelt 1">
            <a:extLst>
              <a:ext uri="{FF2B5EF4-FFF2-40B4-BE49-F238E27FC236}">
                <a16:creationId xmlns:a16="http://schemas.microsoft.com/office/drawing/2014/main" id="{14CEA8F2-21A7-8777-512A-148E830BEF37}"/>
              </a:ext>
            </a:extLst>
          </p:cNvPr>
          <p:cNvSpPr txBox="1"/>
          <p:nvPr/>
        </p:nvSpPr>
        <p:spPr>
          <a:xfrm>
            <a:off x="409903" y="1072055"/>
            <a:ext cx="11109435" cy="466281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da-DK" sz="3600" b="1" i="0" u="none" strike="noStrike" kern="1200" cap="none" spc="0" normalizeH="0" baseline="0" noProof="0" dirty="0">
                <a:ln>
                  <a:noFill/>
                </a:ln>
                <a:solidFill>
                  <a:srgbClr val="000000"/>
                </a:solidFill>
                <a:effectLst/>
                <a:uLnTx/>
                <a:uFillTx/>
                <a:latin typeface="Arial"/>
                <a:ea typeface="+mn-ea"/>
                <a:cs typeface="+mn-cs"/>
              </a:rPr>
              <a:t>Reflektionsspørgsmål til </a:t>
            </a:r>
            <a:r>
              <a:rPr kumimoji="0" lang="da-DK" sz="4000" b="1" i="0" u="none" strike="noStrike" kern="1200" cap="small" spc="0" normalizeH="0" baseline="0" noProof="0" dirty="0">
                <a:ln>
                  <a:noFill/>
                </a:ln>
                <a:solidFill>
                  <a:srgbClr val="000000"/>
                </a:solidFill>
                <a:effectLst/>
                <a:uLnTx/>
                <a:uFillTx/>
                <a:latin typeface="Arial"/>
                <a:ea typeface="+mn-ea"/>
                <a:cs typeface="+mn-cs"/>
              </a:rPr>
              <a:t>Effekt</a:t>
            </a:r>
            <a:r>
              <a:rPr kumimoji="0" lang="da-DK" sz="3600" b="1" i="0" u="none" strike="noStrike" kern="1200" cap="none" spc="0" normalizeH="0" baseline="0" noProof="0" dirty="0">
                <a:ln>
                  <a:noFill/>
                </a:ln>
                <a:solidFill>
                  <a:srgbClr val="000000"/>
                </a:solidFill>
                <a:effectLst/>
                <a:uLnTx/>
                <a:uFillTx/>
                <a:latin typeface="Arial"/>
                <a:ea typeface="+mn-ea"/>
                <a:cs typeface="+mn-cs"/>
              </a:rPr>
              <a:t> I – III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Effekt kort og effektmålinger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Effektbaseret løsningsdesign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Pulstjek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2000" b="0" i="0" u="none" strike="noStrike" kern="1200" cap="none" spc="0" normalizeH="0" baseline="0" noProof="0" dirty="0">
                <a:ln>
                  <a:noFill/>
                </a:ln>
                <a:solidFill>
                  <a:srgbClr val="000000"/>
                </a:solidFill>
                <a:effectLst/>
                <a:uLnTx/>
                <a:uFillTx/>
                <a:latin typeface="Arial"/>
                <a:ea typeface="+mn-ea"/>
                <a:cs typeface="+mn-cs"/>
              </a:rPr>
              <a:t>Hvad er genkendeligt og hvad er nyt i forhold til jeres nuværende praksis som projektleder/-deltager?</a:t>
            </a:r>
            <a:endParaRPr kumimoji="0" lang="da-DK" sz="20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Hvor kan vi blive udfordret i forbindelse med implementeringen af de tre værktøjer?</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 og hvordan kan vi mitigere disse udfordringer?</a:t>
            </a: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Hvordan kommer vi fra, ’hvor meget kan vi få med i samme projekt’ til ’hvor lidt kan vi nøjes med’ (MVP)?</a:t>
            </a: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3000"/>
              </a:spcAft>
              <a:buClrTx/>
              <a:buSzTx/>
              <a:buFontTx/>
              <a:buAutoNum type="arabicPeriod"/>
              <a:tabLst/>
              <a:defRPr/>
            </a:pP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kstfelt 4">
            <a:extLst>
              <a:ext uri="{FF2B5EF4-FFF2-40B4-BE49-F238E27FC236}">
                <a16:creationId xmlns:a16="http://schemas.microsoft.com/office/drawing/2014/main" id="{FECDDE23-45ED-D74D-5D03-F6A3436DC001}"/>
              </a:ext>
            </a:extLst>
          </p:cNvPr>
          <p:cNvSpPr txBox="1"/>
          <p:nvPr/>
        </p:nvSpPr>
        <p:spPr>
          <a:xfrm>
            <a:off x="2786915" y="5957049"/>
            <a:ext cx="89321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Vælg en eller flere rapportør(er)     Lyt, spørg og tal i passende doser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Vær opmærksom på forskelligt sprog, forskellige opfattelser af ord og begreber</a:t>
            </a:r>
          </a:p>
        </p:txBody>
      </p:sp>
    </p:spTree>
    <p:custDataLst>
      <p:custData r:id="rId1"/>
      <p:custData r:id="rId2"/>
    </p:custDataLst>
    <p:extLst>
      <p:ext uri="{BB962C8B-B14F-4D97-AF65-F5344CB8AC3E}">
        <p14:creationId xmlns:p14="http://schemas.microsoft.com/office/powerpoint/2010/main" val="320480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421530" y="1789901"/>
            <a:ext cx="10577209" cy="4137499"/>
          </a:xfrm>
        </p:spPr>
        <p:txBody>
          <a:bodyPr/>
          <a:lstStyle/>
          <a:p>
            <a:r>
              <a:rPr lang="da-DK" sz="1100" b="0" i="0" dirty="0">
                <a:effectLst/>
                <a:latin typeface="+mn-lt"/>
              </a:rPr>
              <a:t> </a:t>
            </a:r>
            <a:br>
              <a:rPr lang="da-DK" sz="1800" b="0" i="0" dirty="0">
                <a:effectLst/>
                <a:latin typeface="+mn-lt"/>
              </a:rPr>
            </a:br>
            <a:r>
              <a:rPr lang="da-DK" sz="1800" i="0" dirty="0">
                <a:effectLst/>
                <a:latin typeface="+mn-lt"/>
              </a:rPr>
              <a:t>4. +50% allokering </a:t>
            </a:r>
            <a:br>
              <a:rPr lang="da-DK" sz="1800" i="0" dirty="0">
                <a:effectLst/>
                <a:latin typeface="+mn-lt"/>
              </a:rPr>
            </a:br>
            <a:r>
              <a:rPr lang="da-DK" sz="1600" b="0" i="0" dirty="0">
                <a:effectLst/>
                <a:latin typeface="+mn-lt"/>
              </a:rPr>
              <a:t>Alloker</a:t>
            </a:r>
            <a:r>
              <a:rPr lang="da-DK" sz="1600" i="0" dirty="0">
                <a:effectLst/>
                <a:latin typeface="+mn-lt"/>
              </a:rPr>
              <a:t> </a:t>
            </a:r>
            <a:r>
              <a:rPr lang="da-DK" sz="1600" b="0" i="0" dirty="0">
                <a:effectLst/>
                <a:latin typeface="+mn-lt"/>
              </a:rPr>
              <a:t>projektleder og projektteamet +50% af arbejdstiden til projektet og sørg for </a:t>
            </a:r>
            <a:r>
              <a:rPr lang="da-DK" sz="1600" b="0" i="0" dirty="0" err="1">
                <a:effectLst/>
                <a:latin typeface="+mn-lt"/>
              </a:rPr>
              <a:t>co</a:t>
            </a:r>
            <a:r>
              <a:rPr lang="da-DK" sz="1600" b="0" i="0" dirty="0">
                <a:effectLst/>
                <a:latin typeface="+mn-lt"/>
              </a:rPr>
              <a:t>-location</a:t>
            </a:r>
            <a:br>
              <a:rPr lang="da-DK" sz="1800" i="0" dirty="0">
                <a:effectLst/>
                <a:latin typeface="+mn-lt"/>
              </a:rPr>
            </a:br>
            <a:r>
              <a:rPr lang="da-DK" sz="1000" i="0" dirty="0">
                <a:effectLst/>
                <a:latin typeface="+mn-lt"/>
              </a:rPr>
              <a:t> </a:t>
            </a:r>
            <a:br>
              <a:rPr lang="da-DK" sz="1800" b="0" i="0" dirty="0">
                <a:effectLst/>
                <a:latin typeface="+mn-lt"/>
              </a:rPr>
            </a:b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Billede 10">
            <a:extLst>
              <a:ext uri="{FF2B5EF4-FFF2-40B4-BE49-F238E27FC236}">
                <a16:creationId xmlns:a16="http://schemas.microsoft.com/office/drawing/2014/main" id="{9CC10F88-F85F-7B5F-1258-0333C08D9E6E}"/>
              </a:ext>
            </a:extLst>
          </p:cNvPr>
          <p:cNvPicPr>
            <a:picLocks noChangeAspect="1"/>
          </p:cNvPicPr>
          <p:nvPr/>
        </p:nvPicPr>
        <p:blipFill>
          <a:blip r:embed="rId9"/>
          <a:stretch>
            <a:fillRect/>
          </a:stretch>
        </p:blipFill>
        <p:spPr>
          <a:xfrm>
            <a:off x="421530" y="2753233"/>
            <a:ext cx="3369293" cy="3192335"/>
          </a:xfrm>
          <a:prstGeom prst="rect">
            <a:avLst/>
          </a:prstGeom>
        </p:spPr>
      </p:pic>
      <p:sp>
        <p:nvSpPr>
          <p:cNvPr id="13" name="Tekstfelt 12">
            <a:extLst>
              <a:ext uri="{FF2B5EF4-FFF2-40B4-BE49-F238E27FC236}">
                <a16:creationId xmlns:a16="http://schemas.microsoft.com/office/drawing/2014/main" id="{8C3BAE71-A689-E4D1-D78B-77C800F2F789}"/>
              </a:ext>
            </a:extLst>
          </p:cNvPr>
          <p:cNvSpPr txBox="1"/>
          <p:nvPr/>
        </p:nvSpPr>
        <p:spPr>
          <a:xfrm>
            <a:off x="421530" y="926953"/>
            <a:ext cx="10811661"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small" spc="0" normalizeH="0" baseline="0" noProof="0" dirty="0">
                <a:ln>
                  <a:noFill/>
                </a:ln>
                <a:solidFill>
                  <a:srgbClr val="000000"/>
                </a:solidFill>
                <a:effectLst/>
                <a:uLnTx/>
                <a:uFillTx/>
                <a:latin typeface="Arial"/>
                <a:ea typeface="+mn-ea"/>
                <a:cs typeface="+mn-cs"/>
              </a:rPr>
              <a:t>Flow (I)</a:t>
            </a:r>
            <a:r>
              <a:rPr kumimoji="0" lang="da-DK" sz="2400" b="0" i="0" u="none" strike="noStrike" kern="1200" cap="none" spc="0" normalizeH="0" baseline="0" noProof="0" dirty="0">
                <a:ln>
                  <a:noFill/>
                </a:ln>
                <a:solidFill>
                  <a:srgbClr val="000000"/>
                </a:solidFill>
                <a:effectLst/>
                <a:uLnTx/>
                <a:uFillTx/>
                <a:latin typeface="Arial"/>
                <a:ea typeface="+mn-ea"/>
                <a:cs typeface="+mn-cs"/>
              </a:rPr>
              <a:t>:</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600" b="0" i="0" u="none" strike="noStrike" kern="1200" cap="none" spc="0" normalizeH="0" baseline="0" noProof="0" dirty="0">
                <a:ln>
                  <a:noFill/>
                </a:ln>
                <a:solidFill>
                  <a:srgbClr val="000000"/>
                </a:solidFill>
                <a:effectLst/>
                <a:uLnTx/>
                <a:uFillTx/>
                <a:latin typeface="Arial"/>
                <a:ea typeface="+mn-ea"/>
                <a:cs typeface="+mn-cs"/>
              </a:rPr>
              <a:t>At skabe ‘Høj intensitet og hyppige interaktioner, der sikrer kontinuerlig fremdrift’ samt hurtige læringsforløb.</a:t>
            </a:r>
          </a:p>
        </p:txBody>
      </p:sp>
      <p:pic>
        <p:nvPicPr>
          <p:cNvPr id="3" name="Billede 2">
            <a:extLst>
              <a:ext uri="{FF2B5EF4-FFF2-40B4-BE49-F238E27FC236}">
                <a16:creationId xmlns:a16="http://schemas.microsoft.com/office/drawing/2014/main" id="{C8AD8918-D11E-9D73-EF48-BDEA741DD09F}"/>
              </a:ext>
            </a:extLst>
          </p:cNvPr>
          <p:cNvPicPr>
            <a:picLocks noChangeAspect="1"/>
          </p:cNvPicPr>
          <p:nvPr/>
        </p:nvPicPr>
        <p:blipFill>
          <a:blip r:embed="rId10"/>
          <a:stretch>
            <a:fillRect/>
          </a:stretch>
        </p:blipFill>
        <p:spPr>
          <a:xfrm>
            <a:off x="4358979" y="2827980"/>
            <a:ext cx="6321046" cy="3008575"/>
          </a:xfrm>
          <a:prstGeom prst="rect">
            <a:avLst/>
          </a:prstGeom>
        </p:spPr>
      </p:pic>
    </p:spTree>
    <p:custDataLst>
      <p:custData r:id="rId1"/>
      <p:custData r:id="rId2"/>
    </p:custDataLst>
    <p:extLst>
      <p:ext uri="{BB962C8B-B14F-4D97-AF65-F5344CB8AC3E}">
        <p14:creationId xmlns:p14="http://schemas.microsoft.com/office/powerpoint/2010/main" val="249592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kstfelt 12">
            <a:extLst>
              <a:ext uri="{FF2B5EF4-FFF2-40B4-BE49-F238E27FC236}">
                <a16:creationId xmlns:a16="http://schemas.microsoft.com/office/drawing/2014/main" id="{8C3BAE71-A689-E4D1-D78B-77C800F2F789}"/>
              </a:ext>
            </a:extLst>
          </p:cNvPr>
          <p:cNvSpPr txBox="1"/>
          <p:nvPr/>
        </p:nvSpPr>
        <p:spPr>
          <a:xfrm>
            <a:off x="412724" y="906247"/>
            <a:ext cx="961741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small" spc="0" normalizeH="0" baseline="0" noProof="0" dirty="0">
                <a:ln>
                  <a:noFill/>
                </a:ln>
                <a:solidFill>
                  <a:srgbClr val="000000"/>
                </a:solidFill>
                <a:effectLst/>
                <a:uLnTx/>
                <a:uFillTx/>
                <a:latin typeface="Arial"/>
                <a:ea typeface="+mn-ea"/>
                <a:cs typeface="+mn-cs"/>
              </a:rPr>
              <a:t>Flow (II)</a:t>
            </a:r>
            <a:r>
              <a:rPr kumimoji="0" lang="da-DK" sz="2400" b="0" i="0" u="none" strike="noStrike" kern="1200" cap="none" spc="0" normalizeH="0" baseline="0" noProof="0" dirty="0">
                <a:ln>
                  <a:noFill/>
                </a:ln>
                <a:solidFill>
                  <a:srgbClr val="000000"/>
                </a:solidFill>
                <a:effectLst/>
                <a:uLnTx/>
                <a:uFillTx/>
                <a:latin typeface="Arial"/>
                <a:ea typeface="+mn-ea"/>
                <a:cs typeface="+mn-cs"/>
              </a:rPr>
              <a:t>:</a:t>
            </a:r>
            <a:endParaRPr kumimoji="0" lang="da-DK"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kstfelt 16">
            <a:extLst>
              <a:ext uri="{FF2B5EF4-FFF2-40B4-BE49-F238E27FC236}">
                <a16:creationId xmlns:a16="http://schemas.microsoft.com/office/drawing/2014/main" id="{3F54D3F2-6A7A-A1B3-0158-DF189F6271A1}"/>
              </a:ext>
            </a:extLst>
          </p:cNvPr>
          <p:cNvSpPr txBox="1"/>
          <p:nvPr/>
        </p:nvSpPr>
        <p:spPr>
          <a:xfrm>
            <a:off x="321182" y="1295174"/>
            <a:ext cx="112093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Arial"/>
                <a:ea typeface="+mn-ea"/>
                <a:cs typeface="+mn-cs"/>
              </a:rPr>
              <a:t>5. Visuel planlægning</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Øget indsigt og engagement ved hjælp af visuelle værktøjer og planer (facilitering af møder i projektteam, planlægning af sprint, arbejdsgrupper diskuterer og udvikler løsninger på væggen, </a:t>
            </a:r>
            <a:r>
              <a:rPr kumimoji="0" lang="da-DK" sz="1800" b="0" i="0" u="none" strike="noStrike" kern="1200" cap="none" spc="0" normalizeH="0" baseline="0" noProof="0" dirty="0" err="1">
                <a:ln>
                  <a:noFill/>
                </a:ln>
                <a:solidFill>
                  <a:srgbClr val="000000"/>
                </a:solidFill>
                <a:effectLst/>
                <a:uLnTx/>
                <a:uFillTx/>
                <a:latin typeface="Arial"/>
                <a:ea typeface="+mn-ea"/>
                <a:cs typeface="+mn-cs"/>
              </a:rPr>
              <a:t>prototyping</a:t>
            </a:r>
            <a:r>
              <a:rPr kumimoji="0" lang="da-DK" sz="1800" b="0" i="0" u="none" strike="noStrike" kern="1200" cap="none" spc="0" normalizeH="0" baseline="0" noProof="0" dirty="0">
                <a:ln>
                  <a:noFill/>
                </a:ln>
                <a:solidFill>
                  <a:srgbClr val="000000"/>
                </a:solidFill>
                <a:effectLst/>
                <a:uLnTx/>
                <a:uFillTx/>
                <a:latin typeface="Arial"/>
                <a:ea typeface="+mn-ea"/>
                <a:cs typeface="+mn-cs"/>
              </a:rPr>
              <a:t>, præsentation for eksperter og interessenter m.v.)</a:t>
            </a:r>
          </a:p>
        </p:txBody>
      </p:sp>
      <p:pic>
        <p:nvPicPr>
          <p:cNvPr id="12" name="Billede 11">
            <a:extLst>
              <a:ext uri="{FF2B5EF4-FFF2-40B4-BE49-F238E27FC236}">
                <a16:creationId xmlns:a16="http://schemas.microsoft.com/office/drawing/2014/main" id="{F245C6DB-5C82-EAFB-9614-B3FB52DF800D}"/>
              </a:ext>
            </a:extLst>
          </p:cNvPr>
          <p:cNvPicPr>
            <a:picLocks noChangeAspect="1"/>
          </p:cNvPicPr>
          <p:nvPr/>
        </p:nvPicPr>
        <p:blipFill>
          <a:blip r:embed="rId9"/>
          <a:stretch>
            <a:fillRect/>
          </a:stretch>
        </p:blipFill>
        <p:spPr>
          <a:xfrm>
            <a:off x="2411220" y="2571099"/>
            <a:ext cx="7120648" cy="3567337"/>
          </a:xfrm>
          <a:prstGeom prst="rect">
            <a:avLst/>
          </a:prstGeom>
        </p:spPr>
      </p:pic>
      <p:pic>
        <p:nvPicPr>
          <p:cNvPr id="15" name="Billede 14">
            <a:extLst>
              <a:ext uri="{FF2B5EF4-FFF2-40B4-BE49-F238E27FC236}">
                <a16:creationId xmlns:a16="http://schemas.microsoft.com/office/drawing/2014/main" id="{D29C4059-F638-4487-FEF3-4A6ACE427364}"/>
              </a:ext>
            </a:extLst>
          </p:cNvPr>
          <p:cNvPicPr>
            <a:picLocks noChangeAspect="1"/>
          </p:cNvPicPr>
          <p:nvPr/>
        </p:nvPicPr>
        <p:blipFill>
          <a:blip r:embed="rId10"/>
          <a:stretch>
            <a:fillRect/>
          </a:stretch>
        </p:blipFill>
        <p:spPr>
          <a:xfrm>
            <a:off x="412724" y="2571100"/>
            <a:ext cx="1908943" cy="3567338"/>
          </a:xfrm>
          <a:prstGeom prst="rect">
            <a:avLst/>
          </a:prstGeom>
        </p:spPr>
      </p:pic>
      <p:pic>
        <p:nvPicPr>
          <p:cNvPr id="19" name="Billede 18">
            <a:extLst>
              <a:ext uri="{FF2B5EF4-FFF2-40B4-BE49-F238E27FC236}">
                <a16:creationId xmlns:a16="http://schemas.microsoft.com/office/drawing/2014/main" id="{A003C759-47B4-9B19-E9F2-DD7AD74E7057}"/>
              </a:ext>
            </a:extLst>
          </p:cNvPr>
          <p:cNvPicPr>
            <a:picLocks noChangeAspect="1"/>
          </p:cNvPicPr>
          <p:nvPr/>
        </p:nvPicPr>
        <p:blipFill>
          <a:blip r:embed="rId11"/>
          <a:stretch>
            <a:fillRect/>
          </a:stretch>
        </p:blipFill>
        <p:spPr>
          <a:xfrm>
            <a:off x="9670535" y="2571099"/>
            <a:ext cx="1939209" cy="3567337"/>
          </a:xfrm>
          <a:prstGeom prst="rect">
            <a:avLst/>
          </a:prstGeom>
        </p:spPr>
      </p:pic>
    </p:spTree>
    <p:custDataLst>
      <p:custData r:id="rId1"/>
      <p:custData r:id="rId2"/>
    </p:custDataLst>
    <p:extLst>
      <p:ext uri="{BB962C8B-B14F-4D97-AF65-F5344CB8AC3E}">
        <p14:creationId xmlns:p14="http://schemas.microsoft.com/office/powerpoint/2010/main" val="361681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422223" y="950734"/>
            <a:ext cx="8909049" cy="1110660"/>
          </a:xfrm>
        </p:spPr>
        <p:txBody>
          <a:bodyPr/>
          <a:lstStyle/>
          <a:p>
            <a:r>
              <a:rPr lang="da-DK" sz="2400" b="1" i="0" cap="small" dirty="0">
                <a:effectLst/>
                <a:latin typeface="+mn-lt"/>
              </a:rPr>
              <a:t>Flow (III)</a:t>
            </a:r>
            <a:r>
              <a:rPr lang="da-DK" sz="2400" b="0" i="0" dirty="0">
                <a:effectLst/>
                <a:latin typeface="+mn-lt"/>
              </a:rPr>
              <a:t>:</a:t>
            </a:r>
            <a:br>
              <a:rPr lang="da-DK" sz="2000" b="0" i="0" dirty="0">
                <a:effectLst/>
                <a:latin typeface="+mn-lt"/>
              </a:rPr>
            </a:br>
            <a:br>
              <a:rPr lang="da-DK" sz="2000" b="0" i="0" dirty="0">
                <a:effectLst/>
                <a:latin typeface="+mn-lt"/>
              </a:rPr>
            </a:br>
            <a:r>
              <a:rPr lang="da-DK" sz="1100" b="0" i="0" dirty="0">
                <a:effectLst/>
                <a:latin typeface="+mn-lt"/>
              </a:rPr>
              <a:t> </a:t>
            </a:r>
            <a:br>
              <a:rPr lang="da-DK" sz="1800" b="0" i="0" dirty="0">
                <a:effectLst/>
                <a:latin typeface="+mn-lt"/>
              </a:rPr>
            </a:b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kstfelt 9">
            <a:extLst>
              <a:ext uri="{FF2B5EF4-FFF2-40B4-BE49-F238E27FC236}">
                <a16:creationId xmlns:a16="http://schemas.microsoft.com/office/drawing/2014/main" id="{24C591D6-0FDF-947F-9899-08F042ABF0E9}"/>
              </a:ext>
            </a:extLst>
          </p:cNvPr>
          <p:cNvSpPr txBox="1"/>
          <p:nvPr/>
        </p:nvSpPr>
        <p:spPr>
          <a:xfrm>
            <a:off x="402558" y="1378365"/>
            <a:ext cx="1076186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Arial"/>
                <a:ea typeface="+mn-ea"/>
                <a:cs typeface="+mn-cs"/>
              </a:rPr>
              <a:t>6. Rytme i nøglehændelser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Definer en fast rytme for interessenternes interaktion, så projektet skrider frem i sprints.</a:t>
            </a:r>
          </a:p>
        </p:txBody>
      </p:sp>
      <p:pic>
        <p:nvPicPr>
          <p:cNvPr id="11" name="Billede 10">
            <a:extLst>
              <a:ext uri="{FF2B5EF4-FFF2-40B4-BE49-F238E27FC236}">
                <a16:creationId xmlns:a16="http://schemas.microsoft.com/office/drawing/2014/main" id="{2CF7873E-4FD5-436D-E396-0D566CAE17E1}"/>
              </a:ext>
            </a:extLst>
          </p:cNvPr>
          <p:cNvPicPr>
            <a:picLocks noChangeAspect="1"/>
          </p:cNvPicPr>
          <p:nvPr/>
        </p:nvPicPr>
        <p:blipFill>
          <a:blip r:embed="rId9"/>
          <a:stretch>
            <a:fillRect/>
          </a:stretch>
        </p:blipFill>
        <p:spPr>
          <a:xfrm>
            <a:off x="2136684" y="2061394"/>
            <a:ext cx="9201164" cy="4429284"/>
          </a:xfrm>
          <a:prstGeom prst="rect">
            <a:avLst/>
          </a:prstGeom>
        </p:spPr>
      </p:pic>
      <p:sp>
        <p:nvSpPr>
          <p:cNvPr id="12" name="Tekstfelt 11">
            <a:extLst>
              <a:ext uri="{FF2B5EF4-FFF2-40B4-BE49-F238E27FC236}">
                <a16:creationId xmlns:a16="http://schemas.microsoft.com/office/drawing/2014/main" id="{86DC9583-FFEA-207B-A22C-646861467CE6}"/>
              </a:ext>
            </a:extLst>
          </p:cNvPr>
          <p:cNvSpPr txBox="1"/>
          <p:nvPr/>
        </p:nvSpPr>
        <p:spPr>
          <a:xfrm>
            <a:off x="1767352" y="2688699"/>
            <a:ext cx="246221" cy="3554655"/>
          </a:xfrm>
          <a:prstGeom prst="rect">
            <a:avLst/>
          </a:prstGeom>
          <a:noFill/>
        </p:spPr>
        <p:txBody>
          <a:bodyPr vert="vert270"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mn-ea"/>
                <a:cs typeface="+mn-cs"/>
              </a:rPr>
              <a:t>Rytmen sætter tempoet for flowet!</a:t>
            </a:r>
          </a:p>
        </p:txBody>
      </p:sp>
    </p:spTree>
    <p:custDataLst>
      <p:custData r:id="rId1"/>
      <p:custData r:id="rId2"/>
    </p:custDataLst>
    <p:extLst>
      <p:ext uri="{BB962C8B-B14F-4D97-AF65-F5344CB8AC3E}">
        <p14:creationId xmlns:p14="http://schemas.microsoft.com/office/powerpoint/2010/main" val="326133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7CD7C-F7E2-4FF3-B441-BD5C13FCA23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Tekstfelt 1">
            <a:extLst>
              <a:ext uri="{FF2B5EF4-FFF2-40B4-BE49-F238E27FC236}">
                <a16:creationId xmlns:a16="http://schemas.microsoft.com/office/drawing/2014/main" id="{14CEA8F2-21A7-8777-512A-148E830BEF37}"/>
              </a:ext>
            </a:extLst>
          </p:cNvPr>
          <p:cNvSpPr txBox="1"/>
          <p:nvPr/>
        </p:nvSpPr>
        <p:spPr>
          <a:xfrm>
            <a:off x="409903" y="871837"/>
            <a:ext cx="11172497" cy="53399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da-DK" sz="3600" b="1" i="0" u="none" strike="noStrike" kern="1200" cap="none" spc="0" normalizeH="0" baseline="0" noProof="0" dirty="0">
                <a:ln>
                  <a:noFill/>
                </a:ln>
                <a:solidFill>
                  <a:srgbClr val="000000"/>
                </a:solidFill>
                <a:effectLst/>
                <a:uLnTx/>
                <a:uFillTx/>
                <a:latin typeface="Arial"/>
                <a:ea typeface="+mn-ea"/>
                <a:cs typeface="+mn-cs"/>
              </a:rPr>
              <a:t>Reflektionsspørgsmål til </a:t>
            </a:r>
            <a:r>
              <a:rPr kumimoji="0" lang="da-DK" sz="4000" b="1" i="0" u="none" strike="noStrike" kern="1200" cap="small" spc="0" normalizeH="0" baseline="0" noProof="0" dirty="0">
                <a:ln>
                  <a:noFill/>
                </a:ln>
                <a:solidFill>
                  <a:srgbClr val="000000"/>
                </a:solidFill>
                <a:effectLst/>
                <a:uLnTx/>
                <a:uFillTx/>
                <a:latin typeface="Arial"/>
                <a:ea typeface="+mn-ea"/>
                <a:cs typeface="+mn-cs"/>
              </a:rPr>
              <a:t>Flow</a:t>
            </a:r>
            <a:r>
              <a:rPr kumimoji="0" lang="da-DK" sz="3600" b="1" i="0" u="none" strike="noStrike" kern="1200" cap="none" spc="0" normalizeH="0" baseline="0" noProof="0" dirty="0">
                <a:ln>
                  <a:noFill/>
                </a:ln>
                <a:solidFill>
                  <a:srgbClr val="000000"/>
                </a:solidFill>
                <a:effectLst/>
                <a:uLnTx/>
                <a:uFillTx/>
                <a:latin typeface="Arial"/>
                <a:ea typeface="+mn-ea"/>
                <a:cs typeface="+mn-cs"/>
              </a:rPr>
              <a:t> I – III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+ 50% allokering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Visuel planlægning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Rytme i nøglehændelser</a:t>
            </a:r>
            <a:r>
              <a:rPr kumimoji="0" lang="da-DK" sz="180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2000" b="0" i="0" u="none" strike="noStrike" kern="1200" cap="none" spc="0" normalizeH="0" baseline="0" noProof="0" dirty="0">
                <a:ln>
                  <a:noFill/>
                </a:ln>
                <a:solidFill>
                  <a:srgbClr val="000000"/>
                </a:solidFill>
                <a:effectLst/>
                <a:uLnTx/>
                <a:uFillTx/>
                <a:latin typeface="Arial"/>
                <a:ea typeface="+mn-ea"/>
                <a:cs typeface="+mn-cs"/>
              </a:rPr>
              <a:t>Hvad er genkendeligt og hvad er nyt i forhold til jeres nuværende praksis som projektleder/-deltager?</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Hvor kan vi blive udfordret i forbindelse med implementeringen af de tre værktøjer?</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 og hvordan kan vi mitigere disse udfordringer?</a:t>
            </a:r>
          </a:p>
          <a:p>
            <a:pPr marL="324000" marR="0" lvl="1" indent="0" algn="l" defTabSz="914400" rtl="0" eaLnBrk="1" fontAlgn="auto" latinLnBrk="0" hangingPunct="1">
              <a:lnSpc>
                <a:spcPct val="100000"/>
              </a:lnSpc>
              <a:spcBef>
                <a:spcPts val="0"/>
              </a:spcBef>
              <a:spcAft>
                <a:spcPts val="180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Ex.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Hvad skal der til for at skabe flere korte tykke projekter, der kommer efter hinanden, fremfor mange lange tynde projekter, der ligger parallelt med hinanden?</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Hvordan sikrer vi bedre muligheder for </a:t>
            </a:r>
            <a:r>
              <a:rPr kumimoji="0" lang="da-DK" sz="1800" b="0" i="0" u="none" strike="noStrike" kern="1200" cap="none" spc="0" normalizeH="0" baseline="0" noProof="0" dirty="0" err="1">
                <a:ln>
                  <a:noFill/>
                </a:ln>
                <a:solidFill>
                  <a:srgbClr val="000000"/>
                </a:solidFill>
                <a:effectLst/>
                <a:uLnTx/>
                <a:uFillTx/>
                <a:latin typeface="Arial"/>
                <a:ea typeface="+mn-ea"/>
                <a:cs typeface="+mn-cs"/>
              </a:rPr>
              <a:t>co</a:t>
            </a:r>
            <a:r>
              <a:rPr kumimoji="0" lang="da-DK" sz="1800" b="0" i="0" u="none" strike="noStrike" kern="1200" cap="none" spc="0" normalizeH="0" baseline="0" noProof="0" dirty="0">
                <a:ln>
                  <a:noFill/>
                </a:ln>
                <a:solidFill>
                  <a:srgbClr val="000000"/>
                </a:solidFill>
                <a:effectLst/>
                <a:uLnTx/>
                <a:uFillTx/>
                <a:latin typeface="Arial"/>
                <a:ea typeface="+mn-ea"/>
                <a:cs typeface="+mn-cs"/>
              </a:rPr>
              <a:t>-location og visuel planlægning/</a:t>
            </a:r>
            <a:r>
              <a:rPr kumimoji="0" lang="da-DK" sz="1800" b="0" i="0" u="none" strike="noStrike" kern="1200" cap="none" spc="0" normalizeH="0" baseline="0" noProof="0" dirty="0" err="1">
                <a:ln>
                  <a:noFill/>
                </a:ln>
                <a:solidFill>
                  <a:srgbClr val="000000"/>
                </a:solidFill>
                <a:effectLst/>
                <a:uLnTx/>
                <a:uFillTx/>
                <a:latin typeface="Arial"/>
                <a:ea typeface="+mn-ea"/>
                <a:cs typeface="+mn-cs"/>
              </a:rPr>
              <a:t>statusgivning</a:t>
            </a:r>
            <a:r>
              <a:rPr kumimoji="0" lang="da-DK" sz="18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kstfelt 3">
            <a:extLst>
              <a:ext uri="{FF2B5EF4-FFF2-40B4-BE49-F238E27FC236}">
                <a16:creationId xmlns:a16="http://schemas.microsoft.com/office/drawing/2014/main" id="{69074715-9C75-C5FA-56BB-4B313167EBC9}"/>
              </a:ext>
            </a:extLst>
          </p:cNvPr>
          <p:cNvSpPr txBox="1"/>
          <p:nvPr/>
        </p:nvSpPr>
        <p:spPr>
          <a:xfrm>
            <a:off x="2869919" y="5909614"/>
            <a:ext cx="92064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Vælg en eller flere rapportør(er)      Lyt, spørg og tal i passende doser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Vær opmærksom på forskelligt sprog, forskellige opfattelser af ord og begreber</a:t>
            </a:r>
          </a:p>
        </p:txBody>
      </p:sp>
    </p:spTree>
    <p:custDataLst>
      <p:custData r:id="rId1"/>
      <p:custData r:id="rId2"/>
    </p:custDataLst>
    <p:extLst>
      <p:ext uri="{BB962C8B-B14F-4D97-AF65-F5344CB8AC3E}">
        <p14:creationId xmlns:p14="http://schemas.microsoft.com/office/powerpoint/2010/main" val="353724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5053263" y="1364104"/>
            <a:ext cx="6319137" cy="5315475"/>
          </a:xfrm>
        </p:spPr>
        <p:txBody>
          <a:bodyPr/>
          <a:lstStyle/>
          <a:p>
            <a:pPr marL="0" indent="0">
              <a:buNone/>
            </a:pPr>
            <a:r>
              <a:rPr lang="da-DK" b="1" dirty="0"/>
              <a:t>9.00 - 9.05 </a:t>
            </a:r>
            <a:r>
              <a:rPr lang="da-DK" sz="1800" b="1" dirty="0">
                <a:effectLst/>
                <a:latin typeface="Calibri" panose="020F0502020204030204" pitchFamily="34" charset="0"/>
                <a:ea typeface="Times New Roman" panose="02020603050405020304" pitchFamily="18" charset="0"/>
              </a:rPr>
              <a:t>Velkommen og intro til dagens tema</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dirty="0"/>
          </a:p>
          <a:p>
            <a:pPr marL="0" indent="0">
              <a:buNone/>
            </a:pPr>
            <a:endParaRPr lang="da-DK" dirty="0"/>
          </a:p>
          <a:p>
            <a:pPr marL="0" indent="0">
              <a:buNone/>
            </a:pPr>
            <a:r>
              <a:rPr lang="da-DK" b="1" dirty="0"/>
              <a:t>9.05 - 10.40 </a:t>
            </a:r>
            <a:r>
              <a:rPr lang="da-DK" sz="1800" b="1" dirty="0">
                <a:effectLst/>
                <a:latin typeface="Calibri" panose="020F0502020204030204" pitchFamily="34" charset="0"/>
                <a:ea typeface="Times New Roman" panose="02020603050405020304" pitchFamily="18" charset="0"/>
              </a:rPr>
              <a:t>Intro til Half Double </a:t>
            </a:r>
          </a:p>
          <a:p>
            <a:pPr marL="0" indent="0">
              <a:buNone/>
            </a:pPr>
            <a:r>
              <a:rPr lang="da-DK" sz="1800" dirty="0">
                <a:effectLst/>
                <a:latin typeface="Calibri" panose="020F0502020204030204" pitchFamily="34" charset="0"/>
                <a:ea typeface="Times New Roman" panose="02020603050405020304" pitchFamily="18" charset="0"/>
              </a:rPr>
              <a:t>ved Birgitte Hjelm Paulsen, SDU Digital</a:t>
            </a:r>
            <a:endParaRPr lang="da-DK" dirty="0"/>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10.40 - 11.10 Postersessions, netværk og pause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11.10 - 11.50 Fortsat i</a:t>
            </a:r>
            <a:r>
              <a:rPr lang="da-DK" sz="1800" b="1" dirty="0">
                <a:effectLst/>
                <a:latin typeface="Calibri" panose="020F0502020204030204" pitchFamily="34" charset="0"/>
                <a:ea typeface="Times New Roman" panose="02020603050405020304" pitchFamily="18" charset="0"/>
              </a:rPr>
              <a:t>ntro til Half Double </a:t>
            </a:r>
            <a:endParaRPr lang="da-DK" sz="1800" b="1"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ea typeface="Times New Roman" panose="02020603050405020304" pitchFamily="18" charset="0"/>
              </a:rPr>
              <a:t>v</a:t>
            </a:r>
            <a:r>
              <a:rPr lang="da-DK" sz="1800" dirty="0">
                <a:effectLst/>
                <a:latin typeface="Calibri" panose="020F0502020204030204" pitchFamily="34" charset="0"/>
                <a:ea typeface="Times New Roman" panose="02020603050405020304" pitchFamily="18" charset="0"/>
              </a:rPr>
              <a:t>ed Birgitte Hjelm Paulsen, SDU Digital</a:t>
            </a:r>
            <a:endParaRPr lang="da-DK" sz="1800" dirty="0"/>
          </a:p>
          <a:p>
            <a:pPr marL="0" indent="0">
              <a:buNone/>
            </a:pPr>
            <a:endParaRPr lang="da-DK" sz="1800" dirty="0"/>
          </a:p>
          <a:p>
            <a:pPr marL="0" indent="0">
              <a:buNone/>
            </a:pPr>
            <a:r>
              <a:rPr lang="da-DK" sz="1800" b="1" dirty="0">
                <a:latin typeface="Calibri" panose="020F0502020204030204" pitchFamily="34" charset="0"/>
                <a:cs typeface="Calibri" panose="020F0502020204030204" pitchFamily="34" charset="0"/>
              </a:rPr>
              <a:t>11.50 - 12.00 Afrunding</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sz="1800" dirty="0"/>
          </a:p>
          <a:p>
            <a:pPr marL="0" indent="0">
              <a:buNone/>
            </a:pPr>
            <a:endParaRPr lang="da-DK" sz="1800" b="1"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AECDE-CFB6-4B6D-926C-405B4690EC08}"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Pil: højre 1">
            <a:extLst>
              <a:ext uri="{FF2B5EF4-FFF2-40B4-BE49-F238E27FC236}">
                <a16:creationId xmlns:a16="http://schemas.microsoft.com/office/drawing/2014/main" id="{38BA03DE-7A90-159A-9EF2-4D43EA44ED36}"/>
              </a:ext>
            </a:extLst>
          </p:cNvPr>
          <p:cNvSpPr/>
          <p:nvPr/>
        </p:nvSpPr>
        <p:spPr>
          <a:xfrm>
            <a:off x="3594758" y="3089406"/>
            <a:ext cx="1222159" cy="462620"/>
          </a:xfrm>
          <a:prstGeom prst="rightArrow">
            <a:avLst/>
          </a:prstGeom>
          <a:solidFill>
            <a:srgbClr val="F2C75C"/>
          </a:solidFill>
          <a:ln>
            <a:solidFill>
              <a:srgbClr val="B98A0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9603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5053263" y="1364104"/>
            <a:ext cx="6319137" cy="5315475"/>
          </a:xfrm>
        </p:spPr>
        <p:txBody>
          <a:bodyPr/>
          <a:lstStyle/>
          <a:p>
            <a:pPr marL="0" indent="0">
              <a:buNone/>
            </a:pPr>
            <a:r>
              <a:rPr lang="da-DK" b="1" dirty="0"/>
              <a:t>9.00 - 9.05 </a:t>
            </a:r>
            <a:r>
              <a:rPr lang="da-DK" sz="1800" b="1" dirty="0">
                <a:effectLst/>
                <a:latin typeface="Calibri" panose="020F0502020204030204" pitchFamily="34" charset="0"/>
                <a:ea typeface="Times New Roman" panose="02020603050405020304" pitchFamily="18" charset="0"/>
              </a:rPr>
              <a:t>Velkommen og intro til dagens tema</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dirty="0"/>
          </a:p>
          <a:p>
            <a:pPr marL="0" indent="0">
              <a:buNone/>
            </a:pPr>
            <a:endParaRPr lang="da-DK" dirty="0"/>
          </a:p>
          <a:p>
            <a:pPr marL="0" indent="0">
              <a:buNone/>
            </a:pPr>
            <a:r>
              <a:rPr lang="da-DK" b="1" dirty="0"/>
              <a:t>9.05 - 10.40 </a:t>
            </a:r>
            <a:r>
              <a:rPr lang="da-DK" sz="1800" b="1" dirty="0">
                <a:effectLst/>
                <a:latin typeface="Calibri" panose="020F0502020204030204" pitchFamily="34" charset="0"/>
                <a:ea typeface="Times New Roman" panose="02020603050405020304" pitchFamily="18" charset="0"/>
              </a:rPr>
              <a:t>Intro til Half Double </a:t>
            </a:r>
          </a:p>
          <a:p>
            <a:pPr marL="0" indent="0">
              <a:buNone/>
            </a:pPr>
            <a:r>
              <a:rPr lang="da-DK" sz="1800" dirty="0">
                <a:effectLst/>
                <a:latin typeface="Calibri" panose="020F0502020204030204" pitchFamily="34" charset="0"/>
                <a:ea typeface="Times New Roman" panose="02020603050405020304" pitchFamily="18" charset="0"/>
              </a:rPr>
              <a:t>ved Birgitte Hjelm Paulsen, SDU Digital</a:t>
            </a:r>
            <a:endParaRPr lang="da-DK" dirty="0"/>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10.40 - 11.10 Postersessions, netværk og pause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11.10 - 11.50 Fortsat i</a:t>
            </a:r>
            <a:r>
              <a:rPr lang="da-DK" sz="1800" b="1" dirty="0">
                <a:effectLst/>
                <a:latin typeface="Calibri" panose="020F0502020204030204" pitchFamily="34" charset="0"/>
                <a:ea typeface="Times New Roman" panose="02020603050405020304" pitchFamily="18" charset="0"/>
              </a:rPr>
              <a:t>ntro til Half Double </a:t>
            </a:r>
            <a:endParaRPr lang="da-DK" sz="1800" b="1"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ea typeface="Times New Roman" panose="02020603050405020304" pitchFamily="18" charset="0"/>
              </a:rPr>
              <a:t>v</a:t>
            </a:r>
            <a:r>
              <a:rPr lang="da-DK" sz="1800" dirty="0">
                <a:effectLst/>
                <a:latin typeface="Calibri" panose="020F0502020204030204" pitchFamily="34" charset="0"/>
                <a:ea typeface="Times New Roman" panose="02020603050405020304" pitchFamily="18" charset="0"/>
              </a:rPr>
              <a:t>ed Birgitte Hjelm Paulsen, SDU Digital</a:t>
            </a:r>
            <a:endParaRPr lang="da-DK" sz="1800" dirty="0"/>
          </a:p>
          <a:p>
            <a:pPr marL="0" indent="0">
              <a:buNone/>
            </a:pPr>
            <a:endParaRPr lang="da-DK" sz="1800" dirty="0"/>
          </a:p>
          <a:p>
            <a:pPr marL="0" indent="0">
              <a:buNone/>
            </a:pPr>
            <a:r>
              <a:rPr lang="da-DK" sz="1800" b="1" dirty="0">
                <a:latin typeface="Calibri" panose="020F0502020204030204" pitchFamily="34" charset="0"/>
                <a:cs typeface="Calibri" panose="020F0502020204030204" pitchFamily="34" charset="0"/>
              </a:rPr>
              <a:t>11.50 - 12.00 Afrunding</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sz="1800" dirty="0"/>
          </a:p>
          <a:p>
            <a:pPr marL="0" indent="0">
              <a:buNone/>
            </a:pPr>
            <a:endParaRPr lang="da-DK" sz="1800" b="1"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21-11-2024</a:t>
            </a:fld>
            <a:endParaRPr lang="da-DK" dirty="0"/>
          </a:p>
        </p:txBody>
      </p:sp>
      <p:sp>
        <p:nvSpPr>
          <p:cNvPr id="6" name="Pil: højre 1">
            <a:extLst>
              <a:ext uri="{FF2B5EF4-FFF2-40B4-BE49-F238E27FC236}">
                <a16:creationId xmlns:a16="http://schemas.microsoft.com/office/drawing/2014/main" id="{01D8FBAA-C293-458D-6930-12BDAFA7F560}"/>
              </a:ext>
            </a:extLst>
          </p:cNvPr>
          <p:cNvSpPr/>
          <p:nvPr/>
        </p:nvSpPr>
        <p:spPr>
          <a:xfrm>
            <a:off x="3591641" y="3706251"/>
            <a:ext cx="1222159" cy="462620"/>
          </a:xfrm>
          <a:prstGeom prst="rightArrow">
            <a:avLst/>
          </a:prstGeom>
          <a:solidFill>
            <a:srgbClr val="F2C75C"/>
          </a:solidFill>
          <a:ln>
            <a:solidFill>
              <a:srgbClr val="B98A0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2733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5053263" y="1364104"/>
            <a:ext cx="6319137" cy="5315475"/>
          </a:xfrm>
        </p:spPr>
        <p:txBody>
          <a:bodyPr/>
          <a:lstStyle/>
          <a:p>
            <a:pPr marL="0" indent="0">
              <a:buNone/>
            </a:pPr>
            <a:r>
              <a:rPr lang="da-DK" b="1" dirty="0"/>
              <a:t>9.00 - 9.05 </a:t>
            </a:r>
            <a:r>
              <a:rPr lang="da-DK" sz="1800" b="1" dirty="0">
                <a:effectLst/>
                <a:latin typeface="Calibri" panose="020F0502020204030204" pitchFamily="34" charset="0"/>
                <a:ea typeface="Times New Roman" panose="02020603050405020304" pitchFamily="18" charset="0"/>
              </a:rPr>
              <a:t>Velkommen og intro til dagens tema</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dirty="0"/>
          </a:p>
          <a:p>
            <a:pPr marL="0" indent="0">
              <a:buNone/>
            </a:pPr>
            <a:endParaRPr lang="da-DK" dirty="0"/>
          </a:p>
          <a:p>
            <a:pPr marL="0" indent="0">
              <a:buNone/>
            </a:pPr>
            <a:r>
              <a:rPr lang="da-DK" b="1" dirty="0"/>
              <a:t>9.05 - 10.40 </a:t>
            </a:r>
            <a:r>
              <a:rPr lang="da-DK" sz="1800" b="1" dirty="0">
                <a:effectLst/>
                <a:latin typeface="Calibri" panose="020F0502020204030204" pitchFamily="34" charset="0"/>
                <a:ea typeface="Times New Roman" panose="02020603050405020304" pitchFamily="18" charset="0"/>
              </a:rPr>
              <a:t>Intro til Half Double </a:t>
            </a:r>
          </a:p>
          <a:p>
            <a:pPr marL="0" indent="0">
              <a:buNone/>
            </a:pPr>
            <a:r>
              <a:rPr lang="da-DK" sz="1800" dirty="0">
                <a:effectLst/>
                <a:latin typeface="Calibri" panose="020F0502020204030204" pitchFamily="34" charset="0"/>
                <a:ea typeface="Times New Roman" panose="02020603050405020304" pitchFamily="18" charset="0"/>
              </a:rPr>
              <a:t>ved Birgitte Hjelm Paulsen, SDU Digital</a:t>
            </a:r>
            <a:endParaRPr lang="da-DK" dirty="0"/>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10.40 - 11.10 Postersessions, netværk og pause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11.10 - 11.50 Fortsat i</a:t>
            </a:r>
            <a:r>
              <a:rPr lang="da-DK" sz="1800" b="1" dirty="0">
                <a:effectLst/>
                <a:latin typeface="Calibri" panose="020F0502020204030204" pitchFamily="34" charset="0"/>
                <a:ea typeface="Times New Roman" panose="02020603050405020304" pitchFamily="18" charset="0"/>
              </a:rPr>
              <a:t>ntro til Half Double </a:t>
            </a:r>
            <a:endParaRPr lang="da-DK" sz="1800" b="1"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ea typeface="Times New Roman" panose="02020603050405020304" pitchFamily="18" charset="0"/>
              </a:rPr>
              <a:t>v</a:t>
            </a:r>
            <a:r>
              <a:rPr lang="da-DK" sz="1800" dirty="0">
                <a:effectLst/>
                <a:latin typeface="Calibri" panose="020F0502020204030204" pitchFamily="34" charset="0"/>
                <a:ea typeface="Times New Roman" panose="02020603050405020304" pitchFamily="18" charset="0"/>
              </a:rPr>
              <a:t>ed Birgitte Hjelm Paulsen, SDU Digital</a:t>
            </a:r>
            <a:endParaRPr lang="da-DK" sz="1800" dirty="0"/>
          </a:p>
          <a:p>
            <a:pPr marL="0" indent="0">
              <a:buNone/>
            </a:pPr>
            <a:endParaRPr lang="da-DK" sz="1800" dirty="0"/>
          </a:p>
          <a:p>
            <a:pPr marL="0" indent="0">
              <a:buNone/>
            </a:pPr>
            <a:r>
              <a:rPr lang="da-DK" sz="1800" b="1" dirty="0">
                <a:latin typeface="Calibri" panose="020F0502020204030204" pitchFamily="34" charset="0"/>
                <a:cs typeface="Calibri" panose="020F0502020204030204" pitchFamily="34" charset="0"/>
              </a:rPr>
              <a:t>11.50 - 12.00 Afrunding</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sz="1800" dirty="0"/>
          </a:p>
          <a:p>
            <a:pPr marL="0" indent="0">
              <a:buNone/>
            </a:pPr>
            <a:endParaRPr lang="da-DK" sz="1800" b="1"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21-11-2024</a:t>
            </a:fld>
            <a:endParaRPr lang="da-DK" dirty="0"/>
          </a:p>
        </p:txBody>
      </p:sp>
      <p:sp>
        <p:nvSpPr>
          <p:cNvPr id="2" name="Pil: højre 1">
            <a:extLst>
              <a:ext uri="{FF2B5EF4-FFF2-40B4-BE49-F238E27FC236}">
                <a16:creationId xmlns:a16="http://schemas.microsoft.com/office/drawing/2014/main" id="{55FCDD1C-43EF-42B2-AC68-19DCCC094A71}"/>
              </a:ext>
            </a:extLst>
          </p:cNvPr>
          <p:cNvSpPr/>
          <p:nvPr/>
        </p:nvSpPr>
        <p:spPr>
          <a:xfrm>
            <a:off x="3591642" y="1364104"/>
            <a:ext cx="1222159" cy="462620"/>
          </a:xfrm>
          <a:prstGeom prst="rightArrow">
            <a:avLst/>
          </a:prstGeom>
          <a:solidFill>
            <a:srgbClr val="F2C75C"/>
          </a:solidFill>
          <a:ln>
            <a:solidFill>
              <a:srgbClr val="B98A0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258627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C391C0B5-6626-9CFF-ACE1-46CA5CC8E9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75751" y="1838632"/>
            <a:ext cx="2180241" cy="4788915"/>
          </a:xfrm>
          <a:prstGeom prst="rect">
            <a:avLst/>
          </a:prstGeom>
        </p:spPr>
      </p:pic>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399500" y="889420"/>
            <a:ext cx="11261558" cy="1273678"/>
          </a:xfrm>
        </p:spPr>
        <p:txBody>
          <a:bodyPr/>
          <a:lstStyle/>
          <a:p>
            <a:r>
              <a:rPr lang="da-DK" sz="2400" b="1" i="0" cap="small" dirty="0">
                <a:effectLst/>
                <a:latin typeface="+mn-lt"/>
              </a:rPr>
              <a:t>Lederskab</a:t>
            </a:r>
            <a:r>
              <a:rPr lang="da-DK" sz="2400" b="0" i="0" dirty="0">
                <a:effectLst/>
                <a:latin typeface="+mn-lt"/>
              </a:rPr>
              <a:t>:</a:t>
            </a:r>
            <a:br>
              <a:rPr lang="da-DK" sz="2400" b="0" i="0" dirty="0">
                <a:effectLst/>
                <a:latin typeface="+mn-lt"/>
              </a:rPr>
            </a:br>
            <a:r>
              <a:rPr lang="da-DK" sz="1800" b="0" i="0" dirty="0">
                <a:effectLst/>
                <a:latin typeface="+mn-lt"/>
              </a:rPr>
              <a:t>Skaber en fælles vision, frigør personers potentiale, omfavner usikkerhed og får projektet til at lykkes.</a:t>
            </a:r>
            <a:br>
              <a:rPr lang="da-DK" sz="2000" b="0" i="0" dirty="0">
                <a:effectLst/>
                <a:latin typeface="+mn-lt"/>
              </a:rPr>
            </a:br>
            <a:br>
              <a:rPr lang="da-DK" sz="2000" b="0" i="0" dirty="0">
                <a:effectLst/>
                <a:latin typeface="+mn-lt"/>
              </a:rPr>
            </a:br>
            <a:r>
              <a:rPr lang="da-DK" sz="2000" i="0" dirty="0">
                <a:effectLst/>
                <a:latin typeface="+mn-lt"/>
              </a:rPr>
              <a:t>7. Aktiv ejerskabstilgang</a:t>
            </a:r>
            <a:br>
              <a:rPr lang="da-DK" sz="2000" i="0" dirty="0">
                <a:effectLst/>
                <a:latin typeface="+mn-lt"/>
              </a:rPr>
            </a:b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ekstfelt 1">
            <a:extLst>
              <a:ext uri="{FF2B5EF4-FFF2-40B4-BE49-F238E27FC236}">
                <a16:creationId xmlns:a16="http://schemas.microsoft.com/office/drawing/2014/main" id="{DB74733F-DE84-3FC6-3C6A-05A21B2A5016}"/>
              </a:ext>
            </a:extLst>
          </p:cNvPr>
          <p:cNvSpPr txBox="1"/>
          <p:nvPr/>
        </p:nvSpPr>
        <p:spPr>
          <a:xfrm>
            <a:off x="399501" y="2369079"/>
            <a:ext cx="2067936"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Projektet styres af Projektejer og Projektleder i fællesskab.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Det er afgørende for, at projektet lykkes, dvs. at effekten skabes.</a:t>
            </a:r>
          </a:p>
        </p:txBody>
      </p:sp>
      <p:sp>
        <p:nvSpPr>
          <p:cNvPr id="3" name="Tekstfelt 2">
            <a:extLst>
              <a:ext uri="{FF2B5EF4-FFF2-40B4-BE49-F238E27FC236}">
                <a16:creationId xmlns:a16="http://schemas.microsoft.com/office/drawing/2014/main" id="{46060ACE-942E-5261-AFA3-2EEB9DEA950A}"/>
              </a:ext>
            </a:extLst>
          </p:cNvPr>
          <p:cNvSpPr txBox="1"/>
          <p:nvPr/>
        </p:nvSpPr>
        <p:spPr>
          <a:xfrm>
            <a:off x="5563960" y="1838632"/>
            <a:ext cx="5889522" cy="42780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Aktivt projektejerskab foregår på tre niveauer:</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2400" b="0" i="0" u="none" strike="noStrike" kern="1200" cap="none" spc="0" normalizeH="0" baseline="0" noProof="0" dirty="0">
                <a:ln>
                  <a:noFill/>
                </a:ln>
                <a:solidFill>
                  <a:srgbClr val="000000"/>
                </a:solidFill>
                <a:effectLst/>
                <a:uLnTx/>
                <a:uFillTx/>
                <a:latin typeface="Arial"/>
                <a:ea typeface="+mn-ea"/>
                <a:cs typeface="+mn-cs"/>
              </a:rPr>
              <a:t>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Projektniveau: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Eje effekten; bane vejen for effekten ved at skabe konsensus i organisationen; fjerne unødigt bureaukrati</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2800" b="0" i="0" u="none" strike="noStrike" kern="1200" cap="none" spc="0" normalizeH="0" baseline="0" noProof="0" dirty="0">
                <a:ln>
                  <a:noFill/>
                </a:ln>
                <a:solidFill>
                  <a:srgbClr val="000000"/>
                </a:solidFill>
                <a:effectLst/>
                <a:uLnTx/>
                <a:uFillTx/>
                <a:latin typeface="Arial"/>
                <a:ea typeface="+mn-ea"/>
                <a:cs typeface="+mn-cs"/>
              </a:rPr>
              <a:t>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Teamniveau: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Sikre tildeling af ressourcer (sætte det rigtige hold); +50% allokering af højt kvalificerede medarbejdere.</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2800" b="0" i="0" u="none" strike="noStrike" kern="1200" cap="none" spc="0" normalizeH="0" baseline="0" noProof="0" dirty="0">
                <a:ln>
                  <a:noFill/>
                </a:ln>
                <a:solidFill>
                  <a:srgbClr val="000000"/>
                </a:solidFill>
                <a:effectLst/>
                <a:uLnTx/>
                <a:uFillTx/>
                <a:latin typeface="Arial"/>
                <a:ea typeface="+mn-ea"/>
                <a:cs typeface="+mn-cs"/>
              </a:rPr>
              <a:t> </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Individuelt 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Møde op og engagerer sig mindst to timer om ugen;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ansvar for kollektiv læring og for at lede og udvikle projektlederen og for at give medarbejderne indflydelse</a:t>
            </a:r>
          </a:p>
        </p:txBody>
      </p:sp>
    </p:spTree>
    <p:custDataLst>
      <p:custData r:id="rId1"/>
      <p:custData r:id="rId2"/>
    </p:custDataLst>
    <p:extLst>
      <p:ext uri="{BB962C8B-B14F-4D97-AF65-F5344CB8AC3E}">
        <p14:creationId xmlns:p14="http://schemas.microsoft.com/office/powerpoint/2010/main" val="70150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a:extLst>
              <a:ext uri="{FF2B5EF4-FFF2-40B4-BE49-F238E27FC236}">
                <a16:creationId xmlns:a16="http://schemas.microsoft.com/office/drawing/2014/main" id="{D5B7A2ED-0313-21DA-90FC-6C37212DBA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56432" y="1022554"/>
            <a:ext cx="2495720" cy="5353416"/>
          </a:xfrm>
          <a:prstGeom prst="rect">
            <a:avLst/>
          </a:prstGeom>
        </p:spPr>
      </p:pic>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399500" y="983226"/>
            <a:ext cx="4428139" cy="1307690"/>
          </a:xfrm>
        </p:spPr>
        <p:txBody>
          <a:bodyPr/>
          <a:lstStyle/>
          <a:p>
            <a:r>
              <a:rPr lang="da-DK" sz="2400" b="1" i="0" cap="small" dirty="0">
                <a:effectLst/>
                <a:latin typeface="+mn-lt"/>
              </a:rPr>
              <a:t>Lederskab (II)</a:t>
            </a:r>
            <a:r>
              <a:rPr lang="da-DK" sz="2400" b="0" i="0" dirty="0">
                <a:effectLst/>
                <a:latin typeface="+mn-lt"/>
              </a:rPr>
              <a:t>:</a:t>
            </a:r>
            <a:br>
              <a:rPr lang="da-DK" sz="2400" b="0" i="0" dirty="0">
                <a:effectLst/>
                <a:latin typeface="+mn-lt"/>
              </a:rPr>
            </a:br>
            <a:br>
              <a:rPr lang="da-DK" sz="2000" b="1" i="0" dirty="0">
                <a:effectLst/>
                <a:latin typeface="+mn-lt"/>
              </a:rPr>
            </a:br>
            <a:r>
              <a:rPr lang="da-DK" sz="2000" b="1" i="0" dirty="0">
                <a:effectLst/>
                <a:latin typeface="+mn-lt"/>
              </a:rPr>
              <a:t>8. Samarbejdsorienteret </a:t>
            </a:r>
            <a:br>
              <a:rPr lang="da-DK" sz="2000" b="1" i="0" dirty="0">
                <a:effectLst/>
                <a:latin typeface="+mn-lt"/>
              </a:rPr>
            </a:br>
            <a:r>
              <a:rPr lang="da-DK" sz="2000" b="1" i="0" dirty="0">
                <a:effectLst/>
                <a:latin typeface="+mn-lt"/>
              </a:rPr>
              <a:t>lederskab</a:t>
            </a: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ekstfelt 1">
            <a:extLst>
              <a:ext uri="{FF2B5EF4-FFF2-40B4-BE49-F238E27FC236}">
                <a16:creationId xmlns:a16="http://schemas.microsoft.com/office/drawing/2014/main" id="{37D40FF8-F474-F011-70D7-151F5EB3E71C}"/>
              </a:ext>
            </a:extLst>
          </p:cNvPr>
          <p:cNvSpPr txBox="1"/>
          <p:nvPr/>
        </p:nvSpPr>
        <p:spPr>
          <a:xfrm>
            <a:off x="399501" y="2369079"/>
            <a:ext cx="3159776" cy="36009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Definer effektmål sammen med projektejer, projektteam og nøgleinteressenter.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Hav en fast holdning til effekt og en fleksibel holdning til leverancer.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Ban vejen for målgruppens adfærdseffekt gennem involvering, høring og kommunikation om forandringen. </a:t>
            </a:r>
          </a:p>
        </p:txBody>
      </p:sp>
      <p:sp>
        <p:nvSpPr>
          <p:cNvPr id="3" name="Tekstfelt 2">
            <a:extLst>
              <a:ext uri="{FF2B5EF4-FFF2-40B4-BE49-F238E27FC236}">
                <a16:creationId xmlns:a16="http://schemas.microsoft.com/office/drawing/2014/main" id="{1555DBB4-A537-5F37-DEFC-610ECC707DDF}"/>
              </a:ext>
            </a:extLst>
          </p:cNvPr>
          <p:cNvSpPr txBox="1"/>
          <p:nvPr/>
        </p:nvSpPr>
        <p:spPr>
          <a:xfrm>
            <a:off x="6469613" y="983226"/>
            <a:ext cx="5043962" cy="489364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Projektledelse foregår på tre niveauer:</a:t>
            </a:r>
            <a:br>
              <a:rPr kumimoji="0" lang="da-DK" sz="1800" b="0" i="0" u="none" strike="noStrike" kern="1200" cap="none" spc="0" normalizeH="0" baseline="0" noProof="0" dirty="0">
                <a:ln>
                  <a:noFill/>
                </a:ln>
                <a:solidFill>
                  <a:srgbClr val="000000"/>
                </a:solidFill>
                <a:effectLst/>
                <a:uLnTx/>
                <a:uFillTx/>
                <a:latin typeface="Arial"/>
                <a:ea typeface="+mn-ea"/>
                <a:cs typeface="+mn-cs"/>
              </a:rPr>
            </a:b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Projektniveau: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Forstå sammenhængen mellem projekt og strategi; lad dig styre af effekten i situationer og  handlinger; deltag i fortolkningen af formålet.</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2400" b="0" i="0" u="none" strike="noStrike" kern="1200" cap="none" spc="0" normalizeH="0" baseline="0" noProof="0" dirty="0">
                <a:ln>
                  <a:noFill/>
                </a:ln>
                <a:solidFill>
                  <a:srgbClr val="000000"/>
                </a:solidFill>
                <a:effectLst/>
                <a:uLnTx/>
                <a:uFillTx/>
                <a:latin typeface="Arial"/>
                <a:ea typeface="+mn-ea"/>
                <a:cs typeface="+mn-cs"/>
              </a:rPr>
              <a:t>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Teamniveau: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Organiser og koordiner aktiviteterne i projektet i samarbejde med projektteamet; støt og faciliter en kollektiv identitet og kollektiv læring i teamet.</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2400" b="0" i="0" u="none" strike="noStrike" kern="1200" cap="none" spc="0" normalizeH="0" baseline="0" noProof="0" dirty="0">
                <a:ln>
                  <a:noFill/>
                </a:ln>
                <a:solidFill>
                  <a:srgbClr val="000000"/>
                </a:solidFill>
                <a:effectLst/>
                <a:uLnTx/>
                <a:uFillTx/>
                <a:latin typeface="Arial"/>
                <a:ea typeface="+mn-ea"/>
                <a:cs typeface="+mn-cs"/>
              </a:rPr>
              <a:t> </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Individuelt 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Led enkeltpersoner ved at give hver enkelt </a:t>
            </a:r>
            <a:r>
              <a:rPr kumimoji="0" lang="da-DK" sz="1800" b="0" i="0" u="none" strike="noStrike" kern="1200" cap="none" spc="0" normalizeH="0" baseline="0" noProof="0" dirty="0" err="1">
                <a:ln>
                  <a:noFill/>
                </a:ln>
                <a:solidFill>
                  <a:srgbClr val="000000"/>
                </a:solidFill>
                <a:effectLst/>
                <a:uLnTx/>
                <a:uFillTx/>
                <a:latin typeface="Arial"/>
                <a:ea typeface="+mn-ea"/>
                <a:cs typeface="+mn-cs"/>
              </a:rPr>
              <a:t>op-mærksomhed</a:t>
            </a:r>
            <a:r>
              <a:rPr kumimoji="0" lang="da-DK" sz="1800" b="0" i="0" u="none" strike="noStrike" kern="1200" cap="none" spc="0" normalizeH="0" baseline="0" noProof="0" dirty="0">
                <a:ln>
                  <a:noFill/>
                </a:ln>
                <a:solidFill>
                  <a:srgbClr val="000000"/>
                </a:solidFill>
                <a:effectLst/>
                <a:uLnTx/>
                <a:uFillTx/>
                <a:latin typeface="Arial"/>
                <a:ea typeface="+mn-ea"/>
                <a:cs typeface="+mn-cs"/>
              </a:rPr>
              <a:t> og sikre at de er glade for at bidrage til projektet sammen med andre eksperter i fællesskabets interesse.</a:t>
            </a:r>
          </a:p>
        </p:txBody>
      </p:sp>
    </p:spTree>
    <p:custDataLst>
      <p:custData r:id="rId1"/>
      <p:custData r:id="rId2"/>
    </p:custDataLst>
    <p:extLst>
      <p:ext uri="{BB962C8B-B14F-4D97-AF65-F5344CB8AC3E}">
        <p14:creationId xmlns:p14="http://schemas.microsoft.com/office/powerpoint/2010/main" val="131603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lede 25">
            <a:extLst>
              <a:ext uri="{FF2B5EF4-FFF2-40B4-BE49-F238E27FC236}">
                <a16:creationId xmlns:a16="http://schemas.microsoft.com/office/drawing/2014/main" id="{97D6F0DA-A2EC-B563-0D0B-83C1156D5F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8483" y="1637071"/>
            <a:ext cx="4855033" cy="4940710"/>
          </a:xfrm>
          <a:prstGeom prst="rect">
            <a:avLst/>
          </a:prstGeom>
        </p:spPr>
      </p:pic>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itle 4">
            <a:extLst>
              <a:ext uri="{FF2B5EF4-FFF2-40B4-BE49-F238E27FC236}">
                <a16:creationId xmlns:a16="http://schemas.microsoft.com/office/drawing/2014/main" id="{67941982-A1CB-B384-A072-91AA65812A69}"/>
              </a:ext>
            </a:extLst>
          </p:cNvPr>
          <p:cNvSpPr>
            <a:spLocks noGrp="1"/>
          </p:cNvSpPr>
          <p:nvPr>
            <p:ph type="ctrTitle"/>
          </p:nvPr>
        </p:nvSpPr>
        <p:spPr>
          <a:xfrm>
            <a:off x="399500" y="983226"/>
            <a:ext cx="4703442" cy="1307690"/>
          </a:xfrm>
        </p:spPr>
        <p:txBody>
          <a:bodyPr/>
          <a:lstStyle/>
          <a:p>
            <a:r>
              <a:rPr lang="da-DK" sz="2400" b="1" i="0" cap="small" dirty="0">
                <a:effectLst/>
                <a:latin typeface="+mn-lt"/>
              </a:rPr>
              <a:t>Lederskab (III)</a:t>
            </a:r>
            <a:r>
              <a:rPr lang="da-DK" sz="2400" b="0" i="0" dirty="0">
                <a:effectLst/>
                <a:latin typeface="+mn-lt"/>
              </a:rPr>
              <a:t>:</a:t>
            </a:r>
            <a:br>
              <a:rPr lang="da-DK" sz="2400" b="0" i="0" dirty="0">
                <a:effectLst/>
                <a:latin typeface="+mn-lt"/>
              </a:rPr>
            </a:br>
            <a:br>
              <a:rPr lang="da-DK" sz="2000" b="1" i="0" dirty="0">
                <a:effectLst/>
                <a:latin typeface="+mn-lt"/>
              </a:rPr>
            </a:br>
            <a:r>
              <a:rPr lang="da-DK" sz="2000" b="1" i="0" dirty="0">
                <a:effectLst/>
                <a:latin typeface="+mn-lt"/>
              </a:rPr>
              <a:t>9. Reflekterende og agile tankegange</a:t>
            </a:r>
            <a:br>
              <a:rPr lang="da-DK" sz="2000" b="1" i="0" dirty="0">
                <a:effectLst/>
                <a:latin typeface="+mn-lt"/>
              </a:rPr>
            </a:br>
            <a:r>
              <a:rPr lang="da-DK" sz="1800" b="0" i="0" dirty="0">
                <a:effectLst/>
                <a:latin typeface="+mn-lt"/>
              </a:rPr>
              <a:t>- både hos projektejer og projektleder</a:t>
            </a:r>
            <a:endParaRPr lang="da-DK" sz="1800" b="0" dirty="0"/>
          </a:p>
        </p:txBody>
      </p:sp>
      <p:sp>
        <p:nvSpPr>
          <p:cNvPr id="11" name="Tekstfelt 10">
            <a:extLst>
              <a:ext uri="{FF2B5EF4-FFF2-40B4-BE49-F238E27FC236}">
                <a16:creationId xmlns:a16="http://schemas.microsoft.com/office/drawing/2014/main" id="{D13C4CC7-0D35-D27A-96CE-A57BDCE8F7B5}"/>
              </a:ext>
            </a:extLst>
          </p:cNvPr>
          <p:cNvSpPr txBox="1"/>
          <p:nvPr/>
        </p:nvSpPr>
        <p:spPr>
          <a:xfrm>
            <a:off x="8750710" y="1686231"/>
            <a:ext cx="2615380" cy="43396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De tre niveauer:</a:t>
            </a:r>
            <a:br>
              <a:rPr kumimoji="0" lang="da-DK" sz="1800" b="0" i="0" u="none" strike="noStrike" kern="1200" cap="none" spc="0" normalizeH="0" baseline="0" noProof="0" dirty="0">
                <a:ln>
                  <a:noFill/>
                </a:ln>
                <a:solidFill>
                  <a:srgbClr val="000000"/>
                </a:solidFill>
                <a:effectLst/>
                <a:uLnTx/>
                <a:uFillTx/>
                <a:latin typeface="Arial"/>
                <a:ea typeface="+mn-ea"/>
                <a:cs typeface="+mn-cs"/>
              </a:rPr>
            </a:b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Projektniveau: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Fokuser på at realisere den ønskede effekt.</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2400" b="0" i="0" u="none" strike="noStrike" kern="1200" cap="none" spc="0" normalizeH="0" baseline="0" noProof="0" dirty="0">
                <a:ln>
                  <a:noFill/>
                </a:ln>
                <a:solidFill>
                  <a:srgbClr val="000000"/>
                </a:solidFill>
                <a:effectLst/>
                <a:uLnTx/>
                <a:uFillTx/>
                <a:latin typeface="Arial"/>
                <a:ea typeface="+mn-ea"/>
                <a:cs typeface="+mn-cs"/>
              </a:rPr>
              <a:t> </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Teamniveau: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Let flowet i interaktionerne</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2400" b="0" i="0" u="none" strike="noStrike" kern="1200" cap="none" spc="0" normalizeH="0" baseline="0" noProof="0" dirty="0">
                <a:ln>
                  <a:noFill/>
                </a:ln>
                <a:solidFill>
                  <a:srgbClr val="000000"/>
                </a:solidFill>
                <a:effectLst/>
                <a:uLnTx/>
                <a:uFillTx/>
                <a:latin typeface="Arial"/>
                <a:ea typeface="+mn-ea"/>
                <a:cs typeface="+mn-cs"/>
              </a:rPr>
              <a:t> </a:t>
            </a:r>
            <a:br>
              <a:rPr kumimoji="0" lang="da-DK" sz="20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Individuelt niveau:</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Skab formål, autonomi og høj faglighed (mestring) for hver deltager i projektet.</a:t>
            </a:r>
          </a:p>
        </p:txBody>
      </p:sp>
      <p:sp>
        <p:nvSpPr>
          <p:cNvPr id="12" name="Tekstfelt 11">
            <a:extLst>
              <a:ext uri="{FF2B5EF4-FFF2-40B4-BE49-F238E27FC236}">
                <a16:creationId xmlns:a16="http://schemas.microsoft.com/office/drawing/2014/main" id="{4F6B177A-C68B-CB62-6A70-409F20A2E115}"/>
              </a:ext>
            </a:extLst>
          </p:cNvPr>
          <p:cNvSpPr txBox="1"/>
          <p:nvPr/>
        </p:nvSpPr>
        <p:spPr>
          <a:xfrm>
            <a:off x="446805" y="2440514"/>
            <a:ext cx="2994485" cy="36009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Det er umuligt at forudse alle ændring af behov på forhånd.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Dyrk derfor evnen til at reagere hurtigt og intelligent på ændringer uden at miste dit personlige drive og evnen til at reflektere over konsekvenserne af dine egne handlinger.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Kend dig selv og vær åben og lyttende over for nøgle- interessenter.</a:t>
            </a:r>
          </a:p>
        </p:txBody>
      </p:sp>
    </p:spTree>
    <p:custDataLst>
      <p:custData r:id="rId1"/>
      <p:custData r:id="rId2"/>
    </p:custDataLst>
    <p:extLst>
      <p:ext uri="{BB962C8B-B14F-4D97-AF65-F5344CB8AC3E}">
        <p14:creationId xmlns:p14="http://schemas.microsoft.com/office/powerpoint/2010/main" val="342896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7CD7C-F7E2-4FF3-B441-BD5C13FCA23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Tekstfelt 1">
            <a:extLst>
              <a:ext uri="{FF2B5EF4-FFF2-40B4-BE49-F238E27FC236}">
                <a16:creationId xmlns:a16="http://schemas.microsoft.com/office/drawing/2014/main" id="{14CEA8F2-21A7-8777-512A-148E830BEF37}"/>
              </a:ext>
            </a:extLst>
          </p:cNvPr>
          <p:cNvSpPr txBox="1"/>
          <p:nvPr/>
        </p:nvSpPr>
        <p:spPr>
          <a:xfrm>
            <a:off x="430923" y="1091045"/>
            <a:ext cx="11077905" cy="383181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da-DK" sz="3600" b="1" i="0" u="none" strike="noStrike" kern="1200" cap="none" spc="0" normalizeH="0" baseline="0" noProof="0" dirty="0">
                <a:ln>
                  <a:noFill/>
                </a:ln>
                <a:solidFill>
                  <a:srgbClr val="000000"/>
                </a:solidFill>
                <a:effectLst/>
                <a:uLnTx/>
                <a:uFillTx/>
                <a:latin typeface="Arial"/>
                <a:ea typeface="+mn-ea"/>
                <a:cs typeface="+mn-cs"/>
              </a:rPr>
              <a:t>Reflektionsspørgsmål til </a:t>
            </a:r>
            <a:r>
              <a:rPr kumimoji="0" lang="da-DK" sz="4000" b="1" i="0" u="none" strike="noStrike" kern="1200" cap="small" spc="0" normalizeH="0" baseline="0" noProof="0" dirty="0">
                <a:ln>
                  <a:noFill/>
                </a:ln>
                <a:solidFill>
                  <a:srgbClr val="000000"/>
                </a:solidFill>
                <a:effectLst/>
                <a:uLnTx/>
                <a:uFillTx/>
                <a:latin typeface="Arial"/>
                <a:ea typeface="+mn-ea"/>
                <a:cs typeface="+mn-cs"/>
              </a:rPr>
              <a:t>Ledelse</a:t>
            </a:r>
            <a:r>
              <a:rPr kumimoji="0" lang="da-DK" sz="3600" b="1" i="0" u="none" strike="noStrike" kern="1200" cap="none" spc="0" normalizeH="0" baseline="0" noProof="0" dirty="0">
                <a:ln>
                  <a:noFill/>
                </a:ln>
                <a:solidFill>
                  <a:srgbClr val="000000"/>
                </a:solidFill>
                <a:effectLst/>
                <a:uLnTx/>
                <a:uFillTx/>
                <a:latin typeface="Arial"/>
                <a:ea typeface="+mn-ea"/>
                <a:cs typeface="+mn-cs"/>
              </a:rPr>
              <a:t> I – III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Aktiv ejerskabstilgang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Samarbejdsorienteret lederskab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400" b="1" i="0" u="none" strike="noStrike" kern="1200" cap="none" spc="0" normalizeH="0" baseline="0" noProof="0" dirty="0">
                <a:ln>
                  <a:noFill/>
                </a:ln>
                <a:solidFill>
                  <a:srgbClr val="000000"/>
                </a:solidFill>
                <a:effectLst/>
                <a:uLnTx/>
                <a:uFillTx/>
                <a:latin typeface="Arial"/>
                <a:ea typeface="+mn-ea"/>
                <a:cs typeface="+mn-cs"/>
              </a:rPr>
              <a:t>Reflekterende og agile tankegange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2000" b="0" i="0" u="none" strike="noStrike" kern="1200" cap="none" spc="0" normalizeH="0" baseline="0" noProof="0" dirty="0">
                <a:ln>
                  <a:noFill/>
                </a:ln>
                <a:solidFill>
                  <a:srgbClr val="000000"/>
                </a:solidFill>
                <a:effectLst/>
                <a:uLnTx/>
                <a:uFillTx/>
                <a:latin typeface="Arial"/>
                <a:ea typeface="+mn-ea"/>
                <a:cs typeface="+mn-cs"/>
              </a:rPr>
              <a:t>Hvad er genkendeligt og hvad er nyt i forhold til jeres nuværende praksis som projektleder/-deltagere?</a:t>
            </a:r>
          </a:p>
          <a:p>
            <a:pPr marL="342900" marR="0" lvl="0" indent="-342900" algn="l" defTabSz="914400" rtl="0" eaLnBrk="1" fontAlgn="auto" latinLnBrk="0" hangingPunct="1">
              <a:lnSpc>
                <a:spcPct val="100000"/>
              </a:lnSpc>
              <a:spcBef>
                <a:spcPts val="0"/>
              </a:spcBef>
              <a:spcAft>
                <a:spcPts val="1800"/>
              </a:spcAft>
              <a:buClrTx/>
              <a:buSzTx/>
              <a:buFontTx/>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Hvor kan vi blive udfordret i forbindelse med implementeringen af de tre værktøjer?</a:t>
            </a:r>
            <a:br>
              <a:rPr kumimoji="0" lang="da-DK" sz="1800" b="0" i="0" u="none" strike="noStrike" kern="1200" cap="none" spc="0" normalizeH="0" baseline="0" noProof="0" dirty="0">
                <a:ln>
                  <a:noFill/>
                </a:ln>
                <a:solidFill>
                  <a:srgbClr val="000000"/>
                </a:solidFill>
                <a:effectLst/>
                <a:uLnTx/>
                <a:uFillTx/>
                <a:latin typeface="Arial"/>
                <a:ea typeface="+mn-ea"/>
                <a:cs typeface="+mn-cs"/>
              </a:rPr>
            </a:br>
            <a:r>
              <a:rPr kumimoji="0" lang="da-DK" sz="1800" b="0" i="0" u="none" strike="noStrike" kern="1200" cap="none" spc="0" normalizeH="0" baseline="0" noProof="0" dirty="0">
                <a:ln>
                  <a:noFill/>
                </a:ln>
                <a:solidFill>
                  <a:srgbClr val="000000"/>
                </a:solidFill>
                <a:effectLst/>
                <a:uLnTx/>
                <a:uFillTx/>
                <a:latin typeface="Arial"/>
                <a:ea typeface="+mn-ea"/>
                <a:cs typeface="+mn-cs"/>
              </a:rPr>
              <a:t>- og hvordan kan vi mitigere disse udfordringer?</a:t>
            </a:r>
          </a:p>
        </p:txBody>
      </p:sp>
      <p:sp>
        <p:nvSpPr>
          <p:cNvPr id="4" name="Tekstfelt 3">
            <a:extLst>
              <a:ext uri="{FF2B5EF4-FFF2-40B4-BE49-F238E27FC236}">
                <a16:creationId xmlns:a16="http://schemas.microsoft.com/office/drawing/2014/main" id="{1BC7E3BF-5F3E-D1BF-FB68-0DBF67CBB823}"/>
              </a:ext>
            </a:extLst>
          </p:cNvPr>
          <p:cNvSpPr txBox="1"/>
          <p:nvPr/>
        </p:nvSpPr>
        <p:spPr>
          <a:xfrm>
            <a:off x="2932387" y="5936030"/>
            <a:ext cx="895481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Vælg en eller flere rapportør(er)     Lyt, spørg og tal i passende doser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000000"/>
                </a:solidFill>
                <a:effectLst/>
                <a:uLnTx/>
                <a:uFillTx/>
                <a:latin typeface="Arial"/>
                <a:ea typeface="+mn-ea"/>
                <a:cs typeface="+mn-cs"/>
              </a:rPr>
              <a:t>Vær opmærksom på forskelligt sprog, forskellige opfattelser af ord og begreber</a:t>
            </a:r>
          </a:p>
        </p:txBody>
      </p:sp>
    </p:spTree>
    <p:custDataLst>
      <p:custData r:id="rId1"/>
      <p:custData r:id="rId2"/>
    </p:custDataLst>
    <p:extLst>
      <p:ext uri="{BB962C8B-B14F-4D97-AF65-F5344CB8AC3E}">
        <p14:creationId xmlns:p14="http://schemas.microsoft.com/office/powerpoint/2010/main" val="275528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5053263" y="1364104"/>
            <a:ext cx="6319137" cy="5315475"/>
          </a:xfrm>
        </p:spPr>
        <p:txBody>
          <a:bodyPr/>
          <a:lstStyle/>
          <a:p>
            <a:pPr marL="0" indent="0">
              <a:buNone/>
            </a:pPr>
            <a:r>
              <a:rPr lang="da-DK" b="1" dirty="0"/>
              <a:t>9.00 - 9.05 </a:t>
            </a:r>
            <a:r>
              <a:rPr lang="da-DK" sz="1800" b="1" dirty="0">
                <a:effectLst/>
                <a:latin typeface="Calibri" panose="020F0502020204030204" pitchFamily="34" charset="0"/>
                <a:ea typeface="Times New Roman" panose="02020603050405020304" pitchFamily="18" charset="0"/>
              </a:rPr>
              <a:t>Velkommen og intro til dagens tema</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dirty="0"/>
          </a:p>
          <a:p>
            <a:pPr marL="0" indent="0">
              <a:buNone/>
            </a:pPr>
            <a:endParaRPr lang="da-DK" dirty="0"/>
          </a:p>
          <a:p>
            <a:pPr marL="0" indent="0">
              <a:buNone/>
            </a:pPr>
            <a:r>
              <a:rPr lang="da-DK" b="1" dirty="0"/>
              <a:t>9.05 - 10.40 </a:t>
            </a:r>
            <a:r>
              <a:rPr lang="da-DK" sz="1800" b="1" dirty="0">
                <a:effectLst/>
                <a:latin typeface="Calibri" panose="020F0502020204030204" pitchFamily="34" charset="0"/>
                <a:ea typeface="Times New Roman" panose="02020603050405020304" pitchFamily="18" charset="0"/>
              </a:rPr>
              <a:t>Intro til Half Double </a:t>
            </a:r>
          </a:p>
          <a:p>
            <a:pPr marL="0" indent="0">
              <a:buNone/>
            </a:pPr>
            <a:r>
              <a:rPr lang="da-DK" sz="1800" dirty="0">
                <a:effectLst/>
                <a:latin typeface="Calibri" panose="020F0502020204030204" pitchFamily="34" charset="0"/>
                <a:ea typeface="Times New Roman" panose="02020603050405020304" pitchFamily="18" charset="0"/>
              </a:rPr>
              <a:t>ved Birgitte Hjelm Paulsen, SDU Digital</a:t>
            </a:r>
            <a:endParaRPr lang="da-DK" dirty="0"/>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10.40 - 11.10 Postersessions, netværk og pause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11.10 - 11.50 Fortsat i</a:t>
            </a:r>
            <a:r>
              <a:rPr lang="da-DK" sz="1800" b="1" dirty="0">
                <a:effectLst/>
                <a:latin typeface="Calibri" panose="020F0502020204030204" pitchFamily="34" charset="0"/>
                <a:ea typeface="Times New Roman" panose="02020603050405020304" pitchFamily="18" charset="0"/>
              </a:rPr>
              <a:t>ntro til Half Double </a:t>
            </a:r>
            <a:endParaRPr lang="da-DK" sz="1800" b="1"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ea typeface="Times New Roman" panose="02020603050405020304" pitchFamily="18" charset="0"/>
              </a:rPr>
              <a:t>v</a:t>
            </a:r>
            <a:r>
              <a:rPr lang="da-DK" sz="1800" dirty="0">
                <a:effectLst/>
                <a:latin typeface="Calibri" panose="020F0502020204030204" pitchFamily="34" charset="0"/>
                <a:ea typeface="Times New Roman" panose="02020603050405020304" pitchFamily="18" charset="0"/>
              </a:rPr>
              <a:t>ed Birgitte Hjelm Paulsen, SDU Digital</a:t>
            </a:r>
            <a:endParaRPr lang="da-DK" sz="1800" dirty="0"/>
          </a:p>
          <a:p>
            <a:pPr marL="0" indent="0">
              <a:buNone/>
            </a:pPr>
            <a:endParaRPr lang="da-DK" sz="1800" dirty="0"/>
          </a:p>
          <a:p>
            <a:pPr marL="0" indent="0">
              <a:buNone/>
            </a:pPr>
            <a:r>
              <a:rPr lang="da-DK" sz="1800" b="1" dirty="0">
                <a:latin typeface="Calibri" panose="020F0502020204030204" pitchFamily="34" charset="0"/>
                <a:cs typeface="Calibri" panose="020F0502020204030204" pitchFamily="34" charset="0"/>
              </a:rPr>
              <a:t>11.50 - 12.00 Afrunding</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sz="1800" dirty="0"/>
          </a:p>
          <a:p>
            <a:pPr marL="0" indent="0">
              <a:buNone/>
            </a:pPr>
            <a:endParaRPr lang="da-DK" sz="1800" b="1"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AECDE-CFB6-4B6D-926C-405B4690EC08}"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Pil: højre 1">
            <a:extLst>
              <a:ext uri="{FF2B5EF4-FFF2-40B4-BE49-F238E27FC236}">
                <a16:creationId xmlns:a16="http://schemas.microsoft.com/office/drawing/2014/main" id="{91B12480-947F-8607-6E75-658FB76F55C2}"/>
              </a:ext>
            </a:extLst>
          </p:cNvPr>
          <p:cNvSpPr/>
          <p:nvPr/>
        </p:nvSpPr>
        <p:spPr>
          <a:xfrm>
            <a:off x="3591641" y="4664767"/>
            <a:ext cx="1222159" cy="462620"/>
          </a:xfrm>
          <a:prstGeom prst="rightArrow">
            <a:avLst/>
          </a:prstGeom>
          <a:solidFill>
            <a:srgbClr val="F2C75C"/>
          </a:solidFill>
          <a:ln>
            <a:solidFill>
              <a:srgbClr val="B98A0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7326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74000">
              <a:srgbClr val="F2C75C"/>
            </a:gs>
            <a:gs pos="100000">
              <a:srgbClr val="F2C75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4DCE8-F3B1-7AB4-7075-8557B1341723}"/>
              </a:ext>
            </a:extLst>
          </p:cNvPr>
          <p:cNvSpPr>
            <a:spLocks noGrp="1"/>
          </p:cNvSpPr>
          <p:nvPr>
            <p:ph type="ctrTitle"/>
          </p:nvPr>
        </p:nvSpPr>
        <p:spPr>
          <a:xfrm>
            <a:off x="414697" y="1700212"/>
            <a:ext cx="5367600" cy="4141787"/>
          </a:xfrm>
        </p:spPr>
        <p:txBody>
          <a:bodyPr anchor="t">
            <a:normAutofit/>
          </a:bodyPr>
          <a:lstStyle/>
          <a:p>
            <a:br>
              <a:rPr lang="da-DK">
                <a:effectLst/>
              </a:rPr>
            </a:br>
            <a:endParaRPr lang="da-DK" dirty="0"/>
          </a:p>
        </p:txBody>
      </p:sp>
      <p:pic>
        <p:nvPicPr>
          <p:cNvPr id="8" name="Billede 1" descr="Et billede, der indeholder tekst, cirkel, Cd&#10;&#10;Automatisk genereret beskrivelse">
            <a:extLst>
              <a:ext uri="{FF2B5EF4-FFF2-40B4-BE49-F238E27FC236}">
                <a16:creationId xmlns:a16="http://schemas.microsoft.com/office/drawing/2014/main" id="{AA107B28-093A-F5A6-7E56-0B6262986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726" y="-457200"/>
            <a:ext cx="7921257" cy="7921257"/>
          </a:xfrm>
          <a:prstGeom prst="rect">
            <a:avLst/>
          </a:prstGeom>
          <a:ln>
            <a:noFill/>
          </a:ln>
          <a:effectLst/>
        </p:spPr>
      </p:pic>
      <p:sp>
        <p:nvSpPr>
          <p:cNvPr id="4" name="Pladsholder til dato 3">
            <a:extLst>
              <a:ext uri="{FF2B5EF4-FFF2-40B4-BE49-F238E27FC236}">
                <a16:creationId xmlns:a16="http://schemas.microsoft.com/office/drawing/2014/main" id="{56F99649-7D10-4E84-2C7F-055DC41ABD86}"/>
              </a:ext>
            </a:extLst>
          </p:cNvPr>
          <p:cNvSpPr>
            <a:spLocks noGrp="1"/>
          </p:cNvSpPr>
          <p:nvPr>
            <p:ph type="dt" sz="half" idx="4294967295"/>
          </p:nvPr>
        </p:nvSpPr>
        <p:spPr>
          <a:xfrm>
            <a:off x="0" y="6912000"/>
            <a:ext cx="0" cy="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E7582AC-9335-4A8E-8E0C-183D7871A163}"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21-11-2024</a:t>
            </a:fld>
            <a:endParaRPr kumimoji="0" lang="da-DK" sz="100" b="0" i="0" u="none" strike="noStrike" kern="1200" cap="none" spc="0" normalizeH="0" baseline="0" noProof="0">
              <a:ln>
                <a:noFill/>
              </a:ln>
              <a:noFill/>
              <a:effectLst/>
              <a:uLnTx/>
              <a:uFillTx/>
              <a:latin typeface="Arial"/>
              <a:ea typeface="+mn-ea"/>
              <a:cs typeface="+mn-cs"/>
            </a:endParaRPr>
          </a:p>
        </p:txBody>
      </p:sp>
      <p:sp>
        <p:nvSpPr>
          <p:cNvPr id="5" name="Pladsholder til slidenummer 4">
            <a:extLst>
              <a:ext uri="{FF2B5EF4-FFF2-40B4-BE49-F238E27FC236}">
                <a16:creationId xmlns:a16="http://schemas.microsoft.com/office/drawing/2014/main" id="{FBC58997-079D-8284-0076-4EB622D12992}"/>
              </a:ext>
            </a:extLst>
          </p:cNvPr>
          <p:cNvSpPr>
            <a:spLocks noGrp="1"/>
          </p:cNvSpPr>
          <p:nvPr>
            <p:ph type="sldNum" sz="quarter" idx="4294967295"/>
          </p:nvPr>
        </p:nvSpPr>
        <p:spPr>
          <a:xfrm>
            <a:off x="0" y="6912000"/>
            <a:ext cx="0" cy="0"/>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25</a:t>
            </a:fld>
            <a:endParaRPr kumimoji="0" lang="da-DK" sz="100" b="0" i="0" u="none" strike="noStrike" kern="1200" cap="none" spc="0" normalizeH="0" baseline="0" noProof="0">
              <a:ln>
                <a:noFill/>
              </a:ln>
              <a:noFill/>
              <a:effectLst/>
              <a:uLnTx/>
              <a:uFillTx/>
              <a:latin typeface="Arial"/>
              <a:ea typeface="+mn-ea"/>
              <a:cs typeface="+mn-cs"/>
            </a:endParaRPr>
          </a:p>
        </p:txBody>
      </p:sp>
      <p:sp>
        <p:nvSpPr>
          <p:cNvPr id="3" name="Titel 3">
            <a:extLst>
              <a:ext uri="{FF2B5EF4-FFF2-40B4-BE49-F238E27FC236}">
                <a16:creationId xmlns:a16="http://schemas.microsoft.com/office/drawing/2014/main" id="{1AA8019B-138C-3E8C-B971-81C9050B646B}"/>
              </a:ext>
            </a:extLst>
          </p:cNvPr>
          <p:cNvSpPr txBox="1">
            <a:spLocks/>
          </p:cNvSpPr>
          <p:nvPr/>
        </p:nvSpPr>
        <p:spPr>
          <a:xfrm>
            <a:off x="314148" y="4427622"/>
            <a:ext cx="5366267" cy="141437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tabLst>
                <a:tab pos="1438275" algn="l"/>
              </a:tabLst>
              <a:defRPr sz="3600" b="1" kern="1200">
                <a:solidFill>
                  <a:schemeClr val="tx1"/>
                </a:solidFill>
                <a:latin typeface="+mj-lt"/>
                <a:ea typeface="+mj-ea"/>
                <a:cs typeface="+mj-cs"/>
              </a:defRPr>
            </a:lvl1pPr>
          </a:lstStyle>
          <a:p>
            <a:r>
              <a:rPr lang="da-DK" dirty="0"/>
              <a:t>Nu står Half Double tydeligere for os</a:t>
            </a:r>
          </a:p>
        </p:txBody>
      </p:sp>
    </p:spTree>
    <p:extLst>
      <p:ext uri="{BB962C8B-B14F-4D97-AF65-F5344CB8AC3E}">
        <p14:creationId xmlns:p14="http://schemas.microsoft.com/office/powerpoint/2010/main" val="236726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7C938-A8FC-4945-8409-40855F9CE8A7}"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pic>
        <p:nvPicPr>
          <p:cNvPr id="9" name="Billede 8">
            <a:extLst>
              <a:ext uri="{FF2B5EF4-FFF2-40B4-BE49-F238E27FC236}">
                <a16:creationId xmlns:a16="http://schemas.microsoft.com/office/drawing/2014/main" id="{F0364057-967E-E5D1-FE31-3E7C66BD18E6}"/>
              </a:ext>
            </a:extLst>
          </p:cNvPr>
          <p:cNvPicPr>
            <a:picLocks noChangeAspect="1"/>
          </p:cNvPicPr>
          <p:nvPr/>
        </p:nvPicPr>
        <p:blipFill>
          <a:blip r:embed="rId5"/>
          <a:stretch>
            <a:fillRect/>
          </a:stretch>
        </p:blipFill>
        <p:spPr>
          <a:xfrm>
            <a:off x="355384" y="782258"/>
            <a:ext cx="11293277" cy="5439638"/>
          </a:xfrm>
          <a:prstGeom prst="rect">
            <a:avLst/>
          </a:prstGeom>
        </p:spPr>
      </p:pic>
    </p:spTree>
    <p:custDataLst>
      <p:custData r:id="rId1"/>
      <p:custData r:id="rId2"/>
    </p:custDataLst>
    <p:extLst>
      <p:ext uri="{BB962C8B-B14F-4D97-AF65-F5344CB8AC3E}">
        <p14:creationId xmlns:p14="http://schemas.microsoft.com/office/powerpoint/2010/main" val="33879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302FAC4-7F5E-46DC-8621-CFC297202B0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07C938-A8FC-4945-8409-40855F9CE8A7}"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8" name="Tekstfelt 7">
            <a:extLst>
              <a:ext uri="{FF2B5EF4-FFF2-40B4-BE49-F238E27FC236}">
                <a16:creationId xmlns:a16="http://schemas.microsoft.com/office/drawing/2014/main" id="{F8D3D796-CBFE-8181-1725-E7D5AA5C8A8A}"/>
              </a:ext>
            </a:extLst>
          </p:cNvPr>
          <p:cNvSpPr txBox="1"/>
          <p:nvPr/>
        </p:nvSpPr>
        <p:spPr>
          <a:xfrm>
            <a:off x="572078" y="1865968"/>
            <a:ext cx="8537197" cy="4401205"/>
          </a:xfrm>
          <a:prstGeom prst="rect">
            <a:avLst/>
          </a:prstGeom>
          <a:noFill/>
        </p:spPr>
        <p:txBody>
          <a:bodyPr wrap="square">
            <a:spAutoFit/>
          </a:bodyPr>
          <a:lstStyle/>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Projektlederen skal være udpeget og være en ressourceperson i Idéfasen</a:t>
            </a: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Projektejeren skal have modtaget ejerskabet</a:t>
            </a: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Projektejer og Projektleder skal have etableret samarbejde</a:t>
            </a: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Interessentanalysen skal være gennemført</a:t>
            </a: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Effektkortlægning skal være gennemført</a:t>
            </a: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5200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a-DK"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Informationssikkerhedsscreening skal være gennemført</a:t>
            </a:r>
          </a:p>
          <a:p>
            <a:pPr marL="2520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da-DK"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itel 7">
            <a:extLst>
              <a:ext uri="{FF2B5EF4-FFF2-40B4-BE49-F238E27FC236}">
                <a16:creationId xmlns:a16="http://schemas.microsoft.com/office/drawing/2014/main" id="{30805D76-8882-6EC3-887D-4469AD6607BE}"/>
              </a:ext>
            </a:extLst>
          </p:cNvPr>
          <p:cNvSpPr txBox="1">
            <a:spLocks/>
          </p:cNvSpPr>
          <p:nvPr/>
        </p:nvSpPr>
        <p:spPr>
          <a:xfrm>
            <a:off x="870334" y="1018235"/>
            <a:ext cx="5796683" cy="70914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tabLst>
                <a:tab pos="1438275" algn="l"/>
              </a:tabLst>
              <a:defRPr sz="3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tab pos="1438275" algn="l"/>
              </a:tabLst>
              <a:defRPr/>
            </a:pPr>
            <a:r>
              <a:rPr kumimoji="0" lang="da-DK" sz="3600" b="1" i="0" u="none" strike="noStrike" kern="1200" cap="none" spc="0" normalizeH="0" baseline="0" noProof="0" dirty="0">
                <a:ln>
                  <a:noFill/>
                </a:ln>
                <a:solidFill>
                  <a:srgbClr val="000000"/>
                </a:solidFill>
                <a:effectLst/>
                <a:uLnTx/>
                <a:uFillTx/>
                <a:latin typeface="Arial"/>
                <a:ea typeface="+mj-ea"/>
                <a:cs typeface="+mj-cs"/>
              </a:rPr>
              <a:t>Tilpasning af Idéfasen</a:t>
            </a:r>
          </a:p>
        </p:txBody>
      </p:sp>
      <p:pic>
        <p:nvPicPr>
          <p:cNvPr id="3" name="Billede 2">
            <a:extLst>
              <a:ext uri="{FF2B5EF4-FFF2-40B4-BE49-F238E27FC236}">
                <a16:creationId xmlns:a16="http://schemas.microsoft.com/office/drawing/2014/main" id="{7422CA1E-0E93-DDFB-729B-7AD04D94754C}"/>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a:stretch/>
        </p:blipFill>
        <p:spPr>
          <a:xfrm>
            <a:off x="8500736" y="1519772"/>
            <a:ext cx="2820930" cy="2820930"/>
          </a:xfrm>
          <a:prstGeom prst="rect">
            <a:avLst/>
          </a:prstGeom>
        </p:spPr>
      </p:pic>
    </p:spTree>
    <p:custDataLst>
      <p:custData r:id="rId1"/>
      <p:custData r:id="rId2"/>
    </p:custDataLst>
    <p:extLst>
      <p:ext uri="{BB962C8B-B14F-4D97-AF65-F5344CB8AC3E}">
        <p14:creationId xmlns:p14="http://schemas.microsoft.com/office/powerpoint/2010/main" val="148657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C75C"/>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7C257-92F2-49DB-8F2F-EE543B26D3F9}"/>
              </a:ext>
            </a:extLst>
          </p:cNvPr>
          <p:cNvSpPr>
            <a:spLocks noGrp="1"/>
          </p:cNvSpPr>
          <p:nvPr>
            <p:ph type="ctrTitle"/>
          </p:nvPr>
        </p:nvSpPr>
        <p:spPr>
          <a:xfrm>
            <a:off x="414697" y="802640"/>
            <a:ext cx="6056086" cy="5039359"/>
          </a:xfrm>
        </p:spPr>
        <p:txBody>
          <a:bodyPr anchor="t">
            <a:normAutofit/>
          </a:bodyPr>
          <a:lstStyle/>
          <a:p>
            <a:r>
              <a:rPr lang="da-DK" dirty="0"/>
              <a:t>Meld </a:t>
            </a:r>
            <a:r>
              <a:rPr lang="da-DK" b="1" dirty="0">
                <a:effectLst/>
                <a:latin typeface="+mn-lt"/>
                <a:ea typeface="Times New Roman" panose="02020603050405020304" pitchFamily="18" charset="0"/>
              </a:rPr>
              <a:t>jeres projektidé til Digitaliseringsporteføljen, allerede når I skal i gang med Idéfasen </a:t>
            </a:r>
            <a:br>
              <a:rPr lang="da-DK" b="1" dirty="0">
                <a:effectLst/>
                <a:latin typeface="+mn-lt"/>
                <a:ea typeface="Times New Roman" panose="02020603050405020304" pitchFamily="18" charset="0"/>
              </a:rPr>
            </a:br>
            <a:br>
              <a:rPr lang="da-DK" b="1" dirty="0">
                <a:effectLst/>
                <a:latin typeface="+mn-lt"/>
                <a:ea typeface="Times New Roman" panose="02020603050405020304" pitchFamily="18" charset="0"/>
              </a:rPr>
            </a:br>
            <a:r>
              <a:rPr lang="da-DK" sz="2800" dirty="0">
                <a:latin typeface="+mn-lt"/>
                <a:ea typeface="Times New Roman" panose="02020603050405020304" pitchFamily="18" charset="0"/>
              </a:rPr>
              <a:t>- s</a:t>
            </a:r>
            <a:r>
              <a:rPr lang="da-DK" sz="2800" b="1" dirty="0">
                <a:effectLst/>
                <a:latin typeface="+mn-lt"/>
                <a:ea typeface="Times New Roman" panose="02020603050405020304" pitchFamily="18" charset="0"/>
              </a:rPr>
              <a:t>å får I adgang til sparring fra PMO’et og/eller projektlederhjælp fra SDU IT/Digital</a:t>
            </a:r>
            <a:endParaRPr lang="da-DK" sz="2800" dirty="0">
              <a:latin typeface="+mn-lt"/>
            </a:endParaRPr>
          </a:p>
        </p:txBody>
      </p:sp>
      <p:pic>
        <p:nvPicPr>
          <p:cNvPr id="7" name="Billede 6">
            <a:extLst>
              <a:ext uri="{FF2B5EF4-FFF2-40B4-BE49-F238E27FC236}">
                <a16:creationId xmlns:a16="http://schemas.microsoft.com/office/drawing/2014/main" id="{0BFF04E5-73E1-E369-C4B1-1E0FB9F32B50}"/>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tretch/>
        </p:blipFill>
        <p:spPr>
          <a:xfrm>
            <a:off x="6404108" y="590868"/>
            <a:ext cx="4841557" cy="4841557"/>
          </a:xfrm>
          <a:prstGeom prst="rect">
            <a:avLst/>
          </a:prstGeom>
          <a:noFill/>
        </p:spPr>
      </p:pic>
      <p:sp>
        <p:nvSpPr>
          <p:cNvPr id="4" name="Date Placeholder 3">
            <a:extLst>
              <a:ext uri="{FF2B5EF4-FFF2-40B4-BE49-F238E27FC236}">
                <a16:creationId xmlns:a16="http://schemas.microsoft.com/office/drawing/2014/main" id="{BA4585DB-024E-4D02-B3E2-B701555F48D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3FE666-FE95-493C-A6F7-9DE08910AE61}"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21-11-2024</a:t>
            </a:fld>
            <a:endParaRPr kumimoji="0" lang="da-DK" sz="100" b="0" i="0" u="none" strike="noStrike" kern="1200" cap="none" spc="0" normalizeH="0" baseline="0" noProof="0">
              <a:ln>
                <a:noFill/>
              </a:ln>
              <a:noFill/>
              <a:effectLst/>
              <a:uLnTx/>
              <a:uFillTx/>
              <a:latin typeface="Arial"/>
              <a:ea typeface="+mn-ea"/>
              <a:cs typeface="+mn-cs"/>
            </a:endParaRPr>
          </a:p>
        </p:txBody>
      </p:sp>
    </p:spTree>
    <p:custDataLst>
      <p:custData r:id="rId1"/>
      <p:custData r:id="rId2"/>
    </p:custDataLst>
    <p:extLst>
      <p:ext uri="{BB962C8B-B14F-4D97-AF65-F5344CB8AC3E}">
        <p14:creationId xmlns:p14="http://schemas.microsoft.com/office/powerpoint/2010/main" val="278859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C75C"/>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7C257-92F2-49DB-8F2F-EE543B26D3F9}"/>
              </a:ext>
            </a:extLst>
          </p:cNvPr>
          <p:cNvSpPr>
            <a:spLocks noGrp="1"/>
          </p:cNvSpPr>
          <p:nvPr>
            <p:ph type="ctrTitle"/>
          </p:nvPr>
        </p:nvSpPr>
        <p:spPr>
          <a:xfrm>
            <a:off x="414696" y="1323975"/>
            <a:ext cx="6557603" cy="4381500"/>
          </a:xfrm>
        </p:spPr>
        <p:txBody>
          <a:bodyPr anchor="t">
            <a:normAutofit/>
          </a:bodyPr>
          <a:lstStyle/>
          <a:p>
            <a:r>
              <a:rPr lang="da-DK" dirty="0"/>
              <a:t>Send til PMO på </a:t>
            </a:r>
            <a:r>
              <a:rPr lang="da-DK" dirty="0">
                <a:solidFill>
                  <a:schemeClr val="bg1"/>
                </a:solidFill>
                <a:hlinkClick r:id="rId6">
                  <a:extLst>
                    <a:ext uri="{A12FA001-AC4F-418D-AE19-62706E023703}">
                      <ahyp:hlinkClr xmlns:ahyp="http://schemas.microsoft.com/office/drawing/2018/hyperlinkcolor" val="tx"/>
                    </a:ext>
                  </a:extLst>
                </a:hlinkClick>
              </a:rPr>
              <a:t>projekter@sdu.dk</a:t>
            </a:r>
            <a:r>
              <a:rPr lang="da-DK" dirty="0"/>
              <a:t>,</a:t>
            </a:r>
            <a:br>
              <a:rPr lang="da-DK" dirty="0"/>
            </a:br>
            <a:r>
              <a:rPr lang="da-DK" dirty="0"/>
              <a:t>så vender vi tilbage til dig </a:t>
            </a:r>
            <a:br>
              <a:rPr lang="da-DK" dirty="0"/>
            </a:br>
            <a:br>
              <a:rPr lang="da-DK" dirty="0"/>
            </a:br>
            <a:br>
              <a:rPr lang="da-DK" dirty="0"/>
            </a:br>
            <a:r>
              <a:rPr lang="da-DK" sz="2000" kern="100" dirty="0">
                <a:effectLst/>
                <a:latin typeface="+mn-lt"/>
                <a:ea typeface="Calibri" panose="020F0502020204030204" pitchFamily="34" charset="0"/>
                <a:cs typeface="Times New Roman" panose="02020603050405020304" pitchFamily="18" charset="0"/>
              </a:rPr>
              <a:t>Her kan du læse om porteføljestyring </a:t>
            </a:r>
            <a:r>
              <a:rPr lang="da-DK" sz="2000" u="sng" kern="100" dirty="0">
                <a:solidFill>
                  <a:schemeClr val="bg1"/>
                </a:solidFill>
                <a:effectLst/>
                <a:latin typeface="+mn-l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https://sdunet.dk/da/servicesider/digital/sdus-projektmodel-og-portefoeljestyring/portefoeljestyring</a:t>
            </a:r>
            <a:br>
              <a:rPr lang="da-DK" sz="2000" kern="100" dirty="0">
                <a:effectLst/>
                <a:latin typeface="+mn-lt"/>
                <a:ea typeface="Calibri" panose="020F0502020204030204" pitchFamily="34" charset="0"/>
                <a:cs typeface="Times New Roman" panose="02020603050405020304" pitchFamily="18" charset="0"/>
              </a:rPr>
            </a:br>
            <a:endParaRPr lang="da-DK" sz="2000" dirty="0">
              <a:latin typeface="+mn-lt"/>
            </a:endParaRPr>
          </a:p>
        </p:txBody>
      </p:sp>
      <p:sp>
        <p:nvSpPr>
          <p:cNvPr id="4" name="Date Placeholder 3">
            <a:extLst>
              <a:ext uri="{FF2B5EF4-FFF2-40B4-BE49-F238E27FC236}">
                <a16:creationId xmlns:a16="http://schemas.microsoft.com/office/drawing/2014/main" id="{BA4585DB-024E-4D02-B3E2-B701555F48D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3FE666-FE95-493C-A6F7-9DE08910AE61}"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21-11-2024</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2" name="Picture 5">
            <a:extLst>
              <a:ext uri="{FF2B5EF4-FFF2-40B4-BE49-F238E27FC236}">
                <a16:creationId xmlns:a16="http://schemas.microsoft.com/office/drawing/2014/main" id="{8666B9E8-A750-5665-0A7F-6A34A61C39AC}"/>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a:stretch/>
        </p:blipFill>
        <p:spPr>
          <a:xfrm>
            <a:off x="6972299" y="581025"/>
            <a:ext cx="4351325" cy="4286878"/>
          </a:xfrm>
          <a:prstGeom prst="rect">
            <a:avLst/>
          </a:prstGeom>
        </p:spPr>
      </p:pic>
    </p:spTree>
    <p:custDataLst>
      <p:custData r:id="rId1"/>
      <p:custData r:id="rId2"/>
    </p:custDataLst>
    <p:extLst>
      <p:ext uri="{BB962C8B-B14F-4D97-AF65-F5344CB8AC3E}">
        <p14:creationId xmlns:p14="http://schemas.microsoft.com/office/powerpoint/2010/main" val="167703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74000">
              <a:srgbClr val="F2C75C"/>
            </a:gs>
            <a:gs pos="100000">
              <a:srgbClr val="F2C75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4DCE8-F3B1-7AB4-7075-8557B1341723}"/>
              </a:ext>
            </a:extLst>
          </p:cNvPr>
          <p:cNvSpPr>
            <a:spLocks noGrp="1"/>
          </p:cNvSpPr>
          <p:nvPr>
            <p:ph type="ctrTitle"/>
          </p:nvPr>
        </p:nvSpPr>
        <p:spPr>
          <a:xfrm>
            <a:off x="414697" y="1700212"/>
            <a:ext cx="5367600" cy="4141787"/>
          </a:xfrm>
        </p:spPr>
        <p:txBody>
          <a:bodyPr anchor="t">
            <a:normAutofit/>
          </a:bodyPr>
          <a:lstStyle/>
          <a:p>
            <a:br>
              <a:rPr lang="da-DK">
                <a:effectLst/>
              </a:rPr>
            </a:br>
            <a:endParaRPr lang="da-DK" dirty="0"/>
          </a:p>
        </p:txBody>
      </p:sp>
      <p:pic>
        <p:nvPicPr>
          <p:cNvPr id="8" name="Billede 1" descr="Et billede, der indeholder tekst, cirkel, Cd&#10;&#10;Automatisk genereret beskrivelse">
            <a:extLst>
              <a:ext uri="{FF2B5EF4-FFF2-40B4-BE49-F238E27FC236}">
                <a16:creationId xmlns:a16="http://schemas.microsoft.com/office/drawing/2014/main" id="{AA107B28-093A-F5A6-7E56-0B6262986E9B}"/>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val="0"/>
              </a:ext>
            </a:extLst>
          </a:blip>
          <a:stretch>
            <a:fillRect/>
          </a:stretch>
        </p:blipFill>
        <p:spPr>
          <a:xfrm>
            <a:off x="4848726" y="-457200"/>
            <a:ext cx="7921257" cy="7921257"/>
          </a:xfrm>
          <a:prstGeom prst="rect">
            <a:avLst/>
          </a:prstGeom>
          <a:ln>
            <a:noFill/>
          </a:ln>
          <a:effectLst>
            <a:softEdge rad="63500"/>
          </a:effectLst>
        </p:spPr>
      </p:pic>
      <p:sp>
        <p:nvSpPr>
          <p:cNvPr id="4" name="Pladsholder til dato 3">
            <a:extLst>
              <a:ext uri="{FF2B5EF4-FFF2-40B4-BE49-F238E27FC236}">
                <a16:creationId xmlns:a16="http://schemas.microsoft.com/office/drawing/2014/main" id="{56F99649-7D10-4E84-2C7F-055DC41ABD86}"/>
              </a:ext>
            </a:extLst>
          </p:cNvPr>
          <p:cNvSpPr>
            <a:spLocks noGrp="1"/>
          </p:cNvSpPr>
          <p:nvPr>
            <p:ph type="dt" sz="half" idx="4294967295"/>
          </p:nvPr>
        </p:nvSpPr>
        <p:spPr>
          <a:xfrm>
            <a:off x="0" y="6912000"/>
            <a:ext cx="0" cy="0"/>
          </a:xfrm>
        </p:spPr>
        <p:txBody>
          <a:bodyPr/>
          <a:lstStyle/>
          <a:p>
            <a:pPr>
              <a:spcAft>
                <a:spcPts val="600"/>
              </a:spcAft>
            </a:pPr>
            <a:fld id="{7E7582AC-9335-4A8E-8E0C-183D7871A163}" type="datetime1">
              <a:rPr lang="da-DK" smtClean="0"/>
              <a:pPr>
                <a:spcAft>
                  <a:spcPts val="600"/>
                </a:spcAft>
              </a:pPr>
              <a:t>21-11-2024</a:t>
            </a:fld>
            <a:endParaRPr lang="da-DK"/>
          </a:p>
        </p:txBody>
      </p:sp>
      <p:sp>
        <p:nvSpPr>
          <p:cNvPr id="5" name="Pladsholder til slidenummer 4">
            <a:extLst>
              <a:ext uri="{FF2B5EF4-FFF2-40B4-BE49-F238E27FC236}">
                <a16:creationId xmlns:a16="http://schemas.microsoft.com/office/drawing/2014/main" id="{FBC58997-079D-8284-0076-4EB622D12992}"/>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3</a:t>
            </a:fld>
            <a:endParaRPr lang="da-DK"/>
          </a:p>
        </p:txBody>
      </p:sp>
      <p:sp>
        <p:nvSpPr>
          <p:cNvPr id="10" name="Titel 3">
            <a:extLst>
              <a:ext uri="{FF2B5EF4-FFF2-40B4-BE49-F238E27FC236}">
                <a16:creationId xmlns:a16="http://schemas.microsoft.com/office/drawing/2014/main" id="{20F98542-635F-7898-E7DF-AC5B1C69FB3B}"/>
              </a:ext>
            </a:extLst>
          </p:cNvPr>
          <p:cNvSpPr txBox="1">
            <a:spLocks/>
          </p:cNvSpPr>
          <p:nvPr/>
        </p:nvSpPr>
        <p:spPr>
          <a:xfrm>
            <a:off x="314148" y="4632158"/>
            <a:ext cx="4847399" cy="120984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tabLst>
                <a:tab pos="1438275" algn="l"/>
              </a:tabLst>
              <a:defRPr sz="3600" b="1" kern="1200">
                <a:solidFill>
                  <a:schemeClr val="tx1"/>
                </a:solidFill>
                <a:latin typeface="+mj-lt"/>
                <a:ea typeface="+mj-ea"/>
                <a:cs typeface="+mj-cs"/>
              </a:defRPr>
            </a:lvl1pPr>
          </a:lstStyle>
          <a:p>
            <a:r>
              <a:rPr lang="da-DK" dirty="0"/>
              <a:t>Er det lidt utydeligt hvad Half Double er?</a:t>
            </a:r>
          </a:p>
        </p:txBody>
      </p:sp>
    </p:spTree>
    <p:extLst>
      <p:ext uri="{BB962C8B-B14F-4D97-AF65-F5344CB8AC3E}">
        <p14:creationId xmlns:p14="http://schemas.microsoft.com/office/powerpoint/2010/main" val="174724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B159147-183C-993F-271F-4BCF58C5BAE5}"/>
              </a:ext>
            </a:extLst>
          </p:cNvPr>
          <p:cNvSpPr>
            <a:spLocks noGrp="1"/>
          </p:cNvSpPr>
          <p:nvPr>
            <p:ph type="title"/>
          </p:nvPr>
        </p:nvSpPr>
        <p:spPr>
          <a:xfrm>
            <a:off x="882316" y="2486858"/>
            <a:ext cx="4958162" cy="1884283"/>
          </a:xfrm>
        </p:spPr>
        <p:txBody>
          <a:bodyPr/>
          <a:lstStyle/>
          <a:p>
            <a:r>
              <a:rPr lang="da-DK" sz="6000" dirty="0"/>
              <a:t>Tak for i dag</a:t>
            </a:r>
          </a:p>
        </p:txBody>
      </p:sp>
      <p:pic>
        <p:nvPicPr>
          <p:cNvPr id="7" name="Picture 3">
            <a:extLst>
              <a:ext uri="{FF2B5EF4-FFF2-40B4-BE49-F238E27FC236}">
                <a16:creationId xmlns:a16="http://schemas.microsoft.com/office/drawing/2014/main" id="{23BE9658-E776-79BC-B26D-20D0DBEB368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tretch/>
        </p:blipFill>
        <p:spPr>
          <a:xfrm>
            <a:off x="6351523" y="1028246"/>
            <a:ext cx="4825354" cy="4825354"/>
          </a:xfrm>
          <a:prstGeom prst="rect">
            <a:avLst/>
          </a:prstGeom>
          <a:noFill/>
        </p:spPr>
      </p:pic>
      <p:sp>
        <p:nvSpPr>
          <p:cNvPr id="3" name="Pladsholder til dato 2">
            <a:extLst>
              <a:ext uri="{FF2B5EF4-FFF2-40B4-BE49-F238E27FC236}">
                <a16:creationId xmlns:a16="http://schemas.microsoft.com/office/drawing/2014/main" id="{4D0A72B2-B47D-81DF-0371-43F4150B01D8}"/>
              </a:ext>
            </a:extLst>
          </p:cNvPr>
          <p:cNvSpPr>
            <a:spLocks noGrp="1"/>
          </p:cNvSpPr>
          <p:nvPr>
            <p:ph type="dt" sz="half" idx="4294967295"/>
          </p:nvPr>
        </p:nvSpPr>
        <p:spPr>
          <a:xfrm>
            <a:off x="0" y="6912000"/>
            <a:ext cx="0" cy="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6381FF9-71C8-4AC7-8C69-B23D08EAE36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21-11-2024</a:t>
            </a:fld>
            <a:endParaRPr kumimoji="0" lang="da-DK" sz="1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203922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5053263" y="1364104"/>
            <a:ext cx="6319137" cy="5315475"/>
          </a:xfrm>
        </p:spPr>
        <p:txBody>
          <a:bodyPr/>
          <a:lstStyle/>
          <a:p>
            <a:pPr marL="0" indent="0">
              <a:buNone/>
            </a:pPr>
            <a:r>
              <a:rPr lang="da-DK" b="1" dirty="0"/>
              <a:t>9.00 - 9.05 </a:t>
            </a:r>
            <a:r>
              <a:rPr lang="da-DK" sz="1800" b="1" dirty="0">
                <a:effectLst/>
                <a:latin typeface="Calibri" panose="020F0502020204030204" pitchFamily="34" charset="0"/>
                <a:ea typeface="Times New Roman" panose="02020603050405020304" pitchFamily="18" charset="0"/>
              </a:rPr>
              <a:t>Velkommen og intro til dagens tema</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dirty="0"/>
          </a:p>
          <a:p>
            <a:pPr marL="0" indent="0">
              <a:buNone/>
            </a:pPr>
            <a:endParaRPr lang="da-DK" dirty="0"/>
          </a:p>
          <a:p>
            <a:pPr marL="0" indent="0">
              <a:buNone/>
            </a:pPr>
            <a:r>
              <a:rPr lang="da-DK" b="1" dirty="0"/>
              <a:t>9.05 - 10.40 </a:t>
            </a:r>
            <a:r>
              <a:rPr lang="da-DK" sz="1800" b="1" dirty="0">
                <a:effectLst/>
                <a:latin typeface="Calibri" panose="020F0502020204030204" pitchFamily="34" charset="0"/>
                <a:ea typeface="Times New Roman" panose="02020603050405020304" pitchFamily="18" charset="0"/>
              </a:rPr>
              <a:t>Intro til Half Double </a:t>
            </a:r>
          </a:p>
          <a:p>
            <a:pPr marL="0" indent="0">
              <a:buNone/>
            </a:pPr>
            <a:r>
              <a:rPr lang="da-DK" sz="1800" dirty="0">
                <a:effectLst/>
                <a:latin typeface="Calibri" panose="020F0502020204030204" pitchFamily="34" charset="0"/>
                <a:ea typeface="Times New Roman" panose="02020603050405020304" pitchFamily="18" charset="0"/>
              </a:rPr>
              <a:t>ved Birgitte Hjelm Paulsen, SDU Digital</a:t>
            </a:r>
            <a:endParaRPr lang="da-DK" dirty="0"/>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10.40 - 11.10 Postersessions, netværk og pause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11.10 - 11.50 Fortsat i</a:t>
            </a:r>
            <a:r>
              <a:rPr lang="da-DK" sz="1800" b="1" dirty="0">
                <a:effectLst/>
                <a:latin typeface="Calibri" panose="020F0502020204030204" pitchFamily="34" charset="0"/>
                <a:ea typeface="Times New Roman" panose="02020603050405020304" pitchFamily="18" charset="0"/>
              </a:rPr>
              <a:t>ntro til Half Double </a:t>
            </a:r>
            <a:endParaRPr lang="da-DK" sz="1800" b="1"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ea typeface="Times New Roman" panose="02020603050405020304" pitchFamily="18" charset="0"/>
              </a:rPr>
              <a:t>v</a:t>
            </a:r>
            <a:r>
              <a:rPr lang="da-DK" sz="1800" dirty="0">
                <a:effectLst/>
                <a:latin typeface="Calibri" panose="020F0502020204030204" pitchFamily="34" charset="0"/>
                <a:ea typeface="Times New Roman" panose="02020603050405020304" pitchFamily="18" charset="0"/>
              </a:rPr>
              <a:t>ed Birgitte Hjelm Paulsen, SDU Digital</a:t>
            </a:r>
            <a:endParaRPr lang="da-DK" sz="1800" dirty="0"/>
          </a:p>
          <a:p>
            <a:pPr marL="0" indent="0">
              <a:buNone/>
            </a:pPr>
            <a:endParaRPr lang="da-DK" sz="1800" dirty="0"/>
          </a:p>
          <a:p>
            <a:pPr marL="0" indent="0">
              <a:buNone/>
            </a:pPr>
            <a:r>
              <a:rPr lang="da-DK" sz="1800" b="1" dirty="0">
                <a:latin typeface="Calibri" panose="020F0502020204030204" pitchFamily="34" charset="0"/>
                <a:cs typeface="Calibri" panose="020F0502020204030204" pitchFamily="34" charset="0"/>
              </a:rPr>
              <a:t>11.50 - 12.00 Afrunding</a:t>
            </a:r>
          </a:p>
          <a:p>
            <a:pPr marL="0" indent="0">
              <a:buNone/>
            </a:pPr>
            <a:r>
              <a:rPr lang="da-DK" sz="1800" dirty="0">
                <a:effectLst/>
                <a:latin typeface="Calibri" panose="020F0502020204030204" pitchFamily="34" charset="0"/>
                <a:ea typeface="Times New Roman" panose="02020603050405020304" pitchFamily="18" charset="0"/>
              </a:rPr>
              <a:t>ved </a:t>
            </a:r>
            <a:r>
              <a:rPr lang="da-DK" sz="1800" dirty="0">
                <a:latin typeface="Calibri" panose="020F0502020204030204" pitchFamily="34" charset="0"/>
                <a:ea typeface="Times New Roman" panose="02020603050405020304" pitchFamily="18" charset="0"/>
              </a:rPr>
              <a:t>Karin Grundsø, Planlægningsgruppen</a:t>
            </a:r>
            <a:endParaRPr lang="da-DK" sz="1800" dirty="0"/>
          </a:p>
          <a:p>
            <a:pPr marL="0" indent="0">
              <a:buNone/>
            </a:pPr>
            <a:endParaRPr lang="da-DK" sz="1800" b="1"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AECDE-CFB6-4B6D-926C-405B4690EC08}"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Pil: højre 1">
            <a:extLst>
              <a:ext uri="{FF2B5EF4-FFF2-40B4-BE49-F238E27FC236}">
                <a16:creationId xmlns:a16="http://schemas.microsoft.com/office/drawing/2014/main" id="{6379A894-DBF7-C37A-49B2-B7C10014495D}"/>
              </a:ext>
            </a:extLst>
          </p:cNvPr>
          <p:cNvSpPr/>
          <p:nvPr/>
        </p:nvSpPr>
        <p:spPr>
          <a:xfrm>
            <a:off x="3591642" y="2250430"/>
            <a:ext cx="1222159" cy="462620"/>
          </a:xfrm>
          <a:prstGeom prst="rightArrow">
            <a:avLst/>
          </a:prstGeom>
          <a:solidFill>
            <a:srgbClr val="F2C75C"/>
          </a:solidFill>
          <a:ln>
            <a:solidFill>
              <a:srgbClr val="B98A0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0515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Rectangle 1">
            <a:extLst>
              <a:ext uri="{FF2B5EF4-FFF2-40B4-BE49-F238E27FC236}">
                <a16:creationId xmlns:a16="http://schemas.microsoft.com/office/drawing/2014/main" id="{ADB3CC44-3AAA-F6D8-F96C-2269FACDC0FA}"/>
              </a:ext>
            </a:extLst>
          </p:cNvPr>
          <p:cNvSpPr>
            <a:spLocks noChangeArrowheads="1"/>
          </p:cNvSpPr>
          <p:nvPr/>
        </p:nvSpPr>
        <p:spPr bwMode="auto">
          <a:xfrm>
            <a:off x="2445507" y="1612945"/>
            <a:ext cx="783785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small" spc="0" normalizeH="0" baseline="0" noProof="0" dirty="0">
                <a:ln>
                  <a:noFill/>
                </a:ln>
                <a:solidFill>
                  <a:srgbClr val="000000"/>
                </a:solidFill>
                <a:effectLst/>
                <a:uLnTx/>
                <a:uFillTx/>
                <a:latin typeface="Arial"/>
                <a:ea typeface="+mn-ea"/>
                <a:cs typeface="+mn-cs"/>
              </a:rPr>
              <a:t>Half Double</a:t>
            </a:r>
            <a:br>
              <a:rPr kumimoji="0" lang="da-DK" sz="5400" b="1" i="0" u="none" strike="noStrike" kern="1200" cap="small" spc="0" normalizeH="0" baseline="0" noProof="0" dirty="0">
                <a:ln>
                  <a:noFill/>
                </a:ln>
                <a:solidFill>
                  <a:srgbClr val="000000"/>
                </a:solidFill>
                <a:effectLst/>
                <a:uLnTx/>
                <a:uFillTx/>
                <a:latin typeface="Arial"/>
                <a:ea typeface="+mn-ea"/>
                <a:cs typeface="+mn-cs"/>
              </a:rPr>
            </a:br>
            <a:r>
              <a:rPr kumimoji="0" lang="da-DK" sz="3600" b="1" i="0" u="none" strike="noStrike" kern="1200" cap="small" spc="0" normalizeH="0" baseline="0" noProof="0" dirty="0">
                <a:ln>
                  <a:noFill/>
                </a:ln>
                <a:solidFill>
                  <a:srgbClr val="000000"/>
                </a:solidFill>
                <a:effectLst/>
                <a:uLnTx/>
                <a:uFillTx/>
                <a:latin typeface="Arial"/>
                <a:ea typeface="+mn-ea"/>
                <a:cs typeface="+mn-cs"/>
              </a:rPr>
              <a:t> </a:t>
            </a:r>
            <a:br>
              <a:rPr kumimoji="0" lang="da-DK" sz="5400" b="1" i="0" u="none" strike="noStrike" kern="1200" cap="small" spc="0" normalizeH="0" baseline="0" noProof="0" dirty="0">
                <a:ln>
                  <a:noFill/>
                </a:ln>
                <a:solidFill>
                  <a:srgbClr val="000000"/>
                </a:solidFill>
                <a:effectLst/>
                <a:uLnTx/>
                <a:uFillTx/>
                <a:latin typeface="Arial"/>
                <a:ea typeface="+mn-ea"/>
                <a:cs typeface="+mn-cs"/>
              </a:rPr>
            </a:br>
            <a:r>
              <a:rPr kumimoji="0" lang="da-DK" sz="3600" b="1" i="0" u="none" strike="noStrike" kern="1200" cap="small" spc="0" normalizeH="0" baseline="0" noProof="0" dirty="0">
                <a:ln>
                  <a:noFill/>
                </a:ln>
                <a:solidFill>
                  <a:srgbClr val="000000"/>
                </a:solidFill>
                <a:effectLst/>
                <a:uLnTx/>
                <a:uFillTx/>
                <a:latin typeface="Arial"/>
                <a:ea typeface="+mn-ea"/>
                <a:cs typeface="+mn-cs"/>
              </a:rPr>
              <a:t>Projekt- og Porteføljenetværket</a:t>
            </a:r>
            <a:br>
              <a:rPr kumimoji="0" lang="da-DK" sz="3600" b="1" i="0" u="none" strike="noStrike" kern="1200" cap="small" spc="0" normalizeH="0" baseline="0" noProof="0" dirty="0">
                <a:ln>
                  <a:noFill/>
                </a:ln>
                <a:solidFill>
                  <a:srgbClr val="000000"/>
                </a:solidFill>
                <a:effectLst/>
                <a:uLnTx/>
                <a:uFillTx/>
                <a:latin typeface="Arial"/>
                <a:ea typeface="+mn-ea"/>
                <a:cs typeface="+mn-cs"/>
              </a:rPr>
            </a:br>
            <a:r>
              <a:rPr kumimoji="0" lang="da-DK" sz="2400" b="1" i="0" u="none" strike="noStrike" kern="1200" cap="small"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small" spc="0" normalizeH="0" baseline="0" noProof="0" dirty="0">
                <a:ln>
                  <a:noFill/>
                </a:ln>
                <a:solidFill>
                  <a:srgbClr val="000000"/>
                </a:solidFill>
                <a:effectLst/>
                <a:uLnTx/>
                <a:uFillTx/>
                <a:latin typeface="Arial"/>
                <a:ea typeface="+mn-ea"/>
                <a:cs typeface="+mn-cs"/>
              </a:rPr>
              <a:t>21-11-2024</a:t>
            </a:r>
            <a:endParaRPr kumimoji="0" lang="da-DK" sz="5400" b="1" i="0" u="none" strike="noStrike" kern="1200" cap="small" spc="0" normalizeH="0" baseline="0" noProof="0" dirty="0">
              <a:ln>
                <a:noFill/>
              </a:ln>
              <a:solidFill>
                <a:srgbClr val="000000"/>
              </a:solidFill>
              <a:effectLst/>
              <a:uLnTx/>
              <a:uFillTx/>
              <a:latin typeface="Arial"/>
              <a:ea typeface="+mn-ea"/>
              <a:cs typeface="+mn-cs"/>
            </a:endParaRPr>
          </a:p>
        </p:txBody>
      </p:sp>
      <p:sp>
        <p:nvSpPr>
          <p:cNvPr id="6" name="AutoShape 3">
            <a:hlinkClick r:id="rId4"/>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5"/>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6"/>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64432" y="19974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7"/>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Tree>
    <p:custDataLst>
      <p:custData r:id="rId1"/>
      <p:custData r:id="rId2"/>
    </p:custDataLst>
    <p:extLst>
      <p:ext uri="{BB962C8B-B14F-4D97-AF65-F5344CB8AC3E}">
        <p14:creationId xmlns:p14="http://schemas.microsoft.com/office/powerpoint/2010/main" val="312246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1080655" y="1432979"/>
            <a:ext cx="9767454" cy="4375539"/>
          </a:xfrm>
          <a:solidFill>
            <a:schemeClr val="bg1"/>
          </a:solidFill>
        </p:spPr>
        <p:txBody>
          <a:bodyPr lIns="252000" tIns="324000" rIns="252000" bIns="324000"/>
          <a:lstStyle/>
          <a:p>
            <a:pPr>
              <a:spcBef>
                <a:spcPts val="0"/>
              </a:spcBef>
            </a:pPr>
            <a:r>
              <a:rPr lang="da-DK" sz="2400" b="0" i="0" dirty="0">
                <a:effectLst/>
                <a:latin typeface="+mn-lt"/>
              </a:rPr>
              <a:t>Half Double metoden nytænker måden at drive projekter på ved </a:t>
            </a:r>
            <a:br>
              <a:rPr lang="da-DK" sz="2400" b="0" i="0" dirty="0">
                <a:effectLst/>
                <a:latin typeface="+mn-lt"/>
              </a:rPr>
            </a:br>
            <a:r>
              <a:rPr lang="da-DK" sz="2400" b="0" i="0" dirty="0">
                <a:effectLst/>
                <a:latin typeface="+mn-lt"/>
              </a:rPr>
              <a:t>at forkorte projektets levetid (Half), og øge effekten (Double).</a:t>
            </a:r>
            <a:br>
              <a:rPr lang="da-DK" sz="2400" b="0" i="0" dirty="0">
                <a:effectLst/>
                <a:latin typeface="+mn-lt"/>
              </a:rPr>
            </a:br>
            <a:br>
              <a:rPr lang="da-DK" sz="2000" b="0" i="0" dirty="0">
                <a:effectLst/>
                <a:latin typeface="+mn-lt"/>
              </a:rPr>
            </a:br>
            <a:r>
              <a:rPr lang="da-DK" sz="800" b="0" i="0" dirty="0">
                <a:effectLst/>
                <a:latin typeface="+mn-lt"/>
              </a:rPr>
              <a:t> </a:t>
            </a:r>
            <a:br>
              <a:rPr lang="da-DK" sz="2000" b="0" dirty="0">
                <a:latin typeface="+mn-lt"/>
              </a:rPr>
            </a:br>
            <a:r>
              <a:rPr lang="da-DK" sz="2000" b="0" i="0" dirty="0">
                <a:effectLst/>
                <a:latin typeface="+mn-lt"/>
              </a:rPr>
              <a:t>Half Double kombinerer klassiske projektledelsesmetoder med nyere agile metoder og anviser konkrete værktøjer til at øge succesraten i projekter.</a:t>
            </a:r>
            <a:br>
              <a:rPr lang="da-DK" sz="2000" b="0" i="0" dirty="0">
                <a:effectLst/>
                <a:latin typeface="+mn-lt"/>
              </a:rPr>
            </a:br>
            <a:br>
              <a:rPr lang="da-DK" sz="2000" b="0" i="0" dirty="0">
                <a:effectLst/>
                <a:latin typeface="+mn-lt"/>
              </a:rPr>
            </a:br>
            <a:br>
              <a:rPr lang="da-DK" sz="2000" b="0" i="0" dirty="0">
                <a:effectLst/>
                <a:latin typeface="+mn-lt"/>
              </a:rPr>
            </a:br>
            <a:r>
              <a:rPr lang="da-DK" sz="1800" b="0" i="0" dirty="0">
                <a:effectLst/>
                <a:latin typeface="+mn-lt"/>
              </a:rPr>
              <a:t>Half Double er udviklet af Industriens Fond, Aarhus Universitet</a:t>
            </a:r>
            <a:br>
              <a:rPr lang="da-DK" sz="1800" b="0" i="0" dirty="0">
                <a:effectLst/>
                <a:latin typeface="+mn-lt"/>
              </a:rPr>
            </a:br>
            <a:r>
              <a:rPr lang="da-DK" sz="1800" b="0" i="0" dirty="0">
                <a:effectLst/>
                <a:latin typeface="+mn-lt"/>
              </a:rPr>
              <a:t>og en række konsulenthuse. </a:t>
            </a:r>
            <a:br>
              <a:rPr lang="da-DK" sz="1800" b="0" i="0" dirty="0">
                <a:effectLst/>
                <a:latin typeface="+mn-lt"/>
              </a:rPr>
            </a:br>
            <a:br>
              <a:rPr lang="da-DK" sz="1800" b="0" i="0" dirty="0">
                <a:effectLst/>
                <a:latin typeface="+mn-lt"/>
              </a:rPr>
            </a:br>
            <a:r>
              <a:rPr lang="da-DK" sz="800" b="0" i="0" dirty="0">
                <a:effectLst/>
                <a:latin typeface="+mn-lt"/>
              </a:rPr>
              <a:t> </a:t>
            </a:r>
            <a:br>
              <a:rPr lang="da-DK" sz="1800" b="0" i="0" dirty="0">
                <a:effectLst/>
                <a:latin typeface="+mn-lt"/>
              </a:rPr>
            </a:br>
            <a:r>
              <a:rPr lang="da-DK" sz="1800" b="0" i="0" dirty="0">
                <a:effectLst/>
                <a:latin typeface="+mn-lt"/>
              </a:rPr>
              <a:t>Metoden er blevet testet og valideret gennem adskillige projekter</a:t>
            </a:r>
            <a:br>
              <a:rPr lang="da-DK" sz="1800" b="0" i="0" dirty="0">
                <a:effectLst/>
                <a:latin typeface="+mn-lt"/>
              </a:rPr>
            </a:br>
            <a:r>
              <a:rPr lang="da-DK" sz="1800" b="0" i="0" dirty="0">
                <a:effectLst/>
                <a:latin typeface="+mn-lt"/>
              </a:rPr>
              <a:t>i forskellige brancher og projekttyper. </a:t>
            </a: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pic>
        <p:nvPicPr>
          <p:cNvPr id="18" name="Picture 13">
            <a:extLst>
              <a:ext uri="{FF2B5EF4-FFF2-40B4-BE49-F238E27FC236}">
                <a16:creationId xmlns:a16="http://schemas.microsoft.com/office/drawing/2014/main" id="{9CAA1EF7-1D94-6F07-3A37-4C26F622A5B0}"/>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a:stretch/>
        </p:blipFill>
        <p:spPr>
          <a:xfrm>
            <a:off x="8489374" y="3497086"/>
            <a:ext cx="2287296" cy="2287296"/>
          </a:xfrm>
          <a:prstGeom prst="rect">
            <a:avLst/>
          </a:prstGeom>
        </p:spPr>
      </p:pic>
    </p:spTree>
    <p:custDataLst>
      <p:custData r:id="rId1"/>
      <p:custData r:id="rId2"/>
    </p:custDataLst>
    <p:extLst>
      <p:ext uri="{BB962C8B-B14F-4D97-AF65-F5344CB8AC3E}">
        <p14:creationId xmlns:p14="http://schemas.microsoft.com/office/powerpoint/2010/main" val="192694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98C7BB1-0487-7BCE-EAE3-4A54D464587A}"/>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792" t="431" r="792" b="-431"/>
          <a:stretch/>
        </p:blipFill>
        <p:spPr>
          <a:xfrm>
            <a:off x="8990700" y="1777812"/>
            <a:ext cx="2377440" cy="4041648"/>
          </a:xfrm>
          <a:prstGeom prst="rect">
            <a:avLst/>
          </a:prstGeom>
        </p:spPr>
      </p:pic>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454346" y="887681"/>
            <a:ext cx="8278173" cy="5343301"/>
          </a:xfrm>
        </p:spPr>
        <p:txBody>
          <a:bodyPr/>
          <a:lstStyle/>
          <a:p>
            <a:r>
              <a:rPr lang="da-DK" sz="3200" cap="small" dirty="0">
                <a:effectLst/>
                <a:latin typeface="Arial" panose="020B0604020202020204" pitchFamily="34" charset="0"/>
                <a:ea typeface="Arial" panose="020B0604020202020204" pitchFamily="34" charset="0"/>
                <a:cs typeface="Times New Roman" panose="02020603050405020304" pitchFamily="18" charset="0"/>
              </a:rPr>
              <a:t>Effekt</a:t>
            </a:r>
            <a:r>
              <a:rPr lang="da-DK" sz="3200" dirty="0">
                <a:effectLst/>
                <a:latin typeface="Arial" panose="020B0604020202020204" pitchFamily="34" charset="0"/>
                <a:ea typeface="Arial" panose="020B0604020202020204" pitchFamily="34" charset="0"/>
                <a:cs typeface="Times New Roman" panose="02020603050405020304" pitchFamily="18" charset="0"/>
              </a:rPr>
              <a:t>, </a:t>
            </a:r>
            <a:r>
              <a:rPr lang="da-DK" sz="3200" cap="small" dirty="0">
                <a:effectLst/>
                <a:latin typeface="Arial" panose="020B0604020202020204" pitchFamily="34" charset="0"/>
                <a:ea typeface="Arial" panose="020B0604020202020204" pitchFamily="34" charset="0"/>
                <a:cs typeface="Times New Roman" panose="02020603050405020304" pitchFamily="18" charset="0"/>
              </a:rPr>
              <a:t>Flow</a:t>
            </a:r>
            <a:r>
              <a:rPr lang="da-DK" sz="3200" dirty="0">
                <a:effectLst/>
                <a:latin typeface="Arial" panose="020B0604020202020204" pitchFamily="34" charset="0"/>
                <a:ea typeface="Arial" panose="020B0604020202020204" pitchFamily="34" charset="0"/>
                <a:cs typeface="Times New Roman" panose="02020603050405020304" pitchFamily="18" charset="0"/>
              </a:rPr>
              <a:t> og </a:t>
            </a:r>
            <a:r>
              <a:rPr lang="da-DK" sz="3200" cap="small" dirty="0">
                <a:effectLst/>
                <a:latin typeface="Arial" panose="020B0604020202020204" pitchFamily="34" charset="0"/>
                <a:ea typeface="Arial" panose="020B0604020202020204" pitchFamily="34" charset="0"/>
                <a:cs typeface="Times New Roman" panose="02020603050405020304" pitchFamily="18" charset="0"/>
              </a:rPr>
              <a:t>Lederskab</a:t>
            </a:r>
            <a:br>
              <a:rPr lang="da-DK" sz="1800" b="0" i="0" dirty="0">
                <a:effectLst/>
                <a:latin typeface="+mn-lt"/>
              </a:rPr>
            </a:br>
            <a:r>
              <a:rPr lang="da-DK" sz="800" b="0" i="0" dirty="0">
                <a:effectLst/>
                <a:latin typeface="+mn-lt"/>
              </a:rPr>
              <a:t> </a:t>
            </a:r>
            <a:br>
              <a:rPr lang="da-DK" sz="1800" b="0" i="0" dirty="0">
                <a:effectLst/>
                <a:latin typeface="+mn-lt"/>
              </a:rPr>
            </a:br>
            <a:r>
              <a:rPr lang="da-DK" sz="2000" b="0" i="0" dirty="0">
                <a:effectLst/>
                <a:latin typeface="+mn-lt"/>
              </a:rPr>
              <a:t>Half Double fokuserer på tre kerneelementer: Effekt, Flow og Lederskab. </a:t>
            </a:r>
            <a:br>
              <a:rPr lang="da-DK" sz="2000" b="0" i="0" dirty="0">
                <a:effectLst/>
                <a:latin typeface="+mn-lt"/>
              </a:rPr>
            </a:br>
            <a:r>
              <a:rPr lang="da-DK" sz="2400" b="0" i="0" dirty="0">
                <a:effectLst/>
                <a:latin typeface="+mn-lt"/>
              </a:rPr>
              <a:t> </a:t>
            </a:r>
            <a:br>
              <a:rPr lang="da-DK" sz="1800" b="0" i="0" dirty="0">
                <a:effectLst/>
                <a:latin typeface="+mn-lt"/>
              </a:rPr>
            </a:br>
            <a:r>
              <a:rPr lang="da-DK" sz="2000" b="1" i="0" cap="small" dirty="0">
                <a:effectLst/>
                <a:latin typeface="+mn-lt"/>
              </a:rPr>
              <a:t>Effekt</a:t>
            </a:r>
            <a:r>
              <a:rPr lang="da-DK" sz="2000" b="0" i="0" dirty="0">
                <a:effectLst/>
                <a:latin typeface="+mn-lt"/>
              </a:rPr>
              <a:t>: </a:t>
            </a:r>
            <a:br>
              <a:rPr lang="da-DK" sz="1800" b="0" i="0" dirty="0">
                <a:effectLst/>
                <a:latin typeface="+mn-lt"/>
              </a:rPr>
            </a:br>
            <a:r>
              <a:rPr lang="da-DK" sz="1800" b="0" u="sng" dirty="0">
                <a:latin typeface="+mn-lt"/>
              </a:rPr>
              <a:t>Formålet</a:t>
            </a:r>
            <a:r>
              <a:rPr lang="da-DK" sz="1800" b="0" dirty="0">
                <a:latin typeface="+mn-lt"/>
              </a:rPr>
              <a:t> med </a:t>
            </a:r>
            <a:r>
              <a:rPr lang="da-DK" sz="1800" b="0" cap="small" dirty="0">
                <a:latin typeface="+mn-lt"/>
              </a:rPr>
              <a:t>Effekt</a:t>
            </a:r>
            <a:r>
              <a:rPr lang="da-DK" sz="1800" b="0" dirty="0">
                <a:latin typeface="+mn-lt"/>
              </a:rPr>
              <a:t> er at skabe adfærdsændringer, interessenttilfredshed og forretningseffekt. </a:t>
            </a:r>
            <a:r>
              <a:rPr lang="da-DK" sz="1800" b="0" i="0" dirty="0">
                <a:effectLst/>
                <a:latin typeface="+mn-lt"/>
              </a:rPr>
              <a:t>F</a:t>
            </a:r>
            <a:r>
              <a:rPr lang="da-DK" sz="1800" b="0" dirty="0">
                <a:latin typeface="+mn-lt"/>
              </a:rPr>
              <a:t>okus på effekten frem for leverancerne.</a:t>
            </a:r>
            <a:r>
              <a:rPr lang="da-DK" sz="1800" b="0" i="0" dirty="0">
                <a:effectLst/>
                <a:latin typeface="+mn-lt"/>
              </a:rPr>
              <a:t> </a:t>
            </a:r>
            <a:br>
              <a:rPr lang="da-DK" sz="1800" b="0" i="0" dirty="0">
                <a:effectLst/>
                <a:latin typeface="+mn-lt"/>
              </a:rPr>
            </a:br>
            <a:r>
              <a:rPr lang="da-DK" sz="1800" b="0" i="1" dirty="0">
                <a:effectLst/>
                <a:latin typeface="+mn-lt"/>
              </a:rPr>
              <a:t>Opgaven skal ikke bare leveres; den skal skabe værdi.</a:t>
            </a:r>
            <a:br>
              <a:rPr lang="da-DK" sz="1800" b="0" i="0" dirty="0">
                <a:effectLst/>
                <a:latin typeface="+mn-lt"/>
              </a:rPr>
            </a:br>
            <a:br>
              <a:rPr lang="da-DK" sz="1800" b="0" i="0" dirty="0">
                <a:effectLst/>
                <a:latin typeface="+mn-lt"/>
              </a:rPr>
            </a:br>
            <a:r>
              <a:rPr lang="da-DK" sz="2000" b="1" i="0" cap="small" dirty="0">
                <a:effectLst/>
                <a:latin typeface="+mn-lt"/>
              </a:rPr>
              <a:t>Flow</a:t>
            </a:r>
            <a:r>
              <a:rPr lang="da-DK" sz="2000" b="0" i="0" dirty="0">
                <a:effectLst/>
                <a:latin typeface="+mn-lt"/>
              </a:rPr>
              <a:t>: </a:t>
            </a:r>
            <a:br>
              <a:rPr lang="da-DK" sz="1800" b="0" i="0" dirty="0">
                <a:effectLst/>
                <a:latin typeface="+mn-lt"/>
              </a:rPr>
            </a:br>
            <a:r>
              <a:rPr lang="da-DK" sz="1800" b="0" u="sng" dirty="0"/>
              <a:t>Formålet</a:t>
            </a:r>
            <a:r>
              <a:rPr lang="da-DK" sz="1800" b="0" dirty="0"/>
              <a:t> med </a:t>
            </a:r>
            <a:r>
              <a:rPr lang="da-DK" sz="1800" b="0" cap="small" dirty="0"/>
              <a:t>Flow</a:t>
            </a:r>
            <a:r>
              <a:rPr lang="da-DK" sz="1800" b="0" dirty="0"/>
              <a:t> er at skabe ‘Høj intensitet og hyppige interaktioner, der sikrer kontinuerlig fremdrift’ samt hurtige læringsforløb. </a:t>
            </a:r>
            <a:r>
              <a:rPr lang="da-DK" sz="1800" b="0" i="0" dirty="0">
                <a:effectLst/>
                <a:latin typeface="+mn-lt"/>
              </a:rPr>
              <a:t>Fokus på projektets fremdrift.</a:t>
            </a:r>
            <a:br>
              <a:rPr lang="da-DK" sz="1800" b="0" i="0" dirty="0">
                <a:effectLst/>
                <a:latin typeface="+mn-lt"/>
              </a:rPr>
            </a:br>
            <a:br>
              <a:rPr lang="da-DK" sz="1800" b="0" i="0" dirty="0">
                <a:effectLst/>
                <a:latin typeface="+mn-lt"/>
              </a:rPr>
            </a:br>
            <a:r>
              <a:rPr lang="da-DK" sz="2000" b="1" i="0" cap="small" dirty="0">
                <a:effectLst/>
                <a:latin typeface="+mn-lt"/>
              </a:rPr>
              <a:t>Lederskab</a:t>
            </a:r>
            <a:r>
              <a:rPr lang="da-DK" sz="2000" b="0" i="0" cap="small" dirty="0">
                <a:effectLst/>
                <a:latin typeface="+mn-lt"/>
              </a:rPr>
              <a:t>: </a:t>
            </a:r>
            <a:br>
              <a:rPr lang="da-DK" sz="1800" b="0" i="0" dirty="0">
                <a:effectLst/>
                <a:latin typeface="+mn-lt"/>
              </a:rPr>
            </a:br>
            <a:r>
              <a:rPr lang="da-DK" sz="1800" b="0" i="0" u="sng" dirty="0">
                <a:effectLst/>
                <a:latin typeface="+mn-lt"/>
              </a:rPr>
              <a:t>Formålet</a:t>
            </a:r>
            <a:r>
              <a:rPr lang="da-DK" sz="1800" b="0" i="0" dirty="0">
                <a:effectLst/>
                <a:latin typeface="+mn-lt"/>
              </a:rPr>
              <a:t> med </a:t>
            </a:r>
            <a:r>
              <a:rPr lang="da-DK" sz="1800" b="0" i="0" cap="small" dirty="0">
                <a:effectLst/>
                <a:latin typeface="+mn-lt"/>
              </a:rPr>
              <a:t>Lederskab</a:t>
            </a:r>
            <a:r>
              <a:rPr lang="da-DK" sz="1800" b="0" i="0" dirty="0">
                <a:effectLst/>
                <a:latin typeface="+mn-lt"/>
              </a:rPr>
              <a:t> er at lette rejsen mod målet (omfavne usikkerhed og frigøre personers potentiale), sikre fælles vision via et tæt samarbejde med alle involverede (særligt nøgleinteressenter og projektteam) og ved at sikre, at alle </a:t>
            </a:r>
            <a:br>
              <a:rPr lang="da-DK" sz="1800" b="0" i="0" dirty="0">
                <a:effectLst/>
                <a:latin typeface="+mn-lt"/>
              </a:rPr>
            </a:br>
            <a:r>
              <a:rPr lang="da-DK" sz="1800" b="0" i="0" dirty="0">
                <a:effectLst/>
                <a:latin typeface="+mn-lt"/>
              </a:rPr>
              <a:t>er tilfredse med resultaterne, og hvordan de blev opnået.</a:t>
            </a:r>
            <a:r>
              <a:rPr lang="da-DK" sz="1800" b="0" dirty="0">
                <a:latin typeface="+mn-lt"/>
              </a:rPr>
              <a:t> </a:t>
            </a:r>
            <a:br>
              <a:rPr lang="da-DK" sz="1800" b="0" dirty="0">
                <a:latin typeface="+mn-lt"/>
              </a:rPr>
            </a:br>
            <a:r>
              <a:rPr lang="da-DK" sz="1800" b="0" i="0" dirty="0">
                <a:effectLst/>
                <a:latin typeface="+mn-lt"/>
              </a:rPr>
              <a:t>Fokus på, at lederskabet i projektet foregår i tæt interaktion mellem projektejer </a:t>
            </a:r>
            <a:br>
              <a:rPr lang="da-DK" sz="1800" b="0" i="0" dirty="0">
                <a:effectLst/>
                <a:latin typeface="+mn-lt"/>
              </a:rPr>
            </a:br>
            <a:r>
              <a:rPr lang="da-DK" sz="1800" b="0" i="0" dirty="0">
                <a:effectLst/>
                <a:latin typeface="+mn-lt"/>
              </a:rPr>
              <a:t>og projektleder.</a:t>
            </a: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Rectangle 1">
            <a:extLst>
              <a:ext uri="{FF2B5EF4-FFF2-40B4-BE49-F238E27FC236}">
                <a16:creationId xmlns:a16="http://schemas.microsoft.com/office/drawing/2014/main" id="{ADB3CC44-3AAA-F6D8-F96C-2269FACDC0FA}"/>
              </a:ext>
            </a:extLst>
          </p:cNvPr>
          <p:cNvSpPr>
            <a:spLocks noChangeArrowheads="1"/>
          </p:cNvSpPr>
          <p:nvPr/>
        </p:nvSpPr>
        <p:spPr bwMode="auto">
          <a:xfrm>
            <a:off x="0" y="1252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3">
            <a:hlinkClick r:id="rId6"/>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7"/>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8"/>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9"/>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Tree>
    <p:custDataLst>
      <p:custData r:id="rId1"/>
      <p:custData r:id="rId2"/>
    </p:custDataLst>
    <p:extLst>
      <p:ext uri="{BB962C8B-B14F-4D97-AF65-F5344CB8AC3E}">
        <p14:creationId xmlns:p14="http://schemas.microsoft.com/office/powerpoint/2010/main" val="297698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ABDED-1467-A6D9-0462-4423B7927A02}"/>
              </a:ext>
            </a:extLst>
          </p:cNvPr>
          <p:cNvSpPr>
            <a:spLocks noGrp="1"/>
          </p:cNvSpPr>
          <p:nvPr>
            <p:ph type="ctrTitle"/>
          </p:nvPr>
        </p:nvSpPr>
        <p:spPr>
          <a:xfrm>
            <a:off x="448318" y="834270"/>
            <a:ext cx="10846600" cy="1510531"/>
          </a:xfrm>
        </p:spPr>
        <p:txBody>
          <a:bodyPr/>
          <a:lstStyle/>
          <a:p>
            <a:pPr>
              <a:lnSpc>
                <a:spcPct val="100000"/>
              </a:lnSpc>
            </a:pPr>
            <a:r>
              <a:rPr lang="da-DK" sz="3200" cap="small" dirty="0">
                <a:effectLst/>
                <a:latin typeface="Arial" panose="020B0604020202020204" pitchFamily="34" charset="0"/>
                <a:ea typeface="Arial" panose="020B0604020202020204" pitchFamily="34" charset="0"/>
                <a:cs typeface="Times New Roman" panose="02020603050405020304" pitchFamily="18" charset="0"/>
              </a:rPr>
              <a:t>Effekt, Flow </a:t>
            </a:r>
            <a:r>
              <a:rPr lang="da-DK" sz="3200" dirty="0">
                <a:effectLst/>
                <a:latin typeface="Arial" panose="020B0604020202020204" pitchFamily="34" charset="0"/>
                <a:ea typeface="Arial" panose="020B0604020202020204" pitchFamily="34" charset="0"/>
                <a:cs typeface="Times New Roman" panose="02020603050405020304" pitchFamily="18" charset="0"/>
              </a:rPr>
              <a:t>og</a:t>
            </a:r>
            <a:r>
              <a:rPr lang="da-DK" sz="3200" cap="small" dirty="0">
                <a:effectLst/>
                <a:latin typeface="Arial" panose="020B0604020202020204" pitchFamily="34" charset="0"/>
                <a:ea typeface="Arial" panose="020B0604020202020204" pitchFamily="34" charset="0"/>
                <a:cs typeface="Times New Roman" panose="02020603050405020304" pitchFamily="18" charset="0"/>
              </a:rPr>
              <a:t> Lederskab</a:t>
            </a:r>
            <a:br>
              <a:rPr lang="da-DK" sz="1800" b="0" i="0" dirty="0">
                <a:effectLst/>
                <a:latin typeface="+mn-lt"/>
              </a:rPr>
            </a:br>
            <a:r>
              <a:rPr lang="da-DK" sz="800" b="0" i="0" dirty="0">
                <a:effectLst/>
                <a:latin typeface="+mn-lt"/>
              </a:rPr>
              <a:t> </a:t>
            </a:r>
            <a:br>
              <a:rPr lang="da-DK" sz="1800" b="0" i="0" dirty="0">
                <a:effectLst/>
                <a:latin typeface="+mn-lt"/>
              </a:rPr>
            </a:br>
            <a:r>
              <a:rPr lang="da-DK" sz="1800" b="0" i="0" dirty="0">
                <a:effectLst/>
                <a:latin typeface="+mn-lt"/>
              </a:rPr>
              <a:t>Til hvert af de tre kerneelement hører tre værktøjer, som er designet til at hjælpe med at gennemføre projekter ud fra Half Double-tilgangen:</a:t>
            </a:r>
            <a:endParaRPr lang="da-DK" sz="1800" dirty="0"/>
          </a:p>
        </p:txBody>
      </p:sp>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pic>
        <p:nvPicPr>
          <p:cNvPr id="14" name="Billede 13">
            <a:extLst>
              <a:ext uri="{FF2B5EF4-FFF2-40B4-BE49-F238E27FC236}">
                <a16:creationId xmlns:a16="http://schemas.microsoft.com/office/drawing/2014/main" id="{ACDE6A89-508D-302C-B150-FC53F1894D55}"/>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a:stretch/>
        </p:blipFill>
        <p:spPr>
          <a:xfrm>
            <a:off x="6604531" y="2148278"/>
            <a:ext cx="4066934" cy="4066934"/>
          </a:xfrm>
          <a:prstGeom prst="rect">
            <a:avLst/>
          </a:prstGeom>
        </p:spPr>
      </p:pic>
      <p:sp>
        <p:nvSpPr>
          <p:cNvPr id="15" name="Tekstfelt 14">
            <a:extLst>
              <a:ext uri="{FF2B5EF4-FFF2-40B4-BE49-F238E27FC236}">
                <a16:creationId xmlns:a16="http://schemas.microsoft.com/office/drawing/2014/main" id="{E2D1D61D-E79B-842A-04E6-3B56E6C7BC4E}"/>
              </a:ext>
            </a:extLst>
          </p:cNvPr>
          <p:cNvSpPr txBox="1"/>
          <p:nvPr/>
        </p:nvSpPr>
        <p:spPr>
          <a:xfrm>
            <a:off x="1003449" y="2246970"/>
            <a:ext cx="4655127" cy="3908762"/>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Effekt kort og effektmålinger</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Effektbaseret løsningsdesign</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Pulstjek</a:t>
            </a:r>
            <a:br>
              <a:rPr kumimoji="0" lang="da-DK" sz="1800" b="0" i="0" u="none" strike="noStrike" kern="1200" cap="none" spc="0" normalizeH="0" baseline="0" noProof="0" dirty="0">
                <a:ln>
                  <a:noFill/>
                </a:ln>
                <a:solidFill>
                  <a:srgbClr val="000000"/>
                </a:solidFill>
                <a:effectLst/>
                <a:uLnTx/>
                <a:uFillTx/>
                <a:latin typeface="Arial"/>
                <a:ea typeface="+mn-ea"/>
                <a:cs typeface="+mn-cs"/>
              </a:rPr>
            </a:b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+ 50% allokering</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Visuel planlægning</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Rytme i nøglehændelser</a:t>
            </a:r>
            <a:br>
              <a:rPr kumimoji="0" lang="da-DK" sz="1800" b="0" i="0" u="none" strike="noStrike" kern="1200" cap="none" spc="0" normalizeH="0" baseline="0" noProof="0" dirty="0">
                <a:ln>
                  <a:noFill/>
                </a:ln>
                <a:solidFill>
                  <a:srgbClr val="000000"/>
                </a:solidFill>
                <a:effectLst/>
                <a:uLnTx/>
                <a:uFillTx/>
                <a:latin typeface="Arial"/>
                <a:ea typeface="+mn-ea"/>
                <a:cs typeface="+mn-cs"/>
              </a:rPr>
            </a:br>
            <a:endParaRPr kumimoji="0" lang="da-DK"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Aktiv ejerskabstilgang</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Samarbejdsorienteret lederskab</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da-DK" sz="1800" b="0" i="0" u="none" strike="noStrike" kern="1200" cap="none" spc="0" normalizeH="0" baseline="0" noProof="0" dirty="0">
                <a:ln>
                  <a:noFill/>
                </a:ln>
                <a:solidFill>
                  <a:srgbClr val="000000"/>
                </a:solidFill>
                <a:effectLst/>
                <a:uLnTx/>
                <a:uFillTx/>
                <a:latin typeface="Arial"/>
                <a:ea typeface="+mn-ea"/>
                <a:cs typeface="+mn-cs"/>
              </a:rPr>
              <a:t>Reflekterende og agile tankegange</a:t>
            </a:r>
            <a:endParaRPr kumimoji="0" lang="da-DK"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600" b="0" i="0" u="none" strike="noStrike" kern="1200" cap="none" spc="0" normalizeH="0" baseline="0" noProof="0" dirty="0" err="1">
              <a:ln>
                <a:noFill/>
              </a:ln>
              <a:solidFill>
                <a:srgbClr val="000000"/>
              </a:solidFill>
              <a:effectLst/>
              <a:uLnTx/>
              <a:uFillTx/>
              <a:latin typeface="Arial"/>
              <a:ea typeface="+mn-ea"/>
              <a:cs typeface="+mn-cs"/>
            </a:endParaRPr>
          </a:p>
        </p:txBody>
      </p:sp>
    </p:spTree>
    <p:custDataLst>
      <p:custData r:id="rId1"/>
      <p:custData r:id="rId2"/>
    </p:custDataLst>
    <p:extLst>
      <p:ext uri="{BB962C8B-B14F-4D97-AF65-F5344CB8AC3E}">
        <p14:creationId xmlns:p14="http://schemas.microsoft.com/office/powerpoint/2010/main" val="347880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2" name="Rectangle 1">
            <a:extLst>
              <a:ext uri="{FF2B5EF4-FFF2-40B4-BE49-F238E27FC236}">
                <a16:creationId xmlns:a16="http://schemas.microsoft.com/office/drawing/2014/main" id="{ADB3CC44-3AAA-F6D8-F96C-2269FACDC0FA}"/>
              </a:ext>
            </a:extLst>
          </p:cNvPr>
          <p:cNvSpPr>
            <a:spLocks noChangeArrowheads="1"/>
          </p:cNvSpPr>
          <p:nvPr/>
        </p:nvSpPr>
        <p:spPr bwMode="auto">
          <a:xfrm>
            <a:off x="0" y="12527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3">
            <a:hlinkClick r:id="rId5"/>
            <a:extLst>
              <a:ext uri="{FF2B5EF4-FFF2-40B4-BE49-F238E27FC236}">
                <a16:creationId xmlns:a16="http://schemas.microsoft.com/office/drawing/2014/main" id="{D4E522BA-41B6-0813-0356-003A3CECC7E9}"/>
              </a:ext>
            </a:extLst>
          </p:cNvPr>
          <p:cNvSpPr>
            <a:spLocks noChangeAspect="1" noChangeArrowheads="1"/>
          </p:cNvSpPr>
          <p:nvPr/>
        </p:nvSpPr>
        <p:spPr bwMode="auto">
          <a:xfrm>
            <a:off x="220663"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utoShape 4">
            <a:hlinkClick r:id="rId6"/>
            <a:extLst>
              <a:ext uri="{FF2B5EF4-FFF2-40B4-BE49-F238E27FC236}">
                <a16:creationId xmlns:a16="http://schemas.microsoft.com/office/drawing/2014/main" id="{370E2D76-E3A5-2A0A-5470-38754F0AAE12}"/>
              </a:ext>
            </a:extLst>
          </p:cNvPr>
          <p:cNvSpPr>
            <a:spLocks noChangeAspect="1" noChangeArrowheads="1"/>
          </p:cNvSpPr>
          <p:nvPr/>
        </p:nvSpPr>
        <p:spPr bwMode="auto">
          <a:xfrm>
            <a:off x="2909888"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utoShape 5">
            <a:hlinkClick r:id="rId7"/>
            <a:extLst>
              <a:ext uri="{FF2B5EF4-FFF2-40B4-BE49-F238E27FC236}">
                <a16:creationId xmlns:a16="http://schemas.microsoft.com/office/drawing/2014/main" id="{F1425747-10D4-FF25-69E8-16A1065DC73D}"/>
              </a:ext>
            </a:extLst>
          </p:cNvPr>
          <p:cNvSpPr>
            <a:spLocks noChangeAspect="1" noChangeArrowheads="1"/>
          </p:cNvSpPr>
          <p:nvPr/>
        </p:nvSpPr>
        <p:spPr bwMode="auto">
          <a:xfrm>
            <a:off x="6343650"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utoShape 6">
            <a:hlinkClick r:id="rId8"/>
            <a:extLst>
              <a:ext uri="{FF2B5EF4-FFF2-40B4-BE49-F238E27FC236}">
                <a16:creationId xmlns:a16="http://schemas.microsoft.com/office/drawing/2014/main" id="{DCE566E4-301B-E817-FB8E-0A0023905B39}"/>
              </a:ext>
            </a:extLst>
          </p:cNvPr>
          <p:cNvSpPr>
            <a:spLocks noChangeAspect="1" noChangeArrowheads="1"/>
          </p:cNvSpPr>
          <p:nvPr/>
        </p:nvSpPr>
        <p:spPr bwMode="auto">
          <a:xfrm>
            <a:off x="7451725" y="8336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itle 4">
            <a:extLst>
              <a:ext uri="{FF2B5EF4-FFF2-40B4-BE49-F238E27FC236}">
                <a16:creationId xmlns:a16="http://schemas.microsoft.com/office/drawing/2014/main" id="{7F7387FD-A435-E222-59DD-9E1AFFE01F93}"/>
              </a:ext>
            </a:extLst>
          </p:cNvPr>
          <p:cNvSpPr txBox="1">
            <a:spLocks/>
          </p:cNvSpPr>
          <p:nvPr/>
        </p:nvSpPr>
        <p:spPr>
          <a:xfrm>
            <a:off x="450611" y="1995052"/>
            <a:ext cx="6241181" cy="26540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1800" b="1" i="0" u="none" strike="noStrike" kern="1200" cap="none" spc="0" normalizeH="0" baseline="0" noProof="0" dirty="0">
                <a:ln>
                  <a:noFill/>
                </a:ln>
                <a:solidFill>
                  <a:srgbClr val="000000"/>
                </a:solidFill>
                <a:effectLst/>
                <a:uLnTx/>
                <a:uFillTx/>
                <a:latin typeface="Arial"/>
                <a:ea typeface="+mj-ea"/>
                <a:cs typeface="+mj-cs"/>
              </a:rPr>
              <a:t>1. Effektkort og effektmåling: </a:t>
            </a:r>
            <a:br>
              <a:rPr kumimoji="0" lang="da-DK" sz="1800" b="1" i="0" u="none" strike="noStrike" kern="1200" cap="none" spc="0" normalizeH="0" baseline="0" noProof="0" dirty="0">
                <a:ln>
                  <a:noFill/>
                </a:ln>
                <a:solidFill>
                  <a:srgbClr val="000000"/>
                </a:solidFill>
                <a:effectLst/>
                <a:uLnTx/>
                <a:uFillTx/>
                <a:latin typeface="Arial"/>
                <a:ea typeface="+mj-ea"/>
                <a:cs typeface="+mj-cs"/>
              </a:rPr>
            </a:br>
            <a:r>
              <a:rPr kumimoji="0" lang="da-DK" sz="1800" b="0" i="0" u="none" strike="noStrike" kern="1200" cap="none" spc="0" normalizeH="0" baseline="0" noProof="0" dirty="0">
                <a:ln>
                  <a:noFill/>
                </a:ln>
                <a:solidFill>
                  <a:srgbClr val="000000"/>
                </a:solidFill>
                <a:effectLst/>
                <a:uLnTx/>
                <a:uFillTx/>
                <a:latin typeface="Arial"/>
                <a:ea typeface="+mj-ea"/>
                <a:cs typeface="+mj-cs"/>
              </a:rPr>
              <a:t>Disse værktøjer bruges til at definere og følge op på den forretnings- og adfærdsændring, der skal indtræffe gennem projektet for at indfri dets overordnede formål og effekt.</a:t>
            </a:r>
          </a:p>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br>
              <a:rPr kumimoji="0" lang="da-DK" sz="1800" b="0" i="0" u="none" strike="noStrike" kern="1200" cap="none" spc="0" normalizeH="0" baseline="0" noProof="0" dirty="0">
                <a:ln>
                  <a:noFill/>
                </a:ln>
                <a:solidFill>
                  <a:srgbClr val="000000"/>
                </a:solidFill>
                <a:effectLst/>
                <a:uLnTx/>
                <a:uFillTx/>
                <a:latin typeface="Arial"/>
                <a:ea typeface="+mj-ea"/>
                <a:cs typeface="+mj-cs"/>
              </a:rPr>
            </a:br>
            <a:endParaRPr kumimoji="0" lang="da-DK" sz="1800" b="1" i="0" u="none" strike="noStrike" kern="1200" cap="none" spc="0" normalizeH="0" baseline="0" noProof="0" dirty="0">
              <a:ln>
                <a:noFill/>
              </a:ln>
              <a:solidFill>
                <a:srgbClr val="000000"/>
              </a:solidFill>
              <a:effectLst/>
              <a:uLnTx/>
              <a:uFillTx/>
              <a:latin typeface="Arial"/>
              <a:ea typeface="+mj-ea"/>
              <a:cs typeface="+mj-cs"/>
            </a:endParaRPr>
          </a:p>
        </p:txBody>
      </p:sp>
      <p:pic>
        <p:nvPicPr>
          <p:cNvPr id="12" name="Billede 11">
            <a:extLst>
              <a:ext uri="{FF2B5EF4-FFF2-40B4-BE49-F238E27FC236}">
                <a16:creationId xmlns:a16="http://schemas.microsoft.com/office/drawing/2014/main" id="{F02C3F04-3874-CECB-BDDC-160B5C092915}"/>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val="0"/>
              </a:ext>
            </a:extLst>
          </a:blip>
          <a:srcRect/>
          <a:stretch/>
        </p:blipFill>
        <p:spPr>
          <a:xfrm>
            <a:off x="1918067" y="3852792"/>
            <a:ext cx="4578029" cy="2336702"/>
          </a:xfrm>
          <a:prstGeom prst="rect">
            <a:avLst/>
          </a:prstGeom>
        </p:spPr>
      </p:pic>
      <p:pic>
        <p:nvPicPr>
          <p:cNvPr id="11" name="Billede 10">
            <a:extLst>
              <a:ext uri="{FF2B5EF4-FFF2-40B4-BE49-F238E27FC236}">
                <a16:creationId xmlns:a16="http://schemas.microsoft.com/office/drawing/2014/main" id="{2DCDB2EC-26DE-601A-DD73-AACD7847C0AD}"/>
              </a:ext>
            </a:extLst>
          </p:cNvPr>
          <p:cNvPicPr>
            <a:picLocks noChangeAspect="1"/>
          </p:cNvPicPr>
          <p:nvPr/>
        </p:nvPicPr>
        <p:blipFill>
          <a:blip r:embed="rId10"/>
          <a:stretch>
            <a:fillRect/>
          </a:stretch>
        </p:blipFill>
        <p:spPr>
          <a:xfrm>
            <a:off x="7963553" y="69786"/>
            <a:ext cx="3084052" cy="6742008"/>
          </a:xfrm>
          <a:prstGeom prst="rect">
            <a:avLst/>
          </a:prstGeom>
        </p:spPr>
      </p:pic>
      <p:sp>
        <p:nvSpPr>
          <p:cNvPr id="3" name="Title 4">
            <a:extLst>
              <a:ext uri="{FF2B5EF4-FFF2-40B4-BE49-F238E27FC236}">
                <a16:creationId xmlns:a16="http://schemas.microsoft.com/office/drawing/2014/main" id="{170F6B7C-141C-9D55-9D3C-08F1BD04DBB0}"/>
              </a:ext>
            </a:extLst>
          </p:cNvPr>
          <p:cNvSpPr txBox="1">
            <a:spLocks/>
          </p:cNvSpPr>
          <p:nvPr/>
        </p:nvSpPr>
        <p:spPr>
          <a:xfrm>
            <a:off x="450611" y="995014"/>
            <a:ext cx="7001114" cy="96355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2400" b="1" i="0" u="none" strike="noStrike" kern="1200" cap="small" spc="0" normalizeH="0" baseline="0" noProof="0" dirty="0">
                <a:ln>
                  <a:noFill/>
                </a:ln>
                <a:solidFill>
                  <a:srgbClr val="000000"/>
                </a:solidFill>
                <a:effectLst/>
                <a:uLnTx/>
                <a:uFillTx/>
                <a:latin typeface="Arial"/>
                <a:ea typeface="+mj-ea"/>
                <a:cs typeface="+mj-cs"/>
              </a:rPr>
              <a:t>Effekt (I)</a:t>
            </a:r>
            <a:r>
              <a:rPr kumimoji="0" lang="da-DK" sz="2400" b="0" i="0" u="none" strike="noStrike" kern="1200" cap="none" spc="0" normalizeH="0" baseline="0" noProof="0" dirty="0">
                <a:ln>
                  <a:noFill/>
                </a:ln>
                <a:solidFill>
                  <a:srgbClr val="000000"/>
                </a:solidFill>
                <a:effectLst/>
                <a:uLnTx/>
                <a:uFillTx/>
                <a:latin typeface="Arial"/>
                <a:ea typeface="+mj-ea"/>
                <a:cs typeface="+mj-cs"/>
              </a:rPr>
              <a:t>:</a:t>
            </a:r>
          </a:p>
          <a:p>
            <a:pPr marL="0" marR="0" lvl="0" indent="0" algn="l" defTabSz="914400" rtl="0" eaLnBrk="1" fontAlgn="auto" latinLnBrk="0" hangingPunct="1">
              <a:lnSpc>
                <a:spcPct val="90000"/>
              </a:lnSpc>
              <a:spcBef>
                <a:spcPct val="0"/>
              </a:spcBef>
              <a:spcAft>
                <a:spcPts val="0"/>
              </a:spcAft>
              <a:buClrTx/>
              <a:buSzTx/>
              <a:buFontTx/>
              <a:buNone/>
              <a:tabLst>
                <a:tab pos="1438275" algn="l"/>
              </a:tabLst>
              <a:defRPr/>
            </a:pPr>
            <a:r>
              <a:rPr kumimoji="0" lang="da-DK" sz="800" b="0" i="0" u="none" strike="noStrike" kern="1200" cap="none" spc="0" normalizeH="0" baseline="0" noProof="0" dirty="0">
                <a:ln>
                  <a:noFill/>
                </a:ln>
                <a:solidFill>
                  <a:srgbClr val="000000"/>
                </a:solidFill>
                <a:effectLst/>
                <a:uLnTx/>
                <a:uFillTx/>
                <a:latin typeface="Arial"/>
                <a:ea typeface="+mj-ea"/>
                <a:cs typeface="+mj-cs"/>
              </a:rPr>
              <a:t> </a:t>
            </a:r>
            <a:br>
              <a:rPr kumimoji="0" lang="da-DK" sz="1800" b="0" i="0" u="none" strike="noStrike" kern="1200" cap="none" spc="0" normalizeH="0" baseline="0" noProof="0" dirty="0">
                <a:ln>
                  <a:noFill/>
                </a:ln>
                <a:solidFill>
                  <a:srgbClr val="000000"/>
                </a:solidFill>
                <a:effectLst/>
                <a:uLnTx/>
                <a:uFillTx/>
                <a:latin typeface="Arial"/>
                <a:ea typeface="+mj-ea"/>
                <a:cs typeface="+mj-cs"/>
              </a:rPr>
            </a:br>
            <a:r>
              <a:rPr kumimoji="0" lang="da-DK" sz="1800" b="0" i="0" u="none" strike="noStrike" kern="1200" cap="none" spc="0" normalizeH="0" baseline="0" noProof="0" dirty="0">
                <a:ln>
                  <a:noFill/>
                </a:ln>
                <a:solidFill>
                  <a:srgbClr val="000000"/>
                </a:solidFill>
                <a:effectLst/>
                <a:uLnTx/>
                <a:uFillTx/>
                <a:latin typeface="Arial"/>
                <a:ea typeface="+mj-ea"/>
                <a:cs typeface="+mj-cs"/>
              </a:rPr>
              <a:t>Skabe adfærdsændringer, interessenttilfredshed og forretningseffekt.</a:t>
            </a:r>
          </a:p>
        </p:txBody>
      </p:sp>
    </p:spTree>
    <p:custDataLst>
      <p:custData r:id="rId1"/>
      <p:custData r:id="rId2"/>
    </p:custDataLst>
    <p:extLst>
      <p:ext uri="{BB962C8B-B14F-4D97-AF65-F5344CB8AC3E}">
        <p14:creationId xmlns:p14="http://schemas.microsoft.com/office/powerpoint/2010/main" val="2410760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sdu-digital-projektledelse.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Brugerinddragelse.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Værktøjer.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Grønt regnskab.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kagr\AppData\Local\Templafy\AddIns\PowerPointVsto\Information.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kagr\AppData\Local\Templafy\AddIns\PowerPointVsto\Kommunikation-2.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kagr\AppData\Local\Templafy\AddIns\PowerPointVsto\Tilmelding.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kagr\AppData\Local\Templafy\AddIns\PowerPointVsto\Mennesker.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3.xml><?xml version="1.0" encoding="utf-8"?>
<a:theme xmlns:a="http://schemas.openxmlformats.org/drawingml/2006/main" name="1_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16.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type":"shape","elementConfiguration":{"binding":"{{UserProfile.Institut.Institute}}","type":"text","disableUpdates":false}}],"slideId":"637961591343009082","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22.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type":"shape","elementConfiguration":{"binding":"{{UserProfile.Institut.Institute}}","type":"text","disableUpdates":false}}],"slideId":"637961591343009082","enableDocumentContentUpdater":false,"version":"2.0"}]]></TemplafySlideTemplateConfiguration>
</file>

<file path=customXml/item26.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3.xml><?xml version="1.0" encoding="utf-8"?>
<ct:contentTypeSchema xmlns:ct="http://schemas.microsoft.com/office/2006/metadata/contentType" xmlns:ma="http://schemas.microsoft.com/office/2006/metadata/properties/metaAttributes" ct:_="" ma:_="" ma:contentTypeName="Dokument" ma:contentTypeID="0x010100D292EEE87934AB40914CAF5009744879" ma:contentTypeVersion="4" ma:contentTypeDescription="Opret et nyt dokument." ma:contentTypeScope="" ma:versionID="f4571f33af8143daf1f1c78a25b451f9">
  <xsd:schema xmlns:xsd="http://www.w3.org/2001/XMLSchema" xmlns:xs="http://www.w3.org/2001/XMLSchema" xmlns:p="http://schemas.microsoft.com/office/2006/metadata/properties" xmlns:ns2="de28af0f-f174-442f-b980-84548850551c" targetNamespace="http://schemas.microsoft.com/office/2006/metadata/properties" ma:root="true" ma:fieldsID="455bc070e8fa3f437d564743b53a99b7" ns2:_="">
    <xsd:import namespace="de28af0f-f174-442f-b980-8454885055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8af0f-f174-442f-b980-845488505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slideVersion":1,"isValidatorEnabled":false,"isLocked":false,"elementsMetadata":[{"type":"shape","elementConfiguration":{"binding":"{{UserProfile.Institut.Institute}}","type":"text","disableUpdates":false}}],"slideId":"637961591343009082","enableDocumentContentUpdater":false,"version":"2.0"}]]></TemplafySlideTemplateConfiguration>
</file>

<file path=customXml/item34.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38.xml><?xml version="1.0" encoding="utf-8"?>
<TemplafySlideFormConfiguration><![CDATA[{"formFields":[],"formDataEntries":[]}]]></TemplafySlideFormConfiguration>
</file>

<file path=customXml/item39.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40.xml><?xml version="1.0" encoding="utf-8"?>
<TemplafySlideFormConfiguration><![CDATA[{"formFields":[],"formDataEntries":[]}]]></TemplafySlideFormConfiguration>
</file>

<file path=customXml/item41.xml><?xml version="1.0" encoding="utf-8"?>
<TemplafySlideTemplateConfiguration><![CDATA[{"slideVersion":1,"isValidatorEnabled":false,"isLocked":false,"elementsMetadata":[{"type":"shape","elementConfiguration":{"binding":"{{UserProfile.Institut.Institute}}","type":"text","disableUpdates":false}}],"slideId":"637961591343009082","enableDocumentContentUpdater":false,"version":"2.0"}]]></TemplafySlideTemplateConfiguration>
</file>

<file path=customXml/item42.xml><?xml version="1.0" encoding="utf-8"?>
<TemplafySlideFormConfiguration><![CDATA[{"formFields":[],"formDataEntries":[]}]]></TemplafySlideFormConfiguration>
</file>

<file path=customXml/item43.xml><?xml version="1.0" encoding="utf-8"?>
<TemplafySlideTemplateConfiguration><![CDATA[{"slideVersion":1,"isValidatorEnabled":false,"isLocked":false,"elementsMetadata":[{"type":"shape","elementConfiguration":{"binding":"{{UserProfile.Institut.Institute}}","type":"text","disableUpdates":false}}],"slideId":"637961591343679576","enableDocumentContentUpdater":false,"version":"2.0"}]]></TemplafySlideTemplateConfiguration>
</file>

<file path=customXml/item44.xml><?xml version="1.0" encoding="utf-8"?>
<TemplafySlideFormConfiguration><![CDATA[{"formFields":[],"formDataEntries":[]}]]></TemplafySlideFormConfiguration>
</file>

<file path=customXml/item45.xml><?xml version="1.0" encoding="utf-8"?>
<TemplafySlideTemplateConfiguration><![CDATA[{"slideVersion":1,"isValidatorEnabled":false,"isLocked":false,"elementsMetadata":[{"type":"shape","elementConfiguration":{"binding":"{{UserProfile.Institut.Institute}}","type":"text","disableUpdates":false}}],"slideId":"637961591343679576","enableDocumentContentUpdater":false,"version":"2.0"}]]></TemplafySlideTemplateConfiguration>
</file>

<file path=customXml/item46.xml><?xml version="1.0" encoding="utf-8"?>
<TemplafySlideTemplateConfiguration><![CDATA[{"slideVersion":1,"isValidatorEnabled":false,"isLocked":false,"elementsMetadata":[],"slideId":"637926249703928021","enableDocumentContentUpdater":false,"version":"2.0"}]]></TemplafySlideTemplateConfiguration>
</file>

<file path=customXml/item47.xml><?xml version="1.0" encoding="utf-8"?>
<TemplafySlideFormConfiguration><![CDATA[{"formFields":[],"formDataEntries":[]}]]></TemplafySlideFormConfiguration>
</file>

<file path=customXml/item48.xml><?xml version="1.0" encoding="utf-8"?>
<TemplafySlideTemplateConfiguration><![CDATA[{"slideVersion":1,"isValidatorEnabled":false,"isLocked":false,"elementsMetadata":[],"slideId":"637926249703928021","enableDocumentContentUpdater":false,"version":"2.0"}]]></TemplafySlideTemplateConfiguration>
</file>

<file path=customXml/item49.xml><?xml version="1.0" encoding="utf-8"?>
<TemplafySlideFormConfiguration><![CDATA[{"formFields":[],"formDataEntries":[]}]]></TemplafySlideFormConfiguration>
</file>

<file path=customXml/item5.xml><?xml version="1.0" encoding="utf-8"?>
<TemplafyTemplateConfiguration><![CDATA[{"elementsMetadata":[],"transformationConfigurations":[{"language":"{{DocumentLanguage}}","disableUpdates":false,"type":"proofingLanguage"}],"templateName":"SDU widescreen 16:9 - uden enhedsnavn, dato og links","templateDescription":"SDU widescreen 16:9 - uden enhedsnavn, dato og links","enableDocumentContentUpdater":true,"version":"1.3"}]]></TemplafyTemplateConfiguration>
</file>

<file path=customXml/item6.xml><?xml version="1.0" encoding="utf-8"?>
<TemplafySlideFormConfiguration><![CDATA[{"formFields":[],"formDataEntries":[]}]]></TemplafySlideFormConfiguration>
</file>

<file path=customXml/item7.xml><?xml version="1.0" encoding="utf-8"?>
<TemplafySlideTemplateConfiguration><![CDATA[{"elementsMetadata":[],"documentContentValidatorConfiguration":{"enableDocumentContentValidator":false,"documentContentValidatorVersion":0},"slideId":"636921329540560416","enableDocumentContentUpdater":true,"version":"1.3"}]]></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type":"shape","elementConfiguration":{"binding":"{{UserProfile.Institut.Institute}}","type":"text","disableUpdates":false}}],"slideId":"637961591343330737","enableDocumentContentUpdater":false,"version":"2.0"}]]></TemplafySlideTemplateConfiguration>
</file>

<file path=customXml/itemProps1.xml><?xml version="1.0" encoding="utf-8"?>
<ds:datastoreItem xmlns:ds="http://schemas.openxmlformats.org/officeDocument/2006/customXml" ds:itemID="{C5CD5A01-6378-494D-B71B-D23DEC9A120C}">
  <ds:schemaRefs/>
</ds:datastoreItem>
</file>

<file path=customXml/itemProps10.xml><?xml version="1.0" encoding="utf-8"?>
<ds:datastoreItem xmlns:ds="http://schemas.openxmlformats.org/officeDocument/2006/customXml" ds:itemID="{D03B8D07-3AD4-453C-833F-49C0D126CF9F}">
  <ds:schemaRefs/>
</ds:datastoreItem>
</file>

<file path=customXml/itemProps11.xml><?xml version="1.0" encoding="utf-8"?>
<ds:datastoreItem xmlns:ds="http://schemas.openxmlformats.org/officeDocument/2006/customXml" ds:itemID="{BFC329CA-F7FB-4129-BE31-38E03CE1FEC4}">
  <ds:schemaRefs/>
</ds:datastoreItem>
</file>

<file path=customXml/itemProps12.xml><?xml version="1.0" encoding="utf-8"?>
<ds:datastoreItem xmlns:ds="http://schemas.openxmlformats.org/officeDocument/2006/customXml" ds:itemID="{DE6ED1B1-2E4C-459B-AE4F-518F3B197CA4}">
  <ds:schemaRefs/>
</ds:datastoreItem>
</file>

<file path=customXml/itemProps13.xml><?xml version="1.0" encoding="utf-8"?>
<ds:datastoreItem xmlns:ds="http://schemas.openxmlformats.org/officeDocument/2006/customXml" ds:itemID="{FC95D34B-AA4A-411A-B3FD-92F696542AD6}">
  <ds:schemaRefs/>
</ds:datastoreItem>
</file>

<file path=customXml/itemProps14.xml><?xml version="1.0" encoding="utf-8"?>
<ds:datastoreItem xmlns:ds="http://schemas.openxmlformats.org/officeDocument/2006/customXml" ds:itemID="{50C02A3F-15B1-4EFC-87AB-4BAA9ECA40C3}">
  <ds:schemaRefs/>
</ds:datastoreItem>
</file>

<file path=customXml/itemProps15.xml><?xml version="1.0" encoding="utf-8"?>
<ds:datastoreItem xmlns:ds="http://schemas.openxmlformats.org/officeDocument/2006/customXml" ds:itemID="{0D9CAA0E-E856-4FDD-992C-0941429F3D92}">
  <ds:schemaRefs/>
</ds:datastoreItem>
</file>

<file path=customXml/itemProps16.xml><?xml version="1.0" encoding="utf-8"?>
<ds:datastoreItem xmlns:ds="http://schemas.openxmlformats.org/officeDocument/2006/customXml" ds:itemID="{2777C008-80E6-4610-981D-71684FF69754}">
  <ds:schemaRefs/>
</ds:datastoreItem>
</file>

<file path=customXml/itemProps17.xml><?xml version="1.0" encoding="utf-8"?>
<ds:datastoreItem xmlns:ds="http://schemas.openxmlformats.org/officeDocument/2006/customXml" ds:itemID="{A50F8C56-39B8-4AF5-912D-2EA26A8338B3}">
  <ds:schemaRefs/>
</ds:datastoreItem>
</file>

<file path=customXml/itemProps18.xml><?xml version="1.0" encoding="utf-8"?>
<ds:datastoreItem xmlns:ds="http://schemas.openxmlformats.org/officeDocument/2006/customXml" ds:itemID="{413183A9-944B-4B3A-AB6B-B1A5A99646B7}">
  <ds:schemaRefs/>
</ds:datastoreItem>
</file>

<file path=customXml/itemProps19.xml><?xml version="1.0" encoding="utf-8"?>
<ds:datastoreItem xmlns:ds="http://schemas.openxmlformats.org/officeDocument/2006/customXml" ds:itemID="{A932D395-4A0B-4DFE-B238-9E7CE7120340}">
  <ds:schemaRefs/>
</ds:datastoreItem>
</file>

<file path=customXml/itemProps2.xml><?xml version="1.0" encoding="utf-8"?>
<ds:datastoreItem xmlns:ds="http://schemas.openxmlformats.org/officeDocument/2006/customXml" ds:itemID="{6D2C0859-AB3A-426C-A373-C222FD759C56}">
  <ds:schemaRefs>
    <ds:schemaRef ds:uri="http://schemas.microsoft.com/sharepoint/v3/contenttype/forms"/>
  </ds:schemaRefs>
</ds:datastoreItem>
</file>

<file path=customXml/itemProps20.xml><?xml version="1.0" encoding="utf-8"?>
<ds:datastoreItem xmlns:ds="http://schemas.openxmlformats.org/officeDocument/2006/customXml" ds:itemID="{0D586907-039B-4C32-9718-C1A36FF37924}">
  <ds:schemaRefs/>
</ds:datastoreItem>
</file>

<file path=customXml/itemProps21.xml><?xml version="1.0" encoding="utf-8"?>
<ds:datastoreItem xmlns:ds="http://schemas.openxmlformats.org/officeDocument/2006/customXml" ds:itemID="{45750605-CAEE-4D3A-8AE0-29E9714E4365}">
  <ds:schemaRefs/>
</ds:datastoreItem>
</file>

<file path=customXml/itemProps22.xml><?xml version="1.0" encoding="utf-8"?>
<ds:datastoreItem xmlns:ds="http://schemas.openxmlformats.org/officeDocument/2006/customXml" ds:itemID="{0DB3DE5C-57EC-4621-9467-93DF92610E2D}">
  <ds:schemaRefs/>
</ds:datastoreItem>
</file>

<file path=customXml/itemProps23.xml><?xml version="1.0" encoding="utf-8"?>
<ds:datastoreItem xmlns:ds="http://schemas.openxmlformats.org/officeDocument/2006/customXml" ds:itemID="{4AC01357-030D-43E3-9706-BD93C608EBCD}">
  <ds:schemaRefs/>
</ds:datastoreItem>
</file>

<file path=customXml/itemProps24.xml><?xml version="1.0" encoding="utf-8"?>
<ds:datastoreItem xmlns:ds="http://schemas.openxmlformats.org/officeDocument/2006/customXml" ds:itemID="{1F0F133A-F6FF-4BBC-A5CA-425CC1753BDC}">
  <ds:schemaRefs/>
</ds:datastoreItem>
</file>

<file path=customXml/itemProps25.xml><?xml version="1.0" encoding="utf-8"?>
<ds:datastoreItem xmlns:ds="http://schemas.openxmlformats.org/officeDocument/2006/customXml" ds:itemID="{F2DAF4CF-5E61-4F3F-938A-B38BD9A7202B}">
  <ds:schemaRefs/>
</ds:datastoreItem>
</file>

<file path=customXml/itemProps26.xml><?xml version="1.0" encoding="utf-8"?>
<ds:datastoreItem xmlns:ds="http://schemas.openxmlformats.org/officeDocument/2006/customXml" ds:itemID="{9954470F-AF20-4360-8F4F-62389C5DA1D4}">
  <ds:schemaRefs/>
</ds:datastoreItem>
</file>

<file path=customXml/itemProps27.xml><?xml version="1.0" encoding="utf-8"?>
<ds:datastoreItem xmlns:ds="http://schemas.openxmlformats.org/officeDocument/2006/customXml" ds:itemID="{E3BE95D5-1F20-4559-9B69-CF579E31F215}">
  <ds:schemaRefs/>
</ds:datastoreItem>
</file>

<file path=customXml/itemProps28.xml><?xml version="1.0" encoding="utf-8"?>
<ds:datastoreItem xmlns:ds="http://schemas.openxmlformats.org/officeDocument/2006/customXml" ds:itemID="{955ED7C6-E759-420F-9AA2-5A573982F090}">
  <ds:schemaRefs/>
</ds:datastoreItem>
</file>

<file path=customXml/itemProps29.xml><?xml version="1.0" encoding="utf-8"?>
<ds:datastoreItem xmlns:ds="http://schemas.openxmlformats.org/officeDocument/2006/customXml" ds:itemID="{DD3DC86F-2A30-4C9E-9874-6AFBFC13CD2C}">
  <ds:schemaRefs/>
</ds:datastoreItem>
</file>

<file path=customXml/itemProps3.xml><?xml version="1.0" encoding="utf-8"?>
<ds:datastoreItem xmlns:ds="http://schemas.openxmlformats.org/officeDocument/2006/customXml" ds:itemID="{FEED2DFC-2814-4C82-AE45-B71A6CB7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8af0f-f174-442f-b980-845488505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0.xml><?xml version="1.0" encoding="utf-8"?>
<ds:datastoreItem xmlns:ds="http://schemas.openxmlformats.org/officeDocument/2006/customXml" ds:itemID="{51BDAA59-779A-464D-9618-BD98957A7570}">
  <ds:schemaRefs/>
</ds:datastoreItem>
</file>

<file path=customXml/itemProps31.xml><?xml version="1.0" encoding="utf-8"?>
<ds:datastoreItem xmlns:ds="http://schemas.openxmlformats.org/officeDocument/2006/customXml" ds:itemID="{414D1300-C992-48C2-A185-15849D949EB5}">
  <ds:schemaRefs/>
</ds:datastoreItem>
</file>

<file path=customXml/itemProps32.xml><?xml version="1.0" encoding="utf-8"?>
<ds:datastoreItem xmlns:ds="http://schemas.openxmlformats.org/officeDocument/2006/customXml" ds:itemID="{0D28D5E8-233A-4463-A9E2-8B31B880FCF1}">
  <ds:schemaRefs/>
</ds:datastoreItem>
</file>

<file path=customXml/itemProps33.xml><?xml version="1.0" encoding="utf-8"?>
<ds:datastoreItem xmlns:ds="http://schemas.openxmlformats.org/officeDocument/2006/customXml" ds:itemID="{1F4A6CE4-219C-4A8F-934B-2F05483B6970}">
  <ds:schemaRefs/>
</ds:datastoreItem>
</file>

<file path=customXml/itemProps34.xml><?xml version="1.0" encoding="utf-8"?>
<ds:datastoreItem xmlns:ds="http://schemas.openxmlformats.org/officeDocument/2006/customXml" ds:itemID="{DCF2B802-0F3B-4784-B550-C8D891B92BF8}">
  <ds:schemaRefs/>
</ds:datastoreItem>
</file>

<file path=customXml/itemProps35.xml><?xml version="1.0" encoding="utf-8"?>
<ds:datastoreItem xmlns:ds="http://schemas.openxmlformats.org/officeDocument/2006/customXml" ds:itemID="{B8AA24F0-12AD-4EC6-913E-990A9A3EBAF7}">
  <ds:schemaRefs/>
</ds:datastoreItem>
</file>

<file path=customXml/itemProps36.xml><?xml version="1.0" encoding="utf-8"?>
<ds:datastoreItem xmlns:ds="http://schemas.openxmlformats.org/officeDocument/2006/customXml" ds:itemID="{D9452533-6530-451A-8747-E6FACB32FBCD}">
  <ds:schemaRefs/>
</ds:datastoreItem>
</file>

<file path=customXml/itemProps37.xml><?xml version="1.0" encoding="utf-8"?>
<ds:datastoreItem xmlns:ds="http://schemas.openxmlformats.org/officeDocument/2006/customXml" ds:itemID="{932EEC48-E1DF-4644-997F-51A967481F75}">
  <ds:schemaRefs/>
</ds:datastoreItem>
</file>

<file path=customXml/itemProps38.xml><?xml version="1.0" encoding="utf-8"?>
<ds:datastoreItem xmlns:ds="http://schemas.openxmlformats.org/officeDocument/2006/customXml" ds:itemID="{C132D999-13B5-476D-A29F-A81975D4FE30}">
  <ds:schemaRefs/>
</ds:datastoreItem>
</file>

<file path=customXml/itemProps39.xml><?xml version="1.0" encoding="utf-8"?>
<ds:datastoreItem xmlns:ds="http://schemas.openxmlformats.org/officeDocument/2006/customXml" ds:itemID="{073F1DB1-833E-42C7-A83A-C475A29FC735}">
  <ds:schemaRefs/>
</ds:datastoreItem>
</file>

<file path=customXml/itemProps4.xml><?xml version="1.0" encoding="utf-8"?>
<ds:datastoreItem xmlns:ds="http://schemas.openxmlformats.org/officeDocument/2006/customXml" ds:itemID="{D7EC4CF2-F792-41D1-B030-E5CE8A71D73A}">
  <ds:schemaRefs>
    <ds:schemaRef ds:uri="http://purl.org/dc/dcmitype/"/>
    <ds:schemaRef ds:uri="http://schemas.microsoft.com/office/infopath/2007/PartnerControls"/>
    <ds:schemaRef ds:uri="http://purl.org/dc/terms/"/>
    <ds:schemaRef ds:uri="de28af0f-f174-442f-b980-84548850551c"/>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40.xml><?xml version="1.0" encoding="utf-8"?>
<ds:datastoreItem xmlns:ds="http://schemas.openxmlformats.org/officeDocument/2006/customXml" ds:itemID="{2D0F55CC-6A6D-4F10-BD86-8D4DC8CFD866}">
  <ds:schemaRefs/>
</ds:datastoreItem>
</file>

<file path=customXml/itemProps41.xml><?xml version="1.0" encoding="utf-8"?>
<ds:datastoreItem xmlns:ds="http://schemas.openxmlformats.org/officeDocument/2006/customXml" ds:itemID="{8D3B4B0B-B1CF-4F39-A493-1ED9439C3826}">
  <ds:schemaRefs/>
</ds:datastoreItem>
</file>

<file path=customXml/itemProps42.xml><?xml version="1.0" encoding="utf-8"?>
<ds:datastoreItem xmlns:ds="http://schemas.openxmlformats.org/officeDocument/2006/customXml" ds:itemID="{7F398D0C-861B-4C5F-B7F7-4C40DE72B221}">
  <ds:schemaRefs/>
</ds:datastoreItem>
</file>

<file path=customXml/itemProps43.xml><?xml version="1.0" encoding="utf-8"?>
<ds:datastoreItem xmlns:ds="http://schemas.openxmlformats.org/officeDocument/2006/customXml" ds:itemID="{E78E31A1-0C68-4B0C-BE4A-43B2371895CB}">
  <ds:schemaRefs/>
</ds:datastoreItem>
</file>

<file path=customXml/itemProps44.xml><?xml version="1.0" encoding="utf-8"?>
<ds:datastoreItem xmlns:ds="http://schemas.openxmlformats.org/officeDocument/2006/customXml" ds:itemID="{6627CB70-8722-4337-83BC-A41F364B8F1C}">
  <ds:schemaRefs/>
</ds:datastoreItem>
</file>

<file path=customXml/itemProps45.xml><?xml version="1.0" encoding="utf-8"?>
<ds:datastoreItem xmlns:ds="http://schemas.openxmlformats.org/officeDocument/2006/customXml" ds:itemID="{5410C562-DB7E-4816-BE15-91EAD66735EA}">
  <ds:schemaRefs/>
</ds:datastoreItem>
</file>

<file path=customXml/itemProps46.xml><?xml version="1.0" encoding="utf-8"?>
<ds:datastoreItem xmlns:ds="http://schemas.openxmlformats.org/officeDocument/2006/customXml" ds:itemID="{869DD220-E150-4E8E-B25B-48C3E167F79A}">
  <ds:schemaRefs/>
</ds:datastoreItem>
</file>

<file path=customXml/itemProps47.xml><?xml version="1.0" encoding="utf-8"?>
<ds:datastoreItem xmlns:ds="http://schemas.openxmlformats.org/officeDocument/2006/customXml" ds:itemID="{04B23695-3E42-4751-A45C-A3AAD4E36B8A}">
  <ds:schemaRefs/>
</ds:datastoreItem>
</file>

<file path=customXml/itemProps48.xml><?xml version="1.0" encoding="utf-8"?>
<ds:datastoreItem xmlns:ds="http://schemas.openxmlformats.org/officeDocument/2006/customXml" ds:itemID="{3733FAC5-D8F8-441A-B7F1-93598DD3B2A3}">
  <ds:schemaRefs/>
</ds:datastoreItem>
</file>

<file path=customXml/itemProps49.xml><?xml version="1.0" encoding="utf-8"?>
<ds:datastoreItem xmlns:ds="http://schemas.openxmlformats.org/officeDocument/2006/customXml" ds:itemID="{379730EB-EB6B-4557-B426-9CC3766CC284}">
  <ds:schemaRefs/>
</ds:datastoreItem>
</file>

<file path=customXml/itemProps5.xml><?xml version="1.0" encoding="utf-8"?>
<ds:datastoreItem xmlns:ds="http://schemas.openxmlformats.org/officeDocument/2006/customXml" ds:itemID="{C484C70F-0F64-4774-853F-19FDF7E1F81D}">
  <ds:schemaRefs/>
</ds:datastoreItem>
</file>

<file path=customXml/itemProps6.xml><?xml version="1.0" encoding="utf-8"?>
<ds:datastoreItem xmlns:ds="http://schemas.openxmlformats.org/officeDocument/2006/customXml" ds:itemID="{43723FED-A2E0-415E-8B28-139637BC092B}">
  <ds:schemaRefs/>
</ds:datastoreItem>
</file>

<file path=customXml/itemProps7.xml><?xml version="1.0" encoding="utf-8"?>
<ds:datastoreItem xmlns:ds="http://schemas.openxmlformats.org/officeDocument/2006/customXml" ds:itemID="{80A386E5-FB57-411F-ACEC-E4C4608EF981}">
  <ds:schemaRefs/>
</ds:datastoreItem>
</file>

<file path=customXml/itemProps8.xml><?xml version="1.0" encoding="utf-8"?>
<ds:datastoreItem xmlns:ds="http://schemas.openxmlformats.org/officeDocument/2006/customXml" ds:itemID="{2D1FAEA9-2B7A-4D3D-8BA9-729BA7E7F51D}">
  <ds:schemaRefs/>
</ds:datastoreItem>
</file>

<file path=customXml/itemProps9.xml><?xml version="1.0" encoding="utf-8"?>
<ds:datastoreItem xmlns:ds="http://schemas.openxmlformats.org/officeDocument/2006/customXml" ds:itemID="{B49DDE0D-F91B-44FE-80A2-26FBF3126BB1}">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2384</Words>
  <Application>Microsoft Office PowerPoint</Application>
  <PresentationFormat>Widescreen</PresentationFormat>
  <Paragraphs>250</Paragraphs>
  <Slides>30</Slides>
  <Notes>15</Notes>
  <HiddenSlides>0</HiddenSlides>
  <MMClips>0</MMClips>
  <ScaleCrop>false</ScaleCrop>
  <HeadingPairs>
    <vt:vector size="6" baseType="variant">
      <vt:variant>
        <vt:lpstr>Benyttede skrifttyper</vt:lpstr>
      </vt:variant>
      <vt:variant>
        <vt:i4>3</vt:i4>
      </vt:variant>
      <vt:variant>
        <vt:lpstr>Tema</vt:lpstr>
      </vt:variant>
      <vt:variant>
        <vt:i4>3</vt:i4>
      </vt:variant>
      <vt:variant>
        <vt:lpstr>Slidetitler</vt:lpstr>
      </vt:variant>
      <vt:variant>
        <vt:i4>30</vt:i4>
      </vt:variant>
    </vt:vector>
  </HeadingPairs>
  <TitlesOfParts>
    <vt:vector size="36" baseType="lpstr">
      <vt:lpstr>Arial</vt:lpstr>
      <vt:lpstr>Calibri</vt:lpstr>
      <vt:lpstr>Wingdings</vt:lpstr>
      <vt:lpstr>Blank</vt:lpstr>
      <vt:lpstr>SDU</vt:lpstr>
      <vt:lpstr>1_SDU</vt:lpstr>
      <vt:lpstr>Velkommen til Projekt- og porteføljenetværk  21. november 2024</vt:lpstr>
      <vt:lpstr>Program</vt:lpstr>
      <vt:lpstr> </vt:lpstr>
      <vt:lpstr>Program</vt:lpstr>
      <vt:lpstr>PowerPoint-præsentation</vt:lpstr>
      <vt:lpstr>Half Double metoden nytænker måden at drive projekter på ved  at forkorte projektets levetid (Half), og øge effekten (Double).    Half Double kombinerer klassiske projektledelsesmetoder med nyere agile metoder og anviser konkrete værktøjer til at øge succesraten i projekter.   Half Double er udviklet af Industriens Fond, Aarhus Universitet og en række konsulenthuse.     Metoden er blevet testet og valideret gennem adskillige projekter i forskellige brancher og projekttyper. </vt:lpstr>
      <vt:lpstr>Effekt, Flow og Lederskab   Half Double fokuserer på tre kerneelementer: Effekt, Flow og Lederskab.    Effekt:  Formålet med Effekt er at skabe adfærdsændringer, interessenttilfredshed og forretningseffekt. Fokus på effekten frem for leverancerne.  Opgaven skal ikke bare leveres; den skal skabe værdi.  Flow:  Formålet med Flow er at skabe ‘Høj intensitet og hyppige interaktioner, der sikrer kontinuerlig fremdrift’ samt hurtige læringsforløb. Fokus på projektets fremdrift.  Lederskab:  Formålet med Lederskab er at lette rejsen mod målet (omfavne usikkerhed og frigøre personers potentiale), sikre fælles vision via et tæt samarbejde med alle involverede (særligt nøgleinteressenter og projektteam) og ved at sikre, at alle  er tilfredse med resultaterne, og hvordan de blev opnået.  Fokus på, at lederskabet i projektet foregår i tæt interaktion mellem projektejer  og projektleder.</vt:lpstr>
      <vt:lpstr>Effekt, Flow og Lederskab   Til hvert af de tre kerneelement hører tre værktøjer, som er designet til at hjælpe med at gennemføre projekter ud fra Half Double-tilgangen:</vt:lpstr>
      <vt:lpstr>PowerPoint-præsentation</vt:lpstr>
      <vt:lpstr>PowerPoint-præsentation</vt:lpstr>
      <vt:lpstr>PowerPoint-præsentation</vt:lpstr>
      <vt:lpstr>PowerPoint-præsentation</vt:lpstr>
      <vt:lpstr>PowerPoint-præsentation</vt:lpstr>
      <vt:lpstr>  4. +50% allokering  Alloker projektleder og projektteamet +50% af arbejdstiden til projektet og sørg for co-location   </vt:lpstr>
      <vt:lpstr>PowerPoint-præsentation</vt:lpstr>
      <vt:lpstr>Flow (III):    </vt:lpstr>
      <vt:lpstr>PowerPoint-præsentation</vt:lpstr>
      <vt:lpstr>Program</vt:lpstr>
      <vt:lpstr>Program</vt:lpstr>
      <vt:lpstr>Lederskab: Skaber en fælles vision, frigør personers potentiale, omfavner usikkerhed og får projektet til at lykkes.  7. Aktiv ejerskabstilgang </vt:lpstr>
      <vt:lpstr>Lederskab (II):  8. Samarbejdsorienteret  lederskab</vt:lpstr>
      <vt:lpstr>Lederskab (III):  9. Reflekterende og agile tankegange - både hos projektejer og projektleder</vt:lpstr>
      <vt:lpstr>PowerPoint-præsentation</vt:lpstr>
      <vt:lpstr>Program</vt:lpstr>
      <vt:lpstr> </vt:lpstr>
      <vt:lpstr>PowerPoint-præsentation</vt:lpstr>
      <vt:lpstr>PowerPoint-præsentation</vt:lpstr>
      <vt:lpstr>Meld jeres projektidé til Digitaliseringsporteføljen, allerede når I skal i gang med Idéfasen   - så får I adgang til sparring fra PMO’et og/eller projektlederhjælp fra SDU IT/Digital</vt:lpstr>
      <vt:lpstr>Send til PMO på projekter@sdu.dk, så vender vi tilbage til dig    Her kan du læse om porteføljestyring https://sdunet.dk/da/servicesider/digital/sdus-projektmodel-og-portefoeljestyring/portefoeljestyring </vt:lpstr>
      <vt:lpstr>Tak for i dag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2024-11-21T08:39:14Z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2019-03-26T09:32:31.2904676Z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636082231930658826</vt:lpwstr>
  </property>
  <property fmtid="{D5CDD505-2E9C-101B-9397-08002B2CF9AE}" pid="6" name="TemplafyLanguageCode">
    <vt:lpwstr>da-DK</vt:lpwstr>
  </property>
  <property fmtid="{D5CDD505-2E9C-101B-9397-08002B2CF9AE}" pid="7" name="ContentTypeId">
    <vt:lpwstr>0x010100D292EEE87934AB40914CAF5009744879</vt:lpwstr>
  </property>
</Properties>
</file>