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5"/>
  </p:sldMasterIdLst>
  <p:notesMasterIdLst>
    <p:notesMasterId r:id="rId22"/>
  </p:notesMasterIdLst>
  <p:sldIdLst>
    <p:sldId id="257" r:id="rId16"/>
    <p:sldId id="273" r:id="rId17"/>
    <p:sldId id="264" r:id="rId18"/>
    <p:sldId id="278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5CDC6-A0B1-42BF-9E43-5B5DE6D81AC8}" v="44" dt="2023-12-05T15:34:52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7662" autoAdjust="0"/>
  </p:normalViewPr>
  <p:slideViewPr>
    <p:cSldViewPr snapToGrid="0" showGuides="1">
      <p:cViewPr varScale="1">
        <p:scale>
          <a:sx n="77" d="100"/>
          <a:sy n="77" d="100"/>
        </p:scale>
        <p:origin x="102" y="816"/>
      </p:cViewPr>
      <p:guideLst>
        <p:guide orient="horz" pos="64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.xml"/><Relationship Id="rId23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05/12/2023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a-DK" sz="1200" dirty="0"/>
              <a:t>Tænk stort – start småt – </a:t>
            </a:r>
            <a:r>
              <a:rPr lang="da-DK" sz="1200" i="1" dirty="0" err="1"/>
              <a:t>fail</a:t>
            </a:r>
            <a:r>
              <a:rPr lang="da-DK" sz="1200" i="1" dirty="0"/>
              <a:t> fast</a:t>
            </a:r>
            <a:endParaRPr lang="da-DK" sz="12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a-DK" sz="1200" dirty="0"/>
              <a:t>Er ikke et projekt, men et forsøg – en prøvehandling – en læring.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a-DK" sz="1200" dirty="0"/>
              <a:t>Krav om at være innovativt, men ellers meget få krav.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a-DK" sz="1200" dirty="0"/>
              <a:t>Afprøver et delelement af en proces, eller afprøver et specifikt teknisk element.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17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a-DK" sz="1200" dirty="0"/>
              <a:t>Tænk stort – start småt – </a:t>
            </a:r>
            <a:r>
              <a:rPr lang="da-DK" sz="1200" i="1" dirty="0" err="1"/>
              <a:t>fail</a:t>
            </a:r>
            <a:r>
              <a:rPr lang="da-DK" sz="1200" i="1" dirty="0"/>
              <a:t> fast</a:t>
            </a:r>
            <a:endParaRPr lang="da-DK" sz="12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a-DK" sz="1200" dirty="0"/>
              <a:t>Er ikke et projekt, men et forsøg – en prøvehandling – en læring.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a-DK" sz="1200" dirty="0"/>
              <a:t>Krav om at være innovativt, men ellers meget få krav.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a-DK" sz="1200" dirty="0"/>
              <a:t>Afprøver et delelement af en proces, eller afprøver et specifikt teknisk element.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28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07000"/>
              </a:lnSpc>
              <a:buFont typeface="Courier New" panose="02070309020205020404" pitchFamily="49" charset="0"/>
              <a:buNone/>
            </a:pPr>
            <a:r>
              <a:rPr lang="da-D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Paradigme: </a:t>
            </a: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 radikal er innovationen for SDU som organisation? </a:t>
            </a:r>
          </a:p>
          <a:p>
            <a:pPr marL="457200" lvl="1" indent="0">
              <a:lnSpc>
                <a:spcPct val="107000"/>
              </a:lnSpc>
              <a:buFont typeface="Courier New" panose="02070309020205020404" pitchFamily="49" charset="0"/>
              <a:buNone/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(eks. markant besparelse, fra siloløsning til fælles løsning, …)</a:t>
            </a:r>
          </a:p>
          <a:p>
            <a:pPr marL="457200" lvl="1" indent="0">
              <a:lnSpc>
                <a:spcPct val="107000"/>
              </a:lnSpc>
              <a:buFont typeface="Courier New" panose="02070309020205020404" pitchFamily="49" charset="0"/>
              <a:buNone/>
            </a:pPr>
            <a:r>
              <a:rPr lang="da-D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Position: </a:t>
            </a: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Giver innovationen SDU en forbedret position i markedet? </a:t>
            </a:r>
          </a:p>
          <a:p>
            <a:pPr marL="457200" lvl="1" indent="0">
              <a:lnSpc>
                <a:spcPct val="107000"/>
              </a:lnSpc>
              <a:buFont typeface="Courier New" panose="02070309020205020404" pitchFamily="49" charset="0"/>
              <a:buNone/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(eks. i forhold til at tiltrække studerende, tiltrække forskningsmidler, øge indflydelsen på centrale/nationale/EU-beslutninger, …)</a:t>
            </a:r>
          </a:p>
          <a:p>
            <a:pPr marL="457200" lvl="1" indent="0">
              <a:lnSpc>
                <a:spcPct val="107000"/>
              </a:lnSpc>
              <a:buFont typeface="Courier New" panose="02070309020205020404" pitchFamily="49" charset="0"/>
              <a:buNone/>
            </a:pPr>
            <a:r>
              <a:rPr lang="da-D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Proces: </a:t>
            </a: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 radikal er innovationen for processen? </a:t>
            </a:r>
          </a:p>
          <a:p>
            <a:pPr marL="457200" lvl="1" indent="0">
              <a:lnSpc>
                <a:spcPct val="107000"/>
              </a:lnSpc>
              <a:buFont typeface="Courier New" panose="02070309020205020404" pitchFamily="49" charset="0"/>
              <a:buNone/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(eks. fra papir til digital, automatisering af proces, fra flere </a:t>
            </a:r>
            <a:r>
              <a:rPr lang="da-DK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alenestående</a:t>
            </a: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løsninger til sammenhængende løsninger, …) 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r>
              <a:rPr lang="da-D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Produkt: </a:t>
            </a: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 radikal er produktinnovationen for slutbrugeren? </a:t>
            </a:r>
            <a:b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(eks. studerende, administrativ medarbejder, forsker, …)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3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F8185FA0-7011-91FB-4052-6043A23713A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pic>
        <p:nvPicPr>
          <p:cNvPr id="9" name="Logo black">
            <a:extLst>
              <a:ext uri="{FF2B5EF4-FFF2-40B4-BE49-F238E27FC236}">
                <a16:creationId xmlns:a16="http://schemas.microsoft.com/office/drawing/2014/main" id="{0ED8BC36-B577-26BE-E8AB-D6386371A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0" name="sdu.dk">
            <a:extLst>
              <a:ext uri="{FF2B5EF4-FFF2-40B4-BE49-F238E27FC236}">
                <a16:creationId xmlns:a16="http://schemas.microsoft.com/office/drawing/2014/main" id="{5F437060-4963-9A90-49BE-4DB78D673583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sdu.dk</a:t>
            </a:r>
            <a:endParaRPr lang="da-DK"/>
          </a:p>
        </p:txBody>
      </p:sp>
      <p:sp>
        <p:nvSpPr>
          <p:cNvPr id="12" name="#sdudk">
            <a:extLst>
              <a:ext uri="{FF2B5EF4-FFF2-40B4-BE49-F238E27FC236}">
                <a16:creationId xmlns:a16="http://schemas.microsoft.com/office/drawing/2014/main" id="{B895B5AD-6736-F08F-4772-E45EC9527D8D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#sdudk</a:t>
            </a:r>
            <a:endParaRPr lang="da-DK"/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33FF5E2F-CC79-FAB2-67F4-3D96C895F83D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E7A1B66-F625-FDDB-C3D9-E49C240D4359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17" name="Rectangle 12" descr="{&quot;templafy&quot;:{&quot;id&quot;:&quot;bc38619d-c2e2-4a88-8243-0589228e5727&quot;}}">
            <a:extLst>
              <a:ext uri="{FF2B5EF4-FFF2-40B4-BE49-F238E27FC236}">
                <a16:creationId xmlns:a16="http://schemas.microsoft.com/office/drawing/2014/main" id="{68DC1F35-862E-E2DC-03EA-20B788814B41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bg1"/>
              </a:solidFill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2B46EFE7-9915-7860-9FCC-0BD439F69CB5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9" name="text" descr="{&quot;templafy&quot;:{&quot;id&quot;:&quot;8ea069b5-add6-4c2a-b665-85857ef334ad&quot;}}" title="UserProfile.Institut.InstituteDCU_{{DocumentLanguage}}">
            <a:extLst>
              <a:ext uri="{FF2B5EF4-FFF2-40B4-BE49-F238E27FC236}">
                <a16:creationId xmlns:a16="http://schemas.microsoft.com/office/drawing/2014/main" id="{798A0BF4-9AE6-B247-94A9-405B5DB77A2A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309139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11" name="sdu.dk">
            <a:extLst>
              <a:ext uri="{FF2B5EF4-FFF2-40B4-BE49-F238E27FC236}">
                <a16:creationId xmlns:a16="http://schemas.microsoft.com/office/drawing/2014/main" id="{72697A22-CBC3-A484-F246-C5C8B438E04E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2" name="#sdudk">
            <a:extLst>
              <a:ext uri="{FF2B5EF4-FFF2-40B4-BE49-F238E27FC236}">
                <a16:creationId xmlns:a16="http://schemas.microsoft.com/office/drawing/2014/main" id="{28A7C55E-B681-C1E7-FA15-608C847286BC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2D70E466-4F9E-BA11-0588-F68B5B9329FD}"/>
              </a:ext>
            </a:extLst>
          </p:cNvPr>
          <p:cNvCxnSpPr>
            <a:cxnSpLocks/>
          </p:cNvCxnSpPr>
          <p:nvPr userDrawn="1"/>
        </p:nvCxnSpPr>
        <p:spPr>
          <a:xfrm>
            <a:off x="6691637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 black">
            <a:extLst>
              <a:ext uri="{FF2B5EF4-FFF2-40B4-BE49-F238E27FC236}">
                <a16:creationId xmlns:a16="http://schemas.microsoft.com/office/drawing/2014/main" id="{54810BE8-0056-B934-3B73-6F7C88E8F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6DCEF6B8-A3E2-5AB8-A83D-9167158BC775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17" name="Rectangle 12" descr="{&quot;templafy&quot;:{&quot;id&quot;:&quot;9a90e810-3e26-4e42-927a-6454770bea52&quot;}}">
            <a:extLst>
              <a:ext uri="{FF2B5EF4-FFF2-40B4-BE49-F238E27FC236}">
                <a16:creationId xmlns:a16="http://schemas.microsoft.com/office/drawing/2014/main" id="{F8211E73-6A96-70B2-3271-81CE8B599C5A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CA5063A4-8DAA-DF95-B099-AF0695E4FE0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6" name="text" descr="{&quot;templafy&quot;:{&quot;id&quot;:&quot;11e29768-5260-4d82-83f0-987591bf29bf&quot;}}" title="UserProfile.Institut.InstituteDCU_{{DocumentLanguage}}">
            <a:extLst>
              <a:ext uri="{FF2B5EF4-FFF2-40B4-BE49-F238E27FC236}">
                <a16:creationId xmlns:a16="http://schemas.microsoft.com/office/drawing/2014/main" id="{6AA6A1BD-0215-BC40-A001-EB01D935E842}"/>
              </a:ext>
            </a:extLst>
          </p:cNvPr>
          <p:cNvSpPr txBox="1">
            <a:spLocks/>
          </p:cNvSpPr>
          <p:nvPr userDrawn="1"/>
        </p:nvSpPr>
        <p:spPr>
          <a:xfrm>
            <a:off x="6684803" y="319792"/>
            <a:ext cx="4772380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214941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DCF3C161-2674-A570-59C7-58B50E24D092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pic>
        <p:nvPicPr>
          <p:cNvPr id="17" name="Logo black">
            <a:extLst>
              <a:ext uri="{FF2B5EF4-FFF2-40B4-BE49-F238E27FC236}">
                <a16:creationId xmlns:a16="http://schemas.microsoft.com/office/drawing/2014/main" id="{C67574D4-E8FF-84D9-961A-6F713059FA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75F2405D-DEFE-7B29-AA11-2983CDDF1747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6">
            <a:extLst>
              <a:ext uri="{FF2B5EF4-FFF2-40B4-BE49-F238E27FC236}">
                <a16:creationId xmlns:a16="http://schemas.microsoft.com/office/drawing/2014/main" id="{510354E0-0D98-99BD-C41C-5C6F483535D4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F2E80612-65CA-8548-5C3F-0053B483CBEF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D99C4AF5-2E43-20C7-4F2D-1A72F864A331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6" name="text" descr="{&quot;templafy&quot;:{&quot;id&quot;:&quot;2de74e8a-3412-44ce-8c4b-09c9ee04eb5c&quot;}}" title="UserProfile.Institut.InstituteDCU_{{DocumentLanguage}}">
            <a:extLst>
              <a:ext uri="{FF2B5EF4-FFF2-40B4-BE49-F238E27FC236}">
                <a16:creationId xmlns:a16="http://schemas.microsoft.com/office/drawing/2014/main" id="{F123D66E-C740-891E-EE32-86B342CB0549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2033735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73A00A9D-7213-5D3D-AFCA-2F7A4C0661DB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8" name="text" descr="{&quot;templafy&quot;:{&quot;id&quot;:&quot;6725599d-5fa4-4182-be77-394c7e790610&quot;}}" title="UserProfile.Institut.InstituteDCU_{{DocumentLanguage}}">
            <a:extLst>
              <a:ext uri="{FF2B5EF4-FFF2-40B4-BE49-F238E27FC236}">
                <a16:creationId xmlns:a16="http://schemas.microsoft.com/office/drawing/2014/main" id="{5803091C-FBAC-06FB-9F65-E834CC6FDE66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376821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" descr="{&quot;templafy&quot;:{&quot;id&quot;:&quot;4dc1439a-0f74-4e78-8f6e-4c628937a767&quot;}}" title="UserProfile.Institut.InstituteDCU_{{DocumentLanguage}}">
            <a:extLst>
              <a:ext uri="{FF2B5EF4-FFF2-40B4-BE49-F238E27FC236}">
                <a16:creationId xmlns:a16="http://schemas.microsoft.com/office/drawing/2014/main" id="{DD8D5AAF-ADD4-7965-20E1-CAD60C11F790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2577170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A30967DE-2972-4D89-E092-4DEECF158BA3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9" name="text" descr="{&quot;templafy&quot;:{&quot;id&quot;:&quot;ffdd2353-bb4f-4468-b647-063119091a3f&quot;}}" title="UserProfile.Institut.InstituteDCU_{{DocumentLanguage}}">
            <a:extLst>
              <a:ext uri="{FF2B5EF4-FFF2-40B4-BE49-F238E27FC236}">
                <a16:creationId xmlns:a16="http://schemas.microsoft.com/office/drawing/2014/main" id="{91B24A03-A9DC-8214-B212-7BEC0B19CAD0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230472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9A7AFB7C-7952-9A29-30B0-EEB3ABEAFE92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6" name="text" descr="{&quot;templafy&quot;:{&quot;id&quot;:&quot;c3c769b8-f04a-46fc-91e4-8c6c452b98aa&quot;}}" title="UserProfile.Institut.InstituteDCU_{{DocumentLanguage}}">
            <a:extLst>
              <a:ext uri="{FF2B5EF4-FFF2-40B4-BE49-F238E27FC236}">
                <a16:creationId xmlns:a16="http://schemas.microsoft.com/office/drawing/2014/main" id="{9C3851C6-E0ED-8AFC-487C-1DD8E2CECF88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427144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7" name="sdu.dk">
            <a:extLst>
              <a:ext uri="{FF2B5EF4-FFF2-40B4-BE49-F238E27FC236}">
                <a16:creationId xmlns:a16="http://schemas.microsoft.com/office/drawing/2014/main" id="{3C94DA3D-5886-CB90-B7B7-E3DBAA8EE913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8" name="#sdudk">
            <a:extLst>
              <a:ext uri="{FF2B5EF4-FFF2-40B4-BE49-F238E27FC236}">
                <a16:creationId xmlns:a16="http://schemas.microsoft.com/office/drawing/2014/main" id="{ABC0AA56-9405-9F5F-00F3-8F4F7D541B85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B31848B1-69A2-4D22-297C-8460648C5AEF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Logo black">
            <a:extLst>
              <a:ext uri="{FF2B5EF4-FFF2-40B4-BE49-F238E27FC236}">
                <a16:creationId xmlns:a16="http://schemas.microsoft.com/office/drawing/2014/main" id="{379A13EB-9E26-5940-506E-83EA2C2C3B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46B8B693-1011-4CB7-8C2A-F9570E0FBBBC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16" name="Rectangle 11" descr="{&quot;templafy&quot;:{&quot;id&quot;:&quot;cf462d99-8273-47e2-bd82-1eb9550e164e&quot;}}">
            <a:extLst>
              <a:ext uri="{FF2B5EF4-FFF2-40B4-BE49-F238E27FC236}">
                <a16:creationId xmlns:a16="http://schemas.microsoft.com/office/drawing/2014/main" id="{FDA88BBF-9C13-F084-FCD6-49B8E87EFFE5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8F417A81-8CE1-67FD-14B6-47B4C1C0086A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5" name="text" descr="{&quot;templafy&quot;:{&quot;id&quot;:&quot;4619f6aa-9c19-46f0-baf2-c9a458ef0fd5&quot;}}" title="UserProfile.Institut.InstituteDCU_{{DocumentLanguage}}">
            <a:extLst>
              <a:ext uri="{FF2B5EF4-FFF2-40B4-BE49-F238E27FC236}">
                <a16:creationId xmlns:a16="http://schemas.microsoft.com/office/drawing/2014/main" id="{692253F6-301E-3071-2381-D62F990D070B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355042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9" name="Date Placeholder 14">
            <a:extLst>
              <a:ext uri="{FF2B5EF4-FFF2-40B4-BE49-F238E27FC236}">
                <a16:creationId xmlns:a16="http://schemas.microsoft.com/office/drawing/2014/main" id="{69000381-7908-86E6-BE2A-0A71056DEED2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10" name="text" descr="{&quot;templafy&quot;:{&quot;id&quot;:&quot;cabdaf4b-1626-4740-bc59-f7d829257057&quot;}}" title="UserProfile.Institut.InstituteDCU_{{DocumentLanguage}}">
            <a:extLst>
              <a:ext uri="{FF2B5EF4-FFF2-40B4-BE49-F238E27FC236}">
                <a16:creationId xmlns:a16="http://schemas.microsoft.com/office/drawing/2014/main" id="{4E3189C8-C733-92C6-E536-A0ECFE4AE986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228140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B3FAC068-07A2-0457-4011-93E33A66873C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9" name="text" descr="{&quot;templafy&quot;:{&quot;id&quot;:&quot;74fd48ff-6a6f-4ad4-b834-bc0db8f37bb9&quot;}}" title="UserProfile.Institut.InstituteDCU_{{DocumentLanguage}}">
            <a:extLst>
              <a:ext uri="{FF2B5EF4-FFF2-40B4-BE49-F238E27FC236}">
                <a16:creationId xmlns:a16="http://schemas.microsoft.com/office/drawing/2014/main" id="{B6E1E268-25B0-3F99-5BEA-7E49E46EC128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428467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sdu.dk">
            <a:extLst>
              <a:ext uri="{FF2B5EF4-FFF2-40B4-BE49-F238E27FC236}">
                <a16:creationId xmlns:a16="http://schemas.microsoft.com/office/drawing/2014/main" id="{1E4AFDBB-7C79-C055-A1D6-4A88549083ED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9" name="#sdudk">
            <a:extLst>
              <a:ext uri="{FF2B5EF4-FFF2-40B4-BE49-F238E27FC236}">
                <a16:creationId xmlns:a16="http://schemas.microsoft.com/office/drawing/2014/main" id="{EC3EFC9E-0697-AA03-0280-879B877EC0DD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33C8483B-8A46-4E25-8707-E0291573395B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 black">
            <a:extLst>
              <a:ext uri="{FF2B5EF4-FFF2-40B4-BE49-F238E27FC236}">
                <a16:creationId xmlns:a16="http://schemas.microsoft.com/office/drawing/2014/main" id="{2C4953BD-5889-6049-2B6A-FE9F7B59B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Rectangle 14" descr="{&quot;templafy&quot;:{&quot;id&quot;:&quot;e4c6a651-f54d-49c0-814e-e9c3034a2593&quot;}}">
            <a:extLst>
              <a:ext uri="{FF2B5EF4-FFF2-40B4-BE49-F238E27FC236}">
                <a16:creationId xmlns:a16="http://schemas.microsoft.com/office/drawing/2014/main" id="{7CDB81BE-F585-F1FB-5D0F-D7D819C32734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2" name="text" descr="{&quot;templafy&quot;:{&quot;id&quot;:&quot;bcc6a86f-e88e-41a7-845b-78c05edbad12&quot;}}" title="UserProfile.Institut.InstituteDCU_{{DocumentLanguage}}">
            <a:extLst>
              <a:ext uri="{FF2B5EF4-FFF2-40B4-BE49-F238E27FC236}">
                <a16:creationId xmlns:a16="http://schemas.microsoft.com/office/drawing/2014/main" id="{AE0B67AE-F894-270E-19AE-0E164AF0B2D3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54711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" descr="{&quot;templafy&quot;:{&quot;id&quot;:&quot;8cca835a-d85d-4fe2-8a6e-02fc84fe9617&quot;}}" title="UserProfile.Institut.InstituteDCU_{{DocumentLanguage}}">
            <a:extLst>
              <a:ext uri="{FF2B5EF4-FFF2-40B4-BE49-F238E27FC236}">
                <a16:creationId xmlns:a16="http://schemas.microsoft.com/office/drawing/2014/main" id="{B15EA452-05B4-A751-51B4-E13FBF8D2D74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419804996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sdu.dk">
            <a:extLst>
              <a:ext uri="{FF2B5EF4-FFF2-40B4-BE49-F238E27FC236}">
                <a16:creationId xmlns:a16="http://schemas.microsoft.com/office/drawing/2014/main" id="{E11EA3DB-CFF9-E17E-4691-AD84BB1AA235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1" name="#sdudk">
            <a:extLst>
              <a:ext uri="{FF2B5EF4-FFF2-40B4-BE49-F238E27FC236}">
                <a16:creationId xmlns:a16="http://schemas.microsoft.com/office/drawing/2014/main" id="{47D4647D-A0D8-4BA6-8B1D-579A8962B25B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344942-CCA5-C46F-EF5C-D9B351F0BA74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 black">
            <a:extLst>
              <a:ext uri="{FF2B5EF4-FFF2-40B4-BE49-F238E27FC236}">
                <a16:creationId xmlns:a16="http://schemas.microsoft.com/office/drawing/2014/main" id="{7374A1E7-EDA7-4FC4-2A9F-748497FC7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979054D1-DBEB-DD04-EB6D-B0E0EAA569F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21" name="Rectangle 18" descr="{&quot;templafy&quot;:{&quot;id&quot;:&quot;fad16c46-197c-420c-8e8d-d189db098442&quot;}}">
            <a:extLst>
              <a:ext uri="{FF2B5EF4-FFF2-40B4-BE49-F238E27FC236}">
                <a16:creationId xmlns:a16="http://schemas.microsoft.com/office/drawing/2014/main" id="{2D1F5D18-2C87-0FD6-208D-CF2BB213B943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C5DE2490-AF4C-429F-A1C6-48B68AF6DCB5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7" name="text" descr="{&quot;templafy&quot;:{&quot;id&quot;:&quot;28818f26-8b5f-40ce-8cb2-02024bb613d4&quot;}}" title="UserProfile.Institut.InstituteDCU_{{DocumentLanguage}}">
            <a:extLst>
              <a:ext uri="{FF2B5EF4-FFF2-40B4-BE49-F238E27FC236}">
                <a16:creationId xmlns:a16="http://schemas.microsoft.com/office/drawing/2014/main" id="{A5270570-9971-D098-6A3A-73ADF809AC56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268003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DDE6B7B7-37A0-D480-07CB-15C7F591F93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16" name="text" descr="{&quot;templafy&quot;:{&quot;id&quot;:&quot;f112b253-0a1a-48f1-aee9-92cea49617b5&quot;}}" title="UserProfile.Institut.InstituteDCU_{{DocumentLanguage}}">
            <a:extLst>
              <a:ext uri="{FF2B5EF4-FFF2-40B4-BE49-F238E27FC236}">
                <a16:creationId xmlns:a16="http://schemas.microsoft.com/office/drawing/2014/main" id="{0F2E7AB3-CD7C-9947-4E57-15C225D9CEA2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126335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D855B35-9157-35F0-0B75-83072C32A7E8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745FDBC2-0FE8-0521-D51C-92615DD17AAE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pic>
        <p:nvPicPr>
          <p:cNvPr id="10" name="Logo black">
            <a:extLst>
              <a:ext uri="{FF2B5EF4-FFF2-40B4-BE49-F238E27FC236}">
                <a16:creationId xmlns:a16="http://schemas.microsoft.com/office/drawing/2014/main" id="{902CE77C-069E-5E7A-8D8E-AB15811B63A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cxnSp>
        <p:nvCxnSpPr>
          <p:cNvPr id="11" name="Straight Connector 26">
            <a:extLst>
              <a:ext uri="{FF2B5EF4-FFF2-40B4-BE49-F238E27FC236}">
                <a16:creationId xmlns:a16="http://schemas.microsoft.com/office/drawing/2014/main" id="{70C6C0EE-8FE3-6A9C-33B8-374802EF4C3C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4">
            <a:extLst>
              <a:ext uri="{FF2B5EF4-FFF2-40B4-BE49-F238E27FC236}">
                <a16:creationId xmlns:a16="http://schemas.microsoft.com/office/drawing/2014/main" id="{523BCE81-49FD-3EE2-35BF-BD057CE50D7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14" name="Rectangle 3" descr="{&quot;templafy&quot;:{&quot;id&quot;:&quot;e5a7e0fb-e0b0-45a7-aa80-756b74ad9adc&quot;}}">
            <a:extLst>
              <a:ext uri="{FF2B5EF4-FFF2-40B4-BE49-F238E27FC236}">
                <a16:creationId xmlns:a16="http://schemas.microsoft.com/office/drawing/2014/main" id="{424105E5-06C8-CF1E-C432-CFC01960EB23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050" dirty="0" err="1">
              <a:solidFill>
                <a:schemeClr val="tx1"/>
              </a:solidFill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C36CED4-D7EC-2F5A-64CA-838805A4F998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7" name="text" descr="{&quot;templafy&quot;:{&quot;id&quot;:&quot;4ed0ec9a-4deb-42b2-b17e-ec4d3a4df2b3&quot;}}" title="UserProfile.Institut.InstituteDCU_{{DocumentLanguage}}">
            <a:extLst>
              <a:ext uri="{FF2B5EF4-FFF2-40B4-BE49-F238E27FC236}">
                <a16:creationId xmlns:a16="http://schemas.microsoft.com/office/drawing/2014/main" id="{9ED68219-402C-1844-B56E-D8437E3F6CCE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383910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285" userDrawn="1">
          <p15:clr>
            <a:srgbClr val="F26B43"/>
          </p15:clr>
        </p15:guide>
        <p15:guide id="13" orient="horz" pos="1071" userDrawn="1">
          <p15:clr>
            <a:srgbClr val="F26B43"/>
          </p15:clr>
        </p15:guide>
        <p15:guide id="14" pos="259" userDrawn="1">
          <p15:clr>
            <a:srgbClr val="F26B43"/>
          </p15:clr>
        </p15:guide>
        <p15:guide id="15" pos="7421" userDrawn="1">
          <p15:clr>
            <a:srgbClr val="F26B43"/>
          </p15:clr>
        </p15:guide>
        <p15:guide id="16" orient="horz" pos="1253" userDrawn="1">
          <p15:clr>
            <a:srgbClr val="F26B43"/>
          </p15:clr>
        </p15:guide>
        <p15:guide id="17" orient="horz" pos="3680" userDrawn="1">
          <p15:clr>
            <a:srgbClr val="F26B43"/>
          </p15:clr>
        </p15:guide>
        <p15:guide id="18" orient="horz" pos="3916" userDrawn="1">
          <p15:clr>
            <a:srgbClr val="F26B43"/>
          </p15:clr>
        </p15:guide>
        <p15:guide id="19" orient="horz" pos="4094" userDrawn="1">
          <p15:clr>
            <a:srgbClr val="F26B43"/>
          </p15:clr>
        </p15:guide>
        <p15:guide id="20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7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9.xm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1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F08C6-7869-42F2-829E-6683126F4D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C7CD7C-F7E2-4FF3-B441-BD5C13FCA230}" type="datetime1">
              <a:rPr lang="da-DK" smtClean="0"/>
              <a:t>05-12-2023</a:t>
            </a:fld>
            <a:endParaRPr lang="da-DK" dirty="0"/>
          </a:p>
        </p:txBody>
      </p:sp>
      <p:sp>
        <p:nvSpPr>
          <p:cNvPr id="2" name="Titel 31">
            <a:extLst>
              <a:ext uri="{FF2B5EF4-FFF2-40B4-BE49-F238E27FC236}">
                <a16:creationId xmlns:a16="http://schemas.microsoft.com/office/drawing/2014/main" id="{2E17E13A-DC6A-008B-7D72-E9E68D9A7340}"/>
              </a:ext>
            </a:extLst>
          </p:cNvPr>
          <p:cNvSpPr txBox="1">
            <a:spLocks/>
          </p:cNvSpPr>
          <p:nvPr/>
        </p:nvSpPr>
        <p:spPr>
          <a:xfrm>
            <a:off x="1720462" y="1817561"/>
            <a:ext cx="8751075" cy="1145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438275" algn="l"/>
              </a:tabLst>
              <a:defRPr sz="9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dirty="0"/>
              <a:t>Introduktion til ‘Eksperimenter’</a:t>
            </a:r>
            <a:endParaRPr lang="da-DK" sz="26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BD19606-1149-DFAC-D8E3-CA773D1E7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49" y="3730001"/>
            <a:ext cx="4967451" cy="1527491"/>
          </a:xfrm>
          <a:prstGeom prst="rect">
            <a:avLst/>
          </a:prstGeom>
          <a:noFill/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ECFECBB-9D38-8854-8B51-CF0BEC897B0A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B464A576-0146-4551-B783-0C2C318A82B4}" type="datetime1">
              <a:rPr lang="da-DK" smtClean="0"/>
              <a:pPr>
                <a:spcAft>
                  <a:spcPts val="600"/>
                </a:spcAft>
              </a:pPr>
              <a:t>05-12-2023</a:t>
            </a:fld>
            <a:endParaRPr lang="da-DK"/>
          </a:p>
        </p:txBody>
      </p:sp>
      <p:pic>
        <p:nvPicPr>
          <p:cNvPr id="6" name="Billede 5" descr="Et billede, der indeholder clipart&#10;&#10;Automatisk genereret beskrivelse">
            <a:extLst>
              <a:ext uri="{FF2B5EF4-FFF2-40B4-BE49-F238E27FC236}">
                <a16:creationId xmlns:a16="http://schemas.microsoft.com/office/drawing/2014/main" id="{4EC29C44-D569-71D5-E3AB-D451945B98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6" y="3762899"/>
            <a:ext cx="3493798" cy="148370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DBC8745-31CE-B84C-DD72-4F60AED6E233}"/>
              </a:ext>
            </a:extLst>
          </p:cNvPr>
          <p:cNvSpPr txBox="1"/>
          <p:nvPr/>
        </p:nvSpPr>
        <p:spPr>
          <a:xfrm>
            <a:off x="8452495" y="6249197"/>
            <a:ext cx="34937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Birgitte Hjelm Paulsen, SDU Digital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612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F08C6-7869-42F2-829E-6683126F4D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C7CD7C-F7E2-4FF3-B441-BD5C13FCA230}" type="datetime1">
              <a:rPr lang="da-DK" smtClean="0"/>
              <a:t>05-12-2023</a:t>
            </a:fld>
            <a:endParaRPr lang="da-DK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ECFECBB-9D38-8854-8B51-CF0BEC897B0A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B464A576-0146-4551-B783-0C2C318A82B4}" type="datetime1">
              <a:rPr lang="da-DK" smtClean="0"/>
              <a:pPr>
                <a:spcAft>
                  <a:spcPts val="600"/>
                </a:spcAft>
              </a:pPr>
              <a:t>05-12-2023</a:t>
            </a:fld>
            <a:endParaRPr lang="da-DK"/>
          </a:p>
        </p:txBody>
      </p:sp>
      <p:pic>
        <p:nvPicPr>
          <p:cNvPr id="7" name="Billede 6" descr="Kugle med projektord holdt af to hænder">
            <a:extLst>
              <a:ext uri="{FF2B5EF4-FFF2-40B4-BE49-F238E27FC236}">
                <a16:creationId xmlns:a16="http://schemas.microsoft.com/office/drawing/2014/main" id="{3BF06692-36E8-8246-C077-3866ED745B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856876"/>
            <a:ext cx="4099560" cy="4947927"/>
          </a:xfrm>
          <a:prstGeom prst="rect">
            <a:avLst/>
          </a:prstGeom>
        </p:spPr>
      </p:pic>
      <p:sp>
        <p:nvSpPr>
          <p:cNvPr id="8" name="Titel 31">
            <a:extLst>
              <a:ext uri="{FF2B5EF4-FFF2-40B4-BE49-F238E27FC236}">
                <a16:creationId xmlns:a16="http://schemas.microsoft.com/office/drawing/2014/main" id="{124C1428-402E-1005-F695-DF688585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782" y="1347111"/>
            <a:ext cx="8222038" cy="1036860"/>
          </a:xfrm>
        </p:spPr>
        <p:txBody>
          <a:bodyPr/>
          <a:lstStyle/>
          <a:p>
            <a:r>
              <a:rPr lang="da-DK" sz="3600" dirty="0"/>
              <a:t>Typer af projekter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945723DE-9866-C659-FCEE-94C64FD27B56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2BDB08-355D-4BA9-9C86-12C1A7DF38AD}" type="datetime1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19258C4-19D4-F8A7-C309-ACAB8C06B5EE}"/>
              </a:ext>
            </a:extLst>
          </p:cNvPr>
          <p:cNvSpPr txBox="1"/>
          <p:nvPr/>
        </p:nvSpPr>
        <p:spPr>
          <a:xfrm>
            <a:off x="820782" y="2637792"/>
            <a:ext cx="9946641" cy="2546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900"/>
              </a:spcAft>
            </a:pPr>
            <a:r>
              <a:rPr lang="da-DK" sz="2400" b="0" i="0" dirty="0">
                <a:solidFill>
                  <a:srgbClr val="000000"/>
                </a:solidFill>
                <a:effectLst/>
              </a:rPr>
              <a:t>Udviklingsprojekterne deles op i tre typer: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</a:rPr>
              <a:t>Strategiske projekter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i="0" dirty="0">
                <a:solidFill>
                  <a:srgbClr val="000000"/>
                </a:solidFill>
                <a:effectLst/>
              </a:rPr>
              <a:t>Eksperimenter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0" i="0" dirty="0">
                <a:solidFill>
                  <a:srgbClr val="000000"/>
                </a:solidFill>
                <a:effectLst/>
              </a:rPr>
              <a:t>Øvrige projekter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400" b="1" i="0" dirty="0">
              <a:solidFill>
                <a:srgbClr val="000000"/>
              </a:solidFill>
              <a:effectLst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a-DK" dirty="0">
              <a:solidFill>
                <a:srgbClr val="000000"/>
              </a:solidFill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6658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894CB6-721F-4559-A1D3-11BF4A99136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fld id="{7610C92B-3E20-43FF-9741-D802DC65CBD0}" type="datetime1">
              <a:rPr lang="da-DK" smtClean="0"/>
              <a:t>05-12-2023</a:t>
            </a:fld>
            <a:endParaRPr lang="da-DK" dirty="0"/>
          </a:p>
        </p:txBody>
      </p:sp>
      <p:sp>
        <p:nvSpPr>
          <p:cNvPr id="2" name="Titel 31">
            <a:extLst>
              <a:ext uri="{FF2B5EF4-FFF2-40B4-BE49-F238E27FC236}">
                <a16:creationId xmlns:a16="http://schemas.microsoft.com/office/drawing/2014/main" id="{C78F896E-136A-0A15-FFFB-0B28A47A0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01" y="2402237"/>
            <a:ext cx="4680000" cy="49660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sz="2800" b="1" kern="1200" dirty="0">
                <a:latin typeface="+mj-lt"/>
                <a:ea typeface="+mj-ea"/>
                <a:cs typeface="+mj-cs"/>
              </a:rPr>
              <a:t>Eksperimenter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B4D8625-C812-B9BF-1205-318304501A82}"/>
              </a:ext>
            </a:extLst>
          </p:cNvPr>
          <p:cNvSpPr txBox="1"/>
          <p:nvPr/>
        </p:nvSpPr>
        <p:spPr>
          <a:xfrm>
            <a:off x="6692400" y="3387600"/>
            <a:ext cx="4680000" cy="246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da-DK" sz="1600" dirty="0">
                <a:effectLst/>
              </a:rPr>
              <a:t>Innovation er en idé, der omsættes til praksis og skaber værdi.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da-DK" sz="1600" dirty="0"/>
              <a:t>Eksperiment er en idé, der afprøves i praksis og skaber læring.</a:t>
            </a:r>
            <a:endParaRPr lang="da-DK" sz="1600" dirty="0">
              <a:effectLst/>
            </a:endParaRPr>
          </a:p>
        </p:txBody>
      </p:sp>
      <p:sp>
        <p:nvSpPr>
          <p:cNvPr id="23" name="Pladsholder til billede 22">
            <a:extLst>
              <a:ext uri="{FF2B5EF4-FFF2-40B4-BE49-F238E27FC236}">
                <a16:creationId xmlns:a16="http://schemas.microsoft.com/office/drawing/2014/main" id="{37CEBC07-E7B0-65BA-862B-190B468103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4" name="Billede 23" descr="Et billede, der indeholder teksten: First, Attemt, In, Learning. Ordenes forbogstaver danner ordet FAIL.">
            <a:extLst>
              <a:ext uri="{FF2B5EF4-FFF2-40B4-BE49-F238E27FC236}">
                <a16:creationId xmlns:a16="http://schemas.microsoft.com/office/drawing/2014/main" id="{9BE3EDE6-1A7C-0FE5-C25A-5FBF5C88A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9300" cy="6571281"/>
          </a:xfrm>
          <a:prstGeom prst="rect">
            <a:avLst/>
          </a:prstGeom>
          <a:noFill/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6274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894CB6-721F-4559-A1D3-11BF4A99136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fld id="{7610C92B-3E20-43FF-9741-D802DC65CBD0}" type="datetime1">
              <a:rPr lang="da-DK" smtClean="0"/>
              <a:t>05-12-2023</a:t>
            </a:fld>
            <a:endParaRPr lang="da-DK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659820-F60E-EE56-A9C3-F00D9189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830" y="1592925"/>
            <a:ext cx="4356599" cy="2989962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sz="3200" dirty="0"/>
              <a:t>Medlemmer af Reviewgruppen er</a:t>
            </a:r>
            <a:br>
              <a:rPr lang="da-DK" sz="3200" dirty="0"/>
            </a:br>
            <a:r>
              <a:rPr lang="da-DK" sz="3200" dirty="0"/>
              <a:t>sparringspartner på Eksperimenter</a:t>
            </a:r>
            <a:endParaRPr lang="da-DK" sz="3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60E6142-D55C-7EA1-2E36-EA95CA00E0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4" name="Pladsholder til indhold 6" descr="Hotelklokke">
            <a:extLst>
              <a:ext uri="{FF2B5EF4-FFF2-40B4-BE49-F238E27FC236}">
                <a16:creationId xmlns:a16="http://schemas.microsoft.com/office/drawing/2014/main" id="{D7603137-0FF3-DEE1-2E34-1C6E5F353F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5" r="-1" b="-1"/>
          <a:stretch/>
        </p:blipFill>
        <p:spPr>
          <a:xfrm>
            <a:off x="20" y="10"/>
            <a:ext cx="6099280" cy="6857990"/>
          </a:xfrm>
          <a:prstGeom prst="rect">
            <a:avLst/>
          </a:prstGeom>
          <a:noFill/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6251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F08C6-7869-42F2-829E-6683126F4D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C7CD7C-F7E2-4FF3-B441-BD5C13FCA230}" type="datetime1">
              <a:rPr lang="da-DK" smtClean="0"/>
              <a:t>05-12-2023</a:t>
            </a:fld>
            <a:endParaRPr lang="da-DK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ECFECBB-9D38-8854-8B51-CF0BEC897B0A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B464A576-0146-4551-B783-0C2C318A82B4}" type="datetime1">
              <a:rPr lang="da-DK" smtClean="0"/>
              <a:pPr>
                <a:spcAft>
                  <a:spcPts val="600"/>
                </a:spcAft>
              </a:pPr>
              <a:t>05-12-2023</a:t>
            </a:fld>
            <a:endParaRPr lang="da-DK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C9DEBA72-6A23-EC9C-953F-7E769EBF8A8E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A4AB90-E789-474F-A109-37378A47CE6C}" type="datetime1">
              <a:rPr lang="da-DK" smtClean="0"/>
              <a:pPr/>
              <a:t>05-12-2023</a:t>
            </a:fld>
            <a:endParaRPr lang="da-DK" dirty="0"/>
          </a:p>
        </p:txBody>
      </p:sp>
      <p:sp>
        <p:nvSpPr>
          <p:cNvPr id="4" name="Titel 31">
            <a:extLst>
              <a:ext uri="{FF2B5EF4-FFF2-40B4-BE49-F238E27FC236}">
                <a16:creationId xmlns:a16="http://schemas.microsoft.com/office/drawing/2014/main" id="{DCC9FBAF-1B51-F0CC-B900-F8B0EAC541E1}"/>
              </a:ext>
            </a:extLst>
          </p:cNvPr>
          <p:cNvSpPr txBox="1">
            <a:spLocks/>
          </p:cNvSpPr>
          <p:nvPr/>
        </p:nvSpPr>
        <p:spPr>
          <a:xfrm>
            <a:off x="731519" y="965199"/>
            <a:ext cx="10543498" cy="4366217"/>
          </a:xfrm>
          <a:prstGeom prst="rect">
            <a:avLst/>
          </a:prstGeom>
          <a:solidFill>
            <a:schemeClr val="bg1"/>
          </a:solidFill>
        </p:spPr>
        <p:txBody>
          <a:bodyPr vert="horz" lIns="108000" tIns="108000" rIns="108000" bIns="72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438275" algn="l"/>
              </a:tabLst>
              <a:defRPr sz="9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/>
              <a:t>Kriterier</a:t>
            </a:r>
          </a:p>
          <a:p>
            <a:pPr algn="l">
              <a:spcAft>
                <a:spcPts val="1200"/>
              </a:spcAft>
            </a:pPr>
            <a:endParaRPr lang="da-DK" sz="14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>
              <a:spcAft>
                <a:spcPts val="1200"/>
              </a:spcAft>
            </a:pPr>
            <a:endParaRPr lang="da-DK" sz="14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753C5BD-C7E5-B960-1F23-30ABCF000B42}"/>
              </a:ext>
            </a:extLst>
          </p:cNvPr>
          <p:cNvSpPr txBox="1"/>
          <p:nvPr/>
        </p:nvSpPr>
        <p:spPr>
          <a:xfrm>
            <a:off x="731519" y="5481528"/>
            <a:ext cx="10543498" cy="637849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72000" rIns="108000" bIns="72000" rtlCol="0">
            <a:spAutoFit/>
          </a:bodyPr>
          <a:lstStyle/>
          <a:p>
            <a:r>
              <a:rPr lang="da-DK" sz="1600" b="0" i="0" dirty="0">
                <a:solidFill>
                  <a:srgbClr val="000000"/>
                </a:solidFill>
                <a:effectLst/>
              </a:rPr>
              <a:t>Vurderes først i Reviewgruppen og herefter i Porteføljeudvalget. Compliance, Arkitektur m.fl. inviteres med til </a:t>
            </a:r>
            <a:r>
              <a:rPr lang="da-DK" sz="1600" b="0" i="0" dirty="0" err="1">
                <a:solidFill>
                  <a:srgbClr val="000000"/>
                </a:solidFill>
                <a:effectLst/>
              </a:rPr>
              <a:t>review</a:t>
            </a:r>
            <a:r>
              <a:rPr lang="da-DK" sz="1600" b="0" i="0" dirty="0">
                <a:solidFill>
                  <a:srgbClr val="000000"/>
                </a:solidFill>
                <a:effectLst/>
              </a:rPr>
              <a:t> efter behov.</a:t>
            </a:r>
            <a:endParaRPr lang="da-DK" sz="1600" dirty="0"/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C71B40EA-6171-DCC3-79F7-D838EC1AC66C}"/>
              </a:ext>
            </a:extLst>
          </p:cNvPr>
          <p:cNvSpPr txBox="1">
            <a:spLocks/>
          </p:cNvSpPr>
          <p:nvPr/>
        </p:nvSpPr>
        <p:spPr>
          <a:xfrm>
            <a:off x="821410" y="1589218"/>
            <a:ext cx="10313950" cy="3742197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da-DK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Brud med tidligere praksis</a:t>
            </a:r>
          </a:p>
          <a:p>
            <a:pPr>
              <a:spcAft>
                <a:spcPts val="800"/>
              </a:spcAft>
            </a:pPr>
            <a:r>
              <a:rPr lang="da-DK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Kombinerer ny viden og kendt viden (eks. viden fra andre institutioner/sektorer eller andre lande). </a:t>
            </a:r>
          </a:p>
          <a:p>
            <a:pPr>
              <a:spcAft>
                <a:spcPts val="800"/>
              </a:spcAft>
            </a:pPr>
            <a:r>
              <a:rPr lang="da-DK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 viden, der kombineres, skal bruges på nye måder eller i nye sammenhænge.</a:t>
            </a:r>
          </a:p>
          <a:p>
            <a:pPr>
              <a:spcAft>
                <a:spcPts val="800"/>
              </a:spcAft>
            </a:pPr>
            <a:r>
              <a:rPr lang="da-DK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Skabe værdi på kort og/eller lang sigt: Øger effekten og/eller kvaliteten af serviceydelse og/eller arbejdsvilkår og/eller skaber værdi </a:t>
            </a:r>
            <a:br>
              <a:rPr lang="da-DK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samfundet.</a:t>
            </a:r>
          </a:p>
          <a:p>
            <a:pPr>
              <a:spcAft>
                <a:spcPts val="800"/>
              </a:spcAft>
            </a:pPr>
            <a:r>
              <a:rPr lang="da-DK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Radikal eller inkrementel?</a:t>
            </a:r>
          </a:p>
          <a:p>
            <a:pPr>
              <a:spcAft>
                <a:spcPts val="800"/>
              </a:spcAft>
            </a:pPr>
            <a:r>
              <a:rPr lang="da-DK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Strategisk innovation eller hverdagsinnovation?</a:t>
            </a:r>
          </a:p>
          <a:p>
            <a:r>
              <a:rPr lang="da-DK" sz="1800" dirty="0">
                <a:ea typeface="Calibri" panose="020F0502020204030204" pitchFamily="34" charset="0"/>
                <a:cs typeface="Times New Roman" panose="02020603050405020304" pitchFamily="18" charset="0"/>
              </a:rPr>
              <a:t>Kan være mere eller mindre radikal innovation på de fire parametre:</a:t>
            </a:r>
            <a:br>
              <a:rPr lang="da-DK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800" dirty="0"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da-DK" sz="1700" b="0" dirty="0">
                <a:latin typeface="+mn-lt"/>
              </a:rPr>
              <a:t>Paradigme (organisation), Position i markedet, Proces og Produkt.</a:t>
            </a:r>
            <a:endParaRPr lang="da-DK" sz="1700" dirty="0"/>
          </a:p>
          <a:p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4629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F08C6-7869-42F2-829E-6683126F4D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C7CD7C-F7E2-4FF3-B441-BD5C13FCA230}" type="datetime1">
              <a:rPr lang="da-DK" smtClean="0"/>
              <a:t>05-12-2023</a:t>
            </a:fld>
            <a:endParaRPr lang="da-DK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ECFECBB-9D38-8854-8B51-CF0BEC897B0A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B464A576-0146-4551-B783-0C2C318A82B4}" type="datetime1">
              <a:rPr lang="da-DK" smtClean="0"/>
              <a:pPr>
                <a:spcAft>
                  <a:spcPts val="600"/>
                </a:spcAft>
              </a:pPr>
              <a:t>05-12-2023</a:t>
            </a:fld>
            <a:endParaRPr lang="da-DK"/>
          </a:p>
        </p:txBody>
      </p:sp>
      <p:sp>
        <p:nvSpPr>
          <p:cNvPr id="2" name="Titel 31">
            <a:extLst>
              <a:ext uri="{FF2B5EF4-FFF2-40B4-BE49-F238E27FC236}">
                <a16:creationId xmlns:a16="http://schemas.microsoft.com/office/drawing/2014/main" id="{A5D28781-1DD4-CA4D-A58E-9D19DB56063D}"/>
              </a:ext>
            </a:extLst>
          </p:cNvPr>
          <p:cNvSpPr txBox="1">
            <a:spLocks/>
          </p:cNvSpPr>
          <p:nvPr/>
        </p:nvSpPr>
        <p:spPr>
          <a:xfrm>
            <a:off x="1904999" y="627798"/>
            <a:ext cx="4680000" cy="69077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438275" algn="l"/>
              </a:tabLst>
              <a:defRPr sz="9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sz="3600" b="1" kern="1200" dirty="0">
                <a:latin typeface="+mj-lt"/>
                <a:ea typeface="+mj-ea"/>
                <a:cs typeface="+mj-cs"/>
              </a:rPr>
              <a:t>Eksempler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da-DK" sz="3600" b="1" i="0" kern="1200" dirty="0"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da-DK" sz="3600" b="1" i="0" kern="12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15E9AF5-82B8-741F-C8EF-6783AFF31207}"/>
              </a:ext>
            </a:extLst>
          </p:cNvPr>
          <p:cNvSpPr txBox="1">
            <a:spLocks/>
          </p:cNvSpPr>
          <p:nvPr/>
        </p:nvSpPr>
        <p:spPr>
          <a:xfrm>
            <a:off x="751114" y="1417293"/>
            <a:ext cx="6477000" cy="4848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da-DK" sz="1800" dirty="0"/>
              <a:t>U</a:t>
            </a:r>
            <a:r>
              <a:rPr lang="da-DK" sz="1800" b="0" i="0" dirty="0">
                <a:effectLst/>
              </a:rPr>
              <a:t>dstedelse af digitale beviser til kurser og andre læringsforløb (</a:t>
            </a:r>
            <a:r>
              <a:rPr lang="da-DK" sz="1800" dirty="0"/>
              <a:t>Badge)</a:t>
            </a:r>
            <a:br>
              <a:rPr lang="da-DK" sz="1800" dirty="0"/>
            </a:br>
            <a:r>
              <a:rPr lang="da-DK" sz="1800" dirty="0"/>
              <a:t>A</a:t>
            </a:r>
            <a:r>
              <a:rPr lang="da-DK" sz="1800" b="0" i="0" dirty="0">
                <a:effectLst/>
              </a:rPr>
              <a:t>fprøve konkrete digitale løsninger i et eksperiment sammen med kolleger, der har konkret behov for løsning. Giver hurtigt indblik i:</a:t>
            </a:r>
            <a:br>
              <a:rPr lang="da-DK" sz="1800" b="0" i="0" dirty="0">
                <a:effectLst/>
              </a:rPr>
            </a:br>
            <a:r>
              <a:rPr lang="da-DK" sz="1800" b="0" i="0" dirty="0">
                <a:effectLst/>
              </a:rPr>
              <a:t>- hvilke kompetencer og evner, der er behov for</a:t>
            </a:r>
            <a:br>
              <a:rPr lang="da-DK" sz="1800" b="0" i="0" dirty="0">
                <a:effectLst/>
              </a:rPr>
            </a:br>
            <a:r>
              <a:rPr lang="da-DK" sz="1800" b="0" i="0" dirty="0">
                <a:effectLst/>
              </a:rPr>
              <a:t>- hvilken styring, organisering og incitamentsstruktur, der er behov for</a:t>
            </a:r>
            <a:br>
              <a:rPr lang="da-DK" sz="1800" dirty="0"/>
            </a:br>
            <a:r>
              <a:rPr lang="da-DK" sz="1800" dirty="0"/>
              <a:t>- </a:t>
            </a:r>
            <a:r>
              <a:rPr lang="da-DK" sz="1800" b="0" i="0" dirty="0">
                <a:effectLst/>
              </a:rPr>
              <a:t>hvilke teknologier og </a:t>
            </a:r>
            <a:r>
              <a:rPr lang="da-DK" sz="1800" b="0" i="0" dirty="0" err="1">
                <a:effectLst/>
              </a:rPr>
              <a:t>governancemodeller</a:t>
            </a:r>
            <a:r>
              <a:rPr lang="da-DK" sz="1800" b="0" i="0" dirty="0">
                <a:effectLst/>
              </a:rPr>
              <a:t> SDU skal besidde og mestre</a:t>
            </a:r>
            <a:br>
              <a:rPr lang="da-DK" sz="1800" b="0" i="0" dirty="0">
                <a:effectLst/>
              </a:rPr>
            </a:br>
            <a:r>
              <a:rPr lang="da-DK" sz="1800" b="0" i="0" dirty="0">
                <a:effectLst/>
              </a:rPr>
              <a:t>- hvilke aktiviteter, processer og ressourcer, der er </a:t>
            </a:r>
            <a:r>
              <a:rPr lang="da-DK" sz="1800" b="0" i="0" dirty="0" err="1">
                <a:effectLst/>
              </a:rPr>
              <a:t>nød-vendige</a:t>
            </a:r>
            <a:endParaRPr lang="da-DK" sz="1800" dirty="0"/>
          </a:p>
          <a:p>
            <a:pPr>
              <a:spcAft>
                <a:spcPts val="800"/>
              </a:spcAft>
            </a:pPr>
            <a:r>
              <a:rPr lang="da-DK" sz="1800" dirty="0" err="1"/>
              <a:t>Prototyping</a:t>
            </a:r>
            <a:r>
              <a:rPr lang="da-DK" sz="1800" dirty="0"/>
              <a:t> – udvikle sammen med og teste hos slutbrugerne</a:t>
            </a:r>
          </a:p>
          <a:p>
            <a:pPr>
              <a:spcAft>
                <a:spcPts val="800"/>
              </a:spcAft>
            </a:pPr>
            <a:r>
              <a:rPr lang="da-DK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Fokus på alt fra nye teknologier til (</a:t>
            </a:r>
            <a:r>
              <a:rPr 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da-DK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adikal) organisations-udvikling</a:t>
            </a:r>
            <a:endParaRPr lang="da-DK" sz="1800" dirty="0"/>
          </a:p>
        </p:txBody>
      </p:sp>
      <p:pic>
        <p:nvPicPr>
          <p:cNvPr id="6" name="Billede 5" descr="Et billede, der indeholder tekst, avis, tilbehør, skilt&#10;&#10;Automatisk genereret beskrivelse">
            <a:extLst>
              <a:ext uri="{FF2B5EF4-FFF2-40B4-BE49-F238E27FC236}">
                <a16:creationId xmlns:a16="http://schemas.microsoft.com/office/drawing/2014/main" id="{19C37BA4-DC19-43E8-7657-C9332FA8B3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59" y="1417293"/>
            <a:ext cx="4124950" cy="4684501"/>
          </a:xfrm>
          <a:prstGeom prst="rect">
            <a:avLst/>
          </a:prstGeom>
          <a:noFill/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5B8FF353-B8EA-7771-AFF0-4DF34731D4F9}"/>
              </a:ext>
            </a:extLst>
          </p:cNvPr>
          <p:cNvSpPr txBox="1">
            <a:spLocks/>
          </p:cNvSpPr>
          <p:nvPr/>
        </p:nvSpPr>
        <p:spPr>
          <a:xfrm>
            <a:off x="152400" y="70644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DF57F23-7F7F-476C-888E-A2D0D0DE4194}" type="datetime1">
              <a:rPr lang="da-DK" smtClean="0"/>
              <a:pPr>
                <a:spcAft>
                  <a:spcPts val="600"/>
                </a:spcAft>
              </a:pPr>
              <a:t>05-12-2023</a:t>
            </a:fld>
            <a:endParaRPr lang="da-DK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7169325"/>
      </p:ext>
    </p:extLst>
  </p:cSld>
  <p:clrMapOvr>
    <a:masterClrMapping/>
  </p:clrMapOvr>
</p:sld>
</file>

<file path=ppt/theme/theme1.xml><?xml version="1.0" encoding="utf-8"?>
<a:theme xmlns:a="http://schemas.openxmlformats.org/drawingml/2006/main" name="SDU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" id="{F00653A6-EDC9-4A26-A101-22DCF11D94E2}" vid="{4BE6CC0C-BBC1-44D2-9F45-8500ECBE54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FormConfiguration><![CDATA[{"formFields":[{"type":"instructions","name":"Vlgdato","label":"Vælg dato hvis der skal være dato på slideshowet / select date if you want dates in the slideshow"},{"required":false,"shareValue":false,"type":"datePicker","name":"Date","label":"Date"}],"formDataEntries":[]}]]></TemplafyFormConfiguration>
</file>

<file path=customXml/item10.xml><?xml version="1.0" encoding="utf-8"?>
<TemplafySlideTemplateConfiguration><![CDATA[{"slideVersion":1,"isValidatorEnabled":false,"isLocked":false,"elementsMetadata":[{"type":"shape","elementConfiguration":{"binding":"{{UserProfile.Institut.Institute}}","type":"text","disableUpdates":false}}],"slideId":"637961591343753539","enableDocumentContentUpdater":false,"version":"2.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slideVersion":1,"isValidatorEnabled":false,"isLocked":false,"elementsMetadata":[{"type":"shape","elementConfiguration":{"binding":"{{UserProfile.Institut.Institute}}","type":"text","disableUpdates":false}}],"slideId":"637961591343009082","enableDocumentContentUpdater":false,"version":"2.0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slideVersion":1,"isValidatorEnabled":false,"isLocked":false,"elementsMetadata":[{"type":"shape","elementConfiguration":{"binding":"{{UserProfile.Institut.Institute}}","type":"text","disableUpdates":false}}],"slideId":"637961591343009082","enableDocumentContentUpdater":false,"version":"2.0"}]]></TemplafySlideTemplateConfiguration>
</file>

<file path=customXml/item2.xml><?xml version="1.0" encoding="utf-8"?>
<TemplafyTemplateConfiguration><![CDATA[{"elementsMetadata":[{"type":"shape","id":"e5a7e0fb-e0b0-45a7-aa80-756b74ad9adc","elementConfiguration":{"binding":"{{FormatDateTime(Form.Date,Translate(\"Format_DateCustomA\"),DocumentLanguage)}}","type":"text","disableUpdates":false}},{"type":"shape","id":"4ed0ec9a-4deb-42b2-b17e-ec4d3a4df2b3","elementConfiguration":{"binding":"{{UserProfile.Institut.Institute}}","type":"text","disableUpdates":false}},{"type":"shape","id":"28818f26-8b5f-40ce-8cb2-02024bb613d4","elementConfiguration":{"binding":"{{UserProfile.Institut.Institute}}","type":"text","disableUpdates":false}},{"type":"shape","id":"4dc1439a-0f74-4e78-8f6e-4c628937a767","elementConfiguration":{"binding":"{{UserProfile.Institut.Institute}}","type":"text","disableUpdates":false}},{"type":"shape","id":"4619f6aa-9c19-46f0-baf2-c9a458ef0fd5","elementConfiguration":{"binding":"{{UserProfile.Institut.Institute}}","type":"text","disableUpdates":false}},{"type":"shape","id":"8cca835a-d85d-4fe2-8a6e-02fc84fe9617","elementConfiguration":{"binding":"{{UserProfile.Institut.Institute}}","type":"text","disableUpdates":false}},{"type":"shape","id":"6725599d-5fa4-4182-be77-394c7e790610","elementConfiguration":{"binding":"{{UserProfile.Institut.Institute}}","type":"text","disableUpdates":false}},{"type":"shape","id":"c3c769b8-f04a-46fc-91e4-8c6c452b98aa","elementConfiguration":{"binding":"{{UserProfile.Institut.Institute}}","type":"text","disableUpdates":false}},{"type":"shape","id":"8ea069b5-add6-4c2a-b665-85857ef334ad","elementConfiguration":{"binding":"{{UserProfile.Institut.Institute}}","type":"text","disableUpdates":false}},{"type":"shape","id":"bcc6a86f-e88e-41a7-845b-78c05edbad12","elementConfiguration":{"binding":"{{UserProfile.Institut.Institute}}","type":"text","disableUpdates":false}},{"type":"shape","id":"2de74e8a-3412-44ce-8c4b-09c9ee04eb5c","elementConfiguration":{"binding":"{{UserProfile.Institut.Institute}}","type":"text","disableUpdates":false}},{"type":"shape","id":"74fd48ff-6a6f-4ad4-b834-bc0db8f37bb9","elementConfiguration":{"binding":"{{UserProfile.Institut.Institute}}","type":"text","disableUpdates":false}},{"type":"shape","id":"11e29768-5260-4d82-83f0-987591bf29bf","elementConfiguration":{"binding":"{{UserProfile.Institut.Institute}}","type":"text","disableUpdates":false}},{"type":"shape","id":"cabdaf4b-1626-4740-bc59-f7d829257057","elementConfiguration":{"binding":"{{UserProfile.Institut.Institute}}","type":"text","disableUpdates":false}},{"type":"shape","id":"f112b253-0a1a-48f1-aee9-92cea49617b5","elementConfiguration":{"binding":"{{UserProfile.Institut.Institute}}","type":"text","disableUpdates":false}},{"type":"shape","id":"ffdd2353-bb4f-4468-b647-063119091a3f","elementConfiguration":{"binding":"{{UserProfile.Institut.Institute}}","type":"text","disableUpdates":false}}],"transformationConfigurations":[],"templateName":"SDU widescreen 16:9 template - with department, date and links","templateDescription":"SDU bredformat 16:9 skabelon - med enhed, dato og links.","enableDocumentContentUpdater":false,"version":"2.0"}]]></TemplafyTemplateConfiguration>
</file>

<file path=customXml/item3.xml><?xml version="1.0" encoding="utf-8"?>
<TemplafySlideTemplateConfiguration><![CDATA[{"slideVersion":1,"isValidatorEnabled":false,"isLocked":false,"elementsMetadata":[{"type":"shape","elementConfiguration":{"binding":"{{UserProfile.Institut.Institute}}","type":"text","disableUpdates":false}}],"slideId":"637961591343009082","enableDocumentContentUpdater":false,"version":"2.0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{"type":"shape","elementConfiguration":{"binding":"{{UserProfile.Institut.Institute}}","type":"text","disableUpdates":false}}],"slideId":"637961591343009082","enableDocumentContentUpdater":false,"version":"2.0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{"type":"shape","elementConfiguration":{"binding":"{{UserProfile.Institut.Institute}}","type":"text","disableUpdates":false}}],"slideId":"637961591343753539","enableDocumentContentUpdater":fals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E58D0F7B-1F17-4E5D-BC63-2B0FB3F5A51A}">
  <ds:schemaRefs/>
</ds:datastoreItem>
</file>

<file path=customXml/itemProps10.xml><?xml version="1.0" encoding="utf-8"?>
<ds:datastoreItem xmlns:ds="http://schemas.openxmlformats.org/officeDocument/2006/customXml" ds:itemID="{13DD1F13-B016-4138-8B68-7408C5E235C6}">
  <ds:schemaRefs/>
</ds:datastoreItem>
</file>

<file path=customXml/itemProps11.xml><?xml version="1.0" encoding="utf-8"?>
<ds:datastoreItem xmlns:ds="http://schemas.openxmlformats.org/officeDocument/2006/customXml" ds:itemID="{CE6D6CEA-785F-4547-99B1-827A35513DEC}">
  <ds:schemaRefs/>
</ds:datastoreItem>
</file>

<file path=customXml/itemProps12.xml><?xml version="1.0" encoding="utf-8"?>
<ds:datastoreItem xmlns:ds="http://schemas.openxmlformats.org/officeDocument/2006/customXml" ds:itemID="{B760AC2D-7B7B-4876-9473-88CFC951EF79}">
  <ds:schemaRefs/>
</ds:datastoreItem>
</file>

<file path=customXml/itemProps13.xml><?xml version="1.0" encoding="utf-8"?>
<ds:datastoreItem xmlns:ds="http://schemas.openxmlformats.org/officeDocument/2006/customXml" ds:itemID="{3BC5E677-74B3-4FDF-B5EE-F635B9E1809A}">
  <ds:schemaRefs/>
</ds:datastoreItem>
</file>

<file path=customXml/itemProps14.xml><?xml version="1.0" encoding="utf-8"?>
<ds:datastoreItem xmlns:ds="http://schemas.openxmlformats.org/officeDocument/2006/customXml" ds:itemID="{F4C384F8-D347-4162-8AF0-D127E2B3A65C}">
  <ds:schemaRefs/>
</ds:datastoreItem>
</file>

<file path=customXml/itemProps2.xml><?xml version="1.0" encoding="utf-8"?>
<ds:datastoreItem xmlns:ds="http://schemas.openxmlformats.org/officeDocument/2006/customXml" ds:itemID="{90DE47FB-CBD9-46EF-A4BB-64ED750A2AFD}">
  <ds:schemaRefs/>
</ds:datastoreItem>
</file>

<file path=customXml/itemProps3.xml><?xml version="1.0" encoding="utf-8"?>
<ds:datastoreItem xmlns:ds="http://schemas.openxmlformats.org/officeDocument/2006/customXml" ds:itemID="{FEB1901F-BF6C-471C-A3B9-C97FE7EC6A0F}">
  <ds:schemaRefs/>
</ds:datastoreItem>
</file>

<file path=customXml/itemProps4.xml><?xml version="1.0" encoding="utf-8"?>
<ds:datastoreItem xmlns:ds="http://schemas.openxmlformats.org/officeDocument/2006/customXml" ds:itemID="{BEB2B9B7-9C71-4451-AD27-ED26CCFBE3BC}">
  <ds:schemaRefs/>
</ds:datastoreItem>
</file>

<file path=customXml/itemProps5.xml><?xml version="1.0" encoding="utf-8"?>
<ds:datastoreItem xmlns:ds="http://schemas.openxmlformats.org/officeDocument/2006/customXml" ds:itemID="{C8C84136-C380-4081-A631-26468EBB079A}">
  <ds:schemaRefs/>
</ds:datastoreItem>
</file>

<file path=customXml/itemProps6.xml><?xml version="1.0" encoding="utf-8"?>
<ds:datastoreItem xmlns:ds="http://schemas.openxmlformats.org/officeDocument/2006/customXml" ds:itemID="{A57A175D-B3B3-4ECF-AE86-43EC857C1136}">
  <ds:schemaRefs/>
</ds:datastoreItem>
</file>

<file path=customXml/itemProps7.xml><?xml version="1.0" encoding="utf-8"?>
<ds:datastoreItem xmlns:ds="http://schemas.openxmlformats.org/officeDocument/2006/customXml" ds:itemID="{CB743F4C-9685-4433-85DC-86DFF74C4B1E}">
  <ds:schemaRefs/>
</ds:datastoreItem>
</file>

<file path=customXml/itemProps8.xml><?xml version="1.0" encoding="utf-8"?>
<ds:datastoreItem xmlns:ds="http://schemas.openxmlformats.org/officeDocument/2006/customXml" ds:itemID="{53E138F0-A278-4C20-9F1E-79AB733CC62D}">
  <ds:schemaRefs/>
</ds:datastoreItem>
</file>

<file path=customXml/itemProps9.xml><?xml version="1.0" encoding="utf-8"?>
<ds:datastoreItem xmlns:ds="http://schemas.openxmlformats.org/officeDocument/2006/customXml" ds:itemID="{19E5405E-561D-47E0-A49E-59DFAE7AF86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517</Words>
  <Application>Microsoft Office PowerPoint</Application>
  <PresentationFormat>Widescreen</PresentationFormat>
  <Paragraphs>55</Paragraphs>
  <Slides>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Wingdings</vt:lpstr>
      <vt:lpstr>SDU</vt:lpstr>
      <vt:lpstr>PowerPoint-præsentation</vt:lpstr>
      <vt:lpstr>Typer af projekter</vt:lpstr>
      <vt:lpstr>Eksperimenter</vt:lpstr>
      <vt:lpstr>Medlemmer af Reviewgruppen er sparringspartner på Eksperimenter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2023-12-05T15:17:02Z</dcterms:created>
  <dcterms:modified xsi:type="dcterms:W3CDTF">2023-12-05T15:36:17Z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2022-09-01T12:40:42</vt:lpwstr>
  </property>
  <property fmtid="{D5CDD505-2E9C-101B-9397-08002B2CF9AE}" pid="3" name="TemplafyTenantId">
    <vt:lpwstr>sdu</vt:lpwstr>
  </property>
  <property fmtid="{D5CDD505-2E9C-101B-9397-08002B2CF9AE}" pid="4" name="TemplafyTemplateId">
    <vt:lpwstr>636891894186761813</vt:lpwstr>
  </property>
  <property fmtid="{D5CDD505-2E9C-101B-9397-08002B2CF9AE}" pid="5" name="TemplafyUserProfileId">
    <vt:lpwstr>637830435346580110</vt:lpwstr>
  </property>
  <property fmtid="{D5CDD505-2E9C-101B-9397-08002B2CF9AE}" pid="6" name="TemplafyLanguageCode">
    <vt:lpwstr>da-DK</vt:lpwstr>
  </property>
  <property fmtid="{D5CDD505-2E9C-101B-9397-08002B2CF9AE}" pid="7" name="TemplafyFromBlank">
    <vt:bool>false</vt:bool>
  </property>
</Properties>
</file>