
<file path=[Content_Types].xml><?xml version="1.0" encoding="utf-8"?>
<Types xmlns="http://schemas.openxmlformats.org/package/2006/content-types">
  <Default Extension="bin"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3"/>
  </p:sldMasterIdLst>
  <p:notesMasterIdLst>
    <p:notesMasterId r:id="rId25"/>
  </p:notesMasterIdLst>
  <p:sldIdLst>
    <p:sldId id="256" r:id="rId14"/>
    <p:sldId id="257" r:id="rId15"/>
    <p:sldId id="297" r:id="rId16"/>
    <p:sldId id="296" r:id="rId17"/>
    <p:sldId id="298" r:id="rId18"/>
    <p:sldId id="2147198442" r:id="rId19"/>
    <p:sldId id="2147198439" r:id="rId20"/>
    <p:sldId id="2147198441" r:id="rId21"/>
    <p:sldId id="2147198440" r:id="rId22"/>
    <p:sldId id="290" r:id="rId23"/>
    <p:sldId id="214719844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CF9788-9569-4883-B5A1-699F9289972C}" v="74" dt="2024-04-08T12:05:04.963"/>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2" autoAdjust="0"/>
  </p:normalViewPr>
  <p:slideViewPr>
    <p:cSldViewPr snapToGrid="0" showGuides="1">
      <p:cViewPr varScale="1">
        <p:scale>
          <a:sx n="88" d="100"/>
          <a:sy n="88" d="100"/>
        </p:scale>
        <p:origin x="374"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Master" Target="slideMasters/slideMaster1.xml"/><Relationship Id="rId18" Type="http://schemas.openxmlformats.org/officeDocument/2006/relationships/slide" Target="slides/slide5.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8.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slide" Target="slides/slide4.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11.xml"/><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theme" Target="theme/theme1.xml"/><Relationship Id="rId10" Type="http://schemas.openxmlformats.org/officeDocument/2006/relationships/customXml" Target="../customXml/item10.xml"/><Relationship Id="rId19" Type="http://schemas.openxmlformats.org/officeDocument/2006/relationships/slide" Target="slides/slide6.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CD72A38B-F9FA-4036-A084-652409E98F08}" type="datetimeFigureOut">
              <a:rPr lang="en-GB"/>
              <a:pPr/>
              <a:t>08/04/2024</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49436F85-577F-4A92-A47F-D540A2BCC821}" type="slidenum">
              <a:rPr lang="en-GB"/>
              <a:pPr/>
              <a:t>‹nr.›</a:t>
            </a:fld>
            <a:endParaRPr lang="en-GB"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en-GB" smtClean="0"/>
              <a:pPr/>
              <a:t>2</a:t>
            </a:fld>
            <a:endParaRPr lang="en-GB" dirty="0"/>
          </a:p>
        </p:txBody>
      </p:sp>
    </p:spTree>
    <p:extLst>
      <p:ext uri="{BB962C8B-B14F-4D97-AF65-F5344CB8AC3E}">
        <p14:creationId xmlns:p14="http://schemas.microsoft.com/office/powerpoint/2010/main" val="3499640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Calibri" panose="020F0502020204030204" pitchFamily="34" charset="0"/>
              </a:rPr>
              <a:t>Hvis vi på én gang skal leve op til vores raison d’etre og levere på vores purpose, samtidig med at vi adresserer udfordringer og udnytter muligheder, så, så er det vores vurdering, at vi skal have meget, meget høj kvalitet i alt vi foretager 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Calibri" panose="020F0502020204030204" pitchFamily="34" charset="0"/>
              </a:rPr>
              <a:t>Høj kvalitet i uddannelserne – og et renomme for at levere høj kvalitet i uddannelserne – reducerer risikoen for, at vi mister studerende / begrænser tilbagegangen / tiltrækker flere dygtige studerende; udover at bidrage med værdi for samfundet, så øger høj kvalitet i forskningen også sandsynligheden for, at vi hjemtager eksterne forskningsmidler, hvilket igen styrker vores forskningskvalitet.</a:t>
            </a:r>
          </a:p>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en-GB" smtClean="0"/>
              <a:pPr/>
              <a:t>3</a:t>
            </a:fld>
            <a:endParaRPr lang="en-GB" dirty="0"/>
          </a:p>
        </p:txBody>
      </p:sp>
    </p:spTree>
    <p:extLst>
      <p:ext uri="{BB962C8B-B14F-4D97-AF65-F5344CB8AC3E}">
        <p14:creationId xmlns:p14="http://schemas.microsoft.com/office/powerpoint/2010/main" val="300304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Calibri" panose="020F0502020204030204" pitchFamily="34" charset="0"/>
              </a:rPr>
              <a:t>Hvordan højeste kvalitet? Talentfulde mennesker! Fastholdelse, udvikling og rekruttering.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Calibri" panose="020F0502020204030204" pitchFamily="34" charset="0"/>
              </a:rPr>
              <a:t>Hvis vi skal lykkes med højeste kvalitet, så er der én ting, der er vigtigere end alt andet: Mennesker. Individer og miljøer. Fokus på og prioritering af talentfulde mennesker.</a:t>
            </a:r>
          </a:p>
        </p:txBody>
      </p:sp>
      <p:sp>
        <p:nvSpPr>
          <p:cNvPr id="4" name="Pladsholder til slidenummer 3"/>
          <p:cNvSpPr>
            <a:spLocks noGrp="1"/>
          </p:cNvSpPr>
          <p:nvPr>
            <p:ph type="sldNum" sz="quarter" idx="5"/>
          </p:nvPr>
        </p:nvSpPr>
        <p:spPr/>
        <p:txBody>
          <a:bodyPr/>
          <a:lstStyle/>
          <a:p>
            <a:fld id="{49436F85-577F-4A92-A47F-D540A2BCC821}" type="slidenum">
              <a:rPr lang="en-GB" smtClean="0"/>
              <a:pPr/>
              <a:t>4</a:t>
            </a:fld>
            <a:endParaRPr lang="en-GB" dirty="0"/>
          </a:p>
        </p:txBody>
      </p:sp>
    </p:spTree>
    <p:extLst>
      <p:ext uri="{BB962C8B-B14F-4D97-AF65-F5344CB8AC3E}">
        <p14:creationId xmlns:p14="http://schemas.microsoft.com/office/powerpoint/2010/main" val="3318967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100" dirty="0">
                <a:effectLst/>
                <a:latin typeface="Calibri" panose="020F0502020204030204" pitchFamily="34" charset="0"/>
                <a:ea typeface="Calibri" panose="020F0502020204030204" pitchFamily="34" charset="0"/>
              </a:rPr>
              <a:t>Det sted, strategien og dens indsatser skal tage os hen. Strategi handler om at ”bevæge noget”. Masser af strategi bliver aldrig til andet en varm luft og buzzwords. Hvis ikke strategien flytter organisationen et bedre sted hen, så er den ligegyldig. </a:t>
            </a:r>
          </a:p>
          <a:p>
            <a:r>
              <a:rPr lang="da-DK" sz="1100" dirty="0">
                <a:effectLst/>
                <a:latin typeface="Calibri" panose="020F0502020204030204" pitchFamily="34" charset="0"/>
                <a:ea typeface="Calibri" panose="020F0502020204030204" pitchFamily="34" charset="0"/>
              </a:rPr>
              <a:t>Samtidigt: Hvis man ikke har et klart billede af, hvor man skal hen, så farer man let vild. </a:t>
            </a:r>
          </a:p>
          <a:p>
            <a:endParaRPr lang="da-DK" sz="1100" dirty="0">
              <a:effectLst/>
              <a:latin typeface="Calibri" panose="020F0502020204030204" pitchFamily="34" charset="0"/>
              <a:ea typeface="Calibri" panose="020F0502020204030204" pitchFamily="34" charset="0"/>
            </a:endParaRPr>
          </a:p>
          <a:p>
            <a:r>
              <a:rPr lang="da-DK" sz="1100" dirty="0">
                <a:effectLst/>
                <a:latin typeface="Calibri" panose="020F0502020204030204" pitchFamily="34" charset="0"/>
                <a:ea typeface="Calibri" panose="020F0502020204030204" pitchFamily="34" charset="0"/>
              </a:rPr>
              <a:t>Og hvor er det så, strategien skal flytte SDU hen?</a:t>
            </a:r>
            <a:r>
              <a:rPr lang="da-DK" sz="1800" dirty="0">
                <a:effectLst/>
                <a:latin typeface="Calibri" panose="020F0502020204030204" pitchFamily="34" charset="0"/>
                <a:ea typeface="Calibri" panose="020F0502020204030204" pitchFamily="34" charset="0"/>
              </a:rPr>
              <a:t> </a:t>
            </a:r>
          </a:p>
          <a:p>
            <a:endParaRPr lang="da-DK" sz="1800" dirty="0">
              <a:effectLst/>
              <a:latin typeface="Calibri" panose="020F0502020204030204" pitchFamily="34" charset="0"/>
              <a:ea typeface="Calibri" panose="020F0502020204030204" pitchFamily="34" charset="0"/>
            </a:endParaRPr>
          </a:p>
          <a:p>
            <a:r>
              <a:rPr lang="da-DK" sz="1800" dirty="0">
                <a:effectLst/>
                <a:latin typeface="Calibri" panose="020F0502020204030204" pitchFamily="34" charset="0"/>
                <a:ea typeface="Calibri" panose="020F0502020204030204" pitchFamily="34" charset="0"/>
              </a:rPr>
              <a:t>Ad2: </a:t>
            </a:r>
          </a:p>
          <a:p>
            <a:pPr marL="342900" indent="-342900">
              <a:buFont typeface="Arial" panose="020B0604020202020204" pitchFamily="34" charset="0"/>
              <a:buChar char="•"/>
            </a:pPr>
            <a:r>
              <a:rPr lang="da-DK" sz="1350" dirty="0">
                <a:effectLst/>
                <a:ea typeface="Times New Roman" panose="02020603050405020304" pitchFamily="18" charset="0"/>
              </a:rPr>
              <a:t>Flere eksterne forskningsmidler</a:t>
            </a:r>
          </a:p>
          <a:p>
            <a:pPr marL="342900" indent="-342900">
              <a:buFont typeface="Arial" panose="020B0604020202020204" pitchFamily="34" charset="0"/>
              <a:buChar char="•"/>
            </a:pPr>
            <a:r>
              <a:rPr lang="da-DK" sz="1350" dirty="0">
                <a:effectLst/>
                <a:ea typeface="Times New Roman" panose="02020603050405020304" pitchFamily="18" charset="0"/>
              </a:rPr>
              <a:t>Flere grundforskningscentre og andre elitære midler</a:t>
            </a:r>
          </a:p>
          <a:p>
            <a:pPr marL="342900" indent="-342900">
              <a:buFont typeface="Arial" panose="020B0604020202020204" pitchFamily="34" charset="0"/>
              <a:buChar char="•"/>
            </a:pPr>
            <a:r>
              <a:rPr lang="da-DK" sz="1350" dirty="0">
                <a:effectLst/>
                <a:ea typeface="Times New Roman" panose="02020603050405020304" pitchFamily="18" charset="0"/>
              </a:rPr>
              <a:t>Har styrket eller holdt fast i vores </a:t>
            </a:r>
            <a:r>
              <a:rPr lang="da-DK" sz="1350" dirty="0" err="1">
                <a:effectLst/>
                <a:ea typeface="Times New Roman" panose="02020603050405020304" pitchFamily="18" charset="0"/>
              </a:rPr>
              <a:t>rankingplaceringer</a:t>
            </a:r>
            <a:endParaRPr lang="da-DK" sz="1350" dirty="0">
              <a:effectLst/>
              <a:ea typeface="Times New Roman" panose="02020603050405020304" pitchFamily="18" charset="0"/>
            </a:endParaRPr>
          </a:p>
          <a:p>
            <a:pPr marL="342900" indent="-342900">
              <a:buFont typeface="Arial" panose="020B0604020202020204" pitchFamily="34" charset="0"/>
              <a:buChar char="•"/>
            </a:pPr>
            <a:r>
              <a:rPr lang="da-DK" sz="1350" dirty="0">
                <a:effectLst/>
                <a:ea typeface="Times New Roman" panose="02020603050405020304" pitchFamily="18" charset="0"/>
              </a:rPr>
              <a:t>Anerkendt som et stærkt forskningsuniversitet</a:t>
            </a:r>
            <a:br>
              <a:rPr lang="da-DK" sz="1200" dirty="0">
                <a:effectLst/>
                <a:ea typeface="Times New Roman" panose="02020603050405020304" pitchFamily="18" charset="0"/>
              </a:rPr>
            </a:br>
            <a:endParaRPr lang="da-DK" sz="600" dirty="0">
              <a:effectLst/>
              <a:ea typeface="Calibri" panose="020F0502020204030204" pitchFamily="34" charset="0"/>
            </a:endParaRPr>
          </a:p>
          <a:p>
            <a:r>
              <a:rPr lang="da-DK" sz="1800" dirty="0">
                <a:effectLst/>
                <a:latin typeface="Calibri" panose="020F0502020204030204" pitchFamily="34" charset="0"/>
                <a:ea typeface="Calibri" panose="020F0502020204030204" pitchFamily="34" charset="0"/>
              </a:rPr>
              <a:t>Ad3:</a:t>
            </a:r>
          </a:p>
          <a:p>
            <a:pPr marL="285750" indent="-285750">
              <a:buFont typeface="Arial" panose="020B0604020202020204" pitchFamily="34" charset="0"/>
              <a:buChar char="•"/>
            </a:pPr>
            <a:r>
              <a:rPr lang="da-DK" sz="1800" dirty="0">
                <a:effectLst/>
                <a:ea typeface="Times New Roman" panose="02020603050405020304" pitchFamily="18" charset="0"/>
              </a:rPr>
              <a:t>Stærkere studenterpopulation</a:t>
            </a:r>
          </a:p>
          <a:p>
            <a:pPr marL="285750" indent="-285750">
              <a:buFont typeface="Arial" panose="020B0604020202020204" pitchFamily="34" charset="0"/>
              <a:buChar char="•"/>
            </a:pPr>
            <a:r>
              <a:rPr lang="da-DK" sz="1800" dirty="0">
                <a:effectLst/>
                <a:ea typeface="Times New Roman" panose="02020603050405020304" pitchFamily="18" charset="0"/>
              </a:rPr>
              <a:t>Mindre frafald</a:t>
            </a:r>
          </a:p>
          <a:p>
            <a:pPr marL="285750" indent="-285750">
              <a:buFont typeface="Arial" panose="020B0604020202020204" pitchFamily="34" charset="0"/>
              <a:buChar char="•"/>
            </a:pPr>
            <a:r>
              <a:rPr lang="da-DK" sz="1800" dirty="0">
                <a:effectLst/>
                <a:ea typeface="Times New Roman" panose="02020603050405020304" pitchFamily="18" charset="0"/>
              </a:rPr>
              <a:t>Mindre ledighed efter dimission</a:t>
            </a:r>
          </a:p>
          <a:p>
            <a:pPr marL="285750" indent="-285750">
              <a:buFont typeface="Arial" panose="020B0604020202020204" pitchFamily="34" charset="0"/>
              <a:buChar char="•"/>
            </a:pPr>
            <a:r>
              <a:rPr lang="da-DK" sz="1800" dirty="0">
                <a:effectLst/>
                <a:ea typeface="Times New Roman" panose="02020603050405020304" pitchFamily="18" charset="0"/>
              </a:rPr>
              <a:t>Efterspurgte EVU-forløb</a:t>
            </a:r>
            <a:endParaRPr lang="da-DK" sz="1800" dirty="0">
              <a:effectLst/>
              <a:latin typeface="Calibri" panose="020F0502020204030204" pitchFamily="34" charset="0"/>
              <a:ea typeface="Calibri" panose="020F0502020204030204" pitchFamily="34" charset="0"/>
            </a:endParaRPr>
          </a:p>
          <a:p>
            <a:endParaRPr lang="da-DK" dirty="0"/>
          </a:p>
          <a:p>
            <a:r>
              <a:rPr lang="da-DK" dirty="0"/>
              <a:t>Ad4:</a:t>
            </a:r>
          </a:p>
          <a:p>
            <a:pPr marL="171450" indent="-171450">
              <a:buFont typeface="Arial" panose="020B0604020202020204" pitchFamily="34" charset="0"/>
              <a:buChar char="•"/>
            </a:pPr>
            <a:r>
              <a:rPr lang="da-DK" sz="1200" dirty="0">
                <a:effectLst/>
                <a:ea typeface="Times New Roman" panose="02020603050405020304" pitchFamily="18" charset="0"/>
              </a:rPr>
              <a:t>Endnu flere </a:t>
            </a:r>
            <a:r>
              <a:rPr lang="da-DK" sz="1200" dirty="0" err="1">
                <a:effectLst/>
                <a:ea typeface="Times New Roman" panose="02020603050405020304" pitchFamily="18" charset="0"/>
              </a:rPr>
              <a:t>start-ups</a:t>
            </a:r>
            <a:r>
              <a:rPr lang="da-DK" sz="1200" dirty="0">
                <a:effectLst/>
                <a:ea typeface="Times New Roman" panose="02020603050405020304" pitchFamily="18" charset="0"/>
              </a:rPr>
              <a:t> og </a:t>
            </a:r>
            <a:r>
              <a:rPr lang="da-DK" sz="1200" dirty="0" err="1">
                <a:effectLst/>
                <a:ea typeface="Times New Roman" panose="02020603050405020304" pitchFamily="18" charset="0"/>
              </a:rPr>
              <a:t>spinouts</a:t>
            </a:r>
            <a:endParaRPr lang="da-DK" sz="1200" dirty="0">
              <a:effectLst/>
              <a:ea typeface="Times New Roman" panose="02020603050405020304" pitchFamily="18" charset="0"/>
            </a:endParaRPr>
          </a:p>
          <a:p>
            <a:pPr marL="171450" indent="-171450">
              <a:buFont typeface="Arial" panose="020B0604020202020204" pitchFamily="34" charset="0"/>
              <a:buChar char="•"/>
            </a:pPr>
            <a:r>
              <a:rPr lang="da-DK" sz="1200" dirty="0">
                <a:effectLst/>
                <a:ea typeface="Times New Roman" panose="02020603050405020304" pitchFamily="18" charset="0"/>
              </a:rPr>
              <a:t>Kvalificering af den offentlige debat</a:t>
            </a:r>
          </a:p>
          <a:p>
            <a:pPr marL="171450" indent="-171450">
              <a:buFont typeface="Arial" panose="020B0604020202020204" pitchFamily="34" charset="0"/>
              <a:buChar char="•"/>
            </a:pPr>
            <a:r>
              <a:rPr lang="da-DK" sz="1200" dirty="0">
                <a:effectLst/>
                <a:ea typeface="Times New Roman" panose="02020603050405020304" pitchFamily="18" charset="0"/>
              </a:rPr>
              <a:t>Stærke virksomhedssamarbejder</a:t>
            </a:r>
          </a:p>
          <a:p>
            <a:pPr marL="171450" indent="-171450">
              <a:buFont typeface="Arial" panose="020B0604020202020204" pitchFamily="34" charset="0"/>
              <a:buChar char="•"/>
            </a:pPr>
            <a:r>
              <a:rPr lang="da-DK" sz="1200" dirty="0">
                <a:effectLst/>
                <a:ea typeface="Times New Roman" panose="02020603050405020304" pitchFamily="18" charset="0"/>
              </a:rPr>
              <a:t>Endnu stærkere forskningsbaseret rådgivning</a:t>
            </a:r>
            <a:endParaRPr lang="da-DK" sz="1200" dirty="0">
              <a:effectLst/>
              <a:ea typeface="Calibri" panose="020F0502020204030204" pitchFamily="34" charset="0"/>
            </a:endParaRPr>
          </a:p>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en-GB" smtClean="0"/>
              <a:pPr/>
              <a:t>5</a:t>
            </a:fld>
            <a:endParaRPr lang="en-GB" dirty="0"/>
          </a:p>
        </p:txBody>
      </p:sp>
    </p:spTree>
    <p:extLst>
      <p:ext uri="{BB962C8B-B14F-4D97-AF65-F5344CB8AC3E}">
        <p14:creationId xmlns:p14="http://schemas.microsoft.com/office/powerpoint/2010/main" val="553028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9436F85-577F-4A92-A47F-D540A2BCC821}" type="slidenum">
              <a:rPr lang="en-GB" smtClean="0"/>
              <a:pPr/>
              <a:t>6</a:t>
            </a:fld>
            <a:endParaRPr lang="en-GB"/>
          </a:p>
        </p:txBody>
      </p:sp>
    </p:spTree>
    <p:extLst>
      <p:ext uri="{BB962C8B-B14F-4D97-AF65-F5344CB8AC3E}">
        <p14:creationId xmlns:p14="http://schemas.microsoft.com/office/powerpoint/2010/main" val="4261655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9436F85-577F-4A92-A47F-D540A2BCC821}" type="slidenum">
              <a:rPr lang="en-GB" smtClean="0"/>
              <a:pPr/>
              <a:t>7</a:t>
            </a:fld>
            <a:endParaRPr lang="en-GB"/>
          </a:p>
        </p:txBody>
      </p:sp>
    </p:spTree>
    <p:extLst>
      <p:ext uri="{BB962C8B-B14F-4D97-AF65-F5344CB8AC3E}">
        <p14:creationId xmlns:p14="http://schemas.microsoft.com/office/powerpoint/2010/main" val="3029149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9436F85-577F-4A92-A47F-D540A2BCC821}" type="slidenum">
              <a:rPr lang="en-GB" smtClean="0"/>
              <a:pPr/>
              <a:t>8</a:t>
            </a:fld>
            <a:endParaRPr lang="en-GB"/>
          </a:p>
        </p:txBody>
      </p:sp>
    </p:spTree>
    <p:extLst>
      <p:ext uri="{BB962C8B-B14F-4D97-AF65-F5344CB8AC3E}">
        <p14:creationId xmlns:p14="http://schemas.microsoft.com/office/powerpoint/2010/main" val="3794038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9436F85-577F-4A92-A47F-D540A2BCC821}" type="slidenum">
              <a:rPr lang="en-GB" smtClean="0"/>
              <a:pPr/>
              <a:t>9</a:t>
            </a:fld>
            <a:endParaRPr lang="en-GB"/>
          </a:p>
        </p:txBody>
      </p:sp>
    </p:spTree>
    <p:extLst>
      <p:ext uri="{BB962C8B-B14F-4D97-AF65-F5344CB8AC3E}">
        <p14:creationId xmlns:p14="http://schemas.microsoft.com/office/powerpoint/2010/main" val="3408610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en-GB" smtClean="0"/>
              <a:pPr/>
              <a:t>10</a:t>
            </a:fld>
            <a:endParaRPr lang="en-GB" dirty="0"/>
          </a:p>
        </p:txBody>
      </p:sp>
    </p:spTree>
    <p:extLst>
      <p:ext uri="{BB962C8B-B14F-4D97-AF65-F5344CB8AC3E}">
        <p14:creationId xmlns:p14="http://schemas.microsoft.com/office/powerpoint/2010/main" val="1183016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vid fors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tx1"/>
                </a:solidFill>
              </a:defRPr>
            </a:lvl1pPr>
          </a:lstStyle>
          <a:p>
            <a:r>
              <a:rPr lang="da-DK" dirty="0"/>
              <a:t>Klik for at tilføje overskrift</a:t>
            </a:r>
          </a:p>
        </p:txBody>
      </p:sp>
      <p:sp>
        <p:nvSpPr>
          <p:cNvPr id="13" name="Date Placeholder 14">
            <a:extLst>
              <a:ext uri="{FF2B5EF4-FFF2-40B4-BE49-F238E27FC236}">
                <a16:creationId xmlns:a16="http://schemas.microsoft.com/office/drawing/2014/main" id="{5161ABAB-6DB4-433A-ACC8-A0EC0AACAD0C}"/>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08-04-2024</a:t>
            </a:fld>
            <a:endParaRPr lang="da-DK" dirty="0"/>
          </a:p>
        </p:txBody>
      </p:sp>
      <p:sp>
        <p:nvSpPr>
          <p:cNvPr id="14" name="Date Placeholder 14">
            <a:extLst>
              <a:ext uri="{FF2B5EF4-FFF2-40B4-BE49-F238E27FC236}">
                <a16:creationId xmlns:a16="http://schemas.microsoft.com/office/drawing/2014/main" id="{BC3A8B03-9EA5-416E-BD54-B87E6C4A6781}"/>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08-04-2024</a:t>
            </a:fld>
            <a:endParaRPr lang="da-DK" dirty="0"/>
          </a:p>
        </p:txBody>
      </p:sp>
    </p:spTree>
    <p:extLst>
      <p:ext uri="{BB962C8B-B14F-4D97-AF65-F5344CB8AC3E}">
        <p14:creationId xmlns:p14="http://schemas.microsoft.com/office/powerpoint/2010/main" val="319033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llede og indhold">
    <p:spTree>
      <p:nvGrpSpPr>
        <p:cNvPr id="1" name=""/>
        <p:cNvGrpSpPr/>
        <p:nvPr/>
      </p:nvGrpSpPr>
      <p:grpSpPr>
        <a:xfrm>
          <a:off x="0" y="0"/>
          <a:ext cx="0" cy="0"/>
          <a:chOff x="0" y="0"/>
          <a:chExt cx="0" cy="0"/>
        </a:xfrm>
      </p:grpSpPr>
      <p:sp>
        <p:nvSpPr>
          <p:cNvPr id="10" name="Pladsholder til billede 3"/>
          <p:cNvSpPr>
            <a:spLocks noGrp="1"/>
          </p:cNvSpPr>
          <p:nvPr>
            <p:ph type="pic" sz="quarter" idx="13" hasCustomPrompt="1"/>
          </p:nvPr>
        </p:nvSpPr>
        <p:spPr>
          <a:xfrm>
            <a:off x="0" y="0"/>
            <a:ext cx="6099300" cy="6858000"/>
          </a:xfrm>
          <a:solidFill>
            <a:schemeClr val="bg1"/>
          </a:solidFill>
        </p:spPr>
        <p:txBody>
          <a:bodyPr/>
          <a:lstStyle>
            <a:lvl1pPr marL="0" indent="0" algn="ctr">
              <a:buNone/>
              <a:defRPr sz="1200"/>
            </a:lvl1pPr>
          </a:lstStyle>
          <a:p>
            <a:r>
              <a:rPr lang="da-DK" dirty="0"/>
              <a:t>Vælg pladsholderen og indsæt billede via Templafy/Skyfish eller ikon eller logo via Templafy/Billeder</a:t>
            </a:r>
            <a:endParaRPr lang="da-DK"/>
          </a:p>
        </p:txBody>
      </p:sp>
      <p:sp>
        <p:nvSpPr>
          <p:cNvPr id="8" name="Titel 1"/>
          <p:cNvSpPr>
            <a:spLocks noGrp="1"/>
          </p:cNvSpPr>
          <p:nvPr>
            <p:ph type="title" hasCustomPrompt="1"/>
          </p:nvPr>
        </p:nvSpPr>
        <p:spPr>
          <a:xfrm>
            <a:off x="6692401" y="1076109"/>
            <a:ext cx="4680000" cy="1822734"/>
          </a:xfrm>
        </p:spPr>
        <p:txBody>
          <a:bodyPr/>
          <a:lstStyle>
            <a:lvl1pPr>
              <a:defRPr/>
            </a:lvl1pPr>
          </a:lstStyle>
          <a:p>
            <a:r>
              <a:rPr lang="da-DK" dirty="0"/>
              <a:t>Klik for at tilføje overskrift, maksimalt 3 linjer</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692400"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20" name="Logo black">
            <a:extLst>
              <a:ext uri="{FF2B5EF4-FFF2-40B4-BE49-F238E27FC236}">
                <a16:creationId xmlns:a16="http://schemas.microsoft.com/office/drawing/2014/main" id="{1421C492-A651-4EE4-BB8B-C6886E7B5C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92400" y="6294893"/>
            <a:ext cx="784800" cy="211840"/>
          </a:xfrm>
          <a:prstGeom prst="rect">
            <a:avLst/>
          </a:prstGeom>
        </p:spPr>
      </p:pic>
      <p:sp>
        <p:nvSpPr>
          <p:cNvPr id="30" name="Date Placeholder 14">
            <a:extLst>
              <a:ext uri="{FF2B5EF4-FFF2-40B4-BE49-F238E27FC236}">
                <a16:creationId xmlns:a16="http://schemas.microsoft.com/office/drawing/2014/main" id="{2C4B35A0-F8F7-420F-9E06-CC0AAAA0B84F}"/>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08-04-2024</a:t>
            </a:fld>
            <a:endParaRPr lang="da-DK" dirty="0"/>
          </a:p>
        </p:txBody>
      </p:sp>
      <p:sp>
        <p:nvSpPr>
          <p:cNvPr id="9" name="TextBox 19">
            <a:extLst>
              <a:ext uri="{FF2B5EF4-FFF2-40B4-BE49-F238E27FC236}">
                <a16:creationId xmlns:a16="http://schemas.microsoft.com/office/drawing/2014/main" id="{77BCC6E7-9279-FA89-A785-CF0077EE4743}"/>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dirty="0"/>
          </a:p>
        </p:txBody>
      </p:sp>
    </p:spTree>
    <p:extLst>
      <p:ext uri="{BB962C8B-B14F-4D97-AF65-F5344CB8AC3E}">
        <p14:creationId xmlns:p14="http://schemas.microsoft.com/office/powerpoint/2010/main" val="23072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llede og tekst (CV)">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710399" y="1700213"/>
            <a:ext cx="4677070" cy="1436392"/>
          </a:xfrm>
        </p:spPr>
        <p:txBody>
          <a:bodyPr/>
          <a:lstStyle>
            <a:lvl1pPr>
              <a:defRPr sz="4800"/>
            </a:lvl1pPr>
          </a:lstStyle>
          <a:p>
            <a:r>
              <a:rPr lang="da-DK" dirty="0"/>
              <a:t>Overskrift i </a:t>
            </a:r>
            <a:r>
              <a:rPr lang="da-DK" dirty="0" err="1"/>
              <a:t>maks</a:t>
            </a:r>
            <a:r>
              <a:rPr lang="da-DK" dirty="0"/>
              <a:t> 2 linjer</a:t>
            </a:r>
            <a:endParaRPr lang="da-DK"/>
          </a:p>
        </p:txBody>
      </p:sp>
      <p:sp>
        <p:nvSpPr>
          <p:cNvPr id="15" name="Text Placeholder 4">
            <a:extLst>
              <a:ext uri="{FF2B5EF4-FFF2-40B4-BE49-F238E27FC236}">
                <a16:creationId xmlns:a16="http://schemas.microsoft.com/office/drawing/2014/main" id="{6FAAEFF0-FCE4-48D6-A0D1-A458F3CD3EB3}"/>
              </a:ext>
            </a:extLst>
          </p:cNvPr>
          <p:cNvSpPr>
            <a:spLocks noGrp="1"/>
          </p:cNvSpPr>
          <p:nvPr>
            <p:ph type="body" sz="quarter" idx="19" hasCustomPrompt="1"/>
          </p:nvPr>
        </p:nvSpPr>
        <p:spPr>
          <a:xfrm>
            <a:off x="6692202"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Text Placeholder 5">
            <a:extLst>
              <a:ext uri="{FF2B5EF4-FFF2-40B4-BE49-F238E27FC236}">
                <a16:creationId xmlns:a16="http://schemas.microsoft.com/office/drawing/2014/main" id="{2F21E6D3-406B-4DA0-9B5A-6A2F208BAF71}"/>
              </a:ext>
            </a:extLst>
          </p:cNvPr>
          <p:cNvSpPr>
            <a:spLocks noGrp="1"/>
          </p:cNvSpPr>
          <p:nvPr>
            <p:ph type="body" sz="quarter" idx="18" hasCustomPrompt="1"/>
          </p:nvPr>
        </p:nvSpPr>
        <p:spPr>
          <a:xfrm>
            <a:off x="6710399" y="452437"/>
            <a:ext cx="4659277" cy="790493"/>
          </a:xfrm>
        </p:spPr>
        <p:txBody>
          <a:bodyPr anchor="b" anchorCtr="0"/>
          <a:lstStyle>
            <a:lvl1pPr marL="0" indent="0">
              <a:buFont typeface="Arial" panose="020B0604020202020204" pitchFamily="34" charset="0"/>
              <a:buNone/>
              <a:defRPr/>
            </a:lvl1pPr>
          </a:lstStyle>
          <a:p>
            <a:pPr lvl="0"/>
            <a:r>
              <a:rPr lang="da-DK" dirty="0"/>
              <a:t>Klik for at indsætte tekst (f.eks. job titel)</a:t>
            </a:r>
            <a:endParaRPr lang="da-DK"/>
          </a:p>
        </p:txBody>
      </p:sp>
      <p:sp>
        <p:nvSpPr>
          <p:cNvPr id="10" name="Pladsholder til billede 3"/>
          <p:cNvSpPr>
            <a:spLocks noGrp="1"/>
          </p:cNvSpPr>
          <p:nvPr>
            <p:ph type="pic" sz="quarter" idx="13" hasCustomPrompt="1"/>
          </p:nvPr>
        </p:nvSpPr>
        <p:spPr>
          <a:xfrm>
            <a:off x="411163" y="1016000"/>
            <a:ext cx="4043879" cy="4804038"/>
          </a:xfrm>
          <a:noFill/>
        </p:spPr>
        <p:txBody>
          <a:bodyPr/>
          <a:lstStyle>
            <a:lvl1pPr marL="0" indent="0" algn="ctr">
              <a:buNone/>
              <a:defRPr sz="1100"/>
            </a:lvl1pPr>
          </a:lstStyle>
          <a:p>
            <a:r>
              <a:rPr lang="da-DK" dirty="0"/>
              <a:t>Vælg pladsholderen og indsæt billede via Templafy/Skyfish eller ikon eller logo via Templafy/Billeder</a:t>
            </a:r>
            <a:endParaRPr lang="da-DK"/>
          </a:p>
        </p:txBody>
      </p:sp>
      <p:sp>
        <p:nvSpPr>
          <p:cNvPr id="18" name="Date Placeholder 14">
            <a:extLst>
              <a:ext uri="{FF2B5EF4-FFF2-40B4-BE49-F238E27FC236}">
                <a16:creationId xmlns:a16="http://schemas.microsoft.com/office/drawing/2014/main" id="{4AC2696B-BD55-4932-A36E-BCC4318F22B0}"/>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08-04-2024</a:t>
            </a:fld>
            <a:endParaRPr lang="da-DK" dirty="0"/>
          </a:p>
        </p:txBody>
      </p:sp>
      <p:sp>
        <p:nvSpPr>
          <p:cNvPr id="4" name="Date Placeholder 3">
            <a:extLst>
              <a:ext uri="{FF2B5EF4-FFF2-40B4-BE49-F238E27FC236}">
                <a16:creationId xmlns:a16="http://schemas.microsoft.com/office/drawing/2014/main" id="{01591D0A-163E-46D9-B4AE-DA2791457328}"/>
              </a:ext>
            </a:extLst>
          </p:cNvPr>
          <p:cNvSpPr>
            <a:spLocks noGrp="1"/>
          </p:cNvSpPr>
          <p:nvPr>
            <p:ph type="dt" sz="half" idx="20"/>
          </p:nvPr>
        </p:nvSpPr>
        <p:spPr/>
        <p:txBody>
          <a:bodyPr/>
          <a:lstStyle/>
          <a:p>
            <a:fld id="{F1A13B18-F5ED-4611-8DBB-F05123AFBA22}" type="datetimeFigureOut">
              <a:rPr lang="da-DK" smtClean="0"/>
              <a:pPr/>
              <a:t>08-04-2024</a:t>
            </a:fld>
            <a:endParaRPr lang="da-DK" dirty="0"/>
          </a:p>
        </p:txBody>
      </p:sp>
      <p:sp>
        <p:nvSpPr>
          <p:cNvPr id="11" name="Slide Number Placeholder 10">
            <a:extLst>
              <a:ext uri="{FF2B5EF4-FFF2-40B4-BE49-F238E27FC236}">
                <a16:creationId xmlns:a16="http://schemas.microsoft.com/office/drawing/2014/main" id="{DA9685AE-678B-466E-B97B-590BC795CFDA}"/>
              </a:ext>
            </a:extLst>
          </p:cNvPr>
          <p:cNvSpPr>
            <a:spLocks noGrp="1"/>
          </p:cNvSpPr>
          <p:nvPr>
            <p:ph type="sldNum" sz="quarter" idx="22"/>
          </p:nvPr>
        </p:nvSpPr>
        <p:spPr/>
        <p:txBody>
          <a:bodyPr/>
          <a:lstStyle/>
          <a:p>
            <a:fld id="{45D37B1E-C366-494F-A587-962AD9AABC83}" type="slidenum">
              <a:rPr lang="da-DK" smtClean="0"/>
              <a:pPr/>
              <a:t>‹nr.›</a:t>
            </a:fld>
            <a:endParaRPr lang="da-DK" dirty="0"/>
          </a:p>
        </p:txBody>
      </p:sp>
      <p:pic>
        <p:nvPicPr>
          <p:cNvPr id="13" name="Logo black">
            <a:extLst>
              <a:ext uri="{FF2B5EF4-FFF2-40B4-BE49-F238E27FC236}">
                <a16:creationId xmlns:a16="http://schemas.microsoft.com/office/drawing/2014/main" id="{16CDF92D-C78F-4CBE-853B-4E3CD39D2A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4" name="TextBox 19">
            <a:extLst>
              <a:ext uri="{FF2B5EF4-FFF2-40B4-BE49-F238E27FC236}">
                <a16:creationId xmlns:a16="http://schemas.microsoft.com/office/drawing/2014/main" id="{84BAC96C-D3F0-4589-BA68-661284F36D77}"/>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dirty="0"/>
          </a:p>
        </p:txBody>
      </p:sp>
    </p:spTree>
    <p:extLst>
      <p:ext uri="{BB962C8B-B14F-4D97-AF65-F5344CB8AC3E}">
        <p14:creationId xmlns:p14="http://schemas.microsoft.com/office/powerpoint/2010/main" val="2172234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verskrift og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400"/>
            </a:lvl1pPr>
          </a:lstStyle>
          <a:p>
            <a:r>
              <a:rPr lang="da-DK" dirty="0"/>
              <a:t>Vælg pladsholderen og indsæt billede via Templafy/Skyfish eller ikon eller logo via Templafy/Billeder</a:t>
            </a:r>
            <a:endParaRPr lang="da-DK"/>
          </a:p>
        </p:txBody>
      </p:sp>
      <p:sp>
        <p:nvSpPr>
          <p:cNvPr id="17" name="Date Placeholder 14">
            <a:extLst>
              <a:ext uri="{FF2B5EF4-FFF2-40B4-BE49-F238E27FC236}">
                <a16:creationId xmlns:a16="http://schemas.microsoft.com/office/drawing/2014/main" id="{360EC57D-D72D-43A3-90BC-3ACC9F8BC95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08-04-2024</a:t>
            </a:fld>
            <a:endParaRPr lang="da-DK" dirty="0"/>
          </a:p>
        </p:txBody>
      </p:sp>
      <p:sp>
        <p:nvSpPr>
          <p:cNvPr id="18" name="Date Placeholder 14">
            <a:extLst>
              <a:ext uri="{FF2B5EF4-FFF2-40B4-BE49-F238E27FC236}">
                <a16:creationId xmlns:a16="http://schemas.microsoft.com/office/drawing/2014/main" id="{36B2A848-B2AD-472A-AC10-0002D162D52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08-04-2024</a:t>
            </a:fld>
            <a:endParaRPr lang="da-DK" dirty="0"/>
          </a:p>
        </p:txBody>
      </p:sp>
      <p:sp>
        <p:nvSpPr>
          <p:cNvPr id="4" name="Slide Number Placeholder 3">
            <a:extLst>
              <a:ext uri="{FF2B5EF4-FFF2-40B4-BE49-F238E27FC236}">
                <a16:creationId xmlns:a16="http://schemas.microsoft.com/office/drawing/2014/main" id="{417D6F82-73FC-4F13-BFEC-9200E77E1527}"/>
              </a:ext>
            </a:extLst>
          </p:cNvPr>
          <p:cNvSpPr>
            <a:spLocks noGrp="1"/>
          </p:cNvSpPr>
          <p:nvPr>
            <p:ph type="sldNum" sz="quarter" idx="16"/>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3918304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e ikoner">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FA71C01-3350-42F9-9392-0F3379095A93}"/>
              </a:ext>
            </a:extLst>
          </p:cNvPr>
          <p:cNvSpPr>
            <a:spLocks noGrp="1"/>
          </p:cNvSpPr>
          <p:nvPr>
            <p:ph sz="quarter" idx="13" hasCustomPrompt="1"/>
          </p:nvPr>
        </p:nvSpPr>
        <p:spPr>
          <a:xfrm>
            <a:off x="2932902" y="1700213"/>
            <a:ext cx="936000" cy="936000"/>
          </a:xfrm>
        </p:spPr>
        <p:txBody>
          <a:bodyPr wrap="none"/>
          <a:lstStyle>
            <a:lvl1pPr marL="0" indent="0">
              <a:buNone/>
              <a:defRPr sz="1000"/>
            </a:lvl1pPr>
          </a:lstStyle>
          <a:p>
            <a:pPr lvl="0"/>
            <a:r>
              <a:rPr lang="da-DK" dirty="0"/>
              <a:t>Indsæt logo: Vælg pladsholderen, indsæt logo via Templafy/Billeder</a:t>
            </a:r>
            <a:endParaRPr lang="da-DK"/>
          </a:p>
        </p:txBody>
      </p:sp>
      <p:sp>
        <p:nvSpPr>
          <p:cNvPr id="11" name="Text Placeholder 10">
            <a:extLst>
              <a:ext uri="{FF2B5EF4-FFF2-40B4-BE49-F238E27FC236}">
                <a16:creationId xmlns:a16="http://schemas.microsoft.com/office/drawing/2014/main" id="{C0A09C85-3CCC-44AB-A808-AA96845B1281}"/>
              </a:ext>
            </a:extLst>
          </p:cNvPr>
          <p:cNvSpPr>
            <a:spLocks noGrp="1"/>
          </p:cNvSpPr>
          <p:nvPr>
            <p:ph type="body" sz="quarter" idx="14" hasCustomPrompt="1"/>
          </p:nvPr>
        </p:nvSpPr>
        <p:spPr>
          <a:xfrm>
            <a:off x="2932902" y="2733129"/>
            <a:ext cx="3564000" cy="756000"/>
          </a:xfrm>
        </p:spPr>
        <p:txBody>
          <a:bodyPr/>
          <a:lstStyle>
            <a:lvl1pPr marL="0" indent="0">
              <a:buFont typeface="Arial" panose="020B0604020202020204" pitchFamily="34" charset="0"/>
              <a:buChar char="​"/>
              <a:defRPr sz="2100" b="1"/>
            </a:lvl1pPr>
            <a:lvl2pPr marL="252000">
              <a:defRPr/>
            </a:lvl2pPr>
            <a:lvl3pPr marL="504000">
              <a:defRPr/>
            </a:lvl3pPr>
          </a:lstStyle>
          <a:p>
            <a:pPr lvl="0"/>
            <a:r>
              <a:rPr lang="da-DK"/>
              <a:t>Klik for at tilføje overskrift</a:t>
            </a:r>
          </a:p>
          <a:p>
            <a:pPr lvl="1"/>
            <a:r>
              <a:rPr lang="da-DK"/>
              <a:t>Second level</a:t>
            </a:r>
          </a:p>
          <a:p>
            <a:pPr lvl="2"/>
            <a:endParaRPr lang="da-DK" dirty="0"/>
          </a:p>
        </p:txBody>
      </p:sp>
      <p:sp>
        <p:nvSpPr>
          <p:cNvPr id="13" name="Content Placeholder 12">
            <a:extLst>
              <a:ext uri="{FF2B5EF4-FFF2-40B4-BE49-F238E27FC236}">
                <a16:creationId xmlns:a16="http://schemas.microsoft.com/office/drawing/2014/main" id="{3F35B7FD-E0E2-4581-BAC7-8858E530AFEA}"/>
              </a:ext>
            </a:extLst>
          </p:cNvPr>
          <p:cNvSpPr>
            <a:spLocks noGrp="1"/>
          </p:cNvSpPr>
          <p:nvPr>
            <p:ph sz="quarter" idx="15" hasCustomPrompt="1"/>
          </p:nvPr>
        </p:nvSpPr>
        <p:spPr>
          <a:xfrm>
            <a:off x="2934000" y="4012975"/>
            <a:ext cx="936000" cy="936000"/>
          </a:xfrm>
        </p:spPr>
        <p:txBody>
          <a:bodyPr wrap="none"/>
          <a:lstStyle>
            <a:lvl1pPr marL="0" indent="0">
              <a:buNone/>
              <a:defRPr sz="1000"/>
            </a:lvl1pPr>
          </a:lstStyle>
          <a:p>
            <a:pPr lvl="0"/>
            <a:r>
              <a:rPr lang="da-DK" dirty="0"/>
              <a:t>Indsæt logo: Vælg pladsholderen, indsæt logo via Templafy/Billeder</a:t>
            </a:r>
            <a:endParaRPr lang="da-DK"/>
          </a:p>
        </p:txBody>
      </p:sp>
      <p:sp>
        <p:nvSpPr>
          <p:cNvPr id="15" name="Text Placeholder 14">
            <a:extLst>
              <a:ext uri="{FF2B5EF4-FFF2-40B4-BE49-F238E27FC236}">
                <a16:creationId xmlns:a16="http://schemas.microsoft.com/office/drawing/2014/main" id="{52C92166-E723-47D5-9A87-3354EB28C43E}"/>
              </a:ext>
            </a:extLst>
          </p:cNvPr>
          <p:cNvSpPr>
            <a:spLocks noGrp="1"/>
          </p:cNvSpPr>
          <p:nvPr>
            <p:ph type="body" sz="quarter" idx="16" hasCustomPrompt="1"/>
          </p:nvPr>
        </p:nvSpPr>
        <p:spPr>
          <a:xfrm>
            <a:off x="2932112" y="5093240"/>
            <a:ext cx="3564000" cy="756000"/>
          </a:xfrm>
        </p:spPr>
        <p:txBody>
          <a:bodyPr/>
          <a:lstStyle>
            <a:lvl1pPr marL="0" indent="0">
              <a:buFont typeface="Arial" panose="020B0604020202020204" pitchFamily="34" charset="0"/>
              <a:buChar char="​"/>
              <a:defRPr sz="2000" b="1"/>
            </a:lvl1pPr>
            <a:lvl2pPr marL="252000">
              <a:defRPr/>
            </a:lvl2pPr>
            <a:lvl3pPr marL="252000" indent="0">
              <a:buNone/>
              <a:defRPr/>
            </a:lvl3pPr>
          </a:lstStyle>
          <a:p>
            <a:pPr lvl="0"/>
            <a:r>
              <a:rPr lang="da-DK" dirty="0"/>
              <a:t>Klik for at </a:t>
            </a:r>
            <a:r>
              <a:rPr lang="da-DK"/>
              <a:t>tilføje overskrift</a:t>
            </a:r>
          </a:p>
          <a:p>
            <a:pPr lvl="1"/>
            <a:r>
              <a:rPr lang="da-DK"/>
              <a:t>Second level</a:t>
            </a:r>
            <a:endParaRPr lang="da-DK" dirty="0"/>
          </a:p>
        </p:txBody>
      </p:sp>
      <p:sp>
        <p:nvSpPr>
          <p:cNvPr id="17" name="Content Placeholder 16">
            <a:extLst>
              <a:ext uri="{FF2B5EF4-FFF2-40B4-BE49-F238E27FC236}">
                <a16:creationId xmlns:a16="http://schemas.microsoft.com/office/drawing/2014/main" id="{AE23DA26-37CC-4CA7-8253-FD9AB459D2EF}"/>
              </a:ext>
            </a:extLst>
          </p:cNvPr>
          <p:cNvSpPr>
            <a:spLocks noGrp="1"/>
          </p:cNvSpPr>
          <p:nvPr>
            <p:ph sz="quarter" idx="17" hasCustomPrompt="1"/>
          </p:nvPr>
        </p:nvSpPr>
        <p:spPr>
          <a:xfrm>
            <a:off x="7474740" y="1700213"/>
            <a:ext cx="936000" cy="936000"/>
          </a:xfrm>
        </p:spPr>
        <p:txBody>
          <a:bodyPr wrap="none"/>
          <a:lstStyle>
            <a:lvl1pPr marL="0" indent="0">
              <a:buNone/>
              <a:defRPr sz="1000"/>
            </a:lvl1pPr>
            <a:lvl2pPr marL="252000" indent="0">
              <a:buNone/>
              <a:defRPr sz="1000"/>
            </a:lvl2pPr>
          </a:lstStyle>
          <a:p>
            <a:pPr lvl="0"/>
            <a:r>
              <a:rPr lang="da-DK" dirty="0"/>
              <a:t>Indsæt logo: Vælg pladsholderen, indsæt logo via Templafy/Billeder</a:t>
            </a:r>
            <a:endParaRPr lang="da-DK"/>
          </a:p>
        </p:txBody>
      </p:sp>
      <p:sp>
        <p:nvSpPr>
          <p:cNvPr id="19" name="Text Placeholder 18">
            <a:extLst>
              <a:ext uri="{FF2B5EF4-FFF2-40B4-BE49-F238E27FC236}">
                <a16:creationId xmlns:a16="http://schemas.microsoft.com/office/drawing/2014/main" id="{62682726-03AB-4490-8664-993881FA0BB1}"/>
              </a:ext>
            </a:extLst>
          </p:cNvPr>
          <p:cNvSpPr>
            <a:spLocks noGrp="1"/>
          </p:cNvSpPr>
          <p:nvPr>
            <p:ph type="body" sz="quarter" idx="18" hasCustomPrompt="1"/>
          </p:nvPr>
        </p:nvSpPr>
        <p:spPr>
          <a:xfrm>
            <a:off x="7459663" y="273240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dirty="0"/>
              <a:t>Klik for at </a:t>
            </a:r>
            <a:r>
              <a:rPr lang="da-DK"/>
              <a:t>tilføje overskrift</a:t>
            </a:r>
          </a:p>
          <a:p>
            <a:pPr lvl="1"/>
            <a:r>
              <a:rPr lang="da-DK"/>
              <a:t>Second level</a:t>
            </a:r>
          </a:p>
          <a:p>
            <a:pPr lvl="2"/>
            <a:endParaRPr lang="da-DK" dirty="0"/>
          </a:p>
        </p:txBody>
      </p:sp>
      <p:sp>
        <p:nvSpPr>
          <p:cNvPr id="21" name="Content Placeholder 20">
            <a:extLst>
              <a:ext uri="{FF2B5EF4-FFF2-40B4-BE49-F238E27FC236}">
                <a16:creationId xmlns:a16="http://schemas.microsoft.com/office/drawing/2014/main" id="{762625AB-198B-4F37-9382-C78FD9118D5A}"/>
              </a:ext>
            </a:extLst>
          </p:cNvPr>
          <p:cNvSpPr>
            <a:spLocks noGrp="1"/>
          </p:cNvSpPr>
          <p:nvPr>
            <p:ph sz="quarter" idx="19" hasCustomPrompt="1"/>
          </p:nvPr>
        </p:nvSpPr>
        <p:spPr>
          <a:xfrm>
            <a:off x="7459663" y="4012975"/>
            <a:ext cx="936000" cy="936000"/>
          </a:xfrm>
        </p:spPr>
        <p:txBody>
          <a:bodyPr wrap="none"/>
          <a:lstStyle>
            <a:lvl1pPr marL="0" indent="0">
              <a:buNone/>
              <a:defRPr sz="1000"/>
            </a:lvl1pPr>
          </a:lstStyle>
          <a:p>
            <a:pPr lvl="0"/>
            <a:r>
              <a:rPr lang="da-DK" dirty="0"/>
              <a:t>Indsæt logo: Vælg pladsholderen, indsæt logo via Templafy/Billeder</a:t>
            </a:r>
            <a:endParaRPr lang="da-DK"/>
          </a:p>
        </p:txBody>
      </p:sp>
      <p:sp>
        <p:nvSpPr>
          <p:cNvPr id="23" name="Text Placeholder 22">
            <a:extLst>
              <a:ext uri="{FF2B5EF4-FFF2-40B4-BE49-F238E27FC236}">
                <a16:creationId xmlns:a16="http://schemas.microsoft.com/office/drawing/2014/main" id="{D8AE7F93-F2C6-4199-8D16-CFB4D977F63E}"/>
              </a:ext>
            </a:extLst>
          </p:cNvPr>
          <p:cNvSpPr>
            <a:spLocks noGrp="1"/>
          </p:cNvSpPr>
          <p:nvPr>
            <p:ph type="body" sz="quarter" idx="20" hasCustomPrompt="1"/>
          </p:nvPr>
        </p:nvSpPr>
        <p:spPr>
          <a:xfrm>
            <a:off x="7473948" y="509324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dirty="0"/>
              <a:t>Klik for at </a:t>
            </a:r>
            <a:r>
              <a:rPr lang="da-DK"/>
              <a:t>tilføje overskrift</a:t>
            </a:r>
          </a:p>
          <a:p>
            <a:pPr lvl="1"/>
            <a:r>
              <a:rPr lang="da-DK"/>
              <a:t>Second level</a:t>
            </a:r>
            <a:endParaRPr lang="da-DK" dirty="0"/>
          </a:p>
        </p:txBody>
      </p:sp>
      <p:sp>
        <p:nvSpPr>
          <p:cNvPr id="4" name="Date Placeholder 3">
            <a:extLst>
              <a:ext uri="{FF2B5EF4-FFF2-40B4-BE49-F238E27FC236}">
                <a16:creationId xmlns:a16="http://schemas.microsoft.com/office/drawing/2014/main" id="{21133E6A-A4F4-491B-846E-1DACC83D9BB7}"/>
              </a:ext>
            </a:extLst>
          </p:cNvPr>
          <p:cNvSpPr>
            <a:spLocks noGrp="1"/>
          </p:cNvSpPr>
          <p:nvPr>
            <p:ph type="dt" sz="half" idx="11"/>
          </p:nvPr>
        </p:nvSpPr>
        <p:spPr/>
        <p:txBody>
          <a:bodyPr/>
          <a:lstStyle/>
          <a:p>
            <a:fld id="{F1A13B18-F5ED-4611-8DBB-F05123AFBA22}" type="datetimeFigureOut">
              <a:rPr lang="da-DK" smtClean="0"/>
              <a:pPr/>
              <a:t>08-04-2024</a:t>
            </a:fld>
            <a:endParaRPr lang="da-DK" dirty="0"/>
          </a:p>
        </p:txBody>
      </p:sp>
      <p:sp>
        <p:nvSpPr>
          <p:cNvPr id="5" name="Slide Number Placeholder 4">
            <a:extLst>
              <a:ext uri="{FF2B5EF4-FFF2-40B4-BE49-F238E27FC236}">
                <a16:creationId xmlns:a16="http://schemas.microsoft.com/office/drawing/2014/main" id="{6C38E8B2-EC82-4BE1-85C6-8F272596913A}"/>
              </a:ext>
            </a:extLst>
          </p:cNvPr>
          <p:cNvSpPr>
            <a:spLocks noGrp="1"/>
          </p:cNvSpPr>
          <p:nvPr>
            <p:ph type="sldNum" sz="quarter" idx="12"/>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3582921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verskrift og log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F8A6A9-890A-4EA2-8FA4-EA834B1A12F4}"/>
              </a:ext>
            </a:extLst>
          </p:cNvPr>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11" name="Date Placeholder 14">
            <a:extLst>
              <a:ext uri="{FF2B5EF4-FFF2-40B4-BE49-F238E27FC236}">
                <a16:creationId xmlns:a16="http://schemas.microsoft.com/office/drawing/2014/main" id="{705F52FC-7E26-46C0-8E8B-4445D500B9C7}"/>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08-04-2024</a:t>
            </a:fld>
            <a:endParaRPr lang="da-DK" dirty="0"/>
          </a:p>
        </p:txBody>
      </p:sp>
      <p:sp>
        <p:nvSpPr>
          <p:cNvPr id="7" name="Date Placeholder 6">
            <a:extLst>
              <a:ext uri="{FF2B5EF4-FFF2-40B4-BE49-F238E27FC236}">
                <a16:creationId xmlns:a16="http://schemas.microsoft.com/office/drawing/2014/main" id="{D01B1D99-4B52-4731-AEC4-C722464A7D1B}"/>
              </a:ext>
            </a:extLst>
          </p:cNvPr>
          <p:cNvSpPr>
            <a:spLocks noGrp="1"/>
          </p:cNvSpPr>
          <p:nvPr>
            <p:ph type="dt" sz="half" idx="10"/>
          </p:nvPr>
        </p:nvSpPr>
        <p:spPr/>
        <p:txBody>
          <a:bodyPr/>
          <a:lstStyle/>
          <a:p>
            <a:fld id="{F1A13B18-F5ED-4611-8DBB-F05123AFBA22}" type="datetimeFigureOut">
              <a:rPr lang="da-DK" smtClean="0"/>
              <a:pPr/>
              <a:t>08-04-2024</a:t>
            </a:fld>
            <a:endParaRPr lang="da-DK" dirty="0"/>
          </a:p>
        </p:txBody>
      </p:sp>
      <p:sp>
        <p:nvSpPr>
          <p:cNvPr id="12" name="Slide Number Placeholder 11">
            <a:extLst>
              <a:ext uri="{FF2B5EF4-FFF2-40B4-BE49-F238E27FC236}">
                <a16:creationId xmlns:a16="http://schemas.microsoft.com/office/drawing/2014/main" id="{4B452C39-88DE-4155-8ED8-643714B1A9FE}"/>
              </a:ext>
            </a:extLst>
          </p:cNvPr>
          <p:cNvSpPr>
            <a:spLocks noGrp="1"/>
          </p:cNvSpPr>
          <p:nvPr>
            <p:ph type="sldNum" sz="quarter" idx="12"/>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1198522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skrift og indhol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10962000" cy="671967"/>
          </a:xfrm>
        </p:spPr>
        <p:txBody>
          <a:bodyPr/>
          <a:lstStyle>
            <a:lvl1pPr>
              <a:defRPr/>
            </a:lvl1pPr>
          </a:lstStyle>
          <a:p>
            <a:r>
              <a:rPr lang="da-DK" dirty="0"/>
              <a:t>Klik for at tilføje overskrift</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411163" y="1989138"/>
            <a:ext cx="10961237" cy="3864462"/>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08-04-2024</a:t>
            </a:fld>
            <a:endParaRPr lang="da-DK" dirty="0"/>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661292278"/>
      </p:ext>
    </p:extLst>
  </p:cSld>
  <p:clrMapOvr>
    <a:masterClrMapping/>
  </p:clrMapOvr>
  <p:extLst>
    <p:ext uri="{DCECCB84-F9BA-43D5-87BE-67443E8EF086}">
      <p15:sldGuideLst xmlns:p15="http://schemas.microsoft.com/office/powerpoint/2012/main">
        <p15:guide id="1" orient="horz" pos="6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ort forsid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BBCAF46D-9983-4AEE-9B8A-24654CDEDDB0}"/>
              </a:ext>
            </a:extLst>
          </p:cNvPr>
          <p:cNvSpPr/>
          <p:nvPr userDrawn="1"/>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bg1"/>
                </a:solidFill>
              </a:defRPr>
            </a:lvl1pPr>
          </a:lstStyle>
          <a:p>
            <a:r>
              <a:rPr lang="da-DK" dirty="0"/>
              <a:t>Klik for at tilføje overskrift</a:t>
            </a:r>
            <a:endParaRPr lang="da-DK"/>
          </a:p>
        </p:txBody>
      </p:sp>
      <p:pic>
        <p:nvPicPr>
          <p:cNvPr id="7" name="Logo black">
            <a:extLst>
              <a:ext uri="{FF2B5EF4-FFF2-40B4-BE49-F238E27FC236}">
                <a16:creationId xmlns:a16="http://schemas.microsoft.com/office/drawing/2014/main" id="{E6E48129-FB3C-4F39-A5A1-63313B41D3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1" name="Date Placeholder 14">
            <a:extLst>
              <a:ext uri="{FF2B5EF4-FFF2-40B4-BE49-F238E27FC236}">
                <a16:creationId xmlns:a16="http://schemas.microsoft.com/office/drawing/2014/main" id="{D4E1389B-CA3B-4709-956D-F396D960BBC8}"/>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08-04-2024</a:t>
            </a:fld>
            <a:endParaRPr lang="da-DK" dirty="0"/>
          </a:p>
        </p:txBody>
      </p:sp>
      <p:sp>
        <p:nvSpPr>
          <p:cNvPr id="14" name="Date Placeholder 14">
            <a:extLst>
              <a:ext uri="{FF2B5EF4-FFF2-40B4-BE49-F238E27FC236}">
                <a16:creationId xmlns:a16="http://schemas.microsoft.com/office/drawing/2014/main" id="{8A94F1C1-AE36-4BBA-B958-8FC614A9472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08-04-2024</a:t>
            </a:fld>
            <a:endParaRPr lang="da-DK" dirty="0"/>
          </a:p>
        </p:txBody>
      </p:sp>
      <p:sp>
        <p:nvSpPr>
          <p:cNvPr id="8" name="TextBox 19">
            <a:extLst>
              <a:ext uri="{FF2B5EF4-FFF2-40B4-BE49-F238E27FC236}">
                <a16:creationId xmlns:a16="http://schemas.microsoft.com/office/drawing/2014/main" id="{5C6B8E24-66E4-1DDA-ADCF-C1D6EB952142}"/>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dirty="0"/>
          </a:p>
        </p:txBody>
      </p:sp>
    </p:spTree>
    <p:extLst>
      <p:ext uri="{BB962C8B-B14F-4D97-AF65-F5344CB8AC3E}">
        <p14:creationId xmlns:p14="http://schemas.microsoft.com/office/powerpoint/2010/main" val="4067525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dirty="0"/>
              <a:t>Vælg pladsholderen og indsæt billede via Templafy/Skyfish eller ikon eller logo via Templafy/Billeder</a:t>
            </a:r>
            <a:endParaRPr lang="da-DK"/>
          </a:p>
        </p:txBody>
      </p:sp>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4400">
                <a:solidFill>
                  <a:schemeClr val="tx1"/>
                </a:solidFill>
              </a:defRPr>
            </a:lvl1pPr>
          </a:lstStyle>
          <a:p>
            <a:r>
              <a:rPr lang="da-DK" dirty="0"/>
              <a:t>Klik for at tilføje overskrift</a:t>
            </a:r>
            <a:endParaRPr lang="da-DK"/>
          </a:p>
        </p:txBody>
      </p:sp>
      <p:pic>
        <p:nvPicPr>
          <p:cNvPr id="13" name="Logo black">
            <a:extLst>
              <a:ext uri="{FF2B5EF4-FFF2-40B4-BE49-F238E27FC236}">
                <a16:creationId xmlns:a16="http://schemas.microsoft.com/office/drawing/2014/main" id="{8790A71A-B09B-4B5F-9D31-846A17201C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7" name="Date Placeholder 14">
            <a:extLst>
              <a:ext uri="{FF2B5EF4-FFF2-40B4-BE49-F238E27FC236}">
                <a16:creationId xmlns:a16="http://schemas.microsoft.com/office/drawing/2014/main" id="{D63CFED0-47FC-4852-81C1-6B705FD6417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08-04-2024</a:t>
            </a:fld>
            <a:endParaRPr lang="da-DK" dirty="0"/>
          </a:p>
        </p:txBody>
      </p:sp>
      <p:sp>
        <p:nvSpPr>
          <p:cNvPr id="7" name="TextBox 19">
            <a:extLst>
              <a:ext uri="{FF2B5EF4-FFF2-40B4-BE49-F238E27FC236}">
                <a16:creationId xmlns:a16="http://schemas.microsoft.com/office/drawing/2014/main" id="{69D838CB-E753-1CD5-AF9E-101E63EE7002}"/>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dirty="0"/>
          </a:p>
        </p:txBody>
      </p:sp>
    </p:spTree>
    <p:extLst>
      <p:ext uri="{BB962C8B-B14F-4D97-AF65-F5344CB8AC3E}">
        <p14:creationId xmlns:p14="http://schemas.microsoft.com/office/powerpoint/2010/main" val="35409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b" anchorCtr="0"/>
          <a:lstStyle>
            <a:lvl1pPr algn="l">
              <a:lnSpc>
                <a:spcPct val="100000"/>
              </a:lnSpc>
              <a:defRPr sz="4400">
                <a:solidFill>
                  <a:schemeClr val="tx1"/>
                </a:solidFill>
              </a:defRPr>
            </a:lvl1pPr>
          </a:lstStyle>
          <a:p>
            <a:r>
              <a:rPr lang="da-DK" dirty="0"/>
              <a:t>Klik for at tilføje overskrift</a:t>
            </a:r>
            <a:endParaRPr lang="da-DK"/>
          </a:p>
        </p:txBody>
      </p:sp>
      <p:sp>
        <p:nvSpPr>
          <p:cNvPr id="14" name="Picture Placeholder 3">
            <a:extLst>
              <a:ext uri="{FF2B5EF4-FFF2-40B4-BE49-F238E27FC236}">
                <a16:creationId xmlns:a16="http://schemas.microsoft.com/office/drawing/2014/main" id="{A915360E-F247-49FB-821B-5399F1326472}"/>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dirty="0"/>
              <a:t>Vælg pladsholderen og indsæt billede via Templafy/Skyfish eller ikon eller logo via Templafy/Billeder</a:t>
            </a:r>
            <a:endParaRPr lang="da-DK"/>
          </a:p>
        </p:txBody>
      </p:sp>
      <p:sp>
        <p:nvSpPr>
          <p:cNvPr id="7" name="Date Placeholder 14">
            <a:extLst>
              <a:ext uri="{FF2B5EF4-FFF2-40B4-BE49-F238E27FC236}">
                <a16:creationId xmlns:a16="http://schemas.microsoft.com/office/drawing/2014/main" id="{FB068F22-0263-44BB-8333-C5643293F39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08-04-2024</a:t>
            </a:fld>
            <a:endParaRPr lang="da-DK" dirty="0"/>
          </a:p>
        </p:txBody>
      </p:sp>
      <p:sp>
        <p:nvSpPr>
          <p:cNvPr id="8" name="Date Placeholder 14">
            <a:extLst>
              <a:ext uri="{FF2B5EF4-FFF2-40B4-BE49-F238E27FC236}">
                <a16:creationId xmlns:a16="http://schemas.microsoft.com/office/drawing/2014/main" id="{2D08A2CA-4B19-4B39-B540-F97244C446A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08-04-2024</a:t>
            </a:fld>
            <a:endParaRPr lang="da-DK" dirty="0"/>
          </a:p>
        </p:txBody>
      </p:sp>
    </p:spTree>
    <p:extLst>
      <p:ext uri="{BB962C8B-B14F-4D97-AF65-F5344CB8AC3E}">
        <p14:creationId xmlns:p14="http://schemas.microsoft.com/office/powerpoint/2010/main" val="1550034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skrift og indhold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7" name="Content Placeholder 6">
            <a:extLst>
              <a:ext uri="{FF2B5EF4-FFF2-40B4-BE49-F238E27FC236}">
                <a16:creationId xmlns:a16="http://schemas.microsoft.com/office/drawing/2014/main" id="{A9D41ADC-5992-4476-8E55-8A709AA1B4B5}"/>
              </a:ext>
            </a:extLst>
          </p:cNvPr>
          <p:cNvSpPr>
            <a:spLocks noGrp="1"/>
          </p:cNvSpPr>
          <p:nvPr>
            <p:ph sz="quarter" idx="13" hasCustomPrompt="1"/>
          </p:nvPr>
        </p:nvSpPr>
        <p:spPr>
          <a:xfrm>
            <a:off x="6673356" y="1700212"/>
            <a:ext cx="4693920" cy="4141788"/>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0" name="Date Placeholder 14">
            <a:extLst>
              <a:ext uri="{FF2B5EF4-FFF2-40B4-BE49-F238E27FC236}">
                <a16:creationId xmlns:a16="http://schemas.microsoft.com/office/drawing/2014/main" id="{BBCDE8CE-8147-4B12-B358-7B7ACA92FFF2}"/>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08-04-2024</a:t>
            </a:fld>
            <a:endParaRPr lang="da-DK" dirty="0"/>
          </a:p>
        </p:txBody>
      </p:sp>
      <p:sp>
        <p:nvSpPr>
          <p:cNvPr id="11" name="Date Placeholder 14">
            <a:extLst>
              <a:ext uri="{FF2B5EF4-FFF2-40B4-BE49-F238E27FC236}">
                <a16:creationId xmlns:a16="http://schemas.microsoft.com/office/drawing/2014/main" id="{7ACE2053-07AA-42FA-A789-E1430CAF798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08-04-2024</a:t>
            </a:fld>
            <a:endParaRPr lang="da-DK" dirty="0"/>
          </a:p>
        </p:txBody>
      </p:sp>
      <p:sp>
        <p:nvSpPr>
          <p:cNvPr id="4" name="Slide Number Placeholder 3">
            <a:extLst>
              <a:ext uri="{FF2B5EF4-FFF2-40B4-BE49-F238E27FC236}">
                <a16:creationId xmlns:a16="http://schemas.microsoft.com/office/drawing/2014/main" id="{DBDCBB1C-1FE3-42F2-ACED-70B0664062BD}"/>
              </a:ext>
            </a:extLst>
          </p:cNvPr>
          <p:cNvSpPr>
            <a:spLocks noGrp="1"/>
          </p:cNvSpPr>
          <p:nvPr>
            <p:ph type="sldNum" sz="quarter" idx="15"/>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220968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skrift og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5366267" cy="1884283"/>
          </a:xfrm>
        </p:spPr>
        <p:txBody>
          <a:bodyPr/>
          <a:lstStyle>
            <a:lvl1pPr>
              <a:defRPr/>
            </a:lvl1pPr>
          </a:lstStyle>
          <a:p>
            <a:r>
              <a:rPr lang="da-DK" dirty="0"/>
              <a:t>Klik for at tilføje overskrift</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156000" y="1028246"/>
            <a:ext cx="5216400" cy="4825354"/>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08-04-2024</a:t>
            </a:fld>
            <a:endParaRPr lang="da-DK" dirty="0"/>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1617717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dhold og tek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92202" y="1006605"/>
            <a:ext cx="4680000" cy="1938338"/>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5" name="Text Placeholder 4">
            <a:extLst>
              <a:ext uri="{FF2B5EF4-FFF2-40B4-BE49-F238E27FC236}">
                <a16:creationId xmlns:a16="http://schemas.microsoft.com/office/drawing/2014/main" id="{BCB99C08-64C3-4ADA-9CD2-FBE2ED8551F6}"/>
              </a:ext>
            </a:extLst>
          </p:cNvPr>
          <p:cNvSpPr>
            <a:spLocks noGrp="1"/>
          </p:cNvSpPr>
          <p:nvPr>
            <p:ph type="body" sz="quarter" idx="13" hasCustomPrompt="1"/>
          </p:nvPr>
        </p:nvSpPr>
        <p:spPr>
          <a:xfrm>
            <a:off x="6692202"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16" name="Logo black">
            <a:extLst>
              <a:ext uri="{FF2B5EF4-FFF2-40B4-BE49-F238E27FC236}">
                <a16:creationId xmlns:a16="http://schemas.microsoft.com/office/drawing/2014/main" id="{B52757AD-346A-4AA0-A5D6-36F8B1FE48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8" name="Date Placeholder 14">
            <a:extLst>
              <a:ext uri="{FF2B5EF4-FFF2-40B4-BE49-F238E27FC236}">
                <a16:creationId xmlns:a16="http://schemas.microsoft.com/office/drawing/2014/main" id="{A09FC7B4-885C-4F9D-BD71-AE2FBDB3869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08-04-2024</a:t>
            </a:fld>
            <a:endParaRPr lang="da-DK" dirty="0"/>
          </a:p>
        </p:txBody>
      </p:sp>
      <p:sp>
        <p:nvSpPr>
          <p:cNvPr id="6" name="Content Placeholder 5">
            <a:extLst>
              <a:ext uri="{FF2B5EF4-FFF2-40B4-BE49-F238E27FC236}">
                <a16:creationId xmlns:a16="http://schemas.microsoft.com/office/drawing/2014/main" id="{2B8FEE58-0FE9-4218-904C-188D46CD214D}"/>
              </a:ext>
            </a:extLst>
          </p:cNvPr>
          <p:cNvSpPr>
            <a:spLocks noGrp="1"/>
          </p:cNvSpPr>
          <p:nvPr>
            <p:ph sz="quarter" idx="15" hasCustomPrompt="1"/>
          </p:nvPr>
        </p:nvSpPr>
        <p:spPr>
          <a:xfrm>
            <a:off x="422432" y="1000443"/>
            <a:ext cx="5077365" cy="4853157"/>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3" name="Date Placeholder 12">
            <a:extLst>
              <a:ext uri="{FF2B5EF4-FFF2-40B4-BE49-F238E27FC236}">
                <a16:creationId xmlns:a16="http://schemas.microsoft.com/office/drawing/2014/main" id="{3F302217-B569-449A-8422-B6650C9BB084}"/>
              </a:ext>
            </a:extLst>
          </p:cNvPr>
          <p:cNvSpPr>
            <a:spLocks noGrp="1"/>
          </p:cNvSpPr>
          <p:nvPr>
            <p:ph type="dt" sz="half" idx="16"/>
          </p:nvPr>
        </p:nvSpPr>
        <p:spPr/>
        <p:txBody>
          <a:bodyPr/>
          <a:lstStyle/>
          <a:p>
            <a:fld id="{F1A13B18-F5ED-4611-8DBB-F05123AFBA22}" type="datetimeFigureOut">
              <a:rPr lang="da-DK" smtClean="0"/>
              <a:pPr/>
              <a:t>08-04-2024</a:t>
            </a:fld>
            <a:endParaRPr lang="da-DK" dirty="0"/>
          </a:p>
        </p:txBody>
      </p:sp>
      <p:sp>
        <p:nvSpPr>
          <p:cNvPr id="24" name="Slide Number Placeholder 23">
            <a:extLst>
              <a:ext uri="{FF2B5EF4-FFF2-40B4-BE49-F238E27FC236}">
                <a16:creationId xmlns:a16="http://schemas.microsoft.com/office/drawing/2014/main" id="{58D7263E-B2E5-4CB9-9AAF-C0006E4A0400}"/>
              </a:ext>
            </a:extLst>
          </p:cNvPr>
          <p:cNvSpPr>
            <a:spLocks noGrp="1"/>
          </p:cNvSpPr>
          <p:nvPr>
            <p:ph type="sldNum" sz="quarter" idx="18"/>
          </p:nvPr>
        </p:nvSpPr>
        <p:spPr/>
        <p:txBody>
          <a:bodyPr/>
          <a:lstStyle/>
          <a:p>
            <a:fld id="{45D37B1E-C366-494F-A587-962AD9AABC83}" type="slidenum">
              <a:rPr lang="da-DK" smtClean="0"/>
              <a:pPr/>
              <a:t>‹nr.›</a:t>
            </a:fld>
            <a:endParaRPr lang="da-DK" dirty="0"/>
          </a:p>
        </p:txBody>
      </p:sp>
      <p:sp>
        <p:nvSpPr>
          <p:cNvPr id="10" name="TextBox 19">
            <a:extLst>
              <a:ext uri="{FF2B5EF4-FFF2-40B4-BE49-F238E27FC236}">
                <a16:creationId xmlns:a16="http://schemas.microsoft.com/office/drawing/2014/main" id="{D1BE9BA7-ED5E-4943-A249-9704A0A8F736}"/>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dirty="0"/>
          </a:p>
        </p:txBody>
      </p:sp>
    </p:spTree>
    <p:extLst>
      <p:ext uri="{BB962C8B-B14F-4D97-AF65-F5344CB8AC3E}">
        <p14:creationId xmlns:p14="http://schemas.microsoft.com/office/powerpoint/2010/main" val="7654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9A67-E62D-400C-BC42-A3A96AAED25F}"/>
              </a:ext>
            </a:extLst>
          </p:cNvPr>
          <p:cNvSpPr>
            <a:spLocks noGrp="1"/>
          </p:cNvSpPr>
          <p:nvPr>
            <p:ph type="title" hasCustomPrompt="1"/>
          </p:nvPr>
        </p:nvSpPr>
        <p:spPr>
          <a:xfrm>
            <a:off x="410401" y="1028247"/>
            <a:ext cx="2502000" cy="432000"/>
          </a:xfrm>
        </p:spPr>
        <p:txBody>
          <a:bodyPr/>
          <a:lstStyle>
            <a:lvl1pPr>
              <a:lnSpc>
                <a:spcPct val="110000"/>
              </a:lnSpc>
              <a:defRPr sz="1200"/>
            </a:lvl1pPr>
          </a:lstStyle>
          <a:p>
            <a:r>
              <a:rPr lang="da-DK" noProof="0" dirty="0"/>
              <a:t>Klik for at tilføje underoverskrift</a:t>
            </a:r>
            <a:endParaRPr lang="da-DK"/>
          </a:p>
        </p:txBody>
      </p:sp>
      <p:sp>
        <p:nvSpPr>
          <p:cNvPr id="14" name="Content Placeholder 13">
            <a:extLst>
              <a:ext uri="{FF2B5EF4-FFF2-40B4-BE49-F238E27FC236}">
                <a16:creationId xmlns:a16="http://schemas.microsoft.com/office/drawing/2014/main" id="{E60E8CAC-51BD-4862-8B6E-BD3E315677C4}"/>
              </a:ext>
            </a:extLst>
          </p:cNvPr>
          <p:cNvSpPr>
            <a:spLocks noGrp="1"/>
          </p:cNvSpPr>
          <p:nvPr>
            <p:ph sz="quarter" idx="13" hasCustomPrompt="1"/>
          </p:nvPr>
        </p:nvSpPr>
        <p:spPr>
          <a:xfrm>
            <a:off x="411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5" name="Subtitle 2">
            <a:extLst>
              <a:ext uri="{FF2B5EF4-FFF2-40B4-BE49-F238E27FC236}">
                <a16:creationId xmlns:a16="http://schemas.microsoft.com/office/drawing/2014/main" id="{25135A09-8F8A-4D87-8C43-B3A0A80BE2F5}"/>
              </a:ext>
            </a:extLst>
          </p:cNvPr>
          <p:cNvSpPr>
            <a:spLocks noGrp="1"/>
          </p:cNvSpPr>
          <p:nvPr>
            <p:ph type="subTitle" idx="1" hasCustomPrompt="1"/>
          </p:nvPr>
        </p:nvSpPr>
        <p:spPr>
          <a:xfrm>
            <a:off x="3273164" y="1028246"/>
            <a:ext cx="2502000" cy="432000"/>
          </a:xfrm>
        </p:spPr>
        <p:txBody>
          <a:bodyPr/>
          <a:lstStyle>
            <a:lvl1pPr marL="0" indent="0" algn="l">
              <a:buNone/>
              <a:defRPr sz="1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noProof="0" dirty="0"/>
              <a:t>Klik for at tilføje underoverskrift</a:t>
            </a:r>
            <a:endParaRPr lang="da-DK"/>
          </a:p>
        </p:txBody>
      </p:sp>
      <p:sp>
        <p:nvSpPr>
          <p:cNvPr id="17" name="Content Placeholder 16">
            <a:extLst>
              <a:ext uri="{FF2B5EF4-FFF2-40B4-BE49-F238E27FC236}">
                <a16:creationId xmlns:a16="http://schemas.microsoft.com/office/drawing/2014/main" id="{462D92C6-668E-491E-B394-72897FAB3085}"/>
              </a:ext>
            </a:extLst>
          </p:cNvPr>
          <p:cNvSpPr>
            <a:spLocks noGrp="1"/>
          </p:cNvSpPr>
          <p:nvPr>
            <p:ph sz="quarter" idx="14" hasCustomPrompt="1"/>
          </p:nvPr>
        </p:nvSpPr>
        <p:spPr>
          <a:xfrm>
            <a:off x="3273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9" name="Text Placeholder 18">
            <a:extLst>
              <a:ext uri="{FF2B5EF4-FFF2-40B4-BE49-F238E27FC236}">
                <a16:creationId xmlns:a16="http://schemas.microsoft.com/office/drawing/2014/main" id="{C0F1B1F1-CA40-4EA4-AB68-69DBBD61ED9D}"/>
              </a:ext>
            </a:extLst>
          </p:cNvPr>
          <p:cNvSpPr>
            <a:spLocks noGrp="1"/>
          </p:cNvSpPr>
          <p:nvPr>
            <p:ph type="body" sz="quarter" idx="15" hasCustomPrompt="1"/>
          </p:nvPr>
        </p:nvSpPr>
        <p:spPr>
          <a:xfrm>
            <a:off x="6135163" y="1028246"/>
            <a:ext cx="2502000" cy="432000"/>
          </a:xfrm>
        </p:spPr>
        <p:txBody>
          <a:bodyPr/>
          <a:lstStyle>
            <a:lvl1pPr marL="0" indent="0">
              <a:buNone/>
              <a:defRPr sz="1200" b="1"/>
            </a:lvl1pPr>
            <a:lvl2pPr marL="252000" indent="0">
              <a:buNone/>
              <a:defRPr/>
            </a:lvl2pPr>
          </a:lstStyle>
          <a:p>
            <a:pPr lvl="0"/>
            <a:r>
              <a:rPr lang="da-DK" noProof="0" dirty="0"/>
              <a:t>Klik for at tilføje underoverskrift</a:t>
            </a:r>
            <a:endParaRPr lang="da-DK"/>
          </a:p>
        </p:txBody>
      </p:sp>
      <p:sp>
        <p:nvSpPr>
          <p:cNvPr id="21" name="Content Placeholder 20">
            <a:extLst>
              <a:ext uri="{FF2B5EF4-FFF2-40B4-BE49-F238E27FC236}">
                <a16:creationId xmlns:a16="http://schemas.microsoft.com/office/drawing/2014/main" id="{3DBEE0FF-2C0E-499E-ACAF-B6F421AF13D5}"/>
              </a:ext>
            </a:extLst>
          </p:cNvPr>
          <p:cNvSpPr>
            <a:spLocks noGrp="1"/>
          </p:cNvSpPr>
          <p:nvPr>
            <p:ph sz="quarter" idx="16" hasCustomPrompt="1"/>
          </p:nvPr>
        </p:nvSpPr>
        <p:spPr>
          <a:xfrm>
            <a:off x="6135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23" name="Text Placeholder 22">
            <a:extLst>
              <a:ext uri="{FF2B5EF4-FFF2-40B4-BE49-F238E27FC236}">
                <a16:creationId xmlns:a16="http://schemas.microsoft.com/office/drawing/2014/main" id="{F091117C-5AED-4416-88BA-F1C88ACD7A25}"/>
              </a:ext>
            </a:extLst>
          </p:cNvPr>
          <p:cNvSpPr>
            <a:spLocks noGrp="1"/>
          </p:cNvSpPr>
          <p:nvPr>
            <p:ph type="body" sz="quarter" idx="17" hasCustomPrompt="1"/>
          </p:nvPr>
        </p:nvSpPr>
        <p:spPr>
          <a:xfrm>
            <a:off x="8997162" y="1028247"/>
            <a:ext cx="2502000" cy="432000"/>
          </a:xfrm>
        </p:spPr>
        <p:txBody>
          <a:bodyPr/>
          <a:lstStyle>
            <a:lvl1pPr marL="0" indent="0">
              <a:buNone/>
              <a:defRPr sz="1200" b="1"/>
            </a:lvl1pPr>
            <a:lvl2pPr marL="252000" indent="0">
              <a:buNone/>
              <a:defRPr/>
            </a:lvl2pPr>
          </a:lstStyle>
          <a:p>
            <a:pPr lvl="0"/>
            <a:r>
              <a:rPr lang="da-DK" noProof="0" dirty="0"/>
              <a:t>Klik for at tilføje underoverskrift</a:t>
            </a:r>
            <a:endParaRPr lang="da-DK"/>
          </a:p>
        </p:txBody>
      </p:sp>
      <p:sp>
        <p:nvSpPr>
          <p:cNvPr id="25" name="Content Placeholder 24">
            <a:extLst>
              <a:ext uri="{FF2B5EF4-FFF2-40B4-BE49-F238E27FC236}">
                <a16:creationId xmlns:a16="http://schemas.microsoft.com/office/drawing/2014/main" id="{C66F31E1-769E-4E9A-9DCC-2C64321A89C1}"/>
              </a:ext>
            </a:extLst>
          </p:cNvPr>
          <p:cNvSpPr>
            <a:spLocks noGrp="1"/>
          </p:cNvSpPr>
          <p:nvPr>
            <p:ph sz="quarter" idx="18" hasCustomPrompt="1"/>
          </p:nvPr>
        </p:nvSpPr>
        <p:spPr>
          <a:xfrm>
            <a:off x="8997161" y="1475354"/>
            <a:ext cx="2501999"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28" name="Date Placeholder 14">
            <a:extLst>
              <a:ext uri="{FF2B5EF4-FFF2-40B4-BE49-F238E27FC236}">
                <a16:creationId xmlns:a16="http://schemas.microsoft.com/office/drawing/2014/main" id="{1DCD95D8-07B6-42C0-8767-A640B7CA853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08-04-2024</a:t>
            </a:fld>
            <a:endParaRPr lang="da-DK" dirty="0"/>
          </a:p>
        </p:txBody>
      </p:sp>
      <p:sp>
        <p:nvSpPr>
          <p:cNvPr id="5" name="Date Placeholder 4">
            <a:extLst>
              <a:ext uri="{FF2B5EF4-FFF2-40B4-BE49-F238E27FC236}">
                <a16:creationId xmlns:a16="http://schemas.microsoft.com/office/drawing/2014/main" id="{8E588C40-671D-463C-8463-D77B96C28D88}"/>
              </a:ext>
            </a:extLst>
          </p:cNvPr>
          <p:cNvSpPr>
            <a:spLocks noGrp="1"/>
          </p:cNvSpPr>
          <p:nvPr>
            <p:ph type="dt" sz="half" idx="19"/>
          </p:nvPr>
        </p:nvSpPr>
        <p:spPr/>
        <p:txBody>
          <a:bodyPr/>
          <a:lstStyle/>
          <a:p>
            <a:fld id="{F1A13B18-F5ED-4611-8DBB-F05123AFBA22}" type="datetimeFigureOut">
              <a:rPr lang="da-DK" smtClean="0"/>
              <a:pPr/>
              <a:t>08-04-2024</a:t>
            </a:fld>
            <a:endParaRPr lang="da-DK" dirty="0"/>
          </a:p>
        </p:txBody>
      </p:sp>
      <p:sp>
        <p:nvSpPr>
          <p:cNvPr id="7" name="Slide Number Placeholder 6">
            <a:extLst>
              <a:ext uri="{FF2B5EF4-FFF2-40B4-BE49-F238E27FC236}">
                <a16:creationId xmlns:a16="http://schemas.microsoft.com/office/drawing/2014/main" id="{35B93800-6F51-413B-BA21-0A9967FF3386}"/>
              </a:ext>
            </a:extLst>
          </p:cNvPr>
          <p:cNvSpPr>
            <a:spLocks noGrp="1"/>
          </p:cNvSpPr>
          <p:nvPr>
            <p:ph type="sldNum" sz="quarter" idx="21"/>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2241953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400" y="1028247"/>
            <a:ext cx="11379347" cy="1602672"/>
          </a:xfrm>
          <a:prstGeom prst="rect">
            <a:avLst/>
          </a:prstGeom>
        </p:spPr>
        <p:txBody>
          <a:bodyPr vert="horz" lIns="0" tIns="0" rIns="0" bIns="0" rtlCol="0" anchor="t" anchorCtr="0">
            <a:noAutofit/>
          </a:bodyPr>
          <a:lstStyle/>
          <a:p>
            <a:r>
              <a:rPr lang="da-DK" dirty="0"/>
              <a:t>Klik for at redigere i master</a:t>
            </a:r>
          </a:p>
        </p:txBody>
      </p:sp>
      <p:sp>
        <p:nvSpPr>
          <p:cNvPr id="3" name="Text Placeholder 2"/>
          <p:cNvSpPr>
            <a:spLocks noGrp="1"/>
          </p:cNvSpPr>
          <p:nvPr>
            <p:ph type="body" idx="1"/>
          </p:nvPr>
        </p:nvSpPr>
        <p:spPr>
          <a:xfrm>
            <a:off x="410400" y="3369040"/>
            <a:ext cx="11371905" cy="2472960"/>
          </a:xfrm>
          <a:prstGeom prst="rect">
            <a:avLst/>
          </a:prstGeom>
        </p:spPr>
        <p:txBody>
          <a:bodyPr vert="horz" lIns="0" tIns="0" rIns="0" bIns="0" rtlCol="0">
            <a:noAutofit/>
          </a:bodyPr>
          <a:lstStyle/>
          <a:p>
            <a:pPr lvl="0"/>
            <a:r>
              <a:rPr lang="da-DK" dirty="0"/>
              <a:t>Første niveau, bullet 16 </a:t>
            </a:r>
            <a:r>
              <a:rPr lang="da-DK" dirty="0" err="1"/>
              <a:t>pkt</a:t>
            </a:r>
            <a:endParaRPr lang="da-DK" dirty="0"/>
          </a:p>
          <a:p>
            <a:pPr lvl="1"/>
            <a:r>
              <a:rPr lang="da-DK" dirty="0"/>
              <a:t>Andet niveau, bullet 14 </a:t>
            </a:r>
            <a:r>
              <a:rPr lang="da-DK" dirty="0" err="1"/>
              <a:t>pkt</a:t>
            </a:r>
            <a:endParaRPr lang="da-DK" dirty="0"/>
          </a:p>
          <a:p>
            <a:pPr lvl="2"/>
            <a:r>
              <a:rPr lang="da-DK" dirty="0"/>
              <a:t>Tredje niveau, bullet 12 </a:t>
            </a:r>
            <a:r>
              <a:rPr lang="da-DK" dirty="0" err="1"/>
              <a:t>pkt</a:t>
            </a:r>
            <a:endParaRPr lang="da-DK" dirty="0"/>
          </a:p>
          <a:p>
            <a:pPr lvl="3"/>
            <a:r>
              <a:rPr lang="da-DK" dirty="0"/>
              <a:t>Fjerde niveau, Header bold 16 </a:t>
            </a:r>
            <a:r>
              <a:rPr lang="da-DK" dirty="0" err="1"/>
              <a:t>pkt</a:t>
            </a:r>
            <a:endParaRPr lang="da-DK" dirty="0"/>
          </a:p>
          <a:p>
            <a:pPr lvl="4"/>
            <a:r>
              <a:rPr lang="da-DK" dirty="0"/>
              <a:t>Femte niveau, Body </a:t>
            </a:r>
            <a:r>
              <a:rPr lang="da-DK" dirty="0" err="1"/>
              <a:t>regular</a:t>
            </a:r>
            <a:r>
              <a:rPr lang="da-DK" dirty="0"/>
              <a:t> 16 </a:t>
            </a:r>
            <a:r>
              <a:rPr lang="da-DK" dirty="0" err="1"/>
              <a:t>pkt</a:t>
            </a:r>
            <a:endParaRPr lang="da-DK" dirty="0"/>
          </a:p>
          <a:p>
            <a:pPr lvl="5"/>
            <a:r>
              <a:rPr lang="da-DK" dirty="0"/>
              <a:t>Sjette niveau, bullet 12 </a:t>
            </a:r>
            <a:r>
              <a:rPr lang="da-DK" dirty="0" err="1"/>
              <a:t>pkt</a:t>
            </a:r>
            <a:endParaRPr lang="da-DK" dirty="0"/>
          </a:p>
          <a:p>
            <a:pPr lvl="6"/>
            <a:r>
              <a:rPr lang="da-DK" dirty="0"/>
              <a:t>Syvende niveau, bullet 12 </a:t>
            </a:r>
            <a:r>
              <a:rPr lang="da-DK" dirty="0" err="1"/>
              <a:t>pkt</a:t>
            </a:r>
            <a:r>
              <a:rPr lang="da-DK" dirty="0"/>
              <a:t> (indryk 1 gang)</a:t>
            </a:r>
          </a:p>
          <a:p>
            <a:pPr lvl="7"/>
            <a:r>
              <a:rPr lang="da-DK" dirty="0"/>
              <a:t>Ottende niveau, Header bold, 12 </a:t>
            </a:r>
            <a:r>
              <a:rPr lang="da-DK" dirty="0" err="1"/>
              <a:t>pkt</a:t>
            </a:r>
            <a:endParaRPr lang="da-DK" dirty="0"/>
          </a:p>
          <a:p>
            <a:pPr lvl="8"/>
            <a:r>
              <a:rPr lang="da-DK" dirty="0"/>
              <a:t>Niende niveau, Body </a:t>
            </a:r>
            <a:r>
              <a:rPr lang="da-DK" dirty="0" err="1"/>
              <a:t>regular</a:t>
            </a:r>
            <a:r>
              <a:rPr lang="da-DK" dirty="0"/>
              <a:t>, 12 </a:t>
            </a:r>
            <a:r>
              <a:rPr lang="da-DK" dirty="0" err="1"/>
              <a:t>pkt</a:t>
            </a:r>
            <a:endParaRPr lang="da-DK" dirty="0"/>
          </a:p>
        </p:txBody>
      </p:sp>
      <p:sp>
        <p:nvSpPr>
          <p:cNvPr id="15" name="Date Placeholder 14">
            <a:extLst>
              <a:ext uri="{FF2B5EF4-FFF2-40B4-BE49-F238E27FC236}">
                <a16:creationId xmlns:a16="http://schemas.microsoft.com/office/drawing/2014/main" id="{A56ADEC3-98E1-4CEA-9AF5-46F4CDD2FA7D}"/>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08-04-2024</a:t>
            </a:fld>
            <a:endParaRPr lang="da-DK" dirty="0"/>
          </a:p>
        </p:txBody>
      </p:sp>
      <p:pic>
        <p:nvPicPr>
          <p:cNvPr id="25" name="Logo black">
            <a:extLst>
              <a:ext uri="{FF2B5EF4-FFF2-40B4-BE49-F238E27FC236}">
                <a16:creationId xmlns:a16="http://schemas.microsoft.com/office/drawing/2014/main" id="{860AC4C2-E6D6-4DCE-950A-C298C0AE9B8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6" name="Slide Number Placeholder 5"/>
          <p:cNvSpPr>
            <a:spLocks noGrp="1"/>
          </p:cNvSpPr>
          <p:nvPr>
            <p:ph type="sldNum" sz="quarter" idx="4"/>
          </p:nvPr>
        </p:nvSpPr>
        <p:spPr>
          <a:xfrm>
            <a:off x="0" y="6912000"/>
            <a:ext cx="0" cy="0"/>
          </a:xfrm>
          <a:prstGeom prst="rect">
            <a:avLst/>
          </a:prstGeom>
        </p:spPr>
        <p:txBody>
          <a:bodyPr vert="horz" lIns="0" tIns="0" rIns="0" bIns="0" rtlCol="0" anchor="t" anchorCtr="0">
            <a:noAutofit/>
          </a:bodyPr>
          <a:lstStyle>
            <a:lvl1pPr algn="ctr">
              <a:defRPr sz="100">
                <a:noFill/>
              </a:defRPr>
            </a:lvl1pPr>
          </a:lstStyle>
          <a:p>
            <a:fld id="{45D37B1E-C366-494F-A587-962AD9AABC83}" type="slidenum">
              <a:rPr lang="da-DK" smtClean="0"/>
              <a:pPr/>
              <a:t>‹nr.›</a:t>
            </a:fld>
            <a:endParaRPr lang="da-DK" dirty="0"/>
          </a:p>
        </p:txBody>
      </p:sp>
      <p:sp>
        <p:nvSpPr>
          <p:cNvPr id="18" name="Date Placeholder 14">
            <a:extLst>
              <a:ext uri="{FF2B5EF4-FFF2-40B4-BE49-F238E27FC236}">
                <a16:creationId xmlns:a16="http://schemas.microsoft.com/office/drawing/2014/main" id="{7DF98717-AAEA-4E2B-96B8-AAAFF896C0E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08-04-2024</a:t>
            </a:fld>
            <a:endParaRPr lang="da-DK" dirty="0"/>
          </a:p>
        </p:txBody>
      </p:sp>
      <p:sp>
        <p:nvSpPr>
          <p:cNvPr id="8" name="TextBox 19">
            <a:extLst>
              <a:ext uri="{FF2B5EF4-FFF2-40B4-BE49-F238E27FC236}">
                <a16:creationId xmlns:a16="http://schemas.microsoft.com/office/drawing/2014/main" id="{FEA46720-1AC7-3FC2-4AB2-8DA6DE7D6F8D}"/>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dirty="0"/>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81" r:id="rId1"/>
    <p:sldLayoutId id="2147483692" r:id="rId2"/>
    <p:sldLayoutId id="2147483679" r:id="rId3"/>
    <p:sldLayoutId id="2147483680" r:id="rId4"/>
    <p:sldLayoutId id="2147483688" r:id="rId5"/>
    <p:sldLayoutId id="2147483690" r:id="rId6"/>
    <p:sldLayoutId id="2147483686" r:id="rId7"/>
    <p:sldLayoutId id="2147483682" r:id="rId8"/>
    <p:sldLayoutId id="2147483689" r:id="rId9"/>
    <p:sldLayoutId id="2147483676" r:id="rId10"/>
    <p:sldLayoutId id="2147483654" r:id="rId11"/>
    <p:sldLayoutId id="2147483685" r:id="rId12"/>
    <p:sldLayoutId id="2147483691" r:id="rId13"/>
    <p:sldLayoutId id="2147483662" r:id="rId14"/>
  </p:sldLayoutIdLst>
  <p:hf hdr="0"/>
  <p:txStyles>
    <p:titleStyle>
      <a:lvl1pPr algn="l" defTabSz="914400" rtl="0" eaLnBrk="1" latinLnBrk="0" hangingPunct="1">
        <a:lnSpc>
          <a:spcPct val="97000"/>
        </a:lnSpc>
        <a:spcBef>
          <a:spcPct val="0"/>
        </a:spcBef>
        <a:buNone/>
        <a:tabLst>
          <a:tab pos="1438275" algn="l"/>
        </a:tabLst>
        <a:defRPr sz="3600" b="1" kern="1200">
          <a:solidFill>
            <a:schemeClr val="tx1"/>
          </a:solidFill>
          <a:latin typeface="+mj-lt"/>
          <a:ea typeface="+mj-ea"/>
          <a:cs typeface="+mj-cs"/>
        </a:defRPr>
      </a:lvl1pPr>
    </p:titleStyle>
    <p:body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85" userDrawn="1">
          <p15:clr>
            <a:srgbClr val="F26B43"/>
          </p15:clr>
        </p15:guide>
        <p15:guide id="4" orient="horz" pos="1071" userDrawn="1">
          <p15:clr>
            <a:srgbClr val="F26B43"/>
          </p15:clr>
        </p15:guide>
        <p15:guide id="5" pos="259" userDrawn="1">
          <p15:clr>
            <a:srgbClr val="F26B43"/>
          </p15:clr>
        </p15:guide>
        <p15:guide id="6" pos="7421" userDrawn="1">
          <p15:clr>
            <a:srgbClr val="F26B43"/>
          </p15:clr>
        </p15:guide>
        <p15:guide id="7" orient="horz" pos="1253" userDrawn="1">
          <p15:clr>
            <a:srgbClr val="F26B43"/>
          </p15:clr>
        </p15:guide>
        <p15:guide id="8" orient="horz" pos="3680" userDrawn="1">
          <p15:clr>
            <a:srgbClr val="F26B43"/>
          </p15:clr>
        </p15:guide>
        <p15:guide id="9" orient="horz" pos="3916" userDrawn="1">
          <p15:clr>
            <a:srgbClr val="F26B43"/>
          </p15:clr>
        </p15:guide>
        <p15:guide id="10" orient="horz" pos="4094" userDrawn="1">
          <p15:clr>
            <a:srgbClr val="F26B43"/>
          </p15:clr>
        </p15:guide>
        <p15:guide id="11" pos="54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4.xml"/><Relationship Id="rId1" Type="http://schemas.openxmlformats.org/officeDocument/2006/relationships/customXml" Target="../../customXml/item3.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6.xml"/><Relationship Id="rId1" Type="http://schemas.openxmlformats.org/officeDocument/2006/relationships/customXml" Target="../../customXml/item5.xm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8.xml"/><Relationship Id="rId1" Type="http://schemas.openxmlformats.org/officeDocument/2006/relationships/customXml" Target="../../customXml/item7.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10.xml"/><Relationship Id="rId1" Type="http://schemas.openxmlformats.org/officeDocument/2006/relationships/customXml" Target="../../customXml/item9.xm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12.xml"/><Relationship Id="rId1" Type="http://schemas.openxmlformats.org/officeDocument/2006/relationships/customXml" Target="../../customXml/item11.xm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A6DEA-3DCA-8EA2-DAF3-BEF97E5D81FF}"/>
              </a:ext>
            </a:extLst>
          </p:cNvPr>
          <p:cNvSpPr>
            <a:spLocks noGrp="1"/>
          </p:cNvSpPr>
          <p:nvPr>
            <p:ph type="ctrTitle"/>
          </p:nvPr>
        </p:nvSpPr>
        <p:spPr>
          <a:xfrm>
            <a:off x="279810" y="651267"/>
            <a:ext cx="10069011" cy="1052401"/>
          </a:xfrm>
        </p:spPr>
        <p:txBody>
          <a:bodyPr/>
          <a:lstStyle/>
          <a:p>
            <a:r>
              <a:rPr lang="da-DK" sz="8000" dirty="0"/>
              <a:t>SDU mod 2030</a:t>
            </a:r>
            <a:br>
              <a:rPr lang="da-DK" dirty="0"/>
            </a:br>
            <a:br>
              <a:rPr lang="da-DK" sz="1000" dirty="0"/>
            </a:br>
            <a:r>
              <a:rPr lang="da-DK" sz="2400" b="0" dirty="0"/>
              <a:t>v. rektor Jens Ringsmose</a:t>
            </a:r>
          </a:p>
        </p:txBody>
      </p:sp>
      <p:sp>
        <p:nvSpPr>
          <p:cNvPr id="3" name="Pladsholder til dato 2">
            <a:extLst>
              <a:ext uri="{FF2B5EF4-FFF2-40B4-BE49-F238E27FC236}">
                <a16:creationId xmlns:a16="http://schemas.microsoft.com/office/drawing/2014/main" id="{334884DF-0ED0-65A1-D524-AF6BD67B0B02}"/>
              </a:ext>
            </a:extLst>
          </p:cNvPr>
          <p:cNvSpPr>
            <a:spLocks noGrp="1"/>
          </p:cNvSpPr>
          <p:nvPr>
            <p:ph type="dt" sz="half" idx="2"/>
          </p:nvPr>
        </p:nvSpPr>
        <p:spPr/>
        <p:txBody>
          <a:bodyPr/>
          <a:lstStyle/>
          <a:p>
            <a:fld id="{64957A0E-FA20-4CE6-9ABE-A816EF9E2568}" type="datetime1">
              <a:rPr lang="da-DK" smtClean="0"/>
              <a:t>08-04-2024</a:t>
            </a:fld>
            <a:endParaRPr lang="da-DK" dirty="0"/>
          </a:p>
        </p:txBody>
      </p:sp>
      <p:sp>
        <p:nvSpPr>
          <p:cNvPr id="4" name="Pladsholder til indhold 5">
            <a:extLst>
              <a:ext uri="{FF2B5EF4-FFF2-40B4-BE49-F238E27FC236}">
                <a16:creationId xmlns:a16="http://schemas.microsoft.com/office/drawing/2014/main" id="{36C67090-F9FE-5662-951B-0E8AC54686A3}"/>
              </a:ext>
            </a:extLst>
          </p:cNvPr>
          <p:cNvSpPr txBox="1">
            <a:spLocks/>
          </p:cNvSpPr>
          <p:nvPr/>
        </p:nvSpPr>
        <p:spPr>
          <a:xfrm>
            <a:off x="-1" y="3704441"/>
            <a:ext cx="7345017" cy="433387"/>
          </a:xfrm>
          <a:prstGeom prst="rect">
            <a:avLst/>
          </a:prstGeom>
          <a:solidFill>
            <a:schemeClr val="accent3">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72000" tIns="72000" rIns="72000" bIns="72000" rtlCol="0" anchor="ctr">
            <a:noAutofit/>
          </a:bodyPr>
          <a:lst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lt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lt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lt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lt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lt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lt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lt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lt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lt1"/>
                </a:solidFill>
                <a:latin typeface="+mn-lt"/>
                <a:ea typeface="+mn-ea"/>
                <a:cs typeface="+mn-cs"/>
              </a:defRPr>
            </a:lvl9pPr>
          </a:lstStyle>
          <a:p>
            <a:pPr marL="0" indent="0">
              <a:buFont typeface="Wingdings" panose="05000000000000000000" pitchFamily="2" charset="2"/>
              <a:buNone/>
              <a:tabLst>
                <a:tab pos="179388" algn="l"/>
              </a:tabLst>
            </a:pPr>
            <a:r>
              <a:rPr lang="da-DK" sz="1800" dirty="0">
                <a:solidFill>
                  <a:schemeClr val="tx1"/>
                </a:solidFill>
              </a:rPr>
              <a:t>	Oplæg ved projekt- og porteføljenetværksmødet den 12. april 2024</a:t>
            </a:r>
          </a:p>
        </p:txBody>
      </p:sp>
    </p:spTree>
    <p:custDataLst>
      <p:custData r:id="rId1"/>
      <p:custData r:id="rId2"/>
    </p:custDataLst>
    <p:extLst>
      <p:ext uri="{BB962C8B-B14F-4D97-AF65-F5344CB8AC3E}">
        <p14:creationId xmlns:p14="http://schemas.microsoft.com/office/powerpoint/2010/main" val="3750023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EC496EB-889E-A4A1-68A0-4A0F84324F55}"/>
              </a:ext>
            </a:extLst>
          </p:cNvPr>
          <p:cNvSpPr>
            <a:spLocks noGrp="1"/>
          </p:cNvSpPr>
          <p:nvPr>
            <p:ph type="title"/>
          </p:nvPr>
        </p:nvSpPr>
        <p:spPr>
          <a:xfrm>
            <a:off x="6692401" y="1076109"/>
            <a:ext cx="4680000" cy="611289"/>
          </a:xfrm>
        </p:spPr>
        <p:txBody>
          <a:bodyPr/>
          <a:lstStyle/>
          <a:p>
            <a:r>
              <a:rPr lang="da-DK" dirty="0"/>
              <a:t>Implementering</a:t>
            </a:r>
          </a:p>
        </p:txBody>
      </p:sp>
      <p:sp>
        <p:nvSpPr>
          <p:cNvPr id="4" name="Pladsholder til indhold 3">
            <a:extLst>
              <a:ext uri="{FF2B5EF4-FFF2-40B4-BE49-F238E27FC236}">
                <a16:creationId xmlns:a16="http://schemas.microsoft.com/office/drawing/2014/main" id="{5B3BFC62-6981-4212-E0BC-4DC23617EE6C}"/>
              </a:ext>
            </a:extLst>
          </p:cNvPr>
          <p:cNvSpPr>
            <a:spLocks noGrp="1"/>
          </p:cNvSpPr>
          <p:nvPr>
            <p:ph sz="quarter" idx="19"/>
          </p:nvPr>
        </p:nvSpPr>
        <p:spPr>
          <a:xfrm>
            <a:off x="6683691" y="1855645"/>
            <a:ext cx="4680000" cy="4015373"/>
          </a:xfrm>
        </p:spPr>
        <p:txBody>
          <a:bodyPr/>
          <a:lstStyle/>
          <a:p>
            <a:r>
              <a:rPr lang="da-DK" sz="1400" dirty="0">
                <a:solidFill>
                  <a:srgbClr val="000000"/>
                </a:solidFill>
                <a:latin typeface="+mj-lt"/>
              </a:rPr>
              <a:t>Der har efter udarbejdelse af strategien så småt været igangsat en inddragende proces hen over efteråret til udvikling af konkrete handleplaner og initiativer til implementering i de enkelte områder og enheder.</a:t>
            </a:r>
          </a:p>
          <a:p>
            <a:endParaRPr lang="da-DK" sz="1400" dirty="0">
              <a:solidFill>
                <a:srgbClr val="000000"/>
              </a:solidFill>
              <a:latin typeface="+mj-lt"/>
            </a:endParaRPr>
          </a:p>
          <a:p>
            <a:r>
              <a:rPr lang="da-DK" sz="1400" dirty="0">
                <a:solidFill>
                  <a:srgbClr val="000000"/>
                </a:solidFill>
                <a:latin typeface="+mj-lt"/>
              </a:rPr>
              <a:t>Vigtigt at understrege, at der er tale om en ”implementerings-maraton” frem mod 2030, så det sikres at alle hovedområder får justeret.</a:t>
            </a:r>
          </a:p>
          <a:p>
            <a:endParaRPr lang="da-DK" sz="1400" dirty="0">
              <a:solidFill>
                <a:srgbClr val="000000"/>
              </a:solidFill>
              <a:latin typeface="+mj-lt"/>
            </a:endParaRPr>
          </a:p>
          <a:p>
            <a:r>
              <a:rPr lang="da-DK" sz="1400" dirty="0">
                <a:solidFill>
                  <a:srgbClr val="000000"/>
                </a:solidFill>
                <a:latin typeface="+mj-lt"/>
              </a:rPr>
              <a:t>Fakultetsledelserne er nøgleaktører i planlægning og eksekvering af implementeringsprocessen. Dels så der sikres synkronisering med lokale fakultetsstrategier, og dels så indsatser, der går i dybden, forankres på fakulteterne.</a:t>
            </a:r>
          </a:p>
          <a:p>
            <a:pPr marL="0" indent="0">
              <a:buNone/>
            </a:pPr>
            <a:endParaRPr lang="da-DK" sz="1400" dirty="0">
              <a:solidFill>
                <a:srgbClr val="000000"/>
              </a:solidFill>
              <a:latin typeface="+mj-lt"/>
            </a:endParaRPr>
          </a:p>
          <a:p>
            <a:pPr marL="0" indent="0">
              <a:buNone/>
            </a:pPr>
            <a:endParaRPr lang="da-DK" sz="1400" b="0" i="0" dirty="0">
              <a:solidFill>
                <a:srgbClr val="000000"/>
              </a:solidFill>
              <a:effectLst/>
              <a:latin typeface="+mj-lt"/>
            </a:endParaRPr>
          </a:p>
          <a:p>
            <a:pPr marL="0" indent="0">
              <a:buNone/>
            </a:pPr>
            <a:endParaRPr lang="da-DK" dirty="0">
              <a:solidFill>
                <a:srgbClr val="000000"/>
              </a:solidFill>
              <a:latin typeface="+mj-lt"/>
            </a:endParaRPr>
          </a:p>
        </p:txBody>
      </p:sp>
      <p:pic>
        <p:nvPicPr>
          <p:cNvPr id="16" name="Pladsholder til billede 15" descr="Nærbillede af cykelhjul på hjul">
            <a:extLst>
              <a:ext uri="{FF2B5EF4-FFF2-40B4-BE49-F238E27FC236}">
                <a16:creationId xmlns:a16="http://schemas.microsoft.com/office/drawing/2014/main" id="{06A221EF-2C7E-40AD-3DB5-5CF46CBBF65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355" r="20355"/>
          <a:stretch>
            <a:fillRect/>
          </a:stretch>
        </p:blipFill>
        <p:spPr/>
      </p:pic>
    </p:spTree>
    <p:extLst>
      <p:ext uri="{BB962C8B-B14F-4D97-AF65-F5344CB8AC3E}">
        <p14:creationId xmlns:p14="http://schemas.microsoft.com/office/powerpoint/2010/main" val="4018352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descr="Nærbillede af hænder løftet i klasseværelset">
            <a:extLst>
              <a:ext uri="{FF2B5EF4-FFF2-40B4-BE49-F238E27FC236}">
                <a16:creationId xmlns:a16="http://schemas.microsoft.com/office/drawing/2014/main" id="{63F8176B-A5BF-A3B8-EBA6-31983694BA66}"/>
              </a:ext>
            </a:extLst>
          </p:cNvPr>
          <p:cNvPicPr>
            <a:picLocks noGrp="1" noChangeAspect="1"/>
          </p:cNvPicPr>
          <p:nvPr>
            <p:ph sz="quarter" idx="19"/>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3425" b="2306"/>
          <a:stretch/>
        </p:blipFill>
        <p:spPr>
          <a:xfrm>
            <a:off x="20" y="10"/>
            <a:ext cx="12191980" cy="6857990"/>
          </a:xfrm>
          <a:noFill/>
        </p:spPr>
      </p:pic>
      <p:sp>
        <p:nvSpPr>
          <p:cNvPr id="8" name="Rektangel 7">
            <a:extLst>
              <a:ext uri="{FF2B5EF4-FFF2-40B4-BE49-F238E27FC236}">
                <a16:creationId xmlns:a16="http://schemas.microsoft.com/office/drawing/2014/main" id="{B5048055-3EE7-3E91-9FA6-9B8F55F2D876}"/>
              </a:ext>
            </a:extLst>
          </p:cNvPr>
          <p:cNvSpPr/>
          <p:nvPr/>
        </p:nvSpPr>
        <p:spPr>
          <a:xfrm>
            <a:off x="5103217" y="1402080"/>
            <a:ext cx="6461760" cy="15414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solidFill>
                <a:schemeClr val="bg1"/>
              </a:solidFill>
            </a:endParaRPr>
          </a:p>
        </p:txBody>
      </p:sp>
      <p:sp>
        <p:nvSpPr>
          <p:cNvPr id="7" name="Tekstfelt 6">
            <a:extLst>
              <a:ext uri="{FF2B5EF4-FFF2-40B4-BE49-F238E27FC236}">
                <a16:creationId xmlns:a16="http://schemas.microsoft.com/office/drawing/2014/main" id="{F1BC7BFA-3BB2-5E6E-0D2B-0A641464D5CD}"/>
              </a:ext>
            </a:extLst>
          </p:cNvPr>
          <p:cNvSpPr txBox="1"/>
          <p:nvPr/>
        </p:nvSpPr>
        <p:spPr>
          <a:xfrm>
            <a:off x="5390605" y="1402080"/>
            <a:ext cx="6574972" cy="1354217"/>
          </a:xfrm>
          <a:prstGeom prst="rect">
            <a:avLst/>
          </a:prstGeom>
          <a:noFill/>
        </p:spPr>
        <p:txBody>
          <a:bodyPr wrap="square" lIns="0" tIns="0" rIns="0" bIns="0" rtlCol="0">
            <a:spAutoFit/>
          </a:bodyPr>
          <a:lstStyle/>
          <a:p>
            <a:r>
              <a:rPr lang="da-DK" sz="8800" dirty="0"/>
              <a:t>Spørgsmål?</a:t>
            </a:r>
          </a:p>
        </p:txBody>
      </p:sp>
    </p:spTree>
    <p:extLst>
      <p:ext uri="{BB962C8B-B14F-4D97-AF65-F5344CB8AC3E}">
        <p14:creationId xmlns:p14="http://schemas.microsoft.com/office/powerpoint/2010/main" val="917151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nkelt kongeskakbrik på bord">
            <a:extLst>
              <a:ext uri="{FF2B5EF4-FFF2-40B4-BE49-F238E27FC236}">
                <a16:creationId xmlns:a16="http://schemas.microsoft.com/office/drawing/2014/main" id="{1625DB92-7324-5A8A-96DD-A7B62A7886B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0906" r="33509"/>
          <a:stretch/>
        </p:blipFill>
        <p:spPr>
          <a:xfrm>
            <a:off x="20" y="10"/>
            <a:ext cx="6099280" cy="6857990"/>
          </a:xfrm>
          <a:noFill/>
        </p:spPr>
      </p:pic>
      <p:sp>
        <p:nvSpPr>
          <p:cNvPr id="3" name="Titel 2">
            <a:extLst>
              <a:ext uri="{FF2B5EF4-FFF2-40B4-BE49-F238E27FC236}">
                <a16:creationId xmlns:a16="http://schemas.microsoft.com/office/drawing/2014/main" id="{CF8DD803-AA89-65DD-38F4-C9DE32BCA6EA}"/>
              </a:ext>
            </a:extLst>
          </p:cNvPr>
          <p:cNvSpPr>
            <a:spLocks noGrp="1"/>
          </p:cNvSpPr>
          <p:nvPr>
            <p:ph type="title"/>
          </p:nvPr>
        </p:nvSpPr>
        <p:spPr>
          <a:xfrm>
            <a:off x="6692401" y="1128363"/>
            <a:ext cx="4680000" cy="1822734"/>
          </a:xfrm>
        </p:spPr>
        <p:txBody>
          <a:bodyPr anchor="t">
            <a:normAutofit/>
          </a:bodyPr>
          <a:lstStyle/>
          <a:p>
            <a:r>
              <a:rPr lang="da-DK" b="1" dirty="0">
                <a:effectLst/>
              </a:rPr>
              <a:t>Udgangspunktet</a:t>
            </a:r>
            <a:br>
              <a:rPr lang="da-DK" dirty="0">
                <a:effectLst/>
              </a:rPr>
            </a:br>
            <a:endParaRPr lang="da-DK" dirty="0"/>
          </a:p>
        </p:txBody>
      </p:sp>
      <p:sp>
        <p:nvSpPr>
          <p:cNvPr id="4" name="Pladsholder til indhold 3">
            <a:extLst>
              <a:ext uri="{FF2B5EF4-FFF2-40B4-BE49-F238E27FC236}">
                <a16:creationId xmlns:a16="http://schemas.microsoft.com/office/drawing/2014/main" id="{4B6D2C02-E456-E553-846C-615649920425}"/>
              </a:ext>
            </a:extLst>
          </p:cNvPr>
          <p:cNvSpPr>
            <a:spLocks noGrp="1"/>
          </p:cNvSpPr>
          <p:nvPr>
            <p:ph sz="quarter" idx="19"/>
          </p:nvPr>
        </p:nvSpPr>
        <p:spPr>
          <a:xfrm>
            <a:off x="6692400" y="1907177"/>
            <a:ext cx="4680000" cy="3946423"/>
          </a:xfrm>
        </p:spPr>
        <p:txBody>
          <a:bodyPr>
            <a:normAutofit/>
          </a:bodyPr>
          <a:lstStyle/>
          <a:p>
            <a:pPr marL="0" indent="0">
              <a:lnSpc>
                <a:spcPct val="100000"/>
              </a:lnSpc>
              <a:buNone/>
            </a:pPr>
            <a:r>
              <a:rPr lang="da-DK" dirty="0">
                <a:effectLst/>
              </a:rPr>
              <a:t>Universitetets rammevilkår har forandret </a:t>
            </a:r>
            <a:br>
              <a:rPr lang="da-DK" dirty="0">
                <a:effectLst/>
              </a:rPr>
            </a:br>
            <a:r>
              <a:rPr lang="da-DK" dirty="0">
                <a:effectLst/>
              </a:rPr>
              <a:t>sig betydeligt i de seneste år:</a:t>
            </a:r>
          </a:p>
          <a:p>
            <a:pPr marL="0" indent="0">
              <a:lnSpc>
                <a:spcPct val="100000"/>
              </a:lnSpc>
              <a:buNone/>
            </a:pPr>
            <a:endParaRPr lang="da-DK" dirty="0">
              <a:effectLst/>
            </a:endParaRPr>
          </a:p>
          <a:p>
            <a:pPr marL="405225" indent="-285750">
              <a:lnSpc>
                <a:spcPct val="100000"/>
              </a:lnSpc>
              <a:spcAft>
                <a:spcPts val="600"/>
              </a:spcAft>
              <a:buFont typeface="Wingdings" panose="05000000000000000000" pitchFamily="2" charset="2"/>
              <a:buChar char="§"/>
            </a:pPr>
            <a:r>
              <a:rPr lang="da-DK" dirty="0"/>
              <a:t>Hårdere konkurrence om både studerende og forskningsmidler</a:t>
            </a:r>
          </a:p>
          <a:p>
            <a:pPr marL="405225" indent="-285750">
              <a:lnSpc>
                <a:spcPct val="100000"/>
              </a:lnSpc>
              <a:spcAft>
                <a:spcPts val="600"/>
              </a:spcAft>
              <a:buFont typeface="Wingdings" panose="05000000000000000000" pitchFamily="2" charset="2"/>
              <a:buChar char="§"/>
            </a:pPr>
            <a:r>
              <a:rPr lang="da-DK" dirty="0">
                <a:effectLst/>
              </a:rPr>
              <a:t>Demografisk udvikling </a:t>
            </a:r>
          </a:p>
          <a:p>
            <a:pPr marL="405225" indent="-285750">
              <a:lnSpc>
                <a:spcPct val="100000"/>
              </a:lnSpc>
              <a:spcAft>
                <a:spcPts val="600"/>
              </a:spcAft>
              <a:buFont typeface="Wingdings" panose="05000000000000000000" pitchFamily="2" charset="2"/>
              <a:buChar char="§"/>
            </a:pPr>
            <a:r>
              <a:rPr lang="da-DK" dirty="0"/>
              <a:t>Krav om mere relevans</a:t>
            </a:r>
          </a:p>
          <a:p>
            <a:pPr marL="405225" indent="-285750">
              <a:lnSpc>
                <a:spcPct val="100000"/>
              </a:lnSpc>
              <a:spcAft>
                <a:spcPts val="600"/>
              </a:spcAft>
              <a:buFont typeface="Wingdings" panose="05000000000000000000" pitchFamily="2" charset="2"/>
              <a:buChar char="§"/>
            </a:pPr>
            <a:r>
              <a:rPr lang="da-DK" dirty="0">
                <a:effectLst/>
              </a:rPr>
              <a:t>Politiske tiltag (f.eks. </a:t>
            </a:r>
            <a:r>
              <a:rPr lang="da-DK" dirty="0"/>
              <a:t>i</a:t>
            </a:r>
            <a:r>
              <a:rPr lang="da-DK" dirty="0">
                <a:effectLst/>
              </a:rPr>
              <a:t> retning af </a:t>
            </a:r>
            <a:r>
              <a:rPr lang="da-DK" dirty="0"/>
              <a:t>f</a:t>
            </a:r>
            <a:r>
              <a:rPr lang="da-DK" dirty="0">
                <a:effectLst/>
              </a:rPr>
              <a:t>ærre </a:t>
            </a:r>
            <a:r>
              <a:rPr lang="da-DK" dirty="0"/>
              <a:t>universitetsstuderende)</a:t>
            </a:r>
          </a:p>
          <a:p>
            <a:pPr marL="405225" indent="-285750">
              <a:lnSpc>
                <a:spcPct val="100000"/>
              </a:lnSpc>
              <a:spcAft>
                <a:spcPts val="600"/>
              </a:spcAft>
              <a:buFont typeface="Wingdings" panose="05000000000000000000" pitchFamily="2" charset="2"/>
              <a:buChar char="§"/>
            </a:pPr>
            <a:r>
              <a:rPr lang="da-DK" dirty="0"/>
              <a:t>Fundinglandskab under opbrud</a:t>
            </a:r>
          </a:p>
          <a:p>
            <a:pPr marL="405225" indent="-285750">
              <a:lnSpc>
                <a:spcPct val="100000"/>
              </a:lnSpc>
              <a:spcAft>
                <a:spcPts val="600"/>
              </a:spcAft>
              <a:buFont typeface="Wingdings" panose="05000000000000000000" pitchFamily="2" charset="2"/>
              <a:buChar char="§"/>
            </a:pPr>
            <a:r>
              <a:rPr lang="da-DK" dirty="0"/>
              <a:t>Mere fleksible uddannelsesformater og livslang læring</a:t>
            </a:r>
          </a:p>
          <a:p>
            <a:pPr marL="405225" indent="-285750">
              <a:lnSpc>
                <a:spcPct val="100000"/>
              </a:lnSpc>
              <a:buFont typeface="Wingdings" panose="05000000000000000000" pitchFamily="2" charset="2"/>
              <a:buChar char="§"/>
            </a:pPr>
            <a:endParaRPr lang="da-DK" dirty="0">
              <a:effectLst/>
            </a:endParaRPr>
          </a:p>
        </p:txBody>
      </p:sp>
    </p:spTree>
    <p:extLst>
      <p:ext uri="{BB962C8B-B14F-4D97-AF65-F5344CB8AC3E}">
        <p14:creationId xmlns:p14="http://schemas.microsoft.com/office/powerpoint/2010/main" val="1148712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2C5C326-695F-E50B-8D6A-7D67CED2F1E6}"/>
              </a:ext>
            </a:extLst>
          </p:cNvPr>
          <p:cNvSpPr>
            <a:spLocks noGrp="1"/>
          </p:cNvSpPr>
          <p:nvPr>
            <p:ph type="title"/>
          </p:nvPr>
        </p:nvSpPr>
        <p:spPr/>
        <p:txBody>
          <a:bodyPr/>
          <a:lstStyle/>
          <a:p>
            <a:r>
              <a:rPr lang="da-DK" dirty="0"/>
              <a:t>Løsningen</a:t>
            </a:r>
          </a:p>
        </p:txBody>
      </p:sp>
      <p:sp>
        <p:nvSpPr>
          <p:cNvPr id="16" name="Pladsholder til indhold 15">
            <a:extLst>
              <a:ext uri="{FF2B5EF4-FFF2-40B4-BE49-F238E27FC236}">
                <a16:creationId xmlns:a16="http://schemas.microsoft.com/office/drawing/2014/main" id="{819562FE-34D7-8F77-3D1E-961859030ABE}"/>
              </a:ext>
            </a:extLst>
          </p:cNvPr>
          <p:cNvSpPr>
            <a:spLocks noGrp="1"/>
          </p:cNvSpPr>
          <p:nvPr>
            <p:ph sz="quarter" idx="19"/>
          </p:nvPr>
        </p:nvSpPr>
        <p:spPr>
          <a:xfrm>
            <a:off x="6692401" y="2493818"/>
            <a:ext cx="4680000" cy="3427429"/>
          </a:xfrm>
        </p:spPr>
        <p:txBody>
          <a:bodyPr/>
          <a:lstStyle/>
          <a:p>
            <a:r>
              <a:rPr lang="da-DK" b="1" dirty="0"/>
              <a:t>Høj kvalitet </a:t>
            </a:r>
            <a:r>
              <a:rPr lang="da-DK" dirty="0"/>
              <a:t>i alt, hvad vi foretager os, giver os de bedste muligheder for at bidrage med værdi til samfundet</a:t>
            </a:r>
            <a:br>
              <a:rPr lang="da-DK" dirty="0"/>
            </a:br>
            <a:endParaRPr lang="da-DK" sz="1200" dirty="0"/>
          </a:p>
          <a:p>
            <a:r>
              <a:rPr lang="da-DK" b="1" dirty="0"/>
              <a:t>Høj kvalitet </a:t>
            </a:r>
            <a:r>
              <a:rPr lang="da-DK" dirty="0"/>
              <a:t>i vores uddannelser vil have en positiv effekt på universitetets omdømme og muligheder for at rekruttere dygtige studerende</a:t>
            </a:r>
            <a:br>
              <a:rPr lang="da-DK" dirty="0"/>
            </a:br>
            <a:endParaRPr lang="da-DK" sz="1200" dirty="0"/>
          </a:p>
          <a:p>
            <a:r>
              <a:rPr lang="da-DK" b="1" dirty="0"/>
              <a:t>Høj kvalitet </a:t>
            </a:r>
            <a:r>
              <a:rPr lang="da-DK" dirty="0"/>
              <a:t>i forskningen øger universitetets muligheder for hjemtag af eksterne midler og rekruttere talentfulde forskere</a:t>
            </a:r>
            <a:br>
              <a:rPr lang="da-DK" dirty="0"/>
            </a:br>
            <a:endParaRPr lang="da-DK" sz="1200" dirty="0"/>
          </a:p>
        </p:txBody>
      </p:sp>
      <p:sp>
        <p:nvSpPr>
          <p:cNvPr id="6" name="Rektangel 5">
            <a:extLst>
              <a:ext uri="{FF2B5EF4-FFF2-40B4-BE49-F238E27FC236}">
                <a16:creationId xmlns:a16="http://schemas.microsoft.com/office/drawing/2014/main" id="{412DFE36-2E36-6688-C6B2-DCDDDC8B0AB8}"/>
              </a:ext>
            </a:extLst>
          </p:cNvPr>
          <p:cNvSpPr/>
          <p:nvPr/>
        </p:nvSpPr>
        <p:spPr>
          <a:xfrm>
            <a:off x="11634952" y="1076109"/>
            <a:ext cx="472965" cy="1509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5" name="Pladsholder til indhold 5">
            <a:extLst>
              <a:ext uri="{FF2B5EF4-FFF2-40B4-BE49-F238E27FC236}">
                <a16:creationId xmlns:a16="http://schemas.microsoft.com/office/drawing/2014/main" id="{99F8601B-168F-9BFA-56F6-22B5893FDA6C}"/>
              </a:ext>
            </a:extLst>
          </p:cNvPr>
          <p:cNvSpPr txBox="1">
            <a:spLocks/>
          </p:cNvSpPr>
          <p:nvPr/>
        </p:nvSpPr>
        <p:spPr>
          <a:xfrm>
            <a:off x="6092824" y="1676857"/>
            <a:ext cx="6099176" cy="433387"/>
          </a:xfrm>
          <a:prstGeom prst="rect">
            <a:avLst/>
          </a:prstGeom>
          <a:solidFill>
            <a:schemeClr val="accent3">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72000" tIns="72000" rIns="72000" bIns="72000" rtlCol="0" anchor="ctr">
            <a:noAutofit/>
          </a:bodyPr>
          <a:lst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lt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lt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lt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lt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lt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lt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lt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lt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lt1"/>
                </a:solidFill>
                <a:latin typeface="+mn-lt"/>
                <a:ea typeface="+mn-ea"/>
                <a:cs typeface="+mn-cs"/>
              </a:defRPr>
            </a:lvl9pPr>
          </a:lstStyle>
          <a:p>
            <a:pPr marL="0" indent="0">
              <a:buFont typeface="Wingdings" panose="05000000000000000000" pitchFamily="2" charset="2"/>
              <a:buNone/>
              <a:tabLst>
                <a:tab pos="536575" algn="l"/>
              </a:tabLst>
            </a:pPr>
            <a:r>
              <a:rPr lang="da-DK" sz="1800" dirty="0">
                <a:solidFill>
                  <a:schemeClr val="tx1"/>
                </a:solidFill>
              </a:rPr>
              <a:t>	Højeste kvalitet</a:t>
            </a:r>
          </a:p>
        </p:txBody>
      </p:sp>
      <p:pic>
        <p:nvPicPr>
          <p:cNvPr id="15" name="Picture Placeholder 12">
            <a:extLst>
              <a:ext uri="{FF2B5EF4-FFF2-40B4-BE49-F238E27FC236}">
                <a16:creationId xmlns:a16="http://schemas.microsoft.com/office/drawing/2014/main" id="{4BEC9739-FC33-0566-0BCA-B4034F81964C}"/>
              </a:ext>
            </a:extLst>
          </p:cNvPr>
          <p:cNvPicPr>
            <a:picLocks noGrp="1" noChangeAspect="1"/>
          </p:cNvPicPr>
          <p:nvPr>
            <p:ph type="pic" sz="quarter" idx="13"/>
            <p:custDataLst>
              <p:tags r:id="rId1"/>
            </p:custDataLst>
          </p:nvPr>
        </p:nvPicPr>
        <p:blipFill rotWithShape="1">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16659" r="24065"/>
          <a:stretch/>
        </p:blipFill>
        <p:spPr>
          <a:xfrm flipH="1">
            <a:off x="0" y="0"/>
            <a:ext cx="6099300" cy="6858000"/>
          </a:xfrm>
        </p:spPr>
      </p:pic>
    </p:spTree>
    <p:extLst>
      <p:ext uri="{BB962C8B-B14F-4D97-AF65-F5344CB8AC3E}">
        <p14:creationId xmlns:p14="http://schemas.microsoft.com/office/powerpoint/2010/main" val="2867724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428E3-9761-F0A6-57BE-FD5AE1715527}"/>
              </a:ext>
            </a:extLst>
          </p:cNvPr>
          <p:cNvSpPr>
            <a:spLocks noGrp="1"/>
          </p:cNvSpPr>
          <p:nvPr>
            <p:ph type="title"/>
          </p:nvPr>
        </p:nvSpPr>
        <p:spPr>
          <a:xfrm>
            <a:off x="6692401" y="971605"/>
            <a:ext cx="4680000" cy="1822734"/>
          </a:xfrm>
        </p:spPr>
        <p:txBody>
          <a:bodyPr anchor="t">
            <a:normAutofit/>
          </a:bodyPr>
          <a:lstStyle/>
          <a:p>
            <a:r>
              <a:rPr lang="da-DK" sz="4000" dirty="0"/>
              <a:t>Hvordan opnås højeste kvalitet?</a:t>
            </a:r>
          </a:p>
        </p:txBody>
      </p:sp>
      <p:sp>
        <p:nvSpPr>
          <p:cNvPr id="3" name="Pladsholder til tekst 2">
            <a:extLst>
              <a:ext uri="{FF2B5EF4-FFF2-40B4-BE49-F238E27FC236}">
                <a16:creationId xmlns:a16="http://schemas.microsoft.com/office/drawing/2014/main" id="{D55C90F5-273F-AB5C-DC0A-5717AED90442}"/>
              </a:ext>
            </a:extLst>
          </p:cNvPr>
          <p:cNvSpPr>
            <a:spLocks noGrp="1"/>
          </p:cNvSpPr>
          <p:nvPr>
            <p:ph sz="quarter" idx="19"/>
          </p:nvPr>
        </p:nvSpPr>
        <p:spPr>
          <a:xfrm>
            <a:off x="6692401" y="3555497"/>
            <a:ext cx="4680000" cy="2008676"/>
          </a:xfrm>
        </p:spPr>
        <p:txBody>
          <a:bodyPr>
            <a:noAutofit/>
          </a:bodyPr>
          <a:lstStyle/>
          <a:p>
            <a:pPr>
              <a:lnSpc>
                <a:spcPct val="100000"/>
              </a:lnSpc>
              <a:spcAft>
                <a:spcPts val="600"/>
              </a:spcAft>
            </a:pPr>
            <a:r>
              <a:rPr lang="da-DK" dirty="0"/>
              <a:t>Højeste kvalitet er den afgørende forudsætning for, at SDU kan skabe værdi for og med samfundet og forme en bæredygtig fremtid</a:t>
            </a:r>
          </a:p>
          <a:p>
            <a:pPr>
              <a:lnSpc>
                <a:spcPct val="100000"/>
              </a:lnSpc>
              <a:spcAft>
                <a:spcPts val="600"/>
              </a:spcAft>
            </a:pPr>
            <a:endParaRPr lang="da-DK" sz="1000" dirty="0"/>
          </a:p>
          <a:p>
            <a:pPr>
              <a:lnSpc>
                <a:spcPct val="100000"/>
              </a:lnSpc>
              <a:spcAft>
                <a:spcPts val="600"/>
              </a:spcAft>
            </a:pPr>
            <a:r>
              <a:rPr lang="da-DK" b="1" dirty="0">
                <a:effectLst/>
              </a:rPr>
              <a:t>Fastholdelse, udvikling </a:t>
            </a:r>
            <a:r>
              <a:rPr lang="da-DK" dirty="0">
                <a:effectLst/>
              </a:rPr>
              <a:t>og</a:t>
            </a:r>
            <a:r>
              <a:rPr lang="da-DK" b="1" dirty="0">
                <a:effectLst/>
              </a:rPr>
              <a:t> rekruttering </a:t>
            </a:r>
            <a:r>
              <a:rPr lang="da-DK" dirty="0">
                <a:effectLst/>
              </a:rPr>
              <a:t>af talentfulde </a:t>
            </a:r>
            <a:r>
              <a:rPr lang="da-DK" b="1" dirty="0">
                <a:effectLst/>
              </a:rPr>
              <a:t>mennesker</a:t>
            </a:r>
            <a:r>
              <a:rPr lang="da-DK" dirty="0">
                <a:effectLst/>
              </a:rPr>
              <a:t> og skabelsen af fremragende forskningsmiljøer er uomgængeligt</a:t>
            </a:r>
            <a:r>
              <a:rPr lang="da-DK" i="1" dirty="0">
                <a:effectLst/>
              </a:rPr>
              <a:t>,</a:t>
            </a:r>
            <a:r>
              <a:rPr lang="da-DK" dirty="0">
                <a:effectLst/>
              </a:rPr>
              <a:t> hvis SDU skal levere kvalitet på højeste niveau </a:t>
            </a:r>
            <a:endParaRPr lang="da-DK" dirty="0"/>
          </a:p>
        </p:txBody>
      </p:sp>
      <p:sp>
        <p:nvSpPr>
          <p:cNvPr id="5" name="Pladsholder til dato 4">
            <a:extLst>
              <a:ext uri="{FF2B5EF4-FFF2-40B4-BE49-F238E27FC236}">
                <a16:creationId xmlns:a16="http://schemas.microsoft.com/office/drawing/2014/main" id="{68CD01DF-C537-0AFB-D2FE-1C22CC9B2E7A}"/>
              </a:ext>
            </a:extLst>
          </p:cNvPr>
          <p:cNvSpPr>
            <a:spLocks noGrp="1"/>
          </p:cNvSpPr>
          <p:nvPr>
            <p:ph type="dt" sz="half" idx="4294967295"/>
          </p:nvPr>
        </p:nvSpPr>
        <p:spPr>
          <a:xfrm>
            <a:off x="0" y="6912000"/>
            <a:ext cx="0" cy="0"/>
          </a:xfrm>
        </p:spPr>
        <p:txBody>
          <a:bodyPr/>
          <a:lstStyle/>
          <a:p>
            <a:pPr>
              <a:spcAft>
                <a:spcPts val="600"/>
              </a:spcAft>
            </a:pPr>
            <a:fld id="{DD5F3217-E6FE-4256-A06A-0D97474407AC}" type="datetime1">
              <a:rPr lang="da-DK" smtClean="0"/>
              <a:pPr>
                <a:spcAft>
                  <a:spcPts val="600"/>
                </a:spcAft>
              </a:pPr>
              <a:t>08-04-2024</a:t>
            </a:fld>
            <a:endParaRPr lang="da-DK"/>
          </a:p>
        </p:txBody>
      </p:sp>
      <p:sp>
        <p:nvSpPr>
          <p:cNvPr id="6" name="Pladsholder til slidenummer 5">
            <a:extLst>
              <a:ext uri="{FF2B5EF4-FFF2-40B4-BE49-F238E27FC236}">
                <a16:creationId xmlns:a16="http://schemas.microsoft.com/office/drawing/2014/main" id="{15AE488B-2670-8DC7-48E8-FCFB19C44C8D}"/>
              </a:ext>
            </a:extLst>
          </p:cNvPr>
          <p:cNvSpPr>
            <a:spLocks noGrp="1"/>
          </p:cNvSpPr>
          <p:nvPr>
            <p:ph type="sldNum" sz="quarter" idx="4294967295"/>
          </p:nvPr>
        </p:nvSpPr>
        <p:spPr>
          <a:xfrm>
            <a:off x="0" y="6912000"/>
            <a:ext cx="0" cy="0"/>
          </a:xfrm>
        </p:spPr>
        <p:txBody>
          <a:bodyPr/>
          <a:lstStyle/>
          <a:p>
            <a:pPr>
              <a:spcAft>
                <a:spcPts val="600"/>
              </a:spcAft>
            </a:pPr>
            <a:fld id="{45D37B1E-C366-494F-A587-962AD9AABC83}" type="slidenum">
              <a:rPr lang="da-DK" smtClean="0"/>
              <a:pPr>
                <a:spcAft>
                  <a:spcPts val="600"/>
                </a:spcAft>
              </a:pPr>
              <a:t>4</a:t>
            </a:fld>
            <a:endParaRPr lang="da-DK"/>
          </a:p>
        </p:txBody>
      </p:sp>
      <p:pic>
        <p:nvPicPr>
          <p:cNvPr id="24" name="Picture Placeholder 6">
            <a:extLst>
              <a:ext uri="{FF2B5EF4-FFF2-40B4-BE49-F238E27FC236}">
                <a16:creationId xmlns:a16="http://schemas.microsoft.com/office/drawing/2014/main" id="{3E3AD508-EA98-A55A-3F88-5A3856E39C5B}"/>
              </a:ext>
            </a:extLst>
          </p:cNvPr>
          <p:cNvPicPr>
            <a:picLocks noGrp="1" noChangeAspect="1"/>
          </p:cNvPicPr>
          <p:nvPr>
            <p:ph type="pic" sz="quarter" idx="13"/>
            <p:custDataLst>
              <p:tags r:id="rId1"/>
            </p:custDataLst>
          </p:nvPr>
        </p:nvPicPr>
        <p:blipFill rotWithShape="1">
          <a:blip r:embed="rId4">
            <a:extLst>
              <a:ext uri="{28A0092B-C50C-407E-A947-70E740481C1C}">
                <a14:useLocalDpi xmlns:a14="http://schemas.microsoft.com/office/drawing/2010/main" val="0"/>
              </a:ext>
            </a:extLst>
          </a:blip>
          <a:srcRect l="20362" r="20362"/>
          <a:stretch/>
        </p:blipFill>
        <p:spPr>
          <a:xfrm>
            <a:off x="0" y="0"/>
            <a:ext cx="6099300" cy="6858000"/>
          </a:xfrm>
        </p:spPr>
      </p:pic>
      <p:sp>
        <p:nvSpPr>
          <p:cNvPr id="8" name="Pladsholder til indhold 5">
            <a:extLst>
              <a:ext uri="{FF2B5EF4-FFF2-40B4-BE49-F238E27FC236}">
                <a16:creationId xmlns:a16="http://schemas.microsoft.com/office/drawing/2014/main" id="{A86BBAB6-B862-4AD0-8ADE-D30B7D8023B5}"/>
              </a:ext>
            </a:extLst>
          </p:cNvPr>
          <p:cNvSpPr txBox="1">
            <a:spLocks/>
          </p:cNvSpPr>
          <p:nvPr/>
        </p:nvSpPr>
        <p:spPr>
          <a:xfrm>
            <a:off x="4905155" y="2338473"/>
            <a:ext cx="4480582" cy="433387"/>
          </a:xfrm>
          <a:prstGeom prst="rect">
            <a:avLst/>
          </a:prstGeom>
          <a:solidFill>
            <a:schemeClr val="accent3">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72000" tIns="72000" rIns="72000" bIns="72000" rtlCol="0" anchor="ctr">
            <a:noAutofit/>
          </a:bodyPr>
          <a:lst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lt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lt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lt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lt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lt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lt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lt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lt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lt1"/>
                </a:solidFill>
                <a:latin typeface="+mn-lt"/>
                <a:ea typeface="+mn-ea"/>
                <a:cs typeface="+mn-cs"/>
              </a:defRPr>
            </a:lvl9pPr>
          </a:lstStyle>
          <a:p>
            <a:pPr marL="0" indent="0">
              <a:buFont typeface="Wingdings" panose="05000000000000000000" pitchFamily="2" charset="2"/>
              <a:buNone/>
              <a:tabLst>
                <a:tab pos="273050" algn="l"/>
              </a:tabLst>
            </a:pPr>
            <a:r>
              <a:rPr lang="da-DK" sz="1800" dirty="0">
                <a:solidFill>
                  <a:schemeClr val="tx1"/>
                </a:solidFill>
              </a:rPr>
              <a:t>	Fastholdelse, udvikling og rekruttering </a:t>
            </a:r>
          </a:p>
        </p:txBody>
      </p:sp>
      <p:sp>
        <p:nvSpPr>
          <p:cNvPr id="9" name="Pladsholder til indhold 5">
            <a:extLst>
              <a:ext uri="{FF2B5EF4-FFF2-40B4-BE49-F238E27FC236}">
                <a16:creationId xmlns:a16="http://schemas.microsoft.com/office/drawing/2014/main" id="{8040AED6-0E59-BF1D-DC3D-BDC66F170C53}"/>
              </a:ext>
            </a:extLst>
          </p:cNvPr>
          <p:cNvSpPr txBox="1">
            <a:spLocks/>
          </p:cNvSpPr>
          <p:nvPr/>
        </p:nvSpPr>
        <p:spPr>
          <a:xfrm>
            <a:off x="7145866" y="2730291"/>
            <a:ext cx="4432989" cy="433387"/>
          </a:xfrm>
          <a:prstGeom prst="rect">
            <a:avLst/>
          </a:prstGeom>
          <a:solidFill>
            <a:schemeClr val="accent3">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72000" tIns="72000" rIns="72000" bIns="72000" rtlCol="0" anchor="ctr">
            <a:noAutofit/>
          </a:bodyPr>
          <a:lst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lt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lt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lt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lt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lt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lt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lt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lt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lt1"/>
                </a:solidFill>
                <a:latin typeface="+mn-lt"/>
                <a:ea typeface="+mn-ea"/>
                <a:cs typeface="+mn-cs"/>
              </a:defRPr>
            </a:lvl9pPr>
          </a:lstStyle>
          <a:p>
            <a:pPr marL="0" indent="0">
              <a:buFont typeface="Wingdings" panose="05000000000000000000" pitchFamily="2" charset="2"/>
              <a:buNone/>
              <a:tabLst>
                <a:tab pos="180975" algn="l"/>
              </a:tabLst>
            </a:pPr>
            <a:r>
              <a:rPr lang="da-DK" sz="1800" dirty="0">
                <a:solidFill>
                  <a:schemeClr val="tx1"/>
                </a:solidFill>
              </a:rPr>
              <a:t>	af talentfulde mennesker – VIP og TAP</a:t>
            </a:r>
          </a:p>
        </p:txBody>
      </p:sp>
    </p:spTree>
    <p:extLst>
      <p:ext uri="{BB962C8B-B14F-4D97-AF65-F5344CB8AC3E}">
        <p14:creationId xmlns:p14="http://schemas.microsoft.com/office/powerpoint/2010/main" val="3650426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15810D-DFDB-E719-DD3B-F3D4C4ACBB26}"/>
              </a:ext>
            </a:extLst>
          </p:cNvPr>
          <p:cNvSpPr>
            <a:spLocks noGrp="1"/>
          </p:cNvSpPr>
          <p:nvPr>
            <p:ph type="title"/>
          </p:nvPr>
        </p:nvSpPr>
        <p:spPr/>
        <p:txBody>
          <a:bodyPr/>
          <a:lstStyle/>
          <a:p>
            <a:r>
              <a:rPr lang="da-DK" dirty="0"/>
              <a:t>SDU 2030</a:t>
            </a:r>
          </a:p>
        </p:txBody>
      </p:sp>
      <p:sp>
        <p:nvSpPr>
          <p:cNvPr id="4" name="Pladsholder til dato 3">
            <a:extLst>
              <a:ext uri="{FF2B5EF4-FFF2-40B4-BE49-F238E27FC236}">
                <a16:creationId xmlns:a16="http://schemas.microsoft.com/office/drawing/2014/main" id="{EDAFF916-3CC1-EF49-E501-E317D8DAC7AF}"/>
              </a:ext>
            </a:extLst>
          </p:cNvPr>
          <p:cNvSpPr>
            <a:spLocks noGrp="1"/>
          </p:cNvSpPr>
          <p:nvPr>
            <p:ph type="dt" sz="half" idx="20"/>
          </p:nvPr>
        </p:nvSpPr>
        <p:spPr/>
        <p:txBody>
          <a:bodyPr/>
          <a:lstStyle/>
          <a:p>
            <a:fld id="{AD00DDE7-71C3-49A8-9F28-000EA1159BF8}" type="datetime1">
              <a:rPr lang="da-DK" smtClean="0"/>
              <a:t>08-04-2024</a:t>
            </a:fld>
            <a:endParaRPr lang="da-DK" dirty="0"/>
          </a:p>
        </p:txBody>
      </p:sp>
      <p:sp>
        <p:nvSpPr>
          <p:cNvPr id="5" name="Pladsholder til slidenummer 4">
            <a:extLst>
              <a:ext uri="{FF2B5EF4-FFF2-40B4-BE49-F238E27FC236}">
                <a16:creationId xmlns:a16="http://schemas.microsoft.com/office/drawing/2014/main" id="{E92FCABB-CDA7-1FC8-1414-CB0DF6D3CBC3}"/>
              </a:ext>
            </a:extLst>
          </p:cNvPr>
          <p:cNvSpPr>
            <a:spLocks noGrp="1"/>
          </p:cNvSpPr>
          <p:nvPr>
            <p:ph type="sldNum" sz="quarter" idx="22"/>
          </p:nvPr>
        </p:nvSpPr>
        <p:spPr/>
        <p:txBody>
          <a:bodyPr/>
          <a:lstStyle/>
          <a:p>
            <a:fld id="{45D37B1E-C366-494F-A587-962AD9AABC83}" type="slidenum">
              <a:rPr lang="da-DK" smtClean="0"/>
              <a:pPr/>
              <a:t>5</a:t>
            </a:fld>
            <a:endParaRPr lang="da-DK" dirty="0"/>
          </a:p>
        </p:txBody>
      </p:sp>
      <p:sp>
        <p:nvSpPr>
          <p:cNvPr id="6" name="Pladsholder til indhold 5">
            <a:extLst>
              <a:ext uri="{FF2B5EF4-FFF2-40B4-BE49-F238E27FC236}">
                <a16:creationId xmlns:a16="http://schemas.microsoft.com/office/drawing/2014/main" id="{1C151F79-A947-48A8-E9E5-54161945F070}"/>
              </a:ext>
            </a:extLst>
          </p:cNvPr>
          <p:cNvSpPr>
            <a:spLocks noGrp="1"/>
          </p:cNvSpPr>
          <p:nvPr>
            <p:ph sz="quarter" idx="19"/>
          </p:nvPr>
        </p:nvSpPr>
        <p:spPr>
          <a:xfrm>
            <a:off x="-11289" y="1666346"/>
            <a:ext cx="8324603" cy="43338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indent="0">
              <a:buNone/>
              <a:tabLst>
                <a:tab pos="361950" algn="l"/>
              </a:tabLst>
            </a:pPr>
            <a:r>
              <a:rPr lang="da-DK" dirty="0"/>
              <a:t>  	</a:t>
            </a:r>
            <a:r>
              <a:rPr lang="da-DK" sz="1800" dirty="0">
                <a:solidFill>
                  <a:schemeClr val="tx1"/>
                </a:solidFill>
              </a:rPr>
              <a:t>Sådan ser succes ud..!</a:t>
            </a:r>
          </a:p>
        </p:txBody>
      </p:sp>
      <p:sp>
        <p:nvSpPr>
          <p:cNvPr id="41" name="Rektangel 40">
            <a:extLst>
              <a:ext uri="{FF2B5EF4-FFF2-40B4-BE49-F238E27FC236}">
                <a16:creationId xmlns:a16="http://schemas.microsoft.com/office/drawing/2014/main" id="{2FC1AC30-4096-EE72-5B44-15E5E713129C}"/>
              </a:ext>
            </a:extLst>
          </p:cNvPr>
          <p:cNvSpPr/>
          <p:nvPr/>
        </p:nvSpPr>
        <p:spPr>
          <a:xfrm>
            <a:off x="203023" y="6243145"/>
            <a:ext cx="1058218" cy="32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16" name="Tekstfelt 15">
            <a:extLst>
              <a:ext uri="{FF2B5EF4-FFF2-40B4-BE49-F238E27FC236}">
                <a16:creationId xmlns:a16="http://schemas.microsoft.com/office/drawing/2014/main" id="{48B5C101-67DB-6478-138E-345DEBD6F25C}"/>
              </a:ext>
            </a:extLst>
          </p:cNvPr>
          <p:cNvSpPr txBox="1"/>
          <p:nvPr/>
        </p:nvSpPr>
        <p:spPr>
          <a:xfrm>
            <a:off x="203023" y="2426506"/>
            <a:ext cx="8038451" cy="3477875"/>
          </a:xfrm>
          <a:prstGeom prst="rect">
            <a:avLst/>
          </a:prstGeom>
          <a:noFill/>
        </p:spPr>
        <p:txBody>
          <a:bodyPr wrap="square">
            <a:spAutoFit/>
          </a:bodyPr>
          <a:lstStyle/>
          <a:p>
            <a:pPr marL="342900" lvl="0" indent="-342900">
              <a:buFont typeface="+mj-lt"/>
              <a:buAutoNum type="arabicPeriod"/>
            </a:pPr>
            <a:r>
              <a:rPr lang="da-DK" sz="2000" dirty="0">
                <a:effectLst/>
                <a:ea typeface="Times New Roman" panose="02020603050405020304" pitchFamily="18" charset="0"/>
              </a:rPr>
              <a:t>Ikke nødvendigvis et større universitet målt på økonomi, personale og studerende. Formentligt mindre på antal studerende. Måske endda også mindre på økonomi</a:t>
            </a:r>
            <a:br>
              <a:rPr lang="da-DK" sz="2000" dirty="0">
                <a:ea typeface="Times New Roman" panose="02020603050405020304" pitchFamily="18" charset="0"/>
              </a:rPr>
            </a:br>
            <a:endParaRPr lang="da-DK" sz="2000" dirty="0">
              <a:effectLst/>
              <a:ea typeface="Calibri" panose="020F0502020204030204" pitchFamily="34" charset="0"/>
            </a:endParaRPr>
          </a:p>
          <a:p>
            <a:pPr marL="342900" lvl="0" indent="-342900">
              <a:buFont typeface="+mj-lt"/>
              <a:buAutoNum type="arabicPeriod"/>
            </a:pPr>
            <a:r>
              <a:rPr lang="da-DK" sz="2000" dirty="0">
                <a:effectLst/>
                <a:ea typeface="Times New Roman" panose="02020603050405020304" pitchFamily="18" charset="0"/>
              </a:rPr>
              <a:t>Et stærkere universitet målt på forskningskvalitet</a:t>
            </a:r>
            <a:br>
              <a:rPr lang="da-DK" sz="2000" dirty="0">
                <a:effectLst/>
                <a:ea typeface="Times New Roman" panose="02020603050405020304" pitchFamily="18" charset="0"/>
              </a:rPr>
            </a:br>
            <a:endParaRPr lang="da-DK" sz="2000" dirty="0">
              <a:effectLst/>
              <a:ea typeface="Calibri" panose="020F0502020204030204" pitchFamily="34" charset="0"/>
            </a:endParaRPr>
          </a:p>
          <a:p>
            <a:pPr marL="342900" lvl="0" indent="-342900">
              <a:buFont typeface="+mj-lt"/>
              <a:buAutoNum type="arabicPeriod"/>
            </a:pPr>
            <a:r>
              <a:rPr lang="da-DK" sz="2000" dirty="0">
                <a:effectLst/>
                <a:ea typeface="Times New Roman" panose="02020603050405020304" pitchFamily="18" charset="0"/>
              </a:rPr>
              <a:t>Et stærkere universitet målt på uddannelses-</a:t>
            </a:r>
            <a:br>
              <a:rPr lang="da-DK" sz="2000" dirty="0">
                <a:effectLst/>
                <a:ea typeface="Times New Roman" panose="02020603050405020304" pitchFamily="18" charset="0"/>
              </a:rPr>
            </a:br>
            <a:r>
              <a:rPr lang="da-DK" sz="2000" dirty="0">
                <a:effectLst/>
                <a:ea typeface="Times New Roman" panose="02020603050405020304" pitchFamily="18" charset="0"/>
              </a:rPr>
              <a:t>kvalitet</a:t>
            </a:r>
            <a:br>
              <a:rPr lang="da-DK" sz="2000" dirty="0">
                <a:effectLst/>
                <a:ea typeface="Times New Roman" panose="02020603050405020304" pitchFamily="18" charset="0"/>
              </a:rPr>
            </a:br>
            <a:endParaRPr lang="da-DK" sz="2000" dirty="0">
              <a:effectLst/>
              <a:ea typeface="Calibri" panose="020F0502020204030204" pitchFamily="34" charset="0"/>
            </a:endParaRPr>
          </a:p>
          <a:p>
            <a:pPr marL="342900" lvl="0" indent="-342900">
              <a:buFont typeface="+mj-lt"/>
              <a:buAutoNum type="arabicPeriod"/>
            </a:pPr>
            <a:r>
              <a:rPr lang="da-DK" sz="2000" dirty="0">
                <a:effectLst/>
                <a:ea typeface="Times New Roman" panose="02020603050405020304" pitchFamily="18" charset="0"/>
              </a:rPr>
              <a:t>Endnu mere værdiskabende </a:t>
            </a:r>
            <a:r>
              <a:rPr lang="da-DK" sz="2000" dirty="0" err="1">
                <a:effectLst/>
                <a:ea typeface="Times New Roman" panose="02020603050405020304" pitchFamily="18" charset="0"/>
              </a:rPr>
              <a:t>videnspredning</a:t>
            </a:r>
            <a:endParaRPr lang="da-DK" sz="2000" dirty="0">
              <a:effectLst/>
              <a:ea typeface="Calibri" panose="020F0502020204030204" pitchFamily="34" charset="0"/>
            </a:endParaRPr>
          </a:p>
          <a:p>
            <a:r>
              <a:rPr lang="da-DK" sz="2000" dirty="0">
                <a:effectLst/>
                <a:ea typeface="Calibri" panose="020F0502020204030204" pitchFamily="34" charset="0"/>
              </a:rPr>
              <a:t> </a:t>
            </a:r>
          </a:p>
        </p:txBody>
      </p:sp>
      <p:sp>
        <p:nvSpPr>
          <p:cNvPr id="42" name="Rektangel 41">
            <a:extLst>
              <a:ext uri="{FF2B5EF4-FFF2-40B4-BE49-F238E27FC236}">
                <a16:creationId xmlns:a16="http://schemas.microsoft.com/office/drawing/2014/main" id="{80EA9A0A-BB31-3212-CD9C-71D29A566076}"/>
              </a:ext>
            </a:extLst>
          </p:cNvPr>
          <p:cNvSpPr/>
          <p:nvPr/>
        </p:nvSpPr>
        <p:spPr>
          <a:xfrm>
            <a:off x="11697195" y="296883"/>
            <a:ext cx="296883" cy="2129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45" name="Rektangel 44">
            <a:extLst>
              <a:ext uri="{FF2B5EF4-FFF2-40B4-BE49-F238E27FC236}">
                <a16:creationId xmlns:a16="http://schemas.microsoft.com/office/drawing/2014/main" id="{FA641CF2-8480-BC5E-844A-788252617254}"/>
              </a:ext>
            </a:extLst>
          </p:cNvPr>
          <p:cNvSpPr/>
          <p:nvPr/>
        </p:nvSpPr>
        <p:spPr>
          <a:xfrm>
            <a:off x="10869084" y="6141156"/>
            <a:ext cx="916516" cy="543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pic>
        <p:nvPicPr>
          <p:cNvPr id="44" name="Billede 43" descr="Et billede, der indeholder hvid, indendørs, design, kunst&#10;&#10;Automatisk genereret beskrivelse">
            <a:extLst>
              <a:ext uri="{FF2B5EF4-FFF2-40B4-BE49-F238E27FC236}">
                <a16:creationId xmlns:a16="http://schemas.microsoft.com/office/drawing/2014/main" id="{5A0ABC53-85FB-9545-D54E-B04354DADED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9374471" y="0"/>
            <a:ext cx="2182739" cy="6858000"/>
          </a:xfrm>
          <a:prstGeom prst="rect">
            <a:avLst/>
          </a:prstGeom>
        </p:spPr>
      </p:pic>
      <p:grpSp>
        <p:nvGrpSpPr>
          <p:cNvPr id="40" name="Gruppe 39">
            <a:extLst>
              <a:ext uri="{FF2B5EF4-FFF2-40B4-BE49-F238E27FC236}">
                <a16:creationId xmlns:a16="http://schemas.microsoft.com/office/drawing/2014/main" id="{8E1CC9AD-4DC1-2EF6-96B7-92B71DE0F7A9}"/>
              </a:ext>
            </a:extLst>
          </p:cNvPr>
          <p:cNvGrpSpPr/>
          <p:nvPr/>
        </p:nvGrpSpPr>
        <p:grpSpPr>
          <a:xfrm>
            <a:off x="6416496" y="3257959"/>
            <a:ext cx="5481000" cy="2140528"/>
            <a:chOff x="5133553" y="3566122"/>
            <a:chExt cx="4930529" cy="1867726"/>
          </a:xfrm>
        </p:grpSpPr>
        <p:sp>
          <p:nvSpPr>
            <p:cNvPr id="39" name="Tekstfelt 38">
              <a:extLst>
                <a:ext uri="{FF2B5EF4-FFF2-40B4-BE49-F238E27FC236}">
                  <a16:creationId xmlns:a16="http://schemas.microsoft.com/office/drawing/2014/main" id="{E75FB4CD-BD82-4AD7-C539-03B653CD1FAF}"/>
                </a:ext>
              </a:extLst>
            </p:cNvPr>
            <p:cNvSpPr txBox="1"/>
            <p:nvPr/>
          </p:nvSpPr>
          <p:spPr>
            <a:xfrm>
              <a:off x="5133553" y="3664623"/>
              <a:ext cx="4930529" cy="1769225"/>
            </a:xfrm>
            <a:prstGeom prst="rect">
              <a:avLst/>
            </a:prstGeom>
            <a:solidFill>
              <a:schemeClr val="accent2">
                <a:lumMod val="60000"/>
                <a:lumOff val="40000"/>
              </a:schemeClr>
            </a:solidFill>
          </p:spPr>
          <p:txBody>
            <a:bodyPr wrap="square" lIns="0" tIns="0" rIns="0" bIns="0" rtlCol="0">
              <a:spAutoFit/>
            </a:bodyPr>
            <a:lstStyle/>
            <a:p>
              <a:endParaRPr lang="da-DK" sz="1600" dirty="0" err="1"/>
            </a:p>
          </p:txBody>
        </p:sp>
        <p:grpSp>
          <p:nvGrpSpPr>
            <p:cNvPr id="36" name="Gruppe 35">
              <a:extLst>
                <a:ext uri="{FF2B5EF4-FFF2-40B4-BE49-F238E27FC236}">
                  <a16:creationId xmlns:a16="http://schemas.microsoft.com/office/drawing/2014/main" id="{DBDF1B4D-9783-EB2F-A84D-30FC4E2FA9F7}"/>
                </a:ext>
              </a:extLst>
            </p:cNvPr>
            <p:cNvGrpSpPr/>
            <p:nvPr/>
          </p:nvGrpSpPr>
          <p:grpSpPr>
            <a:xfrm>
              <a:off x="5266785" y="3566122"/>
              <a:ext cx="4797297" cy="1603720"/>
              <a:chOff x="5986939" y="3747409"/>
              <a:chExt cx="4797297" cy="1603720"/>
            </a:xfrm>
            <a:solidFill>
              <a:schemeClr val="accent5">
                <a:lumMod val="60000"/>
                <a:lumOff val="40000"/>
              </a:schemeClr>
            </a:solidFill>
          </p:grpSpPr>
          <p:sp>
            <p:nvSpPr>
              <p:cNvPr id="37" name="Tekstfelt 36">
                <a:extLst>
                  <a:ext uri="{FF2B5EF4-FFF2-40B4-BE49-F238E27FC236}">
                    <a16:creationId xmlns:a16="http://schemas.microsoft.com/office/drawing/2014/main" id="{50FDD0C8-4A0F-A356-7A13-FD0B9CBE6AE6}"/>
                  </a:ext>
                </a:extLst>
              </p:cNvPr>
              <p:cNvSpPr txBox="1"/>
              <p:nvPr/>
            </p:nvSpPr>
            <p:spPr>
              <a:xfrm>
                <a:off x="6295697" y="4196356"/>
                <a:ext cx="4488539" cy="1154773"/>
              </a:xfrm>
              <a:prstGeom prst="rect">
                <a:avLst/>
              </a:prstGeom>
              <a:noFill/>
            </p:spPr>
            <p:txBody>
              <a:bodyPr wrap="square">
                <a:spAutoFit/>
              </a:bodyPr>
              <a:lstStyle/>
              <a:p>
                <a:r>
                  <a:rPr lang="da-DK" sz="2000" dirty="0">
                    <a:effectLst/>
                    <a:latin typeface="Calibri" panose="020F0502020204030204" pitchFamily="34" charset="0"/>
                    <a:ea typeface="Calibri" panose="020F0502020204030204" pitchFamily="34" charset="0"/>
                  </a:rPr>
                  <a:t>Vi tror på, at den allervigtigste forudsætning for, at vi kommer til ”det gode sted” i 2030, </a:t>
                </a:r>
                <a:br>
                  <a:rPr lang="da-DK" sz="2000" dirty="0">
                    <a:effectLst/>
                    <a:latin typeface="Calibri" panose="020F0502020204030204" pitchFamily="34" charset="0"/>
                    <a:ea typeface="Calibri" panose="020F0502020204030204" pitchFamily="34" charset="0"/>
                  </a:rPr>
                </a:br>
                <a:r>
                  <a:rPr lang="da-DK" sz="2000" dirty="0">
                    <a:effectLst/>
                    <a:latin typeface="Calibri" panose="020F0502020204030204" pitchFamily="34" charset="0"/>
                    <a:ea typeface="Calibri" panose="020F0502020204030204" pitchFamily="34" charset="0"/>
                  </a:rPr>
                  <a:t>er, at vi lykkes med at ”fastholde, udvikle </a:t>
                </a:r>
                <a:br>
                  <a:rPr lang="da-DK" sz="2000" dirty="0">
                    <a:effectLst/>
                    <a:latin typeface="Calibri" panose="020F0502020204030204" pitchFamily="34" charset="0"/>
                    <a:ea typeface="Calibri" panose="020F0502020204030204" pitchFamily="34" charset="0"/>
                  </a:rPr>
                </a:br>
                <a:r>
                  <a:rPr lang="da-DK" sz="2000" dirty="0">
                    <a:effectLst/>
                    <a:latin typeface="Calibri" panose="020F0502020204030204" pitchFamily="34" charset="0"/>
                    <a:ea typeface="Calibri" panose="020F0502020204030204" pitchFamily="34" charset="0"/>
                  </a:rPr>
                  <a:t>og rekruttere </a:t>
                </a:r>
                <a:r>
                  <a:rPr lang="da-DK" sz="2000" b="1" dirty="0">
                    <a:effectLst/>
                    <a:latin typeface="Calibri" panose="020F0502020204030204" pitchFamily="34" charset="0"/>
                    <a:ea typeface="Calibri" panose="020F0502020204030204" pitchFamily="34" charset="0"/>
                  </a:rPr>
                  <a:t>talentfulde mennesker</a:t>
                </a:r>
                <a:r>
                  <a:rPr lang="da-DK" sz="2000" dirty="0">
                    <a:effectLst/>
                    <a:latin typeface="Calibri" panose="020F0502020204030204" pitchFamily="34" charset="0"/>
                    <a:ea typeface="Calibri" panose="020F0502020204030204" pitchFamily="34" charset="0"/>
                  </a:rPr>
                  <a:t>”.</a:t>
                </a:r>
              </a:p>
            </p:txBody>
          </p:sp>
          <p:sp>
            <p:nvSpPr>
              <p:cNvPr id="38" name="Tekstfelt 37">
                <a:extLst>
                  <a:ext uri="{FF2B5EF4-FFF2-40B4-BE49-F238E27FC236}">
                    <a16:creationId xmlns:a16="http://schemas.microsoft.com/office/drawing/2014/main" id="{6535663A-A7F9-6EA1-C6DF-40D8E67F248C}"/>
                  </a:ext>
                </a:extLst>
              </p:cNvPr>
              <p:cNvSpPr txBox="1"/>
              <p:nvPr/>
            </p:nvSpPr>
            <p:spPr>
              <a:xfrm>
                <a:off x="5986939" y="3747409"/>
                <a:ext cx="398690" cy="1477328"/>
              </a:xfrm>
              <a:prstGeom prst="rect">
                <a:avLst/>
              </a:prstGeom>
              <a:noFill/>
            </p:spPr>
            <p:txBody>
              <a:bodyPr wrap="square" lIns="0" tIns="0" rIns="0" bIns="0" rtlCol="0">
                <a:spAutoFit/>
              </a:bodyPr>
              <a:lstStyle/>
              <a:p>
                <a:r>
                  <a:rPr lang="da-DK" sz="11000" dirty="0"/>
                  <a:t>”</a:t>
                </a:r>
              </a:p>
            </p:txBody>
          </p:sp>
        </p:grpSp>
      </p:grpSp>
    </p:spTree>
    <p:extLst>
      <p:ext uri="{BB962C8B-B14F-4D97-AF65-F5344CB8AC3E}">
        <p14:creationId xmlns:p14="http://schemas.microsoft.com/office/powerpoint/2010/main" val="405334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3">
            <a:extLst>
              <a:ext uri="{FF2B5EF4-FFF2-40B4-BE49-F238E27FC236}">
                <a16:creationId xmlns:a16="http://schemas.microsoft.com/office/drawing/2014/main" id="{71024071-00AB-9D61-B56B-FF2989B1B9D9}"/>
              </a:ext>
            </a:extLst>
          </p:cNvPr>
          <p:cNvSpPr/>
          <p:nvPr/>
        </p:nvSpPr>
        <p:spPr>
          <a:xfrm>
            <a:off x="0" y="0"/>
            <a:ext cx="5473300"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a:p>
        </p:txBody>
      </p:sp>
      <p:sp>
        <p:nvSpPr>
          <p:cNvPr id="3" name="Date Placeholder 2">
            <a:extLst>
              <a:ext uri="{FF2B5EF4-FFF2-40B4-BE49-F238E27FC236}">
                <a16:creationId xmlns:a16="http://schemas.microsoft.com/office/drawing/2014/main" id="{98CF08C6-7869-42F2-829E-6683126F4D25}"/>
              </a:ext>
            </a:extLst>
          </p:cNvPr>
          <p:cNvSpPr>
            <a:spLocks noGrp="1"/>
          </p:cNvSpPr>
          <p:nvPr>
            <p:ph type="dt" sz="half" idx="2"/>
          </p:nvPr>
        </p:nvSpPr>
        <p:spPr>
          <a:xfrm>
            <a:off x="-2104572" y="7385725"/>
            <a:ext cx="0" cy="0"/>
          </a:xfrm>
        </p:spPr>
        <p:txBody>
          <a:bodyPr/>
          <a:lstStyle/>
          <a:p>
            <a:fld id="{83C7CD7C-F7E2-4FF3-B441-BD5C13FCA230}" type="datetime1">
              <a:rPr lang="da-DK" smtClean="0"/>
              <a:t>08-04-2024</a:t>
            </a:fld>
            <a:endParaRPr lang="da-DK"/>
          </a:p>
        </p:txBody>
      </p:sp>
      <p:cxnSp>
        <p:nvCxnSpPr>
          <p:cNvPr id="5" name="Lige forbindelse 4">
            <a:extLst>
              <a:ext uri="{FF2B5EF4-FFF2-40B4-BE49-F238E27FC236}">
                <a16:creationId xmlns:a16="http://schemas.microsoft.com/office/drawing/2014/main" id="{2300B496-422F-8368-4BFA-6B1C70F3FA99}"/>
              </a:ext>
            </a:extLst>
          </p:cNvPr>
          <p:cNvCxnSpPr>
            <a:cxnSpLocks noChangeAspect="1"/>
          </p:cNvCxnSpPr>
          <p:nvPr/>
        </p:nvCxnSpPr>
        <p:spPr>
          <a:xfrm>
            <a:off x="2416219" y="2597964"/>
            <a:ext cx="0" cy="3074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ktangel: afrundede hjørner 5">
            <a:extLst>
              <a:ext uri="{FF2B5EF4-FFF2-40B4-BE49-F238E27FC236}">
                <a16:creationId xmlns:a16="http://schemas.microsoft.com/office/drawing/2014/main" id="{2EEE4535-551A-30CE-EDF8-B09D9C568217}"/>
              </a:ext>
            </a:extLst>
          </p:cNvPr>
          <p:cNvSpPr>
            <a:spLocks noChangeAspect="1"/>
          </p:cNvSpPr>
          <p:nvPr/>
        </p:nvSpPr>
        <p:spPr>
          <a:xfrm>
            <a:off x="1399542" y="5269516"/>
            <a:ext cx="2153802" cy="61143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400" dirty="0">
                <a:solidFill>
                  <a:schemeClr val="tx1"/>
                </a:solidFill>
              </a:rPr>
              <a:t>Organisation</a:t>
            </a:r>
          </a:p>
        </p:txBody>
      </p:sp>
      <p:sp>
        <p:nvSpPr>
          <p:cNvPr id="8" name="Rektangel: afrundede hjørner 7">
            <a:extLst>
              <a:ext uri="{FF2B5EF4-FFF2-40B4-BE49-F238E27FC236}">
                <a16:creationId xmlns:a16="http://schemas.microsoft.com/office/drawing/2014/main" id="{0B2F025C-25C7-3762-6A14-305D4A12DCB4}"/>
              </a:ext>
            </a:extLst>
          </p:cNvPr>
          <p:cNvSpPr>
            <a:spLocks noChangeAspect="1"/>
          </p:cNvSpPr>
          <p:nvPr/>
        </p:nvSpPr>
        <p:spPr>
          <a:xfrm>
            <a:off x="1399542" y="4452615"/>
            <a:ext cx="2153802" cy="61143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400" dirty="0">
                <a:solidFill>
                  <a:schemeClr val="tx1"/>
                </a:solidFill>
              </a:rPr>
              <a:t>Samarbejde</a:t>
            </a:r>
          </a:p>
        </p:txBody>
      </p:sp>
      <p:cxnSp>
        <p:nvCxnSpPr>
          <p:cNvPr id="23" name="Lige forbindelse 22">
            <a:extLst>
              <a:ext uri="{FF2B5EF4-FFF2-40B4-BE49-F238E27FC236}">
                <a16:creationId xmlns:a16="http://schemas.microsoft.com/office/drawing/2014/main" id="{727C14F7-A7A7-DD2A-3C8C-F03DA0B8CAB6}"/>
              </a:ext>
            </a:extLst>
          </p:cNvPr>
          <p:cNvCxnSpPr>
            <a:cxnSpLocks noChangeAspect="1"/>
          </p:cNvCxnSpPr>
          <p:nvPr/>
        </p:nvCxnSpPr>
        <p:spPr>
          <a:xfrm>
            <a:off x="3497154" y="6048426"/>
            <a:ext cx="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felt 23">
            <a:extLst>
              <a:ext uri="{FF2B5EF4-FFF2-40B4-BE49-F238E27FC236}">
                <a16:creationId xmlns:a16="http://schemas.microsoft.com/office/drawing/2014/main" id="{829EED18-1573-5B68-0B94-449FA48D6D59}"/>
              </a:ext>
            </a:extLst>
          </p:cNvPr>
          <p:cNvSpPr txBox="1"/>
          <p:nvPr/>
        </p:nvSpPr>
        <p:spPr>
          <a:xfrm>
            <a:off x="5924763" y="3412619"/>
            <a:ext cx="5473300" cy="2561645"/>
          </a:xfrm>
          <a:custGeom>
            <a:avLst/>
            <a:gdLst>
              <a:gd name="connsiteX0" fmla="*/ 0 w 5473300"/>
              <a:gd name="connsiteY0" fmla="*/ 0 h 2561645"/>
              <a:gd name="connsiteX1" fmla="*/ 492597 w 5473300"/>
              <a:gd name="connsiteY1" fmla="*/ 0 h 2561645"/>
              <a:gd name="connsiteX2" fmla="*/ 1149393 w 5473300"/>
              <a:gd name="connsiteY2" fmla="*/ 0 h 2561645"/>
              <a:gd name="connsiteX3" fmla="*/ 1696723 w 5473300"/>
              <a:gd name="connsiteY3" fmla="*/ 0 h 2561645"/>
              <a:gd name="connsiteX4" fmla="*/ 2244053 w 5473300"/>
              <a:gd name="connsiteY4" fmla="*/ 0 h 2561645"/>
              <a:gd name="connsiteX5" fmla="*/ 2681917 w 5473300"/>
              <a:gd name="connsiteY5" fmla="*/ 0 h 2561645"/>
              <a:gd name="connsiteX6" fmla="*/ 3174514 w 5473300"/>
              <a:gd name="connsiteY6" fmla="*/ 0 h 2561645"/>
              <a:gd name="connsiteX7" fmla="*/ 3667111 w 5473300"/>
              <a:gd name="connsiteY7" fmla="*/ 0 h 2561645"/>
              <a:gd name="connsiteX8" fmla="*/ 4323907 w 5473300"/>
              <a:gd name="connsiteY8" fmla="*/ 0 h 2561645"/>
              <a:gd name="connsiteX9" fmla="*/ 4925970 w 5473300"/>
              <a:gd name="connsiteY9" fmla="*/ 0 h 2561645"/>
              <a:gd name="connsiteX10" fmla="*/ 5473300 w 5473300"/>
              <a:gd name="connsiteY10" fmla="*/ 0 h 2561645"/>
              <a:gd name="connsiteX11" fmla="*/ 5473300 w 5473300"/>
              <a:gd name="connsiteY11" fmla="*/ 461096 h 2561645"/>
              <a:gd name="connsiteX12" fmla="*/ 5473300 w 5473300"/>
              <a:gd name="connsiteY12" fmla="*/ 922192 h 2561645"/>
              <a:gd name="connsiteX13" fmla="*/ 5473300 w 5473300"/>
              <a:gd name="connsiteY13" fmla="*/ 1460138 h 2561645"/>
              <a:gd name="connsiteX14" fmla="*/ 5473300 w 5473300"/>
              <a:gd name="connsiteY14" fmla="*/ 2023700 h 2561645"/>
              <a:gd name="connsiteX15" fmla="*/ 5473300 w 5473300"/>
              <a:gd name="connsiteY15" fmla="*/ 2561645 h 2561645"/>
              <a:gd name="connsiteX16" fmla="*/ 5090169 w 5473300"/>
              <a:gd name="connsiteY16" fmla="*/ 2561645 h 2561645"/>
              <a:gd name="connsiteX17" fmla="*/ 4707038 w 5473300"/>
              <a:gd name="connsiteY17" fmla="*/ 2561645 h 2561645"/>
              <a:gd name="connsiteX18" fmla="*/ 4269174 w 5473300"/>
              <a:gd name="connsiteY18" fmla="*/ 2561645 h 2561645"/>
              <a:gd name="connsiteX19" fmla="*/ 3667111 w 5473300"/>
              <a:gd name="connsiteY19" fmla="*/ 2561645 h 2561645"/>
              <a:gd name="connsiteX20" fmla="*/ 3174514 w 5473300"/>
              <a:gd name="connsiteY20" fmla="*/ 2561645 h 2561645"/>
              <a:gd name="connsiteX21" fmla="*/ 2627184 w 5473300"/>
              <a:gd name="connsiteY21" fmla="*/ 2561645 h 2561645"/>
              <a:gd name="connsiteX22" fmla="*/ 1970388 w 5473300"/>
              <a:gd name="connsiteY22" fmla="*/ 2561645 h 2561645"/>
              <a:gd name="connsiteX23" fmla="*/ 1423058 w 5473300"/>
              <a:gd name="connsiteY23" fmla="*/ 2561645 h 2561645"/>
              <a:gd name="connsiteX24" fmla="*/ 930461 w 5473300"/>
              <a:gd name="connsiteY24" fmla="*/ 2561645 h 2561645"/>
              <a:gd name="connsiteX25" fmla="*/ 0 w 5473300"/>
              <a:gd name="connsiteY25" fmla="*/ 2561645 h 2561645"/>
              <a:gd name="connsiteX26" fmla="*/ 0 w 5473300"/>
              <a:gd name="connsiteY26" fmla="*/ 2126165 h 2561645"/>
              <a:gd name="connsiteX27" fmla="*/ 0 w 5473300"/>
              <a:gd name="connsiteY27" fmla="*/ 1639453 h 2561645"/>
              <a:gd name="connsiteX28" fmla="*/ 0 w 5473300"/>
              <a:gd name="connsiteY28" fmla="*/ 1152740 h 2561645"/>
              <a:gd name="connsiteX29" fmla="*/ 0 w 5473300"/>
              <a:gd name="connsiteY29" fmla="*/ 589178 h 2561645"/>
              <a:gd name="connsiteX30" fmla="*/ 0 w 5473300"/>
              <a:gd name="connsiteY30" fmla="*/ 0 h 256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73300" h="2561645" extrusionOk="0">
                <a:moveTo>
                  <a:pt x="0" y="0"/>
                </a:moveTo>
                <a:cubicBezTo>
                  <a:pt x="153655" y="-30811"/>
                  <a:pt x="264856" y="54234"/>
                  <a:pt x="492597" y="0"/>
                </a:cubicBezTo>
                <a:cubicBezTo>
                  <a:pt x="720338" y="-54234"/>
                  <a:pt x="832958" y="72458"/>
                  <a:pt x="1149393" y="0"/>
                </a:cubicBezTo>
                <a:cubicBezTo>
                  <a:pt x="1465828" y="-72458"/>
                  <a:pt x="1571890" y="47975"/>
                  <a:pt x="1696723" y="0"/>
                </a:cubicBezTo>
                <a:cubicBezTo>
                  <a:pt x="1821556" y="-47975"/>
                  <a:pt x="2116348" y="12934"/>
                  <a:pt x="2244053" y="0"/>
                </a:cubicBezTo>
                <a:cubicBezTo>
                  <a:pt x="2371758" y="-12934"/>
                  <a:pt x="2569136" y="35441"/>
                  <a:pt x="2681917" y="0"/>
                </a:cubicBezTo>
                <a:cubicBezTo>
                  <a:pt x="2794698" y="-35441"/>
                  <a:pt x="3002343" y="39295"/>
                  <a:pt x="3174514" y="0"/>
                </a:cubicBezTo>
                <a:cubicBezTo>
                  <a:pt x="3346685" y="-39295"/>
                  <a:pt x="3488365" y="3468"/>
                  <a:pt x="3667111" y="0"/>
                </a:cubicBezTo>
                <a:cubicBezTo>
                  <a:pt x="3845857" y="-3468"/>
                  <a:pt x="4189996" y="4293"/>
                  <a:pt x="4323907" y="0"/>
                </a:cubicBezTo>
                <a:cubicBezTo>
                  <a:pt x="4457818" y="-4293"/>
                  <a:pt x="4672781" y="10444"/>
                  <a:pt x="4925970" y="0"/>
                </a:cubicBezTo>
                <a:cubicBezTo>
                  <a:pt x="5179159" y="-10444"/>
                  <a:pt x="5285430" y="26016"/>
                  <a:pt x="5473300" y="0"/>
                </a:cubicBezTo>
                <a:cubicBezTo>
                  <a:pt x="5502998" y="102810"/>
                  <a:pt x="5465897" y="271370"/>
                  <a:pt x="5473300" y="461096"/>
                </a:cubicBezTo>
                <a:cubicBezTo>
                  <a:pt x="5480703" y="650822"/>
                  <a:pt x="5468939" y="769409"/>
                  <a:pt x="5473300" y="922192"/>
                </a:cubicBezTo>
                <a:cubicBezTo>
                  <a:pt x="5477661" y="1074975"/>
                  <a:pt x="5467504" y="1236991"/>
                  <a:pt x="5473300" y="1460138"/>
                </a:cubicBezTo>
                <a:cubicBezTo>
                  <a:pt x="5479096" y="1683285"/>
                  <a:pt x="5440761" y="1888921"/>
                  <a:pt x="5473300" y="2023700"/>
                </a:cubicBezTo>
                <a:cubicBezTo>
                  <a:pt x="5505839" y="2158479"/>
                  <a:pt x="5449397" y="2344190"/>
                  <a:pt x="5473300" y="2561645"/>
                </a:cubicBezTo>
                <a:cubicBezTo>
                  <a:pt x="5319895" y="2605962"/>
                  <a:pt x="5242899" y="2559223"/>
                  <a:pt x="5090169" y="2561645"/>
                </a:cubicBezTo>
                <a:cubicBezTo>
                  <a:pt x="4937439" y="2564067"/>
                  <a:pt x="4830916" y="2541768"/>
                  <a:pt x="4707038" y="2561645"/>
                </a:cubicBezTo>
                <a:cubicBezTo>
                  <a:pt x="4583160" y="2581522"/>
                  <a:pt x="4407356" y="2561434"/>
                  <a:pt x="4269174" y="2561645"/>
                </a:cubicBezTo>
                <a:cubicBezTo>
                  <a:pt x="4130992" y="2561856"/>
                  <a:pt x="3872881" y="2512416"/>
                  <a:pt x="3667111" y="2561645"/>
                </a:cubicBezTo>
                <a:cubicBezTo>
                  <a:pt x="3461341" y="2610874"/>
                  <a:pt x="3417381" y="2503725"/>
                  <a:pt x="3174514" y="2561645"/>
                </a:cubicBezTo>
                <a:cubicBezTo>
                  <a:pt x="2931647" y="2619565"/>
                  <a:pt x="2888877" y="2549315"/>
                  <a:pt x="2627184" y="2561645"/>
                </a:cubicBezTo>
                <a:cubicBezTo>
                  <a:pt x="2365491" y="2573975"/>
                  <a:pt x="2144796" y="2498127"/>
                  <a:pt x="1970388" y="2561645"/>
                </a:cubicBezTo>
                <a:cubicBezTo>
                  <a:pt x="1795980" y="2625163"/>
                  <a:pt x="1601124" y="2520801"/>
                  <a:pt x="1423058" y="2561645"/>
                </a:cubicBezTo>
                <a:cubicBezTo>
                  <a:pt x="1244992" y="2602489"/>
                  <a:pt x="1113050" y="2506260"/>
                  <a:pt x="930461" y="2561645"/>
                </a:cubicBezTo>
                <a:cubicBezTo>
                  <a:pt x="747872" y="2617030"/>
                  <a:pt x="441888" y="2490471"/>
                  <a:pt x="0" y="2561645"/>
                </a:cubicBezTo>
                <a:cubicBezTo>
                  <a:pt x="-23553" y="2434659"/>
                  <a:pt x="6040" y="2302730"/>
                  <a:pt x="0" y="2126165"/>
                </a:cubicBezTo>
                <a:cubicBezTo>
                  <a:pt x="-6040" y="1949600"/>
                  <a:pt x="44895" y="1864216"/>
                  <a:pt x="0" y="1639453"/>
                </a:cubicBezTo>
                <a:cubicBezTo>
                  <a:pt x="-44895" y="1414690"/>
                  <a:pt x="23387" y="1393167"/>
                  <a:pt x="0" y="1152740"/>
                </a:cubicBezTo>
                <a:cubicBezTo>
                  <a:pt x="-23387" y="912313"/>
                  <a:pt x="37709" y="827116"/>
                  <a:pt x="0" y="589178"/>
                </a:cubicBezTo>
                <a:cubicBezTo>
                  <a:pt x="-37709" y="351240"/>
                  <a:pt x="37025" y="152717"/>
                  <a:pt x="0" y="0"/>
                </a:cubicBezTo>
                <a:close/>
              </a:path>
            </a:pathLst>
          </a:custGeom>
          <a:noFill/>
          <a:ln w="19050">
            <a:solidFill>
              <a:schemeClr val="accent4">
                <a:lumMod val="75000"/>
              </a:schemeClr>
            </a:solidFill>
            <a:extLst>
              <a:ext uri="{C807C97D-BFC1-408E-A445-0C87EB9F89A2}">
                <ask:lineSketchStyleProps xmlns:ask="http://schemas.microsoft.com/office/drawing/2018/sketchyshapes" sd="4104911751">
                  <a:prstGeom prst="rect">
                    <a:avLst/>
                  </a:prstGeom>
                  <ask:type>
                    <ask:lineSketchScribble/>
                  </ask:type>
                </ask:lineSketchStyleProps>
              </a:ext>
            </a:extLst>
          </a:ln>
        </p:spPr>
        <p:txBody>
          <a:bodyPr wrap="square" lIns="144000" tIns="144000" rIns="0" bIns="0" rtlCol="0" anchor="t">
            <a:spAutoFit/>
          </a:bodyPr>
          <a:lstStyle/>
          <a:p>
            <a:pPr marL="342900" indent="-342900">
              <a:lnSpc>
                <a:spcPct val="107000"/>
              </a:lnSpc>
              <a:buFont typeface="+mj-lt"/>
              <a:buAutoNum type="arabicPeriod"/>
            </a:pPr>
            <a:r>
              <a:rPr lang="da-DK" sz="1400" dirty="0">
                <a:latin typeface="Arial"/>
                <a:cs typeface="Times New Roman"/>
              </a:rPr>
              <a:t>Vi vil fastholde og rekruttere talenter på internationalt </a:t>
            </a:r>
            <a:br>
              <a:rPr lang="da-DK" sz="1400" dirty="0">
                <a:latin typeface="Arial"/>
                <a:cs typeface="Times New Roman"/>
              </a:rPr>
            </a:br>
            <a:r>
              <a:rPr lang="da-DK" sz="1400" dirty="0">
                <a:latin typeface="Arial"/>
                <a:cs typeface="Times New Roman"/>
              </a:rPr>
              <a:t>topniveau</a:t>
            </a:r>
            <a:br>
              <a:rPr lang="da-DK" sz="1400" dirty="0">
                <a:latin typeface="Arial"/>
                <a:cs typeface="Times New Roman"/>
              </a:rPr>
            </a:br>
            <a:endParaRPr lang="da-DK" sz="800" dirty="0">
              <a:latin typeface="Arial"/>
              <a:cs typeface="Times New Roman"/>
            </a:endParaRPr>
          </a:p>
          <a:p>
            <a:pPr marL="342900" indent="-342900">
              <a:lnSpc>
                <a:spcPct val="107000"/>
              </a:lnSpc>
              <a:buFont typeface="+mj-lt"/>
              <a:buAutoNum type="arabicPeriod"/>
            </a:pPr>
            <a:r>
              <a:rPr lang="da-DK" sz="1400" dirty="0">
                <a:latin typeface="Arial"/>
                <a:cs typeface="Times New Roman"/>
              </a:rPr>
              <a:t>Vi vil udvikle fremragende miljøer, som fostrer næste generation af excellente forskere</a:t>
            </a:r>
            <a:br>
              <a:rPr lang="da-DK" sz="1400" dirty="0">
                <a:latin typeface="Arial"/>
                <a:cs typeface="Times New Roman"/>
              </a:rPr>
            </a:br>
            <a:endParaRPr lang="da-DK" sz="800" dirty="0">
              <a:latin typeface="Arial"/>
              <a:cs typeface="Times New Roman"/>
            </a:endParaRPr>
          </a:p>
          <a:p>
            <a:pPr marL="342900" indent="-342900">
              <a:lnSpc>
                <a:spcPct val="107000"/>
              </a:lnSpc>
              <a:buFont typeface="+mj-lt"/>
              <a:buAutoNum type="arabicPeriod"/>
            </a:pPr>
            <a:r>
              <a:rPr lang="da-DK" sz="1400" dirty="0">
                <a:latin typeface="Arial"/>
                <a:cs typeface="Times New Roman"/>
              </a:rPr>
              <a:t>Vi vil være verdensførende på udvalgte forskningsområder</a:t>
            </a:r>
          </a:p>
          <a:p>
            <a:pPr marL="342900" indent="-342900">
              <a:buFont typeface="+mj-lt"/>
              <a:buAutoNum type="arabicPeriod"/>
            </a:pPr>
            <a:endParaRPr lang="da-DK" sz="800" dirty="0">
              <a:latin typeface="Arial"/>
              <a:cs typeface="Times New Roman"/>
            </a:endParaRPr>
          </a:p>
          <a:p>
            <a:pPr marL="342900" indent="-342900">
              <a:buFont typeface="+mj-lt"/>
              <a:buAutoNum type="arabicPeriod"/>
            </a:pPr>
            <a:r>
              <a:rPr lang="da-DK" sz="1400" dirty="0">
                <a:latin typeface="Arial"/>
                <a:cs typeface="Times New Roman"/>
              </a:rPr>
              <a:t>Vi vil udvikle forskningskvaliteten og -højden med afsæt i internationalt samarbejde og sparring</a:t>
            </a:r>
            <a:br>
              <a:rPr lang="da-DK" sz="1400" dirty="0">
                <a:latin typeface="Arial"/>
                <a:cs typeface="Times New Roman"/>
              </a:rPr>
            </a:br>
            <a:endParaRPr lang="da-DK" sz="800" dirty="0">
              <a:latin typeface="Arial"/>
              <a:cs typeface="Times New Roman"/>
            </a:endParaRPr>
          </a:p>
          <a:p>
            <a:pPr marL="342900" indent="-342900">
              <a:buFont typeface="+mj-lt"/>
              <a:buAutoNum type="arabicPeriod"/>
            </a:pPr>
            <a:r>
              <a:rPr lang="da-DK" sz="1400" dirty="0">
                <a:latin typeface="Arial"/>
                <a:cs typeface="Times New Roman"/>
              </a:rPr>
              <a:t>Vi vil øge forskningsfinansieringen </a:t>
            </a:r>
          </a:p>
          <a:p>
            <a:endParaRPr lang="da-DK" sz="700" dirty="0">
              <a:latin typeface="Arial"/>
              <a:cs typeface="Times New Roman"/>
            </a:endParaRPr>
          </a:p>
        </p:txBody>
      </p:sp>
      <p:cxnSp>
        <p:nvCxnSpPr>
          <p:cNvPr id="13" name="Lige forbindelse 12">
            <a:extLst>
              <a:ext uri="{FF2B5EF4-FFF2-40B4-BE49-F238E27FC236}">
                <a16:creationId xmlns:a16="http://schemas.microsoft.com/office/drawing/2014/main" id="{41899087-10B4-5E27-22C8-C637172E6A68}"/>
              </a:ext>
            </a:extLst>
          </p:cNvPr>
          <p:cNvCxnSpPr>
            <a:cxnSpLocks/>
          </p:cNvCxnSpPr>
          <p:nvPr/>
        </p:nvCxnSpPr>
        <p:spPr>
          <a:xfrm>
            <a:off x="3497154" y="3079514"/>
            <a:ext cx="5104586" cy="0"/>
          </a:xfrm>
          <a:prstGeom prst="line">
            <a:avLst/>
          </a:prstGeom>
          <a:noFill/>
          <a:ln w="19050">
            <a:solidFill>
              <a:schemeClr val="accent4">
                <a:lumMod val="75000"/>
              </a:schemeClr>
            </a:solidFill>
            <a:extLst>
              <a:ext uri="{C807C97D-BFC1-408E-A445-0C87EB9F89A2}">
                <ask:lineSketchStyleProps xmlns:ask="http://schemas.microsoft.com/office/drawing/2018/sketchyshapes">
                  <ask:type>
                    <ask:lineSketchScribble/>
                  </ask:type>
                </ask:lineSketchStyleProps>
              </a:ext>
            </a:extLst>
          </a:ln>
        </p:spPr>
      </p:cxnSp>
      <p:sp>
        <p:nvSpPr>
          <p:cNvPr id="2" name="Ellipse 1">
            <a:extLst>
              <a:ext uri="{FF2B5EF4-FFF2-40B4-BE49-F238E27FC236}">
                <a16:creationId xmlns:a16="http://schemas.microsoft.com/office/drawing/2014/main" id="{EF2B77B4-2C0E-6443-F821-A23CEC242909}"/>
              </a:ext>
            </a:extLst>
          </p:cNvPr>
          <p:cNvSpPr>
            <a:spLocks noChangeAspect="1"/>
          </p:cNvSpPr>
          <p:nvPr/>
        </p:nvSpPr>
        <p:spPr>
          <a:xfrm>
            <a:off x="1013952" y="1468841"/>
            <a:ext cx="2924982" cy="118982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600" dirty="0">
                <a:solidFill>
                  <a:schemeClr val="bg1"/>
                </a:solidFill>
              </a:rPr>
              <a:t>Værdi, kvalitet, mennesker</a:t>
            </a:r>
          </a:p>
        </p:txBody>
      </p:sp>
      <p:sp>
        <p:nvSpPr>
          <p:cNvPr id="10" name="Rektangel: afrundede hjørner 9">
            <a:extLst>
              <a:ext uri="{FF2B5EF4-FFF2-40B4-BE49-F238E27FC236}">
                <a16:creationId xmlns:a16="http://schemas.microsoft.com/office/drawing/2014/main" id="{4BBBDAC5-EB04-1917-D34E-B13534970906}"/>
              </a:ext>
            </a:extLst>
          </p:cNvPr>
          <p:cNvSpPr>
            <a:spLocks noChangeAspect="1"/>
          </p:cNvSpPr>
          <p:nvPr/>
        </p:nvSpPr>
        <p:spPr>
          <a:xfrm>
            <a:off x="1399542" y="3630236"/>
            <a:ext cx="2153802" cy="61143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400" dirty="0">
                <a:solidFill>
                  <a:schemeClr val="tx1"/>
                </a:solidFill>
              </a:rPr>
              <a:t>Uddannelse</a:t>
            </a:r>
          </a:p>
        </p:txBody>
      </p:sp>
      <p:sp>
        <p:nvSpPr>
          <p:cNvPr id="4" name="Rektangel 3">
            <a:extLst>
              <a:ext uri="{FF2B5EF4-FFF2-40B4-BE49-F238E27FC236}">
                <a16:creationId xmlns:a16="http://schemas.microsoft.com/office/drawing/2014/main" id="{0B957CFC-FD44-EA0C-928D-472894A7DEC6}"/>
              </a:ext>
            </a:extLst>
          </p:cNvPr>
          <p:cNvSpPr/>
          <p:nvPr/>
        </p:nvSpPr>
        <p:spPr>
          <a:xfrm>
            <a:off x="5916450" y="598964"/>
            <a:ext cx="2503981" cy="430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a-DK" sz="1600" b="1" dirty="0">
                <a:solidFill>
                  <a:schemeClr val="tx1"/>
                </a:solidFill>
                <a:ea typeface="Times New Roman" panose="02020603050405020304" pitchFamily="18" charset="0"/>
                <a:cs typeface="Arial"/>
              </a:rPr>
              <a:t> Ambitionen for 2030</a:t>
            </a:r>
            <a:endParaRPr lang="da-DK" sz="1600" dirty="0">
              <a:solidFill>
                <a:schemeClr val="tx1"/>
              </a:solidFill>
            </a:endParaRPr>
          </a:p>
        </p:txBody>
      </p:sp>
      <p:sp>
        <p:nvSpPr>
          <p:cNvPr id="12" name="Tekstfelt 11">
            <a:extLst>
              <a:ext uri="{FF2B5EF4-FFF2-40B4-BE49-F238E27FC236}">
                <a16:creationId xmlns:a16="http://schemas.microsoft.com/office/drawing/2014/main" id="{8BBBCF53-EA88-02CF-29F4-CEDE50652599}"/>
              </a:ext>
            </a:extLst>
          </p:cNvPr>
          <p:cNvSpPr txBox="1"/>
          <p:nvPr/>
        </p:nvSpPr>
        <p:spPr>
          <a:xfrm>
            <a:off x="5874885" y="1191929"/>
            <a:ext cx="5588366" cy="1384995"/>
          </a:xfrm>
          <a:prstGeom prst="rect">
            <a:avLst/>
          </a:prstGeom>
          <a:noFill/>
        </p:spPr>
        <p:txBody>
          <a:bodyPr wrap="square" lIns="91440" tIns="45720" rIns="91440" bIns="45720" anchor="t">
            <a:spAutoFit/>
          </a:bodyPr>
          <a:lstStyle/>
          <a:p>
            <a:r>
              <a:rPr lang="da-DK" sz="1400" dirty="0">
                <a:solidFill>
                  <a:srgbClr val="000000"/>
                </a:solidFill>
                <a:effectLst/>
                <a:latin typeface="Arial" panose="020B0604020202020204" pitchFamily="34" charset="0"/>
                <a:ea typeface="Arial" panose="020B0604020202020204" pitchFamily="34" charset="0"/>
              </a:rPr>
              <a:t>Syddansk Universitet er kendt og anerkendt for </a:t>
            </a:r>
            <a:r>
              <a:rPr lang="da-DK" sz="1400" b="1" dirty="0">
                <a:solidFill>
                  <a:srgbClr val="000000"/>
                </a:solidFill>
                <a:effectLst/>
                <a:latin typeface="Arial" panose="020B0604020202020204" pitchFamily="34" charset="0"/>
                <a:ea typeface="Arial" panose="020B0604020202020204" pitchFamily="34" charset="0"/>
              </a:rPr>
              <a:t>banebrydende og transformativ forskning, som former fremtidens samfund</a:t>
            </a:r>
            <a:r>
              <a:rPr lang="da-DK" sz="1400" dirty="0">
                <a:solidFill>
                  <a:srgbClr val="000000"/>
                </a:solidFill>
                <a:effectLst/>
                <a:latin typeface="Arial" panose="020B0604020202020204" pitchFamily="34" charset="0"/>
                <a:ea typeface="Arial" panose="020B0604020202020204" pitchFamily="34" charset="0"/>
              </a:rPr>
              <a:t>. </a:t>
            </a:r>
          </a:p>
          <a:p>
            <a:endParaRPr lang="da-DK" sz="1400" dirty="0">
              <a:solidFill>
                <a:srgbClr val="000000"/>
              </a:solidFill>
              <a:latin typeface="Arial" panose="020B0604020202020204" pitchFamily="34" charset="0"/>
              <a:ea typeface="Arial" panose="020B0604020202020204" pitchFamily="34" charset="0"/>
            </a:endParaRPr>
          </a:p>
          <a:p>
            <a:r>
              <a:rPr lang="da-DK" sz="1400" dirty="0">
                <a:solidFill>
                  <a:srgbClr val="000000"/>
                </a:solidFill>
                <a:effectLst/>
                <a:latin typeface="Arial" panose="020B0604020202020204" pitchFamily="34" charset="0"/>
                <a:ea typeface="Arial" panose="020B0604020202020204" pitchFamily="34" charset="0"/>
              </a:rPr>
              <a:t>Frem mod 2030 vil vi løfte universitetets generelle forskningshøjde yderligere og sikre, at SDU bliver verdensførende på flere forskningsområder. </a:t>
            </a:r>
          </a:p>
        </p:txBody>
      </p:sp>
      <p:sp>
        <p:nvSpPr>
          <p:cNvPr id="9" name="Rektangel: afrundede hjørner 8">
            <a:extLst>
              <a:ext uri="{FF2B5EF4-FFF2-40B4-BE49-F238E27FC236}">
                <a16:creationId xmlns:a16="http://schemas.microsoft.com/office/drawing/2014/main" id="{C95106A5-5C6F-A38E-25A3-AA9861D36C18}"/>
              </a:ext>
            </a:extLst>
          </p:cNvPr>
          <p:cNvSpPr>
            <a:spLocks noChangeAspect="1"/>
          </p:cNvSpPr>
          <p:nvPr/>
        </p:nvSpPr>
        <p:spPr>
          <a:xfrm>
            <a:off x="1399542" y="2838733"/>
            <a:ext cx="2153802" cy="611434"/>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600" b="1" dirty="0">
                <a:solidFill>
                  <a:schemeClr val="tx1"/>
                </a:solidFill>
              </a:rPr>
              <a:t>Forskning</a:t>
            </a:r>
          </a:p>
        </p:txBody>
      </p:sp>
      <p:cxnSp>
        <p:nvCxnSpPr>
          <p:cNvPr id="15" name="Lige forbindelse 14">
            <a:extLst>
              <a:ext uri="{FF2B5EF4-FFF2-40B4-BE49-F238E27FC236}">
                <a16:creationId xmlns:a16="http://schemas.microsoft.com/office/drawing/2014/main" id="{0C003605-3105-59C7-F0CD-CE7BCBA22EF1}"/>
              </a:ext>
            </a:extLst>
          </p:cNvPr>
          <p:cNvCxnSpPr>
            <a:endCxn id="24" idx="0"/>
          </p:cNvCxnSpPr>
          <p:nvPr/>
        </p:nvCxnSpPr>
        <p:spPr>
          <a:xfrm>
            <a:off x="8601740" y="3079514"/>
            <a:ext cx="0" cy="333105"/>
          </a:xfrm>
          <a:prstGeom prst="line">
            <a:avLst/>
          </a:prstGeom>
          <a:noFill/>
          <a:ln w="19050">
            <a:solidFill>
              <a:schemeClr val="accent4">
                <a:lumMod val="75000"/>
              </a:schemeClr>
            </a:solidFill>
            <a:extLst>
              <a:ext uri="{C807C97D-BFC1-408E-A445-0C87EB9F89A2}">
                <ask:lineSketchStyleProps xmlns:ask="http://schemas.microsoft.com/office/drawing/2018/sketchyshapes">
                  <ask:type>
                    <ask:lineSketchScribble/>
                  </ask:type>
                </ask:lineSketchStyleProps>
              </a:ext>
            </a:extLst>
          </a:ln>
        </p:spPr>
      </p:cxnSp>
      <p:sp>
        <p:nvSpPr>
          <p:cNvPr id="7" name="Tekstfelt 6">
            <a:extLst>
              <a:ext uri="{FF2B5EF4-FFF2-40B4-BE49-F238E27FC236}">
                <a16:creationId xmlns:a16="http://schemas.microsoft.com/office/drawing/2014/main" id="{E2A52858-690B-AEB9-12C6-B7644BB4FA89}"/>
              </a:ext>
            </a:extLst>
          </p:cNvPr>
          <p:cNvSpPr txBox="1"/>
          <p:nvPr/>
        </p:nvSpPr>
        <p:spPr>
          <a:xfrm>
            <a:off x="703885" y="793926"/>
            <a:ext cx="3545115" cy="430887"/>
          </a:xfrm>
          <a:prstGeom prst="rect">
            <a:avLst/>
          </a:prstGeom>
          <a:noFill/>
        </p:spPr>
        <p:txBody>
          <a:bodyPr wrap="square" lIns="0" tIns="0" rIns="0" bIns="0" rtlCol="0">
            <a:spAutoFit/>
          </a:bodyPr>
          <a:lstStyle/>
          <a:p>
            <a:pPr algn="ctr"/>
            <a:r>
              <a:rPr lang="da-DK" sz="2800" b="1" dirty="0"/>
              <a:t>SDU mod 2030</a:t>
            </a:r>
          </a:p>
        </p:txBody>
      </p:sp>
    </p:spTree>
    <p:custDataLst>
      <p:custData r:id="rId1"/>
      <p:custData r:id="rId2"/>
    </p:custDataLst>
    <p:extLst>
      <p:ext uri="{BB962C8B-B14F-4D97-AF65-F5344CB8AC3E}">
        <p14:creationId xmlns:p14="http://schemas.microsoft.com/office/powerpoint/2010/main" val="1702191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3">
            <a:extLst>
              <a:ext uri="{FF2B5EF4-FFF2-40B4-BE49-F238E27FC236}">
                <a16:creationId xmlns:a16="http://schemas.microsoft.com/office/drawing/2014/main" id="{71024071-00AB-9D61-B56B-FF2989B1B9D9}"/>
              </a:ext>
            </a:extLst>
          </p:cNvPr>
          <p:cNvSpPr/>
          <p:nvPr/>
        </p:nvSpPr>
        <p:spPr>
          <a:xfrm>
            <a:off x="0" y="0"/>
            <a:ext cx="5473300"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a:p>
        </p:txBody>
      </p:sp>
      <p:sp>
        <p:nvSpPr>
          <p:cNvPr id="3" name="Date Placeholder 2">
            <a:extLst>
              <a:ext uri="{FF2B5EF4-FFF2-40B4-BE49-F238E27FC236}">
                <a16:creationId xmlns:a16="http://schemas.microsoft.com/office/drawing/2014/main" id="{98CF08C6-7869-42F2-829E-6683126F4D25}"/>
              </a:ext>
            </a:extLst>
          </p:cNvPr>
          <p:cNvSpPr>
            <a:spLocks noGrp="1"/>
          </p:cNvSpPr>
          <p:nvPr>
            <p:ph type="dt" sz="half" idx="2"/>
          </p:nvPr>
        </p:nvSpPr>
        <p:spPr>
          <a:xfrm>
            <a:off x="-2104572" y="7385725"/>
            <a:ext cx="0" cy="0"/>
          </a:xfrm>
        </p:spPr>
        <p:txBody>
          <a:bodyPr/>
          <a:lstStyle/>
          <a:p>
            <a:fld id="{83C7CD7C-F7E2-4FF3-B441-BD5C13FCA230}" type="datetime1">
              <a:rPr lang="da-DK" smtClean="0"/>
              <a:t>08-04-2024</a:t>
            </a:fld>
            <a:endParaRPr lang="da-DK"/>
          </a:p>
        </p:txBody>
      </p:sp>
      <p:cxnSp>
        <p:nvCxnSpPr>
          <p:cNvPr id="5" name="Lige forbindelse 4">
            <a:extLst>
              <a:ext uri="{FF2B5EF4-FFF2-40B4-BE49-F238E27FC236}">
                <a16:creationId xmlns:a16="http://schemas.microsoft.com/office/drawing/2014/main" id="{2300B496-422F-8368-4BFA-6B1C70F3FA99}"/>
              </a:ext>
            </a:extLst>
          </p:cNvPr>
          <p:cNvCxnSpPr>
            <a:cxnSpLocks noChangeAspect="1"/>
          </p:cNvCxnSpPr>
          <p:nvPr/>
        </p:nvCxnSpPr>
        <p:spPr>
          <a:xfrm>
            <a:off x="2416219" y="2597964"/>
            <a:ext cx="0" cy="3074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ktangel: afrundede hjørner 5">
            <a:extLst>
              <a:ext uri="{FF2B5EF4-FFF2-40B4-BE49-F238E27FC236}">
                <a16:creationId xmlns:a16="http://schemas.microsoft.com/office/drawing/2014/main" id="{2EEE4535-551A-30CE-EDF8-B09D9C568217}"/>
              </a:ext>
            </a:extLst>
          </p:cNvPr>
          <p:cNvSpPr>
            <a:spLocks noChangeAspect="1"/>
          </p:cNvSpPr>
          <p:nvPr/>
        </p:nvSpPr>
        <p:spPr>
          <a:xfrm>
            <a:off x="1399542" y="5260563"/>
            <a:ext cx="2153802" cy="61143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400">
                <a:solidFill>
                  <a:schemeClr val="tx1"/>
                </a:solidFill>
              </a:rPr>
              <a:t>Organisation</a:t>
            </a:r>
          </a:p>
        </p:txBody>
      </p:sp>
      <p:sp>
        <p:nvSpPr>
          <p:cNvPr id="8" name="Rektangel: afrundede hjørner 7">
            <a:extLst>
              <a:ext uri="{FF2B5EF4-FFF2-40B4-BE49-F238E27FC236}">
                <a16:creationId xmlns:a16="http://schemas.microsoft.com/office/drawing/2014/main" id="{0B2F025C-25C7-3762-6A14-305D4A12DCB4}"/>
              </a:ext>
            </a:extLst>
          </p:cNvPr>
          <p:cNvSpPr>
            <a:spLocks noChangeAspect="1"/>
          </p:cNvSpPr>
          <p:nvPr/>
        </p:nvSpPr>
        <p:spPr>
          <a:xfrm>
            <a:off x="1399542" y="4454401"/>
            <a:ext cx="2153802" cy="61143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400">
                <a:solidFill>
                  <a:schemeClr val="tx1"/>
                </a:solidFill>
              </a:rPr>
              <a:t>Samarbejde</a:t>
            </a:r>
          </a:p>
        </p:txBody>
      </p:sp>
      <p:sp>
        <p:nvSpPr>
          <p:cNvPr id="9" name="Rektangel: afrundede hjørner 8">
            <a:extLst>
              <a:ext uri="{FF2B5EF4-FFF2-40B4-BE49-F238E27FC236}">
                <a16:creationId xmlns:a16="http://schemas.microsoft.com/office/drawing/2014/main" id="{C95106A5-5C6F-A38E-25A3-AA9861D36C18}"/>
              </a:ext>
            </a:extLst>
          </p:cNvPr>
          <p:cNvSpPr>
            <a:spLocks noChangeAspect="1"/>
          </p:cNvSpPr>
          <p:nvPr/>
        </p:nvSpPr>
        <p:spPr>
          <a:xfrm>
            <a:off x="1399542" y="2845948"/>
            <a:ext cx="2153802" cy="61143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400">
                <a:solidFill>
                  <a:schemeClr val="tx1"/>
                </a:solidFill>
              </a:rPr>
              <a:t>Forskning</a:t>
            </a:r>
          </a:p>
        </p:txBody>
      </p:sp>
      <p:cxnSp>
        <p:nvCxnSpPr>
          <p:cNvPr id="23" name="Lige forbindelse 22">
            <a:extLst>
              <a:ext uri="{FF2B5EF4-FFF2-40B4-BE49-F238E27FC236}">
                <a16:creationId xmlns:a16="http://schemas.microsoft.com/office/drawing/2014/main" id="{727C14F7-A7A7-DD2A-3C8C-F03DA0B8CAB6}"/>
              </a:ext>
            </a:extLst>
          </p:cNvPr>
          <p:cNvCxnSpPr>
            <a:cxnSpLocks noChangeAspect="1"/>
          </p:cNvCxnSpPr>
          <p:nvPr/>
        </p:nvCxnSpPr>
        <p:spPr>
          <a:xfrm>
            <a:off x="3497154" y="6048426"/>
            <a:ext cx="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felt 23">
            <a:extLst>
              <a:ext uri="{FF2B5EF4-FFF2-40B4-BE49-F238E27FC236}">
                <a16:creationId xmlns:a16="http://schemas.microsoft.com/office/drawing/2014/main" id="{829EED18-1573-5B68-0B94-449FA48D6D59}"/>
              </a:ext>
            </a:extLst>
          </p:cNvPr>
          <p:cNvSpPr txBox="1"/>
          <p:nvPr/>
        </p:nvSpPr>
        <p:spPr>
          <a:xfrm>
            <a:off x="5924763" y="3194803"/>
            <a:ext cx="5473300" cy="2576841"/>
          </a:xfrm>
          <a:custGeom>
            <a:avLst/>
            <a:gdLst>
              <a:gd name="connsiteX0" fmla="*/ 0 w 5473300"/>
              <a:gd name="connsiteY0" fmla="*/ 0 h 2576841"/>
              <a:gd name="connsiteX1" fmla="*/ 492597 w 5473300"/>
              <a:gd name="connsiteY1" fmla="*/ 0 h 2576841"/>
              <a:gd name="connsiteX2" fmla="*/ 1149393 w 5473300"/>
              <a:gd name="connsiteY2" fmla="*/ 0 h 2576841"/>
              <a:gd name="connsiteX3" fmla="*/ 1696723 w 5473300"/>
              <a:gd name="connsiteY3" fmla="*/ 0 h 2576841"/>
              <a:gd name="connsiteX4" fmla="*/ 2244053 w 5473300"/>
              <a:gd name="connsiteY4" fmla="*/ 0 h 2576841"/>
              <a:gd name="connsiteX5" fmla="*/ 2681917 w 5473300"/>
              <a:gd name="connsiteY5" fmla="*/ 0 h 2576841"/>
              <a:gd name="connsiteX6" fmla="*/ 3174514 w 5473300"/>
              <a:gd name="connsiteY6" fmla="*/ 0 h 2576841"/>
              <a:gd name="connsiteX7" fmla="*/ 3667111 w 5473300"/>
              <a:gd name="connsiteY7" fmla="*/ 0 h 2576841"/>
              <a:gd name="connsiteX8" fmla="*/ 4323907 w 5473300"/>
              <a:gd name="connsiteY8" fmla="*/ 0 h 2576841"/>
              <a:gd name="connsiteX9" fmla="*/ 4925970 w 5473300"/>
              <a:gd name="connsiteY9" fmla="*/ 0 h 2576841"/>
              <a:gd name="connsiteX10" fmla="*/ 5473300 w 5473300"/>
              <a:gd name="connsiteY10" fmla="*/ 0 h 2576841"/>
              <a:gd name="connsiteX11" fmla="*/ 5473300 w 5473300"/>
              <a:gd name="connsiteY11" fmla="*/ 463831 h 2576841"/>
              <a:gd name="connsiteX12" fmla="*/ 5473300 w 5473300"/>
              <a:gd name="connsiteY12" fmla="*/ 927663 h 2576841"/>
              <a:gd name="connsiteX13" fmla="*/ 5473300 w 5473300"/>
              <a:gd name="connsiteY13" fmla="*/ 1468799 h 2576841"/>
              <a:gd name="connsiteX14" fmla="*/ 5473300 w 5473300"/>
              <a:gd name="connsiteY14" fmla="*/ 2035704 h 2576841"/>
              <a:gd name="connsiteX15" fmla="*/ 5473300 w 5473300"/>
              <a:gd name="connsiteY15" fmla="*/ 2576841 h 2576841"/>
              <a:gd name="connsiteX16" fmla="*/ 5090169 w 5473300"/>
              <a:gd name="connsiteY16" fmla="*/ 2576841 h 2576841"/>
              <a:gd name="connsiteX17" fmla="*/ 4707038 w 5473300"/>
              <a:gd name="connsiteY17" fmla="*/ 2576841 h 2576841"/>
              <a:gd name="connsiteX18" fmla="*/ 4269174 w 5473300"/>
              <a:gd name="connsiteY18" fmla="*/ 2576841 h 2576841"/>
              <a:gd name="connsiteX19" fmla="*/ 3667111 w 5473300"/>
              <a:gd name="connsiteY19" fmla="*/ 2576841 h 2576841"/>
              <a:gd name="connsiteX20" fmla="*/ 3174514 w 5473300"/>
              <a:gd name="connsiteY20" fmla="*/ 2576841 h 2576841"/>
              <a:gd name="connsiteX21" fmla="*/ 2627184 w 5473300"/>
              <a:gd name="connsiteY21" fmla="*/ 2576841 h 2576841"/>
              <a:gd name="connsiteX22" fmla="*/ 1970388 w 5473300"/>
              <a:gd name="connsiteY22" fmla="*/ 2576841 h 2576841"/>
              <a:gd name="connsiteX23" fmla="*/ 1423058 w 5473300"/>
              <a:gd name="connsiteY23" fmla="*/ 2576841 h 2576841"/>
              <a:gd name="connsiteX24" fmla="*/ 930461 w 5473300"/>
              <a:gd name="connsiteY24" fmla="*/ 2576841 h 2576841"/>
              <a:gd name="connsiteX25" fmla="*/ 0 w 5473300"/>
              <a:gd name="connsiteY25" fmla="*/ 2576841 h 2576841"/>
              <a:gd name="connsiteX26" fmla="*/ 0 w 5473300"/>
              <a:gd name="connsiteY26" fmla="*/ 2138778 h 2576841"/>
              <a:gd name="connsiteX27" fmla="*/ 0 w 5473300"/>
              <a:gd name="connsiteY27" fmla="*/ 1649178 h 2576841"/>
              <a:gd name="connsiteX28" fmla="*/ 0 w 5473300"/>
              <a:gd name="connsiteY28" fmla="*/ 1159578 h 2576841"/>
              <a:gd name="connsiteX29" fmla="*/ 0 w 5473300"/>
              <a:gd name="connsiteY29" fmla="*/ 592673 h 2576841"/>
              <a:gd name="connsiteX30" fmla="*/ 0 w 5473300"/>
              <a:gd name="connsiteY30" fmla="*/ 0 h 25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73300" h="2576841" extrusionOk="0">
                <a:moveTo>
                  <a:pt x="0" y="0"/>
                </a:moveTo>
                <a:cubicBezTo>
                  <a:pt x="153655" y="-30811"/>
                  <a:pt x="264856" y="54234"/>
                  <a:pt x="492597" y="0"/>
                </a:cubicBezTo>
                <a:cubicBezTo>
                  <a:pt x="720338" y="-54234"/>
                  <a:pt x="832958" y="72458"/>
                  <a:pt x="1149393" y="0"/>
                </a:cubicBezTo>
                <a:cubicBezTo>
                  <a:pt x="1465828" y="-72458"/>
                  <a:pt x="1571890" y="47975"/>
                  <a:pt x="1696723" y="0"/>
                </a:cubicBezTo>
                <a:cubicBezTo>
                  <a:pt x="1821556" y="-47975"/>
                  <a:pt x="2116348" y="12934"/>
                  <a:pt x="2244053" y="0"/>
                </a:cubicBezTo>
                <a:cubicBezTo>
                  <a:pt x="2371758" y="-12934"/>
                  <a:pt x="2569136" y="35441"/>
                  <a:pt x="2681917" y="0"/>
                </a:cubicBezTo>
                <a:cubicBezTo>
                  <a:pt x="2794698" y="-35441"/>
                  <a:pt x="3002343" y="39295"/>
                  <a:pt x="3174514" y="0"/>
                </a:cubicBezTo>
                <a:cubicBezTo>
                  <a:pt x="3346685" y="-39295"/>
                  <a:pt x="3488365" y="3468"/>
                  <a:pt x="3667111" y="0"/>
                </a:cubicBezTo>
                <a:cubicBezTo>
                  <a:pt x="3845857" y="-3468"/>
                  <a:pt x="4189996" y="4293"/>
                  <a:pt x="4323907" y="0"/>
                </a:cubicBezTo>
                <a:cubicBezTo>
                  <a:pt x="4457818" y="-4293"/>
                  <a:pt x="4672781" y="10444"/>
                  <a:pt x="4925970" y="0"/>
                </a:cubicBezTo>
                <a:cubicBezTo>
                  <a:pt x="5179159" y="-10444"/>
                  <a:pt x="5285430" y="26016"/>
                  <a:pt x="5473300" y="0"/>
                </a:cubicBezTo>
                <a:cubicBezTo>
                  <a:pt x="5523769" y="133218"/>
                  <a:pt x="5428977" y="307088"/>
                  <a:pt x="5473300" y="463831"/>
                </a:cubicBezTo>
                <a:cubicBezTo>
                  <a:pt x="5517623" y="620574"/>
                  <a:pt x="5425924" y="788165"/>
                  <a:pt x="5473300" y="927663"/>
                </a:cubicBezTo>
                <a:cubicBezTo>
                  <a:pt x="5520676" y="1067161"/>
                  <a:pt x="5452121" y="1343219"/>
                  <a:pt x="5473300" y="1468799"/>
                </a:cubicBezTo>
                <a:cubicBezTo>
                  <a:pt x="5494479" y="1594379"/>
                  <a:pt x="5446377" y="1891529"/>
                  <a:pt x="5473300" y="2035704"/>
                </a:cubicBezTo>
                <a:cubicBezTo>
                  <a:pt x="5500223" y="2179879"/>
                  <a:pt x="5472571" y="2451243"/>
                  <a:pt x="5473300" y="2576841"/>
                </a:cubicBezTo>
                <a:cubicBezTo>
                  <a:pt x="5319895" y="2621158"/>
                  <a:pt x="5242899" y="2574419"/>
                  <a:pt x="5090169" y="2576841"/>
                </a:cubicBezTo>
                <a:cubicBezTo>
                  <a:pt x="4937439" y="2579263"/>
                  <a:pt x="4830916" y="2556964"/>
                  <a:pt x="4707038" y="2576841"/>
                </a:cubicBezTo>
                <a:cubicBezTo>
                  <a:pt x="4583160" y="2596718"/>
                  <a:pt x="4407356" y="2576630"/>
                  <a:pt x="4269174" y="2576841"/>
                </a:cubicBezTo>
                <a:cubicBezTo>
                  <a:pt x="4130992" y="2577052"/>
                  <a:pt x="3872881" y="2527612"/>
                  <a:pt x="3667111" y="2576841"/>
                </a:cubicBezTo>
                <a:cubicBezTo>
                  <a:pt x="3461341" y="2626070"/>
                  <a:pt x="3417381" y="2518921"/>
                  <a:pt x="3174514" y="2576841"/>
                </a:cubicBezTo>
                <a:cubicBezTo>
                  <a:pt x="2931647" y="2634761"/>
                  <a:pt x="2888877" y="2564511"/>
                  <a:pt x="2627184" y="2576841"/>
                </a:cubicBezTo>
                <a:cubicBezTo>
                  <a:pt x="2365491" y="2589171"/>
                  <a:pt x="2144796" y="2513323"/>
                  <a:pt x="1970388" y="2576841"/>
                </a:cubicBezTo>
                <a:cubicBezTo>
                  <a:pt x="1795980" y="2640359"/>
                  <a:pt x="1601124" y="2535997"/>
                  <a:pt x="1423058" y="2576841"/>
                </a:cubicBezTo>
                <a:cubicBezTo>
                  <a:pt x="1244992" y="2617685"/>
                  <a:pt x="1113050" y="2521456"/>
                  <a:pt x="930461" y="2576841"/>
                </a:cubicBezTo>
                <a:cubicBezTo>
                  <a:pt x="747872" y="2632226"/>
                  <a:pt x="441888" y="2505667"/>
                  <a:pt x="0" y="2576841"/>
                </a:cubicBezTo>
                <a:cubicBezTo>
                  <a:pt x="-7317" y="2425646"/>
                  <a:pt x="31525" y="2265430"/>
                  <a:pt x="0" y="2138778"/>
                </a:cubicBezTo>
                <a:cubicBezTo>
                  <a:pt x="-31525" y="2012126"/>
                  <a:pt x="22425" y="1839842"/>
                  <a:pt x="0" y="1649178"/>
                </a:cubicBezTo>
                <a:cubicBezTo>
                  <a:pt x="-22425" y="1458514"/>
                  <a:pt x="17766" y="1302075"/>
                  <a:pt x="0" y="1159578"/>
                </a:cubicBezTo>
                <a:cubicBezTo>
                  <a:pt x="-17766" y="1017081"/>
                  <a:pt x="53169" y="709697"/>
                  <a:pt x="0" y="592673"/>
                </a:cubicBezTo>
                <a:cubicBezTo>
                  <a:pt x="-53169" y="475649"/>
                  <a:pt x="13969" y="189504"/>
                  <a:pt x="0" y="0"/>
                </a:cubicBezTo>
                <a:close/>
              </a:path>
            </a:pathLst>
          </a:custGeom>
          <a:noFill/>
          <a:ln w="19050">
            <a:solidFill>
              <a:schemeClr val="tx2">
                <a:lumMod val="60000"/>
                <a:lumOff val="40000"/>
              </a:schemeClr>
            </a:solidFill>
            <a:extLst>
              <a:ext uri="{C807C97D-BFC1-408E-A445-0C87EB9F89A2}">
                <ask:lineSketchStyleProps xmlns:ask="http://schemas.microsoft.com/office/drawing/2018/sketchyshapes" sd="4104911751">
                  <a:prstGeom prst="rect">
                    <a:avLst/>
                  </a:prstGeom>
                  <ask:type>
                    <ask:lineSketchScribble/>
                  </ask:type>
                </ask:lineSketchStyleProps>
              </a:ext>
            </a:extLst>
          </a:ln>
        </p:spPr>
        <p:txBody>
          <a:bodyPr wrap="square" lIns="144000" tIns="144000" rIns="0" bIns="0" rtlCol="0" anchor="t">
            <a:spAutoFit/>
          </a:bodyPr>
          <a:lstStyle/>
          <a:p>
            <a:pPr marL="342900" indent="-342900">
              <a:buFont typeface="+mj-lt"/>
              <a:buAutoNum type="arabicPeriod"/>
            </a:pPr>
            <a:r>
              <a:rPr lang="da-DK" sz="1400" dirty="0">
                <a:latin typeface="Arial"/>
                <a:cs typeface="Times New Roman"/>
              </a:rPr>
              <a:t>Vi vil uddanne kompetente mennesker, der udfordrer og bidrager til samfundsudviklingen </a:t>
            </a:r>
          </a:p>
          <a:p>
            <a:pPr marL="342900" indent="-342900">
              <a:buFont typeface="+mj-lt"/>
              <a:buAutoNum type="arabicPeriod"/>
            </a:pPr>
            <a:endParaRPr lang="da-DK" sz="800" dirty="0">
              <a:latin typeface="Arial"/>
              <a:cs typeface="Times New Roman"/>
            </a:endParaRPr>
          </a:p>
          <a:p>
            <a:pPr marL="342900" indent="-342900">
              <a:buFont typeface="+mj-lt"/>
              <a:buAutoNum type="arabicPeriod"/>
            </a:pPr>
            <a:r>
              <a:rPr lang="da-DK" sz="1400" dirty="0">
                <a:latin typeface="Arial"/>
                <a:cs typeface="Times New Roman"/>
              </a:rPr>
              <a:t>Vi vil skabe fremragende uddannelsesmiljøer, hvor talent og faglighed udvikles</a:t>
            </a:r>
          </a:p>
          <a:p>
            <a:pPr marL="342900" indent="-342900">
              <a:buFont typeface="+mj-lt"/>
              <a:buAutoNum type="arabicPeriod"/>
            </a:pPr>
            <a:endParaRPr lang="da-DK" sz="800" dirty="0">
              <a:latin typeface="Arial"/>
              <a:cs typeface="Times New Roman"/>
            </a:endParaRPr>
          </a:p>
          <a:p>
            <a:pPr marL="342900" indent="-342900">
              <a:buFont typeface="+mj-lt"/>
              <a:buAutoNum type="arabicPeriod"/>
            </a:pPr>
            <a:r>
              <a:rPr lang="da-DK" sz="1400" dirty="0">
                <a:latin typeface="Arial"/>
                <a:cs typeface="Times New Roman"/>
              </a:rPr>
              <a:t>Vi vil tilknytte nysgerrige, motiverede og talentfulde unge </a:t>
            </a:r>
          </a:p>
          <a:p>
            <a:pPr marL="342900" indent="-342900">
              <a:buFont typeface="+mj-lt"/>
              <a:buAutoNum type="arabicPeriod"/>
            </a:pPr>
            <a:endParaRPr lang="da-DK" sz="800" dirty="0">
              <a:latin typeface="Arial"/>
              <a:cs typeface="Times New Roman"/>
            </a:endParaRPr>
          </a:p>
          <a:p>
            <a:pPr marL="342900" indent="-342900">
              <a:buFont typeface="+mj-lt"/>
              <a:buAutoNum type="arabicPeriod"/>
            </a:pPr>
            <a:r>
              <a:rPr lang="da-DK" sz="1400" dirty="0">
                <a:latin typeface="Arial"/>
                <a:cs typeface="Times New Roman"/>
              </a:rPr>
              <a:t>Vi vil skabe større sammenhæng mellem uddannelse og forskning gennem forskningsintegration </a:t>
            </a:r>
          </a:p>
          <a:p>
            <a:pPr marL="342900" indent="-342900">
              <a:buFont typeface="+mj-lt"/>
              <a:buAutoNum type="arabicPeriod"/>
            </a:pPr>
            <a:endParaRPr lang="da-DK" sz="800" dirty="0">
              <a:latin typeface="Arial" panose="020B0604020202020204" pitchFamily="34" charset="0"/>
              <a:cs typeface="Times New Roman" panose="02020603050405020304" pitchFamily="18" charset="0"/>
            </a:endParaRPr>
          </a:p>
          <a:p>
            <a:pPr marL="342900" indent="-342900">
              <a:buFont typeface="+mj-lt"/>
              <a:buAutoNum type="arabicPeriod"/>
            </a:pPr>
            <a:r>
              <a:rPr lang="da-DK" sz="1400" dirty="0">
                <a:latin typeface="Arial"/>
                <a:cs typeface="Times New Roman"/>
              </a:rPr>
              <a:t>Vi vil understøtte livslang læring til mennesker i beskæftigelse</a:t>
            </a:r>
          </a:p>
          <a:p>
            <a:pPr>
              <a:spcAft>
                <a:spcPts val="400"/>
              </a:spcAft>
            </a:pPr>
            <a:endParaRPr lang="da-DK" sz="1400" dirty="0">
              <a:latin typeface="Arial" panose="020B0604020202020204" pitchFamily="34" charset="0"/>
              <a:cs typeface="Times New Roman" panose="02020603050405020304" pitchFamily="18" charset="0"/>
            </a:endParaRPr>
          </a:p>
        </p:txBody>
      </p:sp>
      <p:cxnSp>
        <p:nvCxnSpPr>
          <p:cNvPr id="13" name="Lige forbindelse 12">
            <a:extLst>
              <a:ext uri="{FF2B5EF4-FFF2-40B4-BE49-F238E27FC236}">
                <a16:creationId xmlns:a16="http://schemas.microsoft.com/office/drawing/2014/main" id="{41899087-10B4-5E27-22C8-C637172E6A68}"/>
              </a:ext>
            </a:extLst>
          </p:cNvPr>
          <p:cNvCxnSpPr>
            <a:cxnSpLocks/>
          </p:cNvCxnSpPr>
          <p:nvPr/>
        </p:nvCxnSpPr>
        <p:spPr>
          <a:xfrm>
            <a:off x="3478208" y="3953956"/>
            <a:ext cx="2427609" cy="0"/>
          </a:xfrm>
          <a:prstGeom prst="line">
            <a:avLst/>
          </a:prstGeom>
          <a:noFill/>
          <a:ln w="19050">
            <a:solidFill>
              <a:schemeClr val="tx2">
                <a:lumMod val="60000"/>
                <a:lumOff val="40000"/>
              </a:schemeClr>
            </a:solidFill>
            <a:extLst>
              <a:ext uri="{C807C97D-BFC1-408E-A445-0C87EB9F89A2}">
                <ask:lineSketchStyleProps xmlns:ask="http://schemas.microsoft.com/office/drawing/2018/sketchyshapes">
                  <ask:type>
                    <ask:lineSketchScribble/>
                  </ask:type>
                </ask:lineSketchStyleProps>
              </a:ext>
            </a:extLst>
          </a:ln>
        </p:spPr>
      </p:cxnSp>
      <p:sp>
        <p:nvSpPr>
          <p:cNvPr id="2" name="Ellipse 1">
            <a:extLst>
              <a:ext uri="{FF2B5EF4-FFF2-40B4-BE49-F238E27FC236}">
                <a16:creationId xmlns:a16="http://schemas.microsoft.com/office/drawing/2014/main" id="{EF2B77B4-2C0E-6443-F821-A23CEC242909}"/>
              </a:ext>
            </a:extLst>
          </p:cNvPr>
          <p:cNvSpPr>
            <a:spLocks noChangeAspect="1"/>
          </p:cNvSpPr>
          <p:nvPr/>
        </p:nvSpPr>
        <p:spPr>
          <a:xfrm>
            <a:off x="1013952" y="1468841"/>
            <a:ext cx="2924982" cy="118982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600" dirty="0">
                <a:solidFill>
                  <a:schemeClr val="bg1"/>
                </a:solidFill>
              </a:rPr>
              <a:t>Værdi, kvalitet, mennesker</a:t>
            </a:r>
          </a:p>
        </p:txBody>
      </p:sp>
      <p:sp>
        <p:nvSpPr>
          <p:cNvPr id="10" name="Rektangel: afrundede hjørner 9">
            <a:extLst>
              <a:ext uri="{FF2B5EF4-FFF2-40B4-BE49-F238E27FC236}">
                <a16:creationId xmlns:a16="http://schemas.microsoft.com/office/drawing/2014/main" id="{4BBBDAC5-EB04-1917-D34E-B13534970906}"/>
              </a:ext>
            </a:extLst>
          </p:cNvPr>
          <p:cNvSpPr>
            <a:spLocks noChangeAspect="1"/>
          </p:cNvSpPr>
          <p:nvPr/>
        </p:nvSpPr>
        <p:spPr>
          <a:xfrm>
            <a:off x="1399542" y="3648239"/>
            <a:ext cx="2153802" cy="611434"/>
          </a:xfrm>
          <a:prstGeom prst="round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600" b="1" dirty="0">
                <a:solidFill>
                  <a:schemeClr val="tx1"/>
                </a:solidFill>
              </a:rPr>
              <a:t>Uddannelse</a:t>
            </a:r>
          </a:p>
        </p:txBody>
      </p:sp>
      <p:sp>
        <p:nvSpPr>
          <p:cNvPr id="4" name="Rektangel 3">
            <a:extLst>
              <a:ext uri="{FF2B5EF4-FFF2-40B4-BE49-F238E27FC236}">
                <a16:creationId xmlns:a16="http://schemas.microsoft.com/office/drawing/2014/main" id="{0B957CFC-FD44-EA0C-928D-472894A7DEC6}"/>
              </a:ext>
            </a:extLst>
          </p:cNvPr>
          <p:cNvSpPr/>
          <p:nvPr/>
        </p:nvSpPr>
        <p:spPr>
          <a:xfrm>
            <a:off x="5916450" y="598964"/>
            <a:ext cx="2503981" cy="43088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a-DK" sz="1600" b="1" dirty="0">
                <a:solidFill>
                  <a:schemeClr val="tx1"/>
                </a:solidFill>
                <a:ea typeface="Times New Roman" panose="02020603050405020304" pitchFamily="18" charset="0"/>
                <a:cs typeface="Arial"/>
              </a:rPr>
              <a:t> Ambitionen for 2030</a:t>
            </a:r>
            <a:endParaRPr lang="da-DK" sz="1600" dirty="0">
              <a:solidFill>
                <a:schemeClr val="tx1"/>
              </a:solidFill>
            </a:endParaRPr>
          </a:p>
        </p:txBody>
      </p:sp>
      <p:sp>
        <p:nvSpPr>
          <p:cNvPr id="12" name="Tekstfelt 11">
            <a:extLst>
              <a:ext uri="{FF2B5EF4-FFF2-40B4-BE49-F238E27FC236}">
                <a16:creationId xmlns:a16="http://schemas.microsoft.com/office/drawing/2014/main" id="{4390CA5B-0242-0DB9-108A-EE10EBDCE8DB}"/>
              </a:ext>
            </a:extLst>
          </p:cNvPr>
          <p:cNvSpPr txBox="1"/>
          <p:nvPr/>
        </p:nvSpPr>
        <p:spPr>
          <a:xfrm>
            <a:off x="5874885" y="1191929"/>
            <a:ext cx="5588366" cy="1689180"/>
          </a:xfrm>
          <a:prstGeom prst="rect">
            <a:avLst/>
          </a:prstGeom>
          <a:noFill/>
        </p:spPr>
        <p:txBody>
          <a:bodyPr wrap="square" lIns="91440" tIns="45720" rIns="91440" bIns="45720" anchor="t">
            <a:spAutoFit/>
          </a:bodyPr>
          <a:lstStyle/>
          <a:p>
            <a:pPr>
              <a:lnSpc>
                <a:spcPct val="107000"/>
              </a:lnSpc>
            </a:pPr>
            <a:r>
              <a:rPr lang="da-DK" sz="1400" dirty="0">
                <a:solidFill>
                  <a:srgbClr val="000000"/>
                </a:solidFill>
                <a:latin typeface="Arial" panose="020B0604020202020204" pitchFamily="34" charset="0"/>
              </a:rPr>
              <a:t>Syddansk Universitet er kendt og anerkendt f</a:t>
            </a:r>
            <a:r>
              <a:rPr lang="da-DK" sz="1400" i="1" dirty="0">
                <a:solidFill>
                  <a:srgbClr val="000000"/>
                </a:solidFill>
                <a:latin typeface="Arial" panose="020B0604020202020204" pitchFamily="34" charset="0"/>
              </a:rPr>
              <a:t>o</a:t>
            </a:r>
            <a:r>
              <a:rPr lang="da-DK" sz="1400" dirty="0">
                <a:solidFill>
                  <a:srgbClr val="000000"/>
                </a:solidFill>
                <a:latin typeface="Arial" panose="020B0604020202020204" pitchFamily="34" charset="0"/>
              </a:rPr>
              <a:t>r </a:t>
            </a:r>
            <a:r>
              <a:rPr lang="da-DK" sz="1400" b="1" dirty="0">
                <a:solidFill>
                  <a:srgbClr val="000000"/>
                </a:solidFill>
                <a:latin typeface="Arial" panose="020B0604020202020204" pitchFamily="34" charset="0"/>
              </a:rPr>
              <a:t>attraktive og fleksible læringsmiljøer, som uddanner efterspurgte og værdiskabende dimittender. </a:t>
            </a:r>
          </a:p>
          <a:p>
            <a:pPr>
              <a:lnSpc>
                <a:spcPct val="107000"/>
              </a:lnSpc>
            </a:pPr>
            <a:endParaRPr lang="da-DK" sz="1400" dirty="0">
              <a:solidFill>
                <a:srgbClr val="000000"/>
              </a:solidFill>
              <a:latin typeface="Arial" panose="020B0604020202020204" pitchFamily="34" charset="0"/>
            </a:endParaRPr>
          </a:p>
          <a:p>
            <a:pPr>
              <a:lnSpc>
                <a:spcPct val="107000"/>
              </a:lnSpc>
            </a:pPr>
            <a:r>
              <a:rPr lang="da-DK" sz="1400" dirty="0">
                <a:solidFill>
                  <a:srgbClr val="000000"/>
                </a:solidFill>
                <a:latin typeface="Arial" panose="020B0604020202020204" pitchFamily="34" charset="0"/>
              </a:rPr>
              <a:t>Frem mod 2030 vil vi udvikle universitetets uddannelsesportefølje i indhold og format og derigennem imødekomme samfundets – og særligt Region Syddanmarks – behov for kompetencer og ny viden.</a:t>
            </a:r>
          </a:p>
        </p:txBody>
      </p:sp>
      <p:sp>
        <p:nvSpPr>
          <p:cNvPr id="7" name="Tekstfelt 6">
            <a:extLst>
              <a:ext uri="{FF2B5EF4-FFF2-40B4-BE49-F238E27FC236}">
                <a16:creationId xmlns:a16="http://schemas.microsoft.com/office/drawing/2014/main" id="{04A55AF7-5F97-C787-A89C-EA535956278D}"/>
              </a:ext>
            </a:extLst>
          </p:cNvPr>
          <p:cNvSpPr txBox="1"/>
          <p:nvPr/>
        </p:nvSpPr>
        <p:spPr>
          <a:xfrm>
            <a:off x="703885" y="793926"/>
            <a:ext cx="3545115" cy="430887"/>
          </a:xfrm>
          <a:prstGeom prst="rect">
            <a:avLst/>
          </a:prstGeom>
          <a:noFill/>
        </p:spPr>
        <p:txBody>
          <a:bodyPr wrap="square" lIns="0" tIns="0" rIns="0" bIns="0" rtlCol="0">
            <a:spAutoFit/>
          </a:bodyPr>
          <a:lstStyle/>
          <a:p>
            <a:pPr algn="ctr"/>
            <a:r>
              <a:rPr lang="da-DK" sz="2800" b="1" dirty="0"/>
              <a:t>SDU mod 2030</a:t>
            </a:r>
          </a:p>
        </p:txBody>
      </p:sp>
    </p:spTree>
    <p:custDataLst>
      <p:custData r:id="rId1"/>
      <p:custData r:id="rId2"/>
    </p:custDataLst>
    <p:extLst>
      <p:ext uri="{BB962C8B-B14F-4D97-AF65-F5344CB8AC3E}">
        <p14:creationId xmlns:p14="http://schemas.microsoft.com/office/powerpoint/2010/main" val="4079286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3">
            <a:extLst>
              <a:ext uri="{FF2B5EF4-FFF2-40B4-BE49-F238E27FC236}">
                <a16:creationId xmlns:a16="http://schemas.microsoft.com/office/drawing/2014/main" id="{71024071-00AB-9D61-B56B-FF2989B1B9D9}"/>
              </a:ext>
            </a:extLst>
          </p:cNvPr>
          <p:cNvSpPr/>
          <p:nvPr/>
        </p:nvSpPr>
        <p:spPr>
          <a:xfrm>
            <a:off x="0" y="0"/>
            <a:ext cx="5473300"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a:p>
        </p:txBody>
      </p:sp>
      <p:sp>
        <p:nvSpPr>
          <p:cNvPr id="3" name="Date Placeholder 2">
            <a:extLst>
              <a:ext uri="{FF2B5EF4-FFF2-40B4-BE49-F238E27FC236}">
                <a16:creationId xmlns:a16="http://schemas.microsoft.com/office/drawing/2014/main" id="{98CF08C6-7869-42F2-829E-6683126F4D25}"/>
              </a:ext>
            </a:extLst>
          </p:cNvPr>
          <p:cNvSpPr>
            <a:spLocks noGrp="1"/>
          </p:cNvSpPr>
          <p:nvPr>
            <p:ph type="dt" sz="half" idx="2"/>
          </p:nvPr>
        </p:nvSpPr>
        <p:spPr>
          <a:xfrm>
            <a:off x="-2104572" y="7385725"/>
            <a:ext cx="0" cy="0"/>
          </a:xfrm>
        </p:spPr>
        <p:txBody>
          <a:bodyPr/>
          <a:lstStyle/>
          <a:p>
            <a:fld id="{83C7CD7C-F7E2-4FF3-B441-BD5C13FCA230}" type="datetime1">
              <a:rPr lang="da-DK" smtClean="0"/>
              <a:t>08-04-2024</a:t>
            </a:fld>
            <a:endParaRPr lang="da-DK"/>
          </a:p>
        </p:txBody>
      </p:sp>
      <p:cxnSp>
        <p:nvCxnSpPr>
          <p:cNvPr id="5" name="Lige forbindelse 4">
            <a:extLst>
              <a:ext uri="{FF2B5EF4-FFF2-40B4-BE49-F238E27FC236}">
                <a16:creationId xmlns:a16="http://schemas.microsoft.com/office/drawing/2014/main" id="{2300B496-422F-8368-4BFA-6B1C70F3FA99}"/>
              </a:ext>
            </a:extLst>
          </p:cNvPr>
          <p:cNvCxnSpPr>
            <a:cxnSpLocks noChangeAspect="1"/>
          </p:cNvCxnSpPr>
          <p:nvPr/>
        </p:nvCxnSpPr>
        <p:spPr>
          <a:xfrm>
            <a:off x="2416219" y="2597964"/>
            <a:ext cx="0" cy="3074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ktangel: afrundede hjørner 5">
            <a:extLst>
              <a:ext uri="{FF2B5EF4-FFF2-40B4-BE49-F238E27FC236}">
                <a16:creationId xmlns:a16="http://schemas.microsoft.com/office/drawing/2014/main" id="{2EEE4535-551A-30CE-EDF8-B09D9C568217}"/>
              </a:ext>
            </a:extLst>
          </p:cNvPr>
          <p:cNvSpPr>
            <a:spLocks noChangeAspect="1"/>
          </p:cNvSpPr>
          <p:nvPr/>
        </p:nvSpPr>
        <p:spPr>
          <a:xfrm>
            <a:off x="1399542" y="5242547"/>
            <a:ext cx="2153802" cy="61143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400">
                <a:solidFill>
                  <a:schemeClr val="tx1"/>
                </a:solidFill>
              </a:rPr>
              <a:t>Organisation</a:t>
            </a:r>
          </a:p>
        </p:txBody>
      </p:sp>
      <p:sp>
        <p:nvSpPr>
          <p:cNvPr id="9" name="Rektangel: afrundede hjørner 8">
            <a:extLst>
              <a:ext uri="{FF2B5EF4-FFF2-40B4-BE49-F238E27FC236}">
                <a16:creationId xmlns:a16="http://schemas.microsoft.com/office/drawing/2014/main" id="{C95106A5-5C6F-A38E-25A3-AA9861D36C18}"/>
              </a:ext>
            </a:extLst>
          </p:cNvPr>
          <p:cNvSpPr>
            <a:spLocks noChangeAspect="1"/>
          </p:cNvSpPr>
          <p:nvPr/>
        </p:nvSpPr>
        <p:spPr>
          <a:xfrm>
            <a:off x="1399542" y="2843227"/>
            <a:ext cx="2153802" cy="61143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400" dirty="0">
                <a:solidFill>
                  <a:schemeClr val="tx1"/>
                </a:solidFill>
              </a:rPr>
              <a:t>Forskning</a:t>
            </a:r>
          </a:p>
        </p:txBody>
      </p:sp>
      <p:cxnSp>
        <p:nvCxnSpPr>
          <p:cNvPr id="23" name="Lige forbindelse 22">
            <a:extLst>
              <a:ext uri="{FF2B5EF4-FFF2-40B4-BE49-F238E27FC236}">
                <a16:creationId xmlns:a16="http://schemas.microsoft.com/office/drawing/2014/main" id="{727C14F7-A7A7-DD2A-3C8C-F03DA0B8CAB6}"/>
              </a:ext>
            </a:extLst>
          </p:cNvPr>
          <p:cNvCxnSpPr>
            <a:cxnSpLocks noChangeAspect="1"/>
          </p:cNvCxnSpPr>
          <p:nvPr/>
        </p:nvCxnSpPr>
        <p:spPr>
          <a:xfrm>
            <a:off x="3497154" y="6048426"/>
            <a:ext cx="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felt 23">
            <a:extLst>
              <a:ext uri="{FF2B5EF4-FFF2-40B4-BE49-F238E27FC236}">
                <a16:creationId xmlns:a16="http://schemas.microsoft.com/office/drawing/2014/main" id="{829EED18-1573-5B68-0B94-449FA48D6D59}"/>
              </a:ext>
            </a:extLst>
          </p:cNvPr>
          <p:cNvSpPr txBox="1"/>
          <p:nvPr/>
        </p:nvSpPr>
        <p:spPr>
          <a:xfrm>
            <a:off x="5924763" y="3360268"/>
            <a:ext cx="5473300" cy="2453730"/>
          </a:xfrm>
          <a:custGeom>
            <a:avLst/>
            <a:gdLst>
              <a:gd name="connsiteX0" fmla="*/ 0 w 5473300"/>
              <a:gd name="connsiteY0" fmla="*/ 0 h 2453730"/>
              <a:gd name="connsiteX1" fmla="*/ 492597 w 5473300"/>
              <a:gd name="connsiteY1" fmla="*/ 0 h 2453730"/>
              <a:gd name="connsiteX2" fmla="*/ 1149393 w 5473300"/>
              <a:gd name="connsiteY2" fmla="*/ 0 h 2453730"/>
              <a:gd name="connsiteX3" fmla="*/ 1696723 w 5473300"/>
              <a:gd name="connsiteY3" fmla="*/ 0 h 2453730"/>
              <a:gd name="connsiteX4" fmla="*/ 2244053 w 5473300"/>
              <a:gd name="connsiteY4" fmla="*/ 0 h 2453730"/>
              <a:gd name="connsiteX5" fmla="*/ 2681917 w 5473300"/>
              <a:gd name="connsiteY5" fmla="*/ 0 h 2453730"/>
              <a:gd name="connsiteX6" fmla="*/ 3174514 w 5473300"/>
              <a:gd name="connsiteY6" fmla="*/ 0 h 2453730"/>
              <a:gd name="connsiteX7" fmla="*/ 3667111 w 5473300"/>
              <a:gd name="connsiteY7" fmla="*/ 0 h 2453730"/>
              <a:gd name="connsiteX8" fmla="*/ 4323907 w 5473300"/>
              <a:gd name="connsiteY8" fmla="*/ 0 h 2453730"/>
              <a:gd name="connsiteX9" fmla="*/ 4925970 w 5473300"/>
              <a:gd name="connsiteY9" fmla="*/ 0 h 2453730"/>
              <a:gd name="connsiteX10" fmla="*/ 5473300 w 5473300"/>
              <a:gd name="connsiteY10" fmla="*/ 0 h 2453730"/>
              <a:gd name="connsiteX11" fmla="*/ 5473300 w 5473300"/>
              <a:gd name="connsiteY11" fmla="*/ 441671 h 2453730"/>
              <a:gd name="connsiteX12" fmla="*/ 5473300 w 5473300"/>
              <a:gd name="connsiteY12" fmla="*/ 883343 h 2453730"/>
              <a:gd name="connsiteX13" fmla="*/ 5473300 w 5473300"/>
              <a:gd name="connsiteY13" fmla="*/ 1398626 h 2453730"/>
              <a:gd name="connsiteX14" fmla="*/ 5473300 w 5473300"/>
              <a:gd name="connsiteY14" fmla="*/ 1938447 h 2453730"/>
              <a:gd name="connsiteX15" fmla="*/ 5473300 w 5473300"/>
              <a:gd name="connsiteY15" fmla="*/ 2453730 h 2453730"/>
              <a:gd name="connsiteX16" fmla="*/ 5090169 w 5473300"/>
              <a:gd name="connsiteY16" fmla="*/ 2453730 h 2453730"/>
              <a:gd name="connsiteX17" fmla="*/ 4707038 w 5473300"/>
              <a:gd name="connsiteY17" fmla="*/ 2453730 h 2453730"/>
              <a:gd name="connsiteX18" fmla="*/ 4269174 w 5473300"/>
              <a:gd name="connsiteY18" fmla="*/ 2453730 h 2453730"/>
              <a:gd name="connsiteX19" fmla="*/ 3667111 w 5473300"/>
              <a:gd name="connsiteY19" fmla="*/ 2453730 h 2453730"/>
              <a:gd name="connsiteX20" fmla="*/ 3174514 w 5473300"/>
              <a:gd name="connsiteY20" fmla="*/ 2453730 h 2453730"/>
              <a:gd name="connsiteX21" fmla="*/ 2627184 w 5473300"/>
              <a:gd name="connsiteY21" fmla="*/ 2453730 h 2453730"/>
              <a:gd name="connsiteX22" fmla="*/ 1970388 w 5473300"/>
              <a:gd name="connsiteY22" fmla="*/ 2453730 h 2453730"/>
              <a:gd name="connsiteX23" fmla="*/ 1423058 w 5473300"/>
              <a:gd name="connsiteY23" fmla="*/ 2453730 h 2453730"/>
              <a:gd name="connsiteX24" fmla="*/ 930461 w 5473300"/>
              <a:gd name="connsiteY24" fmla="*/ 2453730 h 2453730"/>
              <a:gd name="connsiteX25" fmla="*/ 0 w 5473300"/>
              <a:gd name="connsiteY25" fmla="*/ 2453730 h 2453730"/>
              <a:gd name="connsiteX26" fmla="*/ 0 w 5473300"/>
              <a:gd name="connsiteY26" fmla="*/ 2036596 h 2453730"/>
              <a:gd name="connsiteX27" fmla="*/ 0 w 5473300"/>
              <a:gd name="connsiteY27" fmla="*/ 1570387 h 2453730"/>
              <a:gd name="connsiteX28" fmla="*/ 0 w 5473300"/>
              <a:gd name="connsiteY28" fmla="*/ 1104179 h 2453730"/>
              <a:gd name="connsiteX29" fmla="*/ 0 w 5473300"/>
              <a:gd name="connsiteY29" fmla="*/ 564358 h 2453730"/>
              <a:gd name="connsiteX30" fmla="*/ 0 w 5473300"/>
              <a:gd name="connsiteY30" fmla="*/ 0 h 245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73300" h="2453730" extrusionOk="0">
                <a:moveTo>
                  <a:pt x="0" y="0"/>
                </a:moveTo>
                <a:cubicBezTo>
                  <a:pt x="153655" y="-30811"/>
                  <a:pt x="264856" y="54234"/>
                  <a:pt x="492597" y="0"/>
                </a:cubicBezTo>
                <a:cubicBezTo>
                  <a:pt x="720338" y="-54234"/>
                  <a:pt x="832958" y="72458"/>
                  <a:pt x="1149393" y="0"/>
                </a:cubicBezTo>
                <a:cubicBezTo>
                  <a:pt x="1465828" y="-72458"/>
                  <a:pt x="1571890" y="47975"/>
                  <a:pt x="1696723" y="0"/>
                </a:cubicBezTo>
                <a:cubicBezTo>
                  <a:pt x="1821556" y="-47975"/>
                  <a:pt x="2116348" y="12934"/>
                  <a:pt x="2244053" y="0"/>
                </a:cubicBezTo>
                <a:cubicBezTo>
                  <a:pt x="2371758" y="-12934"/>
                  <a:pt x="2569136" y="35441"/>
                  <a:pt x="2681917" y="0"/>
                </a:cubicBezTo>
                <a:cubicBezTo>
                  <a:pt x="2794698" y="-35441"/>
                  <a:pt x="3002343" y="39295"/>
                  <a:pt x="3174514" y="0"/>
                </a:cubicBezTo>
                <a:cubicBezTo>
                  <a:pt x="3346685" y="-39295"/>
                  <a:pt x="3488365" y="3468"/>
                  <a:pt x="3667111" y="0"/>
                </a:cubicBezTo>
                <a:cubicBezTo>
                  <a:pt x="3845857" y="-3468"/>
                  <a:pt x="4189996" y="4293"/>
                  <a:pt x="4323907" y="0"/>
                </a:cubicBezTo>
                <a:cubicBezTo>
                  <a:pt x="4457818" y="-4293"/>
                  <a:pt x="4672781" y="10444"/>
                  <a:pt x="4925970" y="0"/>
                </a:cubicBezTo>
                <a:cubicBezTo>
                  <a:pt x="5179159" y="-10444"/>
                  <a:pt x="5285430" y="26016"/>
                  <a:pt x="5473300" y="0"/>
                </a:cubicBezTo>
                <a:cubicBezTo>
                  <a:pt x="5521627" y="142141"/>
                  <a:pt x="5421688" y="299813"/>
                  <a:pt x="5473300" y="441671"/>
                </a:cubicBezTo>
                <a:cubicBezTo>
                  <a:pt x="5524912" y="583529"/>
                  <a:pt x="5451396" y="736560"/>
                  <a:pt x="5473300" y="883343"/>
                </a:cubicBezTo>
                <a:cubicBezTo>
                  <a:pt x="5495204" y="1030126"/>
                  <a:pt x="5432312" y="1257409"/>
                  <a:pt x="5473300" y="1398626"/>
                </a:cubicBezTo>
                <a:cubicBezTo>
                  <a:pt x="5514288" y="1539843"/>
                  <a:pt x="5413273" y="1696008"/>
                  <a:pt x="5473300" y="1938447"/>
                </a:cubicBezTo>
                <a:cubicBezTo>
                  <a:pt x="5533327" y="2180886"/>
                  <a:pt x="5432965" y="2259284"/>
                  <a:pt x="5473300" y="2453730"/>
                </a:cubicBezTo>
                <a:cubicBezTo>
                  <a:pt x="5319895" y="2498047"/>
                  <a:pt x="5242899" y="2451308"/>
                  <a:pt x="5090169" y="2453730"/>
                </a:cubicBezTo>
                <a:cubicBezTo>
                  <a:pt x="4937439" y="2456152"/>
                  <a:pt x="4830916" y="2433853"/>
                  <a:pt x="4707038" y="2453730"/>
                </a:cubicBezTo>
                <a:cubicBezTo>
                  <a:pt x="4583160" y="2473607"/>
                  <a:pt x="4407356" y="2453519"/>
                  <a:pt x="4269174" y="2453730"/>
                </a:cubicBezTo>
                <a:cubicBezTo>
                  <a:pt x="4130992" y="2453941"/>
                  <a:pt x="3872881" y="2404501"/>
                  <a:pt x="3667111" y="2453730"/>
                </a:cubicBezTo>
                <a:cubicBezTo>
                  <a:pt x="3461341" y="2502959"/>
                  <a:pt x="3417381" y="2395810"/>
                  <a:pt x="3174514" y="2453730"/>
                </a:cubicBezTo>
                <a:cubicBezTo>
                  <a:pt x="2931647" y="2511650"/>
                  <a:pt x="2888877" y="2441400"/>
                  <a:pt x="2627184" y="2453730"/>
                </a:cubicBezTo>
                <a:cubicBezTo>
                  <a:pt x="2365491" y="2466060"/>
                  <a:pt x="2144796" y="2390212"/>
                  <a:pt x="1970388" y="2453730"/>
                </a:cubicBezTo>
                <a:cubicBezTo>
                  <a:pt x="1795980" y="2517248"/>
                  <a:pt x="1601124" y="2412886"/>
                  <a:pt x="1423058" y="2453730"/>
                </a:cubicBezTo>
                <a:cubicBezTo>
                  <a:pt x="1244992" y="2494574"/>
                  <a:pt x="1113050" y="2398345"/>
                  <a:pt x="930461" y="2453730"/>
                </a:cubicBezTo>
                <a:cubicBezTo>
                  <a:pt x="747872" y="2509115"/>
                  <a:pt x="441888" y="2382556"/>
                  <a:pt x="0" y="2453730"/>
                </a:cubicBezTo>
                <a:cubicBezTo>
                  <a:pt x="-46971" y="2349779"/>
                  <a:pt x="4519" y="2230614"/>
                  <a:pt x="0" y="2036596"/>
                </a:cubicBezTo>
                <a:cubicBezTo>
                  <a:pt x="-4519" y="1842578"/>
                  <a:pt x="18927" y="1679607"/>
                  <a:pt x="0" y="1570387"/>
                </a:cubicBezTo>
                <a:cubicBezTo>
                  <a:pt x="-18927" y="1461167"/>
                  <a:pt x="52495" y="1302568"/>
                  <a:pt x="0" y="1104179"/>
                </a:cubicBezTo>
                <a:cubicBezTo>
                  <a:pt x="-52495" y="905790"/>
                  <a:pt x="42114" y="767239"/>
                  <a:pt x="0" y="564358"/>
                </a:cubicBezTo>
                <a:cubicBezTo>
                  <a:pt x="-42114" y="361477"/>
                  <a:pt x="47182" y="151994"/>
                  <a:pt x="0" y="0"/>
                </a:cubicBezTo>
                <a:close/>
              </a:path>
            </a:pathLst>
          </a:custGeom>
          <a:noFill/>
          <a:ln w="19050">
            <a:solidFill>
              <a:schemeClr val="accent6">
                <a:lumMod val="60000"/>
                <a:lumOff val="40000"/>
              </a:schemeClr>
            </a:solidFill>
            <a:extLst>
              <a:ext uri="{C807C97D-BFC1-408E-A445-0C87EB9F89A2}">
                <ask:lineSketchStyleProps xmlns:ask="http://schemas.microsoft.com/office/drawing/2018/sketchyshapes" sd="4104911751">
                  <a:prstGeom prst="rect">
                    <a:avLst/>
                  </a:prstGeom>
                  <ask:type>
                    <ask:lineSketchScribble/>
                  </ask:type>
                </ask:lineSketchStyleProps>
              </a:ext>
            </a:extLst>
          </a:ln>
        </p:spPr>
        <p:txBody>
          <a:bodyPr wrap="square" lIns="144000" tIns="144000" rIns="0" bIns="0" rtlCol="0" anchor="t">
            <a:spAutoFit/>
          </a:bodyPr>
          <a:lstStyle/>
          <a:p>
            <a:pPr marL="342900" indent="-342900">
              <a:buFont typeface="+mj-lt"/>
              <a:buAutoNum type="arabicPeriod"/>
            </a:pPr>
            <a:r>
              <a:rPr lang="da-DK" sz="1400" dirty="0">
                <a:latin typeface="Arial"/>
                <a:cs typeface="Times New Roman"/>
              </a:rPr>
              <a:t>Vi vil prioritere særlige temaer og involvere fagmiljøer på </a:t>
            </a:r>
            <a:br>
              <a:rPr lang="da-DK" sz="1400" dirty="0">
                <a:latin typeface="Arial"/>
                <a:cs typeface="Times New Roman"/>
              </a:rPr>
            </a:br>
            <a:r>
              <a:rPr lang="da-DK" sz="1400" dirty="0">
                <a:latin typeface="Arial"/>
                <a:cs typeface="Times New Roman"/>
              </a:rPr>
              <a:t>tværs af fakulteter </a:t>
            </a:r>
            <a:br>
              <a:rPr lang="da-DK" sz="1400" dirty="0">
                <a:latin typeface="Arial"/>
                <a:cs typeface="Times New Roman"/>
              </a:rPr>
            </a:br>
            <a:endParaRPr lang="da-DK" sz="800" dirty="0">
              <a:latin typeface="Arial"/>
              <a:cs typeface="Times New Roman"/>
            </a:endParaRPr>
          </a:p>
          <a:p>
            <a:pPr marL="342900" indent="-342900">
              <a:buFont typeface="+mj-lt"/>
              <a:buAutoNum type="arabicPeriod"/>
            </a:pPr>
            <a:r>
              <a:rPr lang="da-DK" sz="1400" dirty="0">
                <a:latin typeface="Arial"/>
                <a:cs typeface="Times New Roman"/>
              </a:rPr>
              <a:t>Vi vil styrke forskningens positive </a:t>
            </a:r>
            <a:r>
              <a:rPr lang="da-DK" sz="1400" i="1" dirty="0" err="1">
                <a:latin typeface="Arial"/>
                <a:cs typeface="Times New Roman"/>
              </a:rPr>
              <a:t>impact</a:t>
            </a:r>
            <a:r>
              <a:rPr lang="da-DK" sz="1400" dirty="0">
                <a:latin typeface="Arial"/>
                <a:cs typeface="Times New Roman"/>
              </a:rPr>
              <a:t> på det omgivende samfund</a:t>
            </a:r>
            <a:br>
              <a:rPr lang="da-DK" sz="1400" dirty="0">
                <a:latin typeface="Arial"/>
                <a:cs typeface="Times New Roman"/>
              </a:rPr>
            </a:br>
            <a:endParaRPr lang="da-DK" sz="800" dirty="0">
              <a:latin typeface="Arial"/>
              <a:cs typeface="Times New Roman"/>
            </a:endParaRPr>
          </a:p>
          <a:p>
            <a:pPr marL="342900" indent="-342900">
              <a:buFont typeface="+mj-lt"/>
              <a:buAutoNum type="arabicPeriod"/>
            </a:pPr>
            <a:r>
              <a:rPr lang="da-DK" sz="1400" dirty="0">
                <a:latin typeface="Arial"/>
                <a:cs typeface="Times New Roman"/>
              </a:rPr>
              <a:t>Vi vil sikre værdiskabende formidling </a:t>
            </a:r>
            <a:br>
              <a:rPr lang="da-DK" sz="1400" dirty="0">
                <a:latin typeface="Arial"/>
                <a:cs typeface="Times New Roman"/>
              </a:rPr>
            </a:br>
            <a:endParaRPr lang="da-DK" sz="800" dirty="0">
              <a:latin typeface="Arial"/>
              <a:cs typeface="Times New Roman"/>
            </a:endParaRPr>
          </a:p>
          <a:p>
            <a:pPr marL="342900" indent="-342900">
              <a:buFont typeface="+mj-lt"/>
              <a:buAutoNum type="arabicPeriod"/>
            </a:pPr>
            <a:r>
              <a:rPr lang="da-DK" sz="1400" dirty="0">
                <a:latin typeface="Arial"/>
                <a:cs typeface="Times New Roman"/>
              </a:rPr>
              <a:t>Vi vil fremme innovationsinitiativer og -miljøer</a:t>
            </a:r>
          </a:p>
          <a:p>
            <a:pPr marL="342900" indent="-342900">
              <a:buFont typeface="+mj-lt"/>
              <a:buAutoNum type="arabicPeriod"/>
            </a:pPr>
            <a:endParaRPr lang="da-DK" sz="800" dirty="0">
              <a:latin typeface="Arial"/>
              <a:cs typeface="Times New Roman"/>
            </a:endParaRPr>
          </a:p>
          <a:p>
            <a:pPr marL="342900" indent="-342900">
              <a:buFont typeface="+mj-lt"/>
              <a:buAutoNum type="arabicPeriod"/>
            </a:pPr>
            <a:r>
              <a:rPr lang="da-DK" sz="1400" dirty="0">
                <a:latin typeface="Arial"/>
                <a:cs typeface="Times New Roman"/>
              </a:rPr>
              <a:t>Vi vil bygge broer til omverdenen gennem strategiske partnerskaber</a:t>
            </a:r>
          </a:p>
          <a:p>
            <a:endParaRPr lang="da-DK" sz="700" dirty="0">
              <a:latin typeface="Arial"/>
              <a:cs typeface="Times New Roman"/>
            </a:endParaRPr>
          </a:p>
        </p:txBody>
      </p:sp>
      <p:sp>
        <p:nvSpPr>
          <p:cNvPr id="7" name="Tekstfelt 6">
            <a:extLst>
              <a:ext uri="{FF2B5EF4-FFF2-40B4-BE49-F238E27FC236}">
                <a16:creationId xmlns:a16="http://schemas.microsoft.com/office/drawing/2014/main" id="{A42A55FE-8FA2-0CE0-AACD-329E284EB397}"/>
              </a:ext>
            </a:extLst>
          </p:cNvPr>
          <p:cNvSpPr txBox="1"/>
          <p:nvPr/>
        </p:nvSpPr>
        <p:spPr>
          <a:xfrm>
            <a:off x="5874885" y="1191929"/>
            <a:ext cx="5588366" cy="1919693"/>
          </a:xfrm>
          <a:prstGeom prst="rect">
            <a:avLst/>
          </a:prstGeom>
          <a:noFill/>
        </p:spPr>
        <p:txBody>
          <a:bodyPr wrap="square" lIns="91440" tIns="45720" rIns="91440" bIns="45720" anchor="t">
            <a:spAutoFit/>
          </a:bodyPr>
          <a:lstStyle/>
          <a:p>
            <a:pPr>
              <a:lnSpc>
                <a:spcPct val="107000"/>
              </a:lnSpc>
            </a:pPr>
            <a:r>
              <a:rPr lang="da-DK"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Syddansk Universitet er kendt og anerkendt for </a:t>
            </a:r>
            <a:r>
              <a:rPr lang="da-DK"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samskabelse, værdifuld formidling og innovation, som skaber en oplyst offentlighed og fremmer vækst, velfærd og udvikling</a:t>
            </a:r>
            <a:r>
              <a:rPr lang="da-DK"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p>
          <a:p>
            <a:pPr>
              <a:lnSpc>
                <a:spcPct val="107000"/>
              </a:lnSpc>
            </a:pPr>
            <a:endParaRPr lang="da-DK" sz="1400" dirty="0">
              <a:solidFill>
                <a:srgbClr val="000000"/>
              </a:solidFill>
              <a:latin typeface="Arial" panose="020B0604020202020204" pitchFamily="34" charset="0"/>
              <a:ea typeface="Arial" panose="020B0604020202020204" pitchFamily="34" charset="0"/>
              <a:cs typeface="Arial" panose="020B0604020202020204" pitchFamily="34" charset="0"/>
            </a:endParaRPr>
          </a:p>
          <a:p>
            <a:pPr>
              <a:lnSpc>
                <a:spcPct val="107000"/>
              </a:lnSpc>
            </a:pPr>
            <a:r>
              <a:rPr lang="da-DK" sz="1400" dirty="0">
                <a:effectLst/>
                <a:latin typeface="Arial" panose="020B0604020202020204" pitchFamily="34" charset="0"/>
                <a:ea typeface="Arial" panose="020B0604020202020204" pitchFamily="34" charset="0"/>
                <a:cs typeface="Times New Roman" panose="02020603050405020304" pitchFamily="18" charset="0"/>
              </a:rPr>
              <a:t>Frem mod 2030 vil vi styrke universitetets evne til at bringe forskningsbaseret viden i spil i samarbejder med virksomheder, myndigheder, NGO’er og øvrige partnere samt sikre, at Syddansk Universitets ansatte bidrager til at informere den offentlige debat.</a:t>
            </a:r>
          </a:p>
        </p:txBody>
      </p:sp>
      <p:cxnSp>
        <p:nvCxnSpPr>
          <p:cNvPr id="13" name="Lige forbindelse 12">
            <a:extLst>
              <a:ext uri="{FF2B5EF4-FFF2-40B4-BE49-F238E27FC236}">
                <a16:creationId xmlns:a16="http://schemas.microsoft.com/office/drawing/2014/main" id="{41899087-10B4-5E27-22C8-C637172E6A68}"/>
              </a:ext>
            </a:extLst>
          </p:cNvPr>
          <p:cNvCxnSpPr>
            <a:cxnSpLocks/>
          </p:cNvCxnSpPr>
          <p:nvPr/>
        </p:nvCxnSpPr>
        <p:spPr>
          <a:xfrm>
            <a:off x="3488841" y="4775744"/>
            <a:ext cx="2427609" cy="0"/>
          </a:xfrm>
          <a:prstGeom prst="line">
            <a:avLst/>
          </a:prstGeom>
          <a:noFill/>
          <a:ln w="19050">
            <a:solidFill>
              <a:schemeClr val="accent6">
                <a:lumMod val="60000"/>
                <a:lumOff val="40000"/>
              </a:schemeClr>
            </a:solidFill>
            <a:extLst>
              <a:ext uri="{C807C97D-BFC1-408E-A445-0C87EB9F89A2}">
                <ask:lineSketchStyleProps xmlns:ask="http://schemas.microsoft.com/office/drawing/2018/sketchyshapes">
                  <ask:type>
                    <ask:lineSketchScribble/>
                  </ask:type>
                </ask:lineSketchStyleProps>
              </a:ext>
            </a:extLst>
          </a:ln>
        </p:spPr>
      </p:cxnSp>
      <p:sp>
        <p:nvSpPr>
          <p:cNvPr id="2" name="Ellipse 1">
            <a:extLst>
              <a:ext uri="{FF2B5EF4-FFF2-40B4-BE49-F238E27FC236}">
                <a16:creationId xmlns:a16="http://schemas.microsoft.com/office/drawing/2014/main" id="{EF2B77B4-2C0E-6443-F821-A23CEC242909}"/>
              </a:ext>
            </a:extLst>
          </p:cNvPr>
          <p:cNvSpPr>
            <a:spLocks noChangeAspect="1"/>
          </p:cNvSpPr>
          <p:nvPr/>
        </p:nvSpPr>
        <p:spPr>
          <a:xfrm>
            <a:off x="1013952" y="1468841"/>
            <a:ext cx="2924982" cy="118982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600" dirty="0">
                <a:solidFill>
                  <a:schemeClr val="bg1"/>
                </a:solidFill>
              </a:rPr>
              <a:t>Værdi, kvalitet, mennesker</a:t>
            </a:r>
          </a:p>
        </p:txBody>
      </p:sp>
      <p:sp>
        <p:nvSpPr>
          <p:cNvPr id="10" name="Rektangel: afrundede hjørner 9">
            <a:extLst>
              <a:ext uri="{FF2B5EF4-FFF2-40B4-BE49-F238E27FC236}">
                <a16:creationId xmlns:a16="http://schemas.microsoft.com/office/drawing/2014/main" id="{4BBBDAC5-EB04-1917-D34E-B13534970906}"/>
              </a:ext>
            </a:extLst>
          </p:cNvPr>
          <p:cNvSpPr>
            <a:spLocks noChangeAspect="1"/>
          </p:cNvSpPr>
          <p:nvPr/>
        </p:nvSpPr>
        <p:spPr>
          <a:xfrm>
            <a:off x="1399542" y="3638069"/>
            <a:ext cx="2153802" cy="61143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400" dirty="0">
                <a:solidFill>
                  <a:schemeClr val="tx1"/>
                </a:solidFill>
              </a:rPr>
              <a:t>Uddannelse</a:t>
            </a:r>
          </a:p>
        </p:txBody>
      </p:sp>
      <p:sp>
        <p:nvSpPr>
          <p:cNvPr id="4" name="Rektangel 3">
            <a:extLst>
              <a:ext uri="{FF2B5EF4-FFF2-40B4-BE49-F238E27FC236}">
                <a16:creationId xmlns:a16="http://schemas.microsoft.com/office/drawing/2014/main" id="{0B957CFC-FD44-EA0C-928D-472894A7DEC6}"/>
              </a:ext>
            </a:extLst>
          </p:cNvPr>
          <p:cNvSpPr/>
          <p:nvPr/>
        </p:nvSpPr>
        <p:spPr>
          <a:xfrm>
            <a:off x="5916450" y="598964"/>
            <a:ext cx="2503981" cy="43088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a-DK" sz="1600" b="1" dirty="0">
                <a:solidFill>
                  <a:schemeClr val="tx1"/>
                </a:solidFill>
                <a:ea typeface="Times New Roman" panose="02020603050405020304" pitchFamily="18" charset="0"/>
                <a:cs typeface="Arial"/>
              </a:rPr>
              <a:t> Ambitionen for 2030</a:t>
            </a:r>
            <a:endParaRPr lang="da-DK" sz="1600" dirty="0">
              <a:solidFill>
                <a:schemeClr val="tx1"/>
              </a:solidFill>
            </a:endParaRPr>
          </a:p>
        </p:txBody>
      </p:sp>
      <p:sp>
        <p:nvSpPr>
          <p:cNvPr id="8" name="Rektangel: afrundede hjørner 7">
            <a:extLst>
              <a:ext uri="{FF2B5EF4-FFF2-40B4-BE49-F238E27FC236}">
                <a16:creationId xmlns:a16="http://schemas.microsoft.com/office/drawing/2014/main" id="{0B2F025C-25C7-3762-6A14-305D4A12DCB4}"/>
              </a:ext>
            </a:extLst>
          </p:cNvPr>
          <p:cNvSpPr>
            <a:spLocks noChangeAspect="1"/>
          </p:cNvSpPr>
          <p:nvPr/>
        </p:nvSpPr>
        <p:spPr>
          <a:xfrm>
            <a:off x="1399542" y="4440308"/>
            <a:ext cx="2153802" cy="61143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600" b="1" dirty="0">
                <a:solidFill>
                  <a:schemeClr val="tx1"/>
                </a:solidFill>
              </a:rPr>
              <a:t>Samarbejde</a:t>
            </a:r>
          </a:p>
        </p:txBody>
      </p:sp>
      <p:sp>
        <p:nvSpPr>
          <p:cNvPr id="12" name="Tekstfelt 11">
            <a:extLst>
              <a:ext uri="{FF2B5EF4-FFF2-40B4-BE49-F238E27FC236}">
                <a16:creationId xmlns:a16="http://schemas.microsoft.com/office/drawing/2014/main" id="{0D150F32-C2B9-28C6-7369-CAA2B03C327A}"/>
              </a:ext>
            </a:extLst>
          </p:cNvPr>
          <p:cNvSpPr txBox="1"/>
          <p:nvPr/>
        </p:nvSpPr>
        <p:spPr>
          <a:xfrm>
            <a:off x="703885" y="793926"/>
            <a:ext cx="3545115" cy="430887"/>
          </a:xfrm>
          <a:prstGeom prst="rect">
            <a:avLst/>
          </a:prstGeom>
          <a:noFill/>
        </p:spPr>
        <p:txBody>
          <a:bodyPr wrap="square" lIns="0" tIns="0" rIns="0" bIns="0" rtlCol="0">
            <a:spAutoFit/>
          </a:bodyPr>
          <a:lstStyle/>
          <a:p>
            <a:pPr algn="ctr"/>
            <a:r>
              <a:rPr lang="da-DK" sz="2800" b="1" dirty="0"/>
              <a:t>SDU mod 2030</a:t>
            </a:r>
          </a:p>
        </p:txBody>
      </p:sp>
    </p:spTree>
    <p:custDataLst>
      <p:custData r:id="rId1"/>
      <p:custData r:id="rId2"/>
    </p:custDataLst>
    <p:extLst>
      <p:ext uri="{BB962C8B-B14F-4D97-AF65-F5344CB8AC3E}">
        <p14:creationId xmlns:p14="http://schemas.microsoft.com/office/powerpoint/2010/main" val="3543726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3">
            <a:extLst>
              <a:ext uri="{FF2B5EF4-FFF2-40B4-BE49-F238E27FC236}">
                <a16:creationId xmlns:a16="http://schemas.microsoft.com/office/drawing/2014/main" id="{71024071-00AB-9D61-B56B-FF2989B1B9D9}"/>
              </a:ext>
            </a:extLst>
          </p:cNvPr>
          <p:cNvSpPr/>
          <p:nvPr/>
        </p:nvSpPr>
        <p:spPr>
          <a:xfrm>
            <a:off x="0" y="0"/>
            <a:ext cx="5473300"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a:p>
        </p:txBody>
      </p:sp>
      <p:sp>
        <p:nvSpPr>
          <p:cNvPr id="3" name="Date Placeholder 2">
            <a:extLst>
              <a:ext uri="{FF2B5EF4-FFF2-40B4-BE49-F238E27FC236}">
                <a16:creationId xmlns:a16="http://schemas.microsoft.com/office/drawing/2014/main" id="{98CF08C6-7869-42F2-829E-6683126F4D25}"/>
              </a:ext>
            </a:extLst>
          </p:cNvPr>
          <p:cNvSpPr>
            <a:spLocks noGrp="1"/>
          </p:cNvSpPr>
          <p:nvPr>
            <p:ph type="dt" sz="half" idx="2"/>
          </p:nvPr>
        </p:nvSpPr>
        <p:spPr>
          <a:xfrm>
            <a:off x="-2104572" y="7385725"/>
            <a:ext cx="0" cy="0"/>
          </a:xfrm>
        </p:spPr>
        <p:txBody>
          <a:bodyPr/>
          <a:lstStyle/>
          <a:p>
            <a:fld id="{83C7CD7C-F7E2-4FF3-B441-BD5C13FCA230}" type="datetime1">
              <a:rPr lang="da-DK" smtClean="0"/>
              <a:t>08-04-2024</a:t>
            </a:fld>
            <a:endParaRPr lang="da-DK"/>
          </a:p>
        </p:txBody>
      </p:sp>
      <p:cxnSp>
        <p:nvCxnSpPr>
          <p:cNvPr id="5" name="Lige forbindelse 4">
            <a:extLst>
              <a:ext uri="{FF2B5EF4-FFF2-40B4-BE49-F238E27FC236}">
                <a16:creationId xmlns:a16="http://schemas.microsoft.com/office/drawing/2014/main" id="{2300B496-422F-8368-4BFA-6B1C70F3FA99}"/>
              </a:ext>
            </a:extLst>
          </p:cNvPr>
          <p:cNvCxnSpPr>
            <a:cxnSpLocks noChangeAspect="1"/>
          </p:cNvCxnSpPr>
          <p:nvPr/>
        </p:nvCxnSpPr>
        <p:spPr>
          <a:xfrm>
            <a:off x="2416219" y="2597964"/>
            <a:ext cx="0" cy="3074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ktangel: afrundede hjørner 7">
            <a:extLst>
              <a:ext uri="{FF2B5EF4-FFF2-40B4-BE49-F238E27FC236}">
                <a16:creationId xmlns:a16="http://schemas.microsoft.com/office/drawing/2014/main" id="{0B2F025C-25C7-3762-6A14-305D4A12DCB4}"/>
              </a:ext>
            </a:extLst>
          </p:cNvPr>
          <p:cNvSpPr>
            <a:spLocks noChangeAspect="1"/>
          </p:cNvSpPr>
          <p:nvPr/>
        </p:nvSpPr>
        <p:spPr>
          <a:xfrm>
            <a:off x="1399542" y="4443508"/>
            <a:ext cx="2153802" cy="61143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400" dirty="0">
                <a:solidFill>
                  <a:schemeClr val="tx1"/>
                </a:solidFill>
              </a:rPr>
              <a:t>Samarbejde</a:t>
            </a:r>
          </a:p>
        </p:txBody>
      </p:sp>
      <p:sp>
        <p:nvSpPr>
          <p:cNvPr id="9" name="Rektangel: afrundede hjørner 8">
            <a:extLst>
              <a:ext uri="{FF2B5EF4-FFF2-40B4-BE49-F238E27FC236}">
                <a16:creationId xmlns:a16="http://schemas.microsoft.com/office/drawing/2014/main" id="{C95106A5-5C6F-A38E-25A3-AA9861D36C18}"/>
              </a:ext>
            </a:extLst>
          </p:cNvPr>
          <p:cNvSpPr>
            <a:spLocks noChangeAspect="1"/>
          </p:cNvSpPr>
          <p:nvPr/>
        </p:nvSpPr>
        <p:spPr>
          <a:xfrm>
            <a:off x="1399542" y="2817566"/>
            <a:ext cx="2153802" cy="61143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400" dirty="0">
                <a:solidFill>
                  <a:schemeClr val="tx1"/>
                </a:solidFill>
              </a:rPr>
              <a:t>Forskning</a:t>
            </a:r>
          </a:p>
        </p:txBody>
      </p:sp>
      <p:cxnSp>
        <p:nvCxnSpPr>
          <p:cNvPr id="23" name="Lige forbindelse 22">
            <a:extLst>
              <a:ext uri="{FF2B5EF4-FFF2-40B4-BE49-F238E27FC236}">
                <a16:creationId xmlns:a16="http://schemas.microsoft.com/office/drawing/2014/main" id="{727C14F7-A7A7-DD2A-3C8C-F03DA0B8CAB6}"/>
              </a:ext>
            </a:extLst>
          </p:cNvPr>
          <p:cNvCxnSpPr>
            <a:cxnSpLocks noChangeAspect="1"/>
          </p:cNvCxnSpPr>
          <p:nvPr/>
        </p:nvCxnSpPr>
        <p:spPr>
          <a:xfrm>
            <a:off x="3497154" y="6048426"/>
            <a:ext cx="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felt 23">
            <a:extLst>
              <a:ext uri="{FF2B5EF4-FFF2-40B4-BE49-F238E27FC236}">
                <a16:creationId xmlns:a16="http://schemas.microsoft.com/office/drawing/2014/main" id="{829EED18-1573-5B68-0B94-449FA48D6D59}"/>
              </a:ext>
            </a:extLst>
          </p:cNvPr>
          <p:cNvSpPr txBox="1"/>
          <p:nvPr/>
        </p:nvSpPr>
        <p:spPr>
          <a:xfrm>
            <a:off x="5969563" y="3678446"/>
            <a:ext cx="5473300" cy="2144030"/>
          </a:xfrm>
          <a:custGeom>
            <a:avLst/>
            <a:gdLst>
              <a:gd name="connsiteX0" fmla="*/ 0 w 5473300"/>
              <a:gd name="connsiteY0" fmla="*/ 0 h 2144030"/>
              <a:gd name="connsiteX1" fmla="*/ 492597 w 5473300"/>
              <a:gd name="connsiteY1" fmla="*/ 0 h 2144030"/>
              <a:gd name="connsiteX2" fmla="*/ 1149393 w 5473300"/>
              <a:gd name="connsiteY2" fmla="*/ 0 h 2144030"/>
              <a:gd name="connsiteX3" fmla="*/ 1696723 w 5473300"/>
              <a:gd name="connsiteY3" fmla="*/ 0 h 2144030"/>
              <a:gd name="connsiteX4" fmla="*/ 2244053 w 5473300"/>
              <a:gd name="connsiteY4" fmla="*/ 0 h 2144030"/>
              <a:gd name="connsiteX5" fmla="*/ 2681917 w 5473300"/>
              <a:gd name="connsiteY5" fmla="*/ 0 h 2144030"/>
              <a:gd name="connsiteX6" fmla="*/ 3174514 w 5473300"/>
              <a:gd name="connsiteY6" fmla="*/ 0 h 2144030"/>
              <a:gd name="connsiteX7" fmla="*/ 3667111 w 5473300"/>
              <a:gd name="connsiteY7" fmla="*/ 0 h 2144030"/>
              <a:gd name="connsiteX8" fmla="*/ 4323907 w 5473300"/>
              <a:gd name="connsiteY8" fmla="*/ 0 h 2144030"/>
              <a:gd name="connsiteX9" fmla="*/ 4925970 w 5473300"/>
              <a:gd name="connsiteY9" fmla="*/ 0 h 2144030"/>
              <a:gd name="connsiteX10" fmla="*/ 5473300 w 5473300"/>
              <a:gd name="connsiteY10" fmla="*/ 0 h 2144030"/>
              <a:gd name="connsiteX11" fmla="*/ 5473300 w 5473300"/>
              <a:gd name="connsiteY11" fmla="*/ 493127 h 2144030"/>
              <a:gd name="connsiteX12" fmla="*/ 5473300 w 5473300"/>
              <a:gd name="connsiteY12" fmla="*/ 986254 h 2144030"/>
              <a:gd name="connsiteX13" fmla="*/ 5473300 w 5473300"/>
              <a:gd name="connsiteY13" fmla="*/ 1543702 h 2144030"/>
              <a:gd name="connsiteX14" fmla="*/ 5473300 w 5473300"/>
              <a:gd name="connsiteY14" fmla="*/ 2144030 h 2144030"/>
              <a:gd name="connsiteX15" fmla="*/ 4980703 w 5473300"/>
              <a:gd name="connsiteY15" fmla="*/ 2144030 h 2144030"/>
              <a:gd name="connsiteX16" fmla="*/ 4433373 w 5473300"/>
              <a:gd name="connsiteY16" fmla="*/ 2144030 h 2144030"/>
              <a:gd name="connsiteX17" fmla="*/ 4050242 w 5473300"/>
              <a:gd name="connsiteY17" fmla="*/ 2144030 h 2144030"/>
              <a:gd name="connsiteX18" fmla="*/ 3612378 w 5473300"/>
              <a:gd name="connsiteY18" fmla="*/ 2144030 h 2144030"/>
              <a:gd name="connsiteX19" fmla="*/ 3010315 w 5473300"/>
              <a:gd name="connsiteY19" fmla="*/ 2144030 h 2144030"/>
              <a:gd name="connsiteX20" fmla="*/ 2517718 w 5473300"/>
              <a:gd name="connsiteY20" fmla="*/ 2144030 h 2144030"/>
              <a:gd name="connsiteX21" fmla="*/ 1970388 w 5473300"/>
              <a:gd name="connsiteY21" fmla="*/ 2144030 h 2144030"/>
              <a:gd name="connsiteX22" fmla="*/ 1313592 w 5473300"/>
              <a:gd name="connsiteY22" fmla="*/ 2144030 h 2144030"/>
              <a:gd name="connsiteX23" fmla="*/ 766262 w 5473300"/>
              <a:gd name="connsiteY23" fmla="*/ 2144030 h 2144030"/>
              <a:gd name="connsiteX24" fmla="*/ 0 w 5473300"/>
              <a:gd name="connsiteY24" fmla="*/ 2144030 h 2144030"/>
              <a:gd name="connsiteX25" fmla="*/ 0 w 5473300"/>
              <a:gd name="connsiteY25" fmla="*/ 1629463 h 2144030"/>
              <a:gd name="connsiteX26" fmla="*/ 0 w 5473300"/>
              <a:gd name="connsiteY26" fmla="*/ 1136336 h 2144030"/>
              <a:gd name="connsiteX27" fmla="*/ 0 w 5473300"/>
              <a:gd name="connsiteY27" fmla="*/ 621769 h 2144030"/>
              <a:gd name="connsiteX28" fmla="*/ 0 w 5473300"/>
              <a:gd name="connsiteY28" fmla="*/ 0 h 214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73300" h="2144030" extrusionOk="0">
                <a:moveTo>
                  <a:pt x="0" y="0"/>
                </a:moveTo>
                <a:cubicBezTo>
                  <a:pt x="153655" y="-30811"/>
                  <a:pt x="264856" y="54234"/>
                  <a:pt x="492597" y="0"/>
                </a:cubicBezTo>
                <a:cubicBezTo>
                  <a:pt x="720338" y="-54234"/>
                  <a:pt x="832958" y="72458"/>
                  <a:pt x="1149393" y="0"/>
                </a:cubicBezTo>
                <a:cubicBezTo>
                  <a:pt x="1465828" y="-72458"/>
                  <a:pt x="1571890" y="47975"/>
                  <a:pt x="1696723" y="0"/>
                </a:cubicBezTo>
                <a:cubicBezTo>
                  <a:pt x="1821556" y="-47975"/>
                  <a:pt x="2116348" y="12934"/>
                  <a:pt x="2244053" y="0"/>
                </a:cubicBezTo>
                <a:cubicBezTo>
                  <a:pt x="2371758" y="-12934"/>
                  <a:pt x="2569136" y="35441"/>
                  <a:pt x="2681917" y="0"/>
                </a:cubicBezTo>
                <a:cubicBezTo>
                  <a:pt x="2794698" y="-35441"/>
                  <a:pt x="3002343" y="39295"/>
                  <a:pt x="3174514" y="0"/>
                </a:cubicBezTo>
                <a:cubicBezTo>
                  <a:pt x="3346685" y="-39295"/>
                  <a:pt x="3488365" y="3468"/>
                  <a:pt x="3667111" y="0"/>
                </a:cubicBezTo>
                <a:cubicBezTo>
                  <a:pt x="3845857" y="-3468"/>
                  <a:pt x="4189996" y="4293"/>
                  <a:pt x="4323907" y="0"/>
                </a:cubicBezTo>
                <a:cubicBezTo>
                  <a:pt x="4457818" y="-4293"/>
                  <a:pt x="4672781" y="10444"/>
                  <a:pt x="4925970" y="0"/>
                </a:cubicBezTo>
                <a:cubicBezTo>
                  <a:pt x="5179159" y="-10444"/>
                  <a:pt x="5285430" y="26016"/>
                  <a:pt x="5473300" y="0"/>
                </a:cubicBezTo>
                <a:cubicBezTo>
                  <a:pt x="5487728" y="102452"/>
                  <a:pt x="5444525" y="266677"/>
                  <a:pt x="5473300" y="493127"/>
                </a:cubicBezTo>
                <a:cubicBezTo>
                  <a:pt x="5502075" y="719577"/>
                  <a:pt x="5439921" y="792379"/>
                  <a:pt x="5473300" y="986254"/>
                </a:cubicBezTo>
                <a:cubicBezTo>
                  <a:pt x="5506679" y="1180129"/>
                  <a:pt x="5410378" y="1385492"/>
                  <a:pt x="5473300" y="1543702"/>
                </a:cubicBezTo>
                <a:cubicBezTo>
                  <a:pt x="5536222" y="1701912"/>
                  <a:pt x="5417493" y="1900327"/>
                  <a:pt x="5473300" y="2144030"/>
                </a:cubicBezTo>
                <a:cubicBezTo>
                  <a:pt x="5347498" y="2158565"/>
                  <a:pt x="5130168" y="2107452"/>
                  <a:pt x="4980703" y="2144030"/>
                </a:cubicBezTo>
                <a:cubicBezTo>
                  <a:pt x="4831238" y="2180608"/>
                  <a:pt x="4643598" y="2089064"/>
                  <a:pt x="4433373" y="2144030"/>
                </a:cubicBezTo>
                <a:cubicBezTo>
                  <a:pt x="4223148" y="2198996"/>
                  <a:pt x="4174120" y="2124153"/>
                  <a:pt x="4050242" y="2144030"/>
                </a:cubicBezTo>
                <a:cubicBezTo>
                  <a:pt x="3926364" y="2163907"/>
                  <a:pt x="3750560" y="2143819"/>
                  <a:pt x="3612378" y="2144030"/>
                </a:cubicBezTo>
                <a:cubicBezTo>
                  <a:pt x="3474196" y="2144241"/>
                  <a:pt x="3216085" y="2094801"/>
                  <a:pt x="3010315" y="2144030"/>
                </a:cubicBezTo>
                <a:cubicBezTo>
                  <a:pt x="2804545" y="2193259"/>
                  <a:pt x="2760585" y="2086110"/>
                  <a:pt x="2517718" y="2144030"/>
                </a:cubicBezTo>
                <a:cubicBezTo>
                  <a:pt x="2274851" y="2201950"/>
                  <a:pt x="2232081" y="2131700"/>
                  <a:pt x="1970388" y="2144030"/>
                </a:cubicBezTo>
                <a:cubicBezTo>
                  <a:pt x="1708695" y="2156360"/>
                  <a:pt x="1488000" y="2080512"/>
                  <a:pt x="1313592" y="2144030"/>
                </a:cubicBezTo>
                <a:cubicBezTo>
                  <a:pt x="1139184" y="2207548"/>
                  <a:pt x="944328" y="2103186"/>
                  <a:pt x="766262" y="2144030"/>
                </a:cubicBezTo>
                <a:cubicBezTo>
                  <a:pt x="588196" y="2184874"/>
                  <a:pt x="232922" y="2128052"/>
                  <a:pt x="0" y="2144030"/>
                </a:cubicBezTo>
                <a:cubicBezTo>
                  <a:pt x="-60924" y="1969580"/>
                  <a:pt x="48775" y="1797110"/>
                  <a:pt x="0" y="1629463"/>
                </a:cubicBezTo>
                <a:cubicBezTo>
                  <a:pt x="-48775" y="1461816"/>
                  <a:pt x="4968" y="1381034"/>
                  <a:pt x="0" y="1136336"/>
                </a:cubicBezTo>
                <a:cubicBezTo>
                  <a:pt x="-4968" y="891638"/>
                  <a:pt x="12366" y="781660"/>
                  <a:pt x="0" y="621769"/>
                </a:cubicBezTo>
                <a:cubicBezTo>
                  <a:pt x="-12366" y="461878"/>
                  <a:pt x="23476" y="161910"/>
                  <a:pt x="0" y="0"/>
                </a:cubicBezTo>
                <a:close/>
              </a:path>
            </a:pathLst>
          </a:custGeom>
          <a:noFill/>
          <a:ln w="19050">
            <a:solidFill>
              <a:schemeClr val="accent3">
                <a:lumMod val="50000"/>
              </a:schemeClr>
            </a:solidFill>
            <a:extLst>
              <a:ext uri="{C807C97D-BFC1-408E-A445-0C87EB9F89A2}">
                <ask:lineSketchStyleProps xmlns:ask="http://schemas.microsoft.com/office/drawing/2018/sketchyshapes" sd="4104911751">
                  <a:prstGeom prst="rect">
                    <a:avLst/>
                  </a:prstGeom>
                  <ask:type>
                    <ask:lineSketchScribble/>
                  </ask:type>
                </ask:lineSketchStyleProps>
              </a:ext>
            </a:extLst>
          </a:ln>
        </p:spPr>
        <p:txBody>
          <a:bodyPr wrap="square" lIns="144000" tIns="144000" rIns="0" bIns="0" rtlCol="0" anchor="t">
            <a:spAutoFit/>
          </a:bodyPr>
          <a:lstStyle/>
          <a:p>
            <a:pPr marL="342900" lvl="0" indent="-342900">
              <a:lnSpc>
                <a:spcPct val="107000"/>
              </a:lnSpc>
              <a:buFont typeface="+mj-lt"/>
              <a:buAutoNum type="arabicPeriod"/>
            </a:pPr>
            <a:r>
              <a:rPr lang="da-DK" sz="1400" dirty="0">
                <a:latin typeface="Arial"/>
                <a:cs typeface="Times New Roman"/>
              </a:rPr>
              <a:t>Vi vil fremme det gode universitetsliv</a:t>
            </a:r>
          </a:p>
          <a:p>
            <a:pPr marL="342900" indent="-342900">
              <a:buFont typeface="+mj-lt"/>
              <a:buAutoNum type="arabicPeriod"/>
            </a:pPr>
            <a:endParaRPr lang="da-DK" sz="800" dirty="0">
              <a:latin typeface="Arial"/>
              <a:cs typeface="Times New Roman"/>
            </a:endParaRPr>
          </a:p>
          <a:p>
            <a:pPr marL="342900" lvl="0" indent="-342900">
              <a:lnSpc>
                <a:spcPct val="107000"/>
              </a:lnSpc>
              <a:buFont typeface="+mj-lt"/>
              <a:buAutoNum type="arabicPeriod"/>
            </a:pPr>
            <a:r>
              <a:rPr lang="da-DK" sz="1400" dirty="0">
                <a:latin typeface="Arial"/>
                <a:cs typeface="Times New Roman"/>
              </a:rPr>
              <a:t>Vi vil levere kvalitet ved højt kompetenceniveau og robuste miljøer</a:t>
            </a:r>
          </a:p>
          <a:p>
            <a:pPr marL="342900" indent="-342900">
              <a:buFont typeface="+mj-lt"/>
              <a:buAutoNum type="arabicPeriod"/>
            </a:pPr>
            <a:endParaRPr lang="da-DK" sz="800" dirty="0">
              <a:latin typeface="Arial"/>
              <a:cs typeface="Times New Roman"/>
            </a:endParaRPr>
          </a:p>
          <a:p>
            <a:pPr marL="342900" lvl="0" indent="-342900">
              <a:lnSpc>
                <a:spcPct val="107000"/>
              </a:lnSpc>
              <a:buFont typeface="+mj-lt"/>
              <a:buAutoNum type="arabicPeriod"/>
            </a:pPr>
            <a:r>
              <a:rPr lang="da-DK" sz="1400" dirty="0">
                <a:latin typeface="Arial"/>
                <a:cs typeface="Times New Roman"/>
              </a:rPr>
              <a:t>Vi vil løbende forbedre arbejdsgange og digitale løsninger</a:t>
            </a:r>
          </a:p>
          <a:p>
            <a:pPr marL="342900" indent="-342900">
              <a:buFont typeface="+mj-lt"/>
              <a:buAutoNum type="arabicPeriod"/>
            </a:pPr>
            <a:endParaRPr lang="da-DK" sz="800" dirty="0">
              <a:latin typeface="Arial"/>
              <a:cs typeface="Times New Roman"/>
            </a:endParaRPr>
          </a:p>
          <a:p>
            <a:pPr marL="342900" lvl="0" indent="-342900">
              <a:lnSpc>
                <a:spcPct val="107000"/>
              </a:lnSpc>
              <a:buFont typeface="+mj-lt"/>
              <a:buAutoNum type="arabicPeriod"/>
            </a:pPr>
            <a:r>
              <a:rPr lang="da-DK" sz="1400" dirty="0">
                <a:latin typeface="Arial"/>
                <a:cs typeface="Times New Roman"/>
              </a:rPr>
              <a:t>Vi vil skabe attraktive, optimale og bæredygtige rammer </a:t>
            </a:r>
          </a:p>
          <a:p>
            <a:pPr marL="342900" indent="-342900">
              <a:buFont typeface="+mj-lt"/>
              <a:buAutoNum type="arabicPeriod"/>
            </a:pPr>
            <a:endParaRPr lang="da-DK" sz="800" dirty="0">
              <a:latin typeface="Arial"/>
              <a:cs typeface="Times New Roman"/>
            </a:endParaRPr>
          </a:p>
          <a:p>
            <a:pPr marL="342900" lvl="0" indent="-342900">
              <a:lnSpc>
                <a:spcPct val="107000"/>
              </a:lnSpc>
              <a:buFont typeface="+mj-lt"/>
              <a:buAutoNum type="arabicPeriod"/>
            </a:pPr>
            <a:r>
              <a:rPr lang="da-DK" sz="1400" dirty="0">
                <a:latin typeface="Arial"/>
                <a:cs typeface="Times New Roman"/>
              </a:rPr>
              <a:t>Vi vil sikre en god økonomi</a:t>
            </a:r>
          </a:p>
          <a:p>
            <a:pPr>
              <a:spcAft>
                <a:spcPts val="400"/>
              </a:spcAft>
            </a:pPr>
            <a:endParaRPr lang="da-DK" sz="800" dirty="0">
              <a:latin typeface="Arial" panose="020B0604020202020204" pitchFamily="34" charset="0"/>
              <a:cs typeface="Times New Roman" panose="02020603050405020304" pitchFamily="18" charset="0"/>
            </a:endParaRPr>
          </a:p>
        </p:txBody>
      </p:sp>
      <p:sp>
        <p:nvSpPr>
          <p:cNvPr id="41" name="Tekstfelt 40">
            <a:extLst>
              <a:ext uri="{FF2B5EF4-FFF2-40B4-BE49-F238E27FC236}">
                <a16:creationId xmlns:a16="http://schemas.microsoft.com/office/drawing/2014/main" id="{9B8A4F4E-B21A-56EC-F2B3-5FE6F50D4143}"/>
              </a:ext>
            </a:extLst>
          </p:cNvPr>
          <p:cNvSpPr txBox="1"/>
          <p:nvPr/>
        </p:nvSpPr>
        <p:spPr>
          <a:xfrm>
            <a:off x="703885" y="793926"/>
            <a:ext cx="3545115" cy="430887"/>
          </a:xfrm>
          <a:prstGeom prst="rect">
            <a:avLst/>
          </a:prstGeom>
          <a:noFill/>
        </p:spPr>
        <p:txBody>
          <a:bodyPr wrap="square" lIns="0" tIns="0" rIns="0" bIns="0" rtlCol="0">
            <a:spAutoFit/>
          </a:bodyPr>
          <a:lstStyle/>
          <a:p>
            <a:pPr algn="ctr"/>
            <a:r>
              <a:rPr lang="da-DK" sz="2800" b="1" dirty="0"/>
              <a:t>SDU mod 2030</a:t>
            </a:r>
          </a:p>
        </p:txBody>
      </p:sp>
      <p:sp>
        <p:nvSpPr>
          <p:cNvPr id="7" name="Tekstfelt 6">
            <a:extLst>
              <a:ext uri="{FF2B5EF4-FFF2-40B4-BE49-F238E27FC236}">
                <a16:creationId xmlns:a16="http://schemas.microsoft.com/office/drawing/2014/main" id="{A42A55FE-8FA2-0CE0-AACD-329E284EB397}"/>
              </a:ext>
            </a:extLst>
          </p:cNvPr>
          <p:cNvSpPr txBox="1"/>
          <p:nvPr/>
        </p:nvSpPr>
        <p:spPr>
          <a:xfrm>
            <a:off x="5874885" y="1287624"/>
            <a:ext cx="5588366" cy="1919693"/>
          </a:xfrm>
          <a:prstGeom prst="rect">
            <a:avLst/>
          </a:prstGeom>
          <a:noFill/>
        </p:spPr>
        <p:txBody>
          <a:bodyPr wrap="square" lIns="91440" tIns="45720" rIns="91440" bIns="45720" anchor="t">
            <a:spAutoFit/>
          </a:bodyPr>
          <a:lstStyle/>
          <a:p>
            <a:pPr>
              <a:lnSpc>
                <a:spcPct val="107000"/>
              </a:lnSpc>
            </a:pPr>
            <a:r>
              <a:rPr lang="da-DK"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Syddansk Universitet er kendt og anerkendt for </a:t>
            </a:r>
            <a:r>
              <a:rPr lang="da-DK" sz="1400" b="1" dirty="0">
                <a:effectLst/>
                <a:latin typeface="Arial" panose="020B0604020202020204" pitchFamily="34" charset="0"/>
                <a:ea typeface="Arial" panose="020B0604020202020204" pitchFamily="34" charset="0"/>
                <a:cs typeface="Times New Roman" panose="02020603050405020304" pitchFamily="18" charset="0"/>
              </a:rPr>
              <a:t>motiverende universitetsrammer for talentfulde mennesker og fremragende miljøer kendetegnet ved excellence, komplementaritet og diversitet</a:t>
            </a:r>
            <a:r>
              <a:rPr lang="da-DK" sz="1400" i="1" dirty="0">
                <a:effectLst/>
                <a:latin typeface="Arial" panose="020B0604020202020204" pitchFamily="34" charset="0"/>
                <a:ea typeface="Arial" panose="020B0604020202020204" pitchFamily="34" charset="0"/>
                <a:cs typeface="Times New Roman" panose="02020603050405020304" pitchFamily="18" charset="0"/>
              </a:rPr>
              <a:t>. </a:t>
            </a:r>
          </a:p>
          <a:p>
            <a:pPr>
              <a:lnSpc>
                <a:spcPct val="107000"/>
              </a:lnSpc>
            </a:pPr>
            <a:endParaRPr lang="da-DK" sz="1400" i="1" dirty="0">
              <a:latin typeface="Arial" panose="020B0604020202020204" pitchFamily="34" charset="0"/>
              <a:ea typeface="Arial" panose="020B0604020202020204" pitchFamily="34" charset="0"/>
              <a:cs typeface="Times New Roman" panose="02020603050405020304" pitchFamily="18" charset="0"/>
            </a:endParaRPr>
          </a:p>
          <a:p>
            <a:pPr>
              <a:lnSpc>
                <a:spcPct val="107000"/>
              </a:lnSpc>
            </a:pPr>
            <a:r>
              <a:rPr lang="da-DK" sz="1400" dirty="0">
                <a:effectLst/>
                <a:latin typeface="Arial" panose="020B0604020202020204" pitchFamily="34" charset="0"/>
                <a:ea typeface="Arial" panose="020B0604020202020204" pitchFamily="34" charset="0"/>
                <a:cs typeface="Times New Roman" panose="02020603050405020304" pitchFamily="18" charset="0"/>
              </a:rPr>
              <a:t>Frem mod 2030 vil vi arbejde for at sikre fremragende organisatoriske og fysiske rammer, der tiltrækker, udvikler og forløser talent. </a:t>
            </a:r>
          </a:p>
        </p:txBody>
      </p:sp>
      <p:cxnSp>
        <p:nvCxnSpPr>
          <p:cNvPr id="13" name="Lige forbindelse 12">
            <a:extLst>
              <a:ext uri="{FF2B5EF4-FFF2-40B4-BE49-F238E27FC236}">
                <a16:creationId xmlns:a16="http://schemas.microsoft.com/office/drawing/2014/main" id="{41899087-10B4-5E27-22C8-C637172E6A68}"/>
              </a:ext>
            </a:extLst>
          </p:cNvPr>
          <p:cNvCxnSpPr>
            <a:cxnSpLocks/>
          </p:cNvCxnSpPr>
          <p:nvPr/>
        </p:nvCxnSpPr>
        <p:spPr>
          <a:xfrm>
            <a:off x="3479736" y="5556520"/>
            <a:ext cx="2489827" cy="0"/>
          </a:xfrm>
          <a:prstGeom prst="line">
            <a:avLst/>
          </a:prstGeom>
          <a:noFill/>
          <a:ln w="19050">
            <a:solidFill>
              <a:schemeClr val="accent3">
                <a:lumMod val="50000"/>
              </a:schemeClr>
            </a:solidFill>
            <a:extLst>
              <a:ext uri="{C807C97D-BFC1-408E-A445-0C87EB9F89A2}">
                <ask:lineSketchStyleProps xmlns:ask="http://schemas.microsoft.com/office/drawing/2018/sketchyshapes">
                  <ask:type>
                    <ask:lineSketchScribble/>
                  </ask:type>
                </ask:lineSketchStyleProps>
              </a:ext>
            </a:extLst>
          </a:ln>
        </p:spPr>
      </p:cxnSp>
      <p:sp>
        <p:nvSpPr>
          <p:cNvPr id="2" name="Ellipse 1">
            <a:extLst>
              <a:ext uri="{FF2B5EF4-FFF2-40B4-BE49-F238E27FC236}">
                <a16:creationId xmlns:a16="http://schemas.microsoft.com/office/drawing/2014/main" id="{EF2B77B4-2C0E-6443-F821-A23CEC242909}"/>
              </a:ext>
            </a:extLst>
          </p:cNvPr>
          <p:cNvSpPr>
            <a:spLocks noChangeAspect="1"/>
          </p:cNvSpPr>
          <p:nvPr/>
        </p:nvSpPr>
        <p:spPr>
          <a:xfrm>
            <a:off x="1013952" y="1468841"/>
            <a:ext cx="2924982" cy="118982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600" dirty="0">
                <a:solidFill>
                  <a:schemeClr val="bg1"/>
                </a:solidFill>
              </a:rPr>
              <a:t>Værdi, kvalitet, mennesker</a:t>
            </a:r>
          </a:p>
        </p:txBody>
      </p:sp>
      <p:sp>
        <p:nvSpPr>
          <p:cNvPr id="10" name="Rektangel: afrundede hjørner 9">
            <a:extLst>
              <a:ext uri="{FF2B5EF4-FFF2-40B4-BE49-F238E27FC236}">
                <a16:creationId xmlns:a16="http://schemas.microsoft.com/office/drawing/2014/main" id="{4BBBDAC5-EB04-1917-D34E-B13534970906}"/>
              </a:ext>
            </a:extLst>
          </p:cNvPr>
          <p:cNvSpPr>
            <a:spLocks noChangeAspect="1"/>
          </p:cNvSpPr>
          <p:nvPr/>
        </p:nvSpPr>
        <p:spPr>
          <a:xfrm>
            <a:off x="1399542" y="3630537"/>
            <a:ext cx="2153802" cy="61143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400" dirty="0">
                <a:solidFill>
                  <a:schemeClr val="tx1"/>
                </a:solidFill>
              </a:rPr>
              <a:t>Uddannelse</a:t>
            </a:r>
          </a:p>
        </p:txBody>
      </p:sp>
      <p:sp>
        <p:nvSpPr>
          <p:cNvPr id="4" name="Rektangel 3">
            <a:extLst>
              <a:ext uri="{FF2B5EF4-FFF2-40B4-BE49-F238E27FC236}">
                <a16:creationId xmlns:a16="http://schemas.microsoft.com/office/drawing/2014/main" id="{0B957CFC-FD44-EA0C-928D-472894A7DEC6}"/>
              </a:ext>
            </a:extLst>
          </p:cNvPr>
          <p:cNvSpPr/>
          <p:nvPr/>
        </p:nvSpPr>
        <p:spPr>
          <a:xfrm>
            <a:off x="5916450" y="598964"/>
            <a:ext cx="2503981" cy="43088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a-DK" sz="1600" b="1" dirty="0">
                <a:solidFill>
                  <a:schemeClr val="tx1"/>
                </a:solidFill>
                <a:ea typeface="Times New Roman" panose="02020603050405020304" pitchFamily="18" charset="0"/>
                <a:cs typeface="Arial"/>
              </a:rPr>
              <a:t> Ambitionen for 2030</a:t>
            </a:r>
            <a:endParaRPr lang="da-DK" sz="1600" dirty="0">
              <a:solidFill>
                <a:schemeClr val="tx1"/>
              </a:solidFill>
            </a:endParaRPr>
          </a:p>
        </p:txBody>
      </p:sp>
      <p:sp>
        <p:nvSpPr>
          <p:cNvPr id="6" name="Rektangel: afrundede hjørner 5">
            <a:extLst>
              <a:ext uri="{FF2B5EF4-FFF2-40B4-BE49-F238E27FC236}">
                <a16:creationId xmlns:a16="http://schemas.microsoft.com/office/drawing/2014/main" id="{2EEE4535-551A-30CE-EDF8-B09D9C568217}"/>
              </a:ext>
            </a:extLst>
          </p:cNvPr>
          <p:cNvSpPr>
            <a:spLocks noChangeAspect="1"/>
          </p:cNvSpPr>
          <p:nvPr/>
        </p:nvSpPr>
        <p:spPr>
          <a:xfrm>
            <a:off x="1399542" y="5250803"/>
            <a:ext cx="2153802" cy="611434"/>
          </a:xfrm>
          <a:prstGeom prst="round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600" b="1" dirty="0">
                <a:solidFill>
                  <a:schemeClr val="tx1"/>
                </a:solidFill>
              </a:rPr>
              <a:t>Organisation</a:t>
            </a:r>
          </a:p>
        </p:txBody>
      </p:sp>
    </p:spTree>
    <p:custDataLst>
      <p:custData r:id="rId1"/>
      <p:custData r:id="rId2"/>
    </p:custDataLst>
    <p:extLst>
      <p:ext uri="{BB962C8B-B14F-4D97-AF65-F5344CB8AC3E}">
        <p14:creationId xmlns:p14="http://schemas.microsoft.com/office/powerpoint/2010/main" val="6192501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aarenstrup\AppData\Local\Templafy\AddIns\PowerPointVsto\92ac0e91-ddba-4cf0-9dbc-d08bfbea5f56.jpeg"/>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aarenstrup\AppData\Local\Templafy\AddIns\PowerPointVsto\8e3330fd-80d8-48e3-8afd-0d5edff91e1b.jpeg"/>
</p:tagLst>
</file>

<file path=ppt/theme/theme1.xml><?xml version="1.0" encoding="utf-8"?>
<a:theme xmlns:a="http://schemas.openxmlformats.org/drawingml/2006/main" name="Blank">
  <a:themeElements>
    <a:clrScheme name="SDU">
      <a:dk1>
        <a:srgbClr val="000000"/>
      </a:dk1>
      <a:lt1>
        <a:sysClr val="window" lastClr="FFFFFF"/>
      </a:lt1>
      <a:dk2>
        <a:srgbClr val="7A6040"/>
      </a:dk2>
      <a:lt2>
        <a:srgbClr val="DDCBA4"/>
      </a:lt2>
      <a:accent1>
        <a:srgbClr val="AEB862"/>
      </a:accent1>
      <a:accent2>
        <a:srgbClr val="789D4A"/>
      </a:accent2>
      <a:accent3>
        <a:srgbClr val="F2C75C"/>
      </a:accent3>
      <a:accent4>
        <a:srgbClr val="E07E3C"/>
      </a:accent4>
      <a:accent5>
        <a:srgbClr val="E1BBB4"/>
      </a:accent5>
      <a:accent6>
        <a:srgbClr val="D05A57"/>
      </a:accent6>
      <a:hlink>
        <a:srgbClr val="0563C1"/>
      </a:hlink>
      <a:folHlink>
        <a:srgbClr val="954F72"/>
      </a:folHlink>
    </a:clrScheme>
    <a:fontScheme name="SD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lIns="72000" tIns="72000" rIns="72000" bIns="72000" rtlCol="0" anchor="ctr"/>
      <a:lstStyle>
        <a:defPPr algn="ctr">
          <a:defRPr sz="16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extLst>
    <a:ext uri="{05A4C25C-085E-4340-85A3-A5531E510DB2}">
      <thm15:themeFamily xmlns:thm15="http://schemas.microsoft.com/office/thememl/2012/main" name="SDU widescreen.potx" id="{1C4F8E8D-0334-4267-96F7-9CAC143C1229}" vid="{6887ADA9-E5D5-4F4B-ACE2-43240691910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TemplateConfiguration><![CDATA[{"elementsMetadata":[],"transformationConfigurations":[],"templateName":"blank","templateDescription":"","enableDocumentContentUpdater":false,"version":"2.0"}]]></TemplafyTemplateConfiguration>
</file>

<file path=customXml/item10.xml><?xml version="1.0" encoding="utf-8"?>
<TemplafySlideTemplateConfiguration><![CDATA[{"slideVersion":1,"isValidatorEnabled":false,"isLocked":false,"elementsMetadata":[],"slideId":"637926249703905038","enableDocumentContentUpdater":false,"version":"2.0"}]]></TemplafySlideTemplateConfiguration>
</file>

<file path=customXml/item11.xml><?xml version="1.0" encoding="utf-8"?>
<TemplafySlideFormConfiguration><![CDATA[{"formFields":[],"formDataEntries":[]}]]></TemplafySlideFormConfiguration>
</file>

<file path=customXml/item12.xml><?xml version="1.0" encoding="utf-8"?>
<TemplafySlideTemplateConfiguration><![CDATA[{"slideVersion":1,"isValidatorEnabled":false,"isLocked":false,"elementsMetadata":[],"slideId":"637926249703905038","enableDocumentContentUpdater":false,"version":"2.0"}]]></TemplafySlideTemplateConfiguration>
</file>

<file path=customXml/item2.xml><?xml version="1.0" encoding="utf-8"?>
<TemplafyFormConfiguration><![CDATA[{"formFields":[],"formDataEntries":[]}]]></TemplafyFormConfiguration>
</file>

<file path=customXml/item3.xml><?xml version="1.0" encoding="utf-8"?>
<TemplafySlideTemplateConfiguration><![CDATA[{"slideVersion":1,"isValidatorEnabled":false,"isLocked":false,"elementsMetadata":[],"slideId":"637926266035515761","enableDocumentContentUpdater":false,"version":"2.0"}]]></TemplafySlideTemplateConfiguration>
</file>

<file path=customXml/item4.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TemplafySlideTemplateConfiguration><![CDATA[{"slideVersion":1,"isValidatorEnabled":false,"isLocked":false,"elementsMetadata":[],"slideId":"637926249703905038","enableDocumentContentUpdater":false,"version":"2.0"}]]></TemplafySlideTemplateConfiguration>
</file>

<file path=customXml/item7.xml><?xml version="1.0" encoding="utf-8"?>
<TemplafySlideFormConfiguration><![CDATA[{"formFields":[],"formDataEntries":[]}]]></TemplafySlideFormConfiguration>
</file>

<file path=customXml/item8.xml><?xml version="1.0" encoding="utf-8"?>
<TemplafySlideTemplateConfiguration><![CDATA[{"slideVersion":1,"isValidatorEnabled":false,"isLocked":false,"elementsMetadata":[],"slideId":"637926249703905038","enableDocumentContentUpdater":false,"version":"2.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E3874ABC-2065-4A7D-A58C-B9BA277BFB16}">
  <ds:schemaRefs/>
</ds:datastoreItem>
</file>

<file path=customXml/itemProps10.xml><?xml version="1.0" encoding="utf-8"?>
<ds:datastoreItem xmlns:ds="http://schemas.openxmlformats.org/officeDocument/2006/customXml" ds:itemID="{ED91CA60-6E75-4091-86EE-CB0DC1FD94FE}">
  <ds:schemaRefs/>
</ds:datastoreItem>
</file>

<file path=customXml/itemProps11.xml><?xml version="1.0" encoding="utf-8"?>
<ds:datastoreItem xmlns:ds="http://schemas.openxmlformats.org/officeDocument/2006/customXml" ds:itemID="{8D83BCA7-7455-4D4E-8E4F-64FD7B0C2F72}">
  <ds:schemaRefs/>
</ds:datastoreItem>
</file>

<file path=customXml/itemProps12.xml><?xml version="1.0" encoding="utf-8"?>
<ds:datastoreItem xmlns:ds="http://schemas.openxmlformats.org/officeDocument/2006/customXml" ds:itemID="{A89FC881-0F43-4FD5-A1CE-D4E2D4538873}">
  <ds:schemaRefs/>
</ds:datastoreItem>
</file>

<file path=customXml/itemProps2.xml><?xml version="1.0" encoding="utf-8"?>
<ds:datastoreItem xmlns:ds="http://schemas.openxmlformats.org/officeDocument/2006/customXml" ds:itemID="{8A405656-6C4F-4C73-958C-1744EC0D04F1}">
  <ds:schemaRefs/>
</ds:datastoreItem>
</file>

<file path=customXml/itemProps3.xml><?xml version="1.0" encoding="utf-8"?>
<ds:datastoreItem xmlns:ds="http://schemas.openxmlformats.org/officeDocument/2006/customXml" ds:itemID="{BAE0BCB8-EE3A-4095-9541-C1F1A3784F92}">
  <ds:schemaRefs/>
</ds:datastoreItem>
</file>

<file path=customXml/itemProps4.xml><?xml version="1.0" encoding="utf-8"?>
<ds:datastoreItem xmlns:ds="http://schemas.openxmlformats.org/officeDocument/2006/customXml" ds:itemID="{36DF640F-FDA4-4DAC-9AC0-9A12226415DA}">
  <ds:schemaRefs/>
</ds:datastoreItem>
</file>

<file path=customXml/itemProps5.xml><?xml version="1.0" encoding="utf-8"?>
<ds:datastoreItem xmlns:ds="http://schemas.openxmlformats.org/officeDocument/2006/customXml" ds:itemID="{7A2DE79F-EBCA-4017-93DA-21034C889598}">
  <ds:schemaRefs/>
</ds:datastoreItem>
</file>

<file path=customXml/itemProps6.xml><?xml version="1.0" encoding="utf-8"?>
<ds:datastoreItem xmlns:ds="http://schemas.openxmlformats.org/officeDocument/2006/customXml" ds:itemID="{44F6FFF0-D9B4-417A-9E6E-0A8A9E309B24}">
  <ds:schemaRefs/>
</ds:datastoreItem>
</file>

<file path=customXml/itemProps7.xml><?xml version="1.0" encoding="utf-8"?>
<ds:datastoreItem xmlns:ds="http://schemas.openxmlformats.org/officeDocument/2006/customXml" ds:itemID="{60D51AF3-E050-5E4F-B259-E011FA73B850}">
  <ds:schemaRefs/>
</ds:datastoreItem>
</file>

<file path=customXml/itemProps8.xml><?xml version="1.0" encoding="utf-8"?>
<ds:datastoreItem xmlns:ds="http://schemas.openxmlformats.org/officeDocument/2006/customXml" ds:itemID="{AEDF7ED5-B59B-F84D-A0A6-1D7CCB4F4054}">
  <ds:schemaRefs/>
</ds:datastoreItem>
</file>

<file path=customXml/itemProps9.xml><?xml version="1.0" encoding="utf-8"?>
<ds:datastoreItem xmlns:ds="http://schemas.openxmlformats.org/officeDocument/2006/customXml" ds:itemID="{5D0F4BB8-2637-4FE8-B9FB-44317D071ECD}">
  <ds:schemaRefs/>
</ds:datastoreItem>
</file>

<file path=docProps/app.xml><?xml version="1.0" encoding="utf-8"?>
<Properties xmlns="http://schemas.openxmlformats.org/officeDocument/2006/extended-properties" xmlns:vt="http://schemas.openxmlformats.org/officeDocument/2006/docPropsVTypes">
  <Template>SDU widescreen dateA</Template>
  <TotalTime>0</TotalTime>
  <Words>1161</Words>
  <Application>Microsoft Office PowerPoint</Application>
  <PresentationFormat>Widescreen</PresentationFormat>
  <Paragraphs>154</Paragraphs>
  <Slides>11</Slides>
  <Notes>9</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11</vt:i4>
      </vt:variant>
    </vt:vector>
  </HeadingPairs>
  <TitlesOfParts>
    <vt:vector size="16" baseType="lpstr">
      <vt:lpstr>Arial</vt:lpstr>
      <vt:lpstr>Calibri</vt:lpstr>
      <vt:lpstr>Times New Roman</vt:lpstr>
      <vt:lpstr>Wingdings</vt:lpstr>
      <vt:lpstr>Blank</vt:lpstr>
      <vt:lpstr>SDU mod 2030  v. rektor Jens Ringsmose</vt:lpstr>
      <vt:lpstr>Udgangspunktet </vt:lpstr>
      <vt:lpstr>Løsningen</vt:lpstr>
      <vt:lpstr>Hvordan opnås højeste kvalitet?</vt:lpstr>
      <vt:lpstr>SDU 2030</vt:lpstr>
      <vt:lpstr>PowerPoint-præsentation</vt:lpstr>
      <vt:lpstr>PowerPoint-præsentation</vt:lpstr>
      <vt:lpstr>PowerPoint-præsentation</vt:lpstr>
      <vt:lpstr>PowerPoint-præsentation</vt:lpstr>
      <vt:lpstr>Implementering</vt:lpstr>
      <vt:lpstr>PowerPoint-præsentation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2024-03-01T12:30:12Z</dcterms:created>
  <dcterms:modified xsi:type="dcterms:W3CDTF">2024-04-08T12:07:33Z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2022-07-05T14:03:23</vt:lpwstr>
  </property>
  <property fmtid="{D5CDD505-2E9C-101B-9397-08002B2CF9AE}" pid="3" name="TemplafyTenantId">
    <vt:lpwstr>sdu</vt:lpwstr>
  </property>
  <property fmtid="{D5CDD505-2E9C-101B-9397-08002B2CF9AE}" pid="4" name="TemplafyTemplateId">
    <vt:lpwstr>637926266032732715</vt:lpwstr>
  </property>
  <property fmtid="{D5CDD505-2E9C-101B-9397-08002B2CF9AE}" pid="5" name="TemplafyUserProfileId">
    <vt:lpwstr>637830413923171605</vt:lpwstr>
  </property>
  <property fmtid="{D5CDD505-2E9C-101B-9397-08002B2CF9AE}" pid="6" name="TemplafyLanguageCode">
    <vt:lpwstr>da-DK</vt:lpwstr>
  </property>
  <property fmtid="{D5CDD505-2E9C-101B-9397-08002B2CF9AE}" pid="7" name="TemplafyFromBlank">
    <vt:bool>true</vt:bool>
  </property>
</Properties>
</file>