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media/image38.bin" ContentType="image/jpeg"/>
  <Override PartName="/ppt/media/image39.bin" ContentType="image/jpeg"/>
  <Override PartName="/ppt/media/image40.bin" ContentType="image/jpeg"/>
  <Override PartName="/ppt/media/image41.bin" ContentType="image/jpeg"/>
  <Override PartName="/ppt/media/image42.bin" ContentType="image/jpeg"/>
  <Override PartName="/ppt/media/image43.bin" ContentType="image/jpeg"/>
  <Override PartName="/ppt/media/image44.bin" ContentType="image/jpeg"/>
  <Override PartName="/ppt/media/image45.bin" ContentType="image/jpeg"/>
  <Override PartName="/ppt/media/image46.bin" ContentType="image/jpeg"/>
  <Override PartName="/ppt/media/image47.bin" ContentType="image/jpeg"/>
  <Override PartName="/ppt/media/image48.bin" ContentType="image/jpeg"/>
  <Override PartName="/ppt/media/image49.bin" ContentType="image/jpeg"/>
  <Override PartName="/ppt/media/image50.bin" ContentType="image/jpeg"/>
  <Override PartName="/ppt/media/image51.bin" ContentType="image/jpeg"/>
  <Override PartName="/ppt/media/image52.bin" ContentType="image/jpeg"/>
  <Override PartName="/ppt/media/image53.bin" ContentType="image/jpeg"/>
  <Override PartName="/ppt/media/image54.bin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9"/>
    <p:sldMasterId id="2147483709" r:id="rId10"/>
  </p:sldMasterIdLst>
  <p:notesMasterIdLst>
    <p:notesMasterId r:id="rId18"/>
  </p:notesMasterIdLst>
  <p:sldIdLst>
    <p:sldId id="257" r:id="rId11"/>
    <p:sldId id="2413" r:id="rId12"/>
    <p:sldId id="271" r:id="rId13"/>
    <p:sldId id="2403" r:id="rId14"/>
    <p:sldId id="2411" r:id="rId15"/>
    <p:sldId id="276" r:id="rId16"/>
    <p:sldId id="24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11C1FB-78D5-4589-9160-DA4B11CBDDCF}" v="627" dt="2024-04-11T14:41:01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404" autoAdjust="0"/>
  </p:normalViewPr>
  <p:slideViewPr>
    <p:cSldViewPr snapToGrid="0" showGuides="1">
      <p:cViewPr varScale="1">
        <p:scale>
          <a:sx n="91" d="100"/>
          <a:sy n="91" d="100"/>
        </p:scale>
        <p:origin x="114" y="522"/>
      </p:cViewPr>
      <p:guideLst>
        <p:guide orient="horz" pos="64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2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12/04/2024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Eksempel på, hvordan man i egen hule har arbejdet med/ladet sig inspirere af/talt ind i 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SDUs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overordnede strategi.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43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Personaleplanlægning skønner behovet for personale og anbefaler strategier for strukturering og rekruttering af personale.</a:t>
            </a:r>
            <a:r>
              <a:rPr lang="da-DK" sz="1800" dirty="0"/>
              <a:t> </a:t>
            </a:r>
          </a:p>
          <a:p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Rekruttering identificerer, vurderer og ansætter potentielle kandidater og </a:t>
            </a:r>
            <a:r>
              <a:rPr lang="da-DK" sz="1800" b="0" i="0" u="none" strike="noStrike" dirty="0" err="1"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onboarder</a:t>
            </a:r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 dem, så de bliver medarbejdere i organisationen.</a:t>
            </a:r>
            <a:r>
              <a:rPr lang="da-DK" sz="1800" dirty="0"/>
              <a:t> </a:t>
            </a:r>
          </a:p>
          <a:p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Personaleadministration forvalter institutionens strategiske og driftsmæssige menneskelige kapitalfunktioner.</a:t>
            </a:r>
            <a:r>
              <a:rPr lang="da-DK" dirty="0"/>
              <a:t> </a:t>
            </a:r>
          </a:p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Administration af aflønning og personalegoder planlægger, administrerer, justerer og overvåger personalets løn, rettigheder og andre personalegoder.</a:t>
            </a:r>
            <a:r>
              <a:rPr lang="da-DK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Administration af personaleressourcer fordeler arbejdet blandt institutionens personale.</a:t>
            </a:r>
            <a:r>
              <a:rPr lang="da-DK" dirty="0"/>
              <a:t> </a:t>
            </a:r>
          </a:p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Styring af personalets ydeevne vurderer, leder, belønner og anerkender præstationerne hos medarbejderne og andre dele af arbejdsstyrken.</a:t>
            </a:r>
          </a:p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Administration af personalerelationer forvalter industrielle og arbejdsmarkedsmæssige relationer mellem institutionen, dens ansatte og deres repræsentanter.</a:t>
            </a:r>
            <a:r>
              <a:rPr lang="da-DK" dirty="0"/>
              <a:t> </a:t>
            </a:r>
          </a:p>
          <a:p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Organisatorisk design er den kapacitet, der designer institutionens struktur under hensyntagen til mange faktorer såsom ændringer på institutionsniveau, struktur, teknologi, kultur, magt samt eksterne omgivelser.</a:t>
            </a:r>
            <a:r>
              <a:rPr lang="da-DK" dirty="0"/>
              <a:t> </a:t>
            </a:r>
          </a:p>
          <a:p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Uddannelse og udvikling af personalet fastsætter, opbygger, leverer og registrerer resultater af faglig udvikling og uddannelse, herunder registrering af kvalifikationer, certificeringer og kompetencer.</a:t>
            </a:r>
            <a:r>
              <a:rPr lang="da-DK" dirty="0"/>
              <a:t> </a:t>
            </a:r>
          </a:p>
          <a:p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Personalestøtte yder bistand og støtte til personalet i form af klageprocedurer, rådgivningstjenester, mæglingstjenester osv. og yder rådgivning til frontlinjeledere i spørgsmål om personaleadministration.</a:t>
            </a:r>
            <a:r>
              <a:rPr lang="da-DK" dirty="0"/>
              <a:t> </a:t>
            </a:r>
          </a:p>
          <a:p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Administration af arbejdsmiljø og trivsel identificerer, administrerer, undersøger og overvåger arbejdsmiljømæssige risici for alle mennesker, der er involveret i institutionens aktiviteter eller arbejder på institutionens lokaliteter.</a:t>
            </a:r>
            <a:r>
              <a:rPr lang="da-DK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255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a-DK" b="0" i="0" dirty="0">
                <a:solidFill>
                  <a:srgbClr val="333333"/>
                </a:solidFill>
                <a:effectLst/>
                <a:latin typeface="OpenSans"/>
              </a:rPr>
              <a:t>Men det er projektporteføljen, ikke strategien, der siger noget om organisationens retning. Projekter iværksættes, fordi de skal realisere strategien – og hvis ikke der er styr på projektporteføljen, kommer strategien aldrig videre end strategidokumentet.</a:t>
            </a:r>
          </a:p>
          <a:p>
            <a:pPr algn="l"/>
            <a:r>
              <a:rPr lang="da-DK" b="0" i="0" dirty="0">
                <a:solidFill>
                  <a:srgbClr val="333333"/>
                </a:solidFill>
                <a:effectLst/>
                <a:latin typeface="OpenSans"/>
              </a:rPr>
              <a:t>Porteføljestyring handler om at få strategien til at blive til virkelighed. Det handler om at bruge midlerne fornuftigt. Og så handler det også om at få menneskerne med: At involvere sine medarbejdere på en måde, som er tilfredsstillende for dem, og som er med til at udvikle dem og dermed gøre organisationen som helhed lidt klogere.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57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assignment for the L&amp;D-team:</a:t>
            </a:r>
          </a:p>
          <a:p>
            <a:r>
              <a:rPr lang="en-US" dirty="0"/>
              <a:t>Team Learning &amp; Development contributes to the professional growth, development and employability of KU Leuven employees by providing training and other forms of learning and development for all staff at our university.</a:t>
            </a:r>
          </a:p>
          <a:p>
            <a:endParaRPr lang="en-US" dirty="0"/>
          </a:p>
          <a:p>
            <a:r>
              <a:rPr lang="en-US" dirty="0"/>
              <a:t>Five main goals:</a:t>
            </a:r>
          </a:p>
          <a:p>
            <a:r>
              <a:rPr lang="en-US" dirty="0"/>
              <a:t>Develop and monitor an integrated KU Leuven policy on training, learning and development.</a:t>
            </a:r>
          </a:p>
          <a:p>
            <a:r>
              <a:rPr lang="en-US" dirty="0"/>
              <a:t>Translate this policy into quality training and other forms of learning and development about transferable skills for all staff.</a:t>
            </a:r>
          </a:p>
          <a:p>
            <a:r>
              <a:rPr lang="en-US" dirty="0"/>
              <a:t>Support this learning and development offering through university-wide (online) tools and systems.</a:t>
            </a:r>
          </a:p>
          <a:p>
            <a:r>
              <a:rPr lang="en-US" dirty="0"/>
              <a:t>Guarantee quality management and innovation of policy, learning offering and systems.</a:t>
            </a:r>
          </a:p>
          <a:p>
            <a:r>
              <a:rPr lang="en-US" dirty="0"/>
              <a:t>Establish, maintain and further expand collaborations and networking to optimize policy, learning offerings and systems.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16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Med design tilgangen arbejder vi ikke med måneder med analyser. </a:t>
            </a:r>
          </a:p>
          <a:p>
            <a:r>
              <a:rPr lang="da-DK" dirty="0"/>
              <a:t>Vi starter med et problem: Der er en afstand, mellem hvor vi er, og hvor vi gerne vil være, og der er noget i vores omverden, som vi mener, vi skal reagere på…</a:t>
            </a:r>
          </a:p>
          <a:p>
            <a:r>
              <a:rPr lang="da-DK" dirty="0"/>
              <a:t>Og går ret hurtigt til at forestille os muligheder: Hvad kan vi gøre?</a:t>
            </a:r>
          </a:p>
          <a:p>
            <a:r>
              <a:rPr lang="da-DK" dirty="0"/>
              <a:t>Og så tager vi de muligheder, udfolder dem og stiller det vigtige spørgsmål: What </a:t>
            </a:r>
            <a:r>
              <a:rPr lang="da-DK" dirty="0" err="1"/>
              <a:t>would</a:t>
            </a:r>
            <a:r>
              <a:rPr lang="da-DK" dirty="0"/>
              <a:t> have to </a:t>
            </a:r>
            <a:r>
              <a:rPr lang="da-DK" dirty="0" err="1"/>
              <a:t>be</a:t>
            </a:r>
            <a:r>
              <a:rPr lang="da-DK" dirty="0"/>
              <a:t> true/Hvad skulle være rigtigt? </a:t>
            </a:r>
          </a:p>
          <a:p>
            <a:r>
              <a:rPr lang="da-DK" dirty="0"/>
              <a:t>Hvis vi siger at SDU vil levere kvalitet ved højt kompetenceniveau… - hvad skal så være rigtigt?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Hvis vi siger at SDU vil have en sammenhængende, robust og sikker digital infrastruktur og at ansatte skal opleve at digitale løsninger er en hjælp i hverdagen… - hvad skal så være rigtigt?</a:t>
            </a:r>
          </a:p>
          <a:p>
            <a:endParaRPr lang="da-DK" dirty="0"/>
          </a:p>
          <a:p>
            <a:r>
              <a:rPr lang="da-DK" dirty="0"/>
              <a:t>Finder ud af det og deler op i, hvad vi er ret sikre på godt kunne være sandt og hvor vi er usikre – og der hvor vi er usikre, der tester vi. Og vælger så de bedste (mulige) projekter og prioriterer dem.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318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Billedeserie</a:t>
            </a:r>
            <a:r>
              <a:rPr lang="en-US" dirty="0"/>
              <a:t> I </a:t>
            </a:r>
            <a:r>
              <a:rPr lang="en-US" dirty="0" err="1"/>
              <a:t>baggrunden</a:t>
            </a:r>
            <a:r>
              <a:rPr lang="en-US" dirty="0"/>
              <a:t> der </a:t>
            </a:r>
            <a:r>
              <a:rPr lang="en-US" dirty="0" err="1"/>
              <a:t>skifter</a:t>
            </a:r>
            <a:r>
              <a:rPr lang="en-US" dirty="0"/>
              <a:t> </a:t>
            </a:r>
            <a:r>
              <a:rPr lang="en-US" dirty="0" err="1"/>
              <a:t>automatisk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56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F8185FA0-7011-91FB-4052-6043A23713A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pic>
        <p:nvPicPr>
          <p:cNvPr id="9" name="Logo black">
            <a:extLst>
              <a:ext uri="{FF2B5EF4-FFF2-40B4-BE49-F238E27FC236}">
                <a16:creationId xmlns:a16="http://schemas.microsoft.com/office/drawing/2014/main" id="{0ED8BC36-B577-26BE-E8AB-D6386371A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0" name="sdu.dk">
            <a:extLst>
              <a:ext uri="{FF2B5EF4-FFF2-40B4-BE49-F238E27FC236}">
                <a16:creationId xmlns:a16="http://schemas.microsoft.com/office/drawing/2014/main" id="{5F437060-4963-9A90-49BE-4DB78D673583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sdu.dk</a:t>
            </a:r>
            <a:endParaRPr lang="da-DK"/>
          </a:p>
        </p:txBody>
      </p:sp>
      <p:sp>
        <p:nvSpPr>
          <p:cNvPr id="12" name="#sdudk">
            <a:extLst>
              <a:ext uri="{FF2B5EF4-FFF2-40B4-BE49-F238E27FC236}">
                <a16:creationId xmlns:a16="http://schemas.microsoft.com/office/drawing/2014/main" id="{B895B5AD-6736-F08F-4772-E45EC9527D8D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#sdudk</a:t>
            </a:r>
            <a:endParaRPr lang="da-DK"/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33FF5E2F-CC79-FAB2-67F4-3D96C895F83D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E7A1B66-F625-FDDB-C3D9-E49C240D4359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17" name="Rectangle 12" descr="{&quot;templafy&quot;:{&quot;id&quot;:&quot;bc38619d-c2e2-4a88-8243-0589228e5727&quot;}}">
            <a:extLst>
              <a:ext uri="{FF2B5EF4-FFF2-40B4-BE49-F238E27FC236}">
                <a16:creationId xmlns:a16="http://schemas.microsoft.com/office/drawing/2014/main" id="{68DC1F35-862E-E2DC-03EA-20B788814B41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bg1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2B46EFE7-9915-7860-9FCC-0BD439F69CB5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9" name="text" descr="{&quot;templafy&quot;:{&quot;id&quot;:&quot;a213ad65-df7a-4295-bc45-cc455d75404d&quot;}}" title="UserProfile.Institut.InstituteDCU_{{DocumentLanguage}}">
            <a:extLst>
              <a:ext uri="{FF2B5EF4-FFF2-40B4-BE49-F238E27FC236}">
                <a16:creationId xmlns:a16="http://schemas.microsoft.com/office/drawing/2014/main" id="{798A0BF4-9AE6-B247-94A9-405B5DB77A2A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SDU HR</a:t>
            </a:r>
          </a:p>
        </p:txBody>
      </p:sp>
    </p:spTree>
    <p:extLst>
      <p:ext uri="{BB962C8B-B14F-4D97-AF65-F5344CB8AC3E}">
        <p14:creationId xmlns:p14="http://schemas.microsoft.com/office/powerpoint/2010/main" val="309139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11" name="sdu.dk">
            <a:extLst>
              <a:ext uri="{FF2B5EF4-FFF2-40B4-BE49-F238E27FC236}">
                <a16:creationId xmlns:a16="http://schemas.microsoft.com/office/drawing/2014/main" id="{72697A22-CBC3-A484-F246-C5C8B438E04E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2" name="#sdudk">
            <a:extLst>
              <a:ext uri="{FF2B5EF4-FFF2-40B4-BE49-F238E27FC236}">
                <a16:creationId xmlns:a16="http://schemas.microsoft.com/office/drawing/2014/main" id="{28A7C55E-B681-C1E7-FA15-608C847286BC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2D70E466-4F9E-BA11-0588-F68B5B9329FD}"/>
              </a:ext>
            </a:extLst>
          </p:cNvPr>
          <p:cNvCxnSpPr>
            <a:cxnSpLocks/>
          </p:cNvCxnSpPr>
          <p:nvPr userDrawn="1"/>
        </p:nvCxnSpPr>
        <p:spPr>
          <a:xfrm>
            <a:off x="6691637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 black">
            <a:extLst>
              <a:ext uri="{FF2B5EF4-FFF2-40B4-BE49-F238E27FC236}">
                <a16:creationId xmlns:a16="http://schemas.microsoft.com/office/drawing/2014/main" id="{54810BE8-0056-B934-3B73-6F7C88E8F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6DCEF6B8-A3E2-5AB8-A83D-9167158BC775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17" name="Rectangle 12" descr="{&quot;templafy&quot;:{&quot;id&quot;:&quot;9a90e810-3e26-4e42-927a-6454770bea52&quot;}}">
            <a:extLst>
              <a:ext uri="{FF2B5EF4-FFF2-40B4-BE49-F238E27FC236}">
                <a16:creationId xmlns:a16="http://schemas.microsoft.com/office/drawing/2014/main" id="{F8211E73-6A96-70B2-3271-81CE8B599C5A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CA5063A4-8DAA-DF95-B099-AF0695E4FE0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6" name="text" descr="{&quot;templafy&quot;:{&quot;id&quot;:&quot;b47938a0-6ab7-499a-b6d8-24c0998ede45&quot;}}" title="UserProfile.Institut.InstituteDCU_{{DocumentLanguage}}">
            <a:extLst>
              <a:ext uri="{FF2B5EF4-FFF2-40B4-BE49-F238E27FC236}">
                <a16:creationId xmlns:a16="http://schemas.microsoft.com/office/drawing/2014/main" id="{6AA6A1BD-0215-BC40-A001-EB01D935E842}"/>
              </a:ext>
            </a:extLst>
          </p:cNvPr>
          <p:cNvSpPr txBox="1">
            <a:spLocks/>
          </p:cNvSpPr>
          <p:nvPr userDrawn="1"/>
        </p:nvSpPr>
        <p:spPr>
          <a:xfrm>
            <a:off x="6684803" y="319792"/>
            <a:ext cx="4772380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HR</a:t>
            </a:r>
          </a:p>
        </p:txBody>
      </p:sp>
    </p:spTree>
    <p:extLst>
      <p:ext uri="{BB962C8B-B14F-4D97-AF65-F5344CB8AC3E}">
        <p14:creationId xmlns:p14="http://schemas.microsoft.com/office/powerpoint/2010/main" val="214941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DCF3C161-2674-A570-59C7-58B50E24D092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pic>
        <p:nvPicPr>
          <p:cNvPr id="17" name="Logo black">
            <a:extLst>
              <a:ext uri="{FF2B5EF4-FFF2-40B4-BE49-F238E27FC236}">
                <a16:creationId xmlns:a16="http://schemas.microsoft.com/office/drawing/2014/main" id="{C67574D4-E8FF-84D9-961A-6F713059F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75F2405D-DEFE-7B29-AA11-2983CDDF1747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6">
            <a:extLst>
              <a:ext uri="{FF2B5EF4-FFF2-40B4-BE49-F238E27FC236}">
                <a16:creationId xmlns:a16="http://schemas.microsoft.com/office/drawing/2014/main" id="{510354E0-0D98-99BD-C41C-5C6F483535D4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F2E80612-65CA-8548-5C3F-0053B483CBEF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D99C4AF5-2E43-20C7-4F2D-1A72F864A331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6" name="text" descr="{&quot;templafy&quot;:{&quot;id&quot;:&quot;83a7c4a9-06b6-4a9f-9a20-bd45502b3b7f&quot;}}" title="UserProfile.Institut.InstituteDCU_{{DocumentLanguage}}">
            <a:extLst>
              <a:ext uri="{FF2B5EF4-FFF2-40B4-BE49-F238E27FC236}">
                <a16:creationId xmlns:a16="http://schemas.microsoft.com/office/drawing/2014/main" id="{F123D66E-C740-891E-EE32-86B342CB0549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HR</a:t>
            </a:r>
          </a:p>
        </p:txBody>
      </p:sp>
    </p:spTree>
    <p:extLst>
      <p:ext uri="{BB962C8B-B14F-4D97-AF65-F5344CB8AC3E}">
        <p14:creationId xmlns:p14="http://schemas.microsoft.com/office/powerpoint/2010/main" val="2033735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73A00A9D-7213-5D3D-AFCA-2F7A4C0661DB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8" name="text" descr="{&quot;templafy&quot;:{&quot;id&quot;:&quot;a8c24a53-ec62-4f45-92f1-a6bf3e9533cf&quot;}}" title="UserProfile.Institut.InstituteDCU_{{DocumentLanguage}}">
            <a:extLst>
              <a:ext uri="{FF2B5EF4-FFF2-40B4-BE49-F238E27FC236}">
                <a16:creationId xmlns:a16="http://schemas.microsoft.com/office/drawing/2014/main" id="{5803091C-FBAC-06FB-9F65-E834CC6FDE66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HR</a:t>
            </a:r>
          </a:p>
        </p:txBody>
      </p:sp>
    </p:spTree>
    <p:extLst>
      <p:ext uri="{BB962C8B-B14F-4D97-AF65-F5344CB8AC3E}">
        <p14:creationId xmlns:p14="http://schemas.microsoft.com/office/powerpoint/2010/main" val="376821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" descr="{&quot;templafy&quot;:{&quot;id&quot;:&quot;3fa6b1f0-3620-4f0f-ab0c-4a5d3ca07f58&quot;}}" title="UserProfile.Institut.InstituteDCU_{{DocumentLanguage}}">
            <a:extLst>
              <a:ext uri="{FF2B5EF4-FFF2-40B4-BE49-F238E27FC236}">
                <a16:creationId xmlns:a16="http://schemas.microsoft.com/office/drawing/2014/main" id="{DD8D5AAF-ADD4-7965-20E1-CAD60C11F790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HR</a:t>
            </a:r>
          </a:p>
        </p:txBody>
      </p:sp>
    </p:spTree>
    <p:extLst>
      <p:ext uri="{BB962C8B-B14F-4D97-AF65-F5344CB8AC3E}">
        <p14:creationId xmlns:p14="http://schemas.microsoft.com/office/powerpoint/2010/main" val="2577170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A30967DE-2972-4D89-E092-4DEECF158BA3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9" name="text" descr="{&quot;templafy&quot;:{&quot;id&quot;:&quot;f914e55a-ecad-4f2a-a744-b6cfc5326762&quot;}}" title="UserProfile.Institut.InstituteDCU_{{DocumentLanguage}}">
            <a:extLst>
              <a:ext uri="{FF2B5EF4-FFF2-40B4-BE49-F238E27FC236}">
                <a16:creationId xmlns:a16="http://schemas.microsoft.com/office/drawing/2014/main" id="{91B24A03-A9DC-8214-B212-7BEC0B19CAD0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HR</a:t>
            </a:r>
          </a:p>
        </p:txBody>
      </p:sp>
    </p:spTree>
    <p:extLst>
      <p:ext uri="{BB962C8B-B14F-4D97-AF65-F5344CB8AC3E}">
        <p14:creationId xmlns:p14="http://schemas.microsoft.com/office/powerpoint/2010/main" val="2304722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6" y="999173"/>
            <a:ext cx="10952579" cy="70104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4696" y="1989138"/>
            <a:ext cx="10952580" cy="3852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6619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12192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4128000" y="2088000"/>
            <a:ext cx="744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28000" y="4193675"/>
            <a:ext cx="744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1800000"/>
            <a:ext cx="2453397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44800" y="5706000"/>
            <a:ext cx="5712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0" y="360001"/>
            <a:ext cx="268630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03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12/04/2024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720000" y="1349999"/>
            <a:ext cx="1111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5715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12192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5040000" y="2304000"/>
            <a:ext cx="6792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040000" y="4419108"/>
            <a:ext cx="6792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000" y="6048000"/>
            <a:ext cx="2016611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1"/>
            <a:ext cx="440132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4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20000" y="1350000"/>
            <a:ext cx="53848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47200" y="1350000"/>
            <a:ext cx="53848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12/04/2024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51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9A7AFB7C-7952-9A29-30B0-EEB3ABEAFE92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6" name="text" descr="{&quot;templafy&quot;:{&quot;id&quot;:&quot;c16aa36a-1181-4c5a-bb74-aaef21347da8&quot;}}" title="UserProfile.Institut.InstituteDCU_{{DocumentLanguage}}">
            <a:extLst>
              <a:ext uri="{FF2B5EF4-FFF2-40B4-BE49-F238E27FC236}">
                <a16:creationId xmlns:a16="http://schemas.microsoft.com/office/drawing/2014/main" id="{9C3851C6-E0ED-8AFC-487C-1DD8E2CECF88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HR</a:t>
            </a:r>
          </a:p>
        </p:txBody>
      </p:sp>
    </p:spTree>
    <p:extLst>
      <p:ext uri="{BB962C8B-B14F-4D97-AF65-F5344CB8AC3E}">
        <p14:creationId xmlns:p14="http://schemas.microsoft.com/office/powerpoint/2010/main" val="4271445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350000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1991922"/>
            <a:ext cx="5386917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32000" y="1350000"/>
            <a:ext cx="5385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32000" y="1991922"/>
            <a:ext cx="53856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12/04/2024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0284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12/04/2024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5377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12/04/2024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6741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1" y="540000"/>
            <a:ext cx="4011084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15879" y="540000"/>
            <a:ext cx="6806852" cy="5256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tabLst/>
              <a:defRPr lang="nl-BE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19403" y="1435101"/>
            <a:ext cx="4011084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12/04/2024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8581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788000"/>
            <a:ext cx="11112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20000" y="540000"/>
            <a:ext cx="11112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20000" y="5445224"/>
            <a:ext cx="11112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0000" y="6048000"/>
            <a:ext cx="1248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12/04/2024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088000" y="6048000"/>
            <a:ext cx="264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39220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97560-FC7A-4247-B552-8AF93A4F5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63487"/>
            <a:ext cx="11137616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D8DB0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A24B3B52-267A-134F-9FE6-3589DA5F09A3}"/>
              </a:ext>
            </a:extLst>
          </p:cNvPr>
          <p:cNvSpPr txBox="1">
            <a:spLocks/>
          </p:cNvSpPr>
          <p:nvPr userDrawn="1"/>
        </p:nvSpPr>
        <p:spPr>
          <a:xfrm>
            <a:off x="5417781" y="1887984"/>
            <a:ext cx="6253862" cy="1562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 baseline="0">
                <a:solidFill>
                  <a:srgbClr val="1D8D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latin typeface="+mj-lt"/>
              </a:rPr>
              <a:t>	</a:t>
            </a:r>
            <a:endParaRPr lang="nl-BE" sz="2300" b="0" cap="none" baseline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876CE74-BA77-EF4B-8D72-C81424F3646F}"/>
              </a:ext>
            </a:extLst>
          </p:cNvPr>
          <p:cNvSpPr txBox="1"/>
          <p:nvPr userDrawn="1"/>
        </p:nvSpPr>
        <p:spPr>
          <a:xfrm>
            <a:off x="7469204" y="1501541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ctr"/>
            <a:endParaRPr lang="nl-BE" sz="2100" cap="all" baseline="0" dirty="0">
              <a:solidFill>
                <a:srgbClr val="0C495C"/>
              </a:solidFill>
              <a:latin typeface="+mj-lt"/>
            </a:endParaRPr>
          </a:p>
        </p:txBody>
      </p:sp>
      <p:sp>
        <p:nvSpPr>
          <p:cNvPr id="8" name="Tijdelijke aanduiding voor datum 2">
            <a:extLst>
              <a:ext uri="{FF2B5EF4-FFF2-40B4-BE49-F238E27FC236}">
                <a16:creationId xmlns:a16="http://schemas.microsoft.com/office/drawing/2014/main" id="{518F11AB-1689-344A-9A65-2FC885371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6DF260C-67EE-3A4B-A682-A28569D8B9B4}" type="datetime1">
              <a:rPr lang="nl-BE" smtClean="0"/>
              <a:t>12/04/2024</a:t>
            </a:fld>
            <a:endParaRPr lang="nl-BE" dirty="0"/>
          </a:p>
        </p:txBody>
      </p:sp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47893908-79F5-6647-A1F4-8D6027A93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id="{E6C0F11E-1A5C-4046-896F-D53B7B0E1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BAD292B-83E8-B443-883E-F02A204D74C5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72976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97560-FC7A-4247-B552-8AF93A4F5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42363"/>
            <a:ext cx="11137616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D8DB0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63" name="Rechthoek 62">
            <a:extLst>
              <a:ext uri="{FF2B5EF4-FFF2-40B4-BE49-F238E27FC236}">
                <a16:creationId xmlns:a16="http://schemas.microsoft.com/office/drawing/2014/main" id="{2045BCC2-7651-414D-8E63-B55BFA726EF4}"/>
              </a:ext>
            </a:extLst>
          </p:cNvPr>
          <p:cNvSpPr/>
          <p:nvPr userDrawn="1"/>
        </p:nvSpPr>
        <p:spPr>
          <a:xfrm>
            <a:off x="546617" y="2980488"/>
            <a:ext cx="1512000" cy="54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241B0D61-7DA0-A749-B247-75EB0FE82C79}"/>
              </a:ext>
            </a:extLst>
          </p:cNvPr>
          <p:cNvSpPr/>
          <p:nvPr userDrawn="1"/>
        </p:nvSpPr>
        <p:spPr>
          <a:xfrm>
            <a:off x="10130400" y="2980488"/>
            <a:ext cx="1512000" cy="54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B2D86CD4-D2F1-BB4E-9F97-A2E2B3959C55}"/>
              </a:ext>
            </a:extLst>
          </p:cNvPr>
          <p:cNvSpPr/>
          <p:nvPr userDrawn="1"/>
        </p:nvSpPr>
        <p:spPr>
          <a:xfrm>
            <a:off x="2149241" y="2980488"/>
            <a:ext cx="1512000" cy="54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F833BED2-7419-1449-9156-2A0CF79E963C}"/>
              </a:ext>
            </a:extLst>
          </p:cNvPr>
          <p:cNvSpPr/>
          <p:nvPr userDrawn="1"/>
        </p:nvSpPr>
        <p:spPr>
          <a:xfrm>
            <a:off x="3746929" y="2980488"/>
            <a:ext cx="1512000" cy="54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9DA02A26-34F4-0B4F-8157-5D5A4A5E426C}"/>
              </a:ext>
            </a:extLst>
          </p:cNvPr>
          <p:cNvSpPr/>
          <p:nvPr userDrawn="1"/>
        </p:nvSpPr>
        <p:spPr>
          <a:xfrm>
            <a:off x="5350709" y="2981690"/>
            <a:ext cx="1512000" cy="54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AFE647F4-D830-5342-940B-BD7E07B78FCC}"/>
              </a:ext>
            </a:extLst>
          </p:cNvPr>
          <p:cNvSpPr/>
          <p:nvPr userDrawn="1"/>
        </p:nvSpPr>
        <p:spPr>
          <a:xfrm>
            <a:off x="6940800" y="2980800"/>
            <a:ext cx="1512000" cy="54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id="{D242478F-BDB3-8D43-AC0A-D0BD8A1120AA}"/>
              </a:ext>
            </a:extLst>
          </p:cNvPr>
          <p:cNvSpPr/>
          <p:nvPr userDrawn="1"/>
        </p:nvSpPr>
        <p:spPr>
          <a:xfrm>
            <a:off x="8530843" y="2980800"/>
            <a:ext cx="1512000" cy="54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2" name="Rechthoek 81">
            <a:extLst>
              <a:ext uri="{FF2B5EF4-FFF2-40B4-BE49-F238E27FC236}">
                <a16:creationId xmlns:a16="http://schemas.microsoft.com/office/drawing/2014/main" id="{D655EDC5-8213-DD45-B248-FB09DB1CC519}"/>
              </a:ext>
            </a:extLst>
          </p:cNvPr>
          <p:cNvSpPr/>
          <p:nvPr userDrawn="1"/>
        </p:nvSpPr>
        <p:spPr>
          <a:xfrm>
            <a:off x="546617" y="4735821"/>
            <a:ext cx="1512000" cy="54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5" name="Rechthoek 84">
            <a:extLst>
              <a:ext uri="{FF2B5EF4-FFF2-40B4-BE49-F238E27FC236}">
                <a16:creationId xmlns:a16="http://schemas.microsoft.com/office/drawing/2014/main" id="{D2A78BBD-C95C-144E-9530-9115F4FD0FA2}"/>
              </a:ext>
            </a:extLst>
          </p:cNvPr>
          <p:cNvSpPr/>
          <p:nvPr userDrawn="1"/>
        </p:nvSpPr>
        <p:spPr>
          <a:xfrm>
            <a:off x="10130400" y="4737600"/>
            <a:ext cx="1512000" cy="54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6" name="Rechthoek 85">
            <a:extLst>
              <a:ext uri="{FF2B5EF4-FFF2-40B4-BE49-F238E27FC236}">
                <a16:creationId xmlns:a16="http://schemas.microsoft.com/office/drawing/2014/main" id="{5E7C9A17-41F1-D44A-B8C9-6EB69CE39E71}"/>
              </a:ext>
            </a:extLst>
          </p:cNvPr>
          <p:cNvSpPr/>
          <p:nvPr userDrawn="1"/>
        </p:nvSpPr>
        <p:spPr>
          <a:xfrm>
            <a:off x="2149073" y="4735821"/>
            <a:ext cx="1512000" cy="54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7" name="Rechthoek 86">
            <a:extLst>
              <a:ext uri="{FF2B5EF4-FFF2-40B4-BE49-F238E27FC236}">
                <a16:creationId xmlns:a16="http://schemas.microsoft.com/office/drawing/2014/main" id="{A72621FE-9A84-E944-AD63-FF1BF75CA755}"/>
              </a:ext>
            </a:extLst>
          </p:cNvPr>
          <p:cNvSpPr/>
          <p:nvPr userDrawn="1"/>
        </p:nvSpPr>
        <p:spPr>
          <a:xfrm>
            <a:off x="3746929" y="4737600"/>
            <a:ext cx="1512000" cy="54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C60B4598-EEC0-2645-BB8E-9D99EF5E2AC0}"/>
              </a:ext>
            </a:extLst>
          </p:cNvPr>
          <p:cNvSpPr/>
          <p:nvPr userDrawn="1"/>
        </p:nvSpPr>
        <p:spPr>
          <a:xfrm>
            <a:off x="5349385" y="4738968"/>
            <a:ext cx="1512000" cy="54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9" name="Rechthoek 88">
            <a:extLst>
              <a:ext uri="{FF2B5EF4-FFF2-40B4-BE49-F238E27FC236}">
                <a16:creationId xmlns:a16="http://schemas.microsoft.com/office/drawing/2014/main" id="{5E365AD9-B04B-CD40-AE07-7A9299ACCA9D}"/>
              </a:ext>
            </a:extLst>
          </p:cNvPr>
          <p:cNvSpPr/>
          <p:nvPr userDrawn="1"/>
        </p:nvSpPr>
        <p:spPr>
          <a:xfrm>
            <a:off x="6940800" y="4738923"/>
            <a:ext cx="1512000" cy="54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F9B675D8-5B9F-314F-8A63-8B26419E55C9}"/>
              </a:ext>
            </a:extLst>
          </p:cNvPr>
          <p:cNvSpPr/>
          <p:nvPr userDrawn="1"/>
        </p:nvSpPr>
        <p:spPr>
          <a:xfrm>
            <a:off x="8532000" y="4735821"/>
            <a:ext cx="1512000" cy="54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Tijdelijke aanduiding voor datum 2">
            <a:extLst>
              <a:ext uri="{FF2B5EF4-FFF2-40B4-BE49-F238E27FC236}">
                <a16:creationId xmlns:a16="http://schemas.microsoft.com/office/drawing/2014/main" id="{0BE34B7A-75A5-424B-97D5-6FE722563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2FF568F-7ED4-1641-8355-75B27FD905CE}" type="datetime1">
              <a:rPr lang="nl-BE" smtClean="0"/>
              <a:t>12/04/2024</a:t>
            </a:fld>
            <a:endParaRPr lang="nl-BE" dirty="0"/>
          </a:p>
        </p:txBody>
      </p:sp>
      <p:sp>
        <p:nvSpPr>
          <p:cNvPr id="21" name="Tijdelijke aanduiding voor voettekst 3">
            <a:extLst>
              <a:ext uri="{FF2B5EF4-FFF2-40B4-BE49-F238E27FC236}">
                <a16:creationId xmlns:a16="http://schemas.microsoft.com/office/drawing/2014/main" id="{C60D0D78-445A-8C44-8BC6-061244638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2" name="Tijdelijke aanduiding voor dianummer 4">
            <a:extLst>
              <a:ext uri="{FF2B5EF4-FFF2-40B4-BE49-F238E27FC236}">
                <a16:creationId xmlns:a16="http://schemas.microsoft.com/office/drawing/2014/main" id="{FB2747CA-C092-CC46-94D8-6D7D86320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BAD292B-83E8-B443-883E-F02A204D74C5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94260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2">
            <a:extLst>
              <a:ext uri="{FF2B5EF4-FFF2-40B4-BE49-F238E27FC236}">
                <a16:creationId xmlns:a16="http://schemas.microsoft.com/office/drawing/2014/main" id="{398638A0-B948-F74D-84A0-D86212E7B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86C737C-E305-874C-8BDD-74CEC8087FA3}" type="datetime1">
              <a:rPr lang="nl-BE" smtClean="0"/>
              <a:t>12/04/2024</a:t>
            </a:fld>
            <a:endParaRPr lang="nl-BE" dirty="0"/>
          </a:p>
        </p:txBody>
      </p:sp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83FC2C9A-A331-B347-AADE-B713E5B58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id="{7222A2E5-0F68-194B-8B18-61BD42026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BAD292B-83E8-B443-883E-F02A204D74C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1D73F6-181B-F54F-AF28-A406354CC62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B1E7FF2D-D507-AB4D-93C5-6B3E36016CC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7060337" y="648000"/>
            <a:ext cx="5131663" cy="1267200"/>
          </a:xfrm>
          <a:prstGeom prst="rect">
            <a:avLst/>
          </a:prstGeom>
          <a:solidFill>
            <a:srgbClr val="52BDE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904970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063D2A7F-F280-B847-8731-950F3B6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35285"/>
            <a:ext cx="10450800" cy="5334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BE" sz="4500" b="1" kern="1200" baseline="0" dirty="0">
                <a:solidFill>
                  <a:srgbClr val="1D8D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EB7578E-C1C1-304B-8296-04DF84D648E7}"/>
              </a:ext>
            </a:extLst>
          </p:cNvPr>
          <p:cNvSpPr txBox="1"/>
          <p:nvPr userDrawn="1"/>
        </p:nvSpPr>
        <p:spPr>
          <a:xfrm>
            <a:off x="10932607" y="6531429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ctr"/>
            <a:endParaRPr lang="nl-BE" sz="2100" cap="all" baseline="0" dirty="0">
              <a:solidFill>
                <a:srgbClr val="0C495C"/>
              </a:solidFill>
              <a:latin typeface="+mj-lt"/>
            </a:endParaRPr>
          </a:p>
        </p:txBody>
      </p:sp>
      <p:sp>
        <p:nvSpPr>
          <p:cNvPr id="8" name="Tijdelijke aanduiding voor datum 2">
            <a:extLst>
              <a:ext uri="{FF2B5EF4-FFF2-40B4-BE49-F238E27FC236}">
                <a16:creationId xmlns:a16="http://schemas.microsoft.com/office/drawing/2014/main" id="{528C9860-0B83-BC47-97F4-76E84426D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527A9EA-C351-C549-9AD9-C236D397F50F}" type="datetime1">
              <a:rPr lang="nl-BE" smtClean="0"/>
              <a:t>12/04/2024</a:t>
            </a:fld>
            <a:endParaRPr lang="nl-BE" dirty="0"/>
          </a:p>
        </p:txBody>
      </p:sp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09F54BFF-512D-A84F-9644-10D1F3D51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id="{DD9BAE30-257F-6148-A0F1-784B20CD4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BAD292B-83E8-B443-883E-F02A204D74C5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327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7" name="sdu.dk">
            <a:extLst>
              <a:ext uri="{FF2B5EF4-FFF2-40B4-BE49-F238E27FC236}">
                <a16:creationId xmlns:a16="http://schemas.microsoft.com/office/drawing/2014/main" id="{3C94DA3D-5886-CB90-B7B7-E3DBAA8EE913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8" name="#sdudk">
            <a:extLst>
              <a:ext uri="{FF2B5EF4-FFF2-40B4-BE49-F238E27FC236}">
                <a16:creationId xmlns:a16="http://schemas.microsoft.com/office/drawing/2014/main" id="{ABC0AA56-9405-9F5F-00F3-8F4F7D541B85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B31848B1-69A2-4D22-297C-8460648C5AEF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Logo black">
            <a:extLst>
              <a:ext uri="{FF2B5EF4-FFF2-40B4-BE49-F238E27FC236}">
                <a16:creationId xmlns:a16="http://schemas.microsoft.com/office/drawing/2014/main" id="{379A13EB-9E26-5940-506E-83EA2C2C3B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46B8B693-1011-4CB7-8C2A-F9570E0FBBBC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16" name="Rectangle 11" descr="{&quot;templafy&quot;:{&quot;id&quot;:&quot;cf462d99-8273-47e2-bd82-1eb9550e164e&quot;}}">
            <a:extLst>
              <a:ext uri="{FF2B5EF4-FFF2-40B4-BE49-F238E27FC236}">
                <a16:creationId xmlns:a16="http://schemas.microsoft.com/office/drawing/2014/main" id="{FDA88BBF-9C13-F084-FCD6-49B8E87EFFE5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8F417A81-8CE1-67FD-14B6-47B4C1C0086A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5" name="text" descr="{&quot;templafy&quot;:{&quot;id&quot;:&quot;06652131-e3a2-48b1-8131-fe4fe0d061b1&quot;}}" title="UserProfile.Institut.InstituteDCU_{{DocumentLanguage}}">
            <a:extLst>
              <a:ext uri="{FF2B5EF4-FFF2-40B4-BE49-F238E27FC236}">
                <a16:creationId xmlns:a16="http://schemas.microsoft.com/office/drawing/2014/main" id="{692253F6-301E-3071-2381-D62F990D070B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HR</a:t>
            </a:r>
          </a:p>
        </p:txBody>
      </p:sp>
    </p:spTree>
    <p:extLst>
      <p:ext uri="{BB962C8B-B14F-4D97-AF65-F5344CB8AC3E}">
        <p14:creationId xmlns:p14="http://schemas.microsoft.com/office/powerpoint/2010/main" val="355042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9" name="Date Placeholder 14">
            <a:extLst>
              <a:ext uri="{FF2B5EF4-FFF2-40B4-BE49-F238E27FC236}">
                <a16:creationId xmlns:a16="http://schemas.microsoft.com/office/drawing/2014/main" id="{69000381-7908-86E6-BE2A-0A71056DEED2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10" name="text" descr="{&quot;templafy&quot;:{&quot;id&quot;:&quot;557800b8-d3fa-4936-ae20-eaab6add7aa9&quot;}}" title="UserProfile.Institut.InstituteDCU_{{DocumentLanguage}}">
            <a:extLst>
              <a:ext uri="{FF2B5EF4-FFF2-40B4-BE49-F238E27FC236}">
                <a16:creationId xmlns:a16="http://schemas.microsoft.com/office/drawing/2014/main" id="{4E3189C8-C733-92C6-E536-A0ECFE4AE986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HR</a:t>
            </a:r>
          </a:p>
        </p:txBody>
      </p:sp>
    </p:spTree>
    <p:extLst>
      <p:ext uri="{BB962C8B-B14F-4D97-AF65-F5344CB8AC3E}">
        <p14:creationId xmlns:p14="http://schemas.microsoft.com/office/powerpoint/2010/main" val="228140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B3FAC068-07A2-0457-4011-93E33A66873C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9" name="text" descr="{&quot;templafy&quot;:{&quot;id&quot;:&quot;f22f606c-8739-43f6-8e4b-714590460733&quot;}}" title="UserProfile.Institut.InstituteDCU_{{DocumentLanguage}}">
            <a:extLst>
              <a:ext uri="{FF2B5EF4-FFF2-40B4-BE49-F238E27FC236}">
                <a16:creationId xmlns:a16="http://schemas.microsoft.com/office/drawing/2014/main" id="{B6E1E268-25B0-3F99-5BEA-7E49E46EC128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HR</a:t>
            </a:r>
          </a:p>
        </p:txBody>
      </p:sp>
    </p:spTree>
    <p:extLst>
      <p:ext uri="{BB962C8B-B14F-4D97-AF65-F5344CB8AC3E}">
        <p14:creationId xmlns:p14="http://schemas.microsoft.com/office/powerpoint/2010/main" val="428467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sdu.dk">
            <a:extLst>
              <a:ext uri="{FF2B5EF4-FFF2-40B4-BE49-F238E27FC236}">
                <a16:creationId xmlns:a16="http://schemas.microsoft.com/office/drawing/2014/main" id="{1E4AFDBB-7C79-C055-A1D6-4A88549083ED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9" name="#sdudk">
            <a:extLst>
              <a:ext uri="{FF2B5EF4-FFF2-40B4-BE49-F238E27FC236}">
                <a16:creationId xmlns:a16="http://schemas.microsoft.com/office/drawing/2014/main" id="{EC3EFC9E-0697-AA03-0280-879B877EC0DD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33C8483B-8A46-4E25-8707-E0291573395B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 black">
            <a:extLst>
              <a:ext uri="{FF2B5EF4-FFF2-40B4-BE49-F238E27FC236}">
                <a16:creationId xmlns:a16="http://schemas.microsoft.com/office/drawing/2014/main" id="{2C4953BD-5889-6049-2B6A-FE9F7B59B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Rectangle 14" descr="{&quot;templafy&quot;:{&quot;id&quot;:&quot;e4c6a651-f54d-49c0-814e-e9c3034a2593&quot;}}">
            <a:extLst>
              <a:ext uri="{FF2B5EF4-FFF2-40B4-BE49-F238E27FC236}">
                <a16:creationId xmlns:a16="http://schemas.microsoft.com/office/drawing/2014/main" id="{7CDB81BE-F585-F1FB-5D0F-D7D819C32734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2" name="text" descr="{&quot;templafy&quot;:{&quot;id&quot;:&quot;506ae894-bdcf-4388-8987-0bfc4bfdb04d&quot;}}" title="UserProfile.Institut.InstituteDCU_{{DocumentLanguage}}">
            <a:extLst>
              <a:ext uri="{FF2B5EF4-FFF2-40B4-BE49-F238E27FC236}">
                <a16:creationId xmlns:a16="http://schemas.microsoft.com/office/drawing/2014/main" id="{AE0B67AE-F894-270E-19AE-0E164AF0B2D3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HR</a:t>
            </a:r>
          </a:p>
        </p:txBody>
      </p:sp>
    </p:spTree>
    <p:extLst>
      <p:ext uri="{BB962C8B-B14F-4D97-AF65-F5344CB8AC3E}">
        <p14:creationId xmlns:p14="http://schemas.microsoft.com/office/powerpoint/2010/main" val="54711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" descr="{&quot;templafy&quot;:{&quot;id&quot;:&quot;9f0a73b5-4856-4fed-b3df-928064cb5010&quot;}}" title="UserProfile.Institut.InstituteDCU_{{DocumentLanguage}}">
            <a:extLst>
              <a:ext uri="{FF2B5EF4-FFF2-40B4-BE49-F238E27FC236}">
                <a16:creationId xmlns:a16="http://schemas.microsoft.com/office/drawing/2014/main" id="{B15EA452-05B4-A751-51B4-E13FBF8D2D74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HR</a:t>
            </a:r>
          </a:p>
        </p:txBody>
      </p:sp>
    </p:spTree>
    <p:extLst>
      <p:ext uri="{BB962C8B-B14F-4D97-AF65-F5344CB8AC3E}">
        <p14:creationId xmlns:p14="http://schemas.microsoft.com/office/powerpoint/2010/main" val="419804996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sdu.dk">
            <a:extLst>
              <a:ext uri="{FF2B5EF4-FFF2-40B4-BE49-F238E27FC236}">
                <a16:creationId xmlns:a16="http://schemas.microsoft.com/office/drawing/2014/main" id="{E11EA3DB-CFF9-E17E-4691-AD84BB1AA235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1" name="#sdudk">
            <a:extLst>
              <a:ext uri="{FF2B5EF4-FFF2-40B4-BE49-F238E27FC236}">
                <a16:creationId xmlns:a16="http://schemas.microsoft.com/office/drawing/2014/main" id="{47D4647D-A0D8-4BA6-8B1D-579A8962B25B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344942-CCA5-C46F-EF5C-D9B351F0BA74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 black">
            <a:extLst>
              <a:ext uri="{FF2B5EF4-FFF2-40B4-BE49-F238E27FC236}">
                <a16:creationId xmlns:a16="http://schemas.microsoft.com/office/drawing/2014/main" id="{7374A1E7-EDA7-4FC4-2A9F-748497FC7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79054D1-DBEB-DD04-EB6D-B0E0EAA569F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21" name="Rectangle 18" descr="{&quot;templafy&quot;:{&quot;id&quot;:&quot;fad16c46-197c-420c-8e8d-d189db098442&quot;}}">
            <a:extLst>
              <a:ext uri="{FF2B5EF4-FFF2-40B4-BE49-F238E27FC236}">
                <a16:creationId xmlns:a16="http://schemas.microsoft.com/office/drawing/2014/main" id="{2D1F5D18-2C87-0FD6-208D-CF2BB213B943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C5DE2490-AF4C-429F-A1C6-48B68AF6DCB5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7" name="text" descr="{&quot;templafy&quot;:{&quot;id&quot;:&quot;d5010108-a4ea-4326-8cff-34c9a82235e1&quot;}}" title="UserProfile.Institut.InstituteDCU_{{DocumentLanguage}}">
            <a:extLst>
              <a:ext uri="{FF2B5EF4-FFF2-40B4-BE49-F238E27FC236}">
                <a16:creationId xmlns:a16="http://schemas.microsoft.com/office/drawing/2014/main" id="{A5270570-9971-D098-6A3A-73ADF809AC56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HR</a:t>
            </a:r>
          </a:p>
        </p:txBody>
      </p:sp>
    </p:spTree>
    <p:extLst>
      <p:ext uri="{BB962C8B-B14F-4D97-AF65-F5344CB8AC3E}">
        <p14:creationId xmlns:p14="http://schemas.microsoft.com/office/powerpoint/2010/main" val="268003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DDE6B7B7-37A0-D480-07CB-15C7F591F93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16" name="text" descr="{&quot;templafy&quot;:{&quot;id&quot;:&quot;9611d5c9-cc12-48dc-844d-cd4328122f53&quot;}}" title="UserProfile.Institut.InstituteDCU_{{DocumentLanguage}}">
            <a:extLst>
              <a:ext uri="{FF2B5EF4-FFF2-40B4-BE49-F238E27FC236}">
                <a16:creationId xmlns:a16="http://schemas.microsoft.com/office/drawing/2014/main" id="{0F2E7AB3-CD7C-9947-4E57-15C225D9CEA2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HR</a:t>
            </a:r>
          </a:p>
        </p:txBody>
      </p:sp>
    </p:spTree>
    <p:extLst>
      <p:ext uri="{BB962C8B-B14F-4D97-AF65-F5344CB8AC3E}">
        <p14:creationId xmlns:p14="http://schemas.microsoft.com/office/powerpoint/2010/main" val="126335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D855B35-9157-35F0-0B75-83072C32A7E8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45FDBC2-0FE8-0521-D51C-92615DD17AAE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pic>
        <p:nvPicPr>
          <p:cNvPr id="10" name="Logo black">
            <a:extLst>
              <a:ext uri="{FF2B5EF4-FFF2-40B4-BE49-F238E27FC236}">
                <a16:creationId xmlns:a16="http://schemas.microsoft.com/office/drawing/2014/main" id="{902CE77C-069E-5E7A-8D8E-AB15811B63A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cxnSp>
        <p:nvCxnSpPr>
          <p:cNvPr id="11" name="Straight Connector 26">
            <a:extLst>
              <a:ext uri="{FF2B5EF4-FFF2-40B4-BE49-F238E27FC236}">
                <a16:creationId xmlns:a16="http://schemas.microsoft.com/office/drawing/2014/main" id="{70C6C0EE-8FE3-6A9C-33B8-374802EF4C3C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4">
            <a:extLst>
              <a:ext uri="{FF2B5EF4-FFF2-40B4-BE49-F238E27FC236}">
                <a16:creationId xmlns:a16="http://schemas.microsoft.com/office/drawing/2014/main" id="{523BCE81-49FD-3EE2-35BF-BD057CE50D7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12-04-2024</a:t>
            </a:fld>
            <a:endParaRPr lang="da-DK" dirty="0"/>
          </a:p>
        </p:txBody>
      </p:sp>
      <p:sp>
        <p:nvSpPr>
          <p:cNvPr id="14" name="Rectangle 3" descr="{&quot;templafy&quot;:{&quot;id&quot;:&quot;96140c3c-28c9-4e83-857c-f817759d1478&quot;}}">
            <a:extLst>
              <a:ext uri="{FF2B5EF4-FFF2-40B4-BE49-F238E27FC236}">
                <a16:creationId xmlns:a16="http://schemas.microsoft.com/office/drawing/2014/main" id="{424105E5-06C8-CF1E-C432-CFC01960EB23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050" dirty="0" err="1">
              <a:solidFill>
                <a:schemeClr val="tx1"/>
              </a:solidFill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C36CED4-D7EC-2F5A-64CA-838805A4F998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7" name="text" descr="{&quot;templafy&quot;:{&quot;id&quot;:&quot;3ab2dea6-c487-4d3d-be59-39709c5da474&quot;}}" title="UserProfile.Institut.InstituteDCU_{{DocumentLanguage}}">
            <a:extLst>
              <a:ext uri="{FF2B5EF4-FFF2-40B4-BE49-F238E27FC236}">
                <a16:creationId xmlns:a16="http://schemas.microsoft.com/office/drawing/2014/main" id="{9ED68219-402C-1844-B56E-D8437E3F6CCE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HR</a:t>
            </a:r>
          </a:p>
        </p:txBody>
      </p:sp>
    </p:spTree>
    <p:extLst>
      <p:ext uri="{BB962C8B-B14F-4D97-AF65-F5344CB8AC3E}">
        <p14:creationId xmlns:p14="http://schemas.microsoft.com/office/powerpoint/2010/main" val="383910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24" r:id="rId15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285" userDrawn="1">
          <p15:clr>
            <a:srgbClr val="F26B43"/>
          </p15:clr>
        </p15:guide>
        <p15:guide id="13" orient="horz" pos="1071" userDrawn="1">
          <p15:clr>
            <a:srgbClr val="F26B43"/>
          </p15:clr>
        </p15:guide>
        <p15:guide id="14" pos="259" userDrawn="1">
          <p15:clr>
            <a:srgbClr val="F26B43"/>
          </p15:clr>
        </p15:guide>
        <p15:guide id="15" pos="7421" userDrawn="1">
          <p15:clr>
            <a:srgbClr val="F26B43"/>
          </p15:clr>
        </p15:guide>
        <p15:guide id="16" orient="horz" pos="1253" userDrawn="1">
          <p15:clr>
            <a:srgbClr val="F26B43"/>
          </p15:clr>
        </p15:guide>
        <p15:guide id="17" orient="horz" pos="3680" userDrawn="1">
          <p15:clr>
            <a:srgbClr val="F26B43"/>
          </p15:clr>
        </p15:guide>
        <p15:guide id="18" orient="horz" pos="3916" userDrawn="1">
          <p15:clr>
            <a:srgbClr val="F26B43"/>
          </p15:clr>
        </p15:guide>
        <p15:guide id="19" orient="horz" pos="4094" userDrawn="1">
          <p15:clr>
            <a:srgbClr val="F26B43"/>
          </p15:clr>
        </p15:guide>
        <p15:guide id="20" pos="5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2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349999"/>
            <a:ext cx="1111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19403" y="6048000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12/04/2024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88000" y="6048000"/>
            <a:ext cx="264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48000" y="6048000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12192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000" y="6048000"/>
            <a:ext cx="20166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4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2.png"/><Relationship Id="rId3" Type="http://schemas.openxmlformats.org/officeDocument/2006/relationships/tags" Target="../tags/tag1.xml"/><Relationship Id="rId21" Type="http://schemas.openxmlformats.org/officeDocument/2006/relationships/image" Target="../media/image15.png"/><Relationship Id="rId7" Type="http://schemas.openxmlformats.org/officeDocument/2006/relationships/tags" Target="../tags/tag5.xml"/><Relationship Id="rId12" Type="http://schemas.openxmlformats.org/officeDocument/2006/relationships/slideLayout" Target="../slideLayouts/slideLayout10.xml"/><Relationship Id="rId17" Type="http://schemas.openxmlformats.org/officeDocument/2006/relationships/image" Target="../media/image11.png"/><Relationship Id="rId2" Type="http://schemas.openxmlformats.org/officeDocument/2006/relationships/customXml" Target="../../customXml/item4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customXml" Target="../../customXml/item3.xml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image" Target="../media/image9.png"/><Relationship Id="rId10" Type="http://schemas.openxmlformats.org/officeDocument/2006/relationships/tags" Target="../tags/tag8.xml"/><Relationship Id="rId19" Type="http://schemas.openxmlformats.org/officeDocument/2006/relationships/image" Target="../media/image13.png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microsoft.com/office/2007/relationships/hdphoto" Target="../media/hdphoto1.wdp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bin"/><Relationship Id="rId13" Type="http://schemas.openxmlformats.org/officeDocument/2006/relationships/image" Target="../media/image44.bin"/><Relationship Id="rId18" Type="http://schemas.openxmlformats.org/officeDocument/2006/relationships/image" Target="../media/image49.bin"/><Relationship Id="rId3" Type="http://schemas.openxmlformats.org/officeDocument/2006/relationships/tags" Target="../tags/tag12.xml"/><Relationship Id="rId21" Type="http://schemas.openxmlformats.org/officeDocument/2006/relationships/image" Target="../media/image52.bin"/><Relationship Id="rId7" Type="http://schemas.openxmlformats.org/officeDocument/2006/relationships/image" Target="../media/image38.bin"/><Relationship Id="rId12" Type="http://schemas.openxmlformats.org/officeDocument/2006/relationships/image" Target="../media/image43.bin"/><Relationship Id="rId17" Type="http://schemas.openxmlformats.org/officeDocument/2006/relationships/image" Target="../media/image48.bin"/><Relationship Id="rId2" Type="http://schemas.openxmlformats.org/officeDocument/2006/relationships/customXml" Target="../../customXml/item8.xml"/><Relationship Id="rId16" Type="http://schemas.openxmlformats.org/officeDocument/2006/relationships/image" Target="../media/image47.bin"/><Relationship Id="rId20" Type="http://schemas.openxmlformats.org/officeDocument/2006/relationships/image" Target="../media/image51.bin"/><Relationship Id="rId1" Type="http://schemas.openxmlformats.org/officeDocument/2006/relationships/customXml" Target="../../customXml/item7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2.bin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6.bin"/><Relationship Id="rId23" Type="http://schemas.openxmlformats.org/officeDocument/2006/relationships/image" Target="../media/image54.bin"/><Relationship Id="rId10" Type="http://schemas.openxmlformats.org/officeDocument/2006/relationships/image" Target="../media/image41.bin"/><Relationship Id="rId19" Type="http://schemas.openxmlformats.org/officeDocument/2006/relationships/image" Target="../media/image50.bin"/><Relationship Id="rId4" Type="http://schemas.openxmlformats.org/officeDocument/2006/relationships/tags" Target="../tags/tag13.xml"/><Relationship Id="rId9" Type="http://schemas.openxmlformats.org/officeDocument/2006/relationships/image" Target="../media/image40.bin"/><Relationship Id="rId14" Type="http://schemas.openxmlformats.org/officeDocument/2006/relationships/image" Target="../media/image45.bin"/><Relationship Id="rId22" Type="http://schemas.openxmlformats.org/officeDocument/2006/relationships/image" Target="../media/image5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43">
            <a:extLst>
              <a:ext uri="{FF2B5EF4-FFF2-40B4-BE49-F238E27FC236}">
                <a16:creationId xmlns:a16="http://schemas.microsoft.com/office/drawing/2014/main" id="{4BA7F329-6360-0040-9627-586E3CBB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/>
              <a:t>Hvordan udfolder vi SDU’s strategi om værdi, kvalitet, mennesker på HR-området</a:t>
            </a:r>
            <a:br>
              <a:rPr lang="da-DK" sz="3200" dirty="0"/>
            </a:br>
            <a:br>
              <a:rPr lang="da-DK" sz="3200" dirty="0"/>
            </a:br>
            <a:r>
              <a:rPr lang="da-DK" sz="2400" dirty="0"/>
              <a:t>Eksempler på projekter og porteføljestyring i SDU HR</a:t>
            </a: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r>
              <a:rPr lang="da-DK" sz="1600" dirty="0"/>
              <a:t>Projekt- og porteføljeudvalget 12. april 2024</a:t>
            </a:r>
            <a:endParaRPr lang="da-DK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F08C6-7869-42F2-829E-6683126F4D2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83C7CD7C-F7E2-4FF3-B441-BD5C13FCA230}" type="datetime1">
              <a:rPr lang="da-DK" smtClean="0"/>
              <a:t>12-04-2024</a:t>
            </a:fld>
            <a:endParaRPr lang="da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CFE7AB-6834-A660-33C3-BC4236F138F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1767" y="5146974"/>
            <a:ext cx="108000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AE53FD-5FC6-2833-CCE1-846336C8F2D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7703" y="2580423"/>
            <a:ext cx="1800000" cy="180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BB2CC5-ADB4-F608-D558-A4BA6977522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0052" y="4333602"/>
            <a:ext cx="1080000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48D194-F853-C48F-34CA-FB960F7FBDF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0509" y="1266104"/>
            <a:ext cx="108000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9A1E34-2C8A-E8B5-C007-D94FB6D3191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9494" y="631026"/>
            <a:ext cx="108000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5E89AF-1B7F-4080-8F20-6F03DF2002E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279" y="1267620"/>
            <a:ext cx="1080000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4AEFBB-A1FF-057F-EB3E-BCDB6E4B56D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279" y="4333602"/>
            <a:ext cx="1080000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96602E-C378-EE3A-9B2C-5ED114978B2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0052" y="2799853"/>
            <a:ext cx="1080000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02CF67-18B9-BBC6-CA6A-997E2248361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272" y="2878751"/>
            <a:ext cx="1078383" cy="10800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612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>
            <a:extLst>
              <a:ext uri="{FF2B5EF4-FFF2-40B4-BE49-F238E27FC236}">
                <a16:creationId xmlns:a16="http://schemas.microsoft.com/office/drawing/2014/main" id="{B779E4D3-CBC0-B0EC-7576-39744E6D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HR-evner på universitetet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6C0E4-72B7-865B-1994-AE6EA75337B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88163"/>
            <a:ext cx="0" cy="0"/>
          </a:xfrm>
        </p:spPr>
        <p:txBody>
          <a:bodyPr/>
          <a:lstStyle/>
          <a:p>
            <a:fld id="{BBF39305-3A55-47D6-89F2-9BA44BC1F344}" type="datetime1">
              <a:rPr lang="en-US" smtClean="0"/>
              <a:t>4/12/2024</a:t>
            </a:fld>
            <a:endParaRPr lang="en-US"/>
          </a:p>
        </p:txBody>
      </p:sp>
      <p:sp>
        <p:nvSpPr>
          <p:cNvPr id="7" name="Tolvkant 19">
            <a:extLst>
              <a:ext uri="{FF2B5EF4-FFF2-40B4-BE49-F238E27FC236}">
                <a16:creationId xmlns:a16="http://schemas.microsoft.com/office/drawing/2014/main" id="{CCBA354A-63F7-60EB-8B07-99EE6D093CE2}"/>
              </a:ext>
            </a:extLst>
          </p:cNvPr>
          <p:cNvSpPr/>
          <p:nvPr/>
        </p:nvSpPr>
        <p:spPr>
          <a:xfrm rot="900000">
            <a:off x="467815" y="468520"/>
            <a:ext cx="5976000" cy="5976000"/>
          </a:xfrm>
          <a:prstGeom prst="dodecag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33" tIns="55533" rIns="55533" bIns="55533" rtlCol="0" anchor="ctr"/>
          <a:lstStyle/>
          <a:p>
            <a:pPr algn="ctr"/>
            <a:endParaRPr lang="da-DK" sz="1234" dirty="0" err="1"/>
          </a:p>
        </p:txBody>
      </p:sp>
      <p:cxnSp>
        <p:nvCxnSpPr>
          <p:cNvPr id="9" name="Lige forbindelse 39">
            <a:extLst>
              <a:ext uri="{FF2B5EF4-FFF2-40B4-BE49-F238E27FC236}">
                <a16:creationId xmlns:a16="http://schemas.microsoft.com/office/drawing/2014/main" id="{D6E8BAA5-9DB2-8531-785A-CDD952D472C2}"/>
              </a:ext>
            </a:extLst>
          </p:cNvPr>
          <p:cNvCxnSpPr>
            <a:cxnSpLocks/>
          </p:cNvCxnSpPr>
          <p:nvPr/>
        </p:nvCxnSpPr>
        <p:spPr>
          <a:xfrm rot="19800000" flipH="1">
            <a:off x="3521145" y="351199"/>
            <a:ext cx="0" cy="6108623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37">
            <a:extLst>
              <a:ext uri="{FF2B5EF4-FFF2-40B4-BE49-F238E27FC236}">
                <a16:creationId xmlns:a16="http://schemas.microsoft.com/office/drawing/2014/main" id="{E136F0A0-A72F-D50B-1F19-5BB00320FA41}"/>
              </a:ext>
            </a:extLst>
          </p:cNvPr>
          <p:cNvCxnSpPr>
            <a:cxnSpLocks/>
          </p:cNvCxnSpPr>
          <p:nvPr/>
        </p:nvCxnSpPr>
        <p:spPr>
          <a:xfrm rot="18000000">
            <a:off x="3526594" y="355546"/>
            <a:ext cx="0" cy="6108623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gebenet trekant 1">
            <a:extLst>
              <a:ext uri="{FF2B5EF4-FFF2-40B4-BE49-F238E27FC236}">
                <a16:creationId xmlns:a16="http://schemas.microsoft.com/office/drawing/2014/main" id="{37F14753-E7B4-CE8A-CE09-FB1E6DF698BA}"/>
              </a:ext>
            </a:extLst>
          </p:cNvPr>
          <p:cNvSpPr/>
          <p:nvPr/>
        </p:nvSpPr>
        <p:spPr>
          <a:xfrm rot="13480738" flipH="1">
            <a:off x="3799337" y="946972"/>
            <a:ext cx="1548000" cy="2880000"/>
          </a:xfrm>
          <a:prstGeom prst="triangle">
            <a:avLst>
              <a:gd name="adj" fmla="val 47964"/>
            </a:avLst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pic>
        <p:nvPicPr>
          <p:cNvPr id="13" name="Billede 52">
            <a:extLst>
              <a:ext uri="{FF2B5EF4-FFF2-40B4-BE49-F238E27FC236}">
                <a16:creationId xmlns:a16="http://schemas.microsoft.com/office/drawing/2014/main" id="{44025A41-EC53-9A7D-32D7-6D576755A2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967" t="-139692" r="131967" b="139692"/>
          <a:stretch/>
        </p:blipFill>
        <p:spPr>
          <a:xfrm>
            <a:off x="2528077" y="2689346"/>
            <a:ext cx="832994" cy="607607"/>
          </a:xfrm>
          <a:prstGeom prst="rect">
            <a:avLst/>
          </a:prstGeom>
        </p:spPr>
      </p:pic>
      <p:cxnSp>
        <p:nvCxnSpPr>
          <p:cNvPr id="15" name="Lige forbindelse 34">
            <a:extLst>
              <a:ext uri="{FF2B5EF4-FFF2-40B4-BE49-F238E27FC236}">
                <a16:creationId xmlns:a16="http://schemas.microsoft.com/office/drawing/2014/main" id="{BED03C1D-7AC4-4F6F-0056-3142C7E83948}"/>
              </a:ext>
            </a:extLst>
          </p:cNvPr>
          <p:cNvCxnSpPr>
            <a:cxnSpLocks/>
          </p:cNvCxnSpPr>
          <p:nvPr/>
        </p:nvCxnSpPr>
        <p:spPr>
          <a:xfrm rot="16200000">
            <a:off x="3522380" y="354312"/>
            <a:ext cx="0" cy="6108623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igebenet trekant 1">
            <a:extLst>
              <a:ext uri="{FF2B5EF4-FFF2-40B4-BE49-F238E27FC236}">
                <a16:creationId xmlns:a16="http://schemas.microsoft.com/office/drawing/2014/main" id="{D052A7AE-4B12-4DBD-A1B7-4034ACCB445B}"/>
              </a:ext>
            </a:extLst>
          </p:cNvPr>
          <p:cNvSpPr/>
          <p:nvPr/>
        </p:nvSpPr>
        <p:spPr>
          <a:xfrm rot="15326981" flipH="1">
            <a:off x="4181232" y="1611303"/>
            <a:ext cx="1548000" cy="2880000"/>
          </a:xfrm>
          <a:prstGeom prst="triangle">
            <a:avLst>
              <a:gd name="adj" fmla="val 47964"/>
            </a:avLst>
          </a:prstGeom>
          <a:solidFill>
            <a:schemeClr val="accent3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50" name="Ligebenet trekant 1">
            <a:extLst>
              <a:ext uri="{FF2B5EF4-FFF2-40B4-BE49-F238E27FC236}">
                <a16:creationId xmlns:a16="http://schemas.microsoft.com/office/drawing/2014/main" id="{BE107C06-C855-625D-12E2-2BB568370B00}"/>
              </a:ext>
            </a:extLst>
          </p:cNvPr>
          <p:cNvSpPr/>
          <p:nvPr/>
        </p:nvSpPr>
        <p:spPr>
          <a:xfrm rot="17158061" flipH="1">
            <a:off x="4160677" y="2382786"/>
            <a:ext cx="1548000" cy="2880000"/>
          </a:xfrm>
          <a:prstGeom prst="triangle">
            <a:avLst>
              <a:gd name="adj" fmla="val 47964"/>
            </a:avLst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51" name="Ligebenet trekant 1">
            <a:extLst>
              <a:ext uri="{FF2B5EF4-FFF2-40B4-BE49-F238E27FC236}">
                <a16:creationId xmlns:a16="http://schemas.microsoft.com/office/drawing/2014/main" id="{191069C0-5711-7081-82DA-19D0F1DCA5A8}"/>
              </a:ext>
            </a:extLst>
          </p:cNvPr>
          <p:cNvSpPr/>
          <p:nvPr/>
        </p:nvSpPr>
        <p:spPr>
          <a:xfrm rot="18883927" flipH="1">
            <a:off x="3775511" y="3079993"/>
            <a:ext cx="1548000" cy="2880000"/>
          </a:xfrm>
          <a:prstGeom prst="triangle">
            <a:avLst>
              <a:gd name="adj" fmla="val 47964"/>
            </a:avLst>
          </a:prstGeom>
          <a:solidFill>
            <a:schemeClr val="bg2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53" name="Ligebenet trekant 1">
            <a:extLst>
              <a:ext uri="{FF2B5EF4-FFF2-40B4-BE49-F238E27FC236}">
                <a16:creationId xmlns:a16="http://schemas.microsoft.com/office/drawing/2014/main" id="{65F5F841-69BE-F7B9-A660-AFF3AE44075C}"/>
              </a:ext>
            </a:extLst>
          </p:cNvPr>
          <p:cNvSpPr/>
          <p:nvPr/>
        </p:nvSpPr>
        <p:spPr>
          <a:xfrm rot="2648957" flipH="1">
            <a:off x="1556089" y="3055573"/>
            <a:ext cx="1548000" cy="2880000"/>
          </a:xfrm>
          <a:prstGeom prst="triangle">
            <a:avLst>
              <a:gd name="adj" fmla="val 47964"/>
            </a:avLst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54" name="Ligebenet trekant 1">
            <a:extLst>
              <a:ext uri="{FF2B5EF4-FFF2-40B4-BE49-F238E27FC236}">
                <a16:creationId xmlns:a16="http://schemas.microsoft.com/office/drawing/2014/main" id="{A1FEBD21-F03F-6C3D-AF00-C59DFF889878}"/>
              </a:ext>
            </a:extLst>
          </p:cNvPr>
          <p:cNvSpPr/>
          <p:nvPr/>
        </p:nvSpPr>
        <p:spPr>
          <a:xfrm rot="4463960" flipH="1">
            <a:off x="1200147" y="2333186"/>
            <a:ext cx="1548000" cy="2880000"/>
          </a:xfrm>
          <a:prstGeom prst="triangle">
            <a:avLst>
              <a:gd name="adj" fmla="val 47964"/>
            </a:avLst>
          </a:prstGeom>
          <a:solidFill>
            <a:schemeClr val="accent3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55" name="Ligebenet trekant 1">
            <a:extLst>
              <a:ext uri="{FF2B5EF4-FFF2-40B4-BE49-F238E27FC236}">
                <a16:creationId xmlns:a16="http://schemas.microsoft.com/office/drawing/2014/main" id="{600937F3-1B60-CD59-4138-A20B9E92342F}"/>
              </a:ext>
            </a:extLst>
          </p:cNvPr>
          <p:cNvSpPr/>
          <p:nvPr/>
        </p:nvSpPr>
        <p:spPr>
          <a:xfrm rot="6259059" flipH="1">
            <a:off x="1229643" y="1527778"/>
            <a:ext cx="1548000" cy="2880000"/>
          </a:xfrm>
          <a:prstGeom prst="triangle">
            <a:avLst>
              <a:gd name="adj" fmla="val 47964"/>
            </a:avLst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56" name="Ligebenet trekant 1">
            <a:extLst>
              <a:ext uri="{FF2B5EF4-FFF2-40B4-BE49-F238E27FC236}">
                <a16:creationId xmlns:a16="http://schemas.microsoft.com/office/drawing/2014/main" id="{AC91B3AF-C406-5CCC-F57C-3B109953221C}"/>
              </a:ext>
            </a:extLst>
          </p:cNvPr>
          <p:cNvSpPr/>
          <p:nvPr/>
        </p:nvSpPr>
        <p:spPr>
          <a:xfrm rot="8171341" flipH="1">
            <a:off x="1614876" y="889029"/>
            <a:ext cx="1548000" cy="2880000"/>
          </a:xfrm>
          <a:prstGeom prst="triangle">
            <a:avLst>
              <a:gd name="adj" fmla="val 47964"/>
            </a:avLst>
          </a:prstGeom>
          <a:solidFill>
            <a:schemeClr val="bg2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57" name="Ligebenet trekant 1">
            <a:extLst>
              <a:ext uri="{FF2B5EF4-FFF2-40B4-BE49-F238E27FC236}">
                <a16:creationId xmlns:a16="http://schemas.microsoft.com/office/drawing/2014/main" id="{AE4C8D62-C572-B2B3-A01C-8BE584EB549F}"/>
              </a:ext>
            </a:extLst>
          </p:cNvPr>
          <p:cNvSpPr/>
          <p:nvPr/>
        </p:nvSpPr>
        <p:spPr>
          <a:xfrm rot="9939274" flipH="1">
            <a:off x="2300604" y="524872"/>
            <a:ext cx="1548000" cy="2880000"/>
          </a:xfrm>
          <a:prstGeom prst="triangle">
            <a:avLst>
              <a:gd name="adj" fmla="val 47964"/>
            </a:avLst>
          </a:prstGeom>
          <a:solidFill>
            <a:schemeClr val="accent5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52" name="Ligebenet trekant 1">
            <a:extLst>
              <a:ext uri="{FF2B5EF4-FFF2-40B4-BE49-F238E27FC236}">
                <a16:creationId xmlns:a16="http://schemas.microsoft.com/office/drawing/2014/main" id="{A4D08192-21F8-32CA-9598-4E11A73C8971}"/>
              </a:ext>
            </a:extLst>
          </p:cNvPr>
          <p:cNvSpPr/>
          <p:nvPr/>
        </p:nvSpPr>
        <p:spPr>
          <a:xfrm rot="20778092" flipH="1">
            <a:off x="3120860" y="3476168"/>
            <a:ext cx="1548000" cy="2880000"/>
          </a:xfrm>
          <a:prstGeom prst="triangle">
            <a:avLst>
              <a:gd name="adj" fmla="val 47964"/>
            </a:avLst>
          </a:prstGeom>
          <a:solidFill>
            <a:schemeClr val="accent5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4" name="Rutediagram: Forbindelse 3">
            <a:extLst>
              <a:ext uri="{FF2B5EF4-FFF2-40B4-BE49-F238E27FC236}">
                <a16:creationId xmlns:a16="http://schemas.microsoft.com/office/drawing/2014/main" id="{684AE892-BAD3-3AC0-0985-0697C40F58AA}"/>
              </a:ext>
            </a:extLst>
          </p:cNvPr>
          <p:cNvSpPr/>
          <p:nvPr/>
        </p:nvSpPr>
        <p:spPr>
          <a:xfrm>
            <a:off x="2176594" y="2077336"/>
            <a:ext cx="2700000" cy="27000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33" tIns="55533" rIns="55533" bIns="55533" rtlCol="0" anchor="ctr"/>
          <a:lstStyle/>
          <a:p>
            <a:pPr algn="ctr"/>
            <a:endParaRPr lang="da-DK" sz="1234" dirty="0" err="1"/>
          </a:p>
        </p:txBody>
      </p:sp>
      <p:sp>
        <p:nvSpPr>
          <p:cNvPr id="22" name="Pladsholder til tekst 2">
            <a:extLst>
              <a:ext uri="{FF2B5EF4-FFF2-40B4-BE49-F238E27FC236}">
                <a16:creationId xmlns:a16="http://schemas.microsoft.com/office/drawing/2014/main" id="{F96A026C-6714-81E8-E3F7-5A9554873A29}"/>
              </a:ext>
            </a:extLst>
          </p:cNvPr>
          <p:cNvSpPr txBox="1">
            <a:spLocks/>
          </p:cNvSpPr>
          <p:nvPr/>
        </p:nvSpPr>
        <p:spPr>
          <a:xfrm>
            <a:off x="776070" y="2660881"/>
            <a:ext cx="1122905" cy="236695"/>
          </a:xfrm>
          <a:prstGeom prst="rect">
            <a:avLst/>
          </a:prstGeom>
        </p:spPr>
        <p:txBody>
          <a:bodyPr/>
          <a:lstStyle>
            <a:lvl1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5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21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200" b="1" dirty="0"/>
              <a:t>Karriere-udvikling</a:t>
            </a:r>
          </a:p>
        </p:txBody>
      </p:sp>
      <p:sp>
        <p:nvSpPr>
          <p:cNvPr id="23" name="Pladsholder til tekst 2">
            <a:extLst>
              <a:ext uri="{FF2B5EF4-FFF2-40B4-BE49-F238E27FC236}">
                <a16:creationId xmlns:a16="http://schemas.microsoft.com/office/drawing/2014/main" id="{7A5D41FE-EC53-A3E5-3AB4-2B4D8FC3E705}"/>
              </a:ext>
            </a:extLst>
          </p:cNvPr>
          <p:cNvSpPr txBox="1">
            <a:spLocks/>
          </p:cNvSpPr>
          <p:nvPr/>
        </p:nvSpPr>
        <p:spPr>
          <a:xfrm>
            <a:off x="3403833" y="740873"/>
            <a:ext cx="1424388" cy="329320"/>
          </a:xfrm>
          <a:prstGeom prst="rect">
            <a:avLst/>
          </a:prstGeom>
        </p:spPr>
        <p:txBody>
          <a:bodyPr/>
          <a:lstStyle>
            <a:lvl1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5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21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200" b="1" dirty="0"/>
              <a:t>Planlægning af arbejdsstyrken (vurdere behov og tiltrække)</a:t>
            </a:r>
          </a:p>
        </p:txBody>
      </p:sp>
      <p:sp>
        <p:nvSpPr>
          <p:cNvPr id="24" name="Pladsholder til tekst 2">
            <a:extLst>
              <a:ext uri="{FF2B5EF4-FFF2-40B4-BE49-F238E27FC236}">
                <a16:creationId xmlns:a16="http://schemas.microsoft.com/office/drawing/2014/main" id="{82FDDA15-B244-806C-1864-BE8B74023140}"/>
              </a:ext>
            </a:extLst>
          </p:cNvPr>
          <p:cNvSpPr txBox="1">
            <a:spLocks/>
          </p:cNvSpPr>
          <p:nvPr/>
        </p:nvSpPr>
        <p:spPr>
          <a:xfrm>
            <a:off x="2204767" y="963709"/>
            <a:ext cx="1285483" cy="304594"/>
          </a:xfrm>
          <a:prstGeom prst="rect">
            <a:avLst/>
          </a:prstGeom>
        </p:spPr>
        <p:txBody>
          <a:bodyPr/>
          <a:lstStyle>
            <a:lvl1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5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21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200" b="1" dirty="0"/>
              <a:t>Organisations-udvikling</a:t>
            </a:r>
          </a:p>
        </p:txBody>
      </p:sp>
      <p:sp>
        <p:nvSpPr>
          <p:cNvPr id="25" name="Pladsholder til tekst 2">
            <a:extLst>
              <a:ext uri="{FF2B5EF4-FFF2-40B4-BE49-F238E27FC236}">
                <a16:creationId xmlns:a16="http://schemas.microsoft.com/office/drawing/2014/main" id="{3A511057-5DE8-0980-ECAC-875F16E854A7}"/>
              </a:ext>
            </a:extLst>
          </p:cNvPr>
          <p:cNvSpPr txBox="1">
            <a:spLocks/>
          </p:cNvSpPr>
          <p:nvPr/>
        </p:nvSpPr>
        <p:spPr>
          <a:xfrm>
            <a:off x="1285974" y="1668480"/>
            <a:ext cx="1122905" cy="236695"/>
          </a:xfrm>
          <a:prstGeom prst="rect">
            <a:avLst/>
          </a:prstGeom>
        </p:spPr>
        <p:txBody>
          <a:bodyPr/>
          <a:lstStyle>
            <a:lvl1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5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21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200" b="1" dirty="0"/>
              <a:t>Arbejdsmiljø og trivsel</a:t>
            </a:r>
          </a:p>
        </p:txBody>
      </p:sp>
      <p:sp>
        <p:nvSpPr>
          <p:cNvPr id="26" name="Pladsholder til tekst 2">
            <a:extLst>
              <a:ext uri="{FF2B5EF4-FFF2-40B4-BE49-F238E27FC236}">
                <a16:creationId xmlns:a16="http://schemas.microsoft.com/office/drawing/2014/main" id="{FAEF6124-6D0B-2AE5-8927-1B0BD679CD54}"/>
              </a:ext>
            </a:extLst>
          </p:cNvPr>
          <p:cNvSpPr txBox="1">
            <a:spLocks/>
          </p:cNvSpPr>
          <p:nvPr/>
        </p:nvSpPr>
        <p:spPr>
          <a:xfrm>
            <a:off x="3421976" y="5323606"/>
            <a:ext cx="1335050" cy="626217"/>
          </a:xfrm>
          <a:prstGeom prst="rect">
            <a:avLst/>
          </a:prstGeom>
        </p:spPr>
        <p:txBody>
          <a:bodyPr/>
          <a:lstStyle>
            <a:lvl1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5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21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200" b="1" dirty="0"/>
              <a:t>Lønforhandling(anerkendelse af præstationer mm.)</a:t>
            </a:r>
          </a:p>
        </p:txBody>
      </p:sp>
      <p:sp>
        <p:nvSpPr>
          <p:cNvPr id="27" name="Pladsholder til tekst 2">
            <a:extLst>
              <a:ext uri="{FF2B5EF4-FFF2-40B4-BE49-F238E27FC236}">
                <a16:creationId xmlns:a16="http://schemas.microsoft.com/office/drawing/2014/main" id="{47ACF866-1C71-2866-F1A2-898D88A2FF19}"/>
              </a:ext>
            </a:extLst>
          </p:cNvPr>
          <p:cNvSpPr txBox="1">
            <a:spLocks/>
          </p:cNvSpPr>
          <p:nvPr/>
        </p:nvSpPr>
        <p:spPr>
          <a:xfrm>
            <a:off x="4453313" y="4555316"/>
            <a:ext cx="1423693" cy="226561"/>
          </a:xfrm>
          <a:prstGeom prst="rect">
            <a:avLst/>
          </a:prstGeom>
        </p:spPr>
        <p:txBody>
          <a:bodyPr/>
          <a:lstStyle>
            <a:lvl1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5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21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200" b="1" dirty="0"/>
              <a:t>Personale-ressourcer og opgavefordeling</a:t>
            </a:r>
          </a:p>
        </p:txBody>
      </p:sp>
      <p:sp>
        <p:nvSpPr>
          <p:cNvPr id="28" name="Pladsholder til tekst 2">
            <a:extLst>
              <a:ext uri="{FF2B5EF4-FFF2-40B4-BE49-F238E27FC236}">
                <a16:creationId xmlns:a16="http://schemas.microsoft.com/office/drawing/2014/main" id="{65EE84CE-7720-B556-F398-8B52A0815E47}"/>
              </a:ext>
            </a:extLst>
          </p:cNvPr>
          <p:cNvSpPr txBox="1">
            <a:spLocks/>
          </p:cNvSpPr>
          <p:nvPr/>
        </p:nvSpPr>
        <p:spPr>
          <a:xfrm>
            <a:off x="4921034" y="3644677"/>
            <a:ext cx="1296127" cy="246459"/>
          </a:xfrm>
          <a:prstGeom prst="rect">
            <a:avLst/>
          </a:prstGeom>
        </p:spPr>
        <p:txBody>
          <a:bodyPr/>
          <a:lstStyle>
            <a:lvl1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5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21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200" b="1" dirty="0" err="1"/>
              <a:t>Løn-administration</a:t>
            </a:r>
            <a:endParaRPr lang="da-DK" sz="1200" b="1" dirty="0"/>
          </a:p>
        </p:txBody>
      </p:sp>
      <p:sp>
        <p:nvSpPr>
          <p:cNvPr id="29" name="Pladsholder til tekst 2">
            <a:extLst>
              <a:ext uri="{FF2B5EF4-FFF2-40B4-BE49-F238E27FC236}">
                <a16:creationId xmlns:a16="http://schemas.microsoft.com/office/drawing/2014/main" id="{B8D6E654-4A4A-C20D-9157-3CED45802864}"/>
              </a:ext>
            </a:extLst>
          </p:cNvPr>
          <p:cNvSpPr txBox="1">
            <a:spLocks/>
          </p:cNvSpPr>
          <p:nvPr/>
        </p:nvSpPr>
        <p:spPr>
          <a:xfrm>
            <a:off x="4908170" y="2635021"/>
            <a:ext cx="1388182" cy="598077"/>
          </a:xfrm>
          <a:prstGeom prst="rect">
            <a:avLst/>
          </a:prstGeom>
        </p:spPr>
        <p:txBody>
          <a:bodyPr/>
          <a:lstStyle>
            <a:lvl1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5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21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200" b="1" dirty="0" err="1"/>
              <a:t>Personale-administration</a:t>
            </a:r>
            <a:endParaRPr lang="da-DK" sz="1200" b="1" dirty="0"/>
          </a:p>
        </p:txBody>
      </p:sp>
      <p:sp>
        <p:nvSpPr>
          <p:cNvPr id="30" name="Pladsholder til tekst 2">
            <a:extLst>
              <a:ext uri="{FF2B5EF4-FFF2-40B4-BE49-F238E27FC236}">
                <a16:creationId xmlns:a16="http://schemas.microsoft.com/office/drawing/2014/main" id="{8199E4F3-5A0F-269A-7086-563CD1376359}"/>
              </a:ext>
            </a:extLst>
          </p:cNvPr>
          <p:cNvSpPr txBox="1">
            <a:spLocks/>
          </p:cNvSpPr>
          <p:nvPr/>
        </p:nvSpPr>
        <p:spPr>
          <a:xfrm>
            <a:off x="4539678" y="1696923"/>
            <a:ext cx="1122905" cy="236695"/>
          </a:xfrm>
          <a:prstGeom prst="rect">
            <a:avLst/>
          </a:prstGeom>
        </p:spPr>
        <p:txBody>
          <a:bodyPr/>
          <a:lstStyle>
            <a:lvl1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5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21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200" b="1" dirty="0"/>
              <a:t>Rekruttering</a:t>
            </a:r>
          </a:p>
        </p:txBody>
      </p:sp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0424FF5B-A265-D5D5-4925-94C59476BF78}"/>
              </a:ext>
            </a:extLst>
          </p:cNvPr>
          <p:cNvSpPr txBox="1">
            <a:spLocks/>
          </p:cNvSpPr>
          <p:nvPr/>
        </p:nvSpPr>
        <p:spPr>
          <a:xfrm>
            <a:off x="727762" y="3683342"/>
            <a:ext cx="1219522" cy="249474"/>
          </a:xfrm>
          <a:prstGeom prst="rect">
            <a:avLst/>
          </a:prstGeom>
        </p:spPr>
        <p:txBody>
          <a:bodyPr/>
          <a:lstStyle>
            <a:lvl1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5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21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200" b="1" dirty="0" err="1"/>
              <a:t>Kompetence-udvikling</a:t>
            </a:r>
            <a:endParaRPr lang="da-DK" sz="1200" b="1" dirty="0"/>
          </a:p>
        </p:txBody>
      </p:sp>
      <p:sp>
        <p:nvSpPr>
          <p:cNvPr id="32" name="Pladsholder til tekst 2">
            <a:extLst>
              <a:ext uri="{FF2B5EF4-FFF2-40B4-BE49-F238E27FC236}">
                <a16:creationId xmlns:a16="http://schemas.microsoft.com/office/drawing/2014/main" id="{A43BE06C-463A-DE4D-3936-954FB41651EC}"/>
              </a:ext>
            </a:extLst>
          </p:cNvPr>
          <p:cNvSpPr txBox="1">
            <a:spLocks/>
          </p:cNvSpPr>
          <p:nvPr/>
        </p:nvSpPr>
        <p:spPr>
          <a:xfrm>
            <a:off x="1234819" y="4672570"/>
            <a:ext cx="1340171" cy="282838"/>
          </a:xfrm>
          <a:prstGeom prst="rect">
            <a:avLst/>
          </a:prstGeom>
        </p:spPr>
        <p:txBody>
          <a:bodyPr/>
          <a:lstStyle>
            <a:lvl1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5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21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200" b="1" dirty="0"/>
              <a:t>Personalestøtte (juridisk o.a. rådgivning)</a:t>
            </a:r>
          </a:p>
        </p:txBody>
      </p:sp>
      <p:sp>
        <p:nvSpPr>
          <p:cNvPr id="33" name="Pladsholder til tekst 2">
            <a:extLst>
              <a:ext uri="{FF2B5EF4-FFF2-40B4-BE49-F238E27FC236}">
                <a16:creationId xmlns:a16="http://schemas.microsoft.com/office/drawing/2014/main" id="{0866F5BC-EC84-6B59-42AA-80603D460DDB}"/>
              </a:ext>
            </a:extLst>
          </p:cNvPr>
          <p:cNvSpPr txBox="1">
            <a:spLocks/>
          </p:cNvSpPr>
          <p:nvPr/>
        </p:nvSpPr>
        <p:spPr>
          <a:xfrm>
            <a:off x="2389289" y="5046996"/>
            <a:ext cx="1165340" cy="422562"/>
          </a:xfrm>
          <a:prstGeom prst="rect">
            <a:avLst/>
          </a:prstGeom>
        </p:spPr>
        <p:txBody>
          <a:bodyPr/>
          <a:lstStyle>
            <a:lvl1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5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2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1963" indent="-255982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19"/>
              </a:spcAft>
              <a:buFont typeface="Arial" panose="020B0604020202020204" pitchFamily="34" charset="0"/>
              <a:buChar char="​"/>
              <a:defRPr sz="121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2884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200" b="1" dirty="0"/>
              <a:t>Personale-relationer</a:t>
            </a:r>
          </a:p>
          <a:p>
            <a:pPr marL="0" indent="0" algn="ctr">
              <a:buNone/>
            </a:pPr>
            <a:r>
              <a:rPr lang="da-DK" sz="1200" b="1" dirty="0"/>
              <a:t>(faglige </a:t>
            </a:r>
            <a:r>
              <a:rPr lang="da-DK" sz="1200" b="1" dirty="0" err="1"/>
              <a:t>organisatio-ner</a:t>
            </a:r>
            <a:r>
              <a:rPr lang="da-DK" sz="1200" b="1" dirty="0"/>
              <a:t> mm.)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4A5D74F-BF80-4A2B-F3F3-FEAD93F824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lum bright="70000" contrast="-70000"/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4475" y="2209968"/>
            <a:ext cx="2382022" cy="2382022"/>
          </a:xfrm>
          <a:prstGeom prst="rect">
            <a:avLst/>
          </a:prstGeom>
        </p:spPr>
      </p:pic>
      <p:sp>
        <p:nvSpPr>
          <p:cNvPr id="58" name="Rutediagram: Forbindelse 3">
            <a:extLst>
              <a:ext uri="{FF2B5EF4-FFF2-40B4-BE49-F238E27FC236}">
                <a16:creationId xmlns:a16="http://schemas.microsoft.com/office/drawing/2014/main" id="{7B7F0F93-6F70-BA43-F158-ABBFEEA7EAFF}"/>
              </a:ext>
            </a:extLst>
          </p:cNvPr>
          <p:cNvSpPr/>
          <p:nvPr/>
        </p:nvSpPr>
        <p:spPr>
          <a:xfrm>
            <a:off x="401304" y="396832"/>
            <a:ext cx="6120000" cy="6120000"/>
          </a:xfrm>
          <a:prstGeom prst="flowChartConnector">
            <a:avLst/>
          </a:prstGeom>
          <a:noFill/>
          <a:ln w="139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33" tIns="55533" rIns="55533" bIns="55533" rtlCol="0" anchor="ctr"/>
          <a:lstStyle/>
          <a:p>
            <a:pPr algn="ctr"/>
            <a:endParaRPr lang="da-DK" sz="1234" dirty="0" err="1"/>
          </a:p>
        </p:txBody>
      </p:sp>
    </p:spTree>
    <p:extLst>
      <p:ext uri="{BB962C8B-B14F-4D97-AF65-F5344CB8AC3E}">
        <p14:creationId xmlns:p14="http://schemas.microsoft.com/office/powerpoint/2010/main" val="367944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7DDD292-C711-0F6D-1A45-340CDC8D48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10753" b="10753"/>
          <a:stretch/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7D7C257-92F2-49DB-8F2F-EE543B26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/>
              <a:t>2 eksempler på HR-projekter der bidrager til at realisere SDU’s strategi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585DB-024E-4D02-B3E2-B701555F48D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3D3FE666-FE95-493C-A6F7-9DE08910AE61}" type="datetime1">
              <a:rPr lang="da-DK" smtClean="0"/>
              <a:t>12-04-2024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1092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7F79BC-B88B-8ABD-F2D7-0182E705D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3200" dirty="0"/>
              <a:t>Kompetenceudvikling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1060D1-9D63-3AE3-7DB2-459AB0D4D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2202" y="2944943"/>
            <a:ext cx="4680000" cy="2908657"/>
          </a:xfrm>
        </p:spPr>
        <p:txBody>
          <a:bodyPr/>
          <a:lstStyle/>
          <a:p>
            <a:r>
              <a:rPr lang="da-DK" sz="1400" dirty="0"/>
              <a:t>Opgave for HR Udvikling:</a:t>
            </a:r>
          </a:p>
          <a:p>
            <a:pPr lvl="1"/>
            <a:r>
              <a:rPr lang="da-DK" sz="1200" dirty="0"/>
              <a:t>HR Udvikling bidrager til SDU’s medarbejderes faglige vækst, udvikling og </a:t>
            </a:r>
            <a:r>
              <a:rPr lang="da-DK" sz="1200" dirty="0" err="1"/>
              <a:t>employabilitet</a:t>
            </a:r>
            <a:r>
              <a:rPr lang="da-DK" sz="1200" dirty="0"/>
              <a:t> ved at tilbyde uddannelse og andre former for læring og udvikling for alle ansatte på universitetet.</a:t>
            </a:r>
          </a:p>
          <a:p>
            <a:endParaRPr lang="da-DK" sz="1400" dirty="0"/>
          </a:p>
          <a:p>
            <a:r>
              <a:rPr lang="da-DK" sz="1400" dirty="0"/>
              <a:t>Fem hovedmål:</a:t>
            </a:r>
          </a:p>
          <a:p>
            <a:pPr lvl="1"/>
            <a:r>
              <a:rPr lang="da-DK" sz="1200" dirty="0"/>
              <a:t>Støtte strategiudvikling og implementering af strategier for karriere- og kompetenceudvikling for VIP og TAP</a:t>
            </a:r>
          </a:p>
          <a:p>
            <a:pPr lvl="1"/>
            <a:r>
              <a:rPr lang="da-DK" sz="1200" dirty="0"/>
              <a:t>Stimulere en lærende organisation</a:t>
            </a:r>
          </a:p>
          <a:p>
            <a:pPr lvl="1"/>
            <a:r>
              <a:rPr lang="da-DK" sz="1200" dirty="0"/>
              <a:t>Udvikle og udbyde universitetsdækkende tilbud og redskaber</a:t>
            </a:r>
          </a:p>
          <a:p>
            <a:pPr lvl="2"/>
            <a:r>
              <a:rPr lang="da-DK" sz="1100" dirty="0"/>
              <a:t>Etablere, vedligeholde og udbygge samarbejder om læring og udvikling</a:t>
            </a:r>
          </a:p>
          <a:p>
            <a:pPr lvl="1"/>
            <a:r>
              <a:rPr lang="da-DK" sz="1200" dirty="0"/>
              <a:t>Sikre let adgang gennem kommunikation og synlighed</a:t>
            </a:r>
          </a:p>
          <a:p>
            <a:pPr lvl="1"/>
            <a:r>
              <a:rPr lang="da-DK" sz="1200" dirty="0"/>
              <a:t>Overvåge og kvalitetssikre.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33CAD-19CD-9C73-5540-B821E71F804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5B092AA-2336-4AEF-8A77-7127EB3D0719}" type="datetime1">
              <a:rPr lang="en-US" smtClean="0"/>
              <a:t>4/12/2024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BEA5C-0322-D02E-B128-7ACD11BCB50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6F15528-21DE-4FAA-801E-634DDDAF4B2B}" type="slidenum">
              <a:rPr lang="da-DK" smtClean="0"/>
              <a:t>4</a:t>
            </a:fld>
            <a:endParaRPr lang="da-D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779DDB-F7CB-255A-15A6-391B32C2E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29" y="0"/>
            <a:ext cx="4702517" cy="37877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410F22-6939-B934-5D13-547DF68B1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50142"/>
            <a:ext cx="2528131" cy="510785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A1EAF2-3F7E-16E5-35DA-B4CF7D8BA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751" y="3787755"/>
            <a:ext cx="4107876" cy="28738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527BAA-1833-3EC5-3B82-197177B3D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462" y="196440"/>
            <a:ext cx="5449060" cy="6535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B6C1E2-CB2F-5EDE-D75E-4977BF6240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7850"/>
          <a:stretch/>
        </p:blipFill>
        <p:spPr>
          <a:xfrm>
            <a:off x="3113593" y="-1"/>
            <a:ext cx="5219572" cy="6572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97484D-BACA-6E8E-DBDF-BDD83B26F66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565"/>
          <a:stretch/>
        </p:blipFill>
        <p:spPr>
          <a:xfrm>
            <a:off x="269038" y="579029"/>
            <a:ext cx="10615271" cy="4731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72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6A12-0E62-4F39-D63D-D8F171F1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Planlægning af arbejdsstyrken og rekruttering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B9A8-0B0C-7D9F-4B7E-82166BBD1E2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910EC-6963-6509-170E-552AAF2B108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28FBB02-43A6-4F62-93AE-26317CF7F589}" type="datetime1">
              <a:rPr lang="da-DK" smtClean="0"/>
              <a:t>12-04-2024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6B3D-9FEC-59A1-8299-AF4F0799A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A8774D-B621-225B-B540-A0E60C432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1061"/>
            <a:ext cx="8308258" cy="418061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430DF7-B485-D225-5AF5-2EC9048B9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00213"/>
            <a:ext cx="11641023" cy="351088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AC0526-F7DE-0B3B-772E-665062CF2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984" y="-25659"/>
            <a:ext cx="4428377" cy="68885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EF3FC8-DF55-FD2B-E62A-C51298BF9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182" y="4928"/>
            <a:ext cx="4235020" cy="6858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9746A87-8267-5FF1-9B5B-F2E42E47D424}"/>
              </a:ext>
            </a:extLst>
          </p:cNvPr>
          <p:cNvSpPr/>
          <p:nvPr/>
        </p:nvSpPr>
        <p:spPr>
          <a:xfrm>
            <a:off x="-2" y="4928"/>
            <a:ext cx="2967987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000" b="1" dirty="0">
                <a:solidFill>
                  <a:schemeClr val="tx1"/>
                </a:solidFill>
              </a:rPr>
              <a:t>Rammer</a:t>
            </a:r>
          </a:p>
          <a:p>
            <a:pPr algn="ctr"/>
            <a:endParaRPr lang="da-DK" sz="2000" b="1" dirty="0">
              <a:solidFill>
                <a:schemeClr val="tx1"/>
              </a:solidFill>
            </a:endParaRPr>
          </a:p>
          <a:p>
            <a:pPr algn="ctr"/>
            <a:r>
              <a:rPr lang="da-DK" sz="2000" b="1" dirty="0">
                <a:solidFill>
                  <a:schemeClr val="tx1"/>
                </a:solidFill>
              </a:rPr>
              <a:t>Redskaber</a:t>
            </a:r>
          </a:p>
          <a:p>
            <a:pPr algn="ctr"/>
            <a:endParaRPr lang="da-DK" sz="2000" b="1" dirty="0">
              <a:solidFill>
                <a:schemeClr val="tx1"/>
              </a:solidFill>
            </a:endParaRPr>
          </a:p>
          <a:p>
            <a:pPr algn="ctr"/>
            <a:r>
              <a:rPr lang="da-DK" sz="2000" b="1" dirty="0">
                <a:solidFill>
                  <a:schemeClr val="tx1"/>
                </a:solidFill>
              </a:rPr>
              <a:t>Inspiration</a:t>
            </a:r>
          </a:p>
          <a:p>
            <a:pPr algn="ctr"/>
            <a:endParaRPr lang="da-DK" sz="2000" b="1" dirty="0">
              <a:solidFill>
                <a:schemeClr val="tx1"/>
              </a:solidFill>
            </a:endParaRPr>
          </a:p>
          <a:p>
            <a:pPr algn="ctr"/>
            <a:r>
              <a:rPr lang="da-DK" sz="2000" b="1" dirty="0">
                <a:solidFill>
                  <a:schemeClr val="tx1"/>
                </a:solidFill>
              </a:rPr>
              <a:t>Proces</a:t>
            </a:r>
          </a:p>
          <a:p>
            <a:pPr algn="ctr"/>
            <a:endParaRPr lang="da-DK" sz="2000" b="1" dirty="0">
              <a:solidFill>
                <a:schemeClr val="tx1"/>
              </a:solidFill>
            </a:endParaRPr>
          </a:p>
          <a:p>
            <a:pPr algn="ctr"/>
            <a:r>
              <a:rPr lang="da-DK" sz="2000" b="1" dirty="0">
                <a:solidFill>
                  <a:schemeClr val="tx1"/>
                </a:solidFill>
              </a:rPr>
              <a:t>Systemunderstøttelse</a:t>
            </a:r>
          </a:p>
        </p:txBody>
      </p:sp>
    </p:spTree>
    <p:extLst>
      <p:ext uri="{BB962C8B-B14F-4D97-AF65-F5344CB8AC3E}">
        <p14:creationId xmlns:p14="http://schemas.microsoft.com/office/powerpoint/2010/main" val="3607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DEAB55E-2D22-78D7-7408-740AB9EE8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327" y="2275516"/>
            <a:ext cx="3846357" cy="3870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46B89-1316-4D8A-910E-26F804B41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96" y="920514"/>
            <a:ext cx="10952579" cy="701040"/>
          </a:xfrm>
        </p:spPr>
        <p:txBody>
          <a:bodyPr/>
          <a:lstStyle/>
          <a:p>
            <a:r>
              <a:rPr lang="da-DK" dirty="0"/>
              <a:t>Porteføljestyring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63101-96CC-49B9-94BF-2CFE48726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7256123"/>
            <a:ext cx="0" cy="0"/>
          </a:xfrm>
        </p:spPr>
        <p:txBody>
          <a:bodyPr/>
          <a:lstStyle/>
          <a:p>
            <a:fld id="{EF5B2B36-E749-421A-A44F-EC4A5D1B09B9}" type="datetime1">
              <a:rPr lang="da-DK" smtClean="0"/>
              <a:t>12-04-2024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31BC-CB1D-4F85-9BAD-36481FE2ACA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344123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A78B-00B3-465E-A9A8-E40DDD68CB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0" y="7256123"/>
            <a:ext cx="0" cy="0"/>
          </a:xfrm>
        </p:spPr>
        <p:txBody>
          <a:bodyPr/>
          <a:lstStyle/>
          <a:p>
            <a:fld id="{45D37B1E-C366-494F-A587-962AD9AABC83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F18C9C-0B8C-4CE6-BA26-EAB8EAA9F5B1}"/>
              </a:ext>
            </a:extLst>
          </p:cNvPr>
          <p:cNvSpPr txBox="1"/>
          <p:nvPr/>
        </p:nvSpPr>
        <p:spPr>
          <a:xfrm>
            <a:off x="159894" y="2485438"/>
            <a:ext cx="38555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>
                <a:solidFill>
                  <a:schemeClr val="accent4">
                    <a:lumMod val="75000"/>
                  </a:schemeClr>
                </a:solidFill>
              </a:rPr>
              <a:t>VERDEN SOM DEN 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142A2D-DF55-4700-9760-EF8248487754}"/>
              </a:ext>
            </a:extLst>
          </p:cNvPr>
          <p:cNvSpPr txBox="1"/>
          <p:nvPr/>
        </p:nvSpPr>
        <p:spPr>
          <a:xfrm>
            <a:off x="4151728" y="2485438"/>
            <a:ext cx="38555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>
                <a:solidFill>
                  <a:schemeClr val="accent4">
                    <a:lumMod val="75000"/>
                  </a:schemeClr>
                </a:solidFill>
              </a:rPr>
              <a:t>VERDEN SOM DEN KUNNE VÆRE</a:t>
            </a:r>
          </a:p>
        </p:txBody>
      </p:sp>
      <p:pic>
        <p:nvPicPr>
          <p:cNvPr id="17" name="Picture 16" descr="Child drawing the earth">
            <a:extLst>
              <a:ext uri="{FF2B5EF4-FFF2-40B4-BE49-F238E27FC236}">
                <a16:creationId xmlns:a16="http://schemas.microsoft.com/office/drawing/2014/main" id="{AE8007F9-1B99-416F-9F0B-96DC162C63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r="6183"/>
          <a:stretch/>
        </p:blipFill>
        <p:spPr>
          <a:xfrm>
            <a:off x="4151727" y="2861736"/>
            <a:ext cx="3855532" cy="28135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D98E7A-830C-939F-ADFF-A2CABE9221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40"/>
          <a:stretch/>
        </p:blipFill>
        <p:spPr>
          <a:xfrm>
            <a:off x="4150829" y="2860404"/>
            <a:ext cx="3869150" cy="1247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26D891-A8AB-259D-38AA-ED15319AF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123" y="3575769"/>
            <a:ext cx="3855532" cy="157012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6C1220-C09E-159C-5868-A6FAE3C277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9471" y="3972749"/>
            <a:ext cx="3855532" cy="17681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4" name="Picture 23" descr="Child looking at a world map">
            <a:extLst>
              <a:ext uri="{FF2B5EF4-FFF2-40B4-BE49-F238E27FC236}">
                <a16:creationId xmlns:a16="http://schemas.microsoft.com/office/drawing/2014/main" id="{5306EC56-4F73-4D19-B3E0-D6EB5C2FCA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r="6643"/>
          <a:stretch/>
        </p:blipFill>
        <p:spPr>
          <a:xfrm>
            <a:off x="165323" y="2855677"/>
            <a:ext cx="3855532" cy="2829108"/>
          </a:xfrm>
          <a:prstGeom prst="rect">
            <a:avLst/>
          </a:prstGeom>
        </p:spPr>
      </p:pic>
      <p:pic>
        <p:nvPicPr>
          <p:cNvPr id="20" name="Graphic 19" descr="Shoe footprints outline">
            <a:extLst>
              <a:ext uri="{FF2B5EF4-FFF2-40B4-BE49-F238E27FC236}">
                <a16:creationId xmlns:a16="http://schemas.microsoft.com/office/drawing/2014/main" id="{917D6FEB-88E4-4486-AE6F-97AB029F5F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3900936">
            <a:off x="4584699" y="5028902"/>
            <a:ext cx="914400" cy="914400"/>
          </a:xfrm>
          <a:prstGeom prst="rect">
            <a:avLst/>
          </a:prstGeom>
        </p:spPr>
      </p:pic>
      <p:pic>
        <p:nvPicPr>
          <p:cNvPr id="27" name="Graphic 26" descr="Shoe footprints outline">
            <a:extLst>
              <a:ext uri="{FF2B5EF4-FFF2-40B4-BE49-F238E27FC236}">
                <a16:creationId xmlns:a16="http://schemas.microsoft.com/office/drawing/2014/main" id="{D8702935-251B-45E0-840B-3DAF0F65C8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4214775">
            <a:off x="3678963" y="5454746"/>
            <a:ext cx="914400" cy="914400"/>
          </a:xfrm>
          <a:prstGeom prst="rect">
            <a:avLst/>
          </a:prstGeom>
        </p:spPr>
      </p:pic>
      <p:pic>
        <p:nvPicPr>
          <p:cNvPr id="28" name="Graphic 27" descr="Shoe footprints outline">
            <a:extLst>
              <a:ext uri="{FF2B5EF4-FFF2-40B4-BE49-F238E27FC236}">
                <a16:creationId xmlns:a16="http://schemas.microsoft.com/office/drawing/2014/main" id="{81C984E5-BD80-43CB-A8B9-1250B3DC5C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5546573" y="4638353"/>
            <a:ext cx="914400" cy="914400"/>
          </a:xfrm>
          <a:prstGeom prst="rect">
            <a:avLst/>
          </a:prstGeom>
        </p:spPr>
      </p:pic>
      <p:pic>
        <p:nvPicPr>
          <p:cNvPr id="29" name="Graphic 28" descr="Shoe footprints outline">
            <a:extLst>
              <a:ext uri="{FF2B5EF4-FFF2-40B4-BE49-F238E27FC236}">
                <a16:creationId xmlns:a16="http://schemas.microsoft.com/office/drawing/2014/main" id="{0E57F72B-D349-4617-9D43-D1BEEC096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819179">
            <a:off x="6462476" y="4857002"/>
            <a:ext cx="914400" cy="914400"/>
          </a:xfrm>
          <a:prstGeom prst="rect">
            <a:avLst/>
          </a:prstGeom>
        </p:spPr>
      </p:pic>
      <p:pic>
        <p:nvPicPr>
          <p:cNvPr id="31" name="Graphic 30" descr="Shoe footprints outline">
            <a:extLst>
              <a:ext uri="{FF2B5EF4-FFF2-40B4-BE49-F238E27FC236}">
                <a16:creationId xmlns:a16="http://schemas.microsoft.com/office/drawing/2014/main" id="{3A1EFC1D-B8E7-4F14-A02C-43F927C5E8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986191">
            <a:off x="2685923" y="5392070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AD23C6-464A-8A74-FC1C-083A69EE41F7}"/>
              </a:ext>
            </a:extLst>
          </p:cNvPr>
          <p:cNvSpPr txBox="1"/>
          <p:nvPr/>
        </p:nvSpPr>
        <p:spPr>
          <a:xfrm>
            <a:off x="8161973" y="2485438"/>
            <a:ext cx="38691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>
                <a:solidFill>
                  <a:schemeClr val="accent4">
                    <a:lumMod val="75000"/>
                  </a:schemeClr>
                </a:solidFill>
              </a:rPr>
              <a:t>PROJEKTVALG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C9DC2-15A0-7853-E919-3BED0B29126C}"/>
              </a:ext>
            </a:extLst>
          </p:cNvPr>
          <p:cNvSpPr/>
          <p:nvPr/>
        </p:nvSpPr>
        <p:spPr>
          <a:xfrm>
            <a:off x="8161972" y="2871273"/>
            <a:ext cx="3855532" cy="28135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da-DK" sz="1400" b="1" i="0" dirty="0">
                <a:solidFill>
                  <a:srgbClr val="333333"/>
                </a:solidFill>
                <a:effectLst/>
                <a:latin typeface="OpenSans"/>
              </a:rPr>
              <a:t>Vigtige forudsætninger for at vælge de rigtige projekter er:</a:t>
            </a:r>
          </a:p>
          <a:p>
            <a:endParaRPr lang="da-DK" sz="1400" b="1" dirty="0">
              <a:solidFill>
                <a:srgbClr val="333333"/>
              </a:solidFill>
              <a:latin typeface="OpenSan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sz="1400" b="0" i="0" dirty="0">
                <a:solidFill>
                  <a:srgbClr val="333333"/>
                </a:solidFill>
                <a:effectLst/>
                <a:latin typeface="OpenSans"/>
              </a:rPr>
              <a:t>Projektets evne til at indfri organisationens strategiske målsætninger og aktuelle udviklingsbehov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rgbClr val="333333"/>
                </a:solidFill>
                <a:latin typeface="OpenSans"/>
              </a:rPr>
              <a:t>Projektets muligheder for at skabe synergi i den eksisterende portefølje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rgbClr val="333333"/>
                </a:solidFill>
                <a:latin typeface="OpenSans"/>
              </a:rPr>
              <a:t>Projektets </a:t>
            </a:r>
            <a:r>
              <a:rPr lang="da-DK" sz="1400" b="0" i="0" dirty="0">
                <a:solidFill>
                  <a:srgbClr val="333333"/>
                </a:solidFill>
                <a:effectLst/>
                <a:latin typeface="OpenSans"/>
              </a:rPr>
              <a:t>forventede omkostninger, ressourceforbrug og forventede resultater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sz="1400" b="0" i="0" dirty="0">
                <a:solidFill>
                  <a:srgbClr val="333333"/>
                </a:solidFill>
                <a:effectLst/>
                <a:latin typeface="OpenSans"/>
              </a:rPr>
              <a:t>Konsekvenser hvis projektet ikke gennemføres</a:t>
            </a:r>
          </a:p>
        </p:txBody>
      </p:sp>
      <p:pic>
        <p:nvPicPr>
          <p:cNvPr id="30" name="Graphic 29" descr="Shoe footprints outline">
            <a:extLst>
              <a:ext uri="{FF2B5EF4-FFF2-40B4-BE49-F238E27FC236}">
                <a16:creationId xmlns:a16="http://schemas.microsoft.com/office/drawing/2014/main" id="{889EBCAB-480A-4023-BFDA-85F275208E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81554">
            <a:off x="7333689" y="5145081"/>
            <a:ext cx="914400" cy="914400"/>
          </a:xfrm>
          <a:prstGeom prst="rect">
            <a:avLst/>
          </a:prstGeom>
        </p:spPr>
      </p:pic>
      <p:pic>
        <p:nvPicPr>
          <p:cNvPr id="3" name="Graphic 2" descr="Shoe footprints outline">
            <a:extLst>
              <a:ext uri="{FF2B5EF4-FFF2-40B4-BE49-F238E27FC236}">
                <a16:creationId xmlns:a16="http://schemas.microsoft.com/office/drawing/2014/main" id="{2D6A3695-D6F7-30C8-A134-BB0BCD5B77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8201300" y="5359375"/>
            <a:ext cx="914400" cy="914400"/>
          </a:xfrm>
          <a:prstGeom prst="rect">
            <a:avLst/>
          </a:prstGeom>
        </p:spPr>
      </p:pic>
      <p:pic>
        <p:nvPicPr>
          <p:cNvPr id="7" name="Graphic 6" descr="Shoe footprints outline">
            <a:extLst>
              <a:ext uri="{FF2B5EF4-FFF2-40B4-BE49-F238E27FC236}">
                <a16:creationId xmlns:a16="http://schemas.microsoft.com/office/drawing/2014/main" id="{BA4EAE98-BE5C-249B-6691-BB7D3B361A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4236414">
            <a:off x="9277889" y="51009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4AA7039-7762-60E3-35AB-ABA99015B7C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61" y="-10727"/>
            <a:ext cx="12203586" cy="8123275"/>
          </a:xfrm>
          <a:prstGeom prst="rect">
            <a:avLst/>
          </a:prstGeom>
        </p:spPr>
      </p:pic>
      <p:pic>
        <p:nvPicPr>
          <p:cNvPr id="375" name="Billede 374">
            <a:extLst>
              <a:ext uri="{FF2B5EF4-FFF2-40B4-BE49-F238E27FC236}">
                <a16:creationId xmlns:a16="http://schemas.microsoft.com/office/drawing/2014/main" id="{148DA13F-C26E-4BFB-BF23-2D24E58687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56367" cy="8165805"/>
          </a:xfrm>
          <a:prstGeom prst="rect">
            <a:avLst/>
          </a:prstGeom>
        </p:spPr>
      </p:pic>
      <p:pic>
        <p:nvPicPr>
          <p:cNvPr id="167" name="Billede 166">
            <a:extLst>
              <a:ext uri="{FF2B5EF4-FFF2-40B4-BE49-F238E27FC236}">
                <a16:creationId xmlns:a16="http://schemas.microsoft.com/office/drawing/2014/main" id="{94573D3D-B9A7-4ECD-8E36-825CB773901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9" name="Billede 168">
            <a:extLst>
              <a:ext uri="{FF2B5EF4-FFF2-40B4-BE49-F238E27FC236}">
                <a16:creationId xmlns:a16="http://schemas.microsoft.com/office/drawing/2014/main" id="{9313666C-097D-4B59-925A-2F5147629B0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1" name="Billede 170">
            <a:extLst>
              <a:ext uri="{FF2B5EF4-FFF2-40B4-BE49-F238E27FC236}">
                <a16:creationId xmlns:a16="http://schemas.microsoft.com/office/drawing/2014/main" id="{04BCC49F-89EE-4EEF-A290-577AAB526C3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EF4D1A3-A1B6-E817-488C-7F111B162D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48705" cy="8123274"/>
          </a:xfrm>
          <a:prstGeom prst="rect">
            <a:avLst/>
          </a:prstGeom>
        </p:spPr>
      </p:pic>
      <p:pic>
        <p:nvPicPr>
          <p:cNvPr id="359" name="Billede 358">
            <a:extLst>
              <a:ext uri="{FF2B5EF4-FFF2-40B4-BE49-F238E27FC236}">
                <a16:creationId xmlns:a16="http://schemas.microsoft.com/office/drawing/2014/main" id="{4C59D09B-110F-457A-B0EE-B61DA77CC8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56367" cy="8165805"/>
          </a:xfrm>
          <a:prstGeom prst="rect">
            <a:avLst/>
          </a:prstGeom>
        </p:spPr>
      </p:pic>
      <p:pic>
        <p:nvPicPr>
          <p:cNvPr id="365" name="Billede 364">
            <a:extLst>
              <a:ext uri="{FF2B5EF4-FFF2-40B4-BE49-F238E27FC236}">
                <a16:creationId xmlns:a16="http://schemas.microsoft.com/office/drawing/2014/main" id="{4BE8106C-3968-4A5D-91DD-E60731010E0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7" name="Billede 366">
            <a:extLst>
              <a:ext uri="{FF2B5EF4-FFF2-40B4-BE49-F238E27FC236}">
                <a16:creationId xmlns:a16="http://schemas.microsoft.com/office/drawing/2014/main" id="{30F6CE11-29DE-4A81-BDDE-7E102C6101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0832" cy="8135467"/>
          </a:xfrm>
          <a:prstGeom prst="rect">
            <a:avLst/>
          </a:prstGeom>
        </p:spPr>
      </p:pic>
      <p:pic>
        <p:nvPicPr>
          <p:cNvPr id="369" name="Billede 368">
            <a:extLst>
              <a:ext uri="{FF2B5EF4-FFF2-40B4-BE49-F238E27FC236}">
                <a16:creationId xmlns:a16="http://schemas.microsoft.com/office/drawing/2014/main" id="{B93B3D83-F19E-4616-999C-1677FB310F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95097" cy="8208335"/>
          </a:xfrm>
          <a:prstGeom prst="rect">
            <a:avLst/>
          </a:prstGeom>
        </p:spPr>
      </p:pic>
      <p:pic>
        <p:nvPicPr>
          <p:cNvPr id="373" name="Billede 372">
            <a:extLst>
              <a:ext uri="{FF2B5EF4-FFF2-40B4-BE49-F238E27FC236}">
                <a16:creationId xmlns:a16="http://schemas.microsoft.com/office/drawing/2014/main" id="{E7AC73D2-0E58-4241-A114-51B702C0F1E8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7" name="Billede 376">
            <a:extLst>
              <a:ext uri="{FF2B5EF4-FFF2-40B4-BE49-F238E27FC236}">
                <a16:creationId xmlns:a16="http://schemas.microsoft.com/office/drawing/2014/main" id="{1FB984A0-46DB-4457-B77E-360A52D77DFC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9" name="Billede 378">
            <a:extLst>
              <a:ext uri="{FF2B5EF4-FFF2-40B4-BE49-F238E27FC236}">
                <a16:creationId xmlns:a16="http://schemas.microsoft.com/office/drawing/2014/main" id="{1ABAF074-DC02-475F-8E46-73078229AC5A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1" name="Billede 380">
            <a:extLst>
              <a:ext uri="{FF2B5EF4-FFF2-40B4-BE49-F238E27FC236}">
                <a16:creationId xmlns:a16="http://schemas.microsoft.com/office/drawing/2014/main" id="{A362B86A-DDBC-4D16-A134-E7F57B57EA7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3" name="Billede 382">
            <a:extLst>
              <a:ext uri="{FF2B5EF4-FFF2-40B4-BE49-F238E27FC236}">
                <a16:creationId xmlns:a16="http://schemas.microsoft.com/office/drawing/2014/main" id="{C909FBA4-D846-4686-82E0-54CF0916C76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3586" cy="6864517"/>
          </a:xfrm>
          <a:prstGeom prst="rect">
            <a:avLst/>
          </a:prstGeom>
        </p:spPr>
      </p:pic>
      <p:pic>
        <p:nvPicPr>
          <p:cNvPr id="163" name="Billede 162">
            <a:extLst>
              <a:ext uri="{FF2B5EF4-FFF2-40B4-BE49-F238E27FC236}">
                <a16:creationId xmlns:a16="http://schemas.microsoft.com/office/drawing/2014/main" id="{A2FE33B2-C232-41A4-99B2-4D95A214023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422507" cy="8293395"/>
          </a:xfrm>
          <a:prstGeom prst="rect">
            <a:avLst/>
          </a:prstGeom>
        </p:spPr>
      </p:pic>
      <p:pic>
        <p:nvPicPr>
          <p:cNvPr id="165" name="Billede 164">
            <a:extLst>
              <a:ext uri="{FF2B5EF4-FFF2-40B4-BE49-F238E27FC236}">
                <a16:creationId xmlns:a16="http://schemas.microsoft.com/office/drawing/2014/main" id="{B77249B3-5F67-4B17-A53B-70EF4D49BC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3586" cy="8123275"/>
          </a:xfrm>
          <a:prstGeom prst="rect">
            <a:avLst/>
          </a:prstGeom>
        </p:spPr>
      </p:pic>
      <p:sp>
        <p:nvSpPr>
          <p:cNvPr id="361" name="Title 360"/>
          <p:cNvSpPr>
            <a:spLocks noGrp="1"/>
          </p:cNvSpPr>
          <p:nvPr>
            <p:ph type="ctrTitle"/>
          </p:nvPr>
        </p:nvSpPr>
        <p:spPr>
          <a:xfrm>
            <a:off x="374400" y="-2950204"/>
            <a:ext cx="8132617" cy="2145600"/>
          </a:xfrm>
        </p:spPr>
        <p:txBody>
          <a:bodyPr/>
          <a:lstStyle/>
          <a:p>
            <a:r>
              <a:rPr lang="en-US"/>
              <a:t>Forside</a:t>
            </a:r>
          </a:p>
        </p:txBody>
      </p:sp>
      <p:pic>
        <p:nvPicPr>
          <p:cNvPr id="175" name="Pladsholder til logo">
            <a:extLst>
              <a:ext uri="{FF2B5EF4-FFF2-40B4-BE49-F238E27FC236}">
                <a16:creationId xmlns:a16="http://schemas.microsoft.com/office/drawing/2014/main" id="{BFE58DBC-162E-4419-AA0A-6FED6E2E259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62656" cy="1536700"/>
          </a:xfrm>
          <a:prstGeom prst="rect">
            <a:avLst/>
          </a:prstGeom>
          <a:solidFill>
            <a:schemeClr val="bg1"/>
          </a:solidFill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2545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 xmlns:a16="http://schemas.microsoft.com/office/drawing/2014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4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1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8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kgautier\AppData\Local\Templafy\AddIns\PowerPointVsto\Support and care.p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etteb\AppData\Local\Templafy\AddIns\PowerPointVsto\SAMF-Debat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kgautier\AppData\Local\Templafy\AddIns\PowerPointVsto\Person univers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5679605241088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larris\AppData\Local\Temp\1\Templafy\PowerPointVsto\Assets\SDU_UK_116 MM.png"/>
  <p:tag name="TEMPLAFYSLIDEID" val="637260915642645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kgautier\AppData\Local\Templafy\AddIns\PowerPointVsto\Person univers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kgautier\AppData\Local\Templafy\AddIns\PowerPointVsto\Organisation people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kgautier\AppData\Local\Templafy\AddIns\PowerPointVsto\Regler og medarbejdergoder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kgautier\AppData\Local\Templafy\AddIns\PowerPointVsto\Personalevilkår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kgautier\AppData\Local\Templafy\AddIns\PowerPointVsto\Organisation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kgautier\AppData\Local\Templafy\AddIns\PowerPointVsto\Mangfoldighed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kgautier\AppData\Local\Templafy\AddIns\PowerPointVsto\Kompetenceudvikling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kgautier\AppData\Local\Templafy\AddIns\PowerPointVsto\Krænkende adfærd.png"/>
</p:tagLst>
</file>

<file path=ppt/theme/theme1.xml><?xml version="1.0" encoding="utf-8"?>
<a:theme xmlns:a="http://schemas.openxmlformats.org/drawingml/2006/main" name="SDU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" id="{F00653A6-EDC9-4A26-A101-22DCF11D94E2}" vid="{4BE6CC0C-BBC1-44D2-9F45-8500ECBE5456}"/>
    </a:ext>
  </a:extLst>
</a:theme>
</file>

<file path=ppt/theme/theme2.xml><?xml version="1.0" encoding="utf-8"?>
<a:theme xmlns:a="http://schemas.openxmlformats.org/drawingml/2006/main" name="Corporate-KU Leuven-Liggend-Achtergrond Wit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FormConfiguration><![CDATA[{"formFields":[{"type":"instructions","name":"Vlgdato","label":"Vælg dato hvis der skal være dato på slideshowet / select date if you want dates in the slideshow"},{"required":false,"shareValue":false,"type":"datePicker","name":"Date","label":"Date"}],"formDataEntries":[]}]]></TemplafyFormConfiguration>
</file>

<file path=customXml/item2.xml><?xml version="1.0" encoding="utf-8"?>
<TemplafyTemplateConfiguration><![CDATA[{"elementsMetadata":[{"type":"shape","id":"96140c3c-28c9-4e83-857c-f817759d1478","elementConfiguration":{"binding":"{{FormatDateTime(Form.Date,Translate(\"Format_DateCustomA\"),DocumentLanguage)}}","type":"text","disableUpdates":false}},{"type":"shape","id":"3ab2dea6-c487-4d3d-be59-39709c5da474","elementConfiguration":{"binding":"{{UserProfile.Institut.Institute}}","type":"text","disableUpdates":false}},{"type":"shape","id":"d5010108-a4ea-4326-8cff-34c9a82235e1","elementConfiguration":{"binding":"{{UserProfile.Institut.Institute}}","type":"text","disableUpdates":false}},{"type":"shape","id":"3fa6b1f0-3620-4f0f-ab0c-4a5d3ca07f58","elementConfiguration":{"binding":"{{UserProfile.Institut.Institute}}","type":"text","disableUpdates":false}},{"type":"shape","id":"06652131-e3a2-48b1-8131-fe4fe0d061b1","elementConfiguration":{"binding":"{{UserProfile.Institut.Institute}}","type":"text","disableUpdates":false}},{"type":"shape","id":"9f0a73b5-4856-4fed-b3df-928064cb5010","elementConfiguration":{"binding":"{{UserProfile.Institut.Institute}}","type":"text","disableUpdates":false}},{"type":"shape","id":"a8c24a53-ec62-4f45-92f1-a6bf3e9533cf","elementConfiguration":{"binding":"{{UserProfile.Institut.Institute}}","type":"text","disableUpdates":false}},{"type":"shape","id":"c16aa36a-1181-4c5a-bb74-aaef21347da8","elementConfiguration":{"binding":"{{UserProfile.Institut.Institute}}","type":"text","disableUpdates":false}},{"type":"shape","id":"a213ad65-df7a-4295-bc45-cc455d75404d","elementConfiguration":{"binding":"{{UserProfile.Institut.Institute}}","type":"text","disableUpdates":false}},{"type":"shape","id":"506ae894-bdcf-4388-8987-0bfc4bfdb04d","elementConfiguration":{"binding":"{{UserProfile.Institut.Institute}}","type":"text","disableUpdates":false}},{"type":"shape","id":"83a7c4a9-06b6-4a9f-9a20-bd45502b3b7f","elementConfiguration":{"binding":"{{UserProfile.Institut.Institute}}","type":"text","disableUpdates":false}},{"type":"shape","id":"f22f606c-8739-43f6-8e4b-714590460733","elementConfiguration":{"binding":"{{UserProfile.Institut.Institute}}","type":"text","disableUpdates":false}},{"type":"shape","id":"b47938a0-6ab7-499a-b6d8-24c0998ede45","elementConfiguration":{"binding":"{{UserProfile.Institut.Institute}}","type":"text","disableUpdates":false}},{"type":"shape","id":"557800b8-d3fa-4936-ae20-eaab6add7aa9","elementConfiguration":{"binding":"{{UserProfile.Institut.Institute}}","type":"text","disableUpdates":false}},{"type":"shape","id":"9611d5c9-cc12-48dc-844d-cd4328122f53","elementConfiguration":{"binding":"{{UserProfile.Institut.Institute}}","type":"text","disableUpdates":false}},{"type":"shape","id":"f914e55a-ecad-4f2a-a744-b6cfc5326762","elementConfiguration":{"binding":"{{UserProfile.Institut.Institute}}","type":"text","disableUpdates":false}}],"transformationConfigurations":[],"templateName":"SDU widescreen 16:9 template - with department, date and links","templateDescription":"SDU bredformat 16:9 skabelon - med enhed, dato og links.","enableDocumentContentUpdater":false,"version":"2.0"}]]></TemplafyTemplateConfiguration>
</file>

<file path=customXml/item3.xml><?xml version="1.0" encoding="utf-8"?>
<TemplafySlideTemplateConfiguration><![CDATA[{"slideVersion":1,"isValidatorEnabled":false,"isLocked":false,"elementsMetadata":[{"type":"shape","elementConfiguration":{"binding":"{{UserProfile.Institut.Institute}}","type":"text","disableUpdates":false}}],"slideId":"637961591343009082","enableDocumentContentUpdater":false,"version":"2.0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{"type":"shape","elementConfiguration":{"binding":"{{UserProfile.Institut.Institute}}","type":"text","disableUpdates":false}}],"slideId":"637961591343422663","enableDocumentContentUpdater":fals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638376225107336171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E58D0F7B-1F17-4E5D-BC63-2B0FB3F5A51A}">
  <ds:schemaRefs/>
</ds:datastoreItem>
</file>

<file path=customXml/itemProps2.xml><?xml version="1.0" encoding="utf-8"?>
<ds:datastoreItem xmlns:ds="http://schemas.openxmlformats.org/officeDocument/2006/customXml" ds:itemID="{90DE47FB-CBD9-46EF-A4BB-64ED750A2AFD}">
  <ds:schemaRefs/>
</ds:datastoreItem>
</file>

<file path=customXml/itemProps3.xml><?xml version="1.0" encoding="utf-8"?>
<ds:datastoreItem xmlns:ds="http://schemas.openxmlformats.org/officeDocument/2006/customXml" ds:itemID="{FEB1901F-BF6C-471C-A3B9-C97FE7EC6A0F}">
  <ds:schemaRefs/>
</ds:datastoreItem>
</file>

<file path=customXml/itemProps4.xml><?xml version="1.0" encoding="utf-8"?>
<ds:datastoreItem xmlns:ds="http://schemas.openxmlformats.org/officeDocument/2006/customXml" ds:itemID="{BEB2B9B7-9C71-4451-AD27-ED26CCFBE3BC}">
  <ds:schemaRefs/>
</ds:datastoreItem>
</file>

<file path=customXml/itemProps5.xml><?xml version="1.0" encoding="utf-8"?>
<ds:datastoreItem xmlns:ds="http://schemas.openxmlformats.org/officeDocument/2006/customXml" ds:itemID="{B6E2411C-C7CE-471D-A2FE-2DDC2791DDEB}">
  <ds:schemaRefs/>
</ds:datastoreItem>
</file>

<file path=customXml/itemProps6.xml><?xml version="1.0" encoding="utf-8"?>
<ds:datastoreItem xmlns:ds="http://schemas.openxmlformats.org/officeDocument/2006/customXml" ds:itemID="{401A8540-678B-4413-87E1-8EB5BA69A495}">
  <ds:schemaRefs/>
</ds:datastoreItem>
</file>

<file path=customXml/itemProps7.xml><?xml version="1.0" encoding="utf-8"?>
<ds:datastoreItem xmlns:ds="http://schemas.openxmlformats.org/officeDocument/2006/customXml" ds:itemID="{16EB504A-DEFC-44D5-B8DF-9AC6839AD6EC}">
  <ds:schemaRefs/>
</ds:datastoreItem>
</file>

<file path=customXml/itemProps8.xml><?xml version="1.0" encoding="utf-8"?>
<ds:datastoreItem xmlns:ds="http://schemas.openxmlformats.org/officeDocument/2006/customXml" ds:itemID="{7A39CAFD-D8C1-40AC-9C44-E712FE7BC26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941</Words>
  <Application>Microsoft Office PowerPoint</Application>
  <PresentationFormat>Widescreen</PresentationFormat>
  <Paragraphs>95</Paragraphs>
  <Slides>7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7</vt:i4>
      </vt:variant>
    </vt:vector>
  </HeadingPairs>
  <TitlesOfParts>
    <vt:vector size="15" baseType="lpstr">
      <vt:lpstr>Arial</vt:lpstr>
      <vt:lpstr>Calibri</vt:lpstr>
      <vt:lpstr>Courier New</vt:lpstr>
      <vt:lpstr>OpenSans</vt:lpstr>
      <vt:lpstr>Segoe UI Light</vt:lpstr>
      <vt:lpstr>Wingdings</vt:lpstr>
      <vt:lpstr>SDU</vt:lpstr>
      <vt:lpstr>Corporate-KU Leuven-Liggend-Achtergrond Wit</vt:lpstr>
      <vt:lpstr>Hvordan udfolder vi SDU’s strategi om værdi, kvalitet, mennesker på HR-området  Eksempler på projekter og porteføljestyring i SDU HR       Projekt- og porteføljeudvalget 12. april 2024</vt:lpstr>
      <vt:lpstr>HR-evner på universitetet</vt:lpstr>
      <vt:lpstr>2 eksempler på HR-projekter der bidrager til at realisere SDU’s strategi </vt:lpstr>
      <vt:lpstr>Kompetenceudvikling</vt:lpstr>
      <vt:lpstr>Planlægning af arbejdsstyrken og rekruttering</vt:lpstr>
      <vt:lpstr>Porteføljestyring</vt:lpstr>
      <vt:lpstr>Forside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2024-03-21T19:51:25Z</dcterms:created>
  <dcterms:modified xsi:type="dcterms:W3CDTF">2024-04-12T13:13:28Z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2022-09-01T12:40:42</vt:lpwstr>
  </property>
  <property fmtid="{D5CDD505-2E9C-101B-9397-08002B2CF9AE}" pid="3" name="TemplafyTenantId">
    <vt:lpwstr>sdu</vt:lpwstr>
  </property>
  <property fmtid="{D5CDD505-2E9C-101B-9397-08002B2CF9AE}" pid="4" name="TemplafyTemplateId">
    <vt:lpwstr>636891894186761813</vt:lpwstr>
  </property>
  <property fmtid="{D5CDD505-2E9C-101B-9397-08002B2CF9AE}" pid="5" name="TemplafyUserProfileId">
    <vt:lpwstr>637830429762055744</vt:lpwstr>
  </property>
  <property fmtid="{D5CDD505-2E9C-101B-9397-08002B2CF9AE}" pid="6" name="TemplafyLanguageCode">
    <vt:lpwstr>da-DK</vt:lpwstr>
  </property>
  <property fmtid="{D5CDD505-2E9C-101B-9397-08002B2CF9AE}" pid="7" name="TemplafyFromBlank">
    <vt:bool>false</vt:bool>
  </property>
</Properties>
</file>