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3" r:id="rId5"/>
    <p:sldMasterId id="2147483648" r:id="rId6"/>
  </p:sldMasterIdLst>
  <p:notesMasterIdLst>
    <p:notesMasterId r:id="rId14"/>
  </p:notesMasterIdLst>
  <p:sldIdLst>
    <p:sldId id="256" r:id="rId7"/>
    <p:sldId id="257" r:id="rId8"/>
    <p:sldId id="258" r:id="rId9"/>
    <p:sldId id="260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9E6F4-3A5E-43DF-B230-667C5A4CF16B}" v="27" dt="2025-02-20T19:17:22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2" autoAdjust="0"/>
  </p:normalViewPr>
  <p:slideViewPr>
    <p:cSldViewPr snapToGrid="0" showGuides="1">
      <p:cViewPr varScale="1">
        <p:scale>
          <a:sx n="140" d="100"/>
          <a:sy n="140" d="100"/>
        </p:scale>
        <p:origin x="156" y="5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21/02/2025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7BCC6E7-9279-FA89-A785-CF0077EE4743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4BAC96C-D3F0-4589-BA68-661284F36D77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 + 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2768CFE1-1FE9-4959-A383-DACF3849A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" y="1"/>
            <a:ext cx="12155416" cy="685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4224DA-609D-4327-B612-98F80E4EB116}"/>
              </a:ext>
            </a:extLst>
          </p:cNvPr>
          <p:cNvCxnSpPr>
            <a:cxnSpLocks/>
          </p:cNvCxnSpPr>
          <p:nvPr userDrawn="1"/>
        </p:nvCxnSpPr>
        <p:spPr>
          <a:xfrm>
            <a:off x="500541" y="6255835"/>
            <a:ext cx="4735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42B3821F-659C-4949-B01D-BDA68F4803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62" y="819700"/>
            <a:ext cx="10582876" cy="57200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Projektets titel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F6D6CD-D673-4B7F-AAE4-63220F65D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057" y="1507623"/>
            <a:ext cx="10564595" cy="2006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377" b="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377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377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377"/>
            </a:lvl5pPr>
          </a:lstStyle>
          <a:p>
            <a:pPr lvl="0"/>
            <a:r>
              <a:rPr lang="da-DK" dirty="0"/>
              <a:t>Forfatter(e)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0648" y="1728596"/>
            <a:ext cx="10579891" cy="71707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41" b="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538"/>
            </a:lvl2pPr>
            <a:lvl3pPr marL="0" indent="0" algn="l">
              <a:buFont typeface="Arial" panose="020B0604020202020204" pitchFamily="34" charset="0"/>
              <a:buChar char="​"/>
              <a:defRPr sz="538"/>
            </a:lvl3pPr>
            <a:lvl4pPr marL="0" indent="0" algn="l">
              <a:buFont typeface="Arial" panose="020B0604020202020204" pitchFamily="34" charset="0"/>
              <a:buChar char="​"/>
              <a:defRPr sz="538"/>
            </a:lvl4pPr>
            <a:lvl5pPr marL="0" indent="0" algn="l">
              <a:buFont typeface="Arial" panose="020B0604020202020204" pitchFamily="34" charset="0"/>
              <a:buChar char="​"/>
              <a:defRPr sz="538"/>
            </a:lvl5pPr>
            <a:lvl6pPr marL="0" indent="0" algn="l">
              <a:buFont typeface="Arial" panose="020B0604020202020204" pitchFamily="34" charset="0"/>
              <a:buChar char="​"/>
              <a:defRPr sz="538"/>
            </a:lvl6pPr>
            <a:lvl7pPr marL="0" indent="0" algn="l">
              <a:buFont typeface="Arial" panose="020B0604020202020204" pitchFamily="34" charset="0"/>
              <a:buChar char="​"/>
              <a:defRPr sz="538"/>
            </a:lvl7pPr>
            <a:lvl8pPr marL="0" indent="0" algn="l">
              <a:buFont typeface="Arial" panose="020B0604020202020204" pitchFamily="34" charset="0"/>
              <a:buChar char="​"/>
              <a:defRPr sz="538"/>
            </a:lvl8pPr>
            <a:lvl9pPr marL="0" indent="0" algn="l">
              <a:buFont typeface="Arial" panose="020B0604020202020204" pitchFamily="34" charset="0"/>
              <a:buChar char="​"/>
              <a:defRPr sz="538"/>
            </a:lvl9pPr>
          </a:lstStyle>
          <a:p>
            <a:r>
              <a:rPr lang="da-DK" dirty="0"/>
              <a:t>Indledning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4A2C2E-0EDE-47A6-AC95-D893E937BC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541" y="2549306"/>
            <a:ext cx="3096654" cy="1116875"/>
          </a:xfrm>
          <a:noFill/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F7371C5-7F0A-434A-A2A8-B68F573D274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37212" y="2549306"/>
            <a:ext cx="3096652" cy="11168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16C494-2704-4375-BCF7-0037FC2B52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0542" y="4084593"/>
            <a:ext cx="3096654" cy="2044434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6CCE139-F711-4616-A047-E2CE4A2696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7213" y="4084593"/>
            <a:ext cx="3096654" cy="2044434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C15730-CFBE-42F4-8C2E-F860362357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73883" y="4084593"/>
            <a:ext cx="3096654" cy="2044434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9F26FDA-60C9-4114-B133-79D6F25D22A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973883" y="2549306"/>
            <a:ext cx="3096654" cy="13218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Graf/tabel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FD9DB43-EA6E-4E55-8CF0-8D9937651E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9854" y="3714550"/>
            <a:ext cx="3098932" cy="156637"/>
          </a:xfrm>
        </p:spPr>
        <p:txBody>
          <a:bodyPr/>
          <a:lstStyle>
            <a:lvl1pPr>
              <a:spcAft>
                <a:spcPts val="0"/>
              </a:spcAft>
              <a:defRPr sz="350" b="0"/>
            </a:lvl1pPr>
            <a:lvl2pPr>
              <a:spcAft>
                <a:spcPts val="0"/>
              </a:spcAft>
              <a:defRPr sz="350"/>
            </a:lvl2pPr>
            <a:lvl3pPr marL="0"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FF11E692-9ADC-4AEE-966C-1A32B9F923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7212" y="3714550"/>
            <a:ext cx="3096652" cy="156637"/>
          </a:xfrm>
        </p:spPr>
        <p:txBody>
          <a:bodyPr/>
          <a:lstStyle>
            <a:lvl1pPr>
              <a:spcAft>
                <a:spcPts val="0"/>
              </a:spcAft>
              <a:defRPr sz="350" b="0"/>
            </a:lvl1pPr>
            <a:lvl2pPr>
              <a:spcAft>
                <a:spcPts val="0"/>
              </a:spcAft>
              <a:defRPr sz="350"/>
            </a:lvl2pPr>
            <a:lvl3pPr marL="0" indent="0">
              <a:spcAft>
                <a:spcPts val="0"/>
              </a:spcAft>
              <a:buNone/>
              <a:defRPr sz="323"/>
            </a:lvl3pPr>
            <a:lvl4pPr>
              <a:spcAft>
                <a:spcPts val="0"/>
              </a:spcAft>
              <a:defRPr sz="323"/>
            </a:lvl4pPr>
            <a:lvl5pPr>
              <a:spcAft>
                <a:spcPts val="0"/>
              </a:spcAft>
              <a:defRPr sz="323"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7337BDB8-5F52-4C2B-A5AF-E456B664E8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056" y="6284954"/>
            <a:ext cx="3096139" cy="5747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23"/>
            </a:lvl1pPr>
            <a:lvl2pPr>
              <a:buNone/>
              <a:defRPr sz="323"/>
            </a:lvl2pPr>
            <a:lvl3pPr>
              <a:defRPr sz="323"/>
            </a:lvl3pPr>
            <a:lvl4pPr>
              <a:defRPr sz="323"/>
            </a:lvl4pPr>
            <a:lvl5pPr>
              <a:defRPr sz="323"/>
            </a:lvl5pPr>
          </a:lstStyle>
          <a:p>
            <a:pPr lvl="0"/>
            <a:r>
              <a:rPr lang="da-DK" dirty="0"/>
              <a:t>Samarbejdspartnere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5EC9D44-9BE8-4FF8-9FE5-0FD5476FB5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EACA034-BA0F-49F2-8CC5-BAB40E1499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Indsæt via sidefod: Afdeling, Syddansk Universitet/ Name, University of Southern Denmark</a:t>
            </a:r>
            <a:endParaRPr lang="da-DK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FB0129F-99E8-41D8-B9F8-7ADDB0C51C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3D083C-813B-4EF1-9022-D19B331ACFA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1D8CEF-D0FB-45D4-B635-3375C6CA6CF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87078" y="6474360"/>
            <a:ext cx="1222533" cy="187932"/>
          </a:xfrm>
        </p:spPr>
        <p:txBody>
          <a:bodyPr wrap="none" tIns="792000"/>
          <a:lstStyle>
            <a:lvl1pPr marL="0" marR="0" indent="0" algn="l" defTabSz="246017" rtl="0" eaLnBrk="1" fontAlgn="auto" latinLnBrk="0" hangingPunct="1">
              <a:lnSpc>
                <a:spcPct val="110000"/>
              </a:lnSpc>
              <a:spcBef>
                <a:spcPts val="323"/>
              </a:spcBef>
              <a:spcAft>
                <a:spcPts val="161"/>
              </a:spcAft>
              <a:buClrTx/>
              <a:buSzTx/>
              <a:buFont typeface="Arial" panose="020B0604020202020204" pitchFamily="34" charset="0"/>
              <a:buChar char="​"/>
              <a:tabLst/>
              <a:defRPr sz="323"/>
            </a:lvl1pPr>
          </a:lstStyle>
          <a:p>
            <a:pPr marL="0" marR="0" lvl="0" indent="0" algn="l" defTabSz="246017" rtl="0" eaLnBrk="1" fontAlgn="auto" latinLnBrk="0" hangingPunct="1">
              <a:lnSpc>
                <a:spcPct val="110000"/>
              </a:lnSpc>
              <a:spcBef>
                <a:spcPts val="323"/>
              </a:spcBef>
              <a:spcAft>
                <a:spcPts val="161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dirty="0"/>
              <a:t>Indsæt logoer: Vælg pladsholderen, indsæt logo via Templafy/Billeder</a:t>
            </a:r>
          </a:p>
          <a:p>
            <a:pPr lvl="0"/>
            <a:endParaRPr lang="da-DK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4FFE6906-879E-4F81-8A51-B796EA23D70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880573" y="6473497"/>
            <a:ext cx="1222533" cy="187932"/>
          </a:xfrm>
        </p:spPr>
        <p:txBody>
          <a:bodyPr wrap="none" tIns="0" bIns="1224000"/>
          <a:lstStyle>
            <a:lvl1pPr>
              <a:defRPr sz="323"/>
            </a:lvl1pPr>
          </a:lstStyle>
          <a:p>
            <a:pPr lvl="0"/>
            <a:r>
              <a:rPr lang="da-DK" dirty="0"/>
              <a:t>Indsæt logo</a:t>
            </a: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A05CAE3A-BC6D-406C-8AD0-547351F0DFD9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274067" y="6474360"/>
            <a:ext cx="1222533" cy="187932"/>
          </a:xfrm>
        </p:spPr>
        <p:txBody>
          <a:bodyPr wrap="none" tIns="0" bIns="1224000"/>
          <a:lstStyle>
            <a:lvl1pPr>
              <a:defRPr sz="323"/>
            </a:lvl1pPr>
          </a:lstStyle>
          <a:p>
            <a:pPr lvl="0"/>
            <a:r>
              <a:rPr lang="da-DK"/>
              <a:t>Indsæt logo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38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1" userDrawn="1">
          <p15:clr>
            <a:srgbClr val="FBAE40"/>
          </p15:clr>
        </p15:guide>
        <p15:guide id="2" orient="horz" pos="2572" userDrawn="1">
          <p15:clr>
            <a:srgbClr val="FBAE40"/>
          </p15:clr>
        </p15:guide>
        <p15:guide id="3" orient="horz" pos="16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5C6B8E24-66E4-1DDA-ADCF-C1D6EB95214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9D838CB-E753-1CD5-AF9E-101E63EE7002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1BE9BA7-ED5E-4943-A249-9704A0A8F736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21-02-2025</a:t>
            </a:fld>
            <a:endParaRPr lang="da-DK" dirty="0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EA46720-1AC7-3FC2-4AB2-8DA6DE7D6F8D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9" y="607431"/>
            <a:ext cx="10583459" cy="572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42" y="1626151"/>
            <a:ext cx="10569997" cy="50303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1, Header 32</a:t>
            </a:r>
          </a:p>
          <a:p>
            <a:pPr lvl="1"/>
            <a:r>
              <a:rPr lang="en-GB" noProof="0" dirty="0"/>
              <a:t>Level 2, Body 32</a:t>
            </a:r>
          </a:p>
          <a:p>
            <a:pPr lvl="2"/>
            <a:r>
              <a:rPr lang="en-GB" noProof="0" dirty="0"/>
              <a:t>Level 3, Body 32</a:t>
            </a:r>
          </a:p>
          <a:p>
            <a:pPr lvl="3"/>
            <a:r>
              <a:rPr lang="en-GB" noProof="0" dirty="0"/>
              <a:t>Level 4, Body 24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6, Small Header 16</a:t>
            </a:r>
          </a:p>
          <a:p>
            <a:pPr lvl="6"/>
            <a:r>
              <a:rPr lang="en-GB" noProof="0" dirty="0"/>
              <a:t>Level 7, Small Body 16</a:t>
            </a:r>
          </a:p>
          <a:p>
            <a:pPr lvl="7"/>
            <a:r>
              <a:rPr lang="en-GB" noProof="0" dirty="0"/>
              <a:t>Level 8, Small Body 16</a:t>
            </a:r>
          </a:p>
          <a:p>
            <a:pPr lvl="7"/>
            <a:endParaRPr lang="en-GB" noProof="0" dirty="0"/>
          </a:p>
          <a:p>
            <a:pPr lvl="8"/>
            <a:r>
              <a:rPr lang="en-GB" noProof="0" dirty="0"/>
              <a:t>Infographic 110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F0F379-B57E-4EE5-8B07-01F2955DB3D2}"/>
              </a:ext>
            </a:extLst>
          </p:cNvPr>
          <p:cNvCxnSpPr>
            <a:cxnSpLocks/>
          </p:cNvCxnSpPr>
          <p:nvPr userDrawn="1"/>
        </p:nvCxnSpPr>
        <p:spPr>
          <a:xfrm>
            <a:off x="500541" y="281619"/>
            <a:ext cx="4735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1999794-01F0-4825-8DD8-13A8ED9821BE}"/>
              </a:ext>
            </a:extLst>
          </p:cNvPr>
          <p:cNvSpPr/>
          <p:nvPr userDrawn="1"/>
        </p:nvSpPr>
        <p:spPr>
          <a:xfrm rot="5400000">
            <a:off x="11349259" y="6181614"/>
            <a:ext cx="706339" cy="255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377" b="0" noProof="1">
                <a:solidFill>
                  <a:schemeClr val="tx1"/>
                </a:solidFill>
              </a:rPr>
              <a:t>Sydansk Universitet/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4BFE5BC-BC5C-4ADD-B236-9C4A05A34460}"/>
              </a:ext>
            </a:extLst>
          </p:cNvPr>
          <p:cNvSpPr/>
          <p:nvPr userDrawn="1"/>
        </p:nvSpPr>
        <p:spPr>
          <a:xfrm rot="5400000">
            <a:off x="11440827" y="5511952"/>
            <a:ext cx="523202" cy="255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377" b="0" noProof="1">
                <a:solidFill>
                  <a:schemeClr val="tx1"/>
                </a:solidFill>
              </a:rPr>
              <a:t>Sydansk Universitet/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8.19016&lt;/Left&gt;&#10;      &lt;Top&gt;470.5001&lt;/Top&gt;&#10;      &lt;Width&gt;360&lt;/Width&gt;&#10;      &lt;Height&gt;693.020935&lt;/Height&gt;&#10;    &lt;/SubGrid&gt;&#10;    &lt;SubGrid&gt;&#10;      &lt;Left&gt;492.595123&lt;/Left&gt;&#10;      &lt;Top&gt;470.5001&lt;/Top&gt;&#10;      &lt;Width&gt;360&lt;/Width&gt;&#10;      &lt;Height&gt;693.020935&lt;/Height&gt;&#10;    &lt;/SubGrid&gt;&#10;    &lt;SubGrid&gt;&#10;      &lt;Left&gt;927&lt;/Left&gt;&#10;      &lt;Top&gt;470.5001&lt;/Top&gt;&#10;      &lt;Width&gt;360&lt;/Width&gt;&#10;      &lt;Height&gt;693.020935&lt;/Height&gt;&#10;    &lt;/SubGrid&gt;&#10;    &lt;SubGrid&gt;&#10;      &lt;Left&gt;58.19016&lt;/Left&gt;&#10;      &lt;Top&gt;1232.926&lt;/Top&gt;&#10;      &lt;Width&gt;360&lt;/Width&gt;&#10;      &lt;Height&gt;693.020935&lt;/Height&gt;&#10;    &lt;/SubGrid&gt;&#10;    &lt;SubGrid&gt;&#10;      &lt;Left&gt;492.595123&lt;/Left&gt;&#10;      &lt;Top&gt;1232.926&lt;/Top&gt;&#10;      &lt;Width&gt;360&lt;/Width&gt;&#10;      &lt;Height&gt;693.020935&lt;/Height&gt;&#10;    &lt;/SubGrid&gt;&#10;    &lt;SubGrid&gt;&#10;      &lt;Left&gt;926.9998&lt;/Left&gt;&#10;      &lt;Top&gt;1232.926&lt;/Top&gt;&#10;      &lt;Width&gt;360&lt;/Width&gt;&#10;      &lt;Height&gt;693.020935&lt;/Height&gt;&#10;    &lt;/SubGrid&gt;&#10;  &lt;/SubGrids&gt;&#10;  &lt;WorkArea&gt;&#10;    &lt;Top&gt;470.5001&lt;/Top&gt;&#10;    &lt;Left&gt;58.19016&lt;/Left&gt;&#10;    &lt;Width&gt;1228.80981&lt;/Width&gt;&#10;    &lt;Height&gt;1455.4469&lt;/Height&gt;&#10;  &lt;/WorkArea&gt;&#10;  &lt;AspectW&gt;-1&lt;/AspectW&gt;&#10;  &lt;AspectH&gt;-1&lt;/AspectH&gt;&#10;  &lt;Width&gt;1417.375&lt;/Width&gt;&#10;  &lt;Height&gt;1984.25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06B21253-F9D4-4216-867C-90365FE7332C}"/>
              </a:ext>
            </a:extLst>
          </p:cNvPr>
          <p:cNvSpPr/>
          <p:nvPr userDrawn="1"/>
        </p:nvSpPr>
        <p:spPr>
          <a:xfrm>
            <a:off x="500542" y="1626151"/>
            <a:ext cx="10569997" cy="5030341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1FF3923-7925-4F96-861A-B0B8B6DABD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00542" y="1626151"/>
            <a:ext cx="3096654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E50407C-BA8A-4C1E-AA93-6BBAFD1F0D4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4237213" y="1626151"/>
            <a:ext cx="3095836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04A5401-1A4C-4570-A7CF-9B53907A297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973885" y="1626151"/>
            <a:ext cx="3096654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00040083-ECBD-4B74-ADC6-935BE40142B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500542" y="4261261"/>
            <a:ext cx="3096654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3073520-EBB2-4A05-88CD-0C0C677B180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237214" y="4261261"/>
            <a:ext cx="3096654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B98C284-411A-4CC4-8949-85D4F95A446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7973883" y="4261261"/>
            <a:ext cx="3096654" cy="2395231"/>
          </a:xfrm>
          <a:prstGeom prst="rect">
            <a:avLst/>
          </a:prstGeom>
          <a:noFill/>
          <a:ln w="31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75" tIns="9687" rIns="19375" bIns="9687" rtlCol="0" anchor="ctr"/>
          <a:lstStyle/>
          <a:p>
            <a:pPr algn="ctr"/>
            <a:endParaRPr lang="da-DK" sz="538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 rot="5400000">
            <a:off x="10231945" y="5071344"/>
            <a:ext cx="2940966" cy="2550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453">
                <a:solidFill>
                  <a:schemeClr val="tx1"/>
                </a:solidFill>
              </a:defRPr>
            </a:lvl1pPr>
          </a:lstStyle>
          <a:p>
            <a:r>
              <a:rPr lang="en-GB"/>
              <a:t>Indsæt via sidefod: Afdeling, Syddansk Universitet/ Name, University of Southern Denmark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99DA098-D8AC-4F76-B21B-ECD632050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55978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">
                <a:noFill/>
              </a:defRPr>
            </a:lvl1pPr>
          </a:lstStyle>
          <a:p>
            <a:fld id="{243D083C-813B-4EF1-9022-D19B331ACF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559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text" descr="{&quot;templafy&quot;:{&quot;id&quot;:&quot;e9ec65ea-2e3e-4953-8dd8-b45a9487788a&quot;}}" title="UserProfile.Institut.InstituteDCU_{{DocumentLanguage}}">
            <a:extLst>
              <a:ext uri="{FF2B5EF4-FFF2-40B4-BE49-F238E27FC236}">
                <a16:creationId xmlns:a16="http://schemas.microsoft.com/office/drawing/2014/main" id="{349FE162-FB9A-4685-99E4-F16662D025BB}"/>
              </a:ext>
            </a:extLst>
          </p:cNvPr>
          <p:cNvSpPr txBox="1">
            <a:spLocks/>
          </p:cNvSpPr>
          <p:nvPr userDrawn="1"/>
        </p:nvSpPr>
        <p:spPr>
          <a:xfrm>
            <a:off x="501055" y="175194"/>
            <a:ext cx="6832811" cy="9004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34" dirty="0"/>
              <a:t>SDU Digital</a:t>
            </a:r>
          </a:p>
        </p:txBody>
      </p:sp>
      <p:pic>
        <p:nvPicPr>
          <p:cNvPr id="21" name="Logo black">
            <a:extLst>
              <a:ext uri="{FF2B5EF4-FFF2-40B4-BE49-F238E27FC236}">
                <a16:creationId xmlns:a16="http://schemas.microsoft.com/office/drawing/2014/main" id="{32ADEC37-C81F-894B-9FF8-8E13FF03CC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61" y="201508"/>
            <a:ext cx="958858" cy="2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1086167" rtl="0" eaLnBrk="1" latinLnBrk="0" hangingPunct="1">
        <a:lnSpc>
          <a:spcPct val="88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6167" rtl="0" eaLnBrk="1" latinLnBrk="0" hangingPunct="1">
        <a:lnSpc>
          <a:spcPct val="110000"/>
        </a:lnSpc>
        <a:spcBef>
          <a:spcPts val="1425"/>
        </a:spcBef>
        <a:spcAft>
          <a:spcPts val="713"/>
        </a:spcAft>
        <a:buFont typeface="Arial" panose="020B0604020202020204" pitchFamily="34" charset="0"/>
        <a:buChar char="​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86167" rtl="0" eaLnBrk="1" latinLnBrk="0" hangingPunct="1">
        <a:lnSpc>
          <a:spcPct val="110000"/>
        </a:lnSpc>
        <a:spcBef>
          <a:spcPts val="0"/>
        </a:spcBef>
        <a:spcAft>
          <a:spcPts val="1425"/>
        </a:spcAft>
        <a:buFont typeface="Arial" panose="020B0604020202020204" pitchFamily="34" charset="0"/>
        <a:buChar char="​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812" indent="-213812" algn="l" defTabSz="1086167" rtl="0" eaLnBrk="1" latinLnBrk="0" hangingPunct="1">
        <a:lnSpc>
          <a:spcPct val="110000"/>
        </a:lnSpc>
        <a:spcBef>
          <a:spcPts val="0"/>
        </a:spcBef>
        <a:spcAft>
          <a:spcPts val="1425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427625" indent="-213812" algn="l" defTabSz="1086167" rtl="0" eaLnBrk="1" latinLnBrk="0" hangingPunct="1">
        <a:lnSpc>
          <a:spcPct val="110000"/>
        </a:lnSpc>
        <a:spcBef>
          <a:spcPts val="0"/>
        </a:spcBef>
        <a:spcAft>
          <a:spcPts val="1188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1437" indent="-213812" algn="l" defTabSz="1086167" rtl="0" eaLnBrk="1" latinLnBrk="0" hangingPunct="1">
        <a:lnSpc>
          <a:spcPct val="110000"/>
        </a:lnSpc>
        <a:spcBef>
          <a:spcPts val="0"/>
        </a:spcBef>
        <a:spcAft>
          <a:spcPts val="9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6167" rtl="0" eaLnBrk="1" latinLnBrk="0" hangingPunct="1">
        <a:lnSpc>
          <a:spcPct val="110000"/>
        </a:lnSpc>
        <a:spcBef>
          <a:spcPts val="713"/>
        </a:spcBef>
        <a:spcAft>
          <a:spcPts val="713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6167" rtl="0" eaLnBrk="1" latinLnBrk="0" hangingPunct="1">
        <a:lnSpc>
          <a:spcPct val="110000"/>
        </a:lnSpc>
        <a:spcBef>
          <a:spcPts val="0"/>
        </a:spcBef>
        <a:spcAft>
          <a:spcPts val="713"/>
        </a:spcAft>
        <a:buFont typeface="Arial" panose="020B0604020202020204" pitchFamily="34" charset="0"/>
        <a:buChar char="​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812" indent="-213812" algn="l" defTabSz="1086167" rtl="0" eaLnBrk="1" latinLnBrk="0" hangingPunct="1">
        <a:lnSpc>
          <a:spcPct val="110000"/>
        </a:lnSpc>
        <a:spcBef>
          <a:spcPts val="0"/>
        </a:spcBef>
        <a:spcAft>
          <a:spcPts val="713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6167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10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1pPr>
      <a:lvl2pPr marL="543083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2pPr>
      <a:lvl3pPr marL="1086167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3pPr>
      <a:lvl4pPr marL="1629251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4pPr>
      <a:lvl5pPr marL="2172334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5pPr>
      <a:lvl6pPr marL="2715417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6pPr>
      <a:lvl7pPr marL="3258500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7pPr>
      <a:lvl8pPr marL="3801584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8pPr>
      <a:lvl9pPr marL="4344667" algn="l" defTabSz="1086167" rtl="0" eaLnBrk="1" latinLnBrk="0" hangingPunct="1">
        <a:defRPr sz="21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7" userDrawn="1">
          <p15:clr>
            <a:srgbClr val="F26B43"/>
          </p15:clr>
        </p15:guide>
        <p15:guide id="3" orient="horz" pos="563" userDrawn="1">
          <p15:clr>
            <a:srgbClr val="F26B43"/>
          </p15:clr>
        </p15:guide>
        <p15:guide id="4" pos="7364" userDrawn="1">
          <p15:clr>
            <a:srgbClr val="F26B43"/>
          </p15:clr>
        </p15:guide>
        <p15:guide id="5" orient="horz" pos="4197" userDrawn="1">
          <p15:clr>
            <a:srgbClr val="F26B43"/>
          </p15:clr>
        </p15:guide>
        <p15:guide id="6" orient="horz" pos="1024" userDrawn="1">
          <p15:clr>
            <a:srgbClr val="F26B43"/>
          </p15:clr>
        </p15:guide>
        <p15:guide id="7" pos="6974" userDrawn="1">
          <p15:clr>
            <a:srgbClr val="F26B43"/>
          </p15:clr>
        </p15:guide>
        <p15:guide id="8" pos="2267" userDrawn="1">
          <p15:clr>
            <a:srgbClr val="F26B43"/>
          </p15:clr>
        </p15:guide>
        <p15:guide id="9" pos="2668" userDrawn="1">
          <p15:clr>
            <a:srgbClr val="F26B43"/>
          </p15:clr>
        </p15:guide>
        <p15:guide id="10" pos="4619" userDrawn="1">
          <p15:clr>
            <a:srgbClr val="F26B43"/>
          </p15:clr>
        </p15:guide>
        <p15:guide id="11" pos="5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dunet.dk/da/ledelse-og-strategi/projekter/revidering-af-sdus-kvalitetssyst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40320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A6DEA-3DCA-8EA2-DAF3-BEF97E5D8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 spæde skridt med Half Double</a:t>
            </a:r>
            <a:br>
              <a:rPr lang="da-DK" dirty="0"/>
            </a:br>
            <a:br>
              <a:rPr lang="da-DK" sz="3600" dirty="0"/>
            </a:br>
            <a:r>
              <a:rPr lang="da-DK" sz="3600" b="0" dirty="0"/>
              <a:t>Projekt- &amp; Porteføljenetværksmøde 21.02.2025</a:t>
            </a:r>
            <a:br>
              <a:rPr lang="da-DK" sz="3600" b="0" dirty="0"/>
            </a:br>
            <a:r>
              <a:rPr lang="da-DK" sz="2800" b="0" dirty="0"/>
              <a:t>v. Nina Thorsted Petersen, SDU IT</a:t>
            </a:r>
            <a:br>
              <a:rPr lang="da-DK" sz="3600" dirty="0"/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4884DF-0ED0-65A1-D524-AF6BD67B0B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EECC30-4DE5-47F8-B873-8F2901AE49D3}" type="datetime1">
              <a:rPr lang="da-DK" smtClean="0"/>
              <a:t>21-02-2025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002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2EE35-CE9D-916F-99B9-A682AAC6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Første projekt med Half Double elementer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3D896A-8871-E7BB-C17E-92B4AE52AD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163" y="1989137"/>
            <a:ext cx="10961237" cy="4157019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Delprojekt Digital løsning til uddannelsesberetningen</a:t>
            </a:r>
            <a:br>
              <a:rPr lang="da-DK" sz="1800" b="1" dirty="0"/>
            </a:br>
            <a:endParaRPr lang="da-DK" sz="1800" b="1" dirty="0"/>
          </a:p>
          <a:p>
            <a:r>
              <a:rPr lang="da-DK" sz="1800" dirty="0"/>
              <a:t>Udsprunget af projekt Office 365 understøttelse af uddannelsesberetningen – en digital løsning til HUM og SAMF som erstatning for det gamle IT-system Digital </a:t>
            </a:r>
            <a:r>
              <a:rPr lang="da-DK" sz="1800" dirty="0" err="1"/>
              <a:t>UddannelsesBeretning</a:t>
            </a:r>
            <a:r>
              <a:rPr lang="da-DK" sz="1800" dirty="0"/>
              <a:t> (DUB) fra 2013 – NAT, TEK, SUND og SDU Uddannelse var i referencegruppen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/>
              <a:t>Ny løsning til fem fakulteter som led i det nye kvalitetssystem på SDU</a:t>
            </a:r>
          </a:p>
          <a:p>
            <a:pPr lvl="1"/>
            <a:r>
              <a:rPr lang="da-DK" sz="1800" dirty="0"/>
              <a:t>Forankret under projekt </a:t>
            </a:r>
            <a:r>
              <a:rPr lang="da-DK" sz="1800" dirty="0">
                <a:hlinkClick r:id="rId2"/>
              </a:rPr>
              <a:t>Revidering af </a:t>
            </a:r>
            <a:r>
              <a:rPr lang="da-DK" sz="1800" dirty="0" err="1">
                <a:hlinkClick r:id="rId2"/>
              </a:rPr>
              <a:t>SDU’s</a:t>
            </a:r>
            <a:r>
              <a:rPr lang="da-DK" sz="1800" dirty="0">
                <a:hlinkClick r:id="rId2"/>
              </a:rPr>
              <a:t> kvalitetssystem</a:t>
            </a:r>
            <a:endParaRPr lang="da-DK" sz="1800" dirty="0"/>
          </a:p>
          <a:p>
            <a:pPr lvl="1"/>
            <a:r>
              <a:rPr lang="da-DK" sz="1800" dirty="0"/>
              <a:t>Prorektor som projektejer og Uddannelsesrådet som styregruppe</a:t>
            </a:r>
          </a:p>
          <a:p>
            <a:endParaRPr lang="da-DK" sz="1800" dirty="0"/>
          </a:p>
          <a:p>
            <a:r>
              <a:rPr lang="da-DK" sz="1800" dirty="0"/>
              <a:t>Projektperiode august 2024 – 1. marts 2025</a:t>
            </a:r>
          </a:p>
          <a:p>
            <a:endParaRPr lang="da-DK" sz="1800" dirty="0"/>
          </a:p>
          <a:p>
            <a:r>
              <a:rPr lang="da-DK" sz="1800" dirty="0"/>
              <a:t>Projektgruppen bestående af nøglepersoner (</a:t>
            </a:r>
            <a:r>
              <a:rPr lang="da-DK" sz="1800" dirty="0" err="1"/>
              <a:t>SME’er</a:t>
            </a:r>
            <a:r>
              <a:rPr lang="da-DK" sz="1800" dirty="0"/>
              <a:t>), udvikleren og en operativ projektejer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3D400F-3BA6-9649-4981-E2EAFC78352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F405CBE-F0CF-489B-A34C-6B341D879119}" type="datetime1">
              <a:rPr lang="da-DK" smtClean="0"/>
              <a:t>21-02-2025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021A60-2F41-27A2-59E1-8B6148D942F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152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422B2-6CA8-9DE8-4255-0BA7268D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57379"/>
            <a:ext cx="10962000" cy="671967"/>
          </a:xfrm>
        </p:spPr>
        <p:txBody>
          <a:bodyPr/>
          <a:lstStyle/>
          <a:p>
            <a:r>
              <a:rPr lang="da-DK" dirty="0"/>
              <a:t>Half Double elementer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FE74FB-694C-F746-231C-360418A01DD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491609-0442-45CC-8357-645E131A75B9}" type="datetime1">
              <a:rPr lang="da-DK" smtClean="0"/>
              <a:t>21-02-2025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81A309-77D6-1E6B-D992-28A9D5E6D5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1CACC6A-909D-AF07-7544-124B2403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01" y="1029346"/>
            <a:ext cx="2783208" cy="535875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C2A7277-017F-FAFF-5924-6BFA9B54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412" y="1029346"/>
            <a:ext cx="2783209" cy="5173064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5F66454-FA43-5FD7-6A7A-C91592C3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505" y="1029346"/>
            <a:ext cx="3022745" cy="5233700"/>
          </a:xfrm>
          <a:prstGeom prst="rect">
            <a:avLst/>
          </a:prstGeo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0078D907-FB38-70E3-544D-2AB9A5919D26}"/>
              </a:ext>
            </a:extLst>
          </p:cNvPr>
          <p:cNvSpPr txBox="1">
            <a:spLocks/>
          </p:cNvSpPr>
          <p:nvPr/>
        </p:nvSpPr>
        <p:spPr>
          <a:xfrm rot="-5400000">
            <a:off x="-886304" y="3175134"/>
            <a:ext cx="3931749" cy="507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7000"/>
              </a:lnSpc>
              <a:spcBef>
                <a:spcPct val="0"/>
              </a:spcBef>
              <a:buNone/>
              <a:tabLst>
                <a:tab pos="1438275" algn="l"/>
              </a:tabLs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Projektets stamdata</a:t>
            </a:r>
          </a:p>
        </p:txBody>
      </p:sp>
    </p:spTree>
    <p:extLst>
      <p:ext uri="{BB962C8B-B14F-4D97-AF65-F5344CB8AC3E}">
        <p14:creationId xmlns:p14="http://schemas.microsoft.com/office/powerpoint/2010/main" val="282442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C22FB-0675-F738-E6F0-6B0891A2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754144"/>
            <a:ext cx="3303760" cy="706103"/>
          </a:xfrm>
        </p:spPr>
        <p:txBody>
          <a:bodyPr/>
          <a:lstStyle/>
          <a:p>
            <a:r>
              <a:rPr lang="da-DK" sz="4000" dirty="0"/>
              <a:t>Sprintplan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72E4D50C-F1D9-1B09-2323-7FFA6451F02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C5A0FB1-6ECF-4C69-97E7-73D7F0D110E8}" type="datetime1">
              <a:rPr lang="da-DK" smtClean="0"/>
              <a:t>21-02-2025</a:t>
            </a:fld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6DF9FA3A-8C45-8C9B-8536-02583FE7E1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D3B1A444-7DD5-0D3F-8251-44F9DC434227}"/>
              </a:ext>
            </a:extLst>
          </p:cNvPr>
          <p:cNvSpPr txBox="1">
            <a:spLocks/>
          </p:cNvSpPr>
          <p:nvPr/>
        </p:nvSpPr>
        <p:spPr>
          <a:xfrm>
            <a:off x="410401" y="1580563"/>
            <a:ext cx="2502000" cy="4276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/>
              <a:t>Planlagte sprints</a:t>
            </a:r>
            <a:br>
              <a:rPr lang="da-DK" sz="1600" dirty="0"/>
            </a:br>
            <a:endParaRPr lang="da-DK" sz="1600" dirty="0"/>
          </a:p>
          <a:p>
            <a:r>
              <a:rPr lang="da-DK" sz="1600" dirty="0"/>
              <a:t>Møder på næsten ugentlig basis</a:t>
            </a:r>
            <a:br>
              <a:rPr lang="da-DK" sz="1600" dirty="0"/>
            </a:br>
            <a:endParaRPr lang="da-DK" sz="1600" dirty="0"/>
          </a:p>
          <a:p>
            <a:r>
              <a:rPr lang="da-DK" sz="1600" dirty="0"/>
              <a:t>Kalendergymnastik er ikke nem på SDU</a:t>
            </a:r>
            <a:br>
              <a:rPr lang="da-DK" sz="1600" dirty="0"/>
            </a:br>
            <a:endParaRPr lang="da-DK" sz="1600" dirty="0"/>
          </a:p>
          <a:p>
            <a:r>
              <a:rPr lang="da-DK" sz="1600" dirty="0"/>
              <a:t>Opfordring til alle om at gøre deres kalender synlig, så man kan se titel og sted for kalenderaktivitet!</a:t>
            </a:r>
          </a:p>
        </p:txBody>
      </p:sp>
      <p:graphicFrame>
        <p:nvGraphicFramePr>
          <p:cNvPr id="16" name="Pladsholder til indhold 19">
            <a:extLst>
              <a:ext uri="{FF2B5EF4-FFF2-40B4-BE49-F238E27FC236}">
                <a16:creationId xmlns:a16="http://schemas.microsoft.com/office/drawing/2014/main" id="{FADAAE3C-A485-231C-FCEB-F07FDCD24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090458"/>
              </p:ext>
            </p:extLst>
          </p:nvPr>
        </p:nvGraphicFramePr>
        <p:xfrm>
          <a:off x="3403076" y="1586850"/>
          <a:ext cx="8044815" cy="369687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26435">
                  <a:extLst>
                    <a:ext uri="{9D8B030D-6E8A-4147-A177-3AD203B41FA5}">
                      <a16:colId xmlns:a16="http://schemas.microsoft.com/office/drawing/2014/main" val="3141096054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1282698299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3544716757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229041106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2069607354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3378889971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3862339008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4019825177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2654876443"/>
                    </a:ext>
                  </a:extLst>
                </a:gridCol>
                <a:gridCol w="779820">
                  <a:extLst>
                    <a:ext uri="{9D8B030D-6E8A-4147-A177-3AD203B41FA5}">
                      <a16:colId xmlns:a16="http://schemas.microsoft.com/office/drawing/2014/main" val="3477644855"/>
                    </a:ext>
                  </a:extLst>
                </a:gridCol>
              </a:tblGrid>
              <a:tr h="231055">
                <a:tc rowSpan="2">
                  <a:txBody>
                    <a:bodyPr/>
                    <a:lstStyle/>
                    <a:p>
                      <a:pPr algn="l"/>
                      <a:r>
                        <a:rPr lang="da-DK" sz="800" b="1" dirty="0"/>
                        <a:t>Teammedlemmer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Uge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a-DK" sz="3600" b="1" dirty="0"/>
                        <a:t>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Uge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Uge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Uge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Resultat ved afslutning af sprint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01351"/>
                  </a:ext>
                </a:extLst>
              </a:tr>
              <a:tr h="231055">
                <a:tc vMerge="1"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Mandag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Tirsdag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Onsdag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Torsdag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b="1" dirty="0"/>
                        <a:t>Fredag</a:t>
                      </a:r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0750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816501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/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40119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/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699275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/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446992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dirty="0"/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215491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359424"/>
                  </a:ext>
                </a:extLst>
              </a:tr>
              <a:tr h="462109">
                <a:tc>
                  <a:txBody>
                    <a:bodyPr/>
                    <a:lstStyle/>
                    <a:p>
                      <a:r>
                        <a:rPr lang="da-DK" sz="800" b="1" dirty="0"/>
                        <a:t>Projektledelse</a:t>
                      </a:r>
                    </a:p>
                  </a:txBody>
                  <a:tcPr marL="24464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500" dirty="0"/>
                    </a:p>
                  </a:txBody>
                  <a:tcPr marL="20713" marR="20713" marT="10357" marB="103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0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DAA5E-B884-0D96-A71B-92A22EC3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Erfaringer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56524B-80D5-90DD-D7E7-A75F84EDE5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163" y="1828800"/>
            <a:ext cx="10961237" cy="4024800"/>
          </a:xfrm>
        </p:spPr>
        <p:txBody>
          <a:bodyPr/>
          <a:lstStyle/>
          <a:p>
            <a:r>
              <a:rPr lang="da-DK" dirty="0"/>
              <a:t>Half Double kræver en ny tilgang til projekter – særligt i opstartsfasen og analysefasen</a:t>
            </a:r>
          </a:p>
          <a:p>
            <a:endParaRPr lang="da-DK" dirty="0"/>
          </a:p>
          <a:p>
            <a:r>
              <a:rPr lang="da-DK" dirty="0"/>
              <a:t>Nemmere at snakke effekt fremfor gevinst</a:t>
            </a:r>
          </a:p>
          <a:p>
            <a:endParaRPr lang="da-DK" dirty="0"/>
          </a:p>
          <a:p>
            <a:r>
              <a:rPr lang="da-DK" dirty="0"/>
              <a:t>Det virker med en projektejer helt tæt på ift. at trække af på tvivlsspørgsmål og nødvendige beslutninger</a:t>
            </a:r>
          </a:p>
          <a:p>
            <a:endParaRPr lang="da-DK" dirty="0"/>
          </a:p>
          <a:p>
            <a:r>
              <a:rPr lang="da-DK" dirty="0"/>
              <a:t>Det gør en stor positiv forskel:  </a:t>
            </a:r>
          </a:p>
          <a:p>
            <a:pPr lvl="1"/>
            <a:r>
              <a:rPr lang="da-DK" sz="1600" dirty="0"/>
              <a:t>at </a:t>
            </a:r>
            <a:r>
              <a:rPr lang="da-DK" sz="1600" dirty="0" err="1"/>
              <a:t>SME’er</a:t>
            </a:r>
            <a:r>
              <a:rPr lang="da-DK" sz="1600" dirty="0"/>
              <a:t> er tilstede i projektgruppen </a:t>
            </a:r>
          </a:p>
          <a:p>
            <a:pPr lvl="1"/>
            <a:r>
              <a:rPr lang="da-DK" sz="1600" dirty="0"/>
              <a:t>At tekniske kompetencer (her i form af udvikleren selv) er tilstede for at kunne omsætte faglige behov på bedst mulig vis til et IT-system, samt begrunde hvis det ikke kan lade sig gøre (dette gælder IT-projekter)</a:t>
            </a:r>
          </a:p>
          <a:p>
            <a:pPr lvl="1"/>
            <a:r>
              <a:rPr lang="da-DK" sz="1600" dirty="0"/>
              <a:t>At være nysgerrig på og respektfuld for andres faglighed</a:t>
            </a:r>
          </a:p>
          <a:p>
            <a:endParaRPr lang="da-DK" sz="1800" dirty="0"/>
          </a:p>
          <a:p>
            <a:r>
              <a:rPr lang="da-DK" dirty="0"/>
              <a:t>Flere af Half Double skabeloner kan overføres til Microsoft Planner.</a:t>
            </a:r>
          </a:p>
          <a:p>
            <a:pPr lvl="1"/>
            <a:r>
              <a:rPr lang="da-DK" sz="1600" dirty="0"/>
              <a:t>Planner kan sættes ind i det Teams-site, hvor man måske har alle sine projektdata samlet</a:t>
            </a:r>
          </a:p>
          <a:p>
            <a:pPr marL="252000" lvl="1" indent="0">
              <a:buNone/>
            </a:pPr>
            <a:endParaRPr lang="da-DK" sz="16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1FF0A9-C533-A819-F057-3001D2118B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85ACB7F-175C-41FD-9232-B754CB5175C0}" type="datetime1">
              <a:rPr lang="da-DK" smtClean="0"/>
              <a:t>21-02-2025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30CFF19-A519-26F8-74CD-643779126C4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20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46EDE1B-7BD5-A735-BC64-604A0480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/>
          <a:lstStyle/>
          <a:p>
            <a:r>
              <a:rPr lang="en-US" dirty="0"/>
              <a:t>Microsoft Planner –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opsætning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E2C39A-C4EB-FA0B-3D7A-5D478DBF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9" y="1989138"/>
            <a:ext cx="10809685" cy="3864462"/>
          </a:xfrm>
          <a:prstGeom prst="rect">
            <a:avLst/>
          </a:prstGeom>
          <a:noFill/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73E265-4851-B440-559E-66582FEFA6F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9D9C01-6526-4CA1-B9D9-33D48ABDDA56}" type="datetime1">
              <a:rPr lang="da-DK" smtClean="0"/>
              <a:pPr>
                <a:spcAft>
                  <a:spcPts val="600"/>
                </a:spcAft>
              </a:pPr>
              <a:t>21-02-2025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97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A659B-1CF2-A07E-30CB-B2FEF764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5366267" cy="1884283"/>
          </a:xfrm>
        </p:spPr>
        <p:txBody>
          <a:bodyPr anchor="t">
            <a:normAutofit/>
          </a:bodyPr>
          <a:lstStyle/>
          <a:p>
            <a:pPr algn="ctr"/>
            <a:r>
              <a:rPr lang="da-DK" dirty="0"/>
              <a:t>Spørgsmål?</a:t>
            </a:r>
          </a:p>
        </p:txBody>
      </p:sp>
      <p:pic>
        <p:nvPicPr>
          <p:cNvPr id="7" name="Pladsholder til indhold 6" descr="Et billede, der indeholder skitse, clipart, kunst&#10;&#10;Indhold genereret af kunstig intelligens kan være forkert.">
            <a:extLst>
              <a:ext uri="{FF2B5EF4-FFF2-40B4-BE49-F238E27FC236}">
                <a16:creationId xmlns:a16="http://schemas.microsoft.com/office/drawing/2014/main" id="{4116AB87-0652-1714-84D7-670B599A1CA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76667" y="596697"/>
            <a:ext cx="5664606" cy="5664606"/>
          </a:xfrm>
          <a:noFill/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7A12B6-8231-0A4A-93FD-926C3E0D2B8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DFAD9AFE-7F03-48EF-A045-05A68096201B}" type="datetime1">
              <a:rPr lang="da-DK" smtClean="0"/>
              <a:pPr>
                <a:spcAft>
                  <a:spcPts val="600"/>
                </a:spcAft>
              </a:pPr>
              <a:t>21-02-2025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7FB787-FCB2-712C-B4A9-E13815BB09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148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A0 Yearbook Poster" id="{AD362102-6304-8C47-9BBC-24215CC94181}" vid="{95287F22-178F-4D40-81C2-561F9B604B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3.xml><?xml version="1.0" encoding="utf-8"?>
<TemplafySlideTemplateConfiguration><![CDATA[{"slideVersion":1,"isValidatorEnabled":false,"isLocked":false,"elementsMetadata":[],"slideId":"637926266035515761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8A405656-6C4F-4C73-958C-1744EC0D04F1}">
  <ds:schemaRefs/>
</ds:datastoreItem>
</file>

<file path=customXml/itemProps2.xml><?xml version="1.0" encoding="utf-8"?>
<ds:datastoreItem xmlns:ds="http://schemas.openxmlformats.org/officeDocument/2006/customXml" ds:itemID="{E3874ABC-2065-4A7D-A58C-B9BA277BFB16}">
  <ds:schemaRefs/>
</ds:datastoreItem>
</file>

<file path=customXml/itemProps3.xml><?xml version="1.0" encoding="utf-8"?>
<ds:datastoreItem xmlns:ds="http://schemas.openxmlformats.org/officeDocument/2006/customXml" ds:itemID="{BAE0BCB8-EE3A-4095-9541-C1F1A3784F92}">
  <ds:schemaRefs/>
</ds:datastoreItem>
</file>

<file path=customXml/itemProps4.xml><?xml version="1.0" encoding="utf-8"?>
<ds:datastoreItem xmlns:ds="http://schemas.openxmlformats.org/officeDocument/2006/customXml" ds:itemID="{36DF640F-FDA4-4DAC-9AC0-9A12226415D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330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Wingdings</vt:lpstr>
      <vt:lpstr>Blank</vt:lpstr>
      <vt:lpstr>Blank</vt:lpstr>
      <vt:lpstr>De spæde skridt med Half Double  Projekt- &amp; Porteføljenetværksmøde 21.02.2025 v. Nina Thorsted Petersen, SDU IT </vt:lpstr>
      <vt:lpstr>Første projekt med Half Double elementer</vt:lpstr>
      <vt:lpstr>Half Double elementer</vt:lpstr>
      <vt:lpstr>Sprintplan</vt:lpstr>
      <vt:lpstr>Erfaringer</vt:lpstr>
      <vt:lpstr>Microsoft Planner – eksempel på opsætning</vt:lpstr>
      <vt:lpstr>Spørgsmål?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2024-06-18T12:51:05Z</dcterms:created>
  <dcterms:modified xsi:type="dcterms:W3CDTF">2025-02-21T12:27:49Z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2022-07-05T14:03:23</vt:lpwstr>
  </property>
  <property fmtid="{D5CDD505-2E9C-101B-9397-08002B2CF9AE}" pid="3" name="TemplafyTenantId">
    <vt:lpwstr>sdu</vt:lpwstr>
  </property>
  <property fmtid="{D5CDD505-2E9C-101B-9397-08002B2CF9AE}" pid="4" name="TemplafyTemplateId">
    <vt:lpwstr>637926266032732715</vt:lpwstr>
  </property>
  <property fmtid="{D5CDD505-2E9C-101B-9397-08002B2CF9AE}" pid="5" name="TemplafyUserProfileId">
    <vt:lpwstr>638061672276316353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