
<file path=[Content_Types].xml><?xml version="1.0" encoding="utf-8"?>
<Types xmlns="http://schemas.openxmlformats.org/package/2006/content-types">
  <Default Extension="bin" ContentType="image/x-emf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3" r:id="rId7"/>
  </p:sldMasterIdLst>
  <p:notesMasterIdLst>
    <p:notesMasterId r:id="rId19"/>
  </p:notesMasterIdLst>
  <p:sldIdLst>
    <p:sldId id="257" r:id="rId8"/>
    <p:sldId id="466" r:id="rId9"/>
    <p:sldId id="282" r:id="rId10"/>
    <p:sldId id="273" r:id="rId11"/>
    <p:sldId id="274" r:id="rId12"/>
    <p:sldId id="275" r:id="rId13"/>
    <p:sldId id="276" r:id="rId14"/>
    <p:sldId id="279" r:id="rId15"/>
    <p:sldId id="277" r:id="rId16"/>
    <p:sldId id="278" r:id="rId17"/>
    <p:sldId id="46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sektion" id="{AEEE5B9D-6C35-4FDC-8122-B96B52B31A4C}">
          <p14:sldIdLst>
            <p14:sldId id="257"/>
          </p14:sldIdLst>
        </p14:section>
        <p14:section name="Oversigtssektion" id="{95BB883E-F1B9-4A75-B2FB-B5CDE8C035DA}">
          <p14:sldIdLst>
            <p14:sldId id="466"/>
          </p14:sldIdLst>
        </p14:section>
        <p14:section name="Snitflader – databeskyttelse og informationssikkerhed" id="{5A713C2F-ACAA-443B-BE99-CBE0949837B0}">
          <p14:sldIdLst>
            <p14:sldId id="282"/>
            <p14:sldId id="273"/>
          </p14:sldIdLst>
        </p14:section>
        <p14:section name="Hvad skal jeg være opmærksom på?" id="{A0FCDD03-B56B-4361-A4E9-FD056D82143F}">
          <p14:sldIdLst>
            <p14:sldId id="274"/>
            <p14:sldId id="275"/>
            <p14:sldId id="276"/>
          </p14:sldIdLst>
        </p14:section>
        <p14:section name="Retningslinje for sikkerhedsgodkendelse ved indkøb/udvikling af it-systemer" id="{82D57947-24C4-460D-8F8E-03CCCAFE4102}">
          <p14:sldIdLst>
            <p14:sldId id="279"/>
          </p14:sldIdLst>
        </p14:section>
        <p14:section name="Casen - Projekttitel: Indhentning og samling af data til brug for skemalægning og eksamensplanlægning  " id="{08248661-D81C-4836-9741-D95137DDE387}">
          <p14:sldIdLst>
            <p14:sldId id="277"/>
            <p14:sldId id="278"/>
          </p14:sldIdLst>
        </p14:section>
        <p14:section name="Spørgsmål?" id="{07C3B3D4-B947-4E3F-8F83-5ABBBD9051A5}">
          <p14:sldIdLst>
            <p14:sldId id="4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4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7662" autoAdjust="0"/>
  </p:normalViewPr>
  <p:slideViewPr>
    <p:cSldViewPr snapToGrid="0" showGuides="1">
      <p:cViewPr varScale="1">
        <p:scale>
          <a:sx n="75" d="100"/>
          <a:sy n="75" d="100"/>
        </p:scale>
        <p:origin x="96" y="293"/>
      </p:cViewPr>
      <p:guideLst>
        <p:guide orient="horz" pos="6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D72A38B-F9FA-4036-A084-652409E98F08}" type="datetimeFigureOut">
              <a:rPr lang="en-GB"/>
              <a:pPr/>
              <a:t>25/02/2024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9436F85-577F-4A92-A47F-D540A2BCC821}" type="slidenum">
              <a:rPr lang="en-GB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bin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ort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>
            <a:extLst>
              <a:ext uri="{FF2B5EF4-FFF2-40B4-BE49-F238E27FC236}">
                <a16:creationId xmlns:a16="http://schemas.microsoft.com/office/drawing/2014/main" id="{BBCAF46D-9983-4AEE-9B8A-24654CDEDDB0}"/>
              </a:ext>
            </a:extLst>
          </p:cNvPr>
          <p:cNvSpPr/>
          <p:nvPr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bg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7" name="Logo black">
            <a:extLst>
              <a:ext uri="{FF2B5EF4-FFF2-40B4-BE49-F238E27FC236}">
                <a16:creationId xmlns:a16="http://schemas.microsoft.com/office/drawing/2014/main" id="{E6E48129-FB3C-4F39-A5A1-63313B41D3C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D4E1389B-CA3B-4709-956D-F396D960BB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8A94F1C1-AE36-4BBA-B958-8FC614A9472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Background">
            <a:extLst>
              <a:ext uri="{FF2B5EF4-FFF2-40B4-BE49-F238E27FC236}">
                <a16:creationId xmlns:a16="http://schemas.microsoft.com/office/drawing/2014/main" id="{F8185FA0-7011-91FB-4052-6043A23713A8}"/>
              </a:ext>
            </a:extLst>
          </p:cNvPr>
          <p:cNvSpPr/>
          <p:nvPr userDrawn="1"/>
        </p:nvSpPr>
        <p:spPr>
          <a:xfrm>
            <a:off x="0" y="0"/>
            <a:ext cx="121896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pic>
        <p:nvPicPr>
          <p:cNvPr id="9" name="Logo black">
            <a:extLst>
              <a:ext uri="{FF2B5EF4-FFF2-40B4-BE49-F238E27FC236}">
                <a16:creationId xmlns:a16="http://schemas.microsoft.com/office/drawing/2014/main" id="{0ED8BC36-B577-26BE-E8AB-D6386371AC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00" y="6296400"/>
            <a:ext cx="786874" cy="212400"/>
          </a:xfrm>
          <a:prstGeom prst="rect">
            <a:avLst/>
          </a:prstGeom>
        </p:spPr>
      </p:pic>
      <p:sp>
        <p:nvSpPr>
          <p:cNvPr id="10" name="sdu.dk">
            <a:extLst>
              <a:ext uri="{FF2B5EF4-FFF2-40B4-BE49-F238E27FC236}">
                <a16:creationId xmlns:a16="http://schemas.microsoft.com/office/drawing/2014/main" id="{5F437060-4963-9A90-49BE-4DB78D67358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B895B5AD-6736-F08F-4772-E45EC9527D8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bg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1">
            <a:extLst>
              <a:ext uri="{FF2B5EF4-FFF2-40B4-BE49-F238E27FC236}">
                <a16:creationId xmlns:a16="http://schemas.microsoft.com/office/drawing/2014/main" id="{33FF5E2F-CC79-FAB2-67F4-3D96C895F83D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BE7A1B66-F625-FDDB-C3D9-E49C240D4359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7" name="Rectangle 12" descr="{&quot;templafy&quot;:{&quot;id&quot;:&quot;bc38619d-c2e2-4a88-8243-0589228e5727&quot;}}">
            <a:extLst>
              <a:ext uri="{FF2B5EF4-FFF2-40B4-BE49-F238E27FC236}">
                <a16:creationId xmlns:a16="http://schemas.microsoft.com/office/drawing/2014/main" id="{68DC1F35-862E-E2DC-03EA-20B788814B41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bg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2B46EFE7-9915-7860-9FCC-0BD439F69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9" name="text" descr="{&quot;templafy&quot;:{&quot;id&quot;:&quot;38759e49-69b6-4f76-8afd-5db3396c2de3&quot;}}" title="UserProfile.Institut.InstituteDCU_{{DocumentLanguage}}">
            <a:extLst>
              <a:ext uri="{FF2B5EF4-FFF2-40B4-BE49-F238E27FC236}">
                <a16:creationId xmlns:a16="http://schemas.microsoft.com/office/drawing/2014/main" id="{798A0BF4-9AE6-B247-94A9-405B5DB77A2A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>
                <a:solidFill>
                  <a:schemeClr val="bg1"/>
                </a:solidFill>
              </a:rPr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091394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6099300" cy="6858000"/>
          </a:xfrm>
          <a:solidFill>
            <a:schemeClr val="bg1"/>
          </a:solidFill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6692401" y="1076109"/>
            <a:ext cx="4680000" cy="1822734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overskrift, maksimalt 3 linjer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692400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0" name="Logo black">
            <a:extLst>
              <a:ext uri="{FF2B5EF4-FFF2-40B4-BE49-F238E27FC236}">
                <a16:creationId xmlns:a16="http://schemas.microsoft.com/office/drawing/2014/main" id="{1421C492-A651-4EE4-BB8B-C6886E7B5C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30" name="Date Placeholder 14">
            <a:extLst>
              <a:ext uri="{FF2B5EF4-FFF2-40B4-BE49-F238E27FC236}">
                <a16:creationId xmlns:a16="http://schemas.microsoft.com/office/drawing/2014/main" id="{2C4B35A0-F8F7-420F-9E06-CC0AAAA0B84F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sdu.dk">
            <a:extLst>
              <a:ext uri="{FF2B5EF4-FFF2-40B4-BE49-F238E27FC236}">
                <a16:creationId xmlns:a16="http://schemas.microsoft.com/office/drawing/2014/main" id="{72697A22-CBC3-A484-F246-C5C8B438E04E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2" name="#sdudk">
            <a:extLst>
              <a:ext uri="{FF2B5EF4-FFF2-40B4-BE49-F238E27FC236}">
                <a16:creationId xmlns:a16="http://schemas.microsoft.com/office/drawing/2014/main" id="{28A7C55E-B681-C1E7-FA15-608C847286BC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3" name="Straight Connector 17">
            <a:extLst>
              <a:ext uri="{FF2B5EF4-FFF2-40B4-BE49-F238E27FC236}">
                <a16:creationId xmlns:a16="http://schemas.microsoft.com/office/drawing/2014/main" id="{2D70E466-4F9E-BA11-0588-F68B5B9329FD}"/>
              </a:ext>
            </a:extLst>
          </p:cNvPr>
          <p:cNvCxnSpPr>
            <a:cxnSpLocks/>
          </p:cNvCxnSpPr>
          <p:nvPr userDrawn="1"/>
        </p:nvCxnSpPr>
        <p:spPr>
          <a:xfrm>
            <a:off x="6691637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54810BE8-0056-B934-3B73-6F7C88E8FD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400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6DCEF6B8-A3E2-5AB8-A83D-9167158BC775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7" name="Rectangle 12" descr="{&quot;templafy&quot;:{&quot;id&quot;:&quot;9a90e810-3e26-4e42-927a-6454770bea52&quot;}}">
            <a:extLst>
              <a:ext uri="{FF2B5EF4-FFF2-40B4-BE49-F238E27FC236}">
                <a16:creationId xmlns:a16="http://schemas.microsoft.com/office/drawing/2014/main" id="{F8211E73-6A96-70B2-3271-81CE8B599C5A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CA5063A4-8DAA-DF95-B099-AF0695E4FE0B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b0f8822d-1c0f-4bea-a95e-8a79c19d0595&quot;}}" title="UserProfile.Institut.InstituteDCU_{{DocumentLanguage}}">
            <a:extLst>
              <a:ext uri="{FF2B5EF4-FFF2-40B4-BE49-F238E27FC236}">
                <a16:creationId xmlns:a16="http://schemas.microsoft.com/office/drawing/2014/main" id="{6AA6A1BD-0215-BC40-A001-EB01D935E842}"/>
              </a:ext>
            </a:extLst>
          </p:cNvPr>
          <p:cNvSpPr txBox="1">
            <a:spLocks/>
          </p:cNvSpPr>
          <p:nvPr userDrawn="1"/>
        </p:nvSpPr>
        <p:spPr>
          <a:xfrm>
            <a:off x="6684803" y="319792"/>
            <a:ext cx="4772380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149418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og tekst (CV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6710399" y="1700213"/>
            <a:ext cx="4677070" cy="1436392"/>
          </a:xfrm>
        </p:spPr>
        <p:txBody>
          <a:bodyPr/>
          <a:lstStyle>
            <a:lvl1pPr>
              <a:defRPr sz="4800"/>
            </a:lvl1pPr>
          </a:lstStyle>
          <a:p>
            <a:r>
              <a:rPr lang="da-DK" dirty="0"/>
              <a:t>Overskrift i </a:t>
            </a:r>
            <a:r>
              <a:rPr lang="da-DK" dirty="0" err="1"/>
              <a:t>maks</a:t>
            </a:r>
            <a:r>
              <a:rPr lang="da-DK" dirty="0"/>
              <a:t> 2 linjer</a:t>
            </a:r>
            <a:endParaRPr lang="da-DK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6FAAEFF0-FCE4-48D6-A0D1-A458F3CD3E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F21E6D3-406B-4DA0-9B5A-6A2F208BAF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10399" y="452437"/>
            <a:ext cx="4659277" cy="790493"/>
          </a:xfrm>
        </p:spPr>
        <p:txBody>
          <a:bodyPr anchor="b" anchorCtr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lvl="0"/>
            <a:r>
              <a:rPr lang="da-DK" dirty="0"/>
              <a:t>Klik for at indsætte tekst (f.eks. job titel)</a:t>
            </a:r>
            <a:endParaRPr lang="da-DK"/>
          </a:p>
        </p:txBody>
      </p:sp>
      <p:sp>
        <p:nvSpPr>
          <p:cNvPr id="10" name="Pladsholder til billede 3"/>
          <p:cNvSpPr>
            <a:spLocks noGrp="1"/>
          </p:cNvSpPr>
          <p:nvPr>
            <p:ph type="pic" sz="quarter" idx="13" hasCustomPrompt="1"/>
          </p:nvPr>
        </p:nvSpPr>
        <p:spPr>
          <a:xfrm>
            <a:off x="411163" y="1016000"/>
            <a:ext cx="4043879" cy="4804038"/>
          </a:xfrm>
          <a:noFill/>
        </p:spPr>
        <p:txBody>
          <a:bodyPr/>
          <a:lstStyle>
            <a:lvl1pPr marL="0" indent="0" algn="ctr">
              <a:buNone/>
              <a:defRPr sz="11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4AC2696B-BD55-4932-A36E-BCC4318F22B0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1D0A-163E-46D9-B4AE-DA2791457328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9685AE-678B-466E-B97B-590BC795CFD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16CDF92D-C78F-4CBE-853B-4E3CD39D2A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DCF3C161-2674-A570-59C7-58B50E24D0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pic>
        <p:nvPicPr>
          <p:cNvPr id="17" name="Logo black">
            <a:extLst>
              <a:ext uri="{FF2B5EF4-FFF2-40B4-BE49-F238E27FC236}">
                <a16:creationId xmlns:a16="http://schemas.microsoft.com/office/drawing/2014/main" id="{C67574D4-E8FF-84D9-961A-6F713059FA5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9" name="Straight Connector 15">
            <a:extLst>
              <a:ext uri="{FF2B5EF4-FFF2-40B4-BE49-F238E27FC236}">
                <a16:creationId xmlns:a16="http://schemas.microsoft.com/office/drawing/2014/main" id="{75F2405D-DEFE-7B29-AA11-2983CDDF1747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6">
            <a:extLst>
              <a:ext uri="{FF2B5EF4-FFF2-40B4-BE49-F238E27FC236}">
                <a16:creationId xmlns:a16="http://schemas.microsoft.com/office/drawing/2014/main" id="{510354E0-0D98-99BD-C41C-5C6F483535D4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21" name="Rectangle 18">
            <a:extLst>
              <a:ext uri="{FF2B5EF4-FFF2-40B4-BE49-F238E27FC236}">
                <a16:creationId xmlns:a16="http://schemas.microsoft.com/office/drawing/2014/main" id="{F2E80612-65CA-8548-5C3F-0053B483CBEF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sp>
        <p:nvSpPr>
          <p:cNvPr id="23" name="TextBox 9">
            <a:extLst>
              <a:ext uri="{FF2B5EF4-FFF2-40B4-BE49-F238E27FC236}">
                <a16:creationId xmlns:a16="http://schemas.microsoft.com/office/drawing/2014/main" id="{D99C4AF5-2E43-20C7-4F2D-1A72F864A331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6" name="text" descr="{&quot;templafy&quot;:{&quot;id&quot;:&quot;700bbb80-ae5a-4b34-a7df-071cf9561840&quot;}}" title="UserProfile.Institut.InstituteDCU_{{DocumentLanguage}}">
            <a:extLst>
              <a:ext uri="{FF2B5EF4-FFF2-40B4-BE49-F238E27FC236}">
                <a16:creationId xmlns:a16="http://schemas.microsoft.com/office/drawing/2014/main" id="{F123D66E-C740-891E-EE32-86B342CB0549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033735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4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360EC57D-D72D-43A3-90BC-3ACC9F8BC9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36B2A848-B2AD-472A-AC10-0002D162D52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7D6F82-73FC-4F13-BFEC-9200E77E152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73A00A9D-7213-5D3D-AFCA-2F7A4C0661DB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text" descr="{&quot;templafy&quot;:{&quot;id&quot;:&quot;b0030242-e388-47b8-9e08-a1bdb7939411&quot;}}" title="UserProfile.Institut.InstituteDCU_{{DocumentLanguage}}">
            <a:extLst>
              <a:ext uri="{FF2B5EF4-FFF2-40B4-BE49-F238E27FC236}">
                <a16:creationId xmlns:a16="http://schemas.microsoft.com/office/drawing/2014/main" id="{5803091C-FBAC-06FB-9F65-E834CC6FDE6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7682171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ko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FA71C01-3350-42F9-9392-0F3379095A9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932902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0A09C85-3CCC-44AB-A808-AA96845B128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32902" y="2733129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1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/>
              <a:t>Klik for at 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F35B7FD-E0E2-4581-BAC7-8858E530AFE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2934000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52C92166-E723-47D5-9A87-3354EB28C4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932112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252000" indent="0">
              <a:buNone/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AE23DA26-37CC-4CA7-8253-FD9AB459D2EF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74740" y="1700213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  <a:lvl2pPr marL="252000" indent="0">
              <a:buNone/>
              <a:defRPr sz="1000"/>
            </a:lvl2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2682726-03AB-4490-8664-993881FA0BB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9663" y="273240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</a:p>
          <a:p>
            <a:pPr lvl="2"/>
            <a:endParaRPr lang="da-DK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762625AB-198B-4F37-9382-C78FD9118D5A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7459663" y="4012975"/>
            <a:ext cx="936000" cy="936000"/>
          </a:xfrm>
        </p:spPr>
        <p:txBody>
          <a:bodyPr wrap="none"/>
          <a:lstStyle>
            <a:lvl1pPr marL="0" indent="0">
              <a:buNone/>
              <a:defRPr sz="1000"/>
            </a:lvl1pPr>
          </a:lstStyle>
          <a:p>
            <a:pPr lvl="0"/>
            <a:r>
              <a:rPr lang="da-DK" dirty="0"/>
              <a:t>Indsæt logo: Vælg pladsholderen, indsæt logo via Templafy/Billeder</a:t>
            </a:r>
            <a:endParaRPr lang="da-DK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D8AE7F93-F2C6-4199-8D16-CFB4D977F6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73948" y="5093240"/>
            <a:ext cx="3564000" cy="756000"/>
          </a:xfrm>
        </p:spPr>
        <p:txBody>
          <a:bodyPr/>
          <a:lstStyle>
            <a:lvl1pPr marL="0" indent="0">
              <a:buFont typeface="Arial" panose="020B0604020202020204" pitchFamily="34" charset="0"/>
              <a:buChar char="​"/>
              <a:defRPr sz="2000" b="1"/>
            </a:lvl1pPr>
            <a:lvl2pPr marL="252000">
              <a:defRPr/>
            </a:lvl2pPr>
            <a:lvl3pPr marL="504000">
              <a:defRPr/>
            </a:lvl3pPr>
          </a:lstStyle>
          <a:p>
            <a:pPr lvl="0"/>
            <a:r>
              <a:rPr lang="da-DK" dirty="0"/>
              <a:t>Klik for at </a:t>
            </a:r>
            <a:r>
              <a:rPr lang="da-DK"/>
              <a:t>tilføje overskrift</a:t>
            </a:r>
          </a:p>
          <a:p>
            <a:pPr lvl="1"/>
            <a:r>
              <a:rPr lang="da-DK"/>
              <a:t>Second level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33E6A-A4F4-491B-846E-1DACC83D9BB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38E8B2-EC82-4BE1-85C6-8F2725969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2" name="text" descr="{&quot;templafy&quot;:{&quot;id&quot;:&quot;17706b1c-168b-4a0b-98dd-38bcd903856c&quot;}}" title="UserProfile.Institut.InstituteDCU_{{DocumentLanguage}}">
            <a:extLst>
              <a:ext uri="{FF2B5EF4-FFF2-40B4-BE49-F238E27FC236}">
                <a16:creationId xmlns:a16="http://schemas.microsoft.com/office/drawing/2014/main" id="{DD8D5AAF-ADD4-7965-20E1-CAD60C11F79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5771708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56F8A6A9-890A-4EA2-8FA4-EA834B1A12F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05F52FC-7E26-46C0-8E8B-4445D500B9C7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1B1D99-4B52-4731-AEC4-C722464A7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4B452C39-88DE-4155-8ED8-643714B1A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6" name="Date Placeholder 14">
            <a:extLst>
              <a:ext uri="{FF2B5EF4-FFF2-40B4-BE49-F238E27FC236}">
                <a16:creationId xmlns:a16="http://schemas.microsoft.com/office/drawing/2014/main" id="{A30967DE-2972-4D89-E092-4DEECF158BA3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9" name="text" descr="{&quot;templafy&quot;:{&quot;id&quot;:&quot;eba38a26-6943-4fda-8ed8-1d878c28e67e&quot;}}" title="UserProfile.Institut.InstituteDCU_{{DocumentLanguage}}">
            <a:extLst>
              <a:ext uri="{FF2B5EF4-FFF2-40B4-BE49-F238E27FC236}">
                <a16:creationId xmlns:a16="http://schemas.microsoft.com/office/drawing/2014/main" id="{91B24A03-A9DC-8214-B212-7BEC0B19CAD0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304722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6" y="999173"/>
            <a:ext cx="10952579" cy="701040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4696" y="1989138"/>
            <a:ext cx="10952580" cy="38528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490B9-04D5-4C98-9BAE-36CAE61DE34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10456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vi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49384" y="1760373"/>
            <a:ext cx="10069011" cy="4070408"/>
          </a:xfrm>
        </p:spPr>
        <p:txBody>
          <a:bodyPr anchor="t" anchorCtr="0"/>
          <a:lstStyle>
            <a:lvl1pPr algn="l">
              <a:lnSpc>
                <a:spcPct val="90000"/>
              </a:lnSpc>
              <a:defRPr sz="9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5161ABAB-6DB4-433A-ACC8-A0EC0AACAD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Date Placeholder 14">
            <a:extLst>
              <a:ext uri="{FF2B5EF4-FFF2-40B4-BE49-F238E27FC236}">
                <a16:creationId xmlns:a16="http://schemas.microsoft.com/office/drawing/2014/main" id="{BC3A8B03-9EA5-416E-BD54-B87E6C4A6781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Date Placeholder 14">
            <a:extLst>
              <a:ext uri="{FF2B5EF4-FFF2-40B4-BE49-F238E27FC236}">
                <a16:creationId xmlns:a16="http://schemas.microsoft.com/office/drawing/2014/main" id="{9A7AFB7C-7952-9A29-30B0-EEB3ABEAFE9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6" name="text" descr="{&quot;templafy&quot;:{&quot;id&quot;:&quot;9cc49c65-ba75-4ce8-9b4e-a0328371ce97&quot;}}" title="UserProfile.Institut.InstituteDCU_{{DocumentLanguage}}">
            <a:extLst>
              <a:ext uri="{FF2B5EF4-FFF2-40B4-BE49-F238E27FC236}">
                <a16:creationId xmlns:a16="http://schemas.microsoft.com/office/drawing/2014/main" id="{9C3851C6-E0ED-8AFC-487C-1DD8E2CECF8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71445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eaker 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BAC5FF5C-5A1F-4EF8-85A8-E1370E4FA7C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pic>
        <p:nvPicPr>
          <p:cNvPr id="13" name="Logo black">
            <a:extLst>
              <a:ext uri="{FF2B5EF4-FFF2-40B4-BE49-F238E27FC236}">
                <a16:creationId xmlns:a16="http://schemas.microsoft.com/office/drawing/2014/main" id="{8790A71A-B09B-4B5F-9D31-846A17201C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7" name="Date Placeholder 14">
            <a:extLst>
              <a:ext uri="{FF2B5EF4-FFF2-40B4-BE49-F238E27FC236}">
                <a16:creationId xmlns:a16="http://schemas.microsoft.com/office/drawing/2014/main" id="{D63CFED0-47FC-4852-81C1-6B705FD6417D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sdu.dk">
            <a:extLst>
              <a:ext uri="{FF2B5EF4-FFF2-40B4-BE49-F238E27FC236}">
                <a16:creationId xmlns:a16="http://schemas.microsoft.com/office/drawing/2014/main" id="{3C94DA3D-5886-CB90-B7B7-E3DBAA8EE913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8" name="#sdudk">
            <a:extLst>
              <a:ext uri="{FF2B5EF4-FFF2-40B4-BE49-F238E27FC236}">
                <a16:creationId xmlns:a16="http://schemas.microsoft.com/office/drawing/2014/main" id="{ABC0AA56-9405-9F5F-00F3-8F4F7D541B85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9" name="Straight Connector 10">
            <a:extLst>
              <a:ext uri="{FF2B5EF4-FFF2-40B4-BE49-F238E27FC236}">
                <a16:creationId xmlns:a16="http://schemas.microsoft.com/office/drawing/2014/main" id="{B31848B1-69A2-4D22-297C-8460648C5AEF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Logo black">
            <a:extLst>
              <a:ext uri="{FF2B5EF4-FFF2-40B4-BE49-F238E27FC236}">
                <a16:creationId xmlns:a16="http://schemas.microsoft.com/office/drawing/2014/main" id="{379A13EB-9E26-5940-506E-83EA2C2C3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46B8B693-1011-4CB7-8C2A-F9570E0FBBB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6" name="Rectangle 11" descr="{&quot;templafy&quot;:{&quot;id&quot;:&quot;cf462d99-8273-47e2-bd82-1eb9550e164e&quot;}}">
            <a:extLst>
              <a:ext uri="{FF2B5EF4-FFF2-40B4-BE49-F238E27FC236}">
                <a16:creationId xmlns:a16="http://schemas.microsoft.com/office/drawing/2014/main" id="{FDA88BBF-9C13-F084-FCD6-49B8E87EFFE5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8" name="TextBox 9">
            <a:extLst>
              <a:ext uri="{FF2B5EF4-FFF2-40B4-BE49-F238E27FC236}">
                <a16:creationId xmlns:a16="http://schemas.microsoft.com/office/drawing/2014/main" id="{8F417A81-8CE1-67FD-14B6-47B4C1C0086A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5" name="text" descr="{&quot;templafy&quot;:{&quot;id&quot;:&quot;3107a23a-7d5d-4e9e-950a-5a0648eb998d&quot;}}" title="UserProfile.Institut.InstituteDCU_{{DocumentLanguage}}">
            <a:extLst>
              <a:ext uri="{FF2B5EF4-FFF2-40B4-BE49-F238E27FC236}">
                <a16:creationId xmlns:a16="http://schemas.microsoft.com/office/drawing/2014/main" id="{692253F6-301E-3071-2381-D62F990D070B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55042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ak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b" anchorCtr="0"/>
          <a:lstStyle>
            <a:lvl1pPr algn="l">
              <a:lnSpc>
                <a:spcPct val="100000"/>
              </a:lnSpc>
              <a:defRPr sz="44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A915360E-F247-49FB-821B-5399F1326472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15848" y="1000443"/>
            <a:ext cx="4951428" cy="4841557"/>
          </a:xfrm>
        </p:spPr>
        <p:txBody>
          <a:bodyPr/>
          <a:lstStyle>
            <a:lvl1pPr marL="0" indent="0" algn="ctr">
              <a:buNone/>
              <a:defRPr sz="1200"/>
            </a:lvl1pPr>
          </a:lstStyle>
          <a:p>
            <a:r>
              <a:rPr lang="da-DK" dirty="0"/>
              <a:t>Vælg pladsholderen og indsæt billede via Templafy/Skyfish eller ikon eller logo via Templafy/Billeder</a:t>
            </a:r>
            <a:endParaRPr lang="da-DK"/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FB068F22-0263-44BB-8333-C5643293F3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2D08A2CA-4B19-4B39-B540-F97244C446A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9" name="Date Placeholder 14">
            <a:extLst>
              <a:ext uri="{FF2B5EF4-FFF2-40B4-BE49-F238E27FC236}">
                <a16:creationId xmlns:a16="http://schemas.microsoft.com/office/drawing/2014/main" id="{69000381-7908-86E6-BE2A-0A71056DEED2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0" name="text" descr="{&quot;templafy&quot;:{&quot;id&quot;:&quot;3e55cdd3-3e7a-42db-9044-8a8e0385899f&quot;}}" title="UserProfile.Institut.InstituteDCU_{{DocumentLanguage}}">
            <a:extLst>
              <a:ext uri="{FF2B5EF4-FFF2-40B4-BE49-F238E27FC236}">
                <a16:creationId xmlns:a16="http://schemas.microsoft.com/office/drawing/2014/main" id="{4E3189C8-C733-92C6-E536-A0ECFE4AE98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28140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4697" y="1700212"/>
            <a:ext cx="5367600" cy="4141787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D41ADC-5992-4476-8E55-8A709AA1B4B5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6673356" y="1700212"/>
            <a:ext cx="4693920" cy="41417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Date Placeholder 14">
            <a:extLst>
              <a:ext uri="{FF2B5EF4-FFF2-40B4-BE49-F238E27FC236}">
                <a16:creationId xmlns:a16="http://schemas.microsoft.com/office/drawing/2014/main" id="{BBCDE8CE-8147-4B12-B358-7B7ACA92F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1" name="Date Placeholder 14">
            <a:extLst>
              <a:ext uri="{FF2B5EF4-FFF2-40B4-BE49-F238E27FC236}">
                <a16:creationId xmlns:a16="http://schemas.microsoft.com/office/drawing/2014/main" id="{7ACE2053-07AA-42FA-A789-E1430CAF798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CBB1C-1FE3-42F2-ACED-70B0664062BD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Date Placeholder 14">
            <a:extLst>
              <a:ext uri="{FF2B5EF4-FFF2-40B4-BE49-F238E27FC236}">
                <a16:creationId xmlns:a16="http://schemas.microsoft.com/office/drawing/2014/main" id="{B3FAC068-07A2-0457-4011-93E33A66873C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9" name="text" descr="{&quot;templafy&quot;:{&quot;id&quot;:&quot;241c9ca6-4526-4b21-b367-5ca2b5e5dc5c&quot;}}" title="UserProfile.Institut.InstituteDCU_{{DocumentLanguage}}">
            <a:extLst>
              <a:ext uri="{FF2B5EF4-FFF2-40B4-BE49-F238E27FC236}">
                <a16:creationId xmlns:a16="http://schemas.microsoft.com/office/drawing/2014/main" id="{B6E1E268-25B0-3F99-5BEA-7E49E46EC128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284675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5366267" cy="1884283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56000" y="1028246"/>
            <a:ext cx="5216400" cy="48253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8" name="sdu.dk">
            <a:extLst>
              <a:ext uri="{FF2B5EF4-FFF2-40B4-BE49-F238E27FC236}">
                <a16:creationId xmlns:a16="http://schemas.microsoft.com/office/drawing/2014/main" id="{1E4AFDBB-7C79-C055-A1D6-4A88549083ED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#sdudk">
            <a:extLst>
              <a:ext uri="{FF2B5EF4-FFF2-40B4-BE49-F238E27FC236}">
                <a16:creationId xmlns:a16="http://schemas.microsoft.com/office/drawing/2014/main" id="{EC3EFC9E-0697-AA03-0280-879B877EC0DD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0" name="Straight Connector 20">
            <a:extLst>
              <a:ext uri="{FF2B5EF4-FFF2-40B4-BE49-F238E27FC236}">
                <a16:creationId xmlns:a16="http://schemas.microsoft.com/office/drawing/2014/main" id="{33C8483B-8A46-4E25-8707-E0291573395B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Logo black">
            <a:extLst>
              <a:ext uri="{FF2B5EF4-FFF2-40B4-BE49-F238E27FC236}">
                <a16:creationId xmlns:a16="http://schemas.microsoft.com/office/drawing/2014/main" id="{2C4953BD-5889-6049-2B6A-FE9F7B59BBF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4" name="Rectangle 14" descr="{&quot;templafy&quot;:{&quot;id&quot;:&quot;e4c6a651-f54d-49c0-814e-e9c3034a2593&quot;}}">
            <a:extLst>
              <a:ext uri="{FF2B5EF4-FFF2-40B4-BE49-F238E27FC236}">
                <a16:creationId xmlns:a16="http://schemas.microsoft.com/office/drawing/2014/main" id="{7CDB81BE-F585-F1FB-5D0F-D7D819C32734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12" name="text" descr="{&quot;templafy&quot;:{&quot;id&quot;:&quot;6f739731-5dd0-4c71-a605-49cc2c83af37&quot;}}" title="UserProfile.Institut.InstituteDCU_{{DocumentLanguage}}">
            <a:extLst>
              <a:ext uri="{FF2B5EF4-FFF2-40B4-BE49-F238E27FC236}">
                <a16:creationId xmlns:a16="http://schemas.microsoft.com/office/drawing/2014/main" id="{AE0B67AE-F894-270E-19AE-0E164AF0B2D3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547111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skrift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C1A9A-6ADC-4F72-A312-ED1DBEF01B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0" y="1028246"/>
            <a:ext cx="10962000" cy="671967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256969-981A-4869-9324-B595DF89D12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11163" y="1989138"/>
            <a:ext cx="10961237" cy="386446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22" name="Logo black">
            <a:extLst>
              <a:ext uri="{FF2B5EF4-FFF2-40B4-BE49-F238E27FC236}">
                <a16:creationId xmlns:a16="http://schemas.microsoft.com/office/drawing/2014/main" id="{CAAF367F-3818-457C-9EE1-320E9050AE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F779A9-E4FE-4412-9D9E-BF5BF84D02A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5949DE-6D77-480D-A4A9-E2E53BE1CE8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text" descr="{&quot;templafy&quot;:{&quot;id&quot;:&quot;28527ed6-b3cf-451f-846e-1ac1a13ff558&quot;}}" title="UserProfile.Institut.InstituteDCU_{{DocumentLanguage}}">
            <a:extLst>
              <a:ext uri="{FF2B5EF4-FFF2-40B4-BE49-F238E27FC236}">
                <a16:creationId xmlns:a16="http://schemas.microsoft.com/office/drawing/2014/main" id="{B15EA452-05B4-A751-51B4-E13FBF8D2D74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4198049963"/>
      </p:ext>
    </p:extLst>
  </p:cSld>
  <p:clrMapOvr>
    <a:masterClrMapping/>
  </p:clrMapOvr>
  <p:hf hdr="0"/>
  <p:extLst>
    <p:ext uri="{DCECCB84-F9BA-43D5-87BE-67443E8EF086}">
      <p15:sldGuideLst xmlns:p15="http://schemas.microsoft.com/office/powerpoint/2012/main">
        <p15:guide id="1" orient="horz" pos="6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nd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692202" y="1006605"/>
            <a:ext cx="4680000" cy="1938338"/>
          </a:xfrm>
        </p:spPr>
        <p:txBody>
          <a:bodyPr anchor="t" anchorCtr="0"/>
          <a:lstStyle>
            <a:lvl1pPr algn="l">
              <a:lnSpc>
                <a:spcPct val="100000"/>
              </a:lnSpc>
              <a:defRPr sz="3600">
                <a:solidFill>
                  <a:schemeClr val="tx1"/>
                </a:solidFill>
              </a:defRPr>
            </a:lvl1pPr>
          </a:lstStyle>
          <a:p>
            <a:r>
              <a:rPr lang="da-DK" dirty="0"/>
              <a:t>Klik for at tilføje overskrift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B99C08-64C3-4ADA-9CD2-FBE2ED8551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92202" y="3387600"/>
            <a:ext cx="4680000" cy="2466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pic>
        <p:nvPicPr>
          <p:cNvPr id="16" name="Logo black">
            <a:extLst>
              <a:ext uri="{FF2B5EF4-FFF2-40B4-BE49-F238E27FC236}">
                <a16:creationId xmlns:a16="http://schemas.microsoft.com/office/drawing/2014/main" id="{B52757AD-346A-4AA0-A5D6-36F8B1FE487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A09FC7B4-885C-4F9D-BD71-AE2FBDB38698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8FEE58-0FE9-4218-904C-188D46CD214D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22432" y="1000443"/>
            <a:ext cx="5077365" cy="485315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tekst, klik ikon for at tilføje graf/tabel</a:t>
            </a:r>
            <a:endParaRPr lang="da-DK"/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3F302217-B569-449A-8422-B6650C9BB084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4" name="Slide Number Placeholder 23">
            <a:extLst>
              <a:ext uri="{FF2B5EF4-FFF2-40B4-BE49-F238E27FC236}">
                <a16:creationId xmlns:a16="http://schemas.microsoft.com/office/drawing/2014/main" id="{58D7263E-B2E5-4CB9-9AAF-C0006E4A0400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sdu.dk">
            <a:extLst>
              <a:ext uri="{FF2B5EF4-FFF2-40B4-BE49-F238E27FC236}">
                <a16:creationId xmlns:a16="http://schemas.microsoft.com/office/drawing/2014/main" id="{E11EA3DB-CFF9-E17E-4691-AD84BB1AA235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11" name="#sdudk">
            <a:extLst>
              <a:ext uri="{FF2B5EF4-FFF2-40B4-BE49-F238E27FC236}">
                <a16:creationId xmlns:a16="http://schemas.microsoft.com/office/drawing/2014/main" id="{47D4647D-A0D8-4BA6-8B1D-579A8962B25B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8344942-CCA5-C46F-EF5C-D9B351F0BA74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Logo black">
            <a:extLst>
              <a:ext uri="{FF2B5EF4-FFF2-40B4-BE49-F238E27FC236}">
                <a16:creationId xmlns:a16="http://schemas.microsoft.com/office/drawing/2014/main" id="{7374A1E7-EDA7-4FC4-2A9F-748497FC762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979054D1-DBEB-DD04-EB6D-B0E0EAA569FF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21" name="Rectangle 18" descr="{&quot;templafy&quot;:{&quot;id&quot;:&quot;fad16c46-197c-420c-8e8d-d189db098442&quot;}}">
            <a:extLst>
              <a:ext uri="{FF2B5EF4-FFF2-40B4-BE49-F238E27FC236}">
                <a16:creationId xmlns:a16="http://schemas.microsoft.com/office/drawing/2014/main" id="{2D1F5D18-2C87-0FD6-208D-CF2BB213B94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600" dirty="0" err="1">
              <a:solidFill>
                <a:schemeClr val="tx1"/>
              </a:solidFill>
            </a:endParaRPr>
          </a:p>
        </p:txBody>
      </p:sp>
      <p:sp>
        <p:nvSpPr>
          <p:cNvPr id="22" name="TextBox 9">
            <a:extLst>
              <a:ext uri="{FF2B5EF4-FFF2-40B4-BE49-F238E27FC236}">
                <a16:creationId xmlns:a16="http://schemas.microsoft.com/office/drawing/2014/main" id="{C5DE2490-AF4C-429F-A1C6-48B68AF6DCB5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d8ab306b-847d-439b-81ce-2174622c0eb3&quot;}}" title="UserProfile.Institut.InstituteDCU_{{DocumentLanguage}}">
            <a:extLst>
              <a:ext uri="{FF2B5EF4-FFF2-40B4-BE49-F238E27FC236}">
                <a16:creationId xmlns:a16="http://schemas.microsoft.com/office/drawing/2014/main" id="{A5270570-9971-D098-6A3A-73ADF809AC56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2680034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B9A67-E62D-400C-BC42-A3A96AAED2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401" y="1028247"/>
            <a:ext cx="2502000" cy="432000"/>
          </a:xfrm>
        </p:spPr>
        <p:txBody>
          <a:bodyPr/>
          <a:lstStyle>
            <a:lvl1pPr>
              <a:lnSpc>
                <a:spcPct val="110000"/>
              </a:lnSpc>
              <a:defRPr sz="1200"/>
            </a:lvl1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E60E8CAC-51BD-4862-8B6E-BD3E315677C4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11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25135A09-8F8A-4D87-8C43-B3A0A80BE2F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73164" y="1028246"/>
            <a:ext cx="2502000" cy="432000"/>
          </a:xfrm>
        </p:spPr>
        <p:txBody>
          <a:bodyPr/>
          <a:lstStyle>
            <a:lvl1pPr marL="0" indent="0" algn="l">
              <a:buNone/>
              <a:defRPr sz="12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462D92C6-668E-491E-B394-72897FAB308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3273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C0F1B1F1-CA40-4EA4-AB68-69DBBD61ED9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35163" y="1028246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3DBEE0FF-2C0E-499E-ACAF-B6F421AF13D5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6135163" y="1475354"/>
            <a:ext cx="2502000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091117C-5AED-4416-88BA-F1C88ACD7A2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997162" y="1028247"/>
            <a:ext cx="2502000" cy="432000"/>
          </a:xfrm>
        </p:spPr>
        <p:txBody>
          <a:bodyPr/>
          <a:lstStyle>
            <a:lvl1pPr marL="0" indent="0">
              <a:buNone/>
              <a:defRPr sz="1200" b="1"/>
            </a:lvl1pPr>
            <a:lvl2pPr marL="252000" indent="0">
              <a:buNone/>
              <a:defRPr/>
            </a:lvl2pPr>
          </a:lstStyle>
          <a:p>
            <a:pPr lvl="0"/>
            <a:r>
              <a:rPr lang="da-DK" noProof="0" dirty="0"/>
              <a:t>Klik for at tilføje underoverskrift</a:t>
            </a:r>
            <a:endParaRPr lang="da-DK"/>
          </a:p>
        </p:txBody>
      </p:sp>
      <p:sp>
        <p:nvSpPr>
          <p:cNvPr id="25" name="Content Placeholder 24">
            <a:extLst>
              <a:ext uri="{FF2B5EF4-FFF2-40B4-BE49-F238E27FC236}">
                <a16:creationId xmlns:a16="http://schemas.microsoft.com/office/drawing/2014/main" id="{C66F31E1-769E-4E9A-9DCC-2C64321A89C1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997161" y="1475354"/>
            <a:ext cx="2501999" cy="4366646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a-DK" noProof="0" dirty="0"/>
              <a:t>Klik for at tilføje tekst</a:t>
            </a:r>
            <a:endParaRPr lang="da-DK"/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</p:txBody>
      </p:sp>
      <p:sp>
        <p:nvSpPr>
          <p:cNvPr id="28" name="Date Placeholder 14">
            <a:extLst>
              <a:ext uri="{FF2B5EF4-FFF2-40B4-BE49-F238E27FC236}">
                <a16:creationId xmlns:a16="http://schemas.microsoft.com/office/drawing/2014/main" id="{1DCD95D8-07B6-42C0-8767-A640B7CA8534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588C40-671D-463C-8463-D77B96C28D88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93800-6F51-413B-BA21-0A9967FF3386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3" name="Date Placeholder 14">
            <a:extLst>
              <a:ext uri="{FF2B5EF4-FFF2-40B4-BE49-F238E27FC236}">
                <a16:creationId xmlns:a16="http://schemas.microsoft.com/office/drawing/2014/main" id="{DDE6B7B7-37A0-D480-07CB-15C7F591F938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6" name="text" descr="{&quot;templafy&quot;:{&quot;id&quot;:&quot;43875041-626b-4dbc-8df8-7510046cc0cd&quot;}}" title="UserProfile.Institut.InstituteDCU_{{DocumentLanguage}}">
            <a:extLst>
              <a:ext uri="{FF2B5EF4-FFF2-40B4-BE49-F238E27FC236}">
                <a16:creationId xmlns:a16="http://schemas.microsoft.com/office/drawing/2014/main" id="{0F2E7AB3-CD7C-9947-4E57-15C225D9CEA2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126335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bin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0400" y="1028247"/>
            <a:ext cx="11379347" cy="160267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0400" y="3369040"/>
            <a:ext cx="11371905" cy="24729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/>
              <a:t>Første niveau, bullet 16 </a:t>
            </a:r>
            <a:r>
              <a:rPr lang="da-DK" dirty="0" err="1"/>
              <a:t>pkt</a:t>
            </a:r>
            <a:endParaRPr lang="da-DK" dirty="0"/>
          </a:p>
          <a:p>
            <a:pPr lvl="1"/>
            <a:r>
              <a:rPr lang="da-DK" dirty="0"/>
              <a:t>Andet niveau, bullet 14 </a:t>
            </a:r>
            <a:r>
              <a:rPr lang="da-DK" dirty="0" err="1"/>
              <a:t>pkt</a:t>
            </a:r>
            <a:endParaRPr lang="da-DK" dirty="0"/>
          </a:p>
          <a:p>
            <a:pPr lvl="2"/>
            <a:r>
              <a:rPr lang="da-DK" dirty="0"/>
              <a:t>Tredje niveau, bullet 12 </a:t>
            </a:r>
            <a:r>
              <a:rPr lang="da-DK" dirty="0" err="1"/>
              <a:t>pkt</a:t>
            </a:r>
            <a:endParaRPr lang="da-DK" dirty="0"/>
          </a:p>
          <a:p>
            <a:pPr lvl="3"/>
            <a:r>
              <a:rPr lang="da-DK" dirty="0"/>
              <a:t>Fjerde niveau, Header bold 16 </a:t>
            </a:r>
            <a:r>
              <a:rPr lang="da-DK" dirty="0" err="1"/>
              <a:t>pkt</a:t>
            </a:r>
            <a:endParaRPr lang="da-DK" dirty="0"/>
          </a:p>
          <a:p>
            <a:pPr lvl="4"/>
            <a:r>
              <a:rPr lang="da-DK" dirty="0"/>
              <a:t>Femte niveau, Body </a:t>
            </a:r>
            <a:r>
              <a:rPr lang="da-DK" dirty="0" err="1"/>
              <a:t>regular</a:t>
            </a:r>
            <a:r>
              <a:rPr lang="da-DK" dirty="0"/>
              <a:t> 16 </a:t>
            </a:r>
            <a:r>
              <a:rPr lang="da-DK" dirty="0" err="1"/>
              <a:t>pkt</a:t>
            </a:r>
            <a:endParaRPr lang="da-DK" dirty="0"/>
          </a:p>
          <a:p>
            <a:pPr lvl="5"/>
            <a:r>
              <a:rPr lang="da-DK" dirty="0"/>
              <a:t>Sjette niveau, bullet 12 </a:t>
            </a:r>
            <a:r>
              <a:rPr lang="da-DK" dirty="0" err="1"/>
              <a:t>pkt</a:t>
            </a:r>
            <a:endParaRPr lang="da-DK" dirty="0"/>
          </a:p>
          <a:p>
            <a:pPr lvl="6"/>
            <a:r>
              <a:rPr lang="da-DK" dirty="0"/>
              <a:t>Syvende niveau, bullet 12 </a:t>
            </a:r>
            <a:r>
              <a:rPr lang="da-DK" dirty="0" err="1"/>
              <a:t>pkt</a:t>
            </a:r>
            <a:r>
              <a:rPr lang="da-DK" dirty="0"/>
              <a:t> (indryk 1 gang)</a:t>
            </a:r>
          </a:p>
          <a:p>
            <a:pPr lvl="7"/>
            <a:r>
              <a:rPr lang="da-DK" dirty="0"/>
              <a:t>Ottende niveau, Header bold, 12 </a:t>
            </a:r>
            <a:r>
              <a:rPr lang="da-DK" dirty="0" err="1"/>
              <a:t>pkt</a:t>
            </a:r>
            <a:endParaRPr lang="da-DK" dirty="0"/>
          </a:p>
          <a:p>
            <a:pPr lvl="8"/>
            <a:r>
              <a:rPr lang="da-DK" dirty="0"/>
              <a:t>Niende niveau, Body </a:t>
            </a:r>
            <a:r>
              <a:rPr lang="da-DK" dirty="0" err="1"/>
              <a:t>regular</a:t>
            </a:r>
            <a:r>
              <a:rPr lang="da-DK" dirty="0"/>
              <a:t>, 12 </a:t>
            </a:r>
            <a:r>
              <a:rPr lang="da-DK" dirty="0" err="1"/>
              <a:t>pkt</a:t>
            </a:r>
            <a:endParaRPr lang="da-DK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A56ADEC3-98E1-4CEA-9AF5-46F4CDD2FA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noFill/>
              </a:defRPr>
            </a:lvl1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pic>
        <p:nvPicPr>
          <p:cNvPr id="25" name="Logo black">
            <a:extLst>
              <a:ext uri="{FF2B5EF4-FFF2-40B4-BE49-F238E27FC236}">
                <a16:creationId xmlns:a16="http://schemas.microsoft.com/office/drawing/2014/main" id="{860AC4C2-E6D6-4DCE-950A-C298C0AE9B87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defRPr sz="100">
                <a:noFill/>
              </a:defRPr>
            </a:lvl1pPr>
          </a:lstStyle>
          <a:p>
            <a:fld id="{45D37B1E-C366-494F-A587-962AD9AABC83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8" name="Date Placeholder 14">
            <a:extLst>
              <a:ext uri="{FF2B5EF4-FFF2-40B4-BE49-F238E27FC236}">
                <a16:creationId xmlns:a16="http://schemas.microsoft.com/office/drawing/2014/main" id="{7DF98717-AAEA-4E2B-96B8-AAAFF896C0EA}"/>
              </a:ext>
            </a:extLst>
          </p:cNvPr>
          <p:cNvSpPr txBox="1">
            <a:spLocks/>
          </p:cNvSpPr>
          <p:nvPr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8" name="Rectangle 15">
            <a:extLst>
              <a:ext uri="{FF2B5EF4-FFF2-40B4-BE49-F238E27FC236}">
                <a16:creationId xmlns:a16="http://schemas.microsoft.com/office/drawing/2014/main" id="{4D855B35-9157-35F0-0B75-83072C32A7E8}"/>
              </a:ext>
            </a:extLst>
          </p:cNvPr>
          <p:cNvSpPr/>
          <p:nvPr userDrawn="1"/>
        </p:nvSpPr>
        <p:spPr>
          <a:xfrm rot="5400000">
            <a:off x="11480800" y="721379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sdu.dk</a:t>
            </a:r>
            <a:endParaRPr lang="da-DK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45FDBC2-0FE8-0521-D51C-92615DD17AAE}"/>
              </a:ext>
            </a:extLst>
          </p:cNvPr>
          <p:cNvSpPr/>
          <p:nvPr userDrawn="1"/>
        </p:nvSpPr>
        <p:spPr>
          <a:xfrm rot="5400000">
            <a:off x="11482792" y="2027544"/>
            <a:ext cx="914400" cy="3765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b" anchorCtr="0"/>
          <a:lstStyle/>
          <a:p>
            <a:pPr algn="l"/>
            <a:r>
              <a:rPr lang="da-DK" sz="1100" b="1" noProof="1">
                <a:solidFill>
                  <a:schemeClr val="tx1"/>
                </a:solidFill>
              </a:rPr>
              <a:t>#sdudk</a:t>
            </a:r>
            <a:endParaRPr lang="da-DK"/>
          </a:p>
        </p:txBody>
      </p:sp>
      <p:pic>
        <p:nvPicPr>
          <p:cNvPr id="10" name="Logo black">
            <a:extLst>
              <a:ext uri="{FF2B5EF4-FFF2-40B4-BE49-F238E27FC236}">
                <a16:creationId xmlns:a16="http://schemas.microsoft.com/office/drawing/2014/main" id="{902CE77C-069E-5E7A-8D8E-AB15811B63A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346" y="6294893"/>
            <a:ext cx="784800" cy="211840"/>
          </a:xfrm>
          <a:prstGeom prst="rect">
            <a:avLst/>
          </a:prstGeom>
        </p:spPr>
      </p:pic>
      <p:cxnSp>
        <p:nvCxnSpPr>
          <p:cNvPr id="11" name="Straight Connector 26">
            <a:extLst>
              <a:ext uri="{FF2B5EF4-FFF2-40B4-BE49-F238E27FC236}">
                <a16:creationId xmlns:a16="http://schemas.microsoft.com/office/drawing/2014/main" id="{70C6C0EE-8FE3-6A9C-33B8-374802EF4C3C}"/>
              </a:ext>
            </a:extLst>
          </p:cNvPr>
          <p:cNvCxnSpPr>
            <a:cxnSpLocks/>
          </p:cNvCxnSpPr>
          <p:nvPr userDrawn="1"/>
        </p:nvCxnSpPr>
        <p:spPr>
          <a:xfrm>
            <a:off x="410400" y="715665"/>
            <a:ext cx="699211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4">
            <a:extLst>
              <a:ext uri="{FF2B5EF4-FFF2-40B4-BE49-F238E27FC236}">
                <a16:creationId xmlns:a16="http://schemas.microsoft.com/office/drawing/2014/main" id="{523BCE81-49FD-3EE2-35BF-BD057CE50D71}"/>
              </a:ext>
            </a:extLst>
          </p:cNvPr>
          <p:cNvSpPr txBox="1">
            <a:spLocks/>
          </p:cNvSpPr>
          <p:nvPr userDrawn="1"/>
        </p:nvSpPr>
        <p:spPr>
          <a:xfrm>
            <a:off x="0" y="6912000"/>
            <a:ext cx="0" cy="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00" kern="1200">
                <a:noFill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1A13B18-F5ED-4611-8DBB-F05123AFBA22}" type="datetimeFigureOut">
              <a:rPr lang="da-DK" smtClean="0"/>
              <a:pPr/>
              <a:t>25-02-2024</a:t>
            </a:fld>
            <a:endParaRPr lang="da-DK" dirty="0"/>
          </a:p>
        </p:txBody>
      </p:sp>
      <p:sp>
        <p:nvSpPr>
          <p:cNvPr id="14" name="Rectangle 3" descr="{&quot;templafy&quot;:{&quot;id&quot;:&quot;a7c1def0-9dad-4054-821f-f5ddc6c75ff8&quot;}}">
            <a:extLst>
              <a:ext uri="{FF2B5EF4-FFF2-40B4-BE49-F238E27FC236}">
                <a16:creationId xmlns:a16="http://schemas.microsoft.com/office/drawing/2014/main" id="{424105E5-06C8-CF1E-C432-CFC01960EB23}"/>
              </a:ext>
            </a:extLst>
          </p:cNvPr>
          <p:cNvSpPr/>
          <p:nvPr userDrawn="1"/>
        </p:nvSpPr>
        <p:spPr>
          <a:xfrm>
            <a:off x="9382125" y="6376129"/>
            <a:ext cx="2407622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r"/>
            <a:endParaRPr lang="da-DK" sz="1050" dirty="0" err="1">
              <a:solidFill>
                <a:schemeClr val="tx1"/>
              </a:solidFill>
            </a:endParaRPr>
          </a:p>
        </p:txBody>
      </p:sp>
      <p:sp>
        <p:nvSpPr>
          <p:cNvPr id="16" name="TextBox 9">
            <a:extLst>
              <a:ext uri="{FF2B5EF4-FFF2-40B4-BE49-F238E27FC236}">
                <a16:creationId xmlns:a16="http://schemas.microsoft.com/office/drawing/2014/main" id="{6C36CED4-D7EC-2F5A-64CA-838805A4F998}"/>
              </a:ext>
            </a:extLst>
          </p:cNvPr>
          <p:cNvSpPr txBox="1"/>
          <p:nvPr userDrawn="1"/>
        </p:nvSpPr>
        <p:spPr>
          <a:xfrm>
            <a:off x="0" y="-349741"/>
            <a:ext cx="1145718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050" b="1" noProof="1"/>
              <a:t>Skift baggrundsfarve. </a:t>
            </a:r>
            <a:r>
              <a:rPr lang="da-DK" sz="1050" noProof="1"/>
              <a:t>Højreklik på slidet og vælg </a:t>
            </a:r>
            <a:r>
              <a:rPr lang="da-DK" sz="1050" b="1" noProof="1"/>
              <a:t>Formatér baggrund</a:t>
            </a:r>
            <a:r>
              <a:rPr lang="da-DK" sz="1050" noProof="1"/>
              <a:t>. Klik på </a:t>
            </a:r>
            <a:r>
              <a:rPr lang="da-DK" sz="1050" b="1" noProof="1"/>
              <a:t>Fyld farve </a:t>
            </a:r>
            <a:r>
              <a:rPr lang="da-DK" sz="1050" noProof="1"/>
              <a:t>i Formater baggrund vinduet og vælg farve fra øverste række i SDU’s farve palette eller fra den brugerdefinerede farvepalette</a:t>
            </a:r>
            <a:endParaRPr lang="da-DK" dirty="0"/>
          </a:p>
        </p:txBody>
      </p:sp>
      <p:sp>
        <p:nvSpPr>
          <p:cNvPr id="17" name="text" descr="{&quot;templafy&quot;:{&quot;id&quot;:&quot;9a04324c-67a7-4465-a23a-c47f89b7504f&quot;}}" title="UserProfile.Institut.InstituteDCU_{{DocumentLanguage}}">
            <a:extLst>
              <a:ext uri="{FF2B5EF4-FFF2-40B4-BE49-F238E27FC236}">
                <a16:creationId xmlns:a16="http://schemas.microsoft.com/office/drawing/2014/main" id="{9ED68219-402C-1844-B56E-D8437E3F6CCE}"/>
              </a:ext>
            </a:extLst>
          </p:cNvPr>
          <p:cNvSpPr txBox="1">
            <a:spLocks/>
          </p:cNvSpPr>
          <p:nvPr userDrawn="1"/>
        </p:nvSpPr>
        <p:spPr>
          <a:xfrm>
            <a:off x="410400" y="347204"/>
            <a:ext cx="5064938" cy="284778"/>
          </a:xfrm>
          <a:prstGeom prst="rect">
            <a:avLst/>
          </a:prstGeom>
          <a:noFill/>
        </p:spPr>
        <p:txBody>
          <a:bodyPr wrap="square" lIns="10800" tIns="0" rIns="0" bIns="90000" anchor="b" anchorCtr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400" dirty="0"/>
              <a:t>SDU Digital</a:t>
            </a:r>
          </a:p>
        </p:txBody>
      </p:sp>
    </p:spTree>
    <p:extLst>
      <p:ext uri="{BB962C8B-B14F-4D97-AF65-F5344CB8AC3E}">
        <p14:creationId xmlns:p14="http://schemas.microsoft.com/office/powerpoint/2010/main" val="383910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/>
  <p:txStyles>
    <p:titleStyle>
      <a:lvl1pPr algn="l" defTabSz="914400" rtl="0" eaLnBrk="1" latinLnBrk="0" hangingPunct="1">
        <a:lnSpc>
          <a:spcPct val="97000"/>
        </a:lnSpc>
        <a:spcBef>
          <a:spcPct val="0"/>
        </a:spcBef>
        <a:buNone/>
        <a:tabLst>
          <a:tab pos="1438275" algn="l"/>
        </a:tabLs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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2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504000" indent="-252000" algn="l" defTabSz="914400" rtl="0" eaLnBrk="1" latinLnBrk="0" hangingPunct="1">
        <a:lnSpc>
          <a:spcPct val="110000"/>
        </a:lnSpc>
        <a:spcBef>
          <a:spcPts val="0"/>
        </a:spcBef>
        <a:buFont typeface="Wingdings" panose="05000000000000000000" pitchFamily="2" charset="2"/>
        <a:buChar char="à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10000"/>
        </a:lnSpc>
        <a:spcBef>
          <a:spcPts val="0"/>
        </a:spcBef>
        <a:buFont typeface="Arial" panose="020B0604020202020204" pitchFamily="34" charset="0"/>
        <a:buChar char="​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285" userDrawn="1">
          <p15:clr>
            <a:srgbClr val="F26B43"/>
          </p15:clr>
        </p15:guide>
        <p15:guide id="13" orient="horz" pos="1071" userDrawn="1">
          <p15:clr>
            <a:srgbClr val="F26B43"/>
          </p15:clr>
        </p15:guide>
        <p15:guide id="14" pos="259" userDrawn="1">
          <p15:clr>
            <a:srgbClr val="F26B43"/>
          </p15:clr>
        </p15:guide>
        <p15:guide id="15" pos="7421" userDrawn="1">
          <p15:clr>
            <a:srgbClr val="F26B43"/>
          </p15:clr>
        </p15:guide>
        <p15:guide id="16" orient="horz" pos="1253" userDrawn="1">
          <p15:clr>
            <a:srgbClr val="F26B43"/>
          </p15:clr>
        </p15:guide>
        <p15:guide id="17" orient="horz" pos="3680" userDrawn="1">
          <p15:clr>
            <a:srgbClr val="F26B43"/>
          </p15:clr>
        </p15:guide>
        <p15:guide id="18" orient="horz" pos="3916" userDrawn="1">
          <p15:clr>
            <a:srgbClr val="F26B43"/>
          </p15:clr>
        </p15:guide>
        <p15:guide id="19" orient="horz" pos="4094" userDrawn="1">
          <p15:clr>
            <a:srgbClr val="F26B43"/>
          </p15:clr>
        </p15:guide>
        <p15:guide id="20" pos="54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ustomXml" Target="../../customXml/item4.xml"/><Relationship Id="rId1" Type="http://schemas.openxmlformats.org/officeDocument/2006/relationships/customXml" Target="../../customXml/item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5.png"/><Relationship Id="rId7" Type="http://schemas.openxmlformats.org/officeDocument/2006/relationships/slide" Target="slide5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6" Type="http://schemas.openxmlformats.org/officeDocument/2006/relationships/slide" Target="slide3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ustomXml" Target="../../customXml/item6.xml"/><Relationship Id="rId1" Type="http://schemas.openxmlformats.org/officeDocument/2006/relationships/customXml" Target="../../customXml/item5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sdunet.dk/da/servicesider/digital/inkoeb_af_it_systemer_shor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itel 43">
            <a:extLst>
              <a:ext uri="{FF2B5EF4-FFF2-40B4-BE49-F238E27FC236}">
                <a16:creationId xmlns:a16="http://schemas.microsoft.com/office/drawing/2014/main" id="{4BA7F329-6360-0040-9627-586E3CBB50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4720" y="2195076"/>
            <a:ext cx="6476288" cy="2880263"/>
          </a:xfrm>
        </p:spPr>
        <p:txBody>
          <a:bodyPr/>
          <a:lstStyle/>
          <a:p>
            <a:r>
              <a:rPr lang="da-DK" sz="4400" dirty="0"/>
              <a:t>Projekter i et Compliance perspektiv</a:t>
            </a:r>
            <a:br>
              <a:rPr lang="da-DK" sz="4400" dirty="0"/>
            </a:br>
            <a:br>
              <a:rPr lang="da-DK" sz="4400" dirty="0"/>
            </a:br>
            <a:r>
              <a:rPr lang="da-DK" sz="3200" dirty="0"/>
              <a:t>Netværksmøde i Projekt og Porteføljenetværket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25-02-2024</a:t>
            </a:fld>
            <a:endParaRPr lang="da-DK" dirty="0"/>
          </a:p>
        </p:txBody>
      </p:sp>
      <p:pic>
        <p:nvPicPr>
          <p:cNvPr id="4" name="Billede 3" descr="Et billede, der indeholder sky, tekst, udendørs, skiltning&#10;&#10;Automatisk genereret beskrivelse">
            <a:extLst>
              <a:ext uri="{FF2B5EF4-FFF2-40B4-BE49-F238E27FC236}">
                <a16:creationId xmlns:a16="http://schemas.microsoft.com/office/drawing/2014/main" id="{6D93986C-459A-B7D8-DA74-6AD4605BA26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0227" y="2195076"/>
            <a:ext cx="4516712" cy="2710027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0C5AD838-5C4E-52B0-B355-D63E3C5061A7}"/>
              </a:ext>
            </a:extLst>
          </p:cNvPr>
          <p:cNvSpPr txBox="1"/>
          <p:nvPr/>
        </p:nvSpPr>
        <p:spPr>
          <a:xfrm>
            <a:off x="6940227" y="6073629"/>
            <a:ext cx="483791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1200" dirty="0"/>
              <a:t>Janni Brodersen, </a:t>
            </a:r>
          </a:p>
          <a:p>
            <a:r>
              <a:rPr lang="da-DK" sz="1200" dirty="0"/>
              <a:t>Informationssikkerhedschef (CISO) og leder af Compliance SDU Digital</a:t>
            </a:r>
          </a:p>
        </p:txBody>
      </p:sp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1261271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40D062-E6D8-B862-D417-6C0F55B4B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Casen -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71120A8-249C-E47C-A17C-2E7F9CA1B9C2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3" y="1803634"/>
            <a:ext cx="10961237" cy="3875714"/>
          </a:xfrm>
        </p:spPr>
        <p:txBody>
          <a:bodyPr/>
          <a:lstStyle/>
          <a:p>
            <a:r>
              <a:rPr lang="da-DK" dirty="0"/>
              <a:t>Er der særlige omstændigheder ved behandlingen, der giver anledning til privatlivsudfordringer?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Ingen profilering, automatiske afgørelser eller brug af ny teknologi fx AI</a:t>
            </a:r>
          </a:p>
          <a:p>
            <a:endParaRPr lang="da-DK" dirty="0"/>
          </a:p>
          <a:p>
            <a:r>
              <a:rPr lang="da-DK" dirty="0"/>
              <a:t>Behandlingssikkerhed tilpasses den valgte løsning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Automatisering via Microsoft Power Platform, </a:t>
            </a:r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Sharepoint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 og Power BI rapport	</a:t>
            </a:r>
          </a:p>
          <a:p>
            <a:pPr lvl="1"/>
            <a:r>
              <a:rPr lang="da-DK" dirty="0"/>
              <a:t>Adgangsstyring (brugerstyring – hvad giver enkelte roller adgang til?)</a:t>
            </a:r>
          </a:p>
          <a:p>
            <a:pPr lvl="2"/>
            <a:r>
              <a:rPr lang="da-DK" dirty="0" err="1"/>
              <a:t>Privacy</a:t>
            </a:r>
            <a:r>
              <a:rPr lang="da-DK" dirty="0"/>
              <a:t> by default (man bør kun have adgang til de oplysninger, man har et arbejdsbetinget behov for)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Adgang styret via AD (Entra ID), ingen ekstern adgang….</a:t>
            </a:r>
          </a:p>
          <a:p>
            <a:pPr lvl="1"/>
            <a:r>
              <a:rPr lang="da-DK" dirty="0"/>
              <a:t>Opbevaring (</a:t>
            </a:r>
            <a:r>
              <a:rPr lang="da-DK" dirty="0" err="1"/>
              <a:t>hosting</a:t>
            </a:r>
            <a:r>
              <a:rPr lang="da-DK" dirty="0"/>
              <a:t>) – hvor opbevares data?</a:t>
            </a:r>
          </a:p>
          <a:p>
            <a:pPr lvl="2"/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Sharepoint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 (SDU </a:t>
            </a:r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tenant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 Microsoft datacenter i Europa) </a:t>
            </a:r>
          </a:p>
          <a:p>
            <a:pPr lvl="1"/>
            <a:r>
              <a:rPr lang="da-DK" dirty="0"/>
              <a:t>Backup, logning, kryptering, fysisk sikkerhed, beredskab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Standard Microsoft kryptering, standard backup af </a:t>
            </a:r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sharepoint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, logning </a:t>
            </a:r>
            <a:r>
              <a:rPr lang="da-DK">
                <a:solidFill>
                  <a:schemeClr val="accent2">
                    <a:lumMod val="75000"/>
                  </a:schemeClr>
                </a:solidFill>
              </a:rPr>
              <a:t>af adgange, ændringer og opslag</a:t>
            </a:r>
            <a:endParaRPr lang="da-DK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da-DK" dirty="0"/>
              <a:t>Tag stilling til sletning – hvor længe er det nødvendigt at opbevare oplysningerne?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Oplysningerne slettes efter 2 år? Eksamensresultater opbevares i 30 år……</a:t>
            </a:r>
          </a:p>
          <a:p>
            <a:r>
              <a:rPr lang="da-DK" dirty="0"/>
              <a:t>Er der behov for at opfylde ”fornyet” oplysningspligt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Nej, det vurderes at den generelle oplysningspligt til studerende er dækkende for denne behandling…..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E0B3AC4-31BA-03FF-58C1-44D006C8AA5C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0540BBE1-8E19-49CC-868F-BFC3F6498B83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EA0BE011-B3F4-3849-D925-BB7150A4BA6D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71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ED0F74-71DE-DD25-83A0-86608DCCA7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da-DK" dirty="0"/>
              <a:t>Spørgsmål?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B9ECA0-3E67-1C09-414E-4BE5BD9E3BC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C555EF-D44E-408B-98DF-8A5AB5788B59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DB00BFE-CD37-1788-DCCC-D7A958B085E9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52A533-C914-0077-C843-CFCA5981AD3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7" name="Pladsholder til indhold 12">
            <a:extLst>
              <a:ext uri="{FF2B5EF4-FFF2-40B4-BE49-F238E27FC236}">
                <a16:creationId xmlns:a16="http://schemas.microsoft.com/office/drawing/2014/main" id="{76366B03-55D7-3F76-14E8-6B5C49741E7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15" y="2169302"/>
            <a:ext cx="3341461" cy="33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944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98C0C9-4C2A-8E48-D6D8-4FDC2AE09E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6621" y="925672"/>
            <a:ext cx="5367600" cy="564816"/>
          </a:xfrm>
        </p:spPr>
        <p:txBody>
          <a:bodyPr/>
          <a:lstStyle/>
          <a:p>
            <a:pPr algn="ctr"/>
            <a:r>
              <a:rPr lang="da-DK" dirty="0"/>
              <a:t>Agenda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74F932-C223-44FE-634C-084EB4617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4EF323-2B5F-44C6-BCAE-DCEC402B576B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5ABCDBD-2D77-FB4D-B75C-79933988261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2</a:t>
            </a:fld>
            <a:endParaRPr lang="da-DK" dirty="0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7" name="Oversigtszoom 6">
                <a:extLst>
                  <a:ext uri="{FF2B5EF4-FFF2-40B4-BE49-F238E27FC236}">
                    <a16:creationId xmlns:a16="http://schemas.microsoft.com/office/drawing/2014/main" id="{F41909C6-1DD7-FE38-9219-3A519CBA7E6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47502979"/>
                  </p:ext>
                </p:extLst>
              </p:nvPr>
            </p:nvGraphicFramePr>
            <p:xfrm>
              <a:off x="151002" y="1700213"/>
              <a:ext cx="12139543" cy="4490862"/>
            </p:xfrm>
            <a:graphic>
              <a:graphicData uri="http://schemas.microsoft.com/office/powerpoint/2016/summaryzoom">
                <psuz:summaryZm>
                  <psuz:summaryZmObj sectionId="{5A713C2F-ACAA-443B-BE99-CBE0949837B0}">
                    <psuz:zmPr id="{6DCCD7B2-4D5C-4CBF-9D99-68745DD62E23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409720" y="157180"/>
                          <a:ext cx="3592689" cy="202088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0FCDD03-B56B-4361-A4E9-FD056D82143F}">
                    <psuz:zmPr id="{5B390C6B-DD49-4672-B0EC-C3C8F3DF81F0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37135" y="157180"/>
                          <a:ext cx="3592689" cy="202088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82D57947-24C4-460D-8F8E-03CCCAFE4102}">
                    <psuz:zmPr id="{0E0A5B8E-B20C-4E41-83F4-B3587F24D752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2409720" y="2312794"/>
                          <a:ext cx="3592689" cy="202088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8248661-D81C-4836-9741-D95137DDE387}">
                    <psuz:zmPr id="{4CCA4330-E346-4B0F-A096-4A387EA017F2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137135" y="2312794"/>
                          <a:ext cx="3592689" cy="202088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7" name="Oversigtszoom 6">
                <a:extLst>
                  <a:ext uri="{FF2B5EF4-FFF2-40B4-BE49-F238E27FC236}">
                    <a16:creationId xmlns:a16="http://schemas.microsoft.com/office/drawing/2014/main" id="{F41909C6-1DD7-FE38-9219-3A519CBA7E68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151002" y="1700213"/>
                <a:ext cx="12139543" cy="4490862"/>
                <a:chOff x="151002" y="1700213"/>
                <a:chExt cx="12139543" cy="4490862"/>
              </a:xfrm>
            </p:grpSpPr>
            <p:pic>
              <p:nvPicPr>
                <p:cNvPr id="3" name="Billede 3">
                  <a:hlinkClick r:id="rId6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560722" y="1857393"/>
                  <a:ext cx="3592689" cy="202088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Billede 6">
                  <a:hlinkClick r:id="rId7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6288137" y="1857393"/>
                  <a:ext cx="3592689" cy="202088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Billede 8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560722" y="4013007"/>
                  <a:ext cx="3592689" cy="202088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Billede 9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6288137" y="4013007"/>
                  <a:ext cx="3592689" cy="202088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80875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A6C3078-B51C-AFED-6D72-34E70DF68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782" y="969523"/>
            <a:ext cx="11191574" cy="671967"/>
          </a:xfrm>
        </p:spPr>
        <p:txBody>
          <a:bodyPr/>
          <a:lstStyle/>
          <a:p>
            <a:r>
              <a:rPr lang="da-DK" sz="3200" dirty="0"/>
              <a:t>Snitflader – databeskyttelse og informationssikkerhed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CF08C6-7869-42F2-829E-6683126F4D2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83C7CD7C-F7E2-4FF3-B441-BD5C13FCA230}" type="datetime1">
              <a:rPr lang="da-DK" smtClean="0"/>
              <a:t>25-02-2024</a:t>
            </a:fld>
            <a:endParaRPr lang="da-DK" dirty="0"/>
          </a:p>
        </p:txBody>
      </p:sp>
      <p:pic>
        <p:nvPicPr>
          <p:cNvPr id="5" name="Pladsholder til indhold 2">
            <a:extLst>
              <a:ext uri="{FF2B5EF4-FFF2-40B4-BE49-F238E27FC236}">
                <a16:creationId xmlns:a16="http://schemas.microsoft.com/office/drawing/2014/main" id="{F32F8F34-7558-BDA0-3359-FB9EDEDE057E}"/>
              </a:ext>
            </a:extLst>
          </p:cNvPr>
          <p:cNvPicPr>
            <a:picLocks noGrp="1" noChangeAspect="1"/>
          </p:cNvPicPr>
          <p:nvPr>
            <p:ph sz="quarter" idx="19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729" y="1926716"/>
            <a:ext cx="8021680" cy="4381211"/>
          </a:xfrm>
          <a:prstGeom prst="rect">
            <a:avLst/>
          </a:prstGeom>
        </p:spPr>
      </p:pic>
    </p:spTree>
    <p:custDataLst>
      <p:custData r:id="rId1"/>
      <p:custData r:id="rId2"/>
    </p:custDataLst>
    <p:extLst>
      <p:ext uri="{BB962C8B-B14F-4D97-AF65-F5344CB8AC3E}">
        <p14:creationId xmlns:p14="http://schemas.microsoft.com/office/powerpoint/2010/main" val="3717384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63257-9B6D-0651-A3D9-02896DD15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09739"/>
            <a:ext cx="10962000" cy="671967"/>
          </a:xfrm>
        </p:spPr>
        <p:txBody>
          <a:bodyPr/>
          <a:lstStyle/>
          <a:p>
            <a:r>
              <a:rPr lang="da-DK" dirty="0"/>
              <a:t>Organisering af databeskyttelsesarbejdet på SDU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920AE7C-5978-D1FA-62FD-1149D4C0C090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A34C7C-C096-4002-A4E1-7C7B7C0718B9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8DDD9059-D780-D27B-9BCE-5E3BBA1D0DF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04437D99-B1A2-A606-E4BD-8BDB4AA1353D}"/>
              </a:ext>
            </a:extLst>
          </p:cNvPr>
          <p:cNvSpPr txBox="1"/>
          <p:nvPr/>
        </p:nvSpPr>
        <p:spPr>
          <a:xfrm>
            <a:off x="5203969" y="1641480"/>
            <a:ext cx="1024856" cy="4924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Direktion</a:t>
            </a:r>
          </a:p>
          <a:p>
            <a:pPr algn="ctr"/>
            <a:r>
              <a:rPr lang="da-DK" sz="1600" dirty="0"/>
              <a:t>Direktør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4C0B90C6-D348-D073-8F27-AF602957FA57}"/>
              </a:ext>
            </a:extLst>
          </p:cNvPr>
          <p:cNvSpPr txBox="1"/>
          <p:nvPr/>
        </p:nvSpPr>
        <p:spPr>
          <a:xfrm>
            <a:off x="1505128" y="2387397"/>
            <a:ext cx="8422537" cy="9848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Udvalg for informationssikkerhed og databeskyttelse (UID)</a:t>
            </a:r>
          </a:p>
          <a:p>
            <a:pPr algn="ctr"/>
            <a:r>
              <a:rPr lang="da-DK" sz="1600" i="1" dirty="0"/>
              <a:t>Digitaliseringschef formand, sekretariatsbetjenes af SDU Digital Compliance, repræsentanter fra fakulteter og fællesområde, (CSO, CISO, og DPO er observatør)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Godkender overordnede retningslinjer for informationssikkerhed og databeskyttelse på SDU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33267B6-D81E-FCFD-E160-A118C6646C87}"/>
              </a:ext>
            </a:extLst>
          </p:cNvPr>
          <p:cNvSpPr txBox="1"/>
          <p:nvPr/>
        </p:nvSpPr>
        <p:spPr>
          <a:xfrm>
            <a:off x="583484" y="3485719"/>
            <a:ext cx="4168427" cy="9848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SDU IT</a:t>
            </a:r>
          </a:p>
          <a:p>
            <a:pPr algn="ctr"/>
            <a:r>
              <a:rPr lang="da-DK" sz="1600" i="1" dirty="0" err="1"/>
              <a:t>SecOpS</a:t>
            </a:r>
            <a:r>
              <a:rPr lang="da-DK" sz="1600" i="1" dirty="0"/>
              <a:t>, infrastruktur, </a:t>
            </a:r>
            <a:r>
              <a:rPr lang="da-DK" sz="1600" i="1" dirty="0" err="1"/>
              <a:t>device</a:t>
            </a:r>
            <a:r>
              <a:rPr lang="da-DK" sz="1600" i="1" dirty="0"/>
              <a:t>, cloud, </a:t>
            </a:r>
            <a:r>
              <a:rPr lang="da-DK" sz="1600" i="1" dirty="0" err="1"/>
              <a:t>helpdesk</a:t>
            </a:r>
            <a:r>
              <a:rPr lang="da-DK" sz="1600" dirty="0"/>
              <a:t> 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Operationel sikkerhed, indledende håndtering af brud, </a:t>
            </a:r>
            <a:r>
              <a:rPr lang="da-DK" sz="1600" dirty="0" err="1">
                <a:solidFill>
                  <a:schemeClr val="accent2">
                    <a:lumMod val="75000"/>
                  </a:schemeClr>
                </a:solidFill>
              </a:rPr>
              <a:t>whitelisting</a:t>
            </a:r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 af software</a:t>
            </a:r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C6E5562E-5639-66B3-AC78-30BDEB83AB2E}"/>
              </a:ext>
            </a:extLst>
          </p:cNvPr>
          <p:cNvSpPr txBox="1"/>
          <p:nvPr/>
        </p:nvSpPr>
        <p:spPr>
          <a:xfrm>
            <a:off x="6680879" y="3440800"/>
            <a:ext cx="5432823" cy="1231106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SDU Digital</a:t>
            </a:r>
          </a:p>
          <a:p>
            <a:pPr algn="ctr"/>
            <a:r>
              <a:rPr lang="da-DK" sz="1600" i="1" dirty="0"/>
              <a:t>Compliance (CISO/DPO)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Laver overordnede retningslinjer (informationssikkerhed og databeskyttelse), understøtter og koordinerer implementeringen, understøtter risikovurderinger, rådgivning</a:t>
            </a:r>
          </a:p>
        </p:txBody>
      </p:sp>
      <p:sp>
        <p:nvSpPr>
          <p:cNvPr id="13" name="Tekstfelt 12">
            <a:extLst>
              <a:ext uri="{FF2B5EF4-FFF2-40B4-BE49-F238E27FC236}">
                <a16:creationId xmlns:a16="http://schemas.microsoft.com/office/drawing/2014/main" id="{3A93ABDA-B36B-2084-94F6-24C56C4F419B}"/>
              </a:ext>
            </a:extLst>
          </p:cNvPr>
          <p:cNvSpPr txBox="1"/>
          <p:nvPr/>
        </p:nvSpPr>
        <p:spPr>
          <a:xfrm>
            <a:off x="372858" y="4548901"/>
            <a:ext cx="4379053" cy="984885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SDU RIO</a:t>
            </a:r>
          </a:p>
          <a:p>
            <a:pPr algn="ctr"/>
            <a:r>
              <a:rPr lang="da-DK" sz="1600" i="1" dirty="0"/>
              <a:t>Persondata-team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Laver databehandleraftaler (og tilsyn), vurdering af it-anskaffelser og sikkerhedsbrud, rådgivning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3CBA007-7BEB-2070-8FEE-A7438C490EF8}"/>
              </a:ext>
            </a:extLst>
          </p:cNvPr>
          <p:cNvSpPr txBox="1"/>
          <p:nvPr/>
        </p:nvSpPr>
        <p:spPr>
          <a:xfrm>
            <a:off x="3647807" y="5634848"/>
            <a:ext cx="4279789" cy="7386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Sikkerhedschef</a:t>
            </a:r>
          </a:p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Sikkerhedsgodkendelser, vurdering af eksterne samarbejdspartnere, implementering af URIS</a:t>
            </a:r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62B25DCB-D04C-57AF-3383-3EC289C2EF79}"/>
              </a:ext>
            </a:extLst>
          </p:cNvPr>
          <p:cNvSpPr txBox="1"/>
          <p:nvPr/>
        </p:nvSpPr>
        <p:spPr>
          <a:xfrm>
            <a:off x="6680880" y="4766235"/>
            <a:ext cx="1674555" cy="49244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600" b="1" dirty="0"/>
              <a:t>Teknisk service</a:t>
            </a:r>
          </a:p>
          <a:p>
            <a:pPr algn="ctr"/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Fysisk sikkerhed</a:t>
            </a:r>
          </a:p>
        </p:txBody>
      </p:sp>
      <p:sp>
        <p:nvSpPr>
          <p:cNvPr id="16" name="Heksagon 15">
            <a:extLst>
              <a:ext uri="{FF2B5EF4-FFF2-40B4-BE49-F238E27FC236}">
                <a16:creationId xmlns:a16="http://schemas.microsoft.com/office/drawing/2014/main" id="{5FD387E7-E819-30D3-1240-DE26FDF648F6}"/>
              </a:ext>
            </a:extLst>
          </p:cNvPr>
          <p:cNvSpPr/>
          <p:nvPr/>
        </p:nvSpPr>
        <p:spPr>
          <a:xfrm rot="5400000">
            <a:off x="4798030" y="3502525"/>
            <a:ext cx="1836731" cy="1803634"/>
          </a:xfrm>
          <a:prstGeom prst="hexagon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da-DK" sz="1600" dirty="0" err="1"/>
          </a:p>
        </p:txBody>
      </p:sp>
      <p:cxnSp>
        <p:nvCxnSpPr>
          <p:cNvPr id="20" name="Lige pilforbindelse 19">
            <a:extLst>
              <a:ext uri="{FF2B5EF4-FFF2-40B4-BE49-F238E27FC236}">
                <a16:creationId xmlns:a16="http://schemas.microsoft.com/office/drawing/2014/main" id="{32143198-DD1A-7F55-6FE5-DF8F54E971EE}"/>
              </a:ext>
            </a:extLst>
          </p:cNvPr>
          <p:cNvCxnSpPr/>
          <p:nvPr/>
        </p:nvCxnSpPr>
        <p:spPr>
          <a:xfrm>
            <a:off x="5716397" y="2133923"/>
            <a:ext cx="0" cy="2232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kstfelt 20">
            <a:extLst>
              <a:ext uri="{FF2B5EF4-FFF2-40B4-BE49-F238E27FC236}">
                <a16:creationId xmlns:a16="http://schemas.microsoft.com/office/drawing/2014/main" id="{01DBCB3D-A10C-E492-9B3A-7DA1E0FF010B}"/>
              </a:ext>
            </a:extLst>
          </p:cNvPr>
          <p:cNvSpPr txBox="1"/>
          <p:nvPr/>
        </p:nvSpPr>
        <p:spPr>
          <a:xfrm>
            <a:off x="4942506" y="4058225"/>
            <a:ext cx="1644946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a-DK" sz="1200" dirty="0"/>
              <a:t>GDPR- og </a:t>
            </a:r>
            <a:r>
              <a:rPr lang="da-DK" sz="1200" dirty="0" err="1"/>
              <a:t>informationssikkerheds</a:t>
            </a:r>
            <a:r>
              <a:rPr lang="da-DK" sz="1200" dirty="0"/>
              <a:t>-koordinatorer</a:t>
            </a:r>
          </a:p>
        </p:txBody>
      </p:sp>
    </p:spTree>
    <p:extLst>
      <p:ext uri="{BB962C8B-B14F-4D97-AF65-F5344CB8AC3E}">
        <p14:creationId xmlns:p14="http://schemas.microsoft.com/office/powerpoint/2010/main" val="122318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6923F8-A5C5-09A7-A978-C40F60618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398" y="990281"/>
            <a:ext cx="10962000" cy="671967"/>
          </a:xfrm>
        </p:spPr>
        <p:txBody>
          <a:bodyPr/>
          <a:lstStyle/>
          <a:p>
            <a:r>
              <a:rPr lang="da-DK" dirty="0"/>
              <a:t>Hvad skal jeg være opmærksom på?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1ED3A3C-2974-75FD-113F-BAB861651AFA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398" y="1662248"/>
            <a:ext cx="7835979" cy="4474084"/>
          </a:xfrm>
        </p:spPr>
        <p:txBody>
          <a:bodyPr/>
          <a:lstStyle/>
          <a:p>
            <a:r>
              <a:rPr lang="da-DK" dirty="0"/>
              <a:t>Hvad er formålet med behandlingen af oplysningerne?</a:t>
            </a:r>
          </a:p>
          <a:p>
            <a:r>
              <a:rPr lang="da-DK" dirty="0"/>
              <a:t>Hvad er det for nogle oplysninger?</a:t>
            </a:r>
          </a:p>
          <a:p>
            <a:pPr lvl="1"/>
            <a:r>
              <a:rPr lang="da-DK" dirty="0"/>
              <a:t>Er der personoplysninger eller personhenførbare oplysninger?</a:t>
            </a:r>
          </a:p>
          <a:p>
            <a:pPr lvl="1"/>
            <a:r>
              <a:rPr lang="da-DK" dirty="0"/>
              <a:t>Er der fortrolige forretnings oplysninger?</a:t>
            </a:r>
          </a:p>
          <a:p>
            <a:pPr lvl="1"/>
            <a:r>
              <a:rPr lang="da-DK" dirty="0"/>
              <a:t>Hvem behandles der oplysninger om (studerende, ansatte, samarbejdspartnere)</a:t>
            </a:r>
          </a:p>
          <a:p>
            <a:pPr lvl="1"/>
            <a:r>
              <a:rPr lang="da-DK" dirty="0"/>
              <a:t>Kategorier af personoplysninger (og dataklassifikation SDU)</a:t>
            </a:r>
          </a:p>
          <a:p>
            <a:pPr lvl="2"/>
            <a:r>
              <a:rPr lang="da-DK" dirty="0"/>
              <a:t>Almindelige: navn, alder, adr., tlf. nr., studieretning m.fl.</a:t>
            </a:r>
          </a:p>
          <a:p>
            <a:pPr lvl="2"/>
            <a:r>
              <a:rPr lang="da-DK" dirty="0"/>
              <a:t>Fortrolige oplysninger: cpr. nr., strafbare forhold, rent private forhold (karakter, indkomstforhold m.fl.)</a:t>
            </a:r>
          </a:p>
          <a:p>
            <a:pPr lvl="2"/>
            <a:r>
              <a:rPr lang="da-DK" dirty="0"/>
              <a:t>Følsomme oplysninger: helbredsoplysninger, oplysninger om seksuel orientering, race eller etnisk oprindelse, fagforeningsforhold, politisk, religiøs/filosofisk overbevisning, </a:t>
            </a:r>
            <a:r>
              <a:rPr lang="da-DK" dirty="0" err="1"/>
              <a:t>biometiske</a:t>
            </a:r>
            <a:r>
              <a:rPr lang="da-DK" dirty="0"/>
              <a:t> data (fx fingeraftryk)</a:t>
            </a:r>
          </a:p>
          <a:p>
            <a:r>
              <a:rPr lang="da-DK" dirty="0"/>
              <a:t>Hvor stammer oplysningerne fra?</a:t>
            </a:r>
          </a:p>
          <a:p>
            <a:pPr lvl="2"/>
            <a:r>
              <a:rPr lang="da-DK" dirty="0"/>
              <a:t>Andre systemer, indsamlet direkte ved personer</a:t>
            </a:r>
          </a:p>
          <a:p>
            <a:r>
              <a:rPr lang="da-DK" dirty="0"/>
              <a:t>Har vi hjemmel til det? </a:t>
            </a:r>
          </a:p>
          <a:p>
            <a:pPr marL="0" indent="0">
              <a:buNone/>
            </a:pPr>
            <a:r>
              <a:rPr lang="da-DK" dirty="0"/>
              <a:t>    (når vi behandler/sammenstiller oplysningerne på en ny måde – nyt formål må ikke </a:t>
            </a:r>
          </a:p>
          <a:p>
            <a:pPr marL="0" indent="0">
              <a:buNone/>
            </a:pPr>
            <a:r>
              <a:rPr lang="da-DK" dirty="0"/>
              <a:t>     være uforeneligt med det oprindelige formål)</a:t>
            </a:r>
          </a:p>
          <a:p>
            <a:pPr lvl="1"/>
            <a:r>
              <a:rPr lang="da-DK" dirty="0"/>
              <a:t>Følger af lov, universitetslov, eksamensbekendtgørelsen (GDPR art. 6, stk. 1, litra c)</a:t>
            </a:r>
          </a:p>
          <a:p>
            <a:pPr lvl="1"/>
            <a:r>
              <a:rPr lang="da-DK" dirty="0"/>
              <a:t>Myndighedshjemmel (GDPR art. 6, stk. 1, litra e)</a:t>
            </a:r>
          </a:p>
          <a:p>
            <a:pPr lvl="1"/>
            <a:r>
              <a:rPr lang="da-DK" dirty="0"/>
              <a:t>Sjældent (samtykke, kontrakt)</a:t>
            </a:r>
          </a:p>
          <a:p>
            <a:r>
              <a:rPr lang="da-DK" dirty="0"/>
              <a:t>Videregiver vi oplysningerne til nogen? (kræver hjemmel)</a:t>
            </a:r>
          </a:p>
          <a:p>
            <a:pPr lvl="1"/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ACB28B2-5B5B-200F-2BEC-B8EDB3914B8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2490D4BF-4A88-4252-A603-EA5EDA6AF895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0EEE10C7-D322-E3C8-BCC7-A730F785363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5</a:t>
            </a:fld>
            <a:endParaRPr lang="da-DK" dirty="0"/>
          </a:p>
        </p:txBody>
      </p:sp>
      <p:pic>
        <p:nvPicPr>
          <p:cNvPr id="9" name="Billede 8" descr="Et billede, der indeholder tekst, værktøj&#10;&#10;Automatisk genereret beskrivelse">
            <a:extLst>
              <a:ext uri="{FF2B5EF4-FFF2-40B4-BE49-F238E27FC236}">
                <a16:creationId xmlns:a16="http://schemas.microsoft.com/office/drawing/2014/main" id="{C9DCD3E3-1288-E25D-7D20-EC594818AB0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42"/>
          <a:stretch/>
        </p:blipFill>
        <p:spPr>
          <a:xfrm>
            <a:off x="8263252" y="2585335"/>
            <a:ext cx="3518350" cy="294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513767-4FF4-E2F0-9089-1794030C3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skal jeg være opmærksom på - fortsat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46BA47A-C3AD-72C1-6400-74CB285586A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1164" y="1812968"/>
            <a:ext cx="7877160" cy="4201937"/>
          </a:xfrm>
        </p:spPr>
        <p:txBody>
          <a:bodyPr/>
          <a:lstStyle/>
          <a:p>
            <a:r>
              <a:rPr lang="da-DK" dirty="0"/>
              <a:t>Er der særlige omstændigheder ved behandlingen, der giver anledning til privatlivsudfordringer?</a:t>
            </a:r>
          </a:p>
          <a:p>
            <a:pPr lvl="1"/>
            <a:r>
              <a:rPr lang="da-DK" dirty="0"/>
              <a:t>fx omfattende profilering, automatiske afgørelser, brug af ny teknologi fx AI</a:t>
            </a:r>
          </a:p>
          <a:p>
            <a:r>
              <a:rPr lang="da-DK" dirty="0"/>
              <a:t>Hvilken behandlingssikkerhed er passende?	</a:t>
            </a:r>
          </a:p>
          <a:p>
            <a:pPr lvl="1"/>
            <a:r>
              <a:rPr lang="da-DK" dirty="0"/>
              <a:t>Afhængig af de oplysninger man behandler (jo flere følsomme og fortrolige oplysninger desto bedre sikkerhed)</a:t>
            </a:r>
          </a:p>
          <a:p>
            <a:pPr lvl="1"/>
            <a:r>
              <a:rPr lang="da-DK" dirty="0"/>
              <a:t>Adgangsstyring (brugerstyring – hvad giver enkelte roller adgang til?)</a:t>
            </a:r>
          </a:p>
          <a:p>
            <a:pPr lvl="2"/>
            <a:r>
              <a:rPr lang="da-DK" dirty="0" err="1"/>
              <a:t>Privacy</a:t>
            </a:r>
            <a:r>
              <a:rPr lang="da-DK" dirty="0"/>
              <a:t> by default (man bør kun have adgang til de oplysninger, man har et arbejdsbetinget behov for)</a:t>
            </a:r>
          </a:p>
          <a:p>
            <a:pPr lvl="1"/>
            <a:r>
              <a:rPr lang="da-DK" dirty="0"/>
              <a:t>Opbevaring (</a:t>
            </a:r>
            <a:r>
              <a:rPr lang="da-DK" dirty="0" err="1"/>
              <a:t>hosting</a:t>
            </a:r>
            <a:r>
              <a:rPr lang="da-DK" dirty="0"/>
              <a:t>)</a:t>
            </a:r>
          </a:p>
          <a:p>
            <a:pPr lvl="2"/>
            <a:r>
              <a:rPr lang="da-DK" dirty="0"/>
              <a:t>Hvor opbevares data, </a:t>
            </a:r>
            <a:r>
              <a:rPr lang="da-DK" dirty="0" err="1"/>
              <a:t>Sharepoint</a:t>
            </a:r>
            <a:r>
              <a:rPr lang="da-DK" dirty="0"/>
              <a:t>, </a:t>
            </a:r>
            <a:r>
              <a:rPr lang="da-DK" dirty="0" err="1"/>
              <a:t>Onedrive</a:t>
            </a:r>
            <a:r>
              <a:rPr lang="da-DK" dirty="0"/>
              <a:t>, Server/databaser i vores kælder, SaaS-løsning</a:t>
            </a:r>
          </a:p>
          <a:p>
            <a:pPr lvl="1"/>
            <a:r>
              <a:rPr lang="da-DK" dirty="0"/>
              <a:t>Backup, logning, kryptering, fysisk sikkerhed, beredskab</a:t>
            </a:r>
          </a:p>
          <a:p>
            <a:r>
              <a:rPr lang="da-DK" dirty="0"/>
              <a:t>Tag stilling til sletning – hvor længe er det nødvendigt at opbevare oplysningerne?</a:t>
            </a:r>
          </a:p>
          <a:p>
            <a:r>
              <a:rPr lang="da-DK" dirty="0"/>
              <a:t>Er der behov for at opfylde ”fornyet” oplysningspligt</a:t>
            </a:r>
          </a:p>
          <a:p>
            <a:pPr lvl="1"/>
            <a:r>
              <a:rPr lang="da-DK" dirty="0"/>
              <a:t>Det skal være gennemsigtigt for de registrerede, hvordan deres oplysninger behandles</a:t>
            </a:r>
          </a:p>
          <a:p>
            <a:pPr lvl="1"/>
            <a:endParaRPr lang="da-DK" dirty="0"/>
          </a:p>
          <a:p>
            <a:pPr marL="0" indent="0">
              <a:buNone/>
            </a:pPr>
            <a:r>
              <a:rPr lang="da-DK" dirty="0"/>
              <a:t>Inddrag jeres lokale GDPR/</a:t>
            </a:r>
            <a:r>
              <a:rPr lang="da-DK" dirty="0" err="1"/>
              <a:t>informationssikkerheds</a:t>
            </a:r>
            <a:r>
              <a:rPr lang="da-DK" dirty="0"/>
              <a:t>-koordinator</a:t>
            </a:r>
          </a:p>
          <a:p>
            <a:pPr marL="0" indent="0">
              <a:buNone/>
            </a:pPr>
            <a:r>
              <a:rPr lang="da-DK" dirty="0"/>
              <a:t>I er altid velkommen til at få sparring i SDU Digital Compliance</a:t>
            </a:r>
          </a:p>
          <a:p>
            <a:pPr lvl="1"/>
            <a:endParaRPr lang="da-DK" dirty="0"/>
          </a:p>
          <a:p>
            <a:pPr lvl="1"/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8971000-F54D-A6E2-FBC0-FE346F32A50F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9AF75D8B-6CCD-4A19-9BCD-6AEF4FC315FE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6171B1C-D8EC-845D-F445-E3444C3C88F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6</a:t>
            </a:fld>
            <a:endParaRPr lang="da-DK" dirty="0"/>
          </a:p>
        </p:txBody>
      </p:sp>
      <p:pic>
        <p:nvPicPr>
          <p:cNvPr id="13" name="Pladsholder til indhold 12" descr="Et billede, der indeholder tekst, håndskrift, tavle, Font/skrifttype&#10;&#10;Automatisk genereret beskrivelse">
            <a:extLst>
              <a:ext uri="{FF2B5EF4-FFF2-40B4-BE49-F238E27FC236}">
                <a16:creationId xmlns:a16="http://schemas.microsoft.com/office/drawing/2014/main" id="{0AB726CC-5EFA-9F9F-0581-E559AA42C2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324" y="2690768"/>
            <a:ext cx="3372647" cy="224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248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FF91EB-8EFE-0380-7F42-D999EA56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93732"/>
            <a:ext cx="10962000" cy="671967"/>
          </a:xfrm>
        </p:spPr>
        <p:txBody>
          <a:bodyPr/>
          <a:lstStyle/>
          <a:p>
            <a:r>
              <a:rPr lang="da-DK" dirty="0" err="1"/>
              <a:t>Privacy</a:t>
            </a:r>
            <a:r>
              <a:rPr lang="da-DK" dirty="0"/>
              <a:t> by design principper (strategier)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D77D591-BF27-8A7A-54CC-A880FB42C309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AD1914F6-5D52-4D3C-806A-EEF04549F001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9AAEC17-BFCD-1339-8BFA-123ACE23A86A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7</a:t>
            </a:fld>
            <a:endParaRPr lang="da-DK" dirty="0"/>
          </a:p>
        </p:txBody>
      </p:sp>
      <p:pic>
        <p:nvPicPr>
          <p:cNvPr id="14" name="Billede 13" descr="Et billede, der indeholder elektronik, Kontorudstyr, Elektronisk enhed, ekstern enhed&#10;&#10;Automatisk genereret beskrivelse">
            <a:extLst>
              <a:ext uri="{FF2B5EF4-FFF2-40B4-BE49-F238E27FC236}">
                <a16:creationId xmlns:a16="http://schemas.microsoft.com/office/drawing/2014/main" id="{658D2199-A840-E268-3F73-FDA61BB027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3442" y="2743200"/>
            <a:ext cx="3661655" cy="1921079"/>
          </a:xfrm>
          <a:prstGeom prst="rect">
            <a:avLst/>
          </a:prstGeom>
        </p:spPr>
      </p:pic>
      <p:sp>
        <p:nvSpPr>
          <p:cNvPr id="16" name="Pladsholder til indhold 15">
            <a:extLst>
              <a:ext uri="{FF2B5EF4-FFF2-40B4-BE49-F238E27FC236}">
                <a16:creationId xmlns:a16="http://schemas.microsoft.com/office/drawing/2014/main" id="{FE9B1909-9C36-EB6F-26E1-CDA4BB4B5E11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749589"/>
            <a:ext cx="7634642" cy="4187901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Minimise</a:t>
            </a:r>
            <a:r>
              <a:rPr lang="en-US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separate, abstract, hide, inform, control, enforce, demonstrate) </a:t>
            </a: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 der relevant dataminimering? (indsaml kun nødvendige oplysninger)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 behandlingen af personoplysninger proportional? Er det kun nødvendige personoplysninger, der er synlige i brugergrænsefladen? (tilpasset visning/adgang til individuelle brugere/brugergrupper)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 det muligt at anonymisere, </a:t>
            </a:r>
            <a:r>
              <a:rPr lang="da-DK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pseudonymisere</a:t>
            </a: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eller separere oplysninger?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 det muligt at generalisere fx aggregere data?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Informer – kan behandling laves synlig for den registrerede? (fx </a:t>
            </a:r>
            <a:r>
              <a:rPr lang="da-DK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privacy</a:t>
            </a: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a-DK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dashboard</a:t>
            </a: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Kontroller – er der mulighed for den registrerede for at kontrollere og evt. berige data?</a:t>
            </a:r>
            <a:endParaRPr lang="da-DK" dirty="0"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Er der indbygget regler for datas udløbsdato (Information </a:t>
            </a:r>
            <a:r>
              <a:rPr lang="da-DK" dirty="0" err="1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Lifecycle</a:t>
            </a:r>
            <a:r>
              <a:rPr lang="da-DK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Management)?</a:t>
            </a:r>
            <a:endParaRPr lang="da-DK" dirty="0">
              <a:effectLst/>
              <a:latin typeface="Arial" panose="020B0604020202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4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7D0632-D2F6-D534-7EE8-83FF3A9F77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935967"/>
            <a:ext cx="10962000" cy="671967"/>
          </a:xfrm>
        </p:spPr>
        <p:txBody>
          <a:bodyPr/>
          <a:lstStyle/>
          <a:p>
            <a:r>
              <a:rPr lang="da-DK" sz="2800" dirty="0"/>
              <a:t>Retningslinje for sikkerhedsgodkendelse ved indkøb/udvikling af it-systemer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0C703C-CCBE-A101-4AED-2A8ED2A0B546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963629"/>
            <a:ext cx="5685600" cy="2470217"/>
          </a:xfrm>
        </p:spPr>
        <p:txBody>
          <a:bodyPr/>
          <a:lstStyle/>
          <a:p>
            <a:r>
              <a:rPr lang="da-DK" dirty="0"/>
              <a:t>UID Godkendt retningslinje – nu under implementering</a:t>
            </a:r>
          </a:p>
          <a:p>
            <a:r>
              <a:rPr lang="da-DK" dirty="0"/>
              <a:t>Ønsker man et specifikt system, skal man anmode om at få den sikkerhedsgodkendt</a:t>
            </a:r>
          </a:p>
          <a:p>
            <a:r>
              <a:rPr lang="da-DK" dirty="0"/>
              <a:t>Vi skelner mellem: </a:t>
            </a:r>
          </a:p>
          <a:p>
            <a:pPr lvl="1"/>
            <a:r>
              <a:rPr lang="da-DK" dirty="0"/>
              <a:t>Egenudviklede systemer</a:t>
            </a:r>
          </a:p>
          <a:p>
            <a:pPr lvl="1"/>
            <a:r>
              <a:rPr lang="da-DK" dirty="0"/>
              <a:t>Centrale systemer, der indkøbes og licensstyres af SDU IT herunder systemer, der behandler studerendes oplysninger</a:t>
            </a:r>
          </a:p>
          <a:p>
            <a:pPr lvl="1"/>
            <a:r>
              <a:rPr lang="da-DK" dirty="0"/>
              <a:t>Lokale systemer, der anvendes til afgrænsede forskningsprojekter eller andre lokale formål, der ikke er rettet mod studerende 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C5DE94-3A25-1B2E-7388-1BECE0449E4A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1A522733-EBF1-4BB3-9FAC-D7249FAABBA2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C279B65-A349-2198-B6BC-8BBEB2E7A920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44BDBF1A-27B0-BA98-7280-CC635DA4A9ED}"/>
              </a:ext>
            </a:extLst>
          </p:cNvPr>
          <p:cNvSpPr txBox="1"/>
          <p:nvPr/>
        </p:nvSpPr>
        <p:spPr>
          <a:xfrm>
            <a:off x="6096000" y="5542814"/>
            <a:ext cx="613654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400" dirty="0">
                <a:hlinkClick r:id="rId2"/>
              </a:rPr>
              <a:t>https://sdunet.dk/da/servicesider/digital/inkoeb_af_it_systemer_short</a:t>
            </a:r>
            <a:endParaRPr lang="da-DK" sz="1400" dirty="0"/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0EC9F8C2-7CF0-EC56-F519-410B9F67FA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558" y="1992501"/>
            <a:ext cx="5060691" cy="2872997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85A97254-693A-36CB-C600-1D70B00943A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9072"/>
          <a:stretch/>
        </p:blipFill>
        <p:spPr>
          <a:xfrm>
            <a:off x="1558843" y="4433846"/>
            <a:ext cx="3573272" cy="2424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889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B61233-7546-A418-73F9-F4B5C547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400" y="852077"/>
            <a:ext cx="10962000" cy="671967"/>
          </a:xfrm>
        </p:spPr>
        <p:txBody>
          <a:bodyPr/>
          <a:lstStyle/>
          <a:p>
            <a:r>
              <a:rPr lang="da-DK" dirty="0"/>
              <a:t>Casen - </a:t>
            </a:r>
            <a:r>
              <a:rPr lang="da-DK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Projekttitel: Indhentning og samling af data til brug for skemalægning og eksamensplanlægning 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245D61-7BC7-93D2-9964-F2345D049329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10400" y="1496769"/>
            <a:ext cx="10962000" cy="4643972"/>
          </a:xfrm>
        </p:spPr>
        <p:txBody>
          <a:bodyPr/>
          <a:lstStyle/>
          <a:p>
            <a:r>
              <a:rPr lang="da-DK" dirty="0"/>
              <a:t>Hvad er formålet med behandlingen af oplysningerne?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Optimering af skema- og eksamensplanlægning (gerne en lidt mere fyldig beskrivelse af behandlingen)</a:t>
            </a:r>
          </a:p>
          <a:p>
            <a:r>
              <a:rPr lang="da-DK" dirty="0"/>
              <a:t>Hvad er det for nogle oplysninger?</a:t>
            </a:r>
          </a:p>
          <a:p>
            <a:pPr lvl="1"/>
            <a:r>
              <a:rPr lang="da-DK" dirty="0"/>
              <a:t>Er der personoplysninger eller personhenførbare oplysninger?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Ja, der er personoplysninger</a:t>
            </a:r>
          </a:p>
          <a:p>
            <a:pPr lvl="1"/>
            <a:r>
              <a:rPr lang="da-DK" dirty="0"/>
              <a:t>Er der fortrolige forretnings oplysninger?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nej</a:t>
            </a:r>
          </a:p>
          <a:p>
            <a:pPr lvl="1"/>
            <a:r>
              <a:rPr lang="da-DK" dirty="0"/>
              <a:t>Hvem behandles der oplysninger om (studerende, ansatte, samarbejdspartnere)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studerende</a:t>
            </a:r>
          </a:p>
          <a:p>
            <a:pPr lvl="1"/>
            <a:r>
              <a:rPr lang="da-DK" dirty="0"/>
              <a:t>Kategorier af personoplysninger (og dataklassifikation SDU)</a:t>
            </a:r>
          </a:p>
          <a:p>
            <a:pPr lvl="2"/>
            <a:r>
              <a:rPr lang="da-DK" dirty="0"/>
              <a:t>Almindelige: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navn, studieretning, eksamens </a:t>
            </a:r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nr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……</a:t>
            </a:r>
          </a:p>
          <a:p>
            <a:pPr lvl="2"/>
            <a:r>
              <a:rPr lang="da-DK" dirty="0"/>
              <a:t>Fortrolige oplysninger: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cpr. nr., karakter…..</a:t>
            </a:r>
          </a:p>
          <a:p>
            <a:pPr lvl="2"/>
            <a:r>
              <a:rPr lang="da-DK" dirty="0"/>
              <a:t>Følsomme oplysninger: 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helbredsoplysninger (særlige forhold til eksamen)…..</a:t>
            </a:r>
          </a:p>
          <a:p>
            <a:r>
              <a:rPr lang="da-DK" dirty="0"/>
              <a:t>Hvor stammer oplysningerne fra?</a:t>
            </a:r>
          </a:p>
          <a:p>
            <a:pPr lvl="2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Digital Eksamen, </a:t>
            </a:r>
            <a:r>
              <a:rPr lang="da-DK" dirty="0" err="1">
                <a:solidFill>
                  <a:schemeClr val="accent2">
                    <a:lumMod val="75000"/>
                  </a:schemeClr>
                </a:solidFill>
              </a:rPr>
              <a:t>TimeEdit</a:t>
            </a:r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, ODIN, TEK-Manager…… oplysninger (mails) fra undervisere</a:t>
            </a:r>
          </a:p>
          <a:p>
            <a:r>
              <a:rPr lang="da-DK" dirty="0"/>
              <a:t>Har vi hjemmel til det? 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Ja, Følger af lov, universitetslov, eksamensbekendtgørelsen (GDPR art. 6, stk. 1, litra c) eller Myndighedshjemmel (GDPR art. 6, stk. 1, litra e)</a:t>
            </a:r>
          </a:p>
          <a:p>
            <a:r>
              <a:rPr lang="da-DK" dirty="0"/>
              <a:t>Videregiver vi oplysningerne til nogen? (kræver hjemmel)</a:t>
            </a:r>
          </a:p>
          <a:p>
            <a:pPr lvl="1"/>
            <a:r>
              <a:rPr lang="da-DK" dirty="0">
                <a:solidFill>
                  <a:schemeClr val="accent2">
                    <a:lumMod val="75000"/>
                  </a:schemeClr>
                </a:solidFill>
              </a:rPr>
              <a:t>Nej ikke udenfor SDU</a:t>
            </a:r>
          </a:p>
          <a:p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B26DB6B-1A7D-C5E3-DEA5-DF5436806A01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6D11FA35-86A3-4A2C-A8A0-515C11FE834C}" type="datetime1">
              <a:rPr lang="da-DK" smtClean="0"/>
              <a:t>25-02-2024</a:t>
            </a:fld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9CF1A6A7-FF21-478D-D76A-500D5F3B83A7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45D37B1E-C366-494F-A587-962AD9AABC83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472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SDU">
  <a:themeElements>
    <a:clrScheme name="SDU">
      <a:dk1>
        <a:srgbClr val="000000"/>
      </a:dk1>
      <a:lt1>
        <a:sysClr val="window" lastClr="FFFFFF"/>
      </a:lt1>
      <a:dk2>
        <a:srgbClr val="7A6040"/>
      </a:dk2>
      <a:lt2>
        <a:srgbClr val="DDCBA4"/>
      </a:lt2>
      <a:accent1>
        <a:srgbClr val="AEB862"/>
      </a:accent1>
      <a:accent2>
        <a:srgbClr val="789D4A"/>
      </a:accent2>
      <a:accent3>
        <a:srgbClr val="F2C75C"/>
      </a:accent3>
      <a:accent4>
        <a:srgbClr val="E07E3C"/>
      </a:accent4>
      <a:accent5>
        <a:srgbClr val="E1BBB4"/>
      </a:accent5>
      <a:accent6>
        <a:srgbClr val="D05A57"/>
      </a:accent6>
      <a:hlink>
        <a:srgbClr val="0563C1"/>
      </a:hlink>
      <a:folHlink>
        <a:srgbClr val="954F72"/>
      </a:folHlink>
    </a:clrScheme>
    <a:fontScheme name="SD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sz="1600" dirty="0" err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err="1"/>
        </a:defPPr>
      </a:lstStyle>
    </a:txDef>
  </a:objectDefaults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  <a:extLst>
    <a:ext uri="{05A4C25C-085E-4340-85A3-A5531E510DB2}">
      <thm15:themeFamily xmlns:thm15="http://schemas.microsoft.com/office/thememl/2012/main" name="SDU" id="{F00653A6-EDC9-4A26-A101-22DCF11D94E2}" vid="{4BE6CC0C-BBC1-44D2-9F45-8500ECBE545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Grøn 1">
      <a:srgbClr val="4E5B31"/>
    </a:custClr>
    <a:custClr name="Grøn 2">
      <a:srgbClr val="789D4A"/>
    </a:custClr>
    <a:custClr name="Grøn 3">
      <a:srgbClr val="AEB862"/>
    </a:custClr>
    <a:custClr name="Grøn 4">
      <a:srgbClr val="EAE7B9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Orange 1">
      <a:srgbClr val="D38235"/>
    </a:custClr>
    <a:custClr name="Orange 2">
      <a:srgbClr val="E0A526"/>
    </a:custClr>
    <a:custClr name="Orange 3">
      <a:srgbClr val="EED484"/>
    </a:custClr>
    <a:custClr name="Orange 4">
      <a:srgbClr val="FCF0C4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Rød 1">
      <a:srgbClr val="862633"/>
    </a:custClr>
    <a:custClr name="Rød 2">
      <a:srgbClr val="D05A57"/>
    </a:custClr>
    <a:custClr name="Rød 3">
      <a:srgbClr val="E1BBB4"/>
    </a:custClr>
    <a:custClr name="Rød 4">
      <a:srgbClr val="F4E2DE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Brun 1">
      <a:srgbClr val="473729"/>
    </a:custClr>
    <a:custClr name="Brun 2">
      <a:srgbClr val="946037"/>
    </a:custClr>
    <a:custClr name="Brun 3">
      <a:srgbClr val="DDCBA4"/>
    </a:custClr>
    <a:custClr name="Brun 4">
      <a:srgbClr val="EFE5D1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Color has no name">
      <a:srgbClr val="FFFFFF"/>
    </a:custClr>
    <a:custClr name="Sort">
      <a:srgbClr val="000000"/>
    </a:custClr>
    <a:custClr name="Hvid">
      <a:srgbClr val="FFFFFF"/>
    </a:custClr>
  </a:custClr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TemplafyTemplateConfiguration><![CDATA[{"elementsMetadata":[{"type":"shape","id":"a7c1def0-9dad-4054-821f-f5ddc6c75ff8","elementConfiguration":{"binding":"{{FormatDateTime(Form.Date,Translate(\"Format_DateCustomA\"),DocumentLanguage)}}","type":"text","disableUpdates":false}},{"type":"shape","id":"9a04324c-67a7-4465-a23a-c47f89b7504f","elementConfiguration":{"binding":"{{UserProfile.Institut.Institute}}","type":"text","disableUpdates":false}},{"type":"shape","id":"d8ab306b-847d-439b-81ce-2174622c0eb3","elementConfiguration":{"binding":"{{UserProfile.Institut.Institute}}","type":"text","disableUpdates":false}},{"type":"shape","id":"17706b1c-168b-4a0b-98dd-38bcd903856c","elementConfiguration":{"binding":"{{UserProfile.Institut.Institute}}","type":"text","disableUpdates":false}},{"type":"shape","id":"3107a23a-7d5d-4e9e-950a-5a0648eb998d","elementConfiguration":{"binding":"{{UserProfile.Institut.Institute}}","type":"text","disableUpdates":false}},{"type":"shape","id":"28527ed6-b3cf-451f-846e-1ac1a13ff558","elementConfiguration":{"binding":"{{UserProfile.Institut.Institute}}","type":"text","disableUpdates":false}},{"type":"shape","id":"b0030242-e388-47b8-9e08-a1bdb7939411","elementConfiguration":{"binding":"{{UserProfile.Institut.Institute}}","type":"text","disableUpdates":false}},{"type":"shape","id":"9cc49c65-ba75-4ce8-9b4e-a0328371ce97","elementConfiguration":{"binding":"{{UserProfile.Institut.Institute}}","type":"text","disableUpdates":false}},{"type":"shape","id":"38759e49-69b6-4f76-8afd-5db3396c2de3","elementConfiguration":{"binding":"{{UserProfile.Institut.Institute}}","type":"text","disableUpdates":false}},{"type":"shape","id":"6f739731-5dd0-4c71-a605-49cc2c83af37","elementConfiguration":{"binding":"{{UserProfile.Institut.Institute}}","type":"text","disableUpdates":false}},{"type":"shape","id":"700bbb80-ae5a-4b34-a7df-071cf9561840","elementConfiguration":{"binding":"{{UserProfile.Institut.Institute}}","type":"text","disableUpdates":false}},{"type":"shape","id":"241c9ca6-4526-4b21-b367-5ca2b5e5dc5c","elementConfiguration":{"binding":"{{UserProfile.Institut.Institute}}","type":"text","disableUpdates":false}},{"type":"shape","id":"b0f8822d-1c0f-4bea-a95e-8a79c19d0595","elementConfiguration":{"binding":"{{UserProfile.Institut.Institute}}","type":"text","disableUpdates":false}},{"type":"shape","id":"3e55cdd3-3e7a-42db-9044-8a8e0385899f","elementConfiguration":{"binding":"{{UserProfile.Institut.Institute}}","type":"text","disableUpdates":false}},{"type":"shape","id":"43875041-626b-4dbc-8df8-7510046cc0cd","elementConfiguration":{"binding":"{{UserProfile.Institut.Institute}}","type":"text","disableUpdates":false}},{"type":"shape","id":"eba38a26-6943-4fda-8ed8-1d878c28e67e","elementConfiguration":{"binding":"{{UserProfile.Institut.Institute}}","type":"text","disableUpdates":false}}],"transformationConfigurations":[],"templateName":"SDU widescreen 16:9 template - with department, date and links","templateDescription":"SDU bredformat 16:9 skabelon - med enhed, dato og links.","enableDocumentContentUpdater":false,"version":"2.0"}]]></TemplafyTemplateConfiguration>
</file>

<file path=customXml/item2.xml><?xml version="1.0" encoding="utf-8"?>
<TemplafyFormConfiguration><![CDATA[{"formFields":[{"type":"instructions","name":"Vlgdato","label":"Vælg dato hvis der skal være dato på slideshowet / select date if you want dates in the slideshow"},{"required":false,"shareValue":false,"type":"datePicker","name":"Date","label":"Date"}],"formDataEntries":[]}]]></TemplafyFormConfiguration>
</file>

<file path=customXml/item3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4.xml><?xml version="1.0" encoding="utf-8"?>
<TemplafySlideFormConfiguration><![CDATA[{"formFields":[],"formDataEntries":[]}]]></TemplafySlideFormConfiguration>
</file>

<file path=customXml/item5.xml><?xml version="1.0" encoding="utf-8"?>
<TemplafySlideTemplateConfiguration><![CDATA[{"slideVersion":1,"isValidatorEnabled":false,"isLocked":false,"elementsMetadata":[{"type":"shape","elementConfiguration":{"binding":"{{UserProfile.Institut.Institute}}","type":"text","disableUpdates":false}}],"slideId":"637961591343009082","enableDocumentContentUpdater":false,"version":"2.0"}]]></TemplafySlideTemplateConfiguration>
</file>

<file path=customXml/item6.xml><?xml version="1.0" encoding="utf-8"?>
<TemplafySlideFormConfiguration><![CDATA[{"formFields":[],"formDataEntries":[]}]]></TemplafySlideFormConfiguration>
</file>

<file path=customXml/itemProps1.xml><?xml version="1.0" encoding="utf-8"?>
<ds:datastoreItem xmlns:ds="http://schemas.openxmlformats.org/officeDocument/2006/customXml" ds:itemID="{90DE47FB-CBD9-46EF-A4BB-64ED750A2AFD}">
  <ds:schemaRefs/>
</ds:datastoreItem>
</file>

<file path=customXml/itemProps2.xml><?xml version="1.0" encoding="utf-8"?>
<ds:datastoreItem xmlns:ds="http://schemas.openxmlformats.org/officeDocument/2006/customXml" ds:itemID="{E58D0F7B-1F17-4E5D-BC63-2B0FB3F5A51A}">
  <ds:schemaRefs/>
</ds:datastoreItem>
</file>

<file path=customXml/itemProps3.xml><?xml version="1.0" encoding="utf-8"?>
<ds:datastoreItem xmlns:ds="http://schemas.openxmlformats.org/officeDocument/2006/customXml" ds:itemID="{FEB1901F-BF6C-471C-A3B9-C97FE7EC6A0F}">
  <ds:schemaRefs/>
</ds:datastoreItem>
</file>

<file path=customXml/itemProps4.xml><?xml version="1.0" encoding="utf-8"?>
<ds:datastoreItem xmlns:ds="http://schemas.openxmlformats.org/officeDocument/2006/customXml" ds:itemID="{BEB2B9B7-9C71-4451-AD27-ED26CCFBE3BC}">
  <ds:schemaRefs/>
</ds:datastoreItem>
</file>

<file path=customXml/itemProps5.xml><?xml version="1.0" encoding="utf-8"?>
<ds:datastoreItem xmlns:ds="http://schemas.openxmlformats.org/officeDocument/2006/customXml" ds:itemID="{E6B9FF1B-80C2-49F3-A36B-8045C109881C}">
  <ds:schemaRefs/>
</ds:datastoreItem>
</file>

<file path=customXml/itemProps6.xml><?xml version="1.0" encoding="utf-8"?>
<ds:datastoreItem xmlns:ds="http://schemas.openxmlformats.org/officeDocument/2006/customXml" ds:itemID="{76BC3F1D-81B6-47D1-8DB9-87F9138B5FF2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SDU widescreen dateA</Template>
  <TotalTime>0</TotalTime>
  <Words>1166</Words>
  <Application>Microsoft Office PowerPoint</Application>
  <PresentationFormat>Widescreen</PresentationFormat>
  <Paragraphs>135</Paragraphs>
  <Slides>11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SDU</vt:lpstr>
      <vt:lpstr>Projekter i et Compliance perspektiv  Netværksmøde i Projekt og Porteføljenetværket</vt:lpstr>
      <vt:lpstr>Agenda</vt:lpstr>
      <vt:lpstr>Snitflader – databeskyttelse og informationssikkerhed</vt:lpstr>
      <vt:lpstr>Organisering af databeskyttelsesarbejdet på SDU</vt:lpstr>
      <vt:lpstr>Hvad skal jeg være opmærksom på?</vt:lpstr>
      <vt:lpstr>Hvad skal jeg være opmærksom på - fortsat</vt:lpstr>
      <vt:lpstr>Privacy by design principper (strategier)</vt:lpstr>
      <vt:lpstr>Retningslinje for sikkerhedsgodkendelse ved indkøb/udvikling af it-systemer</vt:lpstr>
      <vt:lpstr>Casen - Projekttitel: Indhentning og samling af data til brug for skemalægning og eksamensplanlægning  </vt:lpstr>
      <vt:lpstr>Casen - fortsat</vt:lpstr>
      <vt:lpstr>Spørgsmål?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2024-02-20T23:45:25Z</dcterms:created>
  <dcterms:modified xsi:type="dcterms:W3CDTF">2024-02-25T15:26:31Z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fyTimeStamp">
    <vt:lpwstr>2022-09-01T12:40:42</vt:lpwstr>
  </property>
  <property fmtid="{D5CDD505-2E9C-101B-9397-08002B2CF9AE}" pid="3" name="TemplafyTenantId">
    <vt:lpwstr>sdu</vt:lpwstr>
  </property>
  <property fmtid="{D5CDD505-2E9C-101B-9397-08002B2CF9AE}" pid="4" name="TemplafyTemplateId">
    <vt:lpwstr>636891894186761813</vt:lpwstr>
  </property>
  <property fmtid="{D5CDD505-2E9C-101B-9397-08002B2CF9AE}" pid="5" name="TemplafyUserProfileId">
    <vt:lpwstr>637830425203879420</vt:lpwstr>
  </property>
  <property fmtid="{D5CDD505-2E9C-101B-9397-08002B2CF9AE}" pid="6" name="TemplafyLanguageCode">
    <vt:lpwstr>da-DK</vt:lpwstr>
  </property>
  <property fmtid="{D5CDD505-2E9C-101B-9397-08002B2CF9AE}" pid="7" name="TemplafyFromBlank">
    <vt:bool>false</vt:bool>
  </property>
</Properties>
</file>