
<file path=[Content_Types].xml><?xml version="1.0" encoding="utf-8"?>
<Types xmlns="http://schemas.openxmlformats.org/package/2006/content-types">
  <Default Extension="bin" ContentType="image/x-emf"/>
  <Default Extension="emf" ContentType="image/x-emf"/>
  <Default Extension="png" ContentType="image/pn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9"/>
  </p:sldMasterIdLst>
  <p:notesMasterIdLst>
    <p:notesMasterId r:id="rId18"/>
  </p:notesMasterIdLst>
  <p:sldIdLst>
    <p:sldId id="519" r:id="rId10"/>
    <p:sldId id="521" r:id="rId11"/>
    <p:sldId id="526" r:id="rId12"/>
    <p:sldId id="511" r:id="rId13"/>
    <p:sldId id="523" r:id="rId14"/>
    <p:sldId id="524" r:id="rId15"/>
    <p:sldId id="527" r:id="rId16"/>
    <p:sldId id="52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8A0F"/>
    <a:srgbClr val="F2C7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4615" autoAdjust="0"/>
  </p:normalViewPr>
  <p:slideViewPr>
    <p:cSldViewPr snapToGrid="0" showGuides="1">
      <p:cViewPr varScale="1">
        <p:scale>
          <a:sx n="72" d="100"/>
          <a:sy n="72" d="100"/>
        </p:scale>
        <p:origin x="163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4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customXml" Target="../customXml/item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1.xml"/><Relationship Id="rId14" Type="http://schemas.openxmlformats.org/officeDocument/2006/relationships/slide" Target="slides/slide5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25/02/2024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Karin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436F85-577F-4A92-A47F-D540A2BCC82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7387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Karin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4948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Karin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772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Karin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8235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Karin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6527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Karin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4183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Karin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2638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Karin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48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BBCAF46D-9983-4AEE-9B8A-24654CDEDDB0}"/>
              </a:ext>
            </a:extLst>
          </p:cNvPr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7" name="Logo black">
            <a:extLst>
              <a:ext uri="{FF2B5EF4-FFF2-40B4-BE49-F238E27FC236}">
                <a16:creationId xmlns:a16="http://schemas.microsoft.com/office/drawing/2014/main" id="{E6E48129-FB3C-4F39-A5A1-63313B41D3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D4E1389B-CA3B-4709-956D-F396D960B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8A94F1C1-AE36-4BBA-B958-8FC614A9472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752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tekst (C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6710399" y="1700213"/>
            <a:ext cx="4677070" cy="1436392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 dirty="0"/>
              <a:t>Overskrift i </a:t>
            </a:r>
            <a:r>
              <a:rPr lang="da-DK" dirty="0" err="1"/>
              <a:t>maks</a:t>
            </a:r>
            <a:r>
              <a:rPr lang="da-DK" dirty="0"/>
              <a:t> 2 linjer</a:t>
            </a:r>
            <a:endParaRPr lang="da-DK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FAAEFF0-FCE4-48D6-A0D1-A458F3CD3E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21E6D3-406B-4DA0-9B5A-6A2F208BAF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10399" y="452437"/>
            <a:ext cx="4659277" cy="790493"/>
          </a:xfrm>
        </p:spPr>
        <p:txBody>
          <a:bodyPr anchor="b" anchorCtr="0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da-DK" dirty="0"/>
              <a:t>Klik for at indsætte tekst (f.eks. job titel)</a:t>
            </a:r>
            <a:endParaRPr lang="da-DK"/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411163" y="1016000"/>
            <a:ext cx="4043879" cy="4804038"/>
          </a:xfrm>
          <a:noFill/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4AC2696B-BD55-4932-A36E-BCC4318F22B0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1D0A-163E-46D9-B4AE-DA279145732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A9685AE-678B-466E-B97B-590BC795CFD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308762-F27B-4C02-A3F6-05048278412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16CDF92D-C78F-4CBE-853B-4E3CD39D2A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23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360EC57D-D72D-43A3-90BC-3ACC9F8BC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36B2A848-B2AD-472A-AC10-0002D162D52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D6F82-73FC-4F13-BFEC-9200E77E15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18304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A71C01-3350-42F9-9392-0F3379095A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932902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A09C85-3CCC-44AB-A808-AA96845B12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32902" y="2733129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1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/>
              <a:t>Klik for at 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F35B7FD-E0E2-4581-BAC7-8858E530AF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934000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C92166-E723-47D5-9A87-3354EB28C4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32112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252000" indent="0">
              <a:buNone/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E23DA26-37CC-4CA7-8253-FD9AB459D2E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474740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  <a:lvl2pPr marL="252000" indent="0">
              <a:buNone/>
              <a:defRPr sz="1000"/>
            </a:lvl2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2682726-03AB-4490-8664-993881FA0B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59663" y="273240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62625AB-198B-4F37-9382-C78FD9118D5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459663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8AE7F93-F2C6-4199-8D16-CFB4D977F6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73948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33E6A-A4F4-491B-846E-1DACC83D9BB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8E8B2-EC82-4BE1-85C6-8F272596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82921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6F8A6A9-890A-4EA2-8FA4-EA834B1A12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8522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10962000" cy="67196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11163" y="1989138"/>
            <a:ext cx="10961237" cy="38644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5150F5-CFA6-40F1-B2B7-79337C2232BB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55442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9033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8790A71A-B09B-4B5F-9D31-846A17201C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D63CFED0-47FC-4852-81C1-6B705FD6417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2565F4-7FB3-4F2B-AED8-4859D42935AE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0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915360E-F247-49FB-821B-5399F132647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FB068F22-0263-44BB-8333-C5643293F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2D08A2CA-4B19-4B39-B540-F97244C446A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B9F81D-3EAD-42E8-88EC-432C25D7A8F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003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73356" y="1700212"/>
            <a:ext cx="4693920" cy="4141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096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5366267" cy="1884283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56000" y="1028246"/>
            <a:ext cx="5216400" cy="48253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5150F5-CFA6-40F1-B2B7-79337C2232BB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771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92202" y="1006605"/>
            <a:ext cx="4680000" cy="1938338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99C08-64C3-4ADA-9CD2-FBE2ED8551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16" name="Logo black">
            <a:extLst>
              <a:ext uri="{FF2B5EF4-FFF2-40B4-BE49-F238E27FC236}">
                <a16:creationId xmlns:a16="http://schemas.microsoft.com/office/drawing/2014/main" id="{B52757AD-346A-4AA0-A5D6-36F8B1FE48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A09FC7B4-885C-4F9D-BD71-AE2FBDB3869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FEE58-0FE9-4218-904C-188D46CD214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22432" y="1000443"/>
            <a:ext cx="5077365" cy="48531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F302217-B569-449A-8422-B6650C9BB08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58D7263E-B2E5-4CB9-9AAF-C0006E4A040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BAA208-28D6-470D-B539-73F9AC20E86C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54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9A67-E62D-400C-BC42-A3A96AAED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1" y="1028247"/>
            <a:ext cx="2502000" cy="432000"/>
          </a:xfrm>
        </p:spPr>
        <p:txBody>
          <a:bodyPr/>
          <a:lstStyle>
            <a:lvl1pPr>
              <a:lnSpc>
                <a:spcPct val="110000"/>
              </a:lnSpc>
              <a:defRPr sz="1200"/>
            </a:lvl1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60E8CAC-51BD-4862-8B6E-BD3E315677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5135A09-8F8A-4D87-8C43-B3A0A80BE2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73164" y="1028246"/>
            <a:ext cx="2502000" cy="432000"/>
          </a:xfrm>
        </p:spPr>
        <p:txBody>
          <a:bodyPr/>
          <a:lstStyle>
            <a:lvl1pPr marL="0" indent="0" algn="l">
              <a:buNone/>
              <a:defRPr sz="1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62D92C6-668E-491E-B394-72897FAB308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73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F1B1F1-CA40-4EA4-AB68-69DBBD61ED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35163" y="1028246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DBEE0FF-2C0E-499E-ACAF-B6F421AF13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35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091117C-5AED-4416-88BA-F1C88ACD7A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97162" y="1028247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66F31E1-769E-4E9A-9DCC-2C64321A89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997161" y="1475354"/>
            <a:ext cx="2501999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8" name="Date Placeholder 14">
            <a:extLst>
              <a:ext uri="{FF2B5EF4-FFF2-40B4-BE49-F238E27FC236}">
                <a16:creationId xmlns:a16="http://schemas.microsoft.com/office/drawing/2014/main" id="{1DCD95D8-07B6-42C0-8767-A640B7CA853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88C40-671D-463C-8463-D77B96C28D8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93800-6F51-413B-BA21-0A9967FF33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195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9300" cy="68580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692401" y="1076109"/>
            <a:ext cx="4680000" cy="1822734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overskrift, maksimalt 3 linjer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692400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0" name="Logo black">
            <a:extLst>
              <a:ext uri="{FF2B5EF4-FFF2-40B4-BE49-F238E27FC236}">
                <a16:creationId xmlns:a16="http://schemas.microsoft.com/office/drawing/2014/main" id="{1421C492-A651-4EE4-BB8B-C6886E7B5C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6294893"/>
            <a:ext cx="784800" cy="211840"/>
          </a:xfrm>
          <a:prstGeom prst="rect">
            <a:avLst/>
          </a:prstGeom>
        </p:spPr>
      </p:pic>
      <p:sp>
        <p:nvSpPr>
          <p:cNvPr id="30" name="Date Placeholder 14">
            <a:extLst>
              <a:ext uri="{FF2B5EF4-FFF2-40B4-BE49-F238E27FC236}">
                <a16:creationId xmlns:a16="http://schemas.microsoft.com/office/drawing/2014/main" id="{2C4B35A0-F8F7-420F-9E06-CC0AAAA0B84F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94981C-CC58-4018-9B19-5053EFA6B6A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7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400" y="1028247"/>
            <a:ext cx="11379347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3369040"/>
            <a:ext cx="11371905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Første niveau, bullet 16 </a:t>
            </a:r>
            <a:r>
              <a:rPr lang="da-DK" dirty="0" err="1"/>
              <a:t>pkt</a:t>
            </a:r>
            <a:endParaRPr lang="da-DK" dirty="0"/>
          </a:p>
          <a:p>
            <a:pPr lvl="1"/>
            <a:r>
              <a:rPr lang="da-DK" dirty="0"/>
              <a:t>Andet niveau, bullet 14 </a:t>
            </a:r>
            <a:r>
              <a:rPr lang="da-DK" dirty="0" err="1"/>
              <a:t>pkt</a:t>
            </a:r>
            <a:endParaRPr lang="da-DK" dirty="0"/>
          </a:p>
          <a:p>
            <a:pPr lvl="2"/>
            <a:r>
              <a:rPr lang="da-DK" dirty="0"/>
              <a:t>Tredje niveau, bullet 12 </a:t>
            </a:r>
            <a:r>
              <a:rPr lang="da-DK" dirty="0" err="1"/>
              <a:t>pkt</a:t>
            </a:r>
            <a:endParaRPr lang="da-DK" dirty="0"/>
          </a:p>
          <a:p>
            <a:pPr lvl="3"/>
            <a:r>
              <a:rPr lang="da-DK" dirty="0"/>
              <a:t>Fjerde niveau, Header bold 16 </a:t>
            </a:r>
            <a:r>
              <a:rPr lang="da-DK" dirty="0" err="1"/>
              <a:t>pkt</a:t>
            </a:r>
            <a:endParaRPr lang="da-DK" dirty="0"/>
          </a:p>
          <a:p>
            <a:pPr lvl="4"/>
            <a:r>
              <a:rPr lang="da-DK" dirty="0"/>
              <a:t>Femte niveau, Body </a:t>
            </a:r>
            <a:r>
              <a:rPr lang="da-DK" dirty="0" err="1"/>
              <a:t>regular</a:t>
            </a:r>
            <a:r>
              <a:rPr lang="da-DK" dirty="0"/>
              <a:t> 16 </a:t>
            </a:r>
            <a:r>
              <a:rPr lang="da-DK" dirty="0" err="1"/>
              <a:t>pkt</a:t>
            </a:r>
            <a:endParaRPr lang="da-DK" dirty="0"/>
          </a:p>
          <a:p>
            <a:pPr lvl="5"/>
            <a:r>
              <a:rPr lang="da-DK" dirty="0"/>
              <a:t>Sjette niveau, bullet 12 </a:t>
            </a:r>
            <a:r>
              <a:rPr lang="da-DK" dirty="0" err="1"/>
              <a:t>pkt</a:t>
            </a:r>
            <a:endParaRPr lang="da-DK" dirty="0"/>
          </a:p>
          <a:p>
            <a:pPr lvl="6"/>
            <a:r>
              <a:rPr lang="da-DK" dirty="0"/>
              <a:t>Syvende niveau, bullet 12 </a:t>
            </a:r>
            <a:r>
              <a:rPr lang="da-DK" dirty="0" err="1"/>
              <a:t>pkt</a:t>
            </a:r>
            <a:r>
              <a:rPr lang="da-DK" dirty="0"/>
              <a:t> (indryk 1 gang)</a:t>
            </a:r>
            <a:endParaRPr lang="da-DK"/>
          </a:p>
          <a:p>
            <a:pPr lvl="7"/>
            <a:r>
              <a:rPr lang="da-DK" dirty="0"/>
              <a:t>Ottende niveau, Header bold, 12 </a:t>
            </a:r>
            <a:r>
              <a:rPr lang="da-DK" dirty="0" err="1"/>
              <a:t>pkt</a:t>
            </a:r>
            <a:endParaRPr lang="da-DK" dirty="0"/>
          </a:p>
          <a:p>
            <a:pPr lvl="8"/>
            <a:r>
              <a:rPr lang="da-DK" dirty="0"/>
              <a:t>Niende niveau, Body </a:t>
            </a:r>
            <a:r>
              <a:rPr lang="da-DK" dirty="0" err="1"/>
              <a:t>regular</a:t>
            </a:r>
            <a:r>
              <a:rPr lang="da-DK" dirty="0"/>
              <a:t>, 12 </a:t>
            </a:r>
            <a:r>
              <a:rPr lang="da-DK" dirty="0" err="1"/>
              <a:t>pkt</a:t>
            </a:r>
            <a:endParaRPr lang="da-DK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pic>
        <p:nvPicPr>
          <p:cNvPr id="25" name="Logo black">
            <a:extLst>
              <a:ext uri="{FF2B5EF4-FFF2-40B4-BE49-F238E27FC236}">
                <a16:creationId xmlns:a16="http://schemas.microsoft.com/office/drawing/2014/main" id="{860AC4C2-E6D6-4DCE-950A-C298C0AE9B8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">
                <a:noFill/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80" r:id="rId3"/>
    <p:sldLayoutId id="2147483688" r:id="rId4"/>
    <p:sldLayoutId id="2147483690" r:id="rId5"/>
    <p:sldLayoutId id="2147483686" r:id="rId6"/>
    <p:sldLayoutId id="2147483682" r:id="rId7"/>
    <p:sldLayoutId id="2147483689" r:id="rId8"/>
    <p:sldLayoutId id="2147483676" r:id="rId9"/>
    <p:sldLayoutId id="2147483654" r:id="rId10"/>
    <p:sldLayoutId id="2147483685" r:id="rId11"/>
    <p:sldLayoutId id="2147483691" r:id="rId12"/>
    <p:sldLayoutId id="2147483662" r:id="rId13"/>
    <p:sldLayoutId id="2147483692" r:id="rId14"/>
  </p:sldLayoutIdLst>
  <p:hf hdr="0"/>
  <p:txStyles>
    <p:titleStyle>
      <a:lvl1pPr algn="l" defTabSz="914400" rtl="0" eaLnBrk="1" latinLnBrk="0" hangingPunct="1">
        <a:lnSpc>
          <a:spcPct val="97000"/>
        </a:lnSpc>
        <a:spcBef>
          <a:spcPct val="0"/>
        </a:spcBef>
        <a:buNone/>
        <a:tabLst>
          <a:tab pos="1438275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85" userDrawn="1">
          <p15:clr>
            <a:srgbClr val="F26B43"/>
          </p15:clr>
        </p15:guide>
        <p15:guide id="4" orient="horz" pos="1071" userDrawn="1">
          <p15:clr>
            <a:srgbClr val="F26B43"/>
          </p15:clr>
        </p15:guide>
        <p15:guide id="5" pos="259" userDrawn="1">
          <p15:clr>
            <a:srgbClr val="F26B43"/>
          </p15:clr>
        </p15:guide>
        <p15:guide id="6" pos="7421" userDrawn="1">
          <p15:clr>
            <a:srgbClr val="F26B43"/>
          </p15:clr>
        </p15:guide>
        <p15:guide id="7" orient="horz" pos="1253" userDrawn="1">
          <p15:clr>
            <a:srgbClr val="F26B43"/>
          </p15:clr>
        </p15:guide>
        <p15:guide id="8" orient="horz" pos="3680" userDrawn="1">
          <p15:clr>
            <a:srgbClr val="F26B43"/>
          </p15:clr>
        </p15:guide>
        <p15:guide id="9" orient="horz" pos="3916" userDrawn="1">
          <p15:clr>
            <a:srgbClr val="F26B43"/>
          </p15:clr>
        </p15:guide>
        <p15:guide id="10" orient="horz" pos="4094" userDrawn="1">
          <p15:clr>
            <a:srgbClr val="F26B43"/>
          </p15:clr>
        </p15:guide>
        <p15:guide id="11" pos="5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4.xml"/><Relationship Id="rId1" Type="http://schemas.openxmlformats.org/officeDocument/2006/relationships/customXml" Target="../../customXml/item3.xml"/><Relationship Id="rId5" Type="http://schemas.openxmlformats.org/officeDocument/2006/relationships/image" Target="../media/image4.emf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6.xml"/><Relationship Id="rId1" Type="http://schemas.openxmlformats.org/officeDocument/2006/relationships/customXml" Target="../../customXml/item5.xml"/><Relationship Id="rId6" Type="http://schemas.openxmlformats.org/officeDocument/2006/relationships/image" Target="../media/image5.emf"/><Relationship Id="rId5" Type="http://schemas.openxmlformats.org/officeDocument/2006/relationships/package" Target="../embeddings/Microsoft_Visio_Drawing.vsdx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8.xml"/><Relationship Id="rId1" Type="http://schemas.openxmlformats.org/officeDocument/2006/relationships/customXml" Target="../../customXml/item7.xml"/><Relationship Id="rId5" Type="http://schemas.openxmlformats.org/officeDocument/2006/relationships/image" Target="../media/image6.emf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D635C36-FE7A-4203-9D8F-A0C43411B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554636"/>
            <a:ext cx="5366267" cy="809469"/>
          </a:xfrm>
        </p:spPr>
        <p:txBody>
          <a:bodyPr/>
          <a:lstStyle/>
          <a:p>
            <a:r>
              <a:rPr lang="da-DK" dirty="0"/>
              <a:t>Program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3EDBE6F5-D4AA-4746-B799-FB70CE5ED77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3744227" y="413886"/>
            <a:ext cx="7628173" cy="6265694"/>
          </a:xfrm>
        </p:spPr>
        <p:txBody>
          <a:bodyPr/>
          <a:lstStyle/>
          <a:p>
            <a:pPr marL="0" indent="0">
              <a:buNone/>
            </a:pPr>
            <a:r>
              <a:rPr lang="da-DK" b="1" dirty="0"/>
              <a:t>9.00 - 9.15 </a:t>
            </a:r>
            <a:r>
              <a:rPr lang="da-DK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Velkommen og intro til dagens tema</a:t>
            </a:r>
          </a:p>
          <a:p>
            <a:pPr marL="0" indent="0">
              <a:buNone/>
            </a:pPr>
            <a:r>
              <a:rPr lang="da-D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ved </a:t>
            </a:r>
            <a:r>
              <a:rPr lang="da-DK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Janne Valdgård Petersen og Karin Grundsø, Planlægningsgruppen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/>
              <a:t>9.15 - 9.35 </a:t>
            </a:r>
            <a:r>
              <a:rPr lang="da-DK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Projektlederens samarbejde med Indkøb og Udbud </a:t>
            </a:r>
          </a:p>
          <a:p>
            <a:pPr marL="0" indent="0">
              <a:buNone/>
            </a:pPr>
            <a:r>
              <a:rPr lang="da-D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ved Indkøbs- og Udbudschef Jesper Lundorff Hoffmann, Indkøb og Udbud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/>
              <a:t>9.35 - 9.55 </a:t>
            </a:r>
            <a:r>
              <a:rPr lang="da-DK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Projektlederens samarbejde med </a:t>
            </a:r>
            <a:r>
              <a:rPr lang="da-DK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Compliance</a:t>
            </a:r>
            <a:endParaRPr lang="da-DK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ved Informationssikkerhedschef Janni Lee B. Bang Brodersen,</a:t>
            </a:r>
            <a:endParaRPr lang="da-DK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SDU Digital - </a:t>
            </a:r>
            <a:r>
              <a:rPr lang="da-DK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Compliance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1800" b="1" dirty="0">
                <a:latin typeface="Calibri" panose="020F0502020204030204" pitchFamily="34" charset="0"/>
                <a:cs typeface="Calibri" panose="020F0502020204030204" pitchFamily="34" charset="0"/>
              </a:rPr>
              <a:t>9.55 - 10.15 </a:t>
            </a:r>
            <a:r>
              <a:rPr lang="da-DK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Projektlederens samarbejde med en Løsningsarkitekt</a:t>
            </a:r>
            <a:endParaRPr lang="da-DK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a-D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ved Løsningsarkitekt Allan Vestergaard, SDU Digital - Design</a:t>
            </a:r>
          </a:p>
          <a:p>
            <a:pPr marL="0" indent="0">
              <a:buNone/>
            </a:pPr>
            <a:endParaRPr lang="da-DK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a-DK" sz="1800" b="1" dirty="0">
                <a:latin typeface="Calibri" panose="020F0502020204030204" pitchFamily="34" charset="0"/>
                <a:cs typeface="Calibri" panose="020F0502020204030204" pitchFamily="34" charset="0"/>
              </a:rPr>
              <a:t>10.15 - 10.45 Netværke og holde pause</a:t>
            </a:r>
          </a:p>
          <a:p>
            <a:pPr marL="0" indent="0">
              <a:buNone/>
            </a:pPr>
            <a:endParaRPr lang="da-DK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a-DK" sz="1800" b="1" dirty="0">
                <a:latin typeface="Calibri" panose="020F0502020204030204" pitchFamily="34" charset="0"/>
                <a:cs typeface="Calibri" panose="020F0502020204030204" pitchFamily="34" charset="0"/>
              </a:rPr>
              <a:t>10.45 - 11.55 Arbejdspakker til specialisterne</a:t>
            </a:r>
          </a:p>
          <a:p>
            <a:pPr marL="0" indent="0">
              <a:buNone/>
            </a:pPr>
            <a:r>
              <a:rPr lang="da-D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ved </a:t>
            </a:r>
            <a:r>
              <a:rPr lang="da-DK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Karin Grundsø, Planlægningsgruppen</a:t>
            </a:r>
            <a:endParaRPr lang="da-DK" sz="1800" dirty="0"/>
          </a:p>
          <a:p>
            <a:pPr marL="0" indent="0">
              <a:buNone/>
            </a:pPr>
            <a:endParaRPr lang="da-DK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a-DK" sz="1800" b="1" dirty="0">
                <a:latin typeface="Calibri" panose="020F0502020204030204" pitchFamily="34" charset="0"/>
                <a:cs typeface="Calibri" panose="020F0502020204030204" pitchFamily="34" charset="0"/>
              </a:rPr>
              <a:t>11.55 - 12.00 Afrunding</a:t>
            </a:r>
          </a:p>
          <a:p>
            <a:pPr marL="0" indent="0">
              <a:buNone/>
            </a:pPr>
            <a:r>
              <a:rPr lang="da-D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ved </a:t>
            </a:r>
            <a:r>
              <a:rPr lang="da-DK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Janne Valdgård Petersen, Planlægningsgruppen</a:t>
            </a:r>
            <a:endParaRPr lang="da-DK" sz="1800" dirty="0"/>
          </a:p>
          <a:p>
            <a:pPr marL="0" indent="0">
              <a:buNone/>
            </a:pPr>
            <a:endParaRPr lang="da-DK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BFBBFC6-41C8-465D-8B67-F8A35C33C21C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1AECDE-CFB6-4B6D-926C-405B4690EC08}" type="datetime1">
              <a:rPr kumimoji="0" lang="da-DK" sz="100" b="0" i="0" u="none" strike="noStrike" kern="1200" cap="none" spc="0" normalizeH="0" baseline="0" noProof="0" smtClean="0">
                <a:ln>
                  <a:noFill/>
                </a:ln>
                <a:noFill/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25-02-2024</a:t>
            </a:fld>
            <a:endParaRPr kumimoji="0" lang="da-DK" sz="100" b="0" i="0" u="none" strike="noStrike" kern="1200" cap="none" spc="0" normalizeH="0" baseline="0" noProof="0" dirty="0">
              <a:ln>
                <a:noFill/>
              </a:ln>
              <a:noFill/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Pil: højre 1">
            <a:extLst>
              <a:ext uri="{FF2B5EF4-FFF2-40B4-BE49-F238E27FC236}">
                <a16:creationId xmlns:a16="http://schemas.microsoft.com/office/drawing/2014/main" id="{55FCDD1C-43EF-42B2-AC68-19DCCC094A71}"/>
              </a:ext>
            </a:extLst>
          </p:cNvPr>
          <p:cNvSpPr/>
          <p:nvPr/>
        </p:nvSpPr>
        <p:spPr>
          <a:xfrm>
            <a:off x="2400515" y="4807191"/>
            <a:ext cx="1222159" cy="462620"/>
          </a:xfrm>
          <a:prstGeom prst="rightArrow">
            <a:avLst/>
          </a:prstGeom>
          <a:solidFill>
            <a:srgbClr val="F2C75C"/>
          </a:solidFill>
          <a:ln>
            <a:solidFill>
              <a:srgbClr val="B98A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</p:spTree>
    <p:extLst>
      <p:ext uri="{BB962C8B-B14F-4D97-AF65-F5344CB8AC3E}">
        <p14:creationId xmlns:p14="http://schemas.microsoft.com/office/powerpoint/2010/main" val="3845516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F96087-0B16-14E2-54F6-CC8569836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594912"/>
            <a:ext cx="5366267" cy="870331"/>
          </a:xfrm>
        </p:spPr>
        <p:txBody>
          <a:bodyPr/>
          <a:lstStyle/>
          <a:p>
            <a:r>
              <a:rPr lang="da-DK" dirty="0"/>
              <a:t>Arbejdspakker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7DC57C5-EAD6-4136-37E2-59C7082FFEC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450814" y="594911"/>
            <a:ext cx="6921586" cy="6160219"/>
          </a:xfrm>
        </p:spPr>
        <p:txBody>
          <a:bodyPr/>
          <a:lstStyle/>
          <a:p>
            <a:pPr marL="468630" lvl="1" indent="0">
              <a:buNone/>
            </a:pPr>
            <a:r>
              <a:rPr lang="da-DK" sz="2400" i="0" dirty="0">
                <a:latin typeface="Calibri" panose="020F0502020204030204" pitchFamily="34" charset="0"/>
                <a:ea typeface="Batang" pitchFamily="18" charset="-127"/>
              </a:rPr>
              <a:t>Et signal om, at der skal udføres en bestemt opgave fx bygge en cykel</a:t>
            </a:r>
          </a:p>
          <a:p>
            <a:pPr marL="468630" lvl="1" indent="0">
              <a:buNone/>
            </a:pPr>
            <a:endParaRPr lang="da-DK" sz="2400" i="0" dirty="0">
              <a:latin typeface="Calibri" panose="020F0502020204030204" pitchFamily="34" charset="0"/>
              <a:ea typeface="Batang" pitchFamily="18" charset="-127"/>
            </a:endParaRPr>
          </a:p>
          <a:p>
            <a:pPr marL="468630" lvl="1" indent="0">
              <a:buNone/>
            </a:pPr>
            <a:r>
              <a:rPr lang="da-DK" sz="2400" i="0" dirty="0">
                <a:latin typeface="Calibri" panose="020F0502020204030204" pitchFamily="34" charset="0"/>
                <a:ea typeface="Batang" pitchFamily="18" charset="-127"/>
              </a:rPr>
              <a:t>Der er én eller flere opgavestillere,</a:t>
            </a:r>
          </a:p>
          <a:p>
            <a:pPr marL="468630" lvl="1" indent="0">
              <a:buNone/>
            </a:pPr>
            <a:r>
              <a:rPr lang="da-DK" sz="2400" i="0" dirty="0">
                <a:latin typeface="Calibri" panose="020F0502020204030204" pitchFamily="34" charset="0"/>
                <a:ea typeface="Batang" pitchFamily="18" charset="-127"/>
              </a:rPr>
              <a:t>-  én eller flere opgaveløsere</a:t>
            </a:r>
          </a:p>
          <a:p>
            <a:pPr marL="468630" lvl="1" indent="0">
              <a:buNone/>
            </a:pPr>
            <a:r>
              <a:rPr lang="da-DK" sz="2400" i="0" dirty="0">
                <a:latin typeface="Calibri" panose="020F0502020204030204" pitchFamily="34" charset="0"/>
                <a:ea typeface="Batang" pitchFamily="18" charset="-127"/>
              </a:rPr>
              <a:t>- og en række forhold omkring selve opgaven</a:t>
            </a:r>
            <a:endParaRPr lang="da-DK" sz="2400" b="1" i="0" dirty="0">
              <a:latin typeface="Calibri" panose="020F0502020204030204" pitchFamily="34" charset="0"/>
              <a:ea typeface="Batang" pitchFamily="18" charset="-127"/>
            </a:endParaRPr>
          </a:p>
          <a:p>
            <a:pPr marL="468630" lvl="1" indent="0" algn="r">
              <a:lnSpc>
                <a:spcPct val="160000"/>
              </a:lnSpc>
              <a:buNone/>
            </a:pPr>
            <a:endParaRPr lang="da-DK" sz="2400" b="1" dirty="0">
              <a:latin typeface="Calibri" panose="020F0502020204030204" pitchFamily="34" charset="0"/>
              <a:ea typeface="Batang" pitchFamily="18" charset="-127"/>
            </a:endParaRPr>
          </a:p>
          <a:p>
            <a:pPr marL="468630" lvl="1" indent="0" algn="r">
              <a:lnSpc>
                <a:spcPct val="160000"/>
              </a:lnSpc>
              <a:buNone/>
            </a:pPr>
            <a:endParaRPr lang="da-DK" sz="2400" b="1" i="0" dirty="0">
              <a:latin typeface="Calibri" panose="020F0502020204030204" pitchFamily="34" charset="0"/>
              <a:ea typeface="Batang" pitchFamily="18" charset="-127"/>
            </a:endParaRPr>
          </a:p>
          <a:p>
            <a:pPr marL="468630" lvl="1" indent="0" algn="r">
              <a:lnSpc>
                <a:spcPct val="160000"/>
              </a:lnSpc>
              <a:buNone/>
            </a:pPr>
            <a:r>
              <a:rPr lang="da-DK" sz="2800" b="1" i="0" dirty="0">
                <a:ea typeface="Batang" pitchFamily="18" charset="-127"/>
              </a:rPr>
              <a:t>En aftale</a:t>
            </a:r>
          </a:p>
          <a:p>
            <a:pPr marL="468630" lvl="1" indent="0" algn="r">
              <a:lnSpc>
                <a:spcPct val="160000"/>
              </a:lnSpc>
              <a:buNone/>
            </a:pPr>
            <a:r>
              <a:rPr lang="da-DK" sz="2800" b="1" i="0" dirty="0">
                <a:ea typeface="Batang" pitchFamily="18" charset="-127"/>
              </a:rPr>
              <a:t>Et løbende samarbejde</a:t>
            </a:r>
          </a:p>
          <a:p>
            <a:pPr marL="468630" lvl="1" indent="0" algn="r">
              <a:lnSpc>
                <a:spcPct val="160000"/>
              </a:lnSpc>
              <a:buNone/>
            </a:pPr>
            <a:r>
              <a:rPr lang="da-DK" sz="2800" b="1" i="0" dirty="0">
                <a:ea typeface="Batang" pitchFamily="18" charset="-127"/>
              </a:rPr>
              <a:t>Vekslen mellem udvikling og kontrol</a:t>
            </a:r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51C8B2C-7007-0E8B-046B-ED7E5BECE9FE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66707908-15D1-41A1-8E52-6B4757EECA5A}" type="datetime1">
              <a:rPr lang="da-DK" smtClean="0"/>
              <a:t>25-02-2024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3E8135E-F813-5027-E26D-E57B8A6324D9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2</a:t>
            </a:fld>
            <a:endParaRPr lang="da-DK" dirty="0"/>
          </a:p>
        </p:txBody>
      </p:sp>
      <p:pic>
        <p:nvPicPr>
          <p:cNvPr id="8" name="Billede 7" descr="Et billede, der indeholder skitse, tegning, diagram, cirkel&#10;&#10;Automatisk genereret beskrivelse">
            <a:extLst>
              <a:ext uri="{FF2B5EF4-FFF2-40B4-BE49-F238E27FC236}">
                <a16:creationId xmlns:a16="http://schemas.microsoft.com/office/drawing/2014/main" id="{483CBC64-3155-A83C-A316-76F450B0E7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39" y="3109109"/>
            <a:ext cx="4876800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074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F96087-0B16-14E2-54F6-CC8569836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594912"/>
            <a:ext cx="5366267" cy="870331"/>
          </a:xfrm>
        </p:spPr>
        <p:txBody>
          <a:bodyPr/>
          <a:lstStyle/>
          <a:p>
            <a:r>
              <a:rPr lang="da-DK" dirty="0"/>
              <a:t>Arbejdspakker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7DC57C5-EAD6-4136-37E2-59C7082FFEC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10400" y="1387797"/>
            <a:ext cx="11049417" cy="4875291"/>
          </a:xfrm>
        </p:spPr>
        <p:txBody>
          <a:bodyPr/>
          <a:lstStyle/>
          <a:p>
            <a:pPr marL="468630" lvl="1" indent="0">
              <a:lnSpc>
                <a:spcPct val="160000"/>
              </a:lnSpc>
              <a:buNone/>
            </a:pPr>
            <a:r>
              <a:rPr lang="da-DK" sz="2400" dirty="0">
                <a:latin typeface="Calibri" panose="020F0502020204030204" pitchFamily="34" charset="0"/>
                <a:ea typeface="Batang" pitchFamily="18" charset="-127"/>
              </a:rPr>
              <a:t>Hvad er formålet med opgaven? Og er alle enige om det?</a:t>
            </a:r>
          </a:p>
          <a:p>
            <a:pPr marL="468630" lvl="1" indent="0">
              <a:lnSpc>
                <a:spcPct val="160000"/>
              </a:lnSpc>
              <a:buNone/>
            </a:pPr>
            <a:r>
              <a:rPr lang="da-DK" sz="2400" dirty="0">
                <a:latin typeface="Calibri" panose="020F0502020204030204" pitchFamily="34" charset="0"/>
                <a:ea typeface="Batang" pitchFamily="18" charset="-127"/>
              </a:rPr>
              <a:t>Beskrivelse, specifikationer eller begrænsninger</a:t>
            </a:r>
          </a:p>
          <a:p>
            <a:pPr marL="468630" lvl="1" indent="0">
              <a:lnSpc>
                <a:spcPct val="160000"/>
              </a:lnSpc>
              <a:buNone/>
            </a:pPr>
            <a:r>
              <a:rPr lang="da-DK" sz="2400" dirty="0">
                <a:latin typeface="Calibri" panose="020F0502020204030204" pitchFamily="34" charset="0"/>
                <a:ea typeface="Batang" pitchFamily="18" charset="-127"/>
              </a:rPr>
              <a:t>Har opgaveløseren forstået og accepteret opgaven?</a:t>
            </a:r>
          </a:p>
          <a:p>
            <a:pPr marL="468630" lvl="1" indent="0">
              <a:lnSpc>
                <a:spcPct val="160000"/>
              </a:lnSpc>
              <a:buNone/>
            </a:pPr>
            <a:r>
              <a:rPr lang="da-DK" sz="2400" dirty="0">
                <a:latin typeface="Calibri" panose="020F0502020204030204" pitchFamily="34" charset="0"/>
                <a:ea typeface="Batang" pitchFamily="18" charset="-127"/>
              </a:rPr>
              <a:t>Aftaler om estimater, tider og deadlines - hvem gør hvad hvornår?</a:t>
            </a:r>
          </a:p>
          <a:p>
            <a:pPr marL="468630" lvl="1" indent="0">
              <a:lnSpc>
                <a:spcPct val="160000"/>
              </a:lnSpc>
              <a:buNone/>
            </a:pPr>
            <a:r>
              <a:rPr lang="da-DK" sz="2400" dirty="0">
                <a:latin typeface="Calibri" panose="020F0502020204030204" pitchFamily="34" charset="0"/>
                <a:ea typeface="Batang" pitchFamily="18" charset="-127"/>
              </a:rPr>
              <a:t>Hvem sørger for, at man snakker sammen om løsningerne?</a:t>
            </a:r>
          </a:p>
          <a:p>
            <a:pPr marL="468630" lvl="1" indent="0">
              <a:lnSpc>
                <a:spcPct val="160000"/>
              </a:lnSpc>
              <a:buNone/>
            </a:pPr>
            <a:r>
              <a:rPr lang="da-DK" sz="2400" dirty="0">
                <a:latin typeface="Calibri" panose="020F0502020204030204" pitchFamily="34" charset="0"/>
                <a:ea typeface="Batang" pitchFamily="18" charset="-127"/>
              </a:rPr>
              <a:t>Eskalering: Hvem skal man gå til ved problemer?</a:t>
            </a:r>
          </a:p>
          <a:p>
            <a:pPr marL="468630" lvl="1" indent="0">
              <a:lnSpc>
                <a:spcPct val="160000"/>
              </a:lnSpc>
              <a:buNone/>
            </a:pPr>
            <a:r>
              <a:rPr lang="da-DK" sz="2400" dirty="0">
                <a:latin typeface="Calibri" panose="020F0502020204030204" pitchFamily="34" charset="0"/>
                <a:ea typeface="Batang" pitchFamily="18" charset="-127"/>
              </a:rPr>
              <a:t>Hvem færdigmelder man til og hvordan? Skal der være løbende tilbagemelding?</a:t>
            </a:r>
          </a:p>
          <a:p>
            <a:pPr marL="468630" lvl="1" indent="0">
              <a:lnSpc>
                <a:spcPct val="160000"/>
              </a:lnSpc>
              <a:buNone/>
            </a:pPr>
            <a:r>
              <a:rPr lang="da-DK" sz="2400" dirty="0">
                <a:latin typeface="Calibri" panose="020F0502020204030204" pitchFamily="34" charset="0"/>
                <a:ea typeface="Batang" pitchFamily="18" charset="-127"/>
              </a:rPr>
              <a:t>Hvad er kvalitetskravene og hvem godkender opgaveløsningen?</a:t>
            </a:r>
          </a:p>
          <a:p>
            <a:pPr marL="468630" lvl="1" indent="0" algn="r">
              <a:lnSpc>
                <a:spcPct val="160000"/>
              </a:lnSpc>
              <a:buNone/>
            </a:pPr>
            <a:endParaRPr lang="da-DK" sz="2400" b="1" dirty="0">
              <a:latin typeface="Calibri" panose="020F0502020204030204" pitchFamily="34" charset="0"/>
              <a:ea typeface="Batang" pitchFamily="18" charset="-127"/>
            </a:endParaRPr>
          </a:p>
          <a:p>
            <a:pPr marL="468630" lvl="1" indent="0" algn="r">
              <a:lnSpc>
                <a:spcPct val="160000"/>
              </a:lnSpc>
              <a:buNone/>
            </a:pPr>
            <a:endParaRPr lang="da-DK" sz="2400" b="1" i="0" dirty="0">
              <a:latin typeface="Calibri" panose="020F0502020204030204" pitchFamily="34" charset="0"/>
              <a:ea typeface="Batang" pitchFamily="18" charset="-127"/>
            </a:endParaRPr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51C8B2C-7007-0E8B-046B-ED7E5BECE9FE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66707908-15D1-41A1-8E52-6B4757EECA5A}" type="datetime1">
              <a:rPr lang="da-DK" smtClean="0"/>
              <a:t>25-02-2024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3E8135E-F813-5027-E26D-E57B8A6324D9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3</a:t>
            </a:fld>
            <a:endParaRPr lang="da-DK" dirty="0"/>
          </a:p>
        </p:txBody>
      </p:sp>
      <p:pic>
        <p:nvPicPr>
          <p:cNvPr id="8" name="Billede 7" descr="Et billede, der indeholder skitse, tegning, diagram, cirkel&#10;&#10;Automatisk genereret beskrivelse">
            <a:extLst>
              <a:ext uri="{FF2B5EF4-FFF2-40B4-BE49-F238E27FC236}">
                <a16:creationId xmlns:a16="http://schemas.microsoft.com/office/drawing/2014/main" id="{483CBC64-3155-A83C-A316-76F450B0E7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0713" y="653372"/>
            <a:ext cx="1421296" cy="87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117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CF00A5F3-17F2-9D15-EE8A-F41A49DAF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1028246"/>
            <a:ext cx="10962000" cy="671967"/>
          </a:xfrm>
        </p:spPr>
        <p:txBody>
          <a:bodyPr anchor="t">
            <a:normAutofit/>
          </a:bodyPr>
          <a:lstStyle/>
          <a:p>
            <a:r>
              <a:rPr lang="da-DK" dirty="0"/>
              <a:t>Projektfaserne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974B8-4B20-405D-B781-EB5823AF182B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pPr>
              <a:spcAft>
                <a:spcPts val="600"/>
              </a:spcAft>
            </a:pPr>
            <a:fld id="{A69FB771-6015-457D-8CBD-634E18D4B19E}" type="datetime1">
              <a:rPr lang="da-DK" smtClean="0"/>
              <a:pPr>
                <a:spcAft>
                  <a:spcPts val="600"/>
                </a:spcAft>
              </a:pPr>
              <a:t>25-02-2024</a:t>
            </a:fld>
            <a:endParaRPr lang="da-DK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99EF1168-514A-5997-562E-70B24FDC5D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8724" y="1700213"/>
            <a:ext cx="10840905" cy="4191000"/>
          </a:xfrm>
          <a:prstGeom prst="rect">
            <a:avLst/>
          </a:prstGeo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769474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EEB33B9D-5096-4B07-CAF8-9ADE945EAF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084684"/>
              </p:ext>
            </p:extLst>
          </p:nvPr>
        </p:nvGraphicFramePr>
        <p:xfrm>
          <a:off x="1458779" y="1643516"/>
          <a:ext cx="8096699" cy="418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5" imgW="7067774" imgH="4181468" progId="Visio.Drawing.15">
                  <p:embed/>
                </p:oleObj>
              </mc:Choice>
              <mc:Fallback>
                <p:oleObj name="Visio" r:id="rId5" imgW="7067774" imgH="4181468" progId="Visio.Drawing.15">
                  <p:embed/>
                  <p:pic>
                    <p:nvPicPr>
                      <p:cNvPr id="2" name="Objekt 1">
                        <a:extLst>
                          <a:ext uri="{FF2B5EF4-FFF2-40B4-BE49-F238E27FC236}">
                            <a16:creationId xmlns:a16="http://schemas.microsoft.com/office/drawing/2014/main" id="{EEB33B9D-5096-4B07-CAF8-9ADE945EAF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58779" y="1643516"/>
                        <a:ext cx="8096699" cy="418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CF00A5F3-17F2-9D15-EE8A-F41A49DAF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1028246"/>
            <a:ext cx="10962000" cy="671967"/>
          </a:xfrm>
        </p:spPr>
        <p:txBody>
          <a:bodyPr anchor="t">
            <a:normAutofit/>
          </a:bodyPr>
          <a:lstStyle/>
          <a:p>
            <a:r>
              <a:rPr lang="da-DK" dirty="0"/>
              <a:t>Projektfaserne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974B8-4B20-405D-B781-EB5823AF182B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pPr>
              <a:spcAft>
                <a:spcPts val="600"/>
              </a:spcAft>
            </a:pPr>
            <a:fld id="{A69FB771-6015-457D-8CBD-634E18D4B19E}" type="datetime1">
              <a:rPr lang="da-DK" smtClean="0"/>
              <a:pPr>
                <a:spcAft>
                  <a:spcPts val="600"/>
                </a:spcAft>
              </a:pPr>
              <a:t>25-02-2024</a:t>
            </a:fld>
            <a:endParaRPr lang="da-DK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66225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>
            <a:extLst>
              <a:ext uri="{FF2B5EF4-FFF2-40B4-BE49-F238E27FC236}">
                <a16:creationId xmlns:a16="http://schemas.microsoft.com/office/drawing/2014/main" id="{40DD6810-B1D8-00C4-204A-6450E963EF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1550" y="1638753"/>
            <a:ext cx="8583929" cy="4252459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CF00A5F3-17F2-9D15-EE8A-F41A49DAF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1028246"/>
            <a:ext cx="10962000" cy="671967"/>
          </a:xfrm>
        </p:spPr>
        <p:txBody>
          <a:bodyPr anchor="t">
            <a:normAutofit/>
          </a:bodyPr>
          <a:lstStyle/>
          <a:p>
            <a:r>
              <a:rPr lang="da-DK" dirty="0"/>
              <a:t>Forslag til arbejdspakker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974B8-4B20-405D-B781-EB5823AF182B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pPr>
              <a:spcAft>
                <a:spcPts val="600"/>
              </a:spcAft>
            </a:pPr>
            <a:fld id="{A69FB771-6015-457D-8CBD-634E18D4B19E}" type="datetime1">
              <a:rPr lang="da-DK" smtClean="0"/>
              <a:pPr>
                <a:spcAft>
                  <a:spcPts val="600"/>
                </a:spcAft>
              </a:pPr>
              <a:t>25-02-2024</a:t>
            </a:fld>
            <a:endParaRPr lang="da-DK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723297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F96087-0B16-14E2-54F6-CC8569836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594912"/>
            <a:ext cx="5366267" cy="870331"/>
          </a:xfrm>
        </p:spPr>
        <p:txBody>
          <a:bodyPr/>
          <a:lstStyle/>
          <a:p>
            <a:r>
              <a:rPr lang="da-DK" dirty="0"/>
              <a:t>Arbejdspakker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7DC57C5-EAD6-4136-37E2-59C7082FFEC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10400" y="1387797"/>
            <a:ext cx="11049417" cy="4875291"/>
          </a:xfrm>
        </p:spPr>
        <p:txBody>
          <a:bodyPr/>
          <a:lstStyle/>
          <a:p>
            <a:pPr marL="468630" lvl="1" indent="0">
              <a:lnSpc>
                <a:spcPct val="160000"/>
              </a:lnSpc>
              <a:buNone/>
            </a:pPr>
            <a:r>
              <a:rPr lang="da-DK" sz="2400" dirty="0">
                <a:latin typeface="Calibri" panose="020F0502020204030204" pitchFamily="34" charset="0"/>
                <a:ea typeface="Batang" pitchFamily="18" charset="-127"/>
              </a:rPr>
              <a:t>Hvad er formålet med opgaven? Og er alle enige om det?</a:t>
            </a:r>
          </a:p>
          <a:p>
            <a:pPr marL="468630" lvl="1" indent="0">
              <a:lnSpc>
                <a:spcPct val="160000"/>
              </a:lnSpc>
              <a:buNone/>
            </a:pPr>
            <a:r>
              <a:rPr lang="da-DK" sz="2400" dirty="0">
                <a:latin typeface="Calibri" panose="020F0502020204030204" pitchFamily="34" charset="0"/>
                <a:ea typeface="Batang" pitchFamily="18" charset="-127"/>
              </a:rPr>
              <a:t>Beskrivelse, specifikationer eller begrænsninger</a:t>
            </a:r>
          </a:p>
          <a:p>
            <a:pPr marL="468630" lvl="1" indent="0">
              <a:lnSpc>
                <a:spcPct val="160000"/>
              </a:lnSpc>
              <a:buNone/>
            </a:pPr>
            <a:r>
              <a:rPr lang="da-DK" sz="2400" dirty="0">
                <a:latin typeface="Calibri" panose="020F0502020204030204" pitchFamily="34" charset="0"/>
                <a:ea typeface="Batang" pitchFamily="18" charset="-127"/>
              </a:rPr>
              <a:t>Har opgaveløseren forstået og accepteret opgaven?</a:t>
            </a:r>
          </a:p>
          <a:p>
            <a:pPr marL="468630" lvl="1" indent="0">
              <a:lnSpc>
                <a:spcPct val="160000"/>
              </a:lnSpc>
              <a:buNone/>
            </a:pPr>
            <a:r>
              <a:rPr lang="da-DK" sz="2400" dirty="0">
                <a:latin typeface="Calibri" panose="020F0502020204030204" pitchFamily="34" charset="0"/>
                <a:ea typeface="Batang" pitchFamily="18" charset="-127"/>
              </a:rPr>
              <a:t>Aftaler om estimater, tider og deadlines - hvem gør hvad hvornår?</a:t>
            </a:r>
          </a:p>
          <a:p>
            <a:pPr marL="468630" lvl="1" indent="0">
              <a:lnSpc>
                <a:spcPct val="160000"/>
              </a:lnSpc>
              <a:buNone/>
            </a:pPr>
            <a:r>
              <a:rPr lang="da-DK" sz="2400" dirty="0">
                <a:latin typeface="Calibri" panose="020F0502020204030204" pitchFamily="34" charset="0"/>
                <a:ea typeface="Batang" pitchFamily="18" charset="-127"/>
              </a:rPr>
              <a:t>Hvem sørger for, at man snakker sammen om løsningerne?</a:t>
            </a:r>
          </a:p>
          <a:p>
            <a:pPr marL="468630" lvl="1" indent="0">
              <a:lnSpc>
                <a:spcPct val="160000"/>
              </a:lnSpc>
              <a:buNone/>
            </a:pPr>
            <a:r>
              <a:rPr lang="da-DK" sz="2400" dirty="0">
                <a:latin typeface="Calibri" panose="020F0502020204030204" pitchFamily="34" charset="0"/>
                <a:ea typeface="Batang" pitchFamily="18" charset="-127"/>
              </a:rPr>
              <a:t>Eskalering: Hvem skal man gå til ved problemer?</a:t>
            </a:r>
          </a:p>
          <a:p>
            <a:pPr marL="468630" lvl="1" indent="0">
              <a:lnSpc>
                <a:spcPct val="160000"/>
              </a:lnSpc>
              <a:buNone/>
            </a:pPr>
            <a:r>
              <a:rPr lang="da-DK" sz="2400" dirty="0">
                <a:latin typeface="Calibri" panose="020F0502020204030204" pitchFamily="34" charset="0"/>
                <a:ea typeface="Batang" pitchFamily="18" charset="-127"/>
              </a:rPr>
              <a:t>Hvem færdigmelder man til og hvordan? Skal der være løbende tilbagemelding?</a:t>
            </a:r>
          </a:p>
          <a:p>
            <a:pPr marL="468630" lvl="1" indent="0">
              <a:lnSpc>
                <a:spcPct val="160000"/>
              </a:lnSpc>
              <a:buNone/>
            </a:pPr>
            <a:r>
              <a:rPr lang="da-DK" sz="2400" dirty="0">
                <a:latin typeface="Calibri" panose="020F0502020204030204" pitchFamily="34" charset="0"/>
                <a:ea typeface="Batang" pitchFamily="18" charset="-127"/>
              </a:rPr>
              <a:t>Hvad er kvalitetskravene og hvem godkender opgaveløsningen?</a:t>
            </a:r>
          </a:p>
          <a:p>
            <a:pPr marL="468630" lvl="1" indent="0" algn="r">
              <a:lnSpc>
                <a:spcPct val="160000"/>
              </a:lnSpc>
              <a:buNone/>
            </a:pPr>
            <a:endParaRPr lang="da-DK" sz="2400" b="1" dirty="0">
              <a:latin typeface="Calibri" panose="020F0502020204030204" pitchFamily="34" charset="0"/>
              <a:ea typeface="Batang" pitchFamily="18" charset="-127"/>
            </a:endParaRPr>
          </a:p>
          <a:p>
            <a:pPr marL="468630" lvl="1" indent="0" algn="r">
              <a:lnSpc>
                <a:spcPct val="160000"/>
              </a:lnSpc>
              <a:buNone/>
            </a:pPr>
            <a:endParaRPr lang="da-DK" sz="2400" b="1" i="0" dirty="0">
              <a:latin typeface="Calibri" panose="020F0502020204030204" pitchFamily="34" charset="0"/>
              <a:ea typeface="Batang" pitchFamily="18" charset="-127"/>
            </a:endParaRPr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51C8B2C-7007-0E8B-046B-ED7E5BECE9FE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66707908-15D1-41A1-8E52-6B4757EECA5A}" type="datetime1">
              <a:rPr lang="da-DK" smtClean="0"/>
              <a:t>25-02-2024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3E8135E-F813-5027-E26D-E57B8A6324D9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7</a:t>
            </a:fld>
            <a:endParaRPr lang="da-DK" dirty="0"/>
          </a:p>
        </p:txBody>
      </p:sp>
      <p:pic>
        <p:nvPicPr>
          <p:cNvPr id="8" name="Billede 7" descr="Et billede, der indeholder skitse, tegning, diagram, cirkel&#10;&#10;Automatisk genereret beskrivelse">
            <a:extLst>
              <a:ext uri="{FF2B5EF4-FFF2-40B4-BE49-F238E27FC236}">
                <a16:creationId xmlns:a16="http://schemas.microsoft.com/office/drawing/2014/main" id="{483CBC64-3155-A83C-A316-76F450B0E7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0713" y="653372"/>
            <a:ext cx="1421296" cy="87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209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F96087-0B16-14E2-54F6-CC8569836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594912"/>
            <a:ext cx="6676200" cy="870331"/>
          </a:xfrm>
        </p:spPr>
        <p:txBody>
          <a:bodyPr/>
          <a:lstStyle/>
          <a:p>
            <a:r>
              <a:rPr lang="da-DK" dirty="0"/>
              <a:t>Opsamling på Arbejdspakker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7DC57C5-EAD6-4136-37E2-59C7082FFEC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10400" y="1465392"/>
            <a:ext cx="10973429" cy="4158168"/>
          </a:xfrm>
        </p:spPr>
        <p:txBody>
          <a:bodyPr/>
          <a:lstStyle/>
          <a:p>
            <a:pPr marL="468630" lvl="1" indent="0">
              <a:lnSpc>
                <a:spcPct val="150000"/>
              </a:lnSpc>
              <a:buNone/>
            </a:pPr>
            <a:r>
              <a:rPr lang="da-DK" sz="2400" i="0" dirty="0">
                <a:latin typeface="Calibri" panose="020F0502020204030204" pitchFamily="34" charset="0"/>
                <a:ea typeface="Batang" pitchFamily="18" charset="-127"/>
              </a:rPr>
              <a:t>Hvilken arbejdspakke har I arbejdet med?</a:t>
            </a:r>
          </a:p>
          <a:p>
            <a:pPr marL="468630" lvl="1" indent="0">
              <a:lnSpc>
                <a:spcPct val="150000"/>
              </a:lnSpc>
              <a:buNone/>
            </a:pPr>
            <a:r>
              <a:rPr lang="da-DK" sz="2400" dirty="0">
                <a:latin typeface="Calibri" panose="020F0502020204030204" pitchFamily="34" charset="0"/>
                <a:ea typeface="Batang" pitchFamily="18" charset="-127"/>
              </a:rPr>
              <a:t>Hvordan gik arbejdet?</a:t>
            </a:r>
          </a:p>
          <a:p>
            <a:pPr marL="468630" lvl="1" indent="0">
              <a:lnSpc>
                <a:spcPct val="150000"/>
              </a:lnSpc>
              <a:buNone/>
            </a:pPr>
            <a:r>
              <a:rPr lang="da-DK" sz="2400" i="0" dirty="0">
                <a:latin typeface="Calibri" panose="020F0502020204030204" pitchFamily="34" charset="0"/>
                <a:ea typeface="Batang" pitchFamily="18" charset="-127"/>
              </a:rPr>
              <a:t>Er I tilfredse med resultatet?</a:t>
            </a:r>
          </a:p>
          <a:p>
            <a:pPr marL="468630" lvl="1" indent="0">
              <a:lnSpc>
                <a:spcPct val="150000"/>
              </a:lnSpc>
              <a:buNone/>
            </a:pPr>
            <a:r>
              <a:rPr lang="da-DK" sz="2400" dirty="0">
                <a:latin typeface="Calibri" panose="020F0502020204030204" pitchFamily="34" charset="0"/>
                <a:ea typeface="Batang" pitchFamily="18" charset="-127"/>
              </a:rPr>
              <a:t>Hvordan fungerede rammen?</a:t>
            </a:r>
          </a:p>
          <a:p>
            <a:pPr marL="468630" lvl="1" indent="0">
              <a:lnSpc>
                <a:spcPct val="150000"/>
              </a:lnSpc>
              <a:buNone/>
            </a:pPr>
            <a:r>
              <a:rPr lang="da-DK" sz="2400" dirty="0">
                <a:latin typeface="Calibri" panose="020F0502020204030204" pitchFamily="34" charset="0"/>
                <a:ea typeface="Batang" pitchFamily="18" charset="-127"/>
              </a:rPr>
              <a:t>Hvad synes I om at bruge en arbejdspakke frem for en anden metode?</a:t>
            </a:r>
            <a:endParaRPr lang="da-DK" sz="2400" i="0" dirty="0">
              <a:latin typeface="Calibri" panose="020F0502020204030204" pitchFamily="34" charset="0"/>
              <a:ea typeface="Batang" pitchFamily="18" charset="-127"/>
            </a:endParaRPr>
          </a:p>
          <a:p>
            <a:pPr marL="468630" lvl="1" indent="0" algn="r">
              <a:lnSpc>
                <a:spcPct val="160000"/>
              </a:lnSpc>
              <a:buNone/>
            </a:pPr>
            <a:endParaRPr lang="da-DK" sz="2400" dirty="0">
              <a:latin typeface="Calibri" panose="020F0502020204030204" pitchFamily="34" charset="0"/>
              <a:ea typeface="Batang" pitchFamily="18" charset="-127"/>
            </a:endParaRPr>
          </a:p>
          <a:p>
            <a:pPr marL="468630" lvl="1" indent="0" algn="r">
              <a:lnSpc>
                <a:spcPct val="160000"/>
              </a:lnSpc>
              <a:buNone/>
            </a:pPr>
            <a:endParaRPr lang="da-DK" sz="2400" b="1" i="0" dirty="0">
              <a:latin typeface="Calibri" panose="020F0502020204030204" pitchFamily="34" charset="0"/>
              <a:ea typeface="Batang" pitchFamily="18" charset="-127"/>
            </a:endParaRPr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51C8B2C-7007-0E8B-046B-ED7E5BECE9FE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66707908-15D1-41A1-8E52-6B4757EECA5A}" type="datetime1">
              <a:rPr lang="da-DK" smtClean="0"/>
              <a:t>25-02-2024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3E8135E-F813-5027-E26D-E57B8A6324D9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8</a:t>
            </a:fld>
            <a:endParaRPr lang="da-DK" dirty="0"/>
          </a:p>
        </p:txBody>
      </p:sp>
      <p:pic>
        <p:nvPicPr>
          <p:cNvPr id="6" name="Billede 5" descr="Et billede, der indeholder skitse, tegning, diagram, cirkel&#10;&#10;Automatisk genereret beskrivelse">
            <a:extLst>
              <a:ext uri="{FF2B5EF4-FFF2-40B4-BE49-F238E27FC236}">
                <a16:creationId xmlns:a16="http://schemas.microsoft.com/office/drawing/2014/main" id="{B9F2198A-23D0-F1D1-7445-F5736C405B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0713" y="653372"/>
            <a:ext cx="1421296" cy="87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87021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DU">
      <a:dk1>
        <a:srgbClr val="000000"/>
      </a:dk1>
      <a:lt1>
        <a:srgbClr val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 widescreen.potx" id="{1C4F8E8D-0334-4267-96F7-9CAC143C1229}" vid="{6887ADA9-E5D5-4F4B-ACE2-4324069191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item1.xml><?xml version="1.0" encoding="utf-8"?>
<TemplafyTemplateConfiguration><![CDATA[{"elementsMetadata":[],"transformationConfigurations":[{"language":"{{DocumentLanguage}}","disableUpdates":false,"type":"proofingLanguage"}],"templateName":"SDU widescreen 16:9 - uden enhedsnavn, dato og links","templateDescription":"SDU widescreen 16:9 - uden enhedsnavn, dato og links","enableDocumentContentUpdater":true,"version":"1.3"}]]></TemplafyTemplateConfiguration>
</file>

<file path=customXml/item2.xml><?xml version="1.0" encoding="utf-8"?>
<TemplafyFormConfiguration><![CDATA[{"formFields":[],"formDataEntries":[]}]]></TemplafyFormConfiguration>
</file>

<file path=customXml/item3.xml><?xml version="1.0" encoding="utf-8"?>
<TemplafySlideFormConfiguration><![CDATA[{"formFields":[],"formDataEntries":[]}]]></TemplafySlideFormConfiguration>
</file>

<file path=customXml/item4.xml><?xml version="1.0" encoding="utf-8"?>
<TemplafySlideTemplateConfiguration><![CDATA[{"documentContentValidatorConfiguration":{"enableDocumentContentValidator":false,"documentContentValidatorVersion":0},"elementsMetadata":[],"slideId":"636921329541028667","enableDocumentContentUpdater":true,"version":"1.3"}]]></TemplafySlideTemplateConfiguration>
</file>

<file path=customXml/item5.xml><?xml version="1.0" encoding="utf-8"?>
<TemplafySlideFormConfiguration><![CDATA[{"formFields":[],"formDataEntries":[]}]]></TemplafySlideFormConfiguration>
</file>

<file path=customXml/item6.xml><?xml version="1.0" encoding="utf-8"?>
<TemplafySlideTemplateConfiguration><![CDATA[{"documentContentValidatorConfiguration":{"enableDocumentContentValidator":false,"documentContentValidatorVersion":0},"elementsMetadata":[],"slideId":"636921329541028667","enableDocumentContentUpdater":true,"version":"1.3"}]]></TemplafySlideTemplateConfiguration>
</file>

<file path=customXml/item7.xml><?xml version="1.0" encoding="utf-8"?>
<TemplafySlideTemplateConfiguration><![CDATA[{"documentContentValidatorConfiguration":{"enableDocumentContentValidator":false,"documentContentValidatorVersion":0},"elementsMetadata":[],"slideId":"636921329541028667","enableDocumentContentUpdater":true,"version":"1.3"}]]></TemplafySlideTemplateConfiguration>
</file>

<file path=customXml/item8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C484C70F-0F64-4774-853F-19FDF7E1F81D}">
  <ds:schemaRefs/>
</ds:datastoreItem>
</file>

<file path=customXml/itemProps2.xml><?xml version="1.0" encoding="utf-8"?>
<ds:datastoreItem xmlns:ds="http://schemas.openxmlformats.org/officeDocument/2006/customXml" ds:itemID="{C5CD5A01-6378-494D-B71B-D23DEC9A120C}">
  <ds:schemaRefs/>
</ds:datastoreItem>
</file>

<file path=customXml/itemProps3.xml><?xml version="1.0" encoding="utf-8"?>
<ds:datastoreItem xmlns:ds="http://schemas.openxmlformats.org/officeDocument/2006/customXml" ds:itemID="{D80A8C1E-5476-4CE9-B8C7-2CFC2E1C79C3}">
  <ds:schemaRefs/>
</ds:datastoreItem>
</file>

<file path=customXml/itemProps4.xml><?xml version="1.0" encoding="utf-8"?>
<ds:datastoreItem xmlns:ds="http://schemas.openxmlformats.org/officeDocument/2006/customXml" ds:itemID="{03373034-6B38-49CB-8282-D14F114ED4E3}">
  <ds:schemaRefs/>
</ds:datastoreItem>
</file>

<file path=customXml/itemProps5.xml><?xml version="1.0" encoding="utf-8"?>
<ds:datastoreItem xmlns:ds="http://schemas.openxmlformats.org/officeDocument/2006/customXml" ds:itemID="{46FFAB9F-EB3E-4702-A946-8563765D0C75}">
  <ds:schemaRefs/>
</ds:datastoreItem>
</file>

<file path=customXml/itemProps6.xml><?xml version="1.0" encoding="utf-8"?>
<ds:datastoreItem xmlns:ds="http://schemas.openxmlformats.org/officeDocument/2006/customXml" ds:itemID="{407ADCA5-0DB1-48BB-AE5A-43862B96344D}">
  <ds:schemaRefs/>
</ds:datastoreItem>
</file>

<file path=customXml/itemProps7.xml><?xml version="1.0" encoding="utf-8"?>
<ds:datastoreItem xmlns:ds="http://schemas.openxmlformats.org/officeDocument/2006/customXml" ds:itemID="{FC7B4690-4368-471F-AE4A-E1073974C23E}">
  <ds:schemaRefs/>
</ds:datastoreItem>
</file>

<file path=customXml/itemProps8.xml><?xml version="1.0" encoding="utf-8"?>
<ds:datastoreItem xmlns:ds="http://schemas.openxmlformats.org/officeDocument/2006/customXml" ds:itemID="{C5145FC5-4A00-4E93-80D2-AC40CB71F15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SDU widescreen dateA</Template>
  <TotalTime>0</TotalTime>
  <Words>383</Words>
  <Application>Microsoft Office PowerPoint</Application>
  <PresentationFormat>Widescreen</PresentationFormat>
  <Paragraphs>90</Paragraphs>
  <Slides>8</Slides>
  <Notes>8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4" baseType="lpstr">
      <vt:lpstr>Batang</vt:lpstr>
      <vt:lpstr>Arial</vt:lpstr>
      <vt:lpstr>Calibri</vt:lpstr>
      <vt:lpstr>Wingdings</vt:lpstr>
      <vt:lpstr>Blank</vt:lpstr>
      <vt:lpstr>Visio</vt:lpstr>
      <vt:lpstr>Program</vt:lpstr>
      <vt:lpstr>Arbejdspakker</vt:lpstr>
      <vt:lpstr>Arbejdspakker</vt:lpstr>
      <vt:lpstr>Projektfaserne</vt:lpstr>
      <vt:lpstr>Projektfaserne</vt:lpstr>
      <vt:lpstr>Forslag til arbejdspakker</vt:lpstr>
      <vt:lpstr>Arbejdspakker</vt:lpstr>
      <vt:lpstr>Opsamling på Arbejdspakker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2019-01-15T10:32:39Z</dcterms:created>
  <dcterms:modified xsi:type="dcterms:W3CDTF">2024-02-25T15:30:24Z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2019-03-26T09:32:31.2904676Z</vt:lpwstr>
  </property>
  <property fmtid="{D5CDD505-2E9C-101B-9397-08002B2CF9AE}" pid="3" name="TemplafyTenantId">
    <vt:lpwstr>sdu</vt:lpwstr>
  </property>
  <property fmtid="{D5CDD505-2E9C-101B-9397-08002B2CF9AE}" pid="4" name="TemplafyTemplateId">
    <vt:lpwstr>636921197437006162</vt:lpwstr>
  </property>
  <property fmtid="{D5CDD505-2E9C-101B-9397-08002B2CF9AE}" pid="5" name="TemplafyUserProfileId">
    <vt:lpwstr>636082231930658826</vt:lpwstr>
  </property>
  <property fmtid="{D5CDD505-2E9C-101B-9397-08002B2CF9AE}" pid="6" name="TemplafyLanguageCode">
    <vt:lpwstr>da-DK</vt:lpwstr>
  </property>
</Properties>
</file>