
<file path=[Content_Types].xml><?xml version="1.0" encoding="utf-8"?>
<Types xmlns="http://schemas.openxmlformats.org/package/2006/content-types">
  <Default Extension="bin" ContentType="image/x-emf"/>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7"/>
  </p:sldMasterIdLst>
  <p:notesMasterIdLst>
    <p:notesMasterId r:id="rId23"/>
  </p:notesMasterIdLst>
  <p:sldIdLst>
    <p:sldId id="256" r:id="rId8"/>
    <p:sldId id="273" r:id="rId9"/>
    <p:sldId id="272" r:id="rId10"/>
    <p:sldId id="269" r:id="rId11"/>
    <p:sldId id="268" r:id="rId12"/>
    <p:sldId id="271" r:id="rId13"/>
    <p:sldId id="276" r:id="rId14"/>
    <p:sldId id="277" r:id="rId15"/>
    <p:sldId id="259" r:id="rId16"/>
    <p:sldId id="274" r:id="rId17"/>
    <p:sldId id="275" r:id="rId18"/>
    <p:sldId id="270" r:id="rId19"/>
    <p:sldId id="279" r:id="rId20"/>
    <p:sldId id="278"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snapToGrid="0" showGuides="1">
      <p:cViewPr varScale="1">
        <p:scale>
          <a:sx n="96" d="100"/>
          <a:sy n="96" d="100"/>
        </p:scale>
        <p:origin x="90" y="486"/>
      </p:cViewPr>
      <p:guideLst>
        <p:guide orient="horz" pos="64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10226-8B4B-4039-8E0C-FB1FC725F70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a-DK"/>
        </a:p>
      </dgm:t>
    </dgm:pt>
    <dgm:pt modelId="{21EDFA68-12B5-42CC-9CF8-743257923C96}">
      <dgm:prSet phldrT="[Tekst]" custT="1"/>
      <dgm:spPr>
        <a:solidFill>
          <a:schemeClr val="accent2"/>
        </a:solidFill>
      </dgm:spPr>
      <dgm:t>
        <a:bodyPr/>
        <a:lstStyle/>
        <a:p>
          <a:r>
            <a:rPr lang="da-DK" sz="1200" dirty="0"/>
            <a:t>Start/slut</a:t>
          </a:r>
        </a:p>
      </dgm:t>
    </dgm:pt>
    <dgm:pt modelId="{CC4750C8-686D-406B-83A5-E8C405E20182}" type="parTrans" cxnId="{63CBF89F-2DA2-4A1D-8089-3ACD97630DF5}">
      <dgm:prSet/>
      <dgm:spPr/>
      <dgm:t>
        <a:bodyPr/>
        <a:lstStyle/>
        <a:p>
          <a:endParaRPr lang="da-DK"/>
        </a:p>
      </dgm:t>
    </dgm:pt>
    <dgm:pt modelId="{5B675DF6-36A5-480D-8759-4EEC5A7CA572}" type="sibTrans" cxnId="{63CBF89F-2DA2-4A1D-8089-3ACD97630DF5}">
      <dgm:prSet/>
      <dgm:spPr/>
      <dgm:t>
        <a:bodyPr/>
        <a:lstStyle/>
        <a:p>
          <a:endParaRPr lang="da-DK"/>
        </a:p>
      </dgm:t>
    </dgm:pt>
    <dgm:pt modelId="{48FB9C0F-BD7F-4926-B582-4EDF8B74FE45}">
      <dgm:prSet phldrT="[Tekst]" custT="1"/>
      <dgm:spPr>
        <a:solidFill>
          <a:schemeClr val="accent2">
            <a:lumMod val="75000"/>
          </a:schemeClr>
        </a:solidFill>
      </dgm:spPr>
      <dgm:t>
        <a:bodyPr/>
        <a:lstStyle/>
        <a:p>
          <a:r>
            <a:rPr lang="da-DK" sz="1100" dirty="0" err="1"/>
            <a:t>Foranalyse</a:t>
          </a:r>
          <a:endParaRPr lang="da-DK" sz="1100" dirty="0"/>
        </a:p>
      </dgm:t>
    </dgm:pt>
    <dgm:pt modelId="{63529245-CAFF-406C-9578-63867D1A2FE0}" type="parTrans" cxnId="{B324B8EC-4874-48A8-A1E3-B3E9E4A46968}">
      <dgm:prSet/>
      <dgm:spPr/>
      <dgm:t>
        <a:bodyPr/>
        <a:lstStyle/>
        <a:p>
          <a:endParaRPr lang="da-DK"/>
        </a:p>
      </dgm:t>
    </dgm:pt>
    <dgm:pt modelId="{DBA8A8B3-BBEE-4221-A439-111C46EC947D}" type="sibTrans" cxnId="{B324B8EC-4874-48A8-A1E3-B3E9E4A46968}">
      <dgm:prSet/>
      <dgm:spPr/>
      <dgm:t>
        <a:bodyPr/>
        <a:lstStyle/>
        <a:p>
          <a:endParaRPr lang="da-DK"/>
        </a:p>
      </dgm:t>
    </dgm:pt>
    <dgm:pt modelId="{09164C27-E965-4A09-A2D2-9F271140DF4F}">
      <dgm:prSet phldrT="[Tekst]" custT="1"/>
      <dgm:spPr>
        <a:solidFill>
          <a:schemeClr val="accent2">
            <a:lumMod val="75000"/>
          </a:schemeClr>
        </a:solidFill>
      </dgm:spPr>
      <dgm:t>
        <a:bodyPr/>
        <a:lstStyle/>
        <a:p>
          <a:r>
            <a:rPr lang="da-DK" sz="900" dirty="0"/>
            <a:t>Udarbejdelse af udbudsmate-</a:t>
          </a:r>
          <a:r>
            <a:rPr lang="da-DK" sz="900" dirty="0" err="1"/>
            <a:t>riale</a:t>
          </a:r>
          <a:endParaRPr lang="da-DK" sz="900" dirty="0"/>
        </a:p>
      </dgm:t>
    </dgm:pt>
    <dgm:pt modelId="{C4018AFA-C23F-46FA-B153-99BCE0098CC4}" type="parTrans" cxnId="{8007DD10-2A70-4DAE-B5ED-FD26696664D3}">
      <dgm:prSet/>
      <dgm:spPr/>
      <dgm:t>
        <a:bodyPr/>
        <a:lstStyle/>
        <a:p>
          <a:endParaRPr lang="da-DK"/>
        </a:p>
      </dgm:t>
    </dgm:pt>
    <dgm:pt modelId="{CB268172-AF40-4C68-8E1B-4B4BF3E5B4F2}" type="sibTrans" cxnId="{8007DD10-2A70-4DAE-B5ED-FD26696664D3}">
      <dgm:prSet/>
      <dgm:spPr/>
      <dgm:t>
        <a:bodyPr/>
        <a:lstStyle/>
        <a:p>
          <a:endParaRPr lang="da-DK"/>
        </a:p>
      </dgm:t>
    </dgm:pt>
    <dgm:pt modelId="{BD436626-E07B-4C48-A35E-E9E3E85C6DF6}">
      <dgm:prSet phldrT="[Tekst]" custT="1"/>
      <dgm:spPr>
        <a:solidFill>
          <a:schemeClr val="accent2">
            <a:lumMod val="75000"/>
          </a:schemeClr>
        </a:solidFill>
      </dgm:spPr>
      <dgm:t>
        <a:bodyPr/>
        <a:lstStyle/>
        <a:p>
          <a:r>
            <a:rPr lang="da-DK" sz="900" dirty="0"/>
            <a:t>Udbudsfasen</a:t>
          </a:r>
        </a:p>
      </dgm:t>
    </dgm:pt>
    <dgm:pt modelId="{AFD75EF8-CDFC-4A37-B9FC-1815F3F43E9A}" type="parTrans" cxnId="{117596A6-78FC-473C-953B-18A284BB06D6}">
      <dgm:prSet/>
      <dgm:spPr/>
      <dgm:t>
        <a:bodyPr/>
        <a:lstStyle/>
        <a:p>
          <a:endParaRPr lang="da-DK"/>
        </a:p>
      </dgm:t>
    </dgm:pt>
    <dgm:pt modelId="{7B55C741-9872-4791-A2BB-409D6F6C6DF3}" type="sibTrans" cxnId="{117596A6-78FC-473C-953B-18A284BB06D6}">
      <dgm:prSet/>
      <dgm:spPr/>
      <dgm:t>
        <a:bodyPr/>
        <a:lstStyle/>
        <a:p>
          <a:endParaRPr lang="da-DK"/>
        </a:p>
      </dgm:t>
    </dgm:pt>
    <dgm:pt modelId="{C42770D9-876E-4BAB-9717-02B9CC09849C}">
      <dgm:prSet phldrT="[Tekst]" custT="1"/>
      <dgm:spPr>
        <a:solidFill>
          <a:schemeClr val="accent2">
            <a:lumMod val="75000"/>
          </a:schemeClr>
        </a:solidFill>
      </dgm:spPr>
      <dgm:t>
        <a:bodyPr/>
        <a:lstStyle/>
        <a:p>
          <a:r>
            <a:rPr lang="da-DK" sz="1100" dirty="0"/>
            <a:t>Evaluering</a:t>
          </a:r>
        </a:p>
      </dgm:t>
    </dgm:pt>
    <dgm:pt modelId="{0E19D3B0-8758-4921-A8DC-93D46B90F28C}" type="parTrans" cxnId="{ED3C0A07-BED9-47D6-BB88-8689FEB76DAA}">
      <dgm:prSet/>
      <dgm:spPr/>
      <dgm:t>
        <a:bodyPr/>
        <a:lstStyle/>
        <a:p>
          <a:endParaRPr lang="da-DK"/>
        </a:p>
      </dgm:t>
    </dgm:pt>
    <dgm:pt modelId="{96556332-3C7D-47C2-90B0-0E8A67F1A974}" type="sibTrans" cxnId="{ED3C0A07-BED9-47D6-BB88-8689FEB76DAA}">
      <dgm:prSet/>
      <dgm:spPr/>
      <dgm:t>
        <a:bodyPr/>
        <a:lstStyle/>
        <a:p>
          <a:endParaRPr lang="da-DK"/>
        </a:p>
      </dgm:t>
    </dgm:pt>
    <dgm:pt modelId="{363E0C89-A061-448A-ABB5-B4DC0FDBF759}">
      <dgm:prSet phldrT="[Tekst]" custT="1"/>
      <dgm:spPr>
        <a:solidFill>
          <a:schemeClr val="accent2">
            <a:lumMod val="75000"/>
          </a:schemeClr>
        </a:solidFill>
      </dgm:spPr>
      <dgm:t>
        <a:bodyPr/>
        <a:lstStyle/>
        <a:p>
          <a:r>
            <a:rPr lang="da-DK" sz="1100" dirty="0"/>
            <a:t>Kontrakt-indgåelse</a:t>
          </a:r>
        </a:p>
      </dgm:t>
    </dgm:pt>
    <dgm:pt modelId="{66C22E72-A7AE-44BB-9405-120C6E513757}" type="parTrans" cxnId="{0B6E578B-1BBF-4D91-8116-723AD8DFDB26}">
      <dgm:prSet/>
      <dgm:spPr/>
      <dgm:t>
        <a:bodyPr/>
        <a:lstStyle/>
        <a:p>
          <a:endParaRPr lang="da-DK"/>
        </a:p>
      </dgm:t>
    </dgm:pt>
    <dgm:pt modelId="{608C882F-99BC-4ECA-8EF4-C0CE617D00E1}" type="sibTrans" cxnId="{0B6E578B-1BBF-4D91-8116-723AD8DFDB26}">
      <dgm:prSet/>
      <dgm:spPr/>
      <dgm:t>
        <a:bodyPr/>
        <a:lstStyle/>
        <a:p>
          <a:endParaRPr lang="da-DK"/>
        </a:p>
      </dgm:t>
    </dgm:pt>
    <dgm:pt modelId="{A60C2C42-31B7-4FD7-BB16-B115DAE86D68}">
      <dgm:prSet phldrT="[Tekst]" custT="1"/>
      <dgm:spPr>
        <a:solidFill>
          <a:schemeClr val="accent2">
            <a:lumMod val="60000"/>
            <a:lumOff val="40000"/>
          </a:schemeClr>
        </a:solidFill>
      </dgm:spPr>
      <dgm:t>
        <a:bodyPr/>
        <a:lstStyle/>
        <a:p>
          <a:r>
            <a:rPr lang="da-DK" sz="1050" dirty="0"/>
            <a:t>Implementering</a:t>
          </a:r>
        </a:p>
      </dgm:t>
    </dgm:pt>
    <dgm:pt modelId="{C7E2131B-7F5C-4330-A0EC-797C874F4A56}" type="parTrans" cxnId="{300950FC-CA07-4BC1-85DF-F6741DED9E19}">
      <dgm:prSet/>
      <dgm:spPr/>
      <dgm:t>
        <a:bodyPr/>
        <a:lstStyle/>
        <a:p>
          <a:endParaRPr lang="da-DK"/>
        </a:p>
      </dgm:t>
    </dgm:pt>
    <dgm:pt modelId="{0E48C4E8-2A50-45CC-A79B-8EA70424EAB1}" type="sibTrans" cxnId="{300950FC-CA07-4BC1-85DF-F6741DED9E19}">
      <dgm:prSet/>
      <dgm:spPr/>
      <dgm:t>
        <a:bodyPr/>
        <a:lstStyle/>
        <a:p>
          <a:endParaRPr lang="da-DK"/>
        </a:p>
      </dgm:t>
    </dgm:pt>
    <dgm:pt modelId="{3C976A72-C4AE-484F-AC5A-AD23F147AA4B}">
      <dgm:prSet phldrT="[Tekst]" custT="1"/>
      <dgm:spPr>
        <a:solidFill>
          <a:schemeClr val="accent2">
            <a:lumMod val="60000"/>
            <a:lumOff val="40000"/>
          </a:schemeClr>
        </a:solidFill>
      </dgm:spPr>
      <dgm:t>
        <a:bodyPr/>
        <a:lstStyle/>
        <a:p>
          <a:r>
            <a:rPr lang="da-DK" sz="900" dirty="0"/>
            <a:t>Kontraktstart</a:t>
          </a:r>
        </a:p>
      </dgm:t>
    </dgm:pt>
    <dgm:pt modelId="{3959C5EE-3C6E-439F-8B60-CFEBC3C9B7E7}" type="parTrans" cxnId="{091D090A-F071-46CA-912A-BA63F9EF3624}">
      <dgm:prSet/>
      <dgm:spPr/>
      <dgm:t>
        <a:bodyPr/>
        <a:lstStyle/>
        <a:p>
          <a:endParaRPr lang="da-DK"/>
        </a:p>
      </dgm:t>
    </dgm:pt>
    <dgm:pt modelId="{98E1FC08-8140-40B4-923D-AE00212061D7}" type="sibTrans" cxnId="{091D090A-F071-46CA-912A-BA63F9EF3624}">
      <dgm:prSet/>
      <dgm:spPr/>
      <dgm:t>
        <a:bodyPr/>
        <a:lstStyle/>
        <a:p>
          <a:endParaRPr lang="da-DK"/>
        </a:p>
      </dgm:t>
    </dgm:pt>
    <dgm:pt modelId="{39DD0294-09F0-4C21-A3D4-4F9497AA9220}">
      <dgm:prSet phldrT="[Tekst]"/>
      <dgm:spPr>
        <a:solidFill>
          <a:schemeClr val="accent2">
            <a:lumMod val="40000"/>
            <a:lumOff val="60000"/>
          </a:schemeClr>
        </a:solidFill>
      </dgm:spPr>
      <dgm:t>
        <a:bodyPr/>
        <a:lstStyle/>
        <a:p>
          <a:r>
            <a:rPr lang="da-DK" dirty="0"/>
            <a:t>Kontrakt-periode (4 år)</a:t>
          </a:r>
        </a:p>
      </dgm:t>
    </dgm:pt>
    <dgm:pt modelId="{68B87C57-941B-4306-A12D-493B54F25C56}" type="parTrans" cxnId="{45F9AE66-E747-4A09-9AA8-5FF0CA8FB13C}">
      <dgm:prSet/>
      <dgm:spPr/>
      <dgm:t>
        <a:bodyPr/>
        <a:lstStyle/>
        <a:p>
          <a:endParaRPr lang="da-DK"/>
        </a:p>
      </dgm:t>
    </dgm:pt>
    <dgm:pt modelId="{D988F3F5-F923-4D1B-AC1E-F6620AEB1709}" type="sibTrans" cxnId="{45F9AE66-E747-4A09-9AA8-5FF0CA8FB13C}">
      <dgm:prSet/>
      <dgm:spPr/>
      <dgm:t>
        <a:bodyPr/>
        <a:lstStyle/>
        <a:p>
          <a:endParaRPr lang="da-DK"/>
        </a:p>
      </dgm:t>
    </dgm:pt>
    <dgm:pt modelId="{E0055109-91ED-474B-AF8B-3C99D167C24C}" type="pres">
      <dgm:prSet presAssocID="{8B510226-8B4B-4039-8E0C-FB1FC725F708}" presName="cycle" presStyleCnt="0">
        <dgm:presLayoutVars>
          <dgm:dir/>
          <dgm:resizeHandles val="exact"/>
        </dgm:presLayoutVars>
      </dgm:prSet>
      <dgm:spPr/>
    </dgm:pt>
    <dgm:pt modelId="{B231AA78-3603-4128-98F9-F9330B71C49F}" type="pres">
      <dgm:prSet presAssocID="{21EDFA68-12B5-42CC-9CF8-743257923C96}" presName="node" presStyleLbl="node1" presStyleIdx="0" presStyleCnt="9">
        <dgm:presLayoutVars>
          <dgm:bulletEnabled val="1"/>
        </dgm:presLayoutVars>
      </dgm:prSet>
      <dgm:spPr/>
    </dgm:pt>
    <dgm:pt modelId="{0104BCD3-3961-4D31-A5C4-25756FAE6B1E}" type="pres">
      <dgm:prSet presAssocID="{5B675DF6-36A5-480D-8759-4EEC5A7CA572}" presName="sibTrans" presStyleLbl="sibTrans2D1" presStyleIdx="0" presStyleCnt="9"/>
      <dgm:spPr/>
    </dgm:pt>
    <dgm:pt modelId="{B3271BFC-805E-4449-BB30-888899701F02}" type="pres">
      <dgm:prSet presAssocID="{5B675DF6-36A5-480D-8759-4EEC5A7CA572}" presName="connectorText" presStyleLbl="sibTrans2D1" presStyleIdx="0" presStyleCnt="9"/>
      <dgm:spPr/>
    </dgm:pt>
    <dgm:pt modelId="{C797412C-4EF5-4AA7-B076-7044ED0B34E2}" type="pres">
      <dgm:prSet presAssocID="{48FB9C0F-BD7F-4926-B582-4EDF8B74FE45}" presName="node" presStyleLbl="node1" presStyleIdx="1" presStyleCnt="9">
        <dgm:presLayoutVars>
          <dgm:bulletEnabled val="1"/>
        </dgm:presLayoutVars>
      </dgm:prSet>
      <dgm:spPr/>
    </dgm:pt>
    <dgm:pt modelId="{29CE76A1-1FF5-4951-8A4B-900091BE1185}" type="pres">
      <dgm:prSet presAssocID="{DBA8A8B3-BBEE-4221-A439-111C46EC947D}" presName="sibTrans" presStyleLbl="sibTrans2D1" presStyleIdx="1" presStyleCnt="9"/>
      <dgm:spPr/>
    </dgm:pt>
    <dgm:pt modelId="{01BD339B-223C-4C11-A1CC-69E46E23A1E2}" type="pres">
      <dgm:prSet presAssocID="{DBA8A8B3-BBEE-4221-A439-111C46EC947D}" presName="connectorText" presStyleLbl="sibTrans2D1" presStyleIdx="1" presStyleCnt="9"/>
      <dgm:spPr/>
    </dgm:pt>
    <dgm:pt modelId="{86B4F8F1-25AB-496F-AF2D-E7BD8136A3BB}" type="pres">
      <dgm:prSet presAssocID="{09164C27-E965-4A09-A2D2-9F271140DF4F}" presName="node" presStyleLbl="node1" presStyleIdx="2" presStyleCnt="9" custRadScaleRad="99978" custRadScaleInc="-1151">
        <dgm:presLayoutVars>
          <dgm:bulletEnabled val="1"/>
        </dgm:presLayoutVars>
      </dgm:prSet>
      <dgm:spPr/>
    </dgm:pt>
    <dgm:pt modelId="{1BC1EAF0-45CA-4657-BBD8-389E4004DA43}" type="pres">
      <dgm:prSet presAssocID="{CB268172-AF40-4C68-8E1B-4B4BF3E5B4F2}" presName="sibTrans" presStyleLbl="sibTrans2D1" presStyleIdx="2" presStyleCnt="9"/>
      <dgm:spPr/>
    </dgm:pt>
    <dgm:pt modelId="{86EA53DD-9E59-494F-996F-572DCC58855E}" type="pres">
      <dgm:prSet presAssocID="{CB268172-AF40-4C68-8E1B-4B4BF3E5B4F2}" presName="connectorText" presStyleLbl="sibTrans2D1" presStyleIdx="2" presStyleCnt="9"/>
      <dgm:spPr/>
    </dgm:pt>
    <dgm:pt modelId="{517D0AA4-3816-4A78-836C-828B6412435F}" type="pres">
      <dgm:prSet presAssocID="{BD436626-E07B-4C48-A35E-E9E3E85C6DF6}" presName="node" presStyleLbl="node1" presStyleIdx="3" presStyleCnt="9">
        <dgm:presLayoutVars>
          <dgm:bulletEnabled val="1"/>
        </dgm:presLayoutVars>
      </dgm:prSet>
      <dgm:spPr/>
    </dgm:pt>
    <dgm:pt modelId="{7891DFA0-5ED3-4038-A34A-8C8FE0552142}" type="pres">
      <dgm:prSet presAssocID="{7B55C741-9872-4791-A2BB-409D6F6C6DF3}" presName="sibTrans" presStyleLbl="sibTrans2D1" presStyleIdx="3" presStyleCnt="9"/>
      <dgm:spPr/>
    </dgm:pt>
    <dgm:pt modelId="{2439F8E1-2CC2-4CE6-B1E7-30E4A6EB7955}" type="pres">
      <dgm:prSet presAssocID="{7B55C741-9872-4791-A2BB-409D6F6C6DF3}" presName="connectorText" presStyleLbl="sibTrans2D1" presStyleIdx="3" presStyleCnt="9"/>
      <dgm:spPr/>
    </dgm:pt>
    <dgm:pt modelId="{B8C8C755-1EAE-4E47-94D9-F5A9A5428993}" type="pres">
      <dgm:prSet presAssocID="{C42770D9-876E-4BAB-9717-02B9CC09849C}" presName="node" presStyleLbl="node1" presStyleIdx="4" presStyleCnt="9">
        <dgm:presLayoutVars>
          <dgm:bulletEnabled val="1"/>
        </dgm:presLayoutVars>
      </dgm:prSet>
      <dgm:spPr/>
    </dgm:pt>
    <dgm:pt modelId="{CBA41DCE-A6D7-46F3-BA6E-F805B114EF6C}" type="pres">
      <dgm:prSet presAssocID="{96556332-3C7D-47C2-90B0-0E8A67F1A974}" presName="sibTrans" presStyleLbl="sibTrans2D1" presStyleIdx="4" presStyleCnt="9"/>
      <dgm:spPr/>
    </dgm:pt>
    <dgm:pt modelId="{55D3ADE3-838E-4B0D-9FC3-61DCB7C43E43}" type="pres">
      <dgm:prSet presAssocID="{96556332-3C7D-47C2-90B0-0E8A67F1A974}" presName="connectorText" presStyleLbl="sibTrans2D1" presStyleIdx="4" presStyleCnt="9"/>
      <dgm:spPr/>
    </dgm:pt>
    <dgm:pt modelId="{155E6661-E722-46C0-A4E1-229045229BA4}" type="pres">
      <dgm:prSet presAssocID="{363E0C89-A061-448A-ABB5-B4DC0FDBF759}" presName="node" presStyleLbl="node1" presStyleIdx="5" presStyleCnt="9">
        <dgm:presLayoutVars>
          <dgm:bulletEnabled val="1"/>
        </dgm:presLayoutVars>
      </dgm:prSet>
      <dgm:spPr/>
    </dgm:pt>
    <dgm:pt modelId="{A552D59B-B1F4-43BA-892B-DC98AF1B4726}" type="pres">
      <dgm:prSet presAssocID="{608C882F-99BC-4ECA-8EF4-C0CE617D00E1}" presName="sibTrans" presStyleLbl="sibTrans2D1" presStyleIdx="5" presStyleCnt="9"/>
      <dgm:spPr/>
    </dgm:pt>
    <dgm:pt modelId="{F653F944-9E7E-4E21-9910-B72A8D94A29F}" type="pres">
      <dgm:prSet presAssocID="{608C882F-99BC-4ECA-8EF4-C0CE617D00E1}" presName="connectorText" presStyleLbl="sibTrans2D1" presStyleIdx="5" presStyleCnt="9"/>
      <dgm:spPr/>
    </dgm:pt>
    <dgm:pt modelId="{86C135D9-01B0-40A9-8100-445FECA78DC3}" type="pres">
      <dgm:prSet presAssocID="{A60C2C42-31B7-4FD7-BB16-B115DAE86D68}" presName="node" presStyleLbl="node1" presStyleIdx="6" presStyleCnt="9">
        <dgm:presLayoutVars>
          <dgm:bulletEnabled val="1"/>
        </dgm:presLayoutVars>
      </dgm:prSet>
      <dgm:spPr/>
    </dgm:pt>
    <dgm:pt modelId="{DA33EFBB-50BF-427D-9298-B83E56266609}" type="pres">
      <dgm:prSet presAssocID="{0E48C4E8-2A50-45CC-A79B-8EA70424EAB1}" presName="sibTrans" presStyleLbl="sibTrans2D1" presStyleIdx="6" presStyleCnt="9"/>
      <dgm:spPr/>
    </dgm:pt>
    <dgm:pt modelId="{59099BE6-126B-4EA2-88B4-1FCF95353207}" type="pres">
      <dgm:prSet presAssocID="{0E48C4E8-2A50-45CC-A79B-8EA70424EAB1}" presName="connectorText" presStyleLbl="sibTrans2D1" presStyleIdx="6" presStyleCnt="9"/>
      <dgm:spPr/>
    </dgm:pt>
    <dgm:pt modelId="{62BBCEB0-BB14-478B-9D49-625DA6B906A4}" type="pres">
      <dgm:prSet presAssocID="{3C976A72-C4AE-484F-AC5A-AD23F147AA4B}" presName="node" presStyleLbl="node1" presStyleIdx="7" presStyleCnt="9">
        <dgm:presLayoutVars>
          <dgm:bulletEnabled val="1"/>
        </dgm:presLayoutVars>
      </dgm:prSet>
      <dgm:spPr/>
    </dgm:pt>
    <dgm:pt modelId="{B3477EAD-D069-4E9B-AC6D-CAB019E85AA0}" type="pres">
      <dgm:prSet presAssocID="{98E1FC08-8140-40B4-923D-AE00212061D7}" presName="sibTrans" presStyleLbl="sibTrans2D1" presStyleIdx="7" presStyleCnt="9"/>
      <dgm:spPr/>
    </dgm:pt>
    <dgm:pt modelId="{5F07F385-82BC-4CCD-A089-8D923CD1C536}" type="pres">
      <dgm:prSet presAssocID="{98E1FC08-8140-40B4-923D-AE00212061D7}" presName="connectorText" presStyleLbl="sibTrans2D1" presStyleIdx="7" presStyleCnt="9"/>
      <dgm:spPr/>
    </dgm:pt>
    <dgm:pt modelId="{85FAB4A3-48DF-4E52-A8A5-CFAB1D0E6713}" type="pres">
      <dgm:prSet presAssocID="{39DD0294-09F0-4C21-A3D4-4F9497AA9220}" presName="node" presStyleLbl="node1" presStyleIdx="8" presStyleCnt="9">
        <dgm:presLayoutVars>
          <dgm:bulletEnabled val="1"/>
        </dgm:presLayoutVars>
      </dgm:prSet>
      <dgm:spPr/>
    </dgm:pt>
    <dgm:pt modelId="{6BC0A5C4-9D9C-4903-A36C-23C946512FC7}" type="pres">
      <dgm:prSet presAssocID="{D988F3F5-F923-4D1B-AC1E-F6620AEB1709}" presName="sibTrans" presStyleLbl="sibTrans2D1" presStyleIdx="8" presStyleCnt="9"/>
      <dgm:spPr/>
    </dgm:pt>
    <dgm:pt modelId="{EAB41470-2CCE-4B97-90F7-9BD12AE8E7AF}" type="pres">
      <dgm:prSet presAssocID="{D988F3F5-F923-4D1B-AC1E-F6620AEB1709}" presName="connectorText" presStyleLbl="sibTrans2D1" presStyleIdx="8" presStyleCnt="9"/>
      <dgm:spPr/>
    </dgm:pt>
  </dgm:ptLst>
  <dgm:cxnLst>
    <dgm:cxn modelId="{B8BD3D01-E3D9-4712-8B76-3B9C95F83983}" type="presOf" srcId="{5B675DF6-36A5-480D-8759-4EEC5A7CA572}" destId="{0104BCD3-3961-4D31-A5C4-25756FAE6B1E}" srcOrd="0" destOrd="0" presId="urn:microsoft.com/office/officeart/2005/8/layout/cycle2"/>
    <dgm:cxn modelId="{ED3C0A07-BED9-47D6-BB88-8689FEB76DAA}" srcId="{8B510226-8B4B-4039-8E0C-FB1FC725F708}" destId="{C42770D9-876E-4BAB-9717-02B9CC09849C}" srcOrd="4" destOrd="0" parTransId="{0E19D3B0-8758-4921-A8DC-93D46B90F28C}" sibTransId="{96556332-3C7D-47C2-90B0-0E8A67F1A974}"/>
    <dgm:cxn modelId="{091D090A-F071-46CA-912A-BA63F9EF3624}" srcId="{8B510226-8B4B-4039-8E0C-FB1FC725F708}" destId="{3C976A72-C4AE-484F-AC5A-AD23F147AA4B}" srcOrd="7" destOrd="0" parTransId="{3959C5EE-3C6E-439F-8B60-CFEBC3C9B7E7}" sibTransId="{98E1FC08-8140-40B4-923D-AE00212061D7}"/>
    <dgm:cxn modelId="{914B840C-6F1A-4892-82A1-DA40B097858D}" type="presOf" srcId="{8B510226-8B4B-4039-8E0C-FB1FC725F708}" destId="{E0055109-91ED-474B-AF8B-3C99D167C24C}" srcOrd="0" destOrd="0" presId="urn:microsoft.com/office/officeart/2005/8/layout/cycle2"/>
    <dgm:cxn modelId="{8007DD10-2A70-4DAE-B5ED-FD26696664D3}" srcId="{8B510226-8B4B-4039-8E0C-FB1FC725F708}" destId="{09164C27-E965-4A09-A2D2-9F271140DF4F}" srcOrd="2" destOrd="0" parTransId="{C4018AFA-C23F-46FA-B153-99BCE0098CC4}" sibTransId="{CB268172-AF40-4C68-8E1B-4B4BF3E5B4F2}"/>
    <dgm:cxn modelId="{D8684019-911F-4F82-AB9E-3C6DEE518C2C}" type="presOf" srcId="{39DD0294-09F0-4C21-A3D4-4F9497AA9220}" destId="{85FAB4A3-48DF-4E52-A8A5-CFAB1D0E6713}" srcOrd="0" destOrd="0" presId="urn:microsoft.com/office/officeart/2005/8/layout/cycle2"/>
    <dgm:cxn modelId="{0D1D4A20-E6F7-42EE-B17C-5D4FFED61F46}" type="presOf" srcId="{96556332-3C7D-47C2-90B0-0E8A67F1A974}" destId="{55D3ADE3-838E-4B0D-9FC3-61DCB7C43E43}" srcOrd="1" destOrd="0" presId="urn:microsoft.com/office/officeart/2005/8/layout/cycle2"/>
    <dgm:cxn modelId="{21ECB823-9B86-468D-B383-A7C95E09A51A}" type="presOf" srcId="{09164C27-E965-4A09-A2D2-9F271140DF4F}" destId="{86B4F8F1-25AB-496F-AF2D-E7BD8136A3BB}" srcOrd="0" destOrd="0" presId="urn:microsoft.com/office/officeart/2005/8/layout/cycle2"/>
    <dgm:cxn modelId="{2E010D27-4773-4865-AE9E-72309FACA1DA}" type="presOf" srcId="{3C976A72-C4AE-484F-AC5A-AD23F147AA4B}" destId="{62BBCEB0-BB14-478B-9D49-625DA6B906A4}" srcOrd="0" destOrd="0" presId="urn:microsoft.com/office/officeart/2005/8/layout/cycle2"/>
    <dgm:cxn modelId="{6B372628-553C-458E-927F-4D1AAC7D7E41}" type="presOf" srcId="{7B55C741-9872-4791-A2BB-409D6F6C6DF3}" destId="{2439F8E1-2CC2-4CE6-B1E7-30E4A6EB7955}" srcOrd="1" destOrd="0" presId="urn:microsoft.com/office/officeart/2005/8/layout/cycle2"/>
    <dgm:cxn modelId="{3BDA262B-E82A-4C9C-A80B-950E7B98BBC6}" type="presOf" srcId="{608C882F-99BC-4ECA-8EF4-C0CE617D00E1}" destId="{F653F944-9E7E-4E21-9910-B72A8D94A29F}" srcOrd="1" destOrd="0" presId="urn:microsoft.com/office/officeart/2005/8/layout/cycle2"/>
    <dgm:cxn modelId="{84242F32-F5E1-485C-BD7E-5408C0E3620B}" type="presOf" srcId="{7B55C741-9872-4791-A2BB-409D6F6C6DF3}" destId="{7891DFA0-5ED3-4038-A34A-8C8FE0552142}" srcOrd="0" destOrd="0" presId="urn:microsoft.com/office/officeart/2005/8/layout/cycle2"/>
    <dgm:cxn modelId="{45F9AE66-E747-4A09-9AA8-5FF0CA8FB13C}" srcId="{8B510226-8B4B-4039-8E0C-FB1FC725F708}" destId="{39DD0294-09F0-4C21-A3D4-4F9497AA9220}" srcOrd="8" destOrd="0" parTransId="{68B87C57-941B-4306-A12D-493B54F25C56}" sibTransId="{D988F3F5-F923-4D1B-AC1E-F6620AEB1709}"/>
    <dgm:cxn modelId="{D8B4AF53-63D5-47C5-9970-04837F4442EE}" type="presOf" srcId="{98E1FC08-8140-40B4-923D-AE00212061D7}" destId="{B3477EAD-D069-4E9B-AC6D-CAB019E85AA0}" srcOrd="0" destOrd="0" presId="urn:microsoft.com/office/officeart/2005/8/layout/cycle2"/>
    <dgm:cxn modelId="{3E8C6577-2BCE-4FE3-BD69-78A587B6CEFD}" type="presOf" srcId="{A60C2C42-31B7-4FD7-BB16-B115DAE86D68}" destId="{86C135D9-01B0-40A9-8100-445FECA78DC3}" srcOrd="0" destOrd="0" presId="urn:microsoft.com/office/officeart/2005/8/layout/cycle2"/>
    <dgm:cxn modelId="{1D7EFD77-4A27-400D-AA77-795ADD94953E}" type="presOf" srcId="{BD436626-E07B-4C48-A35E-E9E3E85C6DF6}" destId="{517D0AA4-3816-4A78-836C-828B6412435F}" srcOrd="0" destOrd="0" presId="urn:microsoft.com/office/officeart/2005/8/layout/cycle2"/>
    <dgm:cxn modelId="{0A21137C-64B5-41AF-B84D-ED527045E472}" type="presOf" srcId="{608C882F-99BC-4ECA-8EF4-C0CE617D00E1}" destId="{A552D59B-B1F4-43BA-892B-DC98AF1B4726}" srcOrd="0" destOrd="0" presId="urn:microsoft.com/office/officeart/2005/8/layout/cycle2"/>
    <dgm:cxn modelId="{86860982-D2D6-4A62-85C0-F11EE2CB3CCD}" type="presOf" srcId="{5B675DF6-36A5-480D-8759-4EEC5A7CA572}" destId="{B3271BFC-805E-4449-BB30-888899701F02}" srcOrd="1" destOrd="0" presId="urn:microsoft.com/office/officeart/2005/8/layout/cycle2"/>
    <dgm:cxn modelId="{0B6E578B-1BBF-4D91-8116-723AD8DFDB26}" srcId="{8B510226-8B4B-4039-8E0C-FB1FC725F708}" destId="{363E0C89-A061-448A-ABB5-B4DC0FDBF759}" srcOrd="5" destOrd="0" parTransId="{66C22E72-A7AE-44BB-9405-120C6E513757}" sibTransId="{608C882F-99BC-4ECA-8EF4-C0CE617D00E1}"/>
    <dgm:cxn modelId="{6A735E95-1D77-4B69-A803-417160127C34}" type="presOf" srcId="{363E0C89-A061-448A-ABB5-B4DC0FDBF759}" destId="{155E6661-E722-46C0-A4E1-229045229BA4}" srcOrd="0" destOrd="0" presId="urn:microsoft.com/office/officeart/2005/8/layout/cycle2"/>
    <dgm:cxn modelId="{63CBF89F-2DA2-4A1D-8089-3ACD97630DF5}" srcId="{8B510226-8B4B-4039-8E0C-FB1FC725F708}" destId="{21EDFA68-12B5-42CC-9CF8-743257923C96}" srcOrd="0" destOrd="0" parTransId="{CC4750C8-686D-406B-83A5-E8C405E20182}" sibTransId="{5B675DF6-36A5-480D-8759-4EEC5A7CA572}"/>
    <dgm:cxn modelId="{117596A6-78FC-473C-953B-18A284BB06D6}" srcId="{8B510226-8B4B-4039-8E0C-FB1FC725F708}" destId="{BD436626-E07B-4C48-A35E-E9E3E85C6DF6}" srcOrd="3" destOrd="0" parTransId="{AFD75EF8-CDFC-4A37-B9FC-1815F3F43E9A}" sibTransId="{7B55C741-9872-4791-A2BB-409D6F6C6DF3}"/>
    <dgm:cxn modelId="{D51DC4A6-C1AC-4013-B525-DD7DD1A2DAA1}" type="presOf" srcId="{C42770D9-876E-4BAB-9717-02B9CC09849C}" destId="{B8C8C755-1EAE-4E47-94D9-F5A9A5428993}" srcOrd="0" destOrd="0" presId="urn:microsoft.com/office/officeart/2005/8/layout/cycle2"/>
    <dgm:cxn modelId="{45DE36A7-632E-4E3A-95F3-E3BB74517286}" type="presOf" srcId="{DBA8A8B3-BBEE-4221-A439-111C46EC947D}" destId="{29CE76A1-1FF5-4951-8A4B-900091BE1185}" srcOrd="0" destOrd="0" presId="urn:microsoft.com/office/officeart/2005/8/layout/cycle2"/>
    <dgm:cxn modelId="{ADA13FA8-34D1-4215-8D75-1D61B80AB64A}" type="presOf" srcId="{0E48C4E8-2A50-45CC-A79B-8EA70424EAB1}" destId="{DA33EFBB-50BF-427D-9298-B83E56266609}" srcOrd="0" destOrd="0" presId="urn:microsoft.com/office/officeart/2005/8/layout/cycle2"/>
    <dgm:cxn modelId="{4E3CA9BC-C5BD-4166-BF7B-9196152587BF}" type="presOf" srcId="{D988F3F5-F923-4D1B-AC1E-F6620AEB1709}" destId="{6BC0A5C4-9D9C-4903-A36C-23C946512FC7}" srcOrd="0" destOrd="0" presId="urn:microsoft.com/office/officeart/2005/8/layout/cycle2"/>
    <dgm:cxn modelId="{346D33C2-8B08-4F30-9C3F-0F21E843F148}" type="presOf" srcId="{0E48C4E8-2A50-45CC-A79B-8EA70424EAB1}" destId="{59099BE6-126B-4EA2-88B4-1FCF95353207}" srcOrd="1" destOrd="0" presId="urn:microsoft.com/office/officeart/2005/8/layout/cycle2"/>
    <dgm:cxn modelId="{3A3B82C9-2BFE-41DA-BDC1-B527F9D3B547}" type="presOf" srcId="{21EDFA68-12B5-42CC-9CF8-743257923C96}" destId="{B231AA78-3603-4128-98F9-F9330B71C49F}" srcOrd="0" destOrd="0" presId="urn:microsoft.com/office/officeart/2005/8/layout/cycle2"/>
    <dgm:cxn modelId="{CA61D6D7-1B1E-45E7-B5F8-8F9E0DD630C8}" type="presOf" srcId="{CB268172-AF40-4C68-8E1B-4B4BF3E5B4F2}" destId="{1BC1EAF0-45CA-4657-BBD8-389E4004DA43}" srcOrd="0" destOrd="0" presId="urn:microsoft.com/office/officeart/2005/8/layout/cycle2"/>
    <dgm:cxn modelId="{DD582ADE-BC77-409A-A2D6-4B2F713B7AAC}" type="presOf" srcId="{CB268172-AF40-4C68-8E1B-4B4BF3E5B4F2}" destId="{86EA53DD-9E59-494F-996F-572DCC58855E}" srcOrd="1" destOrd="0" presId="urn:microsoft.com/office/officeart/2005/8/layout/cycle2"/>
    <dgm:cxn modelId="{5DFADEDE-D6B8-465A-9668-CEC83EC85365}" type="presOf" srcId="{48FB9C0F-BD7F-4926-B582-4EDF8B74FE45}" destId="{C797412C-4EF5-4AA7-B076-7044ED0B34E2}" srcOrd="0" destOrd="0" presId="urn:microsoft.com/office/officeart/2005/8/layout/cycle2"/>
    <dgm:cxn modelId="{756F38E2-2F4C-4E85-B97A-EA57D54170B9}" type="presOf" srcId="{D988F3F5-F923-4D1B-AC1E-F6620AEB1709}" destId="{EAB41470-2CCE-4B97-90F7-9BD12AE8E7AF}" srcOrd="1" destOrd="0" presId="urn:microsoft.com/office/officeart/2005/8/layout/cycle2"/>
    <dgm:cxn modelId="{176031E9-CCCF-4D60-A8A0-043CB5C57287}" type="presOf" srcId="{96556332-3C7D-47C2-90B0-0E8A67F1A974}" destId="{CBA41DCE-A6D7-46F3-BA6E-F805B114EF6C}" srcOrd="0" destOrd="0" presId="urn:microsoft.com/office/officeart/2005/8/layout/cycle2"/>
    <dgm:cxn modelId="{B324B8EC-4874-48A8-A1E3-B3E9E4A46968}" srcId="{8B510226-8B4B-4039-8E0C-FB1FC725F708}" destId="{48FB9C0F-BD7F-4926-B582-4EDF8B74FE45}" srcOrd="1" destOrd="0" parTransId="{63529245-CAFF-406C-9578-63867D1A2FE0}" sibTransId="{DBA8A8B3-BBEE-4221-A439-111C46EC947D}"/>
    <dgm:cxn modelId="{F38FD4ED-56F7-476D-B880-A9733EF8DC7A}" type="presOf" srcId="{98E1FC08-8140-40B4-923D-AE00212061D7}" destId="{5F07F385-82BC-4CCD-A089-8D923CD1C536}" srcOrd="1" destOrd="0" presId="urn:microsoft.com/office/officeart/2005/8/layout/cycle2"/>
    <dgm:cxn modelId="{67F8CDF9-79D4-4A66-A284-4D413DA5988E}" type="presOf" srcId="{DBA8A8B3-BBEE-4221-A439-111C46EC947D}" destId="{01BD339B-223C-4C11-A1CC-69E46E23A1E2}" srcOrd="1" destOrd="0" presId="urn:microsoft.com/office/officeart/2005/8/layout/cycle2"/>
    <dgm:cxn modelId="{300950FC-CA07-4BC1-85DF-F6741DED9E19}" srcId="{8B510226-8B4B-4039-8E0C-FB1FC725F708}" destId="{A60C2C42-31B7-4FD7-BB16-B115DAE86D68}" srcOrd="6" destOrd="0" parTransId="{C7E2131B-7F5C-4330-A0EC-797C874F4A56}" sibTransId="{0E48C4E8-2A50-45CC-A79B-8EA70424EAB1}"/>
    <dgm:cxn modelId="{3CEE0C52-37C8-4CB2-BE7A-BABDD30A4C49}" type="presParOf" srcId="{E0055109-91ED-474B-AF8B-3C99D167C24C}" destId="{B231AA78-3603-4128-98F9-F9330B71C49F}" srcOrd="0" destOrd="0" presId="urn:microsoft.com/office/officeart/2005/8/layout/cycle2"/>
    <dgm:cxn modelId="{ABD0E8DC-45EE-45C9-8E60-5799395EDB7C}" type="presParOf" srcId="{E0055109-91ED-474B-AF8B-3C99D167C24C}" destId="{0104BCD3-3961-4D31-A5C4-25756FAE6B1E}" srcOrd="1" destOrd="0" presId="urn:microsoft.com/office/officeart/2005/8/layout/cycle2"/>
    <dgm:cxn modelId="{492C8342-BD45-4D45-867A-AC71A0428797}" type="presParOf" srcId="{0104BCD3-3961-4D31-A5C4-25756FAE6B1E}" destId="{B3271BFC-805E-4449-BB30-888899701F02}" srcOrd="0" destOrd="0" presId="urn:microsoft.com/office/officeart/2005/8/layout/cycle2"/>
    <dgm:cxn modelId="{41DA507E-64E1-4B91-AF3F-E5A6067CE67F}" type="presParOf" srcId="{E0055109-91ED-474B-AF8B-3C99D167C24C}" destId="{C797412C-4EF5-4AA7-B076-7044ED0B34E2}" srcOrd="2" destOrd="0" presId="urn:microsoft.com/office/officeart/2005/8/layout/cycle2"/>
    <dgm:cxn modelId="{162A398F-C6BC-4D55-9EB1-97AC2DEF9457}" type="presParOf" srcId="{E0055109-91ED-474B-AF8B-3C99D167C24C}" destId="{29CE76A1-1FF5-4951-8A4B-900091BE1185}" srcOrd="3" destOrd="0" presId="urn:microsoft.com/office/officeart/2005/8/layout/cycle2"/>
    <dgm:cxn modelId="{2AEB75A9-3836-40FE-9560-8EE095062920}" type="presParOf" srcId="{29CE76A1-1FF5-4951-8A4B-900091BE1185}" destId="{01BD339B-223C-4C11-A1CC-69E46E23A1E2}" srcOrd="0" destOrd="0" presId="urn:microsoft.com/office/officeart/2005/8/layout/cycle2"/>
    <dgm:cxn modelId="{D4D052BB-4978-447D-93E4-29C3BA3A27CE}" type="presParOf" srcId="{E0055109-91ED-474B-AF8B-3C99D167C24C}" destId="{86B4F8F1-25AB-496F-AF2D-E7BD8136A3BB}" srcOrd="4" destOrd="0" presId="urn:microsoft.com/office/officeart/2005/8/layout/cycle2"/>
    <dgm:cxn modelId="{D5D03705-86CF-4A6B-A331-1E869DC02896}" type="presParOf" srcId="{E0055109-91ED-474B-AF8B-3C99D167C24C}" destId="{1BC1EAF0-45CA-4657-BBD8-389E4004DA43}" srcOrd="5" destOrd="0" presId="urn:microsoft.com/office/officeart/2005/8/layout/cycle2"/>
    <dgm:cxn modelId="{76BB73EB-1DF5-4329-A7F4-DFDD653A7FA7}" type="presParOf" srcId="{1BC1EAF0-45CA-4657-BBD8-389E4004DA43}" destId="{86EA53DD-9E59-494F-996F-572DCC58855E}" srcOrd="0" destOrd="0" presId="urn:microsoft.com/office/officeart/2005/8/layout/cycle2"/>
    <dgm:cxn modelId="{366FB513-86C2-48D0-BE23-39B10785EF44}" type="presParOf" srcId="{E0055109-91ED-474B-AF8B-3C99D167C24C}" destId="{517D0AA4-3816-4A78-836C-828B6412435F}" srcOrd="6" destOrd="0" presId="urn:microsoft.com/office/officeart/2005/8/layout/cycle2"/>
    <dgm:cxn modelId="{8032279E-D1C4-4085-A887-719BCCBDE67B}" type="presParOf" srcId="{E0055109-91ED-474B-AF8B-3C99D167C24C}" destId="{7891DFA0-5ED3-4038-A34A-8C8FE0552142}" srcOrd="7" destOrd="0" presId="urn:microsoft.com/office/officeart/2005/8/layout/cycle2"/>
    <dgm:cxn modelId="{82BBE280-869D-4914-AF1F-621D918349FB}" type="presParOf" srcId="{7891DFA0-5ED3-4038-A34A-8C8FE0552142}" destId="{2439F8E1-2CC2-4CE6-B1E7-30E4A6EB7955}" srcOrd="0" destOrd="0" presId="urn:microsoft.com/office/officeart/2005/8/layout/cycle2"/>
    <dgm:cxn modelId="{BC60F6D9-606B-4097-AC85-C68D61F06A75}" type="presParOf" srcId="{E0055109-91ED-474B-AF8B-3C99D167C24C}" destId="{B8C8C755-1EAE-4E47-94D9-F5A9A5428993}" srcOrd="8" destOrd="0" presId="urn:microsoft.com/office/officeart/2005/8/layout/cycle2"/>
    <dgm:cxn modelId="{E821A121-E542-4F67-9407-E86BFC1E9DEA}" type="presParOf" srcId="{E0055109-91ED-474B-AF8B-3C99D167C24C}" destId="{CBA41DCE-A6D7-46F3-BA6E-F805B114EF6C}" srcOrd="9" destOrd="0" presId="urn:microsoft.com/office/officeart/2005/8/layout/cycle2"/>
    <dgm:cxn modelId="{18455E35-9D59-4700-85E7-AC181A2FC178}" type="presParOf" srcId="{CBA41DCE-A6D7-46F3-BA6E-F805B114EF6C}" destId="{55D3ADE3-838E-4B0D-9FC3-61DCB7C43E43}" srcOrd="0" destOrd="0" presId="urn:microsoft.com/office/officeart/2005/8/layout/cycle2"/>
    <dgm:cxn modelId="{7B95C5BC-2FE2-43C0-B6E3-5B988667B083}" type="presParOf" srcId="{E0055109-91ED-474B-AF8B-3C99D167C24C}" destId="{155E6661-E722-46C0-A4E1-229045229BA4}" srcOrd="10" destOrd="0" presId="urn:microsoft.com/office/officeart/2005/8/layout/cycle2"/>
    <dgm:cxn modelId="{6D731ECB-568F-4519-931B-F3268E742B6D}" type="presParOf" srcId="{E0055109-91ED-474B-AF8B-3C99D167C24C}" destId="{A552D59B-B1F4-43BA-892B-DC98AF1B4726}" srcOrd="11" destOrd="0" presId="urn:microsoft.com/office/officeart/2005/8/layout/cycle2"/>
    <dgm:cxn modelId="{B65D7D96-8005-45E9-98B1-D9B8F1ADD79B}" type="presParOf" srcId="{A552D59B-B1F4-43BA-892B-DC98AF1B4726}" destId="{F653F944-9E7E-4E21-9910-B72A8D94A29F}" srcOrd="0" destOrd="0" presId="urn:microsoft.com/office/officeart/2005/8/layout/cycle2"/>
    <dgm:cxn modelId="{30761D20-F2DC-458D-91D7-64B1C99461B0}" type="presParOf" srcId="{E0055109-91ED-474B-AF8B-3C99D167C24C}" destId="{86C135D9-01B0-40A9-8100-445FECA78DC3}" srcOrd="12" destOrd="0" presId="urn:microsoft.com/office/officeart/2005/8/layout/cycle2"/>
    <dgm:cxn modelId="{E3FD3A0F-5D7F-4C28-8606-E9E12505C567}" type="presParOf" srcId="{E0055109-91ED-474B-AF8B-3C99D167C24C}" destId="{DA33EFBB-50BF-427D-9298-B83E56266609}" srcOrd="13" destOrd="0" presId="urn:microsoft.com/office/officeart/2005/8/layout/cycle2"/>
    <dgm:cxn modelId="{11B483D9-B4B9-496D-8A2D-FCFB987EEA63}" type="presParOf" srcId="{DA33EFBB-50BF-427D-9298-B83E56266609}" destId="{59099BE6-126B-4EA2-88B4-1FCF95353207}" srcOrd="0" destOrd="0" presId="urn:microsoft.com/office/officeart/2005/8/layout/cycle2"/>
    <dgm:cxn modelId="{12E5185A-F8D1-4FDC-9DFB-868CC5188F7C}" type="presParOf" srcId="{E0055109-91ED-474B-AF8B-3C99D167C24C}" destId="{62BBCEB0-BB14-478B-9D49-625DA6B906A4}" srcOrd="14" destOrd="0" presId="urn:microsoft.com/office/officeart/2005/8/layout/cycle2"/>
    <dgm:cxn modelId="{446FDDB6-6EDA-40DB-A866-DF01488A5420}" type="presParOf" srcId="{E0055109-91ED-474B-AF8B-3C99D167C24C}" destId="{B3477EAD-D069-4E9B-AC6D-CAB019E85AA0}" srcOrd="15" destOrd="0" presId="urn:microsoft.com/office/officeart/2005/8/layout/cycle2"/>
    <dgm:cxn modelId="{924DD737-73C6-4F27-BF7A-432B820FA234}" type="presParOf" srcId="{B3477EAD-D069-4E9B-AC6D-CAB019E85AA0}" destId="{5F07F385-82BC-4CCD-A089-8D923CD1C536}" srcOrd="0" destOrd="0" presId="urn:microsoft.com/office/officeart/2005/8/layout/cycle2"/>
    <dgm:cxn modelId="{C0CBE3FF-12C8-4C07-9D9E-2AA6986C70DE}" type="presParOf" srcId="{E0055109-91ED-474B-AF8B-3C99D167C24C}" destId="{85FAB4A3-48DF-4E52-A8A5-CFAB1D0E6713}" srcOrd="16" destOrd="0" presId="urn:microsoft.com/office/officeart/2005/8/layout/cycle2"/>
    <dgm:cxn modelId="{04E9944D-5B7B-489C-981B-836A30DAE81F}" type="presParOf" srcId="{E0055109-91ED-474B-AF8B-3C99D167C24C}" destId="{6BC0A5C4-9D9C-4903-A36C-23C946512FC7}" srcOrd="17" destOrd="0" presId="urn:microsoft.com/office/officeart/2005/8/layout/cycle2"/>
    <dgm:cxn modelId="{A7D1F000-D0B4-4A29-B4C7-43D58D78E295}" type="presParOf" srcId="{6BC0A5C4-9D9C-4903-A36C-23C946512FC7}" destId="{EAB41470-2CCE-4B97-90F7-9BD12AE8E7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1AA78-3603-4128-98F9-F9330B71C49F}">
      <dsp:nvSpPr>
        <dsp:cNvPr id="0" name=""/>
        <dsp:cNvSpPr/>
      </dsp:nvSpPr>
      <dsp:spPr>
        <a:xfrm>
          <a:off x="4016103" y="1207"/>
          <a:ext cx="1076297" cy="1076297"/>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t>Start/slut</a:t>
          </a:r>
        </a:p>
      </dsp:txBody>
      <dsp:txXfrm>
        <a:off x="4173723" y="158827"/>
        <a:ext cx="761057" cy="761057"/>
      </dsp:txXfrm>
    </dsp:sp>
    <dsp:sp modelId="{0104BCD3-3961-4D31-A5C4-25756FAE6B1E}">
      <dsp:nvSpPr>
        <dsp:cNvPr id="0" name=""/>
        <dsp:cNvSpPr/>
      </dsp:nvSpPr>
      <dsp:spPr>
        <a:xfrm rot="1200000">
          <a:off x="5162904" y="631322"/>
          <a:ext cx="286068"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a:off x="5165492" y="689296"/>
        <a:ext cx="200248" cy="217950"/>
      </dsp:txXfrm>
    </dsp:sp>
    <dsp:sp modelId="{C797412C-4EF5-4AA7-B076-7044ED0B34E2}">
      <dsp:nvSpPr>
        <dsp:cNvPr id="0" name=""/>
        <dsp:cNvSpPr/>
      </dsp:nvSpPr>
      <dsp:spPr>
        <a:xfrm>
          <a:off x="5534692" y="553928"/>
          <a:ext cx="1076297" cy="1076297"/>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err="1"/>
            <a:t>Foranalyse</a:t>
          </a:r>
          <a:endParaRPr lang="da-DK" sz="1100" kern="1200" dirty="0"/>
        </a:p>
      </dsp:txBody>
      <dsp:txXfrm>
        <a:off x="5692312" y="711548"/>
        <a:ext cx="761057" cy="761057"/>
      </dsp:txXfrm>
    </dsp:sp>
    <dsp:sp modelId="{29CE76A1-1FF5-4951-8A4B-900091BE1185}">
      <dsp:nvSpPr>
        <dsp:cNvPr id="0" name=""/>
        <dsp:cNvSpPr/>
      </dsp:nvSpPr>
      <dsp:spPr>
        <a:xfrm rot="3594140">
          <a:off x="6331150" y="1598709"/>
          <a:ext cx="281245"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a:off x="6352181" y="1634860"/>
        <a:ext cx="196872" cy="217950"/>
      </dsp:txXfrm>
    </dsp:sp>
    <dsp:sp modelId="{86B4F8F1-25AB-496F-AF2D-E7BD8136A3BB}">
      <dsp:nvSpPr>
        <dsp:cNvPr id="0" name=""/>
        <dsp:cNvSpPr/>
      </dsp:nvSpPr>
      <dsp:spPr>
        <a:xfrm>
          <a:off x="6340538" y="1944216"/>
          <a:ext cx="1076297" cy="1076297"/>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da-DK" sz="900" kern="1200" dirty="0"/>
            <a:t>Udarbejdelse af udbudsmate-</a:t>
          </a:r>
          <a:r>
            <a:rPr lang="da-DK" sz="900" kern="1200" dirty="0" err="1"/>
            <a:t>riale</a:t>
          </a:r>
          <a:endParaRPr lang="da-DK" sz="900" kern="1200" dirty="0"/>
        </a:p>
      </dsp:txBody>
      <dsp:txXfrm>
        <a:off x="6498158" y="2101836"/>
        <a:ext cx="761057" cy="761057"/>
      </dsp:txXfrm>
    </dsp:sp>
    <dsp:sp modelId="{1BC1EAF0-45CA-4657-BBD8-389E4004DA43}">
      <dsp:nvSpPr>
        <dsp:cNvPr id="0" name=""/>
        <dsp:cNvSpPr/>
      </dsp:nvSpPr>
      <dsp:spPr>
        <a:xfrm rot="5992061">
          <a:off x="6595525" y="3093009"/>
          <a:ext cx="290699"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rot="10800000">
        <a:off x="6646603" y="3122699"/>
        <a:ext cx="203489" cy="217950"/>
      </dsp:txXfrm>
    </dsp:sp>
    <dsp:sp modelId="{517D0AA4-3816-4A78-836C-828B6412435F}">
      <dsp:nvSpPr>
        <dsp:cNvPr id="0" name=""/>
        <dsp:cNvSpPr/>
      </dsp:nvSpPr>
      <dsp:spPr>
        <a:xfrm>
          <a:off x="6062093" y="3544966"/>
          <a:ext cx="1076297" cy="1076297"/>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da-DK" sz="900" kern="1200" dirty="0"/>
            <a:t>Udbudsfasen</a:t>
          </a:r>
        </a:p>
      </dsp:txBody>
      <dsp:txXfrm>
        <a:off x="6219713" y="3702586"/>
        <a:ext cx="761057" cy="761057"/>
      </dsp:txXfrm>
    </dsp:sp>
    <dsp:sp modelId="{7891DFA0-5ED3-4038-A34A-8C8FE0552142}">
      <dsp:nvSpPr>
        <dsp:cNvPr id="0" name=""/>
        <dsp:cNvSpPr/>
      </dsp:nvSpPr>
      <dsp:spPr>
        <a:xfrm rot="8400000">
          <a:off x="5844427" y="4415673"/>
          <a:ext cx="286068"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rot="10800000">
        <a:off x="5920208" y="4460741"/>
        <a:ext cx="200248" cy="217950"/>
      </dsp:txXfrm>
    </dsp:sp>
    <dsp:sp modelId="{B8C8C755-1EAE-4E47-94D9-F5A9A5428993}">
      <dsp:nvSpPr>
        <dsp:cNvPr id="0" name=""/>
        <dsp:cNvSpPr/>
      </dsp:nvSpPr>
      <dsp:spPr>
        <a:xfrm>
          <a:off x="4824127" y="4583742"/>
          <a:ext cx="1076297" cy="1076297"/>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t>Evaluering</a:t>
          </a:r>
        </a:p>
      </dsp:txBody>
      <dsp:txXfrm>
        <a:off x="4981747" y="4741362"/>
        <a:ext cx="761057" cy="761057"/>
      </dsp:txXfrm>
    </dsp:sp>
    <dsp:sp modelId="{CBA41DCE-A6D7-46F3-BA6E-F805B114EF6C}">
      <dsp:nvSpPr>
        <dsp:cNvPr id="0" name=""/>
        <dsp:cNvSpPr/>
      </dsp:nvSpPr>
      <dsp:spPr>
        <a:xfrm rot="10800000">
          <a:off x="4419314" y="4940266"/>
          <a:ext cx="286068"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rot="10800000">
        <a:off x="4505134" y="5012916"/>
        <a:ext cx="200248" cy="217950"/>
      </dsp:txXfrm>
    </dsp:sp>
    <dsp:sp modelId="{155E6661-E722-46C0-A4E1-229045229BA4}">
      <dsp:nvSpPr>
        <dsp:cNvPr id="0" name=""/>
        <dsp:cNvSpPr/>
      </dsp:nvSpPr>
      <dsp:spPr>
        <a:xfrm>
          <a:off x="3208078" y="4583742"/>
          <a:ext cx="1076297" cy="1076297"/>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t>Kontrakt-indgåelse</a:t>
          </a:r>
        </a:p>
      </dsp:txBody>
      <dsp:txXfrm>
        <a:off x="3365698" y="4741362"/>
        <a:ext cx="761057" cy="761057"/>
      </dsp:txXfrm>
    </dsp:sp>
    <dsp:sp modelId="{A552D59B-B1F4-43BA-892B-DC98AF1B4726}">
      <dsp:nvSpPr>
        <dsp:cNvPr id="0" name=""/>
        <dsp:cNvSpPr/>
      </dsp:nvSpPr>
      <dsp:spPr>
        <a:xfrm rot="13200000">
          <a:off x="2990412" y="4426082"/>
          <a:ext cx="286068"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rot="10800000">
        <a:off x="3066193" y="4526314"/>
        <a:ext cx="200248" cy="217950"/>
      </dsp:txXfrm>
    </dsp:sp>
    <dsp:sp modelId="{86C135D9-01B0-40A9-8100-445FECA78DC3}">
      <dsp:nvSpPr>
        <dsp:cNvPr id="0" name=""/>
        <dsp:cNvSpPr/>
      </dsp:nvSpPr>
      <dsp:spPr>
        <a:xfrm>
          <a:off x="1970112" y="3544966"/>
          <a:ext cx="1076297" cy="1076297"/>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da-DK" sz="1050" kern="1200" dirty="0"/>
            <a:t>Implementering</a:t>
          </a:r>
        </a:p>
      </dsp:txBody>
      <dsp:txXfrm>
        <a:off x="2127732" y="3702586"/>
        <a:ext cx="761057" cy="761057"/>
      </dsp:txXfrm>
    </dsp:sp>
    <dsp:sp modelId="{DA33EFBB-50BF-427D-9298-B83E56266609}">
      <dsp:nvSpPr>
        <dsp:cNvPr id="0" name=""/>
        <dsp:cNvSpPr/>
      </dsp:nvSpPr>
      <dsp:spPr>
        <a:xfrm rot="15600000">
          <a:off x="2226321" y="3113714"/>
          <a:ext cx="286068"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rot="10800000">
        <a:off x="2276682" y="3228622"/>
        <a:ext cx="200248" cy="217950"/>
      </dsp:txXfrm>
    </dsp:sp>
    <dsp:sp modelId="{62BBCEB0-BB14-478B-9D49-625DA6B906A4}">
      <dsp:nvSpPr>
        <dsp:cNvPr id="0" name=""/>
        <dsp:cNvSpPr/>
      </dsp:nvSpPr>
      <dsp:spPr>
        <a:xfrm>
          <a:off x="1689488" y="1953468"/>
          <a:ext cx="1076297" cy="1076297"/>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da-DK" sz="900" kern="1200" dirty="0"/>
            <a:t>Kontraktstart</a:t>
          </a:r>
        </a:p>
      </dsp:txBody>
      <dsp:txXfrm>
        <a:off x="1847108" y="2111088"/>
        <a:ext cx="761057" cy="761057"/>
      </dsp:txXfrm>
    </dsp:sp>
    <dsp:sp modelId="{B3477EAD-D069-4E9B-AC6D-CAB019E85AA0}">
      <dsp:nvSpPr>
        <dsp:cNvPr id="0" name=""/>
        <dsp:cNvSpPr/>
      </dsp:nvSpPr>
      <dsp:spPr>
        <a:xfrm rot="18000000">
          <a:off x="2484567" y="1617233"/>
          <a:ext cx="286068"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a:off x="2506022" y="1727044"/>
        <a:ext cx="200248" cy="217950"/>
      </dsp:txXfrm>
    </dsp:sp>
    <dsp:sp modelId="{85FAB4A3-48DF-4E52-A8A5-CFAB1D0E6713}">
      <dsp:nvSpPr>
        <dsp:cNvPr id="0" name=""/>
        <dsp:cNvSpPr/>
      </dsp:nvSpPr>
      <dsp:spPr>
        <a:xfrm>
          <a:off x="2497513" y="553928"/>
          <a:ext cx="1076297" cy="1076297"/>
        </a:xfrm>
        <a:prstGeom prst="ellips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a-DK" sz="1400" kern="1200" dirty="0"/>
            <a:t>Kontrakt-periode (4 år)</a:t>
          </a:r>
        </a:p>
      </dsp:txBody>
      <dsp:txXfrm>
        <a:off x="2655133" y="711548"/>
        <a:ext cx="761057" cy="761057"/>
      </dsp:txXfrm>
    </dsp:sp>
    <dsp:sp modelId="{6BC0A5C4-9D9C-4903-A36C-23C946512FC7}">
      <dsp:nvSpPr>
        <dsp:cNvPr id="0" name=""/>
        <dsp:cNvSpPr/>
      </dsp:nvSpPr>
      <dsp:spPr>
        <a:xfrm rot="20400000">
          <a:off x="3644315" y="636860"/>
          <a:ext cx="286068" cy="363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a-DK" sz="1200" kern="1200"/>
        </a:p>
      </dsp:txBody>
      <dsp:txXfrm>
        <a:off x="3646903" y="724186"/>
        <a:ext cx="200248" cy="21795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16/02/2024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16-02-2024</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8" name="Background">
            <a:extLst>
              <a:ext uri="{FF2B5EF4-FFF2-40B4-BE49-F238E27FC236}">
                <a16:creationId xmlns:a16="http://schemas.microsoft.com/office/drawing/2014/main" id="{F8185FA0-7011-91FB-4052-6043A23713A8}"/>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9" name="Logo black">
            <a:extLst>
              <a:ext uri="{FF2B5EF4-FFF2-40B4-BE49-F238E27FC236}">
                <a16:creationId xmlns:a16="http://schemas.microsoft.com/office/drawing/2014/main" id="{0ED8BC36-B577-26BE-E8AB-D6386371AC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0" name="sdu.dk">
            <a:extLst>
              <a:ext uri="{FF2B5EF4-FFF2-40B4-BE49-F238E27FC236}">
                <a16:creationId xmlns:a16="http://schemas.microsoft.com/office/drawing/2014/main" id="{5F437060-4963-9A90-49BE-4DB78D673583}"/>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sp>
        <p:nvSpPr>
          <p:cNvPr id="12" name="#sdudk">
            <a:extLst>
              <a:ext uri="{FF2B5EF4-FFF2-40B4-BE49-F238E27FC236}">
                <a16:creationId xmlns:a16="http://schemas.microsoft.com/office/drawing/2014/main" id="{B895B5AD-6736-F08F-4772-E45EC9527D8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cxnSp>
        <p:nvCxnSpPr>
          <p:cNvPr id="13" name="Straight Connector 11">
            <a:extLst>
              <a:ext uri="{FF2B5EF4-FFF2-40B4-BE49-F238E27FC236}">
                <a16:creationId xmlns:a16="http://schemas.microsoft.com/office/drawing/2014/main" id="{33FF5E2F-CC79-FAB2-67F4-3D96C895F83D}"/>
              </a:ext>
            </a:extLst>
          </p:cNvPr>
          <p:cNvCxnSpPr>
            <a:cxnSpLocks/>
          </p:cNvCxnSpPr>
          <p:nvPr userDrawn="1"/>
        </p:nvCxnSpPr>
        <p:spPr>
          <a:xfrm>
            <a:off x="410400" y="715665"/>
            <a:ext cx="6992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Date Placeholder 14">
            <a:extLst>
              <a:ext uri="{FF2B5EF4-FFF2-40B4-BE49-F238E27FC236}">
                <a16:creationId xmlns:a16="http://schemas.microsoft.com/office/drawing/2014/main" id="{BE7A1B66-F625-FDDB-C3D9-E49C240D4359}"/>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17" name="Rectangle 12" descr="{&quot;templafy&quot;:{&quot;id&quot;:&quot;bc38619d-c2e2-4a88-8243-0589228e5727&quot;}}">
            <a:extLst>
              <a:ext uri="{FF2B5EF4-FFF2-40B4-BE49-F238E27FC236}">
                <a16:creationId xmlns:a16="http://schemas.microsoft.com/office/drawing/2014/main" id="{68DC1F35-862E-E2DC-03EA-20B788814B41}"/>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bg1"/>
              </a:solidFill>
            </a:endParaRPr>
          </a:p>
        </p:txBody>
      </p:sp>
      <p:sp>
        <p:nvSpPr>
          <p:cNvPr id="18" name="TextBox 9">
            <a:extLst>
              <a:ext uri="{FF2B5EF4-FFF2-40B4-BE49-F238E27FC236}">
                <a16:creationId xmlns:a16="http://schemas.microsoft.com/office/drawing/2014/main" id="{2B46EFE7-9915-7860-9FCC-0BD439F69CB5}"/>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9" name="text" descr="{&quot;templafy&quot;:{&quot;id&quot;:&quot;ae56618c-5449-484e-88a1-7902e49b5d26&quot;}}" title="UserProfile.Institut.InstituteDCU_{{DocumentLanguage}}">
            <a:extLst>
              <a:ext uri="{FF2B5EF4-FFF2-40B4-BE49-F238E27FC236}">
                <a16:creationId xmlns:a16="http://schemas.microsoft.com/office/drawing/2014/main" id="{798A0BF4-9AE6-B247-94A9-405B5DB77A2A}"/>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solidFill>
                  <a:schemeClr val="bg1"/>
                </a:solidFill>
              </a:rPr>
              <a:t>Indkøb og Udbud</a:t>
            </a:r>
          </a:p>
        </p:txBody>
      </p:sp>
    </p:spTree>
    <p:extLst>
      <p:ext uri="{BB962C8B-B14F-4D97-AF65-F5344CB8AC3E}">
        <p14:creationId xmlns:p14="http://schemas.microsoft.com/office/powerpoint/2010/main" val="309139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11" name="sdu.dk">
            <a:extLst>
              <a:ext uri="{FF2B5EF4-FFF2-40B4-BE49-F238E27FC236}">
                <a16:creationId xmlns:a16="http://schemas.microsoft.com/office/drawing/2014/main" id="{72697A22-CBC3-A484-F246-C5C8B438E04E}"/>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2" name="#sdudk">
            <a:extLst>
              <a:ext uri="{FF2B5EF4-FFF2-40B4-BE49-F238E27FC236}">
                <a16:creationId xmlns:a16="http://schemas.microsoft.com/office/drawing/2014/main" id="{28A7C55E-B681-C1E7-FA15-608C847286BC}"/>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3" name="Straight Connector 17">
            <a:extLst>
              <a:ext uri="{FF2B5EF4-FFF2-40B4-BE49-F238E27FC236}">
                <a16:creationId xmlns:a16="http://schemas.microsoft.com/office/drawing/2014/main" id="{2D70E466-4F9E-BA11-0588-F68B5B9329FD}"/>
              </a:ext>
            </a:extLst>
          </p:cNvPr>
          <p:cNvCxnSpPr>
            <a:cxnSpLocks/>
          </p:cNvCxnSpPr>
          <p:nvPr userDrawn="1"/>
        </p:nvCxnSpPr>
        <p:spPr>
          <a:xfrm>
            <a:off x="6691637"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Logo black">
            <a:extLst>
              <a:ext uri="{FF2B5EF4-FFF2-40B4-BE49-F238E27FC236}">
                <a16:creationId xmlns:a16="http://schemas.microsoft.com/office/drawing/2014/main" id="{54810BE8-0056-B934-3B73-6F7C88E8FD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15" name="Date Placeholder 14">
            <a:extLst>
              <a:ext uri="{FF2B5EF4-FFF2-40B4-BE49-F238E27FC236}">
                <a16:creationId xmlns:a16="http://schemas.microsoft.com/office/drawing/2014/main" id="{6DCEF6B8-A3E2-5AB8-A83D-9167158BC775}"/>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17" name="Rectangle 12" descr="{&quot;templafy&quot;:{&quot;id&quot;:&quot;9a90e810-3e26-4e42-927a-6454770bea52&quot;}}">
            <a:extLst>
              <a:ext uri="{FF2B5EF4-FFF2-40B4-BE49-F238E27FC236}">
                <a16:creationId xmlns:a16="http://schemas.microsoft.com/office/drawing/2014/main" id="{F8211E73-6A96-70B2-3271-81CE8B599C5A}"/>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8" name="TextBox 9">
            <a:extLst>
              <a:ext uri="{FF2B5EF4-FFF2-40B4-BE49-F238E27FC236}">
                <a16:creationId xmlns:a16="http://schemas.microsoft.com/office/drawing/2014/main" id="{CA5063A4-8DAA-DF95-B099-AF0695E4FE0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6" name="text" descr="{&quot;templafy&quot;:{&quot;id&quot;:&quot;84256d2a-c8e8-40f1-80ff-7a8dcb1e822d&quot;}}" title="UserProfile.Institut.InstituteDCU_{{DocumentLanguage}}">
            <a:extLst>
              <a:ext uri="{FF2B5EF4-FFF2-40B4-BE49-F238E27FC236}">
                <a16:creationId xmlns:a16="http://schemas.microsoft.com/office/drawing/2014/main" id="{6AA6A1BD-0215-BC40-A001-EB01D935E842}"/>
              </a:ext>
            </a:extLst>
          </p:cNvPr>
          <p:cNvSpPr txBox="1">
            <a:spLocks/>
          </p:cNvSpPr>
          <p:nvPr userDrawn="1"/>
        </p:nvSpPr>
        <p:spPr>
          <a:xfrm>
            <a:off x="6684803" y="319792"/>
            <a:ext cx="4772380"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214941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16-02-2024</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Date Placeholder 14">
            <a:extLst>
              <a:ext uri="{FF2B5EF4-FFF2-40B4-BE49-F238E27FC236}">
                <a16:creationId xmlns:a16="http://schemas.microsoft.com/office/drawing/2014/main" id="{DCF3C161-2674-A570-59C7-58B50E24D0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pic>
        <p:nvPicPr>
          <p:cNvPr id="17" name="Logo black">
            <a:extLst>
              <a:ext uri="{FF2B5EF4-FFF2-40B4-BE49-F238E27FC236}">
                <a16:creationId xmlns:a16="http://schemas.microsoft.com/office/drawing/2014/main" id="{C67574D4-E8FF-84D9-961A-6F713059FA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cxnSp>
        <p:nvCxnSpPr>
          <p:cNvPr id="19" name="Straight Connector 15">
            <a:extLst>
              <a:ext uri="{FF2B5EF4-FFF2-40B4-BE49-F238E27FC236}">
                <a16:creationId xmlns:a16="http://schemas.microsoft.com/office/drawing/2014/main" id="{75F2405D-DEFE-7B29-AA11-2983CDDF1747}"/>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6">
            <a:extLst>
              <a:ext uri="{FF2B5EF4-FFF2-40B4-BE49-F238E27FC236}">
                <a16:creationId xmlns:a16="http://schemas.microsoft.com/office/drawing/2014/main" id="{510354E0-0D98-99BD-C41C-5C6F483535D4}"/>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1" name="Rectangle 18">
            <a:extLst>
              <a:ext uri="{FF2B5EF4-FFF2-40B4-BE49-F238E27FC236}">
                <a16:creationId xmlns:a16="http://schemas.microsoft.com/office/drawing/2014/main" id="{F2E80612-65CA-8548-5C3F-0053B483CBEF}"/>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3" name="TextBox 9">
            <a:extLst>
              <a:ext uri="{FF2B5EF4-FFF2-40B4-BE49-F238E27FC236}">
                <a16:creationId xmlns:a16="http://schemas.microsoft.com/office/drawing/2014/main" id="{D99C4AF5-2E43-20C7-4F2D-1A72F864A331}"/>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6" name="text" descr="{&quot;templafy&quot;:{&quot;id&quot;:&quot;e143e076-df04-41af-a261-7a83a3ff17cf&quot;}}" title="UserProfile.Institut.InstituteDCU_{{DocumentLanguage}}">
            <a:extLst>
              <a:ext uri="{FF2B5EF4-FFF2-40B4-BE49-F238E27FC236}">
                <a16:creationId xmlns:a16="http://schemas.microsoft.com/office/drawing/2014/main" id="{F123D66E-C740-891E-EE32-86B342CB0549}"/>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203373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16-02-2024</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
        <p:nvSpPr>
          <p:cNvPr id="7" name="Date Placeholder 14">
            <a:extLst>
              <a:ext uri="{FF2B5EF4-FFF2-40B4-BE49-F238E27FC236}">
                <a16:creationId xmlns:a16="http://schemas.microsoft.com/office/drawing/2014/main" id="{73A00A9D-7213-5D3D-AFCA-2F7A4C0661DB}"/>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8" name="text" descr="{&quot;templafy&quot;:{&quot;id&quot;:&quot;ab5c57ec-68f0-46eb-9d24-0afda871c1e5&quot;}}" title="UserProfile.Institut.InstituteDCU_{{DocumentLanguage}}">
            <a:extLst>
              <a:ext uri="{FF2B5EF4-FFF2-40B4-BE49-F238E27FC236}">
                <a16:creationId xmlns:a16="http://schemas.microsoft.com/office/drawing/2014/main" id="{5803091C-FBAC-06FB-9F65-E834CC6FDE6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376821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16-02-2024</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
        <p:nvSpPr>
          <p:cNvPr id="12" name="text" descr="{&quot;templafy&quot;:{&quot;id&quot;:&quot;2d6c1cb2-ed0a-4778-ad8d-6e68cf43142b&quot;}}" title="UserProfile.Institut.InstituteDCU_{{DocumentLanguage}}">
            <a:extLst>
              <a:ext uri="{FF2B5EF4-FFF2-40B4-BE49-F238E27FC236}">
                <a16:creationId xmlns:a16="http://schemas.microsoft.com/office/drawing/2014/main" id="{DD8D5AAF-ADD4-7965-20E1-CAD60C11F790}"/>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2577170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16-02-2024</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
        <p:nvSpPr>
          <p:cNvPr id="6" name="Date Placeholder 14">
            <a:extLst>
              <a:ext uri="{FF2B5EF4-FFF2-40B4-BE49-F238E27FC236}">
                <a16:creationId xmlns:a16="http://schemas.microsoft.com/office/drawing/2014/main" id="{A30967DE-2972-4D89-E092-4DEECF158BA3}"/>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9" name="text" descr="{&quot;templafy&quot;:{&quot;id&quot;:&quot;30b72c3b-2ca4-449e-9285-59691b6db8e4&quot;}}" title="UserProfile.Institut.InstituteDCU_{{DocumentLanguage}}">
            <a:extLst>
              <a:ext uri="{FF2B5EF4-FFF2-40B4-BE49-F238E27FC236}">
                <a16:creationId xmlns:a16="http://schemas.microsoft.com/office/drawing/2014/main" id="{91B24A03-A9DC-8214-B212-7BEC0B19CAD0}"/>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2304722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da-DK"/>
              <a:t>Klik for at redigere titeltypografien i masteren</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8D25E1AC-5E21-432D-8042-DB25E0894AEE}" type="datetimeFigureOut">
              <a:rPr lang="da-DK" smtClean="0"/>
              <a:t>16-02-2024</a:t>
            </a:fld>
            <a:endParaRPr lang="da-DK"/>
          </a:p>
        </p:txBody>
      </p:sp>
      <p:sp>
        <p:nvSpPr>
          <p:cNvPr id="5" name="Footer Placeholder 4"/>
          <p:cNvSpPr>
            <a:spLocks noGrp="1"/>
          </p:cNvSpPr>
          <p:nvPr>
            <p:ph type="ftr" sz="quarter" idx="11"/>
          </p:nvPr>
        </p:nvSpPr>
        <p:spPr/>
        <p:txBody>
          <a:bodyPr/>
          <a:lstStyle/>
          <a:p>
            <a:endParaRPr lang="da-DK"/>
          </a:p>
        </p:txBody>
      </p:sp>
      <p:sp>
        <p:nvSpPr>
          <p:cNvPr id="9" name="Freeform 8"/>
          <p:cNvSpPr/>
          <p:nvPr/>
        </p:nvSpPr>
        <p:spPr bwMode="auto">
          <a:xfrm>
            <a:off x="-42292" y="4321159"/>
            <a:ext cx="1860631"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564445" y="4529542"/>
            <a:ext cx="779971" cy="365125"/>
          </a:xfrm>
        </p:spPr>
        <p:txBody>
          <a:bodyPr/>
          <a:lstStyle/>
          <a:p>
            <a:fld id="{2C8CEE63-1742-436B-8B0D-E58E46136F84}" type="slidenum">
              <a:rPr lang="da-DK" smtClean="0"/>
              <a:t>‹nr.›</a:t>
            </a:fld>
            <a:endParaRPr lang="da-DK"/>
          </a:p>
        </p:txBody>
      </p:sp>
    </p:spTree>
    <p:extLst>
      <p:ext uri="{BB962C8B-B14F-4D97-AF65-F5344CB8AC3E}">
        <p14:creationId xmlns:p14="http://schemas.microsoft.com/office/powerpoint/2010/main" val="2729134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3602" y="624110"/>
            <a:ext cx="8785599" cy="1280890"/>
          </a:xfrm>
        </p:spPr>
        <p:txBody>
          <a:bodyPr/>
          <a:lstStyle/>
          <a:p>
            <a:r>
              <a:rPr lang="da-DK"/>
              <a:t>Klik for at redigere titeltypografien i masteren</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8D25E1AC-5E21-432D-8042-DB25E0894AEE}" type="datetimeFigureOut">
              <a:rPr lang="da-DK" smtClean="0"/>
              <a:t>16-02-2024</a:t>
            </a:fld>
            <a:endParaRPr lang="da-DK"/>
          </a:p>
        </p:txBody>
      </p:sp>
      <p:sp>
        <p:nvSpPr>
          <p:cNvPr id="5" name="Footer Placeholder 4"/>
          <p:cNvSpPr>
            <a:spLocks noGrp="1"/>
          </p:cNvSpPr>
          <p:nvPr>
            <p:ph type="ftr" sz="quarter" idx="11"/>
          </p:nvPr>
        </p:nvSpPr>
        <p:spPr/>
        <p:txBody>
          <a:bodyPr/>
          <a:lstStyle/>
          <a:p>
            <a:endParaRPr lang="da-DK"/>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8CEE63-1742-436B-8B0D-E58E46136F84}" type="slidenum">
              <a:rPr lang="da-DK" smtClean="0"/>
              <a:t>‹nr.›</a:t>
            </a:fld>
            <a:endParaRPr lang="da-DK"/>
          </a:p>
        </p:txBody>
      </p:sp>
    </p:spTree>
    <p:extLst>
      <p:ext uri="{BB962C8B-B14F-4D97-AF65-F5344CB8AC3E}">
        <p14:creationId xmlns:p14="http://schemas.microsoft.com/office/powerpoint/2010/main" val="3309442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8D25E1AC-5E21-432D-8042-DB25E0894AEE}" type="datetimeFigureOut">
              <a:rPr lang="da-DK" smtClean="0"/>
              <a:t>16-02-2024</a:t>
            </a:fld>
            <a:endParaRPr lang="da-DK"/>
          </a:p>
        </p:txBody>
      </p:sp>
      <p:sp>
        <p:nvSpPr>
          <p:cNvPr id="6" name="Footer Placeholder 5"/>
          <p:cNvSpPr>
            <a:spLocks noGrp="1"/>
          </p:cNvSpPr>
          <p:nvPr>
            <p:ph type="ftr" sz="quarter" idx="11"/>
          </p:nvPr>
        </p:nvSpPr>
        <p:spPr/>
        <p:txBody>
          <a:bodyPr/>
          <a:lstStyle/>
          <a:p>
            <a:endParaRPr lang="da-DK"/>
          </a:p>
        </p:txBody>
      </p:sp>
      <p:sp>
        <p:nvSpPr>
          <p:cNvPr id="9"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81637" y="787784"/>
            <a:ext cx="779971" cy="365125"/>
          </a:xfrm>
        </p:spPr>
        <p:txBody>
          <a:bodyPr/>
          <a:lstStyle/>
          <a:p>
            <a:fld id="{2C8CEE63-1742-436B-8B0D-E58E46136F84}" type="slidenum">
              <a:rPr lang="da-DK" smtClean="0"/>
              <a:t>‹nr.›</a:t>
            </a:fld>
            <a:endParaRPr lang="da-DK"/>
          </a:p>
        </p:txBody>
      </p:sp>
    </p:spTree>
    <p:extLst>
      <p:ext uri="{BB962C8B-B14F-4D97-AF65-F5344CB8AC3E}">
        <p14:creationId xmlns:p14="http://schemas.microsoft.com/office/powerpoint/2010/main" val="1530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16-02-2024</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5" name="Date Placeholder 14">
            <a:extLst>
              <a:ext uri="{FF2B5EF4-FFF2-40B4-BE49-F238E27FC236}">
                <a16:creationId xmlns:a16="http://schemas.microsoft.com/office/drawing/2014/main" id="{9A7AFB7C-7952-9A29-30B0-EEB3ABEAFE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6" name="text" descr="{&quot;templafy&quot;:{&quot;id&quot;:&quot;75ce988e-c28a-41b3-90bc-ffb163821cd5&quot;}}" title="UserProfile.Institut.InstituteDCU_{{DocumentLanguage}}">
            <a:extLst>
              <a:ext uri="{FF2B5EF4-FFF2-40B4-BE49-F238E27FC236}">
                <a16:creationId xmlns:a16="http://schemas.microsoft.com/office/drawing/2014/main" id="{9C3851C6-E0ED-8AFC-487C-1DD8E2CECF88}"/>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427144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7" name="sdu.dk">
            <a:extLst>
              <a:ext uri="{FF2B5EF4-FFF2-40B4-BE49-F238E27FC236}">
                <a16:creationId xmlns:a16="http://schemas.microsoft.com/office/drawing/2014/main" id="{3C94DA3D-5886-CB90-B7B7-E3DBAA8EE913}"/>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8" name="#sdudk">
            <a:extLst>
              <a:ext uri="{FF2B5EF4-FFF2-40B4-BE49-F238E27FC236}">
                <a16:creationId xmlns:a16="http://schemas.microsoft.com/office/drawing/2014/main" id="{ABC0AA56-9405-9F5F-00F3-8F4F7D541B85}"/>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9" name="Straight Connector 10">
            <a:extLst>
              <a:ext uri="{FF2B5EF4-FFF2-40B4-BE49-F238E27FC236}">
                <a16:creationId xmlns:a16="http://schemas.microsoft.com/office/drawing/2014/main" id="{B31848B1-69A2-4D22-297C-8460648C5AEF}"/>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Logo black">
            <a:extLst>
              <a:ext uri="{FF2B5EF4-FFF2-40B4-BE49-F238E27FC236}">
                <a16:creationId xmlns:a16="http://schemas.microsoft.com/office/drawing/2014/main" id="{379A13EB-9E26-5940-506E-83EA2C2C3B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1" name="Date Placeholder 14">
            <a:extLst>
              <a:ext uri="{FF2B5EF4-FFF2-40B4-BE49-F238E27FC236}">
                <a16:creationId xmlns:a16="http://schemas.microsoft.com/office/drawing/2014/main" id="{46B8B693-1011-4CB7-8C2A-F9570E0FBBB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16" name="Rectangle 11" descr="{&quot;templafy&quot;:{&quot;id&quot;:&quot;cf462d99-8273-47e2-bd82-1eb9550e164e&quot;}}">
            <a:extLst>
              <a:ext uri="{FF2B5EF4-FFF2-40B4-BE49-F238E27FC236}">
                <a16:creationId xmlns:a16="http://schemas.microsoft.com/office/drawing/2014/main" id="{FDA88BBF-9C13-F084-FCD6-49B8E87EFFE5}"/>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8" name="TextBox 9">
            <a:extLst>
              <a:ext uri="{FF2B5EF4-FFF2-40B4-BE49-F238E27FC236}">
                <a16:creationId xmlns:a16="http://schemas.microsoft.com/office/drawing/2014/main" id="{8F417A81-8CE1-67FD-14B6-47B4C1C0086A}"/>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5" name="text" descr="{&quot;templafy&quot;:{&quot;id&quot;:&quot;d50d7924-ba7c-4fac-853c-86166a902215&quot;}}" title="UserProfile.Institut.InstituteDCU_{{DocumentLanguage}}">
            <a:extLst>
              <a:ext uri="{FF2B5EF4-FFF2-40B4-BE49-F238E27FC236}">
                <a16:creationId xmlns:a16="http://schemas.microsoft.com/office/drawing/2014/main" id="{692253F6-301E-3071-2381-D62F990D070B}"/>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35504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16-02-2024</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9" name="Date Placeholder 14">
            <a:extLst>
              <a:ext uri="{FF2B5EF4-FFF2-40B4-BE49-F238E27FC236}">
                <a16:creationId xmlns:a16="http://schemas.microsoft.com/office/drawing/2014/main" id="{69000381-7908-86E6-BE2A-0A71056DEED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10" name="text" descr="{&quot;templafy&quot;:{&quot;id&quot;:&quot;f76e4f15-df48-46a3-9e7d-caa408a839d9&quot;}}" title="UserProfile.Institut.InstituteDCU_{{DocumentLanguage}}">
            <a:extLst>
              <a:ext uri="{FF2B5EF4-FFF2-40B4-BE49-F238E27FC236}">
                <a16:creationId xmlns:a16="http://schemas.microsoft.com/office/drawing/2014/main" id="{4E3189C8-C733-92C6-E536-A0ECFE4AE98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228140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16-02-2024</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
        <p:nvSpPr>
          <p:cNvPr id="8" name="Date Placeholder 14">
            <a:extLst>
              <a:ext uri="{FF2B5EF4-FFF2-40B4-BE49-F238E27FC236}">
                <a16:creationId xmlns:a16="http://schemas.microsoft.com/office/drawing/2014/main" id="{B3FAC068-07A2-0457-4011-93E33A66873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9" name="text" descr="{&quot;templafy&quot;:{&quot;id&quot;:&quot;197770b1-5ce8-4b4d-8dcd-3252f0fefdd1&quot;}}" title="UserProfile.Institut.InstituteDCU_{{DocumentLanguage}}">
            <a:extLst>
              <a:ext uri="{FF2B5EF4-FFF2-40B4-BE49-F238E27FC236}">
                <a16:creationId xmlns:a16="http://schemas.microsoft.com/office/drawing/2014/main" id="{B6E1E268-25B0-3F99-5BEA-7E49E46EC128}"/>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428467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16-02-2024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8" name="sdu.dk">
            <a:extLst>
              <a:ext uri="{FF2B5EF4-FFF2-40B4-BE49-F238E27FC236}">
                <a16:creationId xmlns:a16="http://schemas.microsoft.com/office/drawing/2014/main" id="{1E4AFDBB-7C79-C055-A1D6-4A88549083ED}"/>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9" name="#sdudk">
            <a:extLst>
              <a:ext uri="{FF2B5EF4-FFF2-40B4-BE49-F238E27FC236}">
                <a16:creationId xmlns:a16="http://schemas.microsoft.com/office/drawing/2014/main" id="{EC3EFC9E-0697-AA03-0280-879B877EC0D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0" name="Straight Connector 20">
            <a:extLst>
              <a:ext uri="{FF2B5EF4-FFF2-40B4-BE49-F238E27FC236}">
                <a16:creationId xmlns:a16="http://schemas.microsoft.com/office/drawing/2014/main" id="{33C8483B-8A46-4E25-8707-E0291573395B}"/>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Logo black">
            <a:extLst>
              <a:ext uri="{FF2B5EF4-FFF2-40B4-BE49-F238E27FC236}">
                <a16:creationId xmlns:a16="http://schemas.microsoft.com/office/drawing/2014/main" id="{2C4953BD-5889-6049-2B6A-FE9F7B59BB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Rectangle 14" descr="{&quot;templafy&quot;:{&quot;id&quot;:&quot;e4c6a651-f54d-49c0-814e-e9c3034a2593&quot;}}">
            <a:extLst>
              <a:ext uri="{FF2B5EF4-FFF2-40B4-BE49-F238E27FC236}">
                <a16:creationId xmlns:a16="http://schemas.microsoft.com/office/drawing/2014/main" id="{7CDB81BE-F585-F1FB-5D0F-D7D819C32734}"/>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2" name="text" descr="{&quot;templafy&quot;:{&quot;id&quot;:&quot;eb97bc85-d48e-496f-b500-5eb4d39d4314&quot;}}" title="UserProfile.Institut.InstituteDCU_{{DocumentLanguage}}">
            <a:extLst>
              <a:ext uri="{FF2B5EF4-FFF2-40B4-BE49-F238E27FC236}">
                <a16:creationId xmlns:a16="http://schemas.microsoft.com/office/drawing/2014/main" id="{AE0B67AE-F894-270E-19AE-0E164AF0B2D3}"/>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54711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16-02-2024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7" name="text" descr="{&quot;templafy&quot;:{&quot;id&quot;:&quot;07b1bf6f-b7aa-4b69-abdc-c81ef2756354&quot;}}" title="UserProfile.Institut.InstituteDCU_{{DocumentLanguage}}">
            <a:extLst>
              <a:ext uri="{FF2B5EF4-FFF2-40B4-BE49-F238E27FC236}">
                <a16:creationId xmlns:a16="http://schemas.microsoft.com/office/drawing/2014/main" id="{B15EA452-05B4-A751-51B4-E13FBF8D2D74}"/>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4198049963"/>
      </p:ext>
    </p:extLst>
  </p:cSld>
  <p:clrMapOvr>
    <a:masterClrMapping/>
  </p:clrMapOvr>
  <p:hf hdr="0"/>
  <p:extLst>
    <p:ext uri="{DCECCB84-F9BA-43D5-87BE-67443E8EF086}">
      <p15:sldGuideLst xmlns:p15="http://schemas.microsoft.com/office/powerpoint/2012/main">
        <p15:guide id="1" orient="horz" pos="6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16-02-2024</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0" name="sdu.dk">
            <a:extLst>
              <a:ext uri="{FF2B5EF4-FFF2-40B4-BE49-F238E27FC236}">
                <a16:creationId xmlns:a16="http://schemas.microsoft.com/office/drawing/2014/main" id="{E11EA3DB-CFF9-E17E-4691-AD84BB1AA235}"/>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1" name="#sdudk">
            <a:extLst>
              <a:ext uri="{FF2B5EF4-FFF2-40B4-BE49-F238E27FC236}">
                <a16:creationId xmlns:a16="http://schemas.microsoft.com/office/drawing/2014/main" id="{47D4647D-A0D8-4BA6-8B1D-579A8962B25B}"/>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2" name="Straight Connector 11">
            <a:extLst>
              <a:ext uri="{FF2B5EF4-FFF2-40B4-BE49-F238E27FC236}">
                <a16:creationId xmlns:a16="http://schemas.microsoft.com/office/drawing/2014/main" id="{A8344942-CCA5-C46F-EF5C-D9B351F0BA74}"/>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Logo black">
            <a:extLst>
              <a:ext uri="{FF2B5EF4-FFF2-40B4-BE49-F238E27FC236}">
                <a16:creationId xmlns:a16="http://schemas.microsoft.com/office/drawing/2014/main" id="{7374A1E7-EDA7-4FC4-2A9F-748497FC76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5" name="Date Placeholder 14">
            <a:extLst>
              <a:ext uri="{FF2B5EF4-FFF2-40B4-BE49-F238E27FC236}">
                <a16:creationId xmlns:a16="http://schemas.microsoft.com/office/drawing/2014/main" id="{979054D1-DBEB-DD04-EB6D-B0E0EAA569F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21" name="Rectangle 18" descr="{&quot;templafy&quot;:{&quot;id&quot;:&quot;fad16c46-197c-420c-8e8d-d189db098442&quot;}}">
            <a:extLst>
              <a:ext uri="{FF2B5EF4-FFF2-40B4-BE49-F238E27FC236}">
                <a16:creationId xmlns:a16="http://schemas.microsoft.com/office/drawing/2014/main" id="{2D1F5D18-2C87-0FD6-208D-CF2BB213B94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22" name="TextBox 9">
            <a:extLst>
              <a:ext uri="{FF2B5EF4-FFF2-40B4-BE49-F238E27FC236}">
                <a16:creationId xmlns:a16="http://schemas.microsoft.com/office/drawing/2014/main" id="{C5DE2490-AF4C-429F-A1C6-48B68AF6DCB5}"/>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7" name="text" descr="{&quot;templafy&quot;:{&quot;id&quot;:&quot;33f6d62a-9eff-41c4-9a90-001e39fd39b0&quot;}}" title="UserProfile.Institut.InstituteDCU_{{DocumentLanguage}}">
            <a:extLst>
              <a:ext uri="{FF2B5EF4-FFF2-40B4-BE49-F238E27FC236}">
                <a16:creationId xmlns:a16="http://schemas.microsoft.com/office/drawing/2014/main" id="{A5270570-9971-D098-6A3A-73ADF809AC5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268003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16-02-2024</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
        <p:nvSpPr>
          <p:cNvPr id="13" name="Date Placeholder 14">
            <a:extLst>
              <a:ext uri="{FF2B5EF4-FFF2-40B4-BE49-F238E27FC236}">
                <a16:creationId xmlns:a16="http://schemas.microsoft.com/office/drawing/2014/main" id="{DDE6B7B7-37A0-D480-07CB-15C7F591F93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16" name="text" descr="{&quot;templafy&quot;:{&quot;id&quot;:&quot;1e4f1a42-92b6-42e8-ab38-db659546218f&quot;}}" title="UserProfile.Institut.InstituteDCU_{{DocumentLanguage}}">
            <a:extLst>
              <a:ext uri="{FF2B5EF4-FFF2-40B4-BE49-F238E27FC236}">
                <a16:creationId xmlns:a16="http://schemas.microsoft.com/office/drawing/2014/main" id="{0F2E7AB3-CD7C-9947-4E57-15C225D9CEA2}"/>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126335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16-02-2024</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8" name="Rectangle 15">
            <a:extLst>
              <a:ext uri="{FF2B5EF4-FFF2-40B4-BE49-F238E27FC236}">
                <a16:creationId xmlns:a16="http://schemas.microsoft.com/office/drawing/2014/main" id="{4D855B35-9157-35F0-0B75-83072C32A7E8}"/>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9" name="Rectangle 16">
            <a:extLst>
              <a:ext uri="{FF2B5EF4-FFF2-40B4-BE49-F238E27FC236}">
                <a16:creationId xmlns:a16="http://schemas.microsoft.com/office/drawing/2014/main" id="{745FDBC2-0FE8-0521-D51C-92615DD17AAE}"/>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pic>
        <p:nvPicPr>
          <p:cNvPr id="10" name="Logo black">
            <a:extLst>
              <a:ext uri="{FF2B5EF4-FFF2-40B4-BE49-F238E27FC236}">
                <a16:creationId xmlns:a16="http://schemas.microsoft.com/office/drawing/2014/main" id="{902CE77C-069E-5E7A-8D8E-AB15811B63A5}"/>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cxnSp>
        <p:nvCxnSpPr>
          <p:cNvPr id="11" name="Straight Connector 26">
            <a:extLst>
              <a:ext uri="{FF2B5EF4-FFF2-40B4-BE49-F238E27FC236}">
                <a16:creationId xmlns:a16="http://schemas.microsoft.com/office/drawing/2014/main" id="{70C6C0EE-8FE3-6A9C-33B8-374802EF4C3C}"/>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e Placeholder 14">
            <a:extLst>
              <a:ext uri="{FF2B5EF4-FFF2-40B4-BE49-F238E27FC236}">
                <a16:creationId xmlns:a16="http://schemas.microsoft.com/office/drawing/2014/main" id="{523BCE81-49FD-3EE2-35BF-BD057CE50D7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16-02-2024</a:t>
            </a:fld>
            <a:endParaRPr lang="da-DK" dirty="0"/>
          </a:p>
        </p:txBody>
      </p:sp>
      <p:sp>
        <p:nvSpPr>
          <p:cNvPr id="14" name="Rectangle 3" descr="{&quot;templafy&quot;:{&quot;id&quot;:&quot;9ea6b4fe-2917-4c4e-8e97-cf43a2738cac&quot;}}">
            <a:extLst>
              <a:ext uri="{FF2B5EF4-FFF2-40B4-BE49-F238E27FC236}">
                <a16:creationId xmlns:a16="http://schemas.microsoft.com/office/drawing/2014/main" id="{424105E5-06C8-CF1E-C432-CFC01960EB2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050" dirty="0" err="1">
              <a:solidFill>
                <a:schemeClr val="tx1"/>
              </a:solidFill>
            </a:endParaRPr>
          </a:p>
        </p:txBody>
      </p:sp>
      <p:sp>
        <p:nvSpPr>
          <p:cNvPr id="16" name="TextBox 9">
            <a:extLst>
              <a:ext uri="{FF2B5EF4-FFF2-40B4-BE49-F238E27FC236}">
                <a16:creationId xmlns:a16="http://schemas.microsoft.com/office/drawing/2014/main" id="{6C36CED4-D7EC-2F5A-64CA-838805A4F99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7" name="text" descr="{&quot;templafy&quot;:{&quot;id&quot;:&quot;c8e878f4-6c12-4fe2-a28f-ec4f208ee1f0&quot;}}" title="UserProfile.Institut.InstituteDCU_{{DocumentLanguage}}">
            <a:extLst>
              <a:ext uri="{FF2B5EF4-FFF2-40B4-BE49-F238E27FC236}">
                <a16:creationId xmlns:a16="http://schemas.microsoft.com/office/drawing/2014/main" id="{9ED68219-402C-1844-B56E-D8437E3F6CCE}"/>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Indkøb og Udbud</a:t>
            </a:r>
          </a:p>
        </p:txBody>
      </p:sp>
    </p:spTree>
    <p:extLst>
      <p:ext uri="{BB962C8B-B14F-4D97-AF65-F5344CB8AC3E}">
        <p14:creationId xmlns:p14="http://schemas.microsoft.com/office/powerpoint/2010/main" val="383910308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orient="horz" pos="285" userDrawn="1">
          <p15:clr>
            <a:srgbClr val="F26B43"/>
          </p15:clr>
        </p15:guide>
        <p15:guide id="13" orient="horz" pos="1071" userDrawn="1">
          <p15:clr>
            <a:srgbClr val="F26B43"/>
          </p15:clr>
        </p15:guide>
        <p15:guide id="14" pos="259" userDrawn="1">
          <p15:clr>
            <a:srgbClr val="F26B43"/>
          </p15:clr>
        </p15:guide>
        <p15:guide id="15" pos="7421" userDrawn="1">
          <p15:clr>
            <a:srgbClr val="F26B43"/>
          </p15:clr>
        </p15:guide>
        <p15:guide id="16" orient="horz" pos="1253" userDrawn="1">
          <p15:clr>
            <a:srgbClr val="F26B43"/>
          </p15:clr>
        </p15:guide>
        <p15:guide id="17" orient="horz" pos="3680" userDrawn="1">
          <p15:clr>
            <a:srgbClr val="F26B43"/>
          </p15:clr>
        </p15:guide>
        <p15:guide id="18" orient="horz" pos="3916" userDrawn="1">
          <p15:clr>
            <a:srgbClr val="F26B43"/>
          </p15:clr>
        </p15:guide>
        <p15:guide id="19" orient="horz" pos="4094" userDrawn="1">
          <p15:clr>
            <a:srgbClr val="F26B43"/>
          </p15:clr>
        </p15:guide>
        <p15:guide id="20" pos="54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hyperlink" Target="mailto:cap@sdu.dk" TargetMode="External"/><Relationship Id="rId7" Type="http://schemas.openxmlformats.org/officeDocument/2006/relationships/image" Target="../media/image14.jpg"/><Relationship Id="rId2" Type="http://schemas.openxmlformats.org/officeDocument/2006/relationships/hyperlink" Target="mailto:mettj@sdu.dk" TargetMode="External"/><Relationship Id="rId1" Type="http://schemas.openxmlformats.org/officeDocument/2006/relationships/slideLayout" Target="../slideLayouts/slideLayout16.xml"/><Relationship Id="rId6" Type="http://schemas.openxmlformats.org/officeDocument/2006/relationships/hyperlink" Target="mailto:jeho@sdu.dk" TargetMode="External"/><Relationship Id="rId5" Type="http://schemas.openxmlformats.org/officeDocument/2006/relationships/hyperlink" Target="mailto:mekt@sdu.dk" TargetMode="External"/><Relationship Id="rId4" Type="http://schemas.openxmlformats.org/officeDocument/2006/relationships/hyperlink" Target="mailto:ripm@sdu.dk"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yddanskuni.sharepoint.com/Sites/iut/SitePages/Vejledning-til-indk%C3%B8b(1).aspx" TargetMode="External"/><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27285" y="1362973"/>
            <a:ext cx="4560569" cy="2656814"/>
          </a:xfrm>
        </p:spPr>
        <p:txBody>
          <a:bodyPr>
            <a:normAutofit/>
          </a:bodyPr>
          <a:lstStyle/>
          <a:p>
            <a:r>
              <a:rPr lang="da-DK" sz="3500" dirty="0"/>
              <a:t>Indkøb og udbud af f.eks. IT-ydelser</a:t>
            </a:r>
            <a:br>
              <a:rPr lang="da-DK" sz="3500" dirty="0"/>
            </a:br>
            <a:r>
              <a:rPr lang="da-DK" sz="3000" b="0" dirty="0"/>
              <a:t>Udbudsretten og interne retningslinjer – Kort fortalt</a:t>
            </a:r>
          </a:p>
        </p:txBody>
      </p:sp>
      <p:pic>
        <p:nvPicPr>
          <p:cNvPr id="6" name="Billede 5" descr="Et billede, der indeholder legetøj, tegning&#10;&#10;Automatisk genereret beskrivelse">
            <a:extLst>
              <a:ext uri="{FF2B5EF4-FFF2-40B4-BE49-F238E27FC236}">
                <a16:creationId xmlns:a16="http://schemas.microsoft.com/office/drawing/2014/main" id="{09DBD1B6-4E0F-4444-A098-F9C975E3EB4A}"/>
              </a:ext>
            </a:extLst>
          </p:cNvPr>
          <p:cNvPicPr>
            <a:picLocks noChangeAspect="1"/>
          </p:cNvPicPr>
          <p:nvPr/>
        </p:nvPicPr>
        <p:blipFill rotWithShape="1">
          <a:blip r:embed="rId2">
            <a:extLst>
              <a:ext uri="{28A0092B-C50C-407E-A947-70E740481C1C}">
                <a14:useLocalDpi xmlns:a14="http://schemas.microsoft.com/office/drawing/2010/main" val="0"/>
              </a:ext>
            </a:extLst>
          </a:blip>
          <a:srcRect r="14469"/>
          <a:stretch/>
        </p:blipFill>
        <p:spPr>
          <a:xfrm>
            <a:off x="6111960" y="-6670"/>
            <a:ext cx="4560569" cy="6857990"/>
          </a:xfrm>
          <a:prstGeom prst="rect">
            <a:avLst/>
          </a:prstGeom>
        </p:spPr>
      </p:pic>
      <p:sp>
        <p:nvSpPr>
          <p:cNvPr id="3" name="Undertitel 2"/>
          <p:cNvSpPr>
            <a:spLocks noGrp="1"/>
          </p:cNvSpPr>
          <p:nvPr>
            <p:ph type="subTitle" idx="1"/>
          </p:nvPr>
        </p:nvSpPr>
        <p:spPr>
          <a:xfrm>
            <a:off x="160795" y="4438902"/>
            <a:ext cx="3960345" cy="544260"/>
          </a:xfrm>
        </p:spPr>
        <p:txBody>
          <a:bodyPr anchor="ctr">
            <a:normAutofit/>
          </a:bodyPr>
          <a:lstStyle/>
          <a:p>
            <a:r>
              <a:rPr lang="da-DK" sz="1400" dirty="0">
                <a:solidFill>
                  <a:schemeClr val="tx1"/>
                </a:solidFill>
              </a:rPr>
              <a:t>d. 21-02-2024</a:t>
            </a:r>
          </a:p>
        </p:txBody>
      </p:sp>
      <p:sp>
        <p:nvSpPr>
          <p:cNvPr id="7" name="Tekstfelt 6">
            <a:extLst>
              <a:ext uri="{FF2B5EF4-FFF2-40B4-BE49-F238E27FC236}">
                <a16:creationId xmlns:a16="http://schemas.microsoft.com/office/drawing/2014/main" id="{B8171161-42E6-FFBB-58F0-95E0679C4B2E}"/>
              </a:ext>
            </a:extLst>
          </p:cNvPr>
          <p:cNvSpPr txBox="1"/>
          <p:nvPr/>
        </p:nvSpPr>
        <p:spPr>
          <a:xfrm>
            <a:off x="0" y="1452980"/>
            <a:ext cx="6096000" cy="400110"/>
          </a:xfrm>
          <a:prstGeom prst="rect">
            <a:avLst/>
          </a:prstGeom>
          <a:noFill/>
        </p:spPr>
        <p:txBody>
          <a:bodyPr wrap="square">
            <a:spAutoFit/>
          </a:bodyPr>
          <a:lstStyle/>
          <a:p>
            <a:r>
              <a:rPr lang="da-DK" sz="2000" dirty="0">
                <a:latin typeface="Calibri" panose="020F0502020204030204" pitchFamily="34" charset="0"/>
                <a:ea typeface="Calibri" panose="020F0502020204030204" pitchFamily="34" charset="0"/>
              </a:rPr>
              <a:t>N</a:t>
            </a:r>
            <a:r>
              <a:rPr lang="da-DK" sz="2000" dirty="0">
                <a:effectLst/>
                <a:latin typeface="Calibri" panose="020F0502020204030204" pitchFamily="34" charset="0"/>
                <a:ea typeface="Calibri" panose="020F0502020204030204" pitchFamily="34" charset="0"/>
              </a:rPr>
              <a:t>etværksarrangement i Projekt - og porteføljenetværket</a:t>
            </a:r>
            <a:endParaRPr lang="da-DK" sz="2000" dirty="0"/>
          </a:p>
        </p:txBody>
      </p:sp>
    </p:spTree>
    <p:extLst>
      <p:ext uri="{BB962C8B-B14F-4D97-AF65-F5344CB8AC3E}">
        <p14:creationId xmlns:p14="http://schemas.microsoft.com/office/powerpoint/2010/main" val="3124592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A816C5-26D4-4E92-A3AD-06005852A7CA}"/>
              </a:ext>
            </a:extLst>
          </p:cNvPr>
          <p:cNvSpPr>
            <a:spLocks noGrp="1"/>
          </p:cNvSpPr>
          <p:nvPr>
            <p:ph type="title"/>
          </p:nvPr>
        </p:nvSpPr>
        <p:spPr>
          <a:xfrm>
            <a:off x="2010919" y="645106"/>
            <a:ext cx="3841989" cy="1259894"/>
          </a:xfrm>
        </p:spPr>
        <p:txBody>
          <a:bodyPr>
            <a:normAutofit/>
          </a:bodyPr>
          <a:lstStyle/>
          <a:p>
            <a:r>
              <a:rPr lang="da-DK"/>
              <a:t>Klageprocedure</a:t>
            </a:r>
            <a:endParaRPr lang="da-DK" dirty="0"/>
          </a:p>
        </p:txBody>
      </p:sp>
      <p:sp>
        <p:nvSpPr>
          <p:cNvPr id="3" name="Pladsholder til indhold 2">
            <a:extLst>
              <a:ext uri="{FF2B5EF4-FFF2-40B4-BE49-F238E27FC236}">
                <a16:creationId xmlns:a16="http://schemas.microsoft.com/office/drawing/2014/main" id="{BA42A056-0B45-4B74-B34E-99440E185AB8}"/>
              </a:ext>
            </a:extLst>
          </p:cNvPr>
          <p:cNvSpPr>
            <a:spLocks noGrp="1"/>
          </p:cNvSpPr>
          <p:nvPr>
            <p:ph idx="1"/>
          </p:nvPr>
        </p:nvSpPr>
        <p:spPr>
          <a:xfrm>
            <a:off x="2010919" y="2133601"/>
            <a:ext cx="3841989" cy="3759253"/>
          </a:xfrm>
        </p:spPr>
        <p:txBody>
          <a:bodyPr>
            <a:normAutofit/>
          </a:bodyPr>
          <a:lstStyle/>
          <a:p>
            <a:r>
              <a:rPr lang="da-DK" dirty="0"/>
              <a:t>Alle klager over EU-udbud og annonceringer varetages af Klagenævnet for Udbud</a:t>
            </a:r>
          </a:p>
        </p:txBody>
      </p:sp>
      <p:pic>
        <p:nvPicPr>
          <p:cNvPr id="5" name="Billede 4" descr="Et billede, der indeholder sidder, meter, mørk, kat&#10;&#10;Automatisk genereret beskrivelse">
            <a:extLst>
              <a:ext uri="{FF2B5EF4-FFF2-40B4-BE49-F238E27FC236}">
                <a16:creationId xmlns:a16="http://schemas.microsoft.com/office/drawing/2014/main" id="{18C4224F-B63D-4344-AA99-369B27B019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2937" y="2522789"/>
            <a:ext cx="4088720" cy="1492383"/>
          </a:xfrm>
          <a:prstGeom prst="rect">
            <a:avLst/>
          </a:prstGeom>
        </p:spPr>
      </p:pic>
    </p:spTree>
    <p:extLst>
      <p:ext uri="{BB962C8B-B14F-4D97-AF65-F5344CB8AC3E}">
        <p14:creationId xmlns:p14="http://schemas.microsoft.com/office/powerpoint/2010/main" val="2277173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EF7923-65A3-4F0E-ACD8-19E33A4A3A1A}"/>
              </a:ext>
            </a:extLst>
          </p:cNvPr>
          <p:cNvSpPr>
            <a:spLocks noGrp="1"/>
          </p:cNvSpPr>
          <p:nvPr>
            <p:ph type="title"/>
          </p:nvPr>
        </p:nvSpPr>
        <p:spPr>
          <a:xfrm>
            <a:off x="2789752" y="624110"/>
            <a:ext cx="3102795" cy="1280890"/>
          </a:xfrm>
        </p:spPr>
        <p:txBody>
          <a:bodyPr vert="horz" lIns="91440" tIns="45720" rIns="91440" bIns="45720" rtlCol="0" anchor="t" anchorCtr="0">
            <a:normAutofit/>
          </a:bodyPr>
          <a:lstStyle/>
          <a:p>
            <a:r>
              <a:rPr lang="en-US" sz="2800"/>
              <a:t>Andre juridiske regler</a:t>
            </a:r>
          </a:p>
        </p:txBody>
      </p:sp>
      <p:sp>
        <p:nvSpPr>
          <p:cNvPr id="3" name="Pladsholder til indhold 2">
            <a:extLst>
              <a:ext uri="{FF2B5EF4-FFF2-40B4-BE49-F238E27FC236}">
                <a16:creationId xmlns:a16="http://schemas.microsoft.com/office/drawing/2014/main" id="{DB806357-0C67-4421-B5F3-1CC043D7D321}"/>
              </a:ext>
            </a:extLst>
          </p:cNvPr>
          <p:cNvSpPr>
            <a:spLocks noGrp="1"/>
          </p:cNvSpPr>
          <p:nvPr>
            <p:ph sz="half" idx="1"/>
          </p:nvPr>
        </p:nvSpPr>
        <p:spPr>
          <a:xfrm>
            <a:off x="2786968" y="2133600"/>
            <a:ext cx="3105579" cy="3777622"/>
          </a:xfrm>
        </p:spPr>
        <p:txBody>
          <a:bodyPr vert="horz" lIns="91440" tIns="45720" rIns="91440" bIns="45720" rtlCol="0">
            <a:normAutofit/>
          </a:bodyPr>
          <a:lstStyle/>
          <a:p>
            <a:pPr>
              <a:lnSpc>
                <a:spcPct val="90000"/>
              </a:lnSpc>
            </a:pPr>
            <a:r>
              <a:rPr lang="da-DK" sz="1100" dirty="0">
                <a:solidFill>
                  <a:srgbClr val="000000"/>
                </a:solidFill>
              </a:rPr>
              <a:t>Med udbud følger også andre regelsæt end udbudsretten som der skal være kendskab til, herunder bl.a.:</a:t>
            </a:r>
          </a:p>
          <a:p>
            <a:pPr lvl="1">
              <a:lnSpc>
                <a:spcPct val="90000"/>
              </a:lnSpc>
            </a:pPr>
            <a:r>
              <a:rPr lang="da-DK" sz="1100" dirty="0">
                <a:solidFill>
                  <a:srgbClr val="000000"/>
                </a:solidFill>
              </a:rPr>
              <a:t>Købsretten, herunder Købeloven</a:t>
            </a:r>
          </a:p>
          <a:p>
            <a:pPr lvl="1">
              <a:lnSpc>
                <a:spcPct val="90000"/>
              </a:lnSpc>
            </a:pPr>
            <a:r>
              <a:rPr lang="da-DK" sz="1100" dirty="0">
                <a:solidFill>
                  <a:srgbClr val="000000"/>
                </a:solidFill>
              </a:rPr>
              <a:t>Aftaleretten, herunder Aftaleloven</a:t>
            </a:r>
          </a:p>
          <a:p>
            <a:pPr lvl="1">
              <a:lnSpc>
                <a:spcPct val="90000"/>
              </a:lnSpc>
            </a:pPr>
            <a:r>
              <a:rPr lang="da-DK" sz="1100" dirty="0">
                <a:solidFill>
                  <a:srgbClr val="000000"/>
                </a:solidFill>
              </a:rPr>
              <a:t>Persondataret (varetages af SDU RIO)</a:t>
            </a:r>
          </a:p>
          <a:p>
            <a:pPr lvl="1">
              <a:lnSpc>
                <a:spcPct val="90000"/>
              </a:lnSpc>
            </a:pPr>
            <a:r>
              <a:rPr lang="da-DK" sz="1100" dirty="0">
                <a:solidFill>
                  <a:srgbClr val="000000"/>
                </a:solidFill>
              </a:rPr>
              <a:t>Sikkerhedsregler (varetages af Compliance)</a:t>
            </a:r>
          </a:p>
          <a:p>
            <a:pPr lvl="1">
              <a:lnSpc>
                <a:spcPct val="90000"/>
              </a:lnSpc>
            </a:pPr>
            <a:r>
              <a:rPr lang="da-DK" sz="1100" dirty="0">
                <a:solidFill>
                  <a:srgbClr val="000000"/>
                </a:solidFill>
              </a:rPr>
              <a:t>Erstatningsret</a:t>
            </a:r>
          </a:p>
          <a:p>
            <a:pPr lvl="1">
              <a:lnSpc>
                <a:spcPct val="90000"/>
              </a:lnSpc>
            </a:pPr>
            <a:r>
              <a:rPr lang="da-DK" sz="1100" dirty="0" err="1">
                <a:solidFill>
                  <a:srgbClr val="000000"/>
                </a:solidFill>
              </a:rPr>
              <a:t>Miljøret</a:t>
            </a:r>
            <a:endParaRPr lang="da-DK" sz="1100" dirty="0">
              <a:solidFill>
                <a:srgbClr val="000000"/>
              </a:solidFill>
            </a:endParaRPr>
          </a:p>
          <a:p>
            <a:pPr lvl="1">
              <a:lnSpc>
                <a:spcPct val="90000"/>
              </a:lnSpc>
            </a:pPr>
            <a:r>
              <a:rPr lang="da-DK" sz="1100" dirty="0">
                <a:solidFill>
                  <a:srgbClr val="000000"/>
                </a:solidFill>
              </a:rPr>
              <a:t>IT-ret, herunder K01-K04</a:t>
            </a:r>
          </a:p>
          <a:p>
            <a:pPr lvl="1">
              <a:lnSpc>
                <a:spcPct val="90000"/>
              </a:lnSpc>
            </a:pPr>
            <a:r>
              <a:rPr lang="da-DK" sz="1100" dirty="0">
                <a:solidFill>
                  <a:srgbClr val="000000"/>
                </a:solidFill>
              </a:rPr>
              <a:t>Entrepriseret, herunder AB18, ABR18 og ABT18</a:t>
            </a:r>
          </a:p>
          <a:p>
            <a:pPr lvl="1">
              <a:lnSpc>
                <a:spcPct val="90000"/>
              </a:lnSpc>
            </a:pPr>
            <a:r>
              <a:rPr lang="da-DK" sz="1100" dirty="0">
                <a:solidFill>
                  <a:srgbClr val="000000"/>
                </a:solidFill>
              </a:rPr>
              <a:t>Konkurrenceret, herunder konkurrenceloven </a:t>
            </a:r>
          </a:p>
          <a:p>
            <a:pPr lvl="1">
              <a:lnSpc>
                <a:spcPct val="90000"/>
              </a:lnSpc>
            </a:pPr>
            <a:r>
              <a:rPr lang="da-DK" sz="1100" dirty="0">
                <a:solidFill>
                  <a:srgbClr val="000000"/>
                </a:solidFill>
              </a:rPr>
              <a:t>Offentlig ret, herunder Forvaltningsloven og Offentlighedsloven, især ved aktindsigt</a:t>
            </a:r>
          </a:p>
          <a:p>
            <a:pPr lvl="1">
              <a:lnSpc>
                <a:spcPct val="90000"/>
              </a:lnSpc>
            </a:pPr>
            <a:r>
              <a:rPr lang="da-DK" sz="1100" dirty="0" err="1">
                <a:solidFill>
                  <a:srgbClr val="000000"/>
                </a:solidFill>
              </a:rPr>
              <a:t>Virksomhedoverdragelse</a:t>
            </a:r>
            <a:endParaRPr lang="da-DK" sz="1100" dirty="0">
              <a:solidFill>
                <a:srgbClr val="000000"/>
              </a:solidFill>
            </a:endParaRPr>
          </a:p>
          <a:p>
            <a:pPr marL="252000" lvl="1" indent="0">
              <a:lnSpc>
                <a:spcPct val="90000"/>
              </a:lnSpc>
              <a:buNone/>
            </a:pPr>
            <a:endParaRPr lang="da-DK" sz="1100" dirty="0">
              <a:solidFill>
                <a:srgbClr val="000000"/>
              </a:solidFill>
            </a:endParaRPr>
          </a:p>
          <a:p>
            <a:pPr marL="252000" lvl="1" indent="0">
              <a:lnSpc>
                <a:spcPct val="90000"/>
              </a:lnSpc>
              <a:buNone/>
            </a:pPr>
            <a:endParaRPr lang="da-DK" sz="1100" dirty="0">
              <a:solidFill>
                <a:srgbClr val="000000"/>
              </a:solidFill>
            </a:endParaRPr>
          </a:p>
          <a:p>
            <a:pPr marL="252000" lvl="1" indent="0">
              <a:lnSpc>
                <a:spcPct val="90000"/>
              </a:lnSpc>
              <a:buNone/>
            </a:pPr>
            <a:r>
              <a:rPr lang="da-DK" sz="1100" dirty="0">
                <a:solidFill>
                  <a:srgbClr val="000000"/>
                </a:solidFill>
              </a:rPr>
              <a:t>Listen er ikke udtømmende. </a:t>
            </a:r>
          </a:p>
          <a:p>
            <a:pPr lvl="1">
              <a:lnSpc>
                <a:spcPct val="90000"/>
              </a:lnSpc>
            </a:pPr>
            <a:endParaRPr lang="en-US" sz="1100" dirty="0">
              <a:solidFill>
                <a:srgbClr val="000000"/>
              </a:solidFill>
            </a:endParaRPr>
          </a:p>
        </p:txBody>
      </p:sp>
      <p:pic>
        <p:nvPicPr>
          <p:cNvPr id="5" name="Billede 4" descr="Et billede, der indeholder bord, sidder, pensel&#10;&#10;Automatisk genereret beskrivelse">
            <a:extLst>
              <a:ext uri="{FF2B5EF4-FFF2-40B4-BE49-F238E27FC236}">
                <a16:creationId xmlns:a16="http://schemas.microsoft.com/office/drawing/2014/main" id="{9C002140-7167-4119-9975-AD4ACF81A99B}"/>
              </a:ext>
            </a:extLst>
          </p:cNvPr>
          <p:cNvPicPr>
            <a:picLocks noChangeAspect="1"/>
          </p:cNvPicPr>
          <p:nvPr/>
        </p:nvPicPr>
        <p:blipFill rotWithShape="1">
          <a:blip r:embed="rId2">
            <a:extLst>
              <a:ext uri="{28A0092B-C50C-407E-A947-70E740481C1C}">
                <a14:useLocalDpi xmlns:a14="http://schemas.microsoft.com/office/drawing/2010/main" val="0"/>
              </a:ext>
            </a:extLst>
          </a:blip>
          <a:srcRect l="15554" r="34699" b="1"/>
          <a:stretch/>
        </p:blipFill>
        <p:spPr>
          <a:xfrm>
            <a:off x="6092937" y="977949"/>
            <a:ext cx="4088720" cy="4582060"/>
          </a:xfrm>
          <a:prstGeom prst="rect">
            <a:avLst/>
          </a:prstGeom>
          <a:noFill/>
        </p:spPr>
      </p:pic>
    </p:spTree>
    <p:extLst>
      <p:ext uri="{BB962C8B-B14F-4D97-AF65-F5344CB8AC3E}">
        <p14:creationId xmlns:p14="http://schemas.microsoft.com/office/powerpoint/2010/main" val="2664655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D19868-5CBA-4509-ACB0-4062B92AFFA8}"/>
              </a:ext>
            </a:extLst>
          </p:cNvPr>
          <p:cNvSpPr>
            <a:spLocks noGrp="1"/>
          </p:cNvSpPr>
          <p:nvPr>
            <p:ph type="title"/>
          </p:nvPr>
        </p:nvSpPr>
        <p:spPr>
          <a:xfrm>
            <a:off x="406326" y="1174520"/>
            <a:ext cx="11379347" cy="1602672"/>
          </a:xfrm>
        </p:spPr>
        <p:txBody>
          <a:bodyPr anchor="t">
            <a:normAutofit/>
          </a:bodyPr>
          <a:lstStyle/>
          <a:p>
            <a:r>
              <a:rPr lang="da-DK" dirty="0"/>
              <a:t>Internt fokus (SDU)</a:t>
            </a:r>
          </a:p>
        </p:txBody>
      </p:sp>
      <p:sp>
        <p:nvSpPr>
          <p:cNvPr id="3" name="Pladsholder til indhold 2">
            <a:extLst>
              <a:ext uri="{FF2B5EF4-FFF2-40B4-BE49-F238E27FC236}">
                <a16:creationId xmlns:a16="http://schemas.microsoft.com/office/drawing/2014/main" id="{B6E71639-71E7-42BA-89FB-56FCE8FD63B6}"/>
              </a:ext>
            </a:extLst>
          </p:cNvPr>
          <p:cNvSpPr>
            <a:spLocks noGrp="1"/>
          </p:cNvSpPr>
          <p:nvPr>
            <p:ph sz="half" idx="1"/>
          </p:nvPr>
        </p:nvSpPr>
        <p:spPr>
          <a:xfrm>
            <a:off x="2589889" y="2136707"/>
            <a:ext cx="4263375" cy="3767397"/>
          </a:xfrm>
        </p:spPr>
        <p:txBody>
          <a:bodyPr>
            <a:normAutofit/>
          </a:bodyPr>
          <a:lstStyle/>
          <a:p>
            <a:pPr>
              <a:lnSpc>
                <a:spcPct val="100000"/>
              </a:lnSpc>
              <a:spcAft>
                <a:spcPts val="600"/>
              </a:spcAft>
            </a:pPr>
            <a:r>
              <a:rPr lang="da-DK" sz="1200"/>
              <a:t>Bæredygtighed (Cirkulærøkonomi)</a:t>
            </a:r>
          </a:p>
          <a:p>
            <a:pPr lvl="1">
              <a:lnSpc>
                <a:spcPct val="100000"/>
              </a:lnSpc>
              <a:spcAft>
                <a:spcPts val="600"/>
              </a:spcAft>
            </a:pPr>
            <a:r>
              <a:rPr lang="da-DK" sz="1200"/>
              <a:t>Mærker og certificeringer</a:t>
            </a:r>
            <a:br>
              <a:rPr lang="da-DK" sz="1200"/>
            </a:br>
            <a:endParaRPr lang="da-DK" sz="1200"/>
          </a:p>
          <a:p>
            <a:pPr>
              <a:lnSpc>
                <a:spcPct val="100000"/>
              </a:lnSpc>
              <a:spcAft>
                <a:spcPts val="600"/>
              </a:spcAft>
            </a:pPr>
            <a:r>
              <a:rPr lang="da-DK" sz="1200"/>
              <a:t>TCO (Indkøb skal helst foretages i en totaløkonomisk kontekst) </a:t>
            </a:r>
            <a:br>
              <a:rPr lang="da-DK" sz="1200"/>
            </a:br>
            <a:endParaRPr lang="da-DK" sz="1200"/>
          </a:p>
          <a:p>
            <a:pPr>
              <a:lnSpc>
                <a:spcPct val="100000"/>
              </a:lnSpc>
              <a:spcAft>
                <a:spcPts val="600"/>
              </a:spcAft>
            </a:pPr>
            <a:r>
              <a:rPr lang="da-DK" sz="1200"/>
              <a:t>Økonomi (besparelser)</a:t>
            </a:r>
            <a:br>
              <a:rPr lang="da-DK" sz="1200"/>
            </a:br>
            <a:endParaRPr lang="da-DK" sz="1200"/>
          </a:p>
          <a:p>
            <a:pPr>
              <a:lnSpc>
                <a:spcPct val="100000"/>
              </a:lnSpc>
              <a:spcAft>
                <a:spcPts val="600"/>
              </a:spcAft>
            </a:pPr>
            <a:r>
              <a:rPr lang="da-DK" sz="1200"/>
              <a:t>Samarbejde, eksternt og internt</a:t>
            </a:r>
            <a:br>
              <a:rPr lang="da-DK" sz="1200"/>
            </a:br>
            <a:endParaRPr lang="da-DK" sz="1200"/>
          </a:p>
          <a:p>
            <a:pPr>
              <a:lnSpc>
                <a:spcPct val="100000"/>
              </a:lnSpc>
              <a:spcAft>
                <a:spcPts val="600"/>
              </a:spcAft>
            </a:pPr>
            <a:r>
              <a:rPr lang="da-DK" sz="1200"/>
              <a:t>Tildelingskriterier: </a:t>
            </a:r>
          </a:p>
          <a:p>
            <a:pPr lvl="1">
              <a:lnSpc>
                <a:spcPct val="100000"/>
              </a:lnSpc>
              <a:spcAft>
                <a:spcPts val="600"/>
              </a:spcAft>
            </a:pPr>
            <a:r>
              <a:rPr lang="da-DK" sz="1200"/>
              <a:t>Økonomi: minimum 30 %</a:t>
            </a:r>
          </a:p>
          <a:p>
            <a:pPr lvl="1">
              <a:lnSpc>
                <a:spcPct val="100000"/>
              </a:lnSpc>
              <a:spcAft>
                <a:spcPts val="600"/>
              </a:spcAft>
            </a:pPr>
            <a:r>
              <a:rPr lang="da-DK" sz="1200"/>
              <a:t>Bæredygtighed: minimum 10 %</a:t>
            </a:r>
          </a:p>
          <a:p>
            <a:pPr lvl="2">
              <a:lnSpc>
                <a:spcPct val="100000"/>
              </a:lnSpc>
              <a:spcAft>
                <a:spcPts val="600"/>
              </a:spcAft>
            </a:pPr>
            <a:r>
              <a:rPr lang="da-DK"/>
              <a:t>Ellers godkendelse hos Universitetsdirektøren</a:t>
            </a:r>
          </a:p>
          <a:p>
            <a:pPr>
              <a:lnSpc>
                <a:spcPct val="100000"/>
              </a:lnSpc>
              <a:spcAft>
                <a:spcPts val="600"/>
              </a:spcAft>
            </a:pPr>
            <a:endParaRPr lang="da-DK" sz="1200"/>
          </a:p>
          <a:p>
            <a:pPr>
              <a:lnSpc>
                <a:spcPct val="100000"/>
              </a:lnSpc>
              <a:spcAft>
                <a:spcPts val="600"/>
              </a:spcAft>
            </a:pPr>
            <a:endParaRPr lang="da-DK" sz="1200"/>
          </a:p>
        </p:txBody>
      </p:sp>
      <p:pic>
        <p:nvPicPr>
          <p:cNvPr id="5" name="Billede 4" descr="Et billede, der indeholder tekst, Font/skrifttype, cirkel, skærmbillede&#10;&#10;Automatisk genereret beskrivelse">
            <a:extLst>
              <a:ext uri="{FF2B5EF4-FFF2-40B4-BE49-F238E27FC236}">
                <a16:creationId xmlns:a16="http://schemas.microsoft.com/office/drawing/2014/main" id="{11D33353-5FD2-943C-F6A0-E973C6EA14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8481" y="1885738"/>
            <a:ext cx="4262791" cy="3570086"/>
          </a:xfrm>
          <a:prstGeom prst="rect">
            <a:avLst/>
          </a:prstGeom>
          <a:noFill/>
        </p:spPr>
      </p:pic>
      <p:sp>
        <p:nvSpPr>
          <p:cNvPr id="10" name="Slide Number Placeholder 6">
            <a:extLst>
              <a:ext uri="{FF2B5EF4-FFF2-40B4-BE49-F238E27FC236}">
                <a16:creationId xmlns:a16="http://schemas.microsoft.com/office/drawing/2014/main" id="{FC561857-E518-CBD5-E31F-306E1CFC913A}"/>
              </a:ext>
            </a:extLst>
          </p:cNvPr>
          <p:cNvSpPr>
            <a:spLocks noGrp="1"/>
          </p:cNvSpPr>
          <p:nvPr>
            <p:ph type="sldNum" sz="quarter" idx="12"/>
          </p:nvPr>
        </p:nvSpPr>
        <p:spPr>
          <a:xfrm>
            <a:off x="681637" y="787784"/>
            <a:ext cx="779971" cy="365125"/>
          </a:xfrm>
        </p:spPr>
        <p:txBody>
          <a:bodyPr/>
          <a:lstStyle/>
          <a:p>
            <a:pPr>
              <a:spcAft>
                <a:spcPts val="600"/>
              </a:spcAft>
            </a:pPr>
            <a:fld id="{2C8CEE63-1742-436B-8B0D-E58E46136F84}" type="slidenum">
              <a:rPr lang="da-DK" smtClean="0"/>
              <a:pPr>
                <a:spcAft>
                  <a:spcPts val="600"/>
                </a:spcAft>
              </a:pPr>
              <a:t>12</a:t>
            </a:fld>
            <a:endParaRPr lang="da-DK"/>
          </a:p>
        </p:txBody>
      </p:sp>
    </p:spTree>
    <p:extLst>
      <p:ext uri="{BB962C8B-B14F-4D97-AF65-F5344CB8AC3E}">
        <p14:creationId xmlns:p14="http://schemas.microsoft.com/office/powerpoint/2010/main" val="201931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0F1B0F-2CA4-4C4A-9E8C-1FDDEBE36B41}"/>
              </a:ext>
            </a:extLst>
          </p:cNvPr>
          <p:cNvSpPr>
            <a:spLocks noGrp="1"/>
          </p:cNvSpPr>
          <p:nvPr>
            <p:ph type="title"/>
          </p:nvPr>
        </p:nvSpPr>
        <p:spPr/>
        <p:txBody>
          <a:bodyPr/>
          <a:lstStyle/>
          <a:p>
            <a:r>
              <a:rPr lang="da-DK" dirty="0" err="1"/>
              <a:t>Contract</a:t>
            </a:r>
            <a:r>
              <a:rPr lang="da-DK" dirty="0"/>
              <a:t> Management</a:t>
            </a:r>
          </a:p>
        </p:txBody>
      </p:sp>
      <p:sp>
        <p:nvSpPr>
          <p:cNvPr id="3" name="Pladsholder til indhold 2">
            <a:extLst>
              <a:ext uri="{FF2B5EF4-FFF2-40B4-BE49-F238E27FC236}">
                <a16:creationId xmlns:a16="http://schemas.microsoft.com/office/drawing/2014/main" id="{D1656AE2-B31C-CDA8-40FB-24133F956141}"/>
              </a:ext>
            </a:extLst>
          </p:cNvPr>
          <p:cNvSpPr>
            <a:spLocks noGrp="1"/>
          </p:cNvSpPr>
          <p:nvPr>
            <p:ph idx="1"/>
          </p:nvPr>
        </p:nvSpPr>
        <p:spPr>
          <a:xfrm>
            <a:off x="6096000" y="1482161"/>
            <a:ext cx="4647261" cy="4100290"/>
          </a:xfrm>
        </p:spPr>
        <p:txBody>
          <a:bodyPr/>
          <a:lstStyle/>
          <a:p>
            <a:r>
              <a:rPr lang="da-DK" dirty="0"/>
              <a:t>Implementering</a:t>
            </a:r>
          </a:p>
          <a:p>
            <a:pPr lvl="1"/>
            <a:r>
              <a:rPr lang="da-DK" dirty="0"/>
              <a:t>Oprettelse i Indkøb og Udbuds kontraktsystem</a:t>
            </a:r>
          </a:p>
          <a:p>
            <a:pPr lvl="1"/>
            <a:r>
              <a:rPr lang="da-DK" dirty="0"/>
              <a:t>Opstartsmøder</a:t>
            </a:r>
          </a:p>
          <a:p>
            <a:pPr lvl="1"/>
            <a:r>
              <a:rPr lang="da-DK" dirty="0"/>
              <a:t>Risikoanalyse af aftale og leverandør</a:t>
            </a:r>
            <a:br>
              <a:rPr lang="da-DK" dirty="0"/>
            </a:br>
            <a:endParaRPr lang="da-DK" dirty="0"/>
          </a:p>
          <a:p>
            <a:r>
              <a:rPr lang="da-DK" dirty="0"/>
              <a:t>Opfølgning på kontrakt</a:t>
            </a:r>
          </a:p>
          <a:p>
            <a:pPr lvl="1"/>
            <a:r>
              <a:rPr lang="da-DK" dirty="0"/>
              <a:t>Fakturakontrol</a:t>
            </a:r>
          </a:p>
          <a:p>
            <a:pPr lvl="1"/>
            <a:r>
              <a:rPr lang="da-DK" dirty="0"/>
              <a:t>Prisregulering</a:t>
            </a:r>
          </a:p>
          <a:p>
            <a:pPr lvl="1"/>
            <a:r>
              <a:rPr lang="da-DK" dirty="0"/>
              <a:t>Tilpasning</a:t>
            </a:r>
          </a:p>
          <a:p>
            <a:pPr lvl="1"/>
            <a:r>
              <a:rPr lang="da-DK" dirty="0"/>
              <a:t>Leverandøranalyse</a:t>
            </a:r>
          </a:p>
          <a:p>
            <a:pPr lvl="1"/>
            <a:r>
              <a:rPr lang="da-DK" dirty="0"/>
              <a:t>Statusmøder</a:t>
            </a:r>
          </a:p>
          <a:p>
            <a:pPr lvl="1"/>
            <a:r>
              <a:rPr lang="da-DK" dirty="0" err="1"/>
              <a:t>Alonge</a:t>
            </a:r>
            <a:r>
              <a:rPr lang="da-DK" dirty="0"/>
              <a:t>, forlængelse</a:t>
            </a:r>
          </a:p>
          <a:p>
            <a:pPr lvl="1"/>
            <a:r>
              <a:rPr lang="da-DK" dirty="0"/>
              <a:t>Bæredygtighed</a:t>
            </a:r>
          </a:p>
          <a:p>
            <a:pPr lvl="1"/>
            <a:r>
              <a:rPr lang="da-DK" dirty="0"/>
              <a:t>Misligholdelse</a:t>
            </a:r>
          </a:p>
          <a:p>
            <a:pPr lvl="1"/>
            <a:r>
              <a:rPr lang="da-DK" dirty="0"/>
              <a:t>Andet kontraktrelateret</a:t>
            </a:r>
            <a:br>
              <a:rPr lang="da-DK" dirty="0"/>
            </a:br>
            <a:endParaRPr lang="da-DK" dirty="0"/>
          </a:p>
          <a:p>
            <a:r>
              <a:rPr lang="da-DK" dirty="0"/>
              <a:t>Overlevering</a:t>
            </a:r>
          </a:p>
          <a:p>
            <a:endParaRPr lang="da-DK" dirty="0"/>
          </a:p>
        </p:txBody>
      </p:sp>
      <p:sp>
        <p:nvSpPr>
          <p:cNvPr id="4" name="Pladsholder til dato 3">
            <a:extLst>
              <a:ext uri="{FF2B5EF4-FFF2-40B4-BE49-F238E27FC236}">
                <a16:creationId xmlns:a16="http://schemas.microsoft.com/office/drawing/2014/main" id="{1AC74363-AFD1-98A2-51F3-4A6849F53AE2}"/>
              </a:ext>
            </a:extLst>
          </p:cNvPr>
          <p:cNvSpPr>
            <a:spLocks noGrp="1"/>
          </p:cNvSpPr>
          <p:nvPr>
            <p:ph type="dt" sz="half" idx="10"/>
          </p:nvPr>
        </p:nvSpPr>
        <p:spPr/>
        <p:txBody>
          <a:bodyPr/>
          <a:lstStyle/>
          <a:p>
            <a:fld id="{EFCC048A-2982-4B6C-AE76-75A3F19A4525}" type="datetime1">
              <a:rPr lang="da-DK" smtClean="0"/>
              <a:t>16-02-2024</a:t>
            </a:fld>
            <a:endParaRPr lang="da-DK"/>
          </a:p>
        </p:txBody>
      </p:sp>
      <p:sp>
        <p:nvSpPr>
          <p:cNvPr id="5" name="Pladsholder til sidefod 4">
            <a:extLst>
              <a:ext uri="{FF2B5EF4-FFF2-40B4-BE49-F238E27FC236}">
                <a16:creationId xmlns:a16="http://schemas.microsoft.com/office/drawing/2014/main" id="{7F3B5964-948C-7608-D28D-A40E7AD7670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3C8CF13-FD24-E8F4-8C05-7F9E12A74AFC}"/>
              </a:ext>
            </a:extLst>
          </p:cNvPr>
          <p:cNvSpPr>
            <a:spLocks noGrp="1"/>
          </p:cNvSpPr>
          <p:nvPr>
            <p:ph type="sldNum" sz="quarter" idx="12"/>
          </p:nvPr>
        </p:nvSpPr>
        <p:spPr/>
        <p:txBody>
          <a:bodyPr/>
          <a:lstStyle/>
          <a:p>
            <a:fld id="{2C8CEE63-1742-436B-8B0D-E58E46136F84}" type="slidenum">
              <a:rPr lang="da-DK" smtClean="0"/>
              <a:t>13</a:t>
            </a:fld>
            <a:endParaRPr lang="da-DK"/>
          </a:p>
        </p:txBody>
      </p:sp>
      <p:pic>
        <p:nvPicPr>
          <p:cNvPr id="10" name="Billede 9" descr="Et billede, der indeholder tekst, cirkel, skærmbillede&#10;&#10;Automatisk genereret beskrivelse">
            <a:extLst>
              <a:ext uri="{FF2B5EF4-FFF2-40B4-BE49-F238E27FC236}">
                <a16:creationId xmlns:a16="http://schemas.microsoft.com/office/drawing/2014/main" id="{4C804FF9-60E4-1314-5770-380C2FC28F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969" y="1538442"/>
            <a:ext cx="5405150" cy="4143752"/>
          </a:xfrm>
          <a:prstGeom prst="rect">
            <a:avLst/>
          </a:prstGeom>
        </p:spPr>
      </p:pic>
    </p:spTree>
    <p:extLst>
      <p:ext uri="{BB962C8B-B14F-4D97-AF65-F5344CB8AC3E}">
        <p14:creationId xmlns:p14="http://schemas.microsoft.com/office/powerpoint/2010/main" val="2973312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EC2804-CFA8-4B30-9859-79942B7FADF0}"/>
              </a:ext>
            </a:extLst>
          </p:cNvPr>
          <p:cNvSpPr>
            <a:spLocks noGrp="1"/>
          </p:cNvSpPr>
          <p:nvPr>
            <p:ph type="title"/>
          </p:nvPr>
        </p:nvSpPr>
        <p:spPr>
          <a:xfrm>
            <a:off x="2214282" y="624110"/>
            <a:ext cx="8785599" cy="1280890"/>
          </a:xfrm>
        </p:spPr>
        <p:txBody>
          <a:bodyPr/>
          <a:lstStyle/>
          <a:p>
            <a:r>
              <a:rPr lang="da-DK" dirty="0"/>
              <a:t>Kontakt</a:t>
            </a:r>
          </a:p>
        </p:txBody>
      </p:sp>
      <p:sp>
        <p:nvSpPr>
          <p:cNvPr id="3" name="Pladsholder til indhold 2">
            <a:extLst>
              <a:ext uri="{FF2B5EF4-FFF2-40B4-BE49-F238E27FC236}">
                <a16:creationId xmlns:a16="http://schemas.microsoft.com/office/drawing/2014/main" id="{DF2B847B-9259-A2BD-E9CD-4B5B697BC039}"/>
              </a:ext>
            </a:extLst>
          </p:cNvPr>
          <p:cNvSpPr>
            <a:spLocks noGrp="1"/>
          </p:cNvSpPr>
          <p:nvPr>
            <p:ph idx="1"/>
          </p:nvPr>
        </p:nvSpPr>
        <p:spPr>
          <a:xfrm>
            <a:off x="2214282" y="1264555"/>
            <a:ext cx="9164919" cy="5503798"/>
          </a:xfrm>
        </p:spPr>
        <p:txBody>
          <a:bodyPr/>
          <a:lstStyle/>
          <a:p>
            <a:pPr marL="0" indent="0">
              <a:buNone/>
            </a:pPr>
            <a:r>
              <a:rPr lang="da-DK" sz="1400" b="1" dirty="0"/>
              <a:t>Team Drift </a:t>
            </a:r>
            <a:r>
              <a:rPr lang="da-DK" sz="1400" dirty="0"/>
              <a:t>(udbud, IT-udbud)</a:t>
            </a:r>
          </a:p>
          <a:p>
            <a:pPr>
              <a:buFont typeface="Arial" panose="020B0604020202020204" pitchFamily="34" charset="0"/>
              <a:buChar char="•"/>
            </a:pPr>
            <a:r>
              <a:rPr lang="da-DK" sz="1200" dirty="0"/>
              <a:t>Teamleder Mette Jørgensen</a:t>
            </a:r>
          </a:p>
          <a:p>
            <a:pPr lvl="1">
              <a:buFont typeface="Arial" panose="020B0604020202020204" pitchFamily="34" charset="0"/>
              <a:buChar char="•"/>
            </a:pPr>
            <a:r>
              <a:rPr lang="da-DK" sz="1200" dirty="0"/>
              <a:t>Tlf.: 65507502</a:t>
            </a:r>
          </a:p>
          <a:p>
            <a:pPr lvl="1">
              <a:buFont typeface="Arial" panose="020B0604020202020204" pitchFamily="34" charset="0"/>
              <a:buChar char="•"/>
            </a:pPr>
            <a:r>
              <a:rPr lang="da-DK" sz="1200" dirty="0"/>
              <a:t>E-mail: </a:t>
            </a:r>
            <a:r>
              <a:rPr lang="da-DK" sz="1200" dirty="0">
                <a:hlinkClick r:id="rId2"/>
              </a:rPr>
              <a:t>mettj@sdu.dk</a:t>
            </a:r>
            <a:r>
              <a:rPr lang="da-DK" sz="1200" dirty="0"/>
              <a:t> </a:t>
            </a:r>
          </a:p>
          <a:p>
            <a:pPr marL="252000" lvl="1" indent="0">
              <a:buNone/>
            </a:pPr>
            <a:endParaRPr lang="da-DK" dirty="0"/>
          </a:p>
          <a:p>
            <a:pPr marL="0" indent="0">
              <a:buNone/>
            </a:pPr>
            <a:r>
              <a:rPr lang="da-DK" sz="1400" b="1" dirty="0"/>
              <a:t>Team Forsker og Lab </a:t>
            </a:r>
            <a:r>
              <a:rPr lang="da-DK" sz="1400" dirty="0"/>
              <a:t>(udbud, forskningsbaseret)</a:t>
            </a:r>
          </a:p>
          <a:p>
            <a:pPr>
              <a:buFont typeface="Arial" panose="020B0604020202020204" pitchFamily="34" charset="0"/>
              <a:buChar char="•"/>
            </a:pPr>
            <a:r>
              <a:rPr lang="da-DK" sz="1200" dirty="0"/>
              <a:t>Teamleder Cindie Arendal Pedersen</a:t>
            </a:r>
          </a:p>
          <a:p>
            <a:pPr lvl="1">
              <a:buFont typeface="Arial" panose="020B0604020202020204" pitchFamily="34" charset="0"/>
              <a:buChar char="•"/>
            </a:pPr>
            <a:r>
              <a:rPr lang="da-DK" sz="1200" dirty="0"/>
              <a:t>Tlf.: 65509297</a:t>
            </a:r>
          </a:p>
          <a:p>
            <a:pPr lvl="1">
              <a:buFont typeface="Arial" panose="020B0604020202020204" pitchFamily="34" charset="0"/>
              <a:buChar char="•"/>
            </a:pPr>
            <a:r>
              <a:rPr lang="da-DK" sz="1200" dirty="0"/>
              <a:t>E-mail: </a:t>
            </a:r>
            <a:r>
              <a:rPr lang="da-DK" sz="1200" dirty="0">
                <a:hlinkClick r:id="rId3"/>
              </a:rPr>
              <a:t>cap@sdu.dk</a:t>
            </a:r>
            <a:r>
              <a:rPr lang="da-DK" sz="1200" dirty="0"/>
              <a:t> </a:t>
            </a:r>
          </a:p>
          <a:p>
            <a:pPr marL="252000" lvl="1" indent="0">
              <a:buNone/>
            </a:pPr>
            <a:endParaRPr lang="da-DK" dirty="0"/>
          </a:p>
          <a:p>
            <a:pPr marL="0" lvl="1" indent="0">
              <a:buNone/>
            </a:pPr>
            <a:r>
              <a:rPr lang="da-DK" b="1" dirty="0"/>
              <a:t>Team Indkøb </a:t>
            </a:r>
            <a:r>
              <a:rPr lang="da-DK" dirty="0"/>
              <a:t>(</a:t>
            </a:r>
            <a:r>
              <a:rPr lang="da-DK" dirty="0" err="1"/>
              <a:t>contract</a:t>
            </a:r>
            <a:r>
              <a:rPr lang="da-DK" dirty="0"/>
              <a:t> management og indkøb)</a:t>
            </a:r>
          </a:p>
          <a:p>
            <a:pPr marL="285750" lvl="1" indent="-285750">
              <a:buFont typeface="Arial" panose="020B0604020202020204" pitchFamily="34" charset="0"/>
              <a:buChar char="•"/>
            </a:pPr>
            <a:r>
              <a:rPr lang="da-DK" sz="1200" dirty="0"/>
              <a:t>Teamleder og </a:t>
            </a:r>
            <a:r>
              <a:rPr lang="da-DK" sz="1200" dirty="0" err="1"/>
              <a:t>contract</a:t>
            </a:r>
            <a:r>
              <a:rPr lang="da-DK" sz="1200" dirty="0"/>
              <a:t> manager Rikke Pode Madsen</a:t>
            </a:r>
          </a:p>
          <a:p>
            <a:pPr marL="537750" lvl="2" indent="-285750">
              <a:buFont typeface="Arial" panose="020B0604020202020204" pitchFamily="34" charset="0"/>
              <a:buChar char="•"/>
            </a:pPr>
            <a:r>
              <a:rPr lang="da-DK" dirty="0"/>
              <a:t>Tlf.: 65504259</a:t>
            </a:r>
          </a:p>
          <a:p>
            <a:pPr marL="537750" lvl="2" indent="-285750">
              <a:buFont typeface="Arial" panose="020B0604020202020204" pitchFamily="34" charset="0"/>
              <a:buChar char="•"/>
            </a:pPr>
            <a:r>
              <a:rPr lang="da-DK" dirty="0"/>
              <a:t>E-mail: </a:t>
            </a:r>
            <a:r>
              <a:rPr lang="da-DK" dirty="0">
                <a:hlinkClick r:id="rId4"/>
              </a:rPr>
              <a:t>ripm@sdu.dk</a:t>
            </a:r>
            <a:r>
              <a:rPr lang="da-DK" dirty="0"/>
              <a:t> </a:t>
            </a:r>
          </a:p>
          <a:p>
            <a:pPr marL="537750" lvl="2" indent="-285750">
              <a:buFont typeface="Arial" panose="020B0604020202020204" pitchFamily="34" charset="0"/>
              <a:buChar char="•"/>
            </a:pPr>
            <a:endParaRPr lang="da-DK" dirty="0"/>
          </a:p>
          <a:p>
            <a:pPr marL="0" lvl="2" indent="0">
              <a:buNone/>
            </a:pPr>
            <a:r>
              <a:rPr lang="da-DK" sz="1400" b="1" dirty="0"/>
              <a:t>Team Analyse </a:t>
            </a:r>
            <a:r>
              <a:rPr lang="da-DK" sz="1400" dirty="0"/>
              <a:t>(analyser og klimaregnskab)</a:t>
            </a:r>
          </a:p>
          <a:p>
            <a:pPr marL="171450" lvl="2" indent="-171450">
              <a:buFont typeface="Arial" panose="020B0604020202020204" pitchFamily="34" charset="0"/>
              <a:buChar char="•"/>
            </a:pPr>
            <a:r>
              <a:rPr lang="da-DK" dirty="0"/>
              <a:t>Teamleder Michael Ekelund Thorsen </a:t>
            </a:r>
          </a:p>
          <a:p>
            <a:pPr marL="537750" lvl="2" indent="-285750">
              <a:buFont typeface="Arial" panose="020B0604020202020204" pitchFamily="34" charset="0"/>
              <a:buChar char="•"/>
            </a:pPr>
            <a:r>
              <a:rPr lang="da-DK" dirty="0"/>
              <a:t>Tlf.: 65509428</a:t>
            </a:r>
          </a:p>
          <a:p>
            <a:pPr marL="537750" lvl="2" indent="-285750">
              <a:buFont typeface="Arial" panose="020B0604020202020204" pitchFamily="34" charset="0"/>
              <a:buChar char="•"/>
            </a:pPr>
            <a:r>
              <a:rPr lang="da-DK" dirty="0"/>
              <a:t>E-mail: </a:t>
            </a:r>
            <a:r>
              <a:rPr lang="da-DK" dirty="0">
                <a:hlinkClick r:id="rId5"/>
              </a:rPr>
              <a:t>mekt@sdu.dk</a:t>
            </a:r>
            <a:r>
              <a:rPr lang="da-DK" dirty="0"/>
              <a:t> </a:t>
            </a:r>
          </a:p>
          <a:p>
            <a:pPr marL="537750" lvl="2" indent="-285750">
              <a:buFont typeface="Arial" panose="020B0604020202020204" pitchFamily="34" charset="0"/>
              <a:buChar char="•"/>
            </a:pPr>
            <a:endParaRPr lang="da-DK" dirty="0"/>
          </a:p>
          <a:p>
            <a:pPr marL="0" lvl="2" indent="0">
              <a:buNone/>
            </a:pPr>
            <a:r>
              <a:rPr lang="da-DK" sz="1400" b="1" dirty="0"/>
              <a:t>Indkøbs- og udbudschef</a:t>
            </a:r>
          </a:p>
          <a:p>
            <a:pPr marL="171450" lvl="2" indent="-171450">
              <a:buFont typeface="Arial" panose="020B0604020202020204" pitchFamily="34" charset="0"/>
              <a:buChar char="•"/>
            </a:pPr>
            <a:r>
              <a:rPr lang="da-DK" dirty="0"/>
              <a:t>Jesper Lundorff Hoffmann</a:t>
            </a:r>
            <a:endParaRPr lang="da-DK" b="1" dirty="0"/>
          </a:p>
          <a:p>
            <a:pPr marL="537750" lvl="2" indent="-285750">
              <a:buFont typeface="Arial" panose="020B0604020202020204" pitchFamily="34" charset="0"/>
              <a:buChar char="•"/>
            </a:pPr>
            <a:r>
              <a:rPr lang="da-DK" dirty="0"/>
              <a:t>Tlf.: 65501028</a:t>
            </a:r>
          </a:p>
          <a:p>
            <a:pPr marL="537750" lvl="2" indent="-285750">
              <a:buFont typeface="Arial" panose="020B0604020202020204" pitchFamily="34" charset="0"/>
              <a:buChar char="•"/>
            </a:pPr>
            <a:r>
              <a:rPr lang="da-DK" dirty="0"/>
              <a:t>E-mail: </a:t>
            </a:r>
            <a:r>
              <a:rPr lang="da-DK" dirty="0">
                <a:hlinkClick r:id="rId6"/>
              </a:rPr>
              <a:t>jeho@sdu.dk</a:t>
            </a:r>
            <a:r>
              <a:rPr lang="da-DK" dirty="0"/>
              <a:t> </a:t>
            </a:r>
          </a:p>
          <a:p>
            <a:pPr marL="0" lvl="2" indent="0">
              <a:buNone/>
            </a:pPr>
            <a:r>
              <a:rPr lang="da-DK" b="1" dirty="0"/>
              <a:t> </a:t>
            </a:r>
          </a:p>
          <a:p>
            <a:pPr marL="252000" lvl="1" indent="0">
              <a:buNone/>
            </a:pPr>
            <a:endParaRPr lang="da-DK" dirty="0"/>
          </a:p>
        </p:txBody>
      </p:sp>
      <p:sp>
        <p:nvSpPr>
          <p:cNvPr id="4" name="Pladsholder til dato 3">
            <a:extLst>
              <a:ext uri="{FF2B5EF4-FFF2-40B4-BE49-F238E27FC236}">
                <a16:creationId xmlns:a16="http://schemas.microsoft.com/office/drawing/2014/main" id="{34493F51-6031-CE6E-0E0B-E3B906A6A951}"/>
              </a:ext>
            </a:extLst>
          </p:cNvPr>
          <p:cNvSpPr>
            <a:spLocks noGrp="1"/>
          </p:cNvSpPr>
          <p:nvPr>
            <p:ph type="dt" sz="half" idx="10"/>
          </p:nvPr>
        </p:nvSpPr>
        <p:spPr/>
        <p:txBody>
          <a:bodyPr/>
          <a:lstStyle/>
          <a:p>
            <a:fld id="{BCDC5B8C-1597-4663-97C0-98203BFC55A2}" type="datetime1">
              <a:rPr lang="da-DK" smtClean="0"/>
              <a:t>16-02-2024</a:t>
            </a:fld>
            <a:endParaRPr lang="da-DK"/>
          </a:p>
        </p:txBody>
      </p:sp>
      <p:sp>
        <p:nvSpPr>
          <p:cNvPr id="5" name="Pladsholder til sidefod 4">
            <a:extLst>
              <a:ext uri="{FF2B5EF4-FFF2-40B4-BE49-F238E27FC236}">
                <a16:creationId xmlns:a16="http://schemas.microsoft.com/office/drawing/2014/main" id="{0C5F8CEC-26B5-BEF3-A34D-14F884657C8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335B747-642C-4432-2539-71F957948E0C}"/>
              </a:ext>
            </a:extLst>
          </p:cNvPr>
          <p:cNvSpPr>
            <a:spLocks noGrp="1"/>
          </p:cNvSpPr>
          <p:nvPr>
            <p:ph type="sldNum" sz="quarter" idx="12"/>
          </p:nvPr>
        </p:nvSpPr>
        <p:spPr/>
        <p:txBody>
          <a:bodyPr/>
          <a:lstStyle/>
          <a:p>
            <a:fld id="{2C8CEE63-1742-436B-8B0D-E58E46136F84}" type="slidenum">
              <a:rPr lang="da-DK" smtClean="0"/>
              <a:t>14</a:t>
            </a:fld>
            <a:endParaRPr lang="da-DK"/>
          </a:p>
        </p:txBody>
      </p:sp>
      <p:pic>
        <p:nvPicPr>
          <p:cNvPr id="8" name="Billede 7" descr="Et billede, der indeholder hovedtelefon, Elektrisk blå, Hovedtelefoner/høretelefoner, design&#10;&#10;Automatisk genereret beskrivelse">
            <a:extLst>
              <a:ext uri="{FF2B5EF4-FFF2-40B4-BE49-F238E27FC236}">
                <a16:creationId xmlns:a16="http://schemas.microsoft.com/office/drawing/2014/main" id="{900EC04B-C7D7-CB8C-5FC7-61D647DF228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89881" y="1264555"/>
            <a:ext cx="3810000" cy="3810000"/>
          </a:xfrm>
          <a:prstGeom prst="rect">
            <a:avLst/>
          </a:prstGeom>
        </p:spPr>
      </p:pic>
    </p:spTree>
    <p:extLst>
      <p:ext uri="{BB962C8B-B14F-4D97-AF65-F5344CB8AC3E}">
        <p14:creationId xmlns:p14="http://schemas.microsoft.com/office/powerpoint/2010/main" val="3708467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6332747" y="2803585"/>
            <a:ext cx="4260851" cy="1024891"/>
          </a:xfrm>
        </p:spPr>
        <p:txBody>
          <a:bodyPr vert="horz" lIns="91440" tIns="45720" rIns="91440" bIns="45720" rtlCol="0" anchor="b" anchorCtr="0">
            <a:normAutofit/>
          </a:bodyPr>
          <a:lstStyle/>
          <a:p>
            <a:r>
              <a:rPr lang="da-DK" sz="3800" dirty="0"/>
              <a:t>Spørgsmål</a:t>
            </a:r>
          </a:p>
        </p:txBody>
      </p:sp>
      <p:pic>
        <p:nvPicPr>
          <p:cNvPr id="7" name="Billede 6" descr="Et billede, der indeholder legetøj, tegning&#10;&#10;Automatisk genereret beskrivelse">
            <a:extLst>
              <a:ext uri="{FF2B5EF4-FFF2-40B4-BE49-F238E27FC236}">
                <a16:creationId xmlns:a16="http://schemas.microsoft.com/office/drawing/2014/main" id="{DD678119-2D25-4D3C-8C12-A2FA49EEBED1}"/>
              </a:ext>
            </a:extLst>
          </p:cNvPr>
          <p:cNvPicPr>
            <a:picLocks noChangeAspect="1"/>
          </p:cNvPicPr>
          <p:nvPr/>
        </p:nvPicPr>
        <p:blipFill rotWithShape="1">
          <a:blip r:embed="rId2">
            <a:extLst>
              <a:ext uri="{28A0092B-C50C-407E-A947-70E740481C1C}">
                <a14:useLocalDpi xmlns:a14="http://schemas.microsoft.com/office/drawing/2010/main" val="0"/>
              </a:ext>
            </a:extLst>
          </a:blip>
          <a:srcRect l="601"/>
          <a:stretch/>
        </p:blipFill>
        <p:spPr>
          <a:xfrm>
            <a:off x="2092623" y="0"/>
            <a:ext cx="2760784" cy="6857990"/>
          </a:xfrm>
          <a:prstGeom prst="rect">
            <a:avLst/>
          </a:prstGeom>
        </p:spPr>
      </p:pic>
    </p:spTree>
    <p:extLst>
      <p:ext uri="{BB962C8B-B14F-4D97-AF65-F5344CB8AC3E}">
        <p14:creationId xmlns:p14="http://schemas.microsoft.com/office/powerpoint/2010/main" val="249261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a:extLst>
              <a:ext uri="{FF2B5EF4-FFF2-40B4-BE49-F238E27FC236}">
                <a16:creationId xmlns:a16="http://schemas.microsoft.com/office/drawing/2014/main" id="{31191F63-D16D-06E2-3D50-16A1FAB362B6}"/>
              </a:ext>
            </a:extLst>
          </p:cNvPr>
          <p:cNvSpPr>
            <a:spLocks noGrp="1"/>
          </p:cNvSpPr>
          <p:nvPr>
            <p:ph type="dt" sz="half" idx="2"/>
          </p:nvPr>
        </p:nvSpPr>
        <p:spPr/>
        <p:txBody>
          <a:bodyPr/>
          <a:lstStyle/>
          <a:p>
            <a:fld id="{0388D0B8-96F2-422A-9333-D585A751F2AE}" type="datetime1">
              <a:rPr lang="da-DK" smtClean="0"/>
              <a:t>16-02-2024</a:t>
            </a:fld>
            <a:endParaRPr lang="da-DK" dirty="0"/>
          </a:p>
        </p:txBody>
      </p:sp>
      <p:sp>
        <p:nvSpPr>
          <p:cNvPr id="4" name="Content Placeholder 2">
            <a:extLst>
              <a:ext uri="{FF2B5EF4-FFF2-40B4-BE49-F238E27FC236}">
                <a16:creationId xmlns:a16="http://schemas.microsoft.com/office/drawing/2014/main" id="{AE860BD4-60B8-F058-8C0D-F50DDF112B24}"/>
              </a:ext>
            </a:extLst>
          </p:cNvPr>
          <p:cNvSpPr txBox="1">
            <a:spLocks/>
          </p:cNvSpPr>
          <p:nvPr/>
        </p:nvSpPr>
        <p:spPr>
          <a:xfrm>
            <a:off x="411163" y="1496769"/>
            <a:ext cx="10961237" cy="3864462"/>
          </a:xfrm>
          <a:prstGeom prst="rect">
            <a:avLst/>
          </a:prstGeom>
        </p:spPr>
        <p:txBody>
          <a:bodyPr/>
          <a:lst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a:lstStyle>
          <a:p>
            <a:r>
              <a:rPr lang="da-DK" sz="1400" b="1" dirty="0">
                <a:latin typeface="Calibri" panose="020F0502020204030204" pitchFamily="34" charset="0"/>
                <a:ea typeface="Calibri" panose="020F0502020204030204" pitchFamily="34" charset="0"/>
              </a:rPr>
              <a:t>Projekttitel: Indhentning og samling af data til brug for skemalægning og eksamensplanlægning </a:t>
            </a:r>
            <a:endParaRPr lang="da-DK" sz="1400" dirty="0">
              <a:latin typeface="Calibri" panose="020F0502020204030204" pitchFamily="34" charset="0"/>
              <a:ea typeface="Calibri" panose="020F0502020204030204" pitchFamily="34" charset="0"/>
            </a:endParaRPr>
          </a:p>
          <a:p>
            <a:pPr marL="0" indent="0">
              <a:buFont typeface="Wingdings" panose="05000000000000000000" pitchFamily="2" charset="2"/>
              <a:buNone/>
            </a:pPr>
            <a:r>
              <a:rPr lang="da-DK" sz="1400" b="1" dirty="0">
                <a:latin typeface="Calibri" panose="020F0502020204030204" pitchFamily="34" charset="0"/>
                <a:ea typeface="Calibri" panose="020F0502020204030204" pitchFamily="34" charset="0"/>
              </a:rPr>
              <a:t> </a:t>
            </a:r>
            <a:endParaRPr lang="da-DK" sz="1400" dirty="0">
              <a:latin typeface="Calibri" panose="020F0502020204030204" pitchFamily="34" charset="0"/>
              <a:ea typeface="Calibri" panose="020F0502020204030204" pitchFamily="34" charset="0"/>
            </a:endParaRPr>
          </a:p>
          <a:p>
            <a:r>
              <a:rPr lang="da-DK" sz="1400" dirty="0">
                <a:latin typeface="Calibri" panose="020F0502020204030204" pitchFamily="34" charset="0"/>
                <a:ea typeface="Calibri" panose="020F0502020204030204" pitchFamily="34" charset="0"/>
              </a:rPr>
              <a:t>I er i processen kommet frem til, at der skal indkøbes et nyt system til at hjælpe med skemalægning og eksamensplanlægning</a:t>
            </a:r>
          </a:p>
          <a:p>
            <a:pPr marL="0" indent="0">
              <a:buFont typeface="Wingdings" panose="05000000000000000000" pitchFamily="2" charset="2"/>
              <a:buNone/>
            </a:pPr>
            <a:r>
              <a:rPr lang="da-DK" sz="1400" dirty="0">
                <a:latin typeface="Calibri" panose="020F0502020204030204" pitchFamily="34" charset="0"/>
                <a:ea typeface="Calibri" panose="020F0502020204030204" pitchFamily="34" charset="0"/>
              </a:rPr>
              <a:t> </a:t>
            </a:r>
          </a:p>
          <a:p>
            <a:r>
              <a:rPr lang="da-DK" sz="1400" dirty="0">
                <a:latin typeface="Calibri" panose="020F0502020204030204" pitchFamily="34" charset="0"/>
                <a:ea typeface="Calibri" panose="020F0502020204030204" pitchFamily="34" charset="0"/>
              </a:rPr>
              <a:t>I ønsker en digitalisering af processen, så behovet for manuel indtastning af data i regneark og samling af data i en database vil gøre det nemmere at sortere data til forskellige behov.   </a:t>
            </a:r>
          </a:p>
          <a:p>
            <a:pPr marL="0" indent="0">
              <a:buFont typeface="Wingdings" panose="05000000000000000000" pitchFamily="2" charset="2"/>
              <a:buNone/>
            </a:pPr>
            <a:r>
              <a:rPr lang="da-DK" sz="1400" dirty="0">
                <a:latin typeface="Calibri" panose="020F0502020204030204" pitchFamily="34" charset="0"/>
                <a:ea typeface="Calibri" panose="020F0502020204030204" pitchFamily="34" charset="0"/>
              </a:rPr>
              <a:t> </a:t>
            </a:r>
          </a:p>
          <a:p>
            <a:r>
              <a:rPr lang="da-DK" sz="1400" dirty="0">
                <a:latin typeface="Calibri" panose="020F0502020204030204" pitchFamily="34" charset="0"/>
                <a:ea typeface="Calibri" panose="020F0502020204030204" pitchFamily="34" charset="0"/>
              </a:rPr>
              <a:t>Projektet ønsker også at undersøge mulighederne for en løsning, der kan indhente data fra og/eller overføre data til eksisterende SDU-systemer og om muligt også kommunikere med undervisere via forms e.l., der kan integrere data direkte i løsningen.   </a:t>
            </a:r>
          </a:p>
          <a:p>
            <a:endParaRPr lang="da-DK" dirty="0"/>
          </a:p>
        </p:txBody>
      </p:sp>
      <p:sp>
        <p:nvSpPr>
          <p:cNvPr id="5" name="Title 1">
            <a:extLst>
              <a:ext uri="{FF2B5EF4-FFF2-40B4-BE49-F238E27FC236}">
                <a16:creationId xmlns:a16="http://schemas.microsoft.com/office/drawing/2014/main" id="{D646F9C3-6D93-8617-438C-322F733859AE}"/>
              </a:ext>
            </a:extLst>
          </p:cNvPr>
          <p:cNvSpPr txBox="1">
            <a:spLocks/>
          </p:cNvSpPr>
          <p:nvPr/>
        </p:nvSpPr>
        <p:spPr>
          <a:xfrm>
            <a:off x="410400" y="916102"/>
            <a:ext cx="10962000" cy="671967"/>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tabLst>
                <a:tab pos="1438275" algn="l"/>
              </a:tabLst>
              <a:defRPr sz="9400" b="1" kern="1200">
                <a:solidFill>
                  <a:schemeClr val="tx1"/>
                </a:solidFill>
                <a:latin typeface="+mj-lt"/>
                <a:ea typeface="+mj-ea"/>
                <a:cs typeface="+mj-cs"/>
              </a:defRPr>
            </a:lvl1pPr>
          </a:lstStyle>
          <a:p>
            <a:r>
              <a:rPr lang="da-DK" sz="3000" dirty="0"/>
              <a:t>Casen</a:t>
            </a:r>
          </a:p>
        </p:txBody>
      </p:sp>
      <p:sp>
        <p:nvSpPr>
          <p:cNvPr id="2" name="Tekstfelt 1">
            <a:extLst>
              <a:ext uri="{FF2B5EF4-FFF2-40B4-BE49-F238E27FC236}">
                <a16:creationId xmlns:a16="http://schemas.microsoft.com/office/drawing/2014/main" id="{872062DC-3785-000B-B2A5-1066B693F05B}"/>
              </a:ext>
            </a:extLst>
          </p:cNvPr>
          <p:cNvSpPr txBox="1"/>
          <p:nvPr/>
        </p:nvSpPr>
        <p:spPr>
          <a:xfrm>
            <a:off x="475129" y="4758220"/>
            <a:ext cx="9986683" cy="738664"/>
          </a:xfrm>
          <a:prstGeom prst="rect">
            <a:avLst/>
          </a:prstGeom>
          <a:noFill/>
        </p:spPr>
        <p:txBody>
          <a:bodyPr wrap="square" lIns="0" tIns="0" rIns="0" bIns="0" rtlCol="0">
            <a:spAutoFit/>
          </a:bodyPr>
          <a:lstStyle/>
          <a:p>
            <a:r>
              <a:rPr lang="da-DK" sz="1600" b="1" dirty="0"/>
              <a:t>Hvornår er noget et indkøb?</a:t>
            </a:r>
          </a:p>
          <a:p>
            <a:pPr marL="285750" indent="-285750">
              <a:buFont typeface="Arial" panose="020B0604020202020204" pitchFamily="34" charset="0"/>
              <a:buChar char="•"/>
            </a:pPr>
            <a:r>
              <a:rPr lang="da-DK" sz="1600" dirty="0"/>
              <a:t>Der er tale om et indkøb når I skal have en leverandør til at levere en ydelse eller en vare til SDU, som vi betaler for. Betaling består som oftest af penge. </a:t>
            </a:r>
          </a:p>
        </p:txBody>
      </p:sp>
    </p:spTree>
    <p:extLst>
      <p:ext uri="{BB962C8B-B14F-4D97-AF65-F5344CB8AC3E}">
        <p14:creationId xmlns:p14="http://schemas.microsoft.com/office/powerpoint/2010/main" val="426458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D19868-5CBA-4509-ACB0-4062B92AFFA8}"/>
              </a:ext>
            </a:extLst>
          </p:cNvPr>
          <p:cNvSpPr>
            <a:spLocks noGrp="1"/>
          </p:cNvSpPr>
          <p:nvPr>
            <p:ph type="title"/>
          </p:nvPr>
        </p:nvSpPr>
        <p:spPr>
          <a:xfrm>
            <a:off x="6386323" y="624110"/>
            <a:ext cx="3766137" cy="1280890"/>
          </a:xfrm>
        </p:spPr>
        <p:txBody>
          <a:bodyPr>
            <a:normAutofit/>
          </a:bodyPr>
          <a:lstStyle/>
          <a:p>
            <a:pPr>
              <a:lnSpc>
                <a:spcPct val="90000"/>
              </a:lnSpc>
            </a:pPr>
            <a:r>
              <a:rPr lang="da-DK" sz="2800" dirty="0"/>
              <a:t>Intern indkøbsvejledning</a:t>
            </a:r>
          </a:p>
        </p:txBody>
      </p:sp>
      <p:pic>
        <p:nvPicPr>
          <p:cNvPr id="10" name="Billede 9" descr="Et billede, der indeholder legetøj, tegning&#10;&#10;Automatisk genereret beskrivelse">
            <a:extLst>
              <a:ext uri="{FF2B5EF4-FFF2-40B4-BE49-F238E27FC236}">
                <a16:creationId xmlns:a16="http://schemas.microsoft.com/office/drawing/2014/main" id="{7D6DD502-4729-4642-B704-E21B4213053E}"/>
              </a:ext>
            </a:extLst>
          </p:cNvPr>
          <p:cNvPicPr>
            <a:picLocks noChangeAspect="1"/>
          </p:cNvPicPr>
          <p:nvPr/>
        </p:nvPicPr>
        <p:blipFill rotWithShape="1">
          <a:blip r:embed="rId2">
            <a:extLst>
              <a:ext uri="{28A0092B-C50C-407E-A947-70E740481C1C}">
                <a14:useLocalDpi xmlns:a14="http://schemas.microsoft.com/office/drawing/2010/main" val="0"/>
              </a:ext>
            </a:extLst>
          </a:blip>
          <a:srcRect l="11248" r="9997" b="-1"/>
          <a:stretch/>
        </p:blipFill>
        <p:spPr>
          <a:xfrm>
            <a:off x="2118058" y="1731"/>
            <a:ext cx="3503318" cy="6858000"/>
          </a:xfrm>
          <a:prstGeom prst="rect">
            <a:avLst/>
          </a:prstGeom>
        </p:spPr>
      </p:pic>
      <p:sp>
        <p:nvSpPr>
          <p:cNvPr id="3" name="Pladsholder til indhold 2">
            <a:extLst>
              <a:ext uri="{FF2B5EF4-FFF2-40B4-BE49-F238E27FC236}">
                <a16:creationId xmlns:a16="http://schemas.microsoft.com/office/drawing/2014/main" id="{B6E71639-71E7-42BA-89FB-56FCE8FD63B6}"/>
              </a:ext>
            </a:extLst>
          </p:cNvPr>
          <p:cNvSpPr>
            <a:spLocks noGrp="1"/>
          </p:cNvSpPr>
          <p:nvPr>
            <p:ph idx="1"/>
          </p:nvPr>
        </p:nvSpPr>
        <p:spPr>
          <a:xfrm>
            <a:off x="6386322" y="1555629"/>
            <a:ext cx="4465707" cy="5134897"/>
          </a:xfrm>
        </p:spPr>
        <p:txBody>
          <a:bodyPr>
            <a:normAutofit/>
          </a:bodyPr>
          <a:lstStyle/>
          <a:p>
            <a:pPr>
              <a:lnSpc>
                <a:spcPct val="90000"/>
              </a:lnSpc>
              <a:buFont typeface="+mj-lt"/>
              <a:buAutoNum type="arabicPeriod"/>
            </a:pPr>
            <a:r>
              <a:rPr lang="da-DK" sz="1400" dirty="0"/>
              <a:t>Findes varen brugt på SDU </a:t>
            </a:r>
            <a:br>
              <a:rPr lang="da-DK" sz="1000" dirty="0"/>
            </a:br>
            <a:endParaRPr lang="da-DK" sz="1000" dirty="0"/>
          </a:p>
          <a:p>
            <a:pPr>
              <a:lnSpc>
                <a:spcPct val="90000"/>
              </a:lnSpc>
              <a:buFont typeface="+mj-lt"/>
              <a:buAutoNum type="arabicPeriod"/>
            </a:pPr>
            <a:r>
              <a:rPr lang="da-DK" sz="1400" dirty="0"/>
              <a:t>Hvis ikke se om de kan købes via en SDU-aftale </a:t>
            </a:r>
          </a:p>
          <a:p>
            <a:pPr lvl="1">
              <a:lnSpc>
                <a:spcPct val="90000"/>
              </a:lnSpc>
              <a:buFont typeface="+mj-lt"/>
              <a:buAutoNum type="arabicPeriod"/>
            </a:pPr>
            <a:r>
              <a:rPr lang="da-DK" sz="1200" dirty="0" err="1"/>
              <a:t>SDU’s</a:t>
            </a:r>
            <a:r>
              <a:rPr lang="da-DK" sz="1200" dirty="0"/>
              <a:t> Indkøbssystem</a:t>
            </a:r>
          </a:p>
          <a:p>
            <a:pPr lvl="1">
              <a:lnSpc>
                <a:spcPct val="90000"/>
              </a:lnSpc>
              <a:buFont typeface="+mj-lt"/>
              <a:buAutoNum type="arabicPeriod"/>
            </a:pPr>
            <a:r>
              <a:rPr lang="da-DK" sz="1200" dirty="0"/>
              <a:t>SDU IT Webshop</a:t>
            </a:r>
          </a:p>
          <a:p>
            <a:pPr lvl="1">
              <a:lnSpc>
                <a:spcPct val="90000"/>
              </a:lnSpc>
              <a:buFont typeface="+mj-lt"/>
              <a:buAutoNum type="arabicPeriod"/>
            </a:pPr>
            <a:r>
              <a:rPr lang="da-DK" sz="1200" dirty="0"/>
              <a:t>Inventar til fakulteter</a:t>
            </a:r>
          </a:p>
          <a:p>
            <a:pPr lvl="1">
              <a:lnSpc>
                <a:spcPct val="90000"/>
              </a:lnSpc>
              <a:buFont typeface="+mj-lt"/>
              <a:buAutoNum type="arabicPeriod"/>
            </a:pPr>
            <a:r>
              <a:rPr lang="da-DK" sz="1200" dirty="0"/>
              <a:t>Inventar til Fællesområdet</a:t>
            </a:r>
          </a:p>
          <a:p>
            <a:pPr lvl="1">
              <a:lnSpc>
                <a:spcPct val="90000"/>
              </a:lnSpc>
              <a:buFont typeface="+mj-lt"/>
              <a:buAutoNum type="arabicPeriod"/>
            </a:pPr>
            <a:r>
              <a:rPr lang="da-DK" sz="1200" dirty="0"/>
              <a:t>Grafisk Center</a:t>
            </a:r>
          </a:p>
          <a:p>
            <a:pPr lvl="1">
              <a:lnSpc>
                <a:spcPct val="90000"/>
              </a:lnSpc>
              <a:buFont typeface="+mj-lt"/>
              <a:buAutoNum type="arabicPeriod"/>
            </a:pPr>
            <a:r>
              <a:rPr lang="da-DK" sz="1200" dirty="0"/>
              <a:t>Boligformidling</a:t>
            </a:r>
            <a:br>
              <a:rPr lang="da-DK" sz="800" dirty="0"/>
            </a:br>
            <a:endParaRPr lang="da-DK" sz="800" dirty="0"/>
          </a:p>
          <a:p>
            <a:pPr>
              <a:lnSpc>
                <a:spcPct val="90000"/>
              </a:lnSpc>
              <a:buFont typeface="+mj-lt"/>
              <a:buAutoNum type="arabicPeriod"/>
            </a:pPr>
            <a:r>
              <a:rPr lang="da-DK" sz="1400" dirty="0"/>
              <a:t>Indkøb udenfor aftale til en værdi mindre end 100.000 kr. (ex. moms) for hele aftaleperioden</a:t>
            </a:r>
          </a:p>
          <a:p>
            <a:pPr lvl="1">
              <a:lnSpc>
                <a:spcPct val="90000"/>
              </a:lnSpc>
              <a:buFont typeface="+mj-lt"/>
              <a:buAutoNum type="arabicPeriod"/>
            </a:pPr>
            <a:r>
              <a:rPr lang="da-DK" sz="1200" dirty="0"/>
              <a:t>Skal Indkøb og Udbud </a:t>
            </a:r>
            <a:r>
              <a:rPr lang="da-DK" sz="1200" b="1" u="sng" dirty="0"/>
              <a:t>ikke</a:t>
            </a:r>
            <a:r>
              <a:rPr lang="da-DK" sz="1200" dirty="0"/>
              <a:t> ind over i forhold til vurdering om klar grænseoverskridende interesse.</a:t>
            </a:r>
            <a:br>
              <a:rPr lang="da-DK" sz="1000" dirty="0"/>
            </a:br>
            <a:endParaRPr lang="da-DK" sz="1000" dirty="0"/>
          </a:p>
          <a:p>
            <a:pPr>
              <a:lnSpc>
                <a:spcPct val="90000"/>
              </a:lnSpc>
              <a:buFont typeface="+mj-lt"/>
              <a:buAutoNum type="arabicPeriod"/>
            </a:pPr>
            <a:r>
              <a:rPr lang="da-DK" sz="1400" dirty="0"/>
              <a:t>Indkøb udenfor aftale til en værdi mere end 100.000 kr. (ex. moms) for hele aftaleperioden</a:t>
            </a:r>
          </a:p>
          <a:p>
            <a:pPr lvl="1">
              <a:lnSpc>
                <a:spcPct val="90000"/>
              </a:lnSpc>
              <a:buFont typeface="+mj-lt"/>
              <a:buAutoNum type="arabicPeriod"/>
            </a:pPr>
            <a:r>
              <a:rPr lang="da-DK" sz="1200" dirty="0"/>
              <a:t>Skal Indkøb og Udbud </a:t>
            </a:r>
            <a:r>
              <a:rPr lang="da-DK" sz="1200" b="1" u="sng" dirty="0"/>
              <a:t>altid</a:t>
            </a:r>
            <a:r>
              <a:rPr lang="da-DK" sz="1200" dirty="0"/>
              <a:t> ind over i forhold til vurderingen om klar grænseoverskridende interesse og i forhold til kvalitetssikring af aftalen og indkøbet.</a:t>
            </a:r>
            <a:br>
              <a:rPr lang="da-DK" sz="1200" dirty="0"/>
            </a:br>
            <a:br>
              <a:rPr lang="da-DK" sz="1200" dirty="0"/>
            </a:br>
            <a:br>
              <a:rPr lang="da-DK" sz="1200" dirty="0"/>
            </a:br>
            <a:endParaRPr lang="da-DK" sz="1200" dirty="0"/>
          </a:p>
          <a:p>
            <a:pPr lvl="1">
              <a:lnSpc>
                <a:spcPct val="90000"/>
              </a:lnSpc>
              <a:buFont typeface="+mj-lt"/>
              <a:buAutoNum type="arabicPeriod"/>
            </a:pPr>
            <a:endParaRPr lang="da-DK" sz="1200" dirty="0"/>
          </a:p>
          <a:p>
            <a:pPr lvl="1">
              <a:lnSpc>
                <a:spcPct val="90000"/>
              </a:lnSpc>
              <a:buFont typeface="+mj-lt"/>
              <a:buAutoNum type="arabicPeriod"/>
            </a:pPr>
            <a:endParaRPr lang="da-DK" sz="1200" dirty="0"/>
          </a:p>
          <a:p>
            <a:pPr marL="252000" lvl="1" indent="0">
              <a:lnSpc>
                <a:spcPct val="90000"/>
              </a:lnSpc>
              <a:buNone/>
            </a:pPr>
            <a:br>
              <a:rPr lang="da-DK" sz="1200" dirty="0"/>
            </a:br>
            <a:endParaRPr lang="da-DK" sz="1200" dirty="0"/>
          </a:p>
          <a:p>
            <a:pPr marL="914400" lvl="2" indent="0">
              <a:lnSpc>
                <a:spcPct val="90000"/>
              </a:lnSpc>
              <a:buNone/>
            </a:pPr>
            <a:endParaRPr lang="da-DK" sz="1000" dirty="0"/>
          </a:p>
          <a:p>
            <a:pPr marL="400050" indent="-285750">
              <a:lnSpc>
                <a:spcPct val="90000"/>
              </a:lnSpc>
            </a:pPr>
            <a:r>
              <a:rPr lang="da-DK" sz="1200" dirty="0"/>
              <a:t>Vejledning: </a:t>
            </a:r>
            <a:r>
              <a:rPr lang="da-DK" sz="1000" dirty="0">
                <a:hlinkClick r:id="rId3"/>
              </a:rPr>
              <a:t>https://syddanskuni.sharepoint.com/Sites/iut/SitePages/Vejledning-til-indk%C3%B8b(1).aspx</a:t>
            </a:r>
            <a:r>
              <a:rPr lang="da-DK" sz="1000" dirty="0"/>
              <a:t> </a:t>
            </a:r>
          </a:p>
        </p:txBody>
      </p:sp>
    </p:spTree>
    <p:extLst>
      <p:ext uri="{BB962C8B-B14F-4D97-AF65-F5344CB8AC3E}">
        <p14:creationId xmlns:p14="http://schemas.microsoft.com/office/powerpoint/2010/main" val="1245995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91544" y="0"/>
            <a:ext cx="8229600" cy="1143000"/>
          </a:xfrm>
        </p:spPr>
        <p:txBody>
          <a:bodyPr/>
          <a:lstStyle/>
          <a:p>
            <a:r>
              <a:rPr lang="da-DK" dirty="0"/>
              <a:t>Udbudsproces</a:t>
            </a:r>
          </a:p>
        </p:txBody>
      </p:sp>
      <p:graphicFrame>
        <p:nvGraphicFramePr>
          <p:cNvPr id="4" name="Diagram 3"/>
          <p:cNvGraphicFramePr/>
          <p:nvPr>
            <p:extLst>
              <p:ext uri="{D42A27DB-BD31-4B8C-83A1-F6EECF244321}">
                <p14:modId xmlns:p14="http://schemas.microsoft.com/office/powerpoint/2010/main" val="3677050265"/>
              </p:ext>
            </p:extLst>
          </p:nvPr>
        </p:nvGraphicFramePr>
        <p:xfrm>
          <a:off x="1552092" y="806125"/>
          <a:ext cx="9108504"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felt 2">
            <a:extLst>
              <a:ext uri="{FF2B5EF4-FFF2-40B4-BE49-F238E27FC236}">
                <a16:creationId xmlns:a16="http://schemas.microsoft.com/office/drawing/2014/main" id="{08C44D2A-E4C4-49A1-827A-4E9C1ACB766B}"/>
              </a:ext>
            </a:extLst>
          </p:cNvPr>
          <p:cNvSpPr txBox="1"/>
          <p:nvPr/>
        </p:nvSpPr>
        <p:spPr>
          <a:xfrm>
            <a:off x="3300525" y="1701104"/>
            <a:ext cx="1800200" cy="400110"/>
          </a:xfrm>
          <a:prstGeom prst="rect">
            <a:avLst/>
          </a:prstGeom>
          <a:noFill/>
        </p:spPr>
        <p:txBody>
          <a:bodyPr wrap="square" rtlCol="0">
            <a:spAutoFit/>
          </a:bodyPr>
          <a:lstStyle/>
          <a:p>
            <a:pPr marL="171450" indent="-171450">
              <a:buFontTx/>
              <a:buChar char="-"/>
            </a:pPr>
            <a:r>
              <a:rPr lang="da-DK" sz="1000" dirty="0"/>
              <a:t>CM</a:t>
            </a:r>
          </a:p>
          <a:p>
            <a:pPr marL="171450" indent="-171450">
              <a:buFontTx/>
              <a:buChar char="-"/>
            </a:pPr>
            <a:r>
              <a:rPr lang="da-DK" sz="1000" dirty="0"/>
              <a:t>Brugere</a:t>
            </a:r>
          </a:p>
        </p:txBody>
      </p:sp>
      <p:sp>
        <p:nvSpPr>
          <p:cNvPr id="8" name="Tekstfelt 7">
            <a:extLst>
              <a:ext uri="{FF2B5EF4-FFF2-40B4-BE49-F238E27FC236}">
                <a16:creationId xmlns:a16="http://schemas.microsoft.com/office/drawing/2014/main" id="{AC58D098-289F-42AF-A3FF-66C01459C118}"/>
              </a:ext>
            </a:extLst>
          </p:cNvPr>
          <p:cNvSpPr txBox="1"/>
          <p:nvPr/>
        </p:nvSpPr>
        <p:spPr>
          <a:xfrm>
            <a:off x="2369279" y="4540332"/>
            <a:ext cx="1224136" cy="900246"/>
          </a:xfrm>
          <a:prstGeom prst="rect">
            <a:avLst/>
          </a:prstGeom>
          <a:noFill/>
        </p:spPr>
        <p:txBody>
          <a:bodyPr wrap="square" rtlCol="0">
            <a:spAutoFit/>
          </a:bodyPr>
          <a:lstStyle/>
          <a:p>
            <a:pPr marL="171450" indent="-171450">
              <a:buFontTx/>
              <a:buChar char="-"/>
            </a:pPr>
            <a:r>
              <a:rPr lang="da-DK" sz="1050" dirty="0"/>
              <a:t>Projektgruppe</a:t>
            </a:r>
          </a:p>
          <a:p>
            <a:pPr marL="171450" indent="-171450">
              <a:buFontTx/>
              <a:buChar char="-"/>
            </a:pPr>
            <a:r>
              <a:rPr lang="da-DK" sz="1050" dirty="0"/>
              <a:t>Indkøb og Udbud v. CM</a:t>
            </a:r>
          </a:p>
          <a:p>
            <a:pPr marL="171450" indent="-171450">
              <a:buFontTx/>
              <a:buChar char="-"/>
            </a:pPr>
            <a:r>
              <a:rPr lang="da-DK" sz="1050" dirty="0"/>
              <a:t>Opstartsmøder og evt. test</a:t>
            </a:r>
          </a:p>
        </p:txBody>
      </p:sp>
      <p:sp>
        <p:nvSpPr>
          <p:cNvPr id="9" name="Tekstfelt 8">
            <a:extLst>
              <a:ext uri="{FF2B5EF4-FFF2-40B4-BE49-F238E27FC236}">
                <a16:creationId xmlns:a16="http://schemas.microsoft.com/office/drawing/2014/main" id="{330C4D01-E722-4040-B673-F97D945FB71A}"/>
              </a:ext>
            </a:extLst>
          </p:cNvPr>
          <p:cNvSpPr txBox="1"/>
          <p:nvPr/>
        </p:nvSpPr>
        <p:spPr>
          <a:xfrm>
            <a:off x="7711684" y="1504946"/>
            <a:ext cx="2139682" cy="577081"/>
          </a:xfrm>
          <a:prstGeom prst="rect">
            <a:avLst/>
          </a:prstGeom>
          <a:noFill/>
        </p:spPr>
        <p:txBody>
          <a:bodyPr wrap="square" rtlCol="0">
            <a:spAutoFit/>
          </a:bodyPr>
          <a:lstStyle/>
          <a:p>
            <a:pPr marL="628650" lvl="1" indent="-171450">
              <a:buFontTx/>
              <a:buChar char="-"/>
            </a:pPr>
            <a:r>
              <a:rPr lang="da-DK" sz="1050" dirty="0"/>
              <a:t>Projekt-/brugergruppe og evt. styregruppe</a:t>
            </a:r>
          </a:p>
          <a:p>
            <a:pPr marL="628650" lvl="1" indent="-171450">
              <a:buFontTx/>
              <a:buChar char="-"/>
            </a:pPr>
            <a:r>
              <a:rPr lang="da-DK" sz="1050" dirty="0"/>
              <a:t>Dialog med markedet</a:t>
            </a:r>
          </a:p>
        </p:txBody>
      </p:sp>
      <p:sp>
        <p:nvSpPr>
          <p:cNvPr id="11" name="Tekstfelt 10">
            <a:extLst>
              <a:ext uri="{FF2B5EF4-FFF2-40B4-BE49-F238E27FC236}">
                <a16:creationId xmlns:a16="http://schemas.microsoft.com/office/drawing/2014/main" id="{F3596F95-4FCB-471B-8530-E97C3EAA4217}"/>
              </a:ext>
            </a:extLst>
          </p:cNvPr>
          <p:cNvSpPr txBox="1"/>
          <p:nvPr/>
        </p:nvSpPr>
        <p:spPr>
          <a:xfrm>
            <a:off x="8448352" y="4362945"/>
            <a:ext cx="2040135" cy="900246"/>
          </a:xfrm>
          <a:prstGeom prst="rect">
            <a:avLst/>
          </a:prstGeom>
          <a:noFill/>
        </p:spPr>
        <p:txBody>
          <a:bodyPr wrap="square" rtlCol="0">
            <a:spAutoFit/>
          </a:bodyPr>
          <a:lstStyle/>
          <a:p>
            <a:pPr marL="171450" indent="-171450">
              <a:buFontTx/>
              <a:buChar char="-"/>
            </a:pPr>
            <a:r>
              <a:rPr lang="da-DK" sz="1050" dirty="0"/>
              <a:t>Indkøb og Udbud</a:t>
            </a:r>
          </a:p>
          <a:p>
            <a:pPr marL="628650" lvl="1" indent="-171450">
              <a:buFontTx/>
              <a:buChar char="-"/>
            </a:pPr>
            <a:r>
              <a:rPr lang="da-DK" sz="1050" dirty="0"/>
              <a:t>TED (EU)</a:t>
            </a:r>
          </a:p>
          <a:p>
            <a:pPr marL="1085850" lvl="2" indent="-171450">
              <a:buFontTx/>
              <a:buChar char="-"/>
            </a:pPr>
            <a:r>
              <a:rPr lang="da-DK" sz="1050" dirty="0"/>
              <a:t>Tidsfrister</a:t>
            </a:r>
          </a:p>
          <a:p>
            <a:pPr marL="628650" lvl="1" indent="-171450">
              <a:buFontTx/>
              <a:buChar char="-"/>
            </a:pPr>
            <a:r>
              <a:rPr lang="da-DK" sz="1050" dirty="0"/>
              <a:t>Udbud.dk</a:t>
            </a:r>
          </a:p>
          <a:p>
            <a:pPr marL="628650" lvl="1" indent="-171450">
              <a:buFontTx/>
              <a:buChar char="-"/>
            </a:pPr>
            <a:r>
              <a:rPr lang="da-DK" sz="1050" dirty="0"/>
              <a:t>Tilbudsindhentning </a:t>
            </a:r>
          </a:p>
        </p:txBody>
      </p:sp>
      <p:sp>
        <p:nvSpPr>
          <p:cNvPr id="13" name="Tekstfelt 12">
            <a:extLst>
              <a:ext uri="{FF2B5EF4-FFF2-40B4-BE49-F238E27FC236}">
                <a16:creationId xmlns:a16="http://schemas.microsoft.com/office/drawing/2014/main" id="{BFFB63E2-546E-4F8C-92E4-DDA883ECAEED}"/>
              </a:ext>
            </a:extLst>
          </p:cNvPr>
          <p:cNvSpPr txBox="1"/>
          <p:nvPr/>
        </p:nvSpPr>
        <p:spPr>
          <a:xfrm>
            <a:off x="3444541" y="5843640"/>
            <a:ext cx="1512168" cy="253916"/>
          </a:xfrm>
          <a:prstGeom prst="rect">
            <a:avLst/>
          </a:prstGeom>
          <a:noFill/>
        </p:spPr>
        <p:txBody>
          <a:bodyPr wrap="square" rtlCol="0">
            <a:spAutoFit/>
          </a:bodyPr>
          <a:lstStyle/>
          <a:p>
            <a:pPr marL="171450" indent="-171450">
              <a:buFontTx/>
              <a:buChar char="-"/>
            </a:pPr>
            <a:r>
              <a:rPr lang="da-DK" sz="1050" dirty="0"/>
              <a:t>Indkøb og Udbud</a:t>
            </a:r>
          </a:p>
        </p:txBody>
      </p:sp>
      <p:sp>
        <p:nvSpPr>
          <p:cNvPr id="6" name="Tekstfelt 5">
            <a:extLst>
              <a:ext uri="{FF2B5EF4-FFF2-40B4-BE49-F238E27FC236}">
                <a16:creationId xmlns:a16="http://schemas.microsoft.com/office/drawing/2014/main" id="{C626AED1-C6BF-2810-A495-681AE553EB0E}"/>
              </a:ext>
            </a:extLst>
          </p:cNvPr>
          <p:cNvSpPr txBox="1"/>
          <p:nvPr/>
        </p:nvSpPr>
        <p:spPr>
          <a:xfrm>
            <a:off x="6010429" y="733393"/>
            <a:ext cx="3402509" cy="577081"/>
          </a:xfrm>
          <a:prstGeom prst="rect">
            <a:avLst/>
          </a:prstGeom>
          <a:noFill/>
        </p:spPr>
        <p:txBody>
          <a:bodyPr wrap="square" rtlCol="0">
            <a:spAutoFit/>
          </a:bodyPr>
          <a:lstStyle/>
          <a:p>
            <a:pPr marL="628650" lvl="1" indent="-171450">
              <a:buFontTx/>
              <a:buChar char="-"/>
            </a:pPr>
            <a:r>
              <a:rPr lang="da-DK" sz="1050" dirty="0"/>
              <a:t>Indkøb og Udbud kontaktes tidligt i projektfasen, så udbudstidsplanen indtænkes i den samlede projekttidsplan</a:t>
            </a:r>
          </a:p>
        </p:txBody>
      </p:sp>
      <p:sp>
        <p:nvSpPr>
          <p:cNvPr id="7" name="Tekstfelt 6">
            <a:extLst>
              <a:ext uri="{FF2B5EF4-FFF2-40B4-BE49-F238E27FC236}">
                <a16:creationId xmlns:a16="http://schemas.microsoft.com/office/drawing/2014/main" id="{16A5BA3C-0340-C564-0343-8BA27DEBC83A}"/>
              </a:ext>
            </a:extLst>
          </p:cNvPr>
          <p:cNvSpPr txBox="1"/>
          <p:nvPr/>
        </p:nvSpPr>
        <p:spPr>
          <a:xfrm>
            <a:off x="6956447" y="5547782"/>
            <a:ext cx="2139682" cy="738664"/>
          </a:xfrm>
          <a:prstGeom prst="rect">
            <a:avLst/>
          </a:prstGeom>
          <a:noFill/>
        </p:spPr>
        <p:txBody>
          <a:bodyPr wrap="square" rtlCol="0">
            <a:spAutoFit/>
          </a:bodyPr>
          <a:lstStyle/>
          <a:p>
            <a:pPr marL="628650" lvl="1" indent="-171450">
              <a:buFontTx/>
              <a:buChar char="-"/>
            </a:pPr>
            <a:r>
              <a:rPr lang="da-DK" sz="1050" dirty="0"/>
              <a:t>Indkøb og Udbud i samarbejde med projekt-/brugergruppe og evt. styregruppe</a:t>
            </a:r>
          </a:p>
        </p:txBody>
      </p:sp>
      <p:sp>
        <p:nvSpPr>
          <p:cNvPr id="14" name="Tekstfelt 13">
            <a:extLst>
              <a:ext uri="{FF2B5EF4-FFF2-40B4-BE49-F238E27FC236}">
                <a16:creationId xmlns:a16="http://schemas.microsoft.com/office/drawing/2014/main" id="{741D5464-203C-4A5B-8CBB-241AEFC34A3D}"/>
              </a:ext>
            </a:extLst>
          </p:cNvPr>
          <p:cNvSpPr txBox="1"/>
          <p:nvPr/>
        </p:nvSpPr>
        <p:spPr>
          <a:xfrm>
            <a:off x="8448353" y="2868222"/>
            <a:ext cx="2139682" cy="738664"/>
          </a:xfrm>
          <a:prstGeom prst="rect">
            <a:avLst/>
          </a:prstGeom>
          <a:noFill/>
        </p:spPr>
        <p:txBody>
          <a:bodyPr wrap="square" rtlCol="0">
            <a:spAutoFit/>
          </a:bodyPr>
          <a:lstStyle/>
          <a:p>
            <a:pPr marL="628650" lvl="1" indent="-171450">
              <a:buFontTx/>
              <a:buChar char="-"/>
            </a:pPr>
            <a:r>
              <a:rPr lang="da-DK" sz="1050" dirty="0"/>
              <a:t>Indkøb og Udbud i samarbejde med projekt-/brugergruppe og evt. styregruppe</a:t>
            </a:r>
          </a:p>
        </p:txBody>
      </p:sp>
      <p:sp>
        <p:nvSpPr>
          <p:cNvPr id="15" name="Tekstfelt 14">
            <a:extLst>
              <a:ext uri="{FF2B5EF4-FFF2-40B4-BE49-F238E27FC236}">
                <a16:creationId xmlns:a16="http://schemas.microsoft.com/office/drawing/2014/main" id="{3911C2C8-DBF7-EA71-D103-1CA412FD485B}"/>
              </a:ext>
            </a:extLst>
          </p:cNvPr>
          <p:cNvSpPr txBox="1"/>
          <p:nvPr/>
        </p:nvSpPr>
        <p:spPr>
          <a:xfrm>
            <a:off x="3862671" y="669347"/>
            <a:ext cx="1800200" cy="707886"/>
          </a:xfrm>
          <a:prstGeom prst="rect">
            <a:avLst/>
          </a:prstGeom>
          <a:noFill/>
        </p:spPr>
        <p:txBody>
          <a:bodyPr wrap="square" rtlCol="0">
            <a:spAutoFit/>
          </a:bodyPr>
          <a:lstStyle/>
          <a:p>
            <a:pPr marL="171450" indent="-171450">
              <a:buFontTx/>
              <a:buChar char="-"/>
            </a:pPr>
            <a:r>
              <a:rPr lang="da-DK" sz="1000" dirty="0"/>
              <a:t>Indkøb og Udbud kontakter SDU IT eller SDU Digital i god tid inden kontraktudløb</a:t>
            </a:r>
          </a:p>
        </p:txBody>
      </p:sp>
    </p:spTree>
    <p:extLst>
      <p:ext uri="{BB962C8B-B14F-4D97-AF65-F5344CB8AC3E}">
        <p14:creationId xmlns:p14="http://schemas.microsoft.com/office/powerpoint/2010/main" val="157287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descr="Et billede, der indeholder skilt, bærbar computer, tegning&#10;&#10;Automatisk genereret beskrivelse">
            <a:extLst>
              <a:ext uri="{FF2B5EF4-FFF2-40B4-BE49-F238E27FC236}">
                <a16:creationId xmlns:a16="http://schemas.microsoft.com/office/drawing/2014/main" id="{E7178DE0-C6BC-4B8D-A7D2-426DA99627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300" r="22076" b="-1"/>
          <a:stretch/>
        </p:blipFill>
        <p:spPr>
          <a:xfrm>
            <a:off x="5561018" y="10"/>
            <a:ext cx="5779833" cy="6857990"/>
          </a:xfrm>
          <a:prstGeom prst="rect">
            <a:avLst/>
          </a:prstGeom>
        </p:spPr>
      </p:pic>
      <p:sp>
        <p:nvSpPr>
          <p:cNvPr id="2" name="Titel 1"/>
          <p:cNvSpPr>
            <a:spLocks noGrp="1"/>
          </p:cNvSpPr>
          <p:nvPr>
            <p:ph type="title"/>
          </p:nvPr>
        </p:nvSpPr>
        <p:spPr>
          <a:xfrm>
            <a:off x="1925644" y="624110"/>
            <a:ext cx="3467967" cy="1280890"/>
          </a:xfrm>
        </p:spPr>
        <p:txBody>
          <a:bodyPr>
            <a:normAutofit/>
          </a:bodyPr>
          <a:lstStyle/>
          <a:p>
            <a:r>
              <a:rPr lang="da-DK" dirty="0"/>
              <a:t>Udbudsretten - baggrund</a:t>
            </a:r>
          </a:p>
        </p:txBody>
      </p:sp>
      <p:sp>
        <p:nvSpPr>
          <p:cNvPr id="3" name="Pladsholder til indhold 2"/>
          <p:cNvSpPr>
            <a:spLocks noGrp="1"/>
          </p:cNvSpPr>
          <p:nvPr>
            <p:ph idx="1"/>
          </p:nvPr>
        </p:nvSpPr>
        <p:spPr>
          <a:xfrm>
            <a:off x="1922860" y="2133600"/>
            <a:ext cx="3469411" cy="3777622"/>
          </a:xfrm>
        </p:spPr>
        <p:txBody>
          <a:bodyPr>
            <a:normAutofit/>
          </a:bodyPr>
          <a:lstStyle/>
          <a:p>
            <a:pPr>
              <a:lnSpc>
                <a:spcPct val="90000"/>
              </a:lnSpc>
            </a:pPr>
            <a:r>
              <a:rPr lang="da-DK" sz="1700" dirty="0" err="1"/>
              <a:t>EU-Ret</a:t>
            </a:r>
            <a:br>
              <a:rPr lang="da-DK" sz="1700" dirty="0"/>
            </a:br>
            <a:endParaRPr lang="da-DK" sz="1700" dirty="0"/>
          </a:p>
          <a:p>
            <a:pPr>
              <a:lnSpc>
                <a:spcPct val="90000"/>
              </a:lnSpc>
            </a:pPr>
            <a:r>
              <a:rPr lang="da-DK" sz="1700" dirty="0"/>
              <a:t>Formål: Sikre at alle private aktører kan få en bid af den offentlige kage på lige vilkår (undgå korruption)</a:t>
            </a:r>
          </a:p>
          <a:p>
            <a:pPr>
              <a:lnSpc>
                <a:spcPct val="90000"/>
              </a:lnSpc>
            </a:pPr>
            <a:endParaRPr lang="da-DK" sz="1700" dirty="0"/>
          </a:p>
          <a:p>
            <a:pPr>
              <a:lnSpc>
                <a:spcPct val="90000"/>
              </a:lnSpc>
            </a:pPr>
            <a:r>
              <a:rPr lang="da-DK" sz="1700" dirty="0"/>
              <a:t>Implementering af EU-udbudsdirektiv 2014/24/EU af 26. februar 2014</a:t>
            </a:r>
          </a:p>
          <a:p>
            <a:pPr marL="0" indent="0">
              <a:lnSpc>
                <a:spcPct val="90000"/>
              </a:lnSpc>
              <a:buNone/>
            </a:pPr>
            <a:endParaRPr lang="da-DK" sz="1700" dirty="0"/>
          </a:p>
          <a:p>
            <a:pPr>
              <a:lnSpc>
                <a:spcPct val="90000"/>
              </a:lnSpc>
            </a:pPr>
            <a:r>
              <a:rPr lang="da-DK" sz="1700" dirty="0"/>
              <a:t>Trådte i kraft 1. januar 2016</a:t>
            </a:r>
          </a:p>
          <a:p>
            <a:pPr>
              <a:lnSpc>
                <a:spcPct val="90000"/>
              </a:lnSpc>
            </a:pPr>
            <a:endParaRPr lang="da-DK" sz="1700" dirty="0"/>
          </a:p>
          <a:p>
            <a:pPr>
              <a:lnSpc>
                <a:spcPct val="90000"/>
              </a:lnSpc>
            </a:pPr>
            <a:r>
              <a:rPr lang="da-DK" sz="1700" dirty="0"/>
              <a:t>Implementeret i Danmark som Udbudsloven</a:t>
            </a:r>
          </a:p>
          <a:p>
            <a:pPr>
              <a:lnSpc>
                <a:spcPct val="90000"/>
              </a:lnSpc>
            </a:pPr>
            <a:endParaRPr lang="da-DK" sz="1700" dirty="0"/>
          </a:p>
        </p:txBody>
      </p:sp>
    </p:spTree>
    <p:extLst>
      <p:ext uri="{BB962C8B-B14F-4D97-AF65-F5344CB8AC3E}">
        <p14:creationId xmlns:p14="http://schemas.microsoft.com/office/powerpoint/2010/main" val="269647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1904163" y="727627"/>
            <a:ext cx="5163389" cy="600841"/>
          </a:xfrm>
        </p:spPr>
        <p:txBody>
          <a:bodyPr>
            <a:normAutofit/>
          </a:bodyPr>
          <a:lstStyle/>
          <a:p>
            <a:r>
              <a:rPr lang="da-DK" b="1" dirty="0"/>
              <a:t>Juridisk udbudsproces</a:t>
            </a:r>
            <a:endParaRPr lang="da-DK" dirty="0"/>
          </a:p>
        </p:txBody>
      </p:sp>
      <p:sp>
        <p:nvSpPr>
          <p:cNvPr id="3" name="Pladsholder til indhold 2"/>
          <p:cNvSpPr>
            <a:spLocks noGrp="1"/>
          </p:cNvSpPr>
          <p:nvPr>
            <p:ph idx="1"/>
          </p:nvPr>
        </p:nvSpPr>
        <p:spPr>
          <a:xfrm>
            <a:off x="1904163" y="1328468"/>
            <a:ext cx="5163389" cy="4714880"/>
          </a:xfrm>
        </p:spPr>
        <p:txBody>
          <a:bodyPr>
            <a:normAutofit/>
          </a:bodyPr>
          <a:lstStyle/>
          <a:p>
            <a:pPr marL="0" indent="0">
              <a:lnSpc>
                <a:spcPct val="90000"/>
              </a:lnSpc>
              <a:buNone/>
            </a:pPr>
            <a:r>
              <a:rPr lang="da-DK" sz="1500" b="1" dirty="0"/>
              <a:t>Varer og tjenesteydelser (IT-ydelser): </a:t>
            </a:r>
            <a:br>
              <a:rPr lang="da-DK" sz="1500" b="1" dirty="0"/>
            </a:br>
            <a:endParaRPr lang="da-DK" sz="1500" b="1" dirty="0"/>
          </a:p>
          <a:p>
            <a:pPr>
              <a:lnSpc>
                <a:spcPct val="90000"/>
              </a:lnSpc>
            </a:pPr>
            <a:r>
              <a:rPr lang="da-DK" sz="1500" dirty="0"/>
              <a:t>Tærskelværdi 2024-2025: &gt; 1,644 mio. DKK </a:t>
            </a:r>
            <a:r>
              <a:rPr lang="da-DK" sz="1500" dirty="0">
                <a:sym typeface="Wingdings" panose="05000000000000000000" pitchFamily="2" charset="2"/>
              </a:rPr>
              <a:t> EU-Udbud</a:t>
            </a:r>
            <a:br>
              <a:rPr lang="da-DK" sz="1500" dirty="0">
                <a:sym typeface="Wingdings" panose="05000000000000000000" pitchFamily="2" charset="2"/>
              </a:rPr>
            </a:br>
            <a:endParaRPr lang="da-DK" sz="1500" dirty="0">
              <a:sym typeface="Wingdings" panose="05000000000000000000" pitchFamily="2" charset="2"/>
            </a:endParaRPr>
          </a:p>
          <a:p>
            <a:pPr>
              <a:lnSpc>
                <a:spcPct val="90000"/>
              </a:lnSpc>
            </a:pPr>
            <a:r>
              <a:rPr lang="da-DK" sz="1500" dirty="0"/>
              <a:t>Tærskelværdi 2024-2025: &lt; 1,644 mio. DKK </a:t>
            </a:r>
            <a:r>
              <a:rPr lang="da-DK" sz="1500" dirty="0">
                <a:sym typeface="Wingdings" panose="05000000000000000000" pitchFamily="2" charset="2"/>
              </a:rPr>
              <a:t> Vurdering om klar grænseoverskridende interesse</a:t>
            </a:r>
            <a:br>
              <a:rPr lang="da-DK" sz="1500" dirty="0">
                <a:sym typeface="Wingdings" panose="05000000000000000000" pitchFamily="2" charset="2"/>
              </a:rPr>
            </a:br>
            <a:endParaRPr lang="da-DK" sz="1500" dirty="0">
              <a:sym typeface="Wingdings" panose="05000000000000000000" pitchFamily="2" charset="2"/>
            </a:endParaRPr>
          </a:p>
          <a:p>
            <a:pPr lvl="1">
              <a:lnSpc>
                <a:spcPct val="90000"/>
              </a:lnSpc>
            </a:pPr>
            <a:r>
              <a:rPr lang="da-DK" dirty="0"/>
              <a:t>Indkøb </a:t>
            </a:r>
            <a:r>
              <a:rPr lang="da-DK" u="sng" dirty="0"/>
              <a:t>med</a:t>
            </a:r>
            <a:r>
              <a:rPr lang="da-DK" dirty="0"/>
              <a:t> klar grænseoverskridende interesse: Altid offentlig annoncering på udbud.dk </a:t>
            </a:r>
            <a:br>
              <a:rPr lang="da-DK" dirty="0"/>
            </a:br>
            <a:endParaRPr lang="da-DK" dirty="0"/>
          </a:p>
          <a:p>
            <a:pPr lvl="1">
              <a:lnSpc>
                <a:spcPct val="90000"/>
              </a:lnSpc>
            </a:pPr>
            <a:r>
              <a:rPr lang="da-DK" dirty="0"/>
              <a:t>Indkøb </a:t>
            </a:r>
            <a:r>
              <a:rPr lang="da-DK" u="sng" dirty="0"/>
              <a:t>uden</a:t>
            </a:r>
            <a:r>
              <a:rPr lang="da-DK" dirty="0"/>
              <a:t> klar grænseoverskridende interesse: Købet skal ske på </a:t>
            </a:r>
            <a:r>
              <a:rPr lang="da-DK" i="1" dirty="0"/>
              <a:t>markedsmæssige vilkår</a:t>
            </a:r>
            <a:r>
              <a:rPr lang="da-DK" dirty="0"/>
              <a:t>, ved:</a:t>
            </a:r>
          </a:p>
          <a:p>
            <a:pPr lvl="2">
              <a:lnSpc>
                <a:spcPct val="90000"/>
              </a:lnSpc>
            </a:pPr>
            <a:r>
              <a:rPr lang="da-DK" b="0" dirty="0"/>
              <a:t>Gennemførelse af markedsafdækning og på baggrund heraf indhentning af ét, to eller tre tilbud, alternativt offentlig annoncering (kort dokumentation på markedsafdækning)</a:t>
            </a:r>
          </a:p>
          <a:p>
            <a:pPr lvl="2">
              <a:lnSpc>
                <a:spcPct val="90000"/>
              </a:lnSpc>
            </a:pPr>
            <a:r>
              <a:rPr lang="da-DK" b="0" dirty="0"/>
              <a:t>Der må indhentes mere end tre tilbud, men så skal det begrundes i opfordring og oplyses, hvor mange der indhentes</a:t>
            </a:r>
          </a:p>
          <a:p>
            <a:pPr lvl="2">
              <a:lnSpc>
                <a:spcPct val="90000"/>
              </a:lnSpc>
            </a:pPr>
            <a:r>
              <a:rPr lang="da-DK" b="0" dirty="0"/>
              <a:t>Principper om saglighed, økonomisk ansvarlig forvaltning, ligebehandling og proportionalitet gælder!</a:t>
            </a:r>
          </a:p>
          <a:p>
            <a:pPr lvl="2">
              <a:lnSpc>
                <a:spcPct val="90000"/>
              </a:lnSpc>
            </a:pPr>
            <a:endParaRPr lang="da-DK" sz="1400" dirty="0"/>
          </a:p>
          <a:p>
            <a:pPr>
              <a:lnSpc>
                <a:spcPct val="90000"/>
              </a:lnSpc>
            </a:pPr>
            <a:r>
              <a:rPr lang="da-DK" sz="1400" dirty="0"/>
              <a:t>Tærskelværdi på Indkøb af sociale og andre specifikke tjenesteydelser (Light regime) 2024-2025: &gt; 5,58 mio. DKK </a:t>
            </a:r>
            <a:r>
              <a:rPr lang="da-DK" sz="1400" dirty="0">
                <a:sym typeface="Wingdings" panose="05000000000000000000" pitchFamily="2" charset="2"/>
              </a:rPr>
              <a:t> EU-udbud, men med lempeligere regler</a:t>
            </a:r>
          </a:p>
          <a:p>
            <a:pPr lvl="1">
              <a:lnSpc>
                <a:spcPct val="90000"/>
              </a:lnSpc>
            </a:pPr>
            <a:r>
              <a:rPr lang="da-DK" sz="1300" dirty="0">
                <a:sym typeface="Wingdings" panose="05000000000000000000" pitchFamily="2" charset="2"/>
              </a:rPr>
              <a:t>Sjælendt IT-ydelser er her</a:t>
            </a:r>
            <a:endParaRPr lang="da-DK" sz="1300" dirty="0"/>
          </a:p>
          <a:p>
            <a:pPr>
              <a:lnSpc>
                <a:spcPct val="90000"/>
              </a:lnSpc>
              <a:buNone/>
            </a:pPr>
            <a:endParaRPr lang="da-DK" sz="700" dirty="0"/>
          </a:p>
          <a:p>
            <a:pPr>
              <a:lnSpc>
                <a:spcPct val="90000"/>
              </a:lnSpc>
              <a:buNone/>
            </a:pPr>
            <a:endParaRPr lang="da-DK" sz="700" dirty="0"/>
          </a:p>
          <a:p>
            <a:pPr marL="0" indent="0">
              <a:lnSpc>
                <a:spcPct val="90000"/>
              </a:lnSpc>
              <a:buNone/>
            </a:pPr>
            <a:endParaRPr lang="da-DK" sz="700" dirty="0"/>
          </a:p>
        </p:txBody>
      </p:sp>
      <p:pic>
        <p:nvPicPr>
          <p:cNvPr id="7" name="Billede 6" descr="Et billede, der indeholder bord&#10;&#10;Automatisk genereret beskrivelse">
            <a:extLst>
              <a:ext uri="{FF2B5EF4-FFF2-40B4-BE49-F238E27FC236}">
                <a16:creationId xmlns:a16="http://schemas.microsoft.com/office/drawing/2014/main" id="{3325DE39-4FA4-4AFE-AC11-4BCFFC96D05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247" r="33125" b="1"/>
          <a:stretch/>
        </p:blipFill>
        <p:spPr>
          <a:xfrm>
            <a:off x="7326109" y="624111"/>
            <a:ext cx="2826350" cy="2627322"/>
          </a:xfrm>
          <a:prstGeom prst="rect">
            <a:avLst/>
          </a:prstGeom>
        </p:spPr>
      </p:pic>
      <p:pic>
        <p:nvPicPr>
          <p:cNvPr id="6" name="Billede 5">
            <a:extLst>
              <a:ext uri="{FF2B5EF4-FFF2-40B4-BE49-F238E27FC236}">
                <a16:creationId xmlns:a16="http://schemas.microsoft.com/office/drawing/2014/main" id="{0F4E6C42-C977-4219-A35B-B9034C708B7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506" r="13618" b="-2"/>
          <a:stretch/>
        </p:blipFill>
        <p:spPr>
          <a:xfrm>
            <a:off x="7326109" y="3416025"/>
            <a:ext cx="2826350" cy="2627323"/>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76320" y="167474"/>
            <a:ext cx="1512168" cy="408286"/>
          </a:xfrm>
          <a:prstGeom prst="rect">
            <a:avLst/>
          </a:prstGeom>
        </p:spPr>
      </p:pic>
    </p:spTree>
    <p:extLst>
      <p:ext uri="{BB962C8B-B14F-4D97-AF65-F5344CB8AC3E}">
        <p14:creationId xmlns:p14="http://schemas.microsoft.com/office/powerpoint/2010/main" val="200242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420B66-BB8F-D9CC-731C-B5E72684AB77}"/>
              </a:ext>
            </a:extLst>
          </p:cNvPr>
          <p:cNvSpPr>
            <a:spLocks noGrp="1"/>
          </p:cNvSpPr>
          <p:nvPr>
            <p:ph type="title"/>
          </p:nvPr>
        </p:nvSpPr>
        <p:spPr>
          <a:xfrm>
            <a:off x="2101896" y="727627"/>
            <a:ext cx="8785599" cy="626720"/>
          </a:xfrm>
        </p:spPr>
        <p:txBody>
          <a:bodyPr/>
          <a:lstStyle/>
          <a:p>
            <a:r>
              <a:rPr lang="da-DK" dirty="0"/>
              <a:t>Juridisk udbudsproces - Udbudstyper</a:t>
            </a:r>
          </a:p>
        </p:txBody>
      </p:sp>
      <p:sp>
        <p:nvSpPr>
          <p:cNvPr id="3" name="Pladsholder til indhold 2">
            <a:extLst>
              <a:ext uri="{FF2B5EF4-FFF2-40B4-BE49-F238E27FC236}">
                <a16:creationId xmlns:a16="http://schemas.microsoft.com/office/drawing/2014/main" id="{FD564D00-633A-DA52-1BD4-A44CE1E48B6D}"/>
              </a:ext>
            </a:extLst>
          </p:cNvPr>
          <p:cNvSpPr>
            <a:spLocks noGrp="1"/>
          </p:cNvSpPr>
          <p:nvPr>
            <p:ph idx="1"/>
          </p:nvPr>
        </p:nvSpPr>
        <p:spPr>
          <a:xfrm>
            <a:off x="2101896" y="1457864"/>
            <a:ext cx="8789313" cy="4813540"/>
          </a:xfrm>
        </p:spPr>
        <p:txBody>
          <a:bodyPr/>
          <a:lstStyle/>
          <a:p>
            <a:r>
              <a:rPr lang="da-DK" dirty="0"/>
              <a:t>Annoncering</a:t>
            </a:r>
          </a:p>
          <a:p>
            <a:pPr lvl="1"/>
            <a:r>
              <a:rPr lang="da-DK" dirty="0"/>
              <a:t>Evt. prækvalifikation: Rimelig tid</a:t>
            </a:r>
          </a:p>
          <a:p>
            <a:pPr lvl="1"/>
            <a:r>
              <a:rPr lang="da-DK" dirty="0"/>
              <a:t>Tilbudsfrist: Rimelig tid</a:t>
            </a:r>
          </a:p>
          <a:p>
            <a:pPr lvl="1"/>
            <a:r>
              <a:rPr lang="da-DK" dirty="0"/>
              <a:t>Evaluering</a:t>
            </a:r>
          </a:p>
          <a:p>
            <a:pPr lvl="1"/>
            <a:r>
              <a:rPr lang="da-DK" dirty="0"/>
              <a:t>Kontraktindgåelse </a:t>
            </a:r>
          </a:p>
          <a:p>
            <a:endParaRPr lang="da-DK" dirty="0"/>
          </a:p>
          <a:p>
            <a:r>
              <a:rPr lang="da-DK" dirty="0"/>
              <a:t>Offentligt udbud</a:t>
            </a:r>
          </a:p>
          <a:p>
            <a:pPr lvl="1"/>
            <a:r>
              <a:rPr lang="da-DK" dirty="0"/>
              <a:t>Min. 30 dage til tilbudsfrist</a:t>
            </a:r>
          </a:p>
          <a:p>
            <a:pPr lvl="1"/>
            <a:r>
              <a:rPr lang="da-DK" dirty="0"/>
              <a:t>Evaluering</a:t>
            </a:r>
          </a:p>
          <a:p>
            <a:pPr lvl="1"/>
            <a:r>
              <a:rPr lang="da-DK" dirty="0"/>
              <a:t>Stand still (10 dage)</a:t>
            </a:r>
          </a:p>
          <a:p>
            <a:pPr lvl="1"/>
            <a:r>
              <a:rPr lang="da-DK" dirty="0"/>
              <a:t>Kontraktindgåelse</a:t>
            </a:r>
            <a:br>
              <a:rPr lang="da-DK" dirty="0"/>
            </a:br>
            <a:endParaRPr lang="da-DK" dirty="0"/>
          </a:p>
          <a:p>
            <a:r>
              <a:rPr lang="da-DK" dirty="0"/>
              <a:t>Begrænset udbud</a:t>
            </a:r>
          </a:p>
          <a:p>
            <a:pPr lvl="1"/>
            <a:r>
              <a:rPr lang="da-DK" dirty="0"/>
              <a:t>Prækvalifikationsfasen: min. 30 dage til ansøgningsfrist</a:t>
            </a:r>
          </a:p>
          <a:p>
            <a:pPr lvl="1"/>
            <a:r>
              <a:rPr lang="da-DK" dirty="0"/>
              <a:t>Evaluering</a:t>
            </a:r>
          </a:p>
          <a:p>
            <a:pPr lvl="1"/>
            <a:r>
              <a:rPr lang="da-DK" dirty="0"/>
              <a:t>Tilbudsfasen: 25 dage til tilbudsfrist </a:t>
            </a:r>
          </a:p>
          <a:p>
            <a:pPr lvl="1"/>
            <a:r>
              <a:rPr lang="da-DK" dirty="0"/>
              <a:t>Evaluering</a:t>
            </a:r>
          </a:p>
          <a:p>
            <a:pPr lvl="1"/>
            <a:r>
              <a:rPr lang="da-DK" dirty="0"/>
              <a:t>Stand still (10 dage)</a:t>
            </a:r>
          </a:p>
          <a:p>
            <a:pPr lvl="1"/>
            <a:r>
              <a:rPr lang="da-DK" dirty="0"/>
              <a:t>Kontraktindgåelse</a:t>
            </a:r>
            <a:br>
              <a:rPr lang="da-DK" dirty="0"/>
            </a:br>
            <a:endParaRPr lang="da-DK" dirty="0"/>
          </a:p>
        </p:txBody>
      </p:sp>
      <p:sp>
        <p:nvSpPr>
          <p:cNvPr id="4" name="Pladsholder til dato 3">
            <a:extLst>
              <a:ext uri="{FF2B5EF4-FFF2-40B4-BE49-F238E27FC236}">
                <a16:creationId xmlns:a16="http://schemas.microsoft.com/office/drawing/2014/main" id="{803AF071-E782-2FA3-94B3-22C263A505F8}"/>
              </a:ext>
            </a:extLst>
          </p:cNvPr>
          <p:cNvSpPr>
            <a:spLocks noGrp="1"/>
          </p:cNvSpPr>
          <p:nvPr>
            <p:ph type="dt" sz="half" idx="10"/>
          </p:nvPr>
        </p:nvSpPr>
        <p:spPr/>
        <p:txBody>
          <a:bodyPr/>
          <a:lstStyle/>
          <a:p>
            <a:fld id="{CA3D5C6E-435E-4B18-96B3-31F271357B14}" type="datetime1">
              <a:rPr lang="da-DK" smtClean="0"/>
              <a:t>16-02-2024</a:t>
            </a:fld>
            <a:endParaRPr lang="da-DK"/>
          </a:p>
        </p:txBody>
      </p:sp>
      <p:sp>
        <p:nvSpPr>
          <p:cNvPr id="5" name="Pladsholder til sidefod 4">
            <a:extLst>
              <a:ext uri="{FF2B5EF4-FFF2-40B4-BE49-F238E27FC236}">
                <a16:creationId xmlns:a16="http://schemas.microsoft.com/office/drawing/2014/main" id="{0A1085A0-A861-BBDB-0323-A7A09F8FA5EF}"/>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E682F8CF-A82D-7344-336E-DD12E7AF4F43}"/>
              </a:ext>
            </a:extLst>
          </p:cNvPr>
          <p:cNvSpPr>
            <a:spLocks noGrp="1"/>
          </p:cNvSpPr>
          <p:nvPr>
            <p:ph type="sldNum" sz="quarter" idx="12"/>
          </p:nvPr>
        </p:nvSpPr>
        <p:spPr/>
        <p:txBody>
          <a:bodyPr/>
          <a:lstStyle/>
          <a:p>
            <a:fld id="{2C8CEE63-1742-436B-8B0D-E58E46136F84}" type="slidenum">
              <a:rPr lang="da-DK" smtClean="0"/>
              <a:t>7</a:t>
            </a:fld>
            <a:endParaRPr lang="da-DK"/>
          </a:p>
        </p:txBody>
      </p:sp>
    </p:spTree>
    <p:extLst>
      <p:ext uri="{BB962C8B-B14F-4D97-AF65-F5344CB8AC3E}">
        <p14:creationId xmlns:p14="http://schemas.microsoft.com/office/powerpoint/2010/main" val="1875827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F0D34658-CF90-FCE1-E41D-5807925D2A80}"/>
              </a:ext>
            </a:extLst>
          </p:cNvPr>
          <p:cNvSpPr>
            <a:spLocks noGrp="1"/>
          </p:cNvSpPr>
          <p:nvPr>
            <p:ph idx="1"/>
          </p:nvPr>
        </p:nvSpPr>
        <p:spPr>
          <a:xfrm>
            <a:off x="2101896" y="1939506"/>
            <a:ext cx="9927065" cy="4582064"/>
          </a:xfrm>
        </p:spPr>
        <p:txBody>
          <a:bodyPr/>
          <a:lstStyle/>
          <a:p>
            <a:r>
              <a:rPr lang="da-DK" dirty="0"/>
              <a:t>Udbud med forhandling</a:t>
            </a:r>
          </a:p>
          <a:p>
            <a:pPr lvl="1"/>
            <a:r>
              <a:rPr lang="da-DK" dirty="0"/>
              <a:t>Prækvalifikationsfasen: min. 30 dage til ansøgningsfrist</a:t>
            </a:r>
          </a:p>
          <a:p>
            <a:pPr lvl="1"/>
            <a:r>
              <a:rPr lang="da-DK" dirty="0"/>
              <a:t>Evaluering</a:t>
            </a:r>
          </a:p>
          <a:p>
            <a:pPr lvl="1"/>
            <a:r>
              <a:rPr lang="da-DK" dirty="0"/>
              <a:t>Tilbudsfasen: 25 dage til tilbudsfrist</a:t>
            </a:r>
          </a:p>
          <a:p>
            <a:pPr lvl="1"/>
            <a:r>
              <a:rPr lang="da-DK" dirty="0"/>
              <a:t>Evaluering</a:t>
            </a:r>
          </a:p>
          <a:p>
            <a:pPr lvl="1"/>
            <a:r>
              <a:rPr lang="da-DK" dirty="0"/>
              <a:t>1. forhandling</a:t>
            </a:r>
          </a:p>
          <a:p>
            <a:pPr lvl="1"/>
            <a:r>
              <a:rPr lang="da-DK" dirty="0"/>
              <a:t>Tilretning af materiale</a:t>
            </a:r>
          </a:p>
          <a:p>
            <a:pPr lvl="1"/>
            <a:r>
              <a:rPr lang="da-DK" dirty="0"/>
              <a:t>Tilbudsfrist: Rimelig tid</a:t>
            </a:r>
          </a:p>
          <a:p>
            <a:pPr lvl="1"/>
            <a:r>
              <a:rPr lang="da-DK" dirty="0"/>
              <a:t>Evaluering</a:t>
            </a:r>
          </a:p>
          <a:p>
            <a:pPr lvl="1"/>
            <a:r>
              <a:rPr lang="da-DK" dirty="0"/>
              <a:t>Evt. 2. forhandling</a:t>
            </a:r>
          </a:p>
          <a:p>
            <a:pPr lvl="1"/>
            <a:r>
              <a:rPr lang="da-DK" dirty="0"/>
              <a:t>Tilretning af materiale</a:t>
            </a:r>
          </a:p>
          <a:p>
            <a:pPr lvl="1"/>
            <a:r>
              <a:rPr lang="da-DK" dirty="0"/>
              <a:t>Endeligt tilbud: Rimelig tid</a:t>
            </a:r>
          </a:p>
          <a:p>
            <a:pPr lvl="1"/>
            <a:r>
              <a:rPr lang="da-DK" dirty="0"/>
              <a:t>Evaluering</a:t>
            </a:r>
          </a:p>
          <a:p>
            <a:pPr lvl="1"/>
            <a:r>
              <a:rPr lang="da-DK" dirty="0"/>
              <a:t>Stand still (10 dage)</a:t>
            </a:r>
          </a:p>
          <a:p>
            <a:pPr lvl="1"/>
            <a:r>
              <a:rPr lang="da-DK" dirty="0"/>
              <a:t>Kontraktindgåelse</a:t>
            </a:r>
            <a:br>
              <a:rPr lang="da-DK" dirty="0"/>
            </a:br>
            <a:endParaRPr lang="da-DK" dirty="0"/>
          </a:p>
          <a:p>
            <a:r>
              <a:rPr lang="da-DK" dirty="0"/>
              <a:t>Tildeling via SKI</a:t>
            </a:r>
          </a:p>
          <a:p>
            <a:pPr lvl="1"/>
            <a:r>
              <a:rPr lang="da-DK" dirty="0" err="1"/>
              <a:t>SKI’s</a:t>
            </a:r>
            <a:r>
              <a:rPr lang="da-DK" dirty="0"/>
              <a:t> tildelingsprocedure (direkte tildeling eller miniudbud)</a:t>
            </a:r>
          </a:p>
          <a:p>
            <a:pPr marL="252000" lvl="1" indent="0">
              <a:buNone/>
            </a:pPr>
            <a:endParaRPr lang="da-DK" dirty="0"/>
          </a:p>
          <a:p>
            <a:pPr marL="252000" lvl="1" indent="0">
              <a:buNone/>
            </a:pPr>
            <a:r>
              <a:rPr lang="da-DK" b="1" dirty="0"/>
              <a:t>HUSK</a:t>
            </a:r>
            <a:r>
              <a:rPr lang="da-DK" dirty="0"/>
              <a:t>, tid til hele </a:t>
            </a:r>
            <a:r>
              <a:rPr lang="da-DK" dirty="0" err="1"/>
              <a:t>foranalysen</a:t>
            </a:r>
            <a:r>
              <a:rPr lang="da-DK" dirty="0"/>
              <a:t> i forhold til selve udbuddet og udfærdigelse af kontrakten. </a:t>
            </a:r>
          </a:p>
          <a:p>
            <a:endParaRPr lang="da-DK" dirty="0"/>
          </a:p>
        </p:txBody>
      </p:sp>
      <p:sp>
        <p:nvSpPr>
          <p:cNvPr id="4" name="Pladsholder til dato 3">
            <a:extLst>
              <a:ext uri="{FF2B5EF4-FFF2-40B4-BE49-F238E27FC236}">
                <a16:creationId xmlns:a16="http://schemas.microsoft.com/office/drawing/2014/main" id="{D316BB86-E9F5-EC0B-3D13-FA3C0E7A5C71}"/>
              </a:ext>
            </a:extLst>
          </p:cNvPr>
          <p:cNvSpPr>
            <a:spLocks noGrp="1"/>
          </p:cNvSpPr>
          <p:nvPr>
            <p:ph type="dt" sz="half" idx="10"/>
          </p:nvPr>
        </p:nvSpPr>
        <p:spPr/>
        <p:txBody>
          <a:bodyPr/>
          <a:lstStyle/>
          <a:p>
            <a:fld id="{9AA13929-C2F6-4BB6-ACAF-D324166CAB74}" type="datetime1">
              <a:rPr lang="da-DK" smtClean="0"/>
              <a:t>16-02-2024</a:t>
            </a:fld>
            <a:endParaRPr lang="da-DK"/>
          </a:p>
        </p:txBody>
      </p:sp>
      <p:sp>
        <p:nvSpPr>
          <p:cNvPr id="5" name="Pladsholder til sidefod 4">
            <a:extLst>
              <a:ext uri="{FF2B5EF4-FFF2-40B4-BE49-F238E27FC236}">
                <a16:creationId xmlns:a16="http://schemas.microsoft.com/office/drawing/2014/main" id="{01FA5E5E-266B-3589-6ADE-538B383491E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1D78B67-8605-D85B-0788-83507BB72E8B}"/>
              </a:ext>
            </a:extLst>
          </p:cNvPr>
          <p:cNvSpPr>
            <a:spLocks noGrp="1"/>
          </p:cNvSpPr>
          <p:nvPr>
            <p:ph type="sldNum" sz="quarter" idx="12"/>
          </p:nvPr>
        </p:nvSpPr>
        <p:spPr/>
        <p:txBody>
          <a:bodyPr/>
          <a:lstStyle/>
          <a:p>
            <a:fld id="{2C8CEE63-1742-436B-8B0D-E58E46136F84}" type="slidenum">
              <a:rPr lang="da-DK" smtClean="0"/>
              <a:t>8</a:t>
            </a:fld>
            <a:endParaRPr lang="da-DK"/>
          </a:p>
        </p:txBody>
      </p:sp>
      <p:sp>
        <p:nvSpPr>
          <p:cNvPr id="7" name="Titel 1">
            <a:extLst>
              <a:ext uri="{FF2B5EF4-FFF2-40B4-BE49-F238E27FC236}">
                <a16:creationId xmlns:a16="http://schemas.microsoft.com/office/drawing/2014/main" id="{A9982239-E265-5AAA-CC63-B79957B75AE2}"/>
              </a:ext>
            </a:extLst>
          </p:cNvPr>
          <p:cNvSpPr>
            <a:spLocks noGrp="1"/>
          </p:cNvSpPr>
          <p:nvPr>
            <p:ph type="title"/>
          </p:nvPr>
        </p:nvSpPr>
        <p:spPr>
          <a:xfrm>
            <a:off x="2101896" y="727627"/>
            <a:ext cx="8785599" cy="626720"/>
          </a:xfrm>
        </p:spPr>
        <p:txBody>
          <a:bodyPr/>
          <a:lstStyle/>
          <a:p>
            <a:r>
              <a:rPr lang="da-DK" dirty="0"/>
              <a:t>Juridisk udbudsproces – Udbudstyper (fortsat)</a:t>
            </a:r>
          </a:p>
        </p:txBody>
      </p:sp>
    </p:spTree>
    <p:extLst>
      <p:ext uri="{BB962C8B-B14F-4D97-AF65-F5344CB8AC3E}">
        <p14:creationId xmlns:p14="http://schemas.microsoft.com/office/powerpoint/2010/main" val="143325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2744724" y="624110"/>
            <a:ext cx="1865376" cy="5614951"/>
          </a:xfrm>
        </p:spPr>
        <p:txBody>
          <a:bodyPr>
            <a:normAutofit/>
          </a:bodyPr>
          <a:lstStyle/>
          <a:p>
            <a:r>
              <a:rPr lang="da-DK" sz="2000" dirty="0"/>
              <a:t>Fremhævede begreber</a:t>
            </a:r>
          </a:p>
        </p:txBody>
      </p:sp>
      <p:sp>
        <p:nvSpPr>
          <p:cNvPr id="3" name="Pladsholder til indhold 2"/>
          <p:cNvSpPr>
            <a:spLocks noGrp="1"/>
          </p:cNvSpPr>
          <p:nvPr>
            <p:ph idx="1"/>
          </p:nvPr>
        </p:nvSpPr>
        <p:spPr>
          <a:xfrm>
            <a:off x="5419948" y="2297635"/>
            <a:ext cx="5103447" cy="4491353"/>
          </a:xfrm>
        </p:spPr>
        <p:txBody>
          <a:bodyPr>
            <a:normAutofit fontScale="92500" lnSpcReduction="20000"/>
          </a:bodyPr>
          <a:lstStyle/>
          <a:p>
            <a:pPr>
              <a:lnSpc>
                <a:spcPct val="90000"/>
              </a:lnSpc>
              <a:buNone/>
            </a:pPr>
            <a:endParaRPr lang="da-DK" sz="1400" dirty="0"/>
          </a:p>
          <a:p>
            <a:pPr>
              <a:lnSpc>
                <a:spcPct val="90000"/>
              </a:lnSpc>
              <a:buFont typeface="Wingdings" pitchFamily="2" charset="2"/>
              <a:buChar char="Ø"/>
            </a:pPr>
            <a:r>
              <a:rPr lang="da-DK" sz="1400" i="1" dirty="0"/>
              <a:t>De tre grundlæggende elementer: </a:t>
            </a:r>
            <a:r>
              <a:rPr lang="da-DK" sz="1400" b="1" dirty="0"/>
              <a:t>Ligebehandling, gennemsigtighed </a:t>
            </a:r>
            <a:r>
              <a:rPr lang="da-DK" sz="1400" dirty="0"/>
              <a:t>og </a:t>
            </a:r>
            <a:r>
              <a:rPr lang="da-DK" sz="1400" b="1" dirty="0"/>
              <a:t>proportionalitet (gå ikke længere end nødvendigt)</a:t>
            </a:r>
            <a:br>
              <a:rPr lang="da-DK" sz="1400" b="1" dirty="0"/>
            </a:br>
            <a:endParaRPr lang="da-DK" sz="1400" b="1" i="1" dirty="0"/>
          </a:p>
          <a:p>
            <a:pPr>
              <a:lnSpc>
                <a:spcPct val="90000"/>
              </a:lnSpc>
              <a:buFont typeface="Wingdings" pitchFamily="2" charset="2"/>
              <a:buChar char="Ø"/>
            </a:pPr>
            <a:r>
              <a:rPr lang="da-DK" sz="1400" i="1" dirty="0"/>
              <a:t>Egnethedsvurdering</a:t>
            </a:r>
            <a:r>
              <a:rPr lang="da-DK" sz="1400" dirty="0"/>
              <a:t>/udvælgelseskriterier: </a:t>
            </a:r>
            <a:br>
              <a:rPr lang="da-DK" sz="1400" dirty="0"/>
            </a:br>
            <a:r>
              <a:rPr lang="da-DK" sz="1400" dirty="0"/>
              <a:t>Kriterier, der sættes af Ordregiver som skal opfyldes af tilbudsgiver for at indgå i evalueringen. </a:t>
            </a:r>
            <a:br>
              <a:rPr lang="da-DK" sz="1400" dirty="0"/>
            </a:br>
            <a:r>
              <a:rPr lang="da-DK" sz="1400" dirty="0"/>
              <a:t>ESPD-bilag skal udfyldes. Der er bl.a. tale om nøgletal.</a:t>
            </a:r>
            <a:br>
              <a:rPr lang="da-DK" sz="1400" dirty="0"/>
            </a:br>
            <a:endParaRPr lang="da-DK" sz="1400" dirty="0"/>
          </a:p>
          <a:p>
            <a:pPr>
              <a:lnSpc>
                <a:spcPct val="90000"/>
              </a:lnSpc>
              <a:buFont typeface="Wingdings" pitchFamily="2" charset="2"/>
              <a:buChar char="Ø"/>
            </a:pPr>
            <a:r>
              <a:rPr lang="da-DK" sz="1400" i="1" dirty="0"/>
              <a:t>Udelukkelse</a:t>
            </a:r>
            <a:r>
              <a:rPr lang="da-DK" sz="1400" dirty="0"/>
              <a:t>: Pligt til at udelukke virksomheder med person(er) dømt for en udelukkelsesgrund (svig, bestikkelse, brug af børnearbejde m.fl.). Mulighed for at udelukke virksomheder der tidligere har misligholdt en kontrakt, måske også overtrådt en arbejdsklausul (endnu uafklaret).</a:t>
            </a:r>
          </a:p>
          <a:p>
            <a:pPr>
              <a:lnSpc>
                <a:spcPct val="90000"/>
              </a:lnSpc>
              <a:buFont typeface="Wingdings" pitchFamily="2" charset="2"/>
              <a:buChar char="Ø"/>
            </a:pPr>
            <a:endParaRPr lang="da-DK" sz="1400" dirty="0"/>
          </a:p>
          <a:p>
            <a:pPr>
              <a:lnSpc>
                <a:spcPct val="90000"/>
              </a:lnSpc>
              <a:buFont typeface="Wingdings" pitchFamily="2" charset="2"/>
              <a:buChar char="Ø"/>
            </a:pPr>
            <a:r>
              <a:rPr lang="da-DK" sz="1400" i="1" dirty="0"/>
              <a:t>Kontraktændringer</a:t>
            </a:r>
            <a:r>
              <a:rPr lang="da-DK" sz="1400" dirty="0"/>
              <a:t>: Mulighed for at lave ændringer i kontrakt uden nyt udbud – max 10 % af en tjenesteydelseskontrakt (skal dog være under EU-tærskel). Evt. 50 % ændring ved uforudsete omstændigheder!</a:t>
            </a:r>
          </a:p>
          <a:p>
            <a:pPr>
              <a:lnSpc>
                <a:spcPct val="90000"/>
              </a:lnSpc>
              <a:buFont typeface="Wingdings" pitchFamily="2" charset="2"/>
              <a:buChar char="Ø"/>
            </a:pPr>
            <a:endParaRPr lang="da-DK" sz="1400" dirty="0"/>
          </a:p>
          <a:p>
            <a:pPr>
              <a:lnSpc>
                <a:spcPct val="90000"/>
              </a:lnSpc>
              <a:buFont typeface="Wingdings" pitchFamily="2" charset="2"/>
              <a:buChar char="Ø"/>
            </a:pPr>
            <a:r>
              <a:rPr lang="da-DK" sz="1400" i="1" dirty="0"/>
              <a:t>Tildelingskriterium</a:t>
            </a:r>
            <a:r>
              <a:rPr lang="da-DK" sz="1400" dirty="0"/>
              <a:t>: ”Økonomisk mest fordelagtig”, enten med 100 % økonomi eller bedste forhold mellem kvalitet og pris. F.eks. 50 % på pris og 50 % på kvalitet </a:t>
            </a:r>
          </a:p>
          <a:p>
            <a:pPr>
              <a:lnSpc>
                <a:spcPct val="90000"/>
              </a:lnSpc>
              <a:buFont typeface="Wingdings" pitchFamily="2" charset="2"/>
              <a:buChar char="Ø"/>
            </a:pPr>
            <a:endParaRPr lang="da-DK" sz="1400" dirty="0"/>
          </a:p>
          <a:p>
            <a:pPr>
              <a:lnSpc>
                <a:spcPct val="90000"/>
              </a:lnSpc>
              <a:buFont typeface="Wingdings" pitchFamily="2" charset="2"/>
              <a:buChar char="Ø"/>
            </a:pPr>
            <a:r>
              <a:rPr lang="da-DK" sz="1400" i="1" dirty="0"/>
              <a:t>Digitale udbud</a:t>
            </a:r>
            <a:r>
              <a:rPr lang="da-DK" sz="1400" dirty="0"/>
              <a:t>: Alle udbud skal foregå elektronisk. Derfor anvender vi pt. udbudsværktøjet Mercell.</a:t>
            </a:r>
          </a:p>
          <a:p>
            <a:pPr>
              <a:lnSpc>
                <a:spcPct val="90000"/>
              </a:lnSpc>
              <a:buFont typeface="Wingdings" pitchFamily="2" charset="2"/>
              <a:buChar char="Ø"/>
            </a:pPr>
            <a:endParaRPr lang="da-DK" sz="1400" dirty="0"/>
          </a:p>
          <a:p>
            <a:pPr>
              <a:lnSpc>
                <a:spcPct val="90000"/>
              </a:lnSpc>
              <a:buFont typeface="Wingdings" pitchFamily="2" charset="2"/>
              <a:buChar char="Ø"/>
            </a:pPr>
            <a:r>
              <a:rPr lang="da-DK" sz="1400" dirty="0"/>
              <a:t>Og meget mere</a:t>
            </a:r>
          </a:p>
        </p:txBody>
      </p:sp>
      <p:pic>
        <p:nvPicPr>
          <p:cNvPr id="6" name="Billede 5" descr="Et billede, der indeholder skærmbillede&#10;&#10;Automatisk genereret beskrivelse">
            <a:extLst>
              <a:ext uri="{FF2B5EF4-FFF2-40B4-BE49-F238E27FC236}">
                <a16:creationId xmlns:a16="http://schemas.microsoft.com/office/drawing/2014/main" id="{44E00A44-5D54-43DD-9EB7-F7E1F70828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9948" y="213705"/>
            <a:ext cx="4762209" cy="1944853"/>
          </a:xfrm>
          <a:prstGeom prst="rect">
            <a:avLst/>
          </a:prstGeom>
        </p:spPr>
      </p:pic>
    </p:spTree>
    <p:extLst>
      <p:ext uri="{BB962C8B-B14F-4D97-AF65-F5344CB8AC3E}">
        <p14:creationId xmlns:p14="http://schemas.microsoft.com/office/powerpoint/2010/main" val="1285354629"/>
      </p:ext>
    </p:extLst>
  </p:cSld>
  <p:clrMapOvr>
    <a:masterClrMapping/>
  </p:clrMapOvr>
</p:sld>
</file>

<file path=ppt/theme/theme1.xml><?xml version="1.0" encoding="utf-8"?>
<a:theme xmlns:a="http://schemas.openxmlformats.org/drawingml/2006/main" name="SDU">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id="{F00653A6-EDC9-4A26-A101-22DCF11D94E2}" vid="{4BE6CC0C-BBC1-44D2-9F45-8500ECBE5456}"/>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TemplafySlideTemplateConfiguration><![CDATA[{"slideVersion":1,"isValidatorEnabled":false,"isLocked":false,"elementsMetadata":[{"type":"shape","elementConfiguration":{"binding":"{{UserProfile.Institut.Institute}}","type":"text","disableUpdates":false}}],"slideId":"637961591343505569","enableDocumentContentUpdater":false,"version":"2.0"}]]></TemplafySlideTemplateConfiguration>
</file>

<file path=customXml/item2.xml><?xml version="1.0" encoding="utf-8"?>
<TemplafyTemplateConfiguration><![CDATA[{"elementsMetadata":[{"type":"shape","id":"9ea6b4fe-2917-4c4e-8e97-cf43a2738cac","elementConfiguration":{"binding":"{{FormatDateTime(Form.Date,Translate(\"Format_DateCustomA\"),DocumentLanguage)}}","type":"text","disableUpdates":false}},{"type":"shape","id":"c8e878f4-6c12-4fe2-a28f-ec4f208ee1f0","elementConfiguration":{"binding":"{{UserProfile.Institut.Institute}}","type":"text","disableUpdates":false}},{"type":"shape","id":"33f6d62a-9eff-41c4-9a90-001e39fd39b0","elementConfiguration":{"binding":"{{UserProfile.Institut.Institute}}","type":"text","disableUpdates":false}},{"type":"shape","id":"2d6c1cb2-ed0a-4778-ad8d-6e68cf43142b","elementConfiguration":{"binding":"{{UserProfile.Institut.Institute}}","type":"text","disableUpdates":false}},{"type":"shape","id":"d50d7924-ba7c-4fac-853c-86166a902215","elementConfiguration":{"binding":"{{UserProfile.Institut.Institute}}","type":"text","disableUpdates":false}},{"type":"shape","id":"07b1bf6f-b7aa-4b69-abdc-c81ef2756354","elementConfiguration":{"binding":"{{UserProfile.Institut.Institute}}","type":"text","disableUpdates":false}},{"type":"shape","id":"ab5c57ec-68f0-46eb-9d24-0afda871c1e5","elementConfiguration":{"binding":"{{UserProfile.Institut.Institute}}","type":"text","disableUpdates":false}},{"type":"shape","id":"75ce988e-c28a-41b3-90bc-ffb163821cd5","elementConfiguration":{"binding":"{{UserProfile.Institut.Institute}}","type":"text","disableUpdates":false}},{"type":"shape","id":"ae56618c-5449-484e-88a1-7902e49b5d26","elementConfiguration":{"binding":"{{UserProfile.Institut.Institute}}","type":"text","disableUpdates":false}},{"type":"shape","id":"eb97bc85-d48e-496f-b500-5eb4d39d4314","elementConfiguration":{"binding":"{{UserProfile.Institut.Institute}}","type":"text","disableUpdates":false}},{"type":"shape","id":"e143e076-df04-41af-a261-7a83a3ff17cf","elementConfiguration":{"binding":"{{UserProfile.Institut.Institute}}","type":"text","disableUpdates":false}},{"type":"shape","id":"197770b1-5ce8-4b4d-8dcd-3252f0fefdd1","elementConfiguration":{"binding":"{{UserProfile.Institut.Institute}}","type":"text","disableUpdates":false}},{"type":"shape","id":"84256d2a-c8e8-40f1-80ff-7a8dcb1e822d","elementConfiguration":{"binding":"{{UserProfile.Institut.Institute}}","type":"text","disableUpdates":false}},{"type":"shape","id":"f76e4f15-df48-46a3-9e7d-caa408a839d9","elementConfiguration":{"binding":"{{UserProfile.Institut.Institute}}","type":"text","disableUpdates":false}},{"type":"shape","id":"1e4f1a42-92b6-42e8-ab38-db659546218f","elementConfiguration":{"binding":"{{UserProfile.Institut.Institute}}","type":"text","disableUpdates":false}},{"type":"shape","id":"30b72c3b-2ca4-449e-9285-59691b6db8e4","elementConfiguration":{"binding":"{{UserProfile.Institut.Institute}}","type":"text","disableUpdates":false}}],"transformationConfigurations":[],"templateName":"SDU widescreen 16:9 template - with department, date and links","templateDescription":"SDU bredformat 16:9 skabelon - med enhed, dato og links.","enableDocumentContentUpdater":false,"version":"2.0"}]]></TemplafyTemplateConfiguration>
</file>

<file path=customXml/item3.xml><?xml version="1.0" encoding="utf-8"?>
<TemplafySlideFormConfiguration><![CDATA[{"formFields":[],"formDataEntries":[]}]]></TemplafySlideFormConfiguration>
</file>

<file path=customXml/item4.xml><?xml version="1.0" encoding="utf-8"?>
<TemplafySlideFormConfiguration><![CDATA[{"formFields":[],"formDataEntries":[]}]]></TemplafySlideFormConfiguration>
</file>

<file path=customXml/item5.xml><?xml version="1.0" encoding="utf-8"?>
<TemplafySlideTemplateConfiguration><![CDATA[{"slideVersion":1,"isValidatorEnabled":false,"isLocked":false,"elementsMetadata":[{"type":"shape","elementConfiguration":{"binding":"{{UserProfile.Institut.Institute}}","type":"text","disableUpdates":false}}],"slideId":"637961591343009082","enableDocumentContentUpdater":false,"version":"2.0"}]]></TemplafySlideTemplateConfiguration>
</file>

<file path=customXml/item6.xml><?xml version="1.0" encoding="utf-8"?>
<TemplafyFormConfiguration><![CDATA[{"formFields":[{"type":"instructions","name":"Vlgdato","label":"Vælg dato hvis der skal være dato på slideshowet / select date if you want dates in the slideshow"},{"required":false,"shareValue":false,"type":"datePicker","name":"Date","label":"Date"}],"formDataEntries":[]}]]></TemplafyFormConfiguration>
</file>

<file path=customXml/itemProps1.xml><?xml version="1.0" encoding="utf-8"?>
<ds:datastoreItem xmlns:ds="http://schemas.openxmlformats.org/officeDocument/2006/customXml" ds:itemID="{E8D11332-B5E7-48E4-880A-280F24D01FFA}">
  <ds:schemaRefs/>
</ds:datastoreItem>
</file>

<file path=customXml/itemProps2.xml><?xml version="1.0" encoding="utf-8"?>
<ds:datastoreItem xmlns:ds="http://schemas.openxmlformats.org/officeDocument/2006/customXml" ds:itemID="{90DE47FB-CBD9-46EF-A4BB-64ED750A2AFD}">
  <ds:schemaRefs/>
</ds:datastoreItem>
</file>

<file path=customXml/itemProps3.xml><?xml version="1.0" encoding="utf-8"?>
<ds:datastoreItem xmlns:ds="http://schemas.openxmlformats.org/officeDocument/2006/customXml" ds:itemID="{ACB0FB7D-F54A-4F1D-8A51-067FE63B6C9A}">
  <ds:schemaRefs/>
</ds:datastoreItem>
</file>

<file path=customXml/itemProps4.xml><?xml version="1.0" encoding="utf-8"?>
<ds:datastoreItem xmlns:ds="http://schemas.openxmlformats.org/officeDocument/2006/customXml" ds:itemID="{BEB2B9B7-9C71-4451-AD27-ED26CCFBE3BC}">
  <ds:schemaRefs/>
</ds:datastoreItem>
</file>

<file path=customXml/itemProps5.xml><?xml version="1.0" encoding="utf-8"?>
<ds:datastoreItem xmlns:ds="http://schemas.openxmlformats.org/officeDocument/2006/customXml" ds:itemID="{FEB1901F-BF6C-471C-A3B9-C97FE7EC6A0F}">
  <ds:schemaRefs/>
</ds:datastoreItem>
</file>

<file path=customXml/itemProps6.xml><?xml version="1.0" encoding="utf-8"?>
<ds:datastoreItem xmlns:ds="http://schemas.openxmlformats.org/officeDocument/2006/customXml" ds:itemID="{E58D0F7B-1F17-4E5D-BC63-2B0FB3F5A51A}">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1278</Words>
  <Application>Microsoft Office PowerPoint</Application>
  <PresentationFormat>Widescreen</PresentationFormat>
  <Paragraphs>213</Paragraphs>
  <Slides>15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15</vt:i4>
      </vt:variant>
    </vt:vector>
  </HeadingPairs>
  <TitlesOfParts>
    <vt:vector size="19" baseType="lpstr">
      <vt:lpstr>Arial</vt:lpstr>
      <vt:lpstr>Calibri</vt:lpstr>
      <vt:lpstr>Wingdings</vt:lpstr>
      <vt:lpstr>SDU</vt:lpstr>
      <vt:lpstr>Indkøb og udbud af f.eks. IT-ydelser Udbudsretten og interne retningslinjer – Kort fortalt</vt:lpstr>
      <vt:lpstr>PowerPoint-præsentation</vt:lpstr>
      <vt:lpstr>Intern indkøbsvejledning</vt:lpstr>
      <vt:lpstr>Udbudsproces</vt:lpstr>
      <vt:lpstr>Udbudsretten - baggrund</vt:lpstr>
      <vt:lpstr>Juridisk udbudsproces</vt:lpstr>
      <vt:lpstr>Juridisk udbudsproces - Udbudstyper</vt:lpstr>
      <vt:lpstr>Juridisk udbudsproces – Udbudstyper (fortsat)</vt:lpstr>
      <vt:lpstr>Fremhævede begreber</vt:lpstr>
      <vt:lpstr>Klageprocedure</vt:lpstr>
      <vt:lpstr>Andre juridiske regler</vt:lpstr>
      <vt:lpstr>Internt fokus (SDU)</vt:lpstr>
      <vt:lpstr>Contract Management</vt:lpstr>
      <vt:lpstr>Kontakt</vt:lpstr>
      <vt:lpstr>Spørgsmål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2024-02-13T10:27:15Z</dcterms:created>
  <dcterms:modified xsi:type="dcterms:W3CDTF">2024-02-16T06:35:42Z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2022-09-01T12:40:42</vt:lpwstr>
  </property>
  <property fmtid="{D5CDD505-2E9C-101B-9397-08002B2CF9AE}" pid="3" name="TemplafyTenantId">
    <vt:lpwstr>sdu</vt:lpwstr>
  </property>
  <property fmtid="{D5CDD505-2E9C-101B-9397-08002B2CF9AE}" pid="4" name="TemplafyTemplateId">
    <vt:lpwstr>636891894186761813</vt:lpwstr>
  </property>
  <property fmtid="{D5CDD505-2E9C-101B-9397-08002B2CF9AE}" pid="5" name="TemplafyUserProfileId">
    <vt:lpwstr>637830414853432029</vt:lpwstr>
  </property>
  <property fmtid="{D5CDD505-2E9C-101B-9397-08002B2CF9AE}" pid="6" name="TemplafyLanguageCode">
    <vt:lpwstr>da-DK</vt:lpwstr>
  </property>
  <property fmtid="{D5CDD505-2E9C-101B-9397-08002B2CF9AE}" pid="7" name="TemplafyFromBlank">
    <vt:bool>false</vt:bool>
  </property>
</Properties>
</file>