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6"/>
    <p:sldMasterId id="2147483693" r:id="rId7"/>
  </p:sldMasterIdLst>
  <p:notesMasterIdLst>
    <p:notesMasterId r:id="rId10"/>
  </p:notesMasterIdLst>
  <p:sldIdLst>
    <p:sldId id="512" r:id="rId8"/>
    <p:sldId id="52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C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6640" autoAdjust="0"/>
  </p:normalViewPr>
  <p:slideViewPr>
    <p:cSldViewPr snapToGrid="0" showGuides="1">
      <p:cViewPr varScale="1">
        <p:scale>
          <a:sx n="74" d="100"/>
          <a:sy n="74" d="100"/>
        </p:scale>
        <p:origin x="149" y="10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25/05/2023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039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1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F2C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08762-F27B-4C02-A3F6-05048278412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7" name="sdu.dk">
            <a:extLst>
              <a:ext uri="{FF2B5EF4-FFF2-40B4-BE49-F238E27FC236}">
                <a16:creationId xmlns:a16="http://schemas.microsoft.com/office/drawing/2014/main" id="{3C94DA3D-5886-CB90-B7B7-E3DBAA8EE913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8" name="#sdudk">
            <a:extLst>
              <a:ext uri="{FF2B5EF4-FFF2-40B4-BE49-F238E27FC236}">
                <a16:creationId xmlns:a16="http://schemas.microsoft.com/office/drawing/2014/main" id="{ABC0AA56-9405-9F5F-00F3-8F4F7D541B85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9" name="Straight Connector 10">
            <a:extLst>
              <a:ext uri="{FF2B5EF4-FFF2-40B4-BE49-F238E27FC236}">
                <a16:creationId xmlns:a16="http://schemas.microsoft.com/office/drawing/2014/main" id="{B31848B1-69A2-4D22-297C-8460648C5AEF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Logo black">
            <a:extLst>
              <a:ext uri="{FF2B5EF4-FFF2-40B4-BE49-F238E27FC236}">
                <a16:creationId xmlns:a16="http://schemas.microsoft.com/office/drawing/2014/main" id="{379A13EB-9E26-5940-506E-83EA2C2C3B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46B8B693-1011-4CB7-8C2A-F9570E0FBBB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6" name="Rectangle 11" descr="{&quot;templafy&quot;:{&quot;id&quot;:&quot;cf462d99-8273-47e2-bd82-1eb9550e164e&quot;}}">
            <a:extLst>
              <a:ext uri="{FF2B5EF4-FFF2-40B4-BE49-F238E27FC236}">
                <a16:creationId xmlns:a16="http://schemas.microsoft.com/office/drawing/2014/main" id="{FDA88BBF-9C13-F084-FCD6-49B8E87EFFE5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8F417A81-8CE1-67FD-14B6-47B4C1C0086A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5" name="text" descr="{&quot;templafy&quot;:{&quot;id&quot;:&quot;07821977-7683-49e1-aa6b-9180014f2b46&quot;}}" title="UserProfile.Institut.InstituteDCU_{{DocumentLanguage}}">
            <a:extLst>
              <a:ext uri="{FF2B5EF4-FFF2-40B4-BE49-F238E27FC236}">
                <a16:creationId xmlns:a16="http://schemas.microsoft.com/office/drawing/2014/main" id="{692253F6-301E-3071-2381-D62F990D070B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550421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9A7AFB7C-7952-9A29-30B0-EEB3ABEAFE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6" name="text" descr="{&quot;templafy&quot;:{&quot;id&quot;:&quot;b057dcd3-0391-4bf0-b1a2-4018069fa49d&quot;}}" title="UserProfile.Institut.InstituteDCU_{{DocumentLanguage}}">
            <a:extLst>
              <a:ext uri="{FF2B5EF4-FFF2-40B4-BE49-F238E27FC236}">
                <a16:creationId xmlns:a16="http://schemas.microsoft.com/office/drawing/2014/main" id="{9C3851C6-E0ED-8AFC-487C-1DD8E2CECF88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271445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ext" descr="{&quot;templafy&quot;:{&quot;id&quot;:&quot;08636174-53a3-4ff2-8600-ecc828e8682b&quot;}}" title="UserProfile.Institut.InstituteDCU_{{DocumentLanguage}}">
            <a:extLst>
              <a:ext uri="{FF2B5EF4-FFF2-40B4-BE49-F238E27FC236}">
                <a16:creationId xmlns:a16="http://schemas.microsoft.com/office/drawing/2014/main" id="{B15EA452-05B4-A751-51B4-E13FBF8D2D74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19804996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2565F4-7FB3-4F2B-AED8-4859D42935AE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B9F81D-3EAD-42E8-88EC-432C25D7A8F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BAA208-28D6-470D-B539-73F9AC20E86C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94981C-CC58-4018-9B19-5053EFA6B6A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bin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  <a:endParaRPr lang="da-DK"/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0" r:id="rId3"/>
    <p:sldLayoutId id="2147483688" r:id="rId4"/>
    <p:sldLayoutId id="2147483690" r:id="rId5"/>
    <p:sldLayoutId id="2147483686" r:id="rId6"/>
    <p:sldLayoutId id="2147483682" r:id="rId7"/>
    <p:sldLayoutId id="2147483689" r:id="rId8"/>
    <p:sldLayoutId id="2147483676" r:id="rId9"/>
    <p:sldLayoutId id="2147483654" r:id="rId10"/>
    <p:sldLayoutId id="2147483685" r:id="rId11"/>
    <p:sldLayoutId id="2147483691" r:id="rId12"/>
    <p:sldLayoutId id="2147483662" r:id="rId13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9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4D855B35-9157-35F0-0B75-83072C32A7E8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45FDBC2-0FE8-0521-D51C-92615DD17AAE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pic>
        <p:nvPicPr>
          <p:cNvPr id="10" name="Logo black">
            <a:extLst>
              <a:ext uri="{FF2B5EF4-FFF2-40B4-BE49-F238E27FC236}">
                <a16:creationId xmlns:a16="http://schemas.microsoft.com/office/drawing/2014/main" id="{902CE77C-069E-5E7A-8D8E-AB15811B63A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cxnSp>
        <p:nvCxnSpPr>
          <p:cNvPr id="11" name="Straight Connector 26">
            <a:extLst>
              <a:ext uri="{FF2B5EF4-FFF2-40B4-BE49-F238E27FC236}">
                <a16:creationId xmlns:a16="http://schemas.microsoft.com/office/drawing/2014/main" id="{70C6C0EE-8FE3-6A9C-33B8-374802EF4C3C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4">
            <a:extLst>
              <a:ext uri="{FF2B5EF4-FFF2-40B4-BE49-F238E27FC236}">
                <a16:creationId xmlns:a16="http://schemas.microsoft.com/office/drawing/2014/main" id="{523BCE81-49FD-3EE2-35BF-BD057CE50D7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25-05-2023</a:t>
            </a:fld>
            <a:endParaRPr lang="da-DK" dirty="0"/>
          </a:p>
        </p:txBody>
      </p:sp>
      <p:sp>
        <p:nvSpPr>
          <p:cNvPr id="14" name="Rectangle 3" descr="{&quot;templafy&quot;:{&quot;id&quot;:&quot;92540fb4-3435-49bf-9d4d-92a96d8b18fb&quot;}}">
            <a:extLst>
              <a:ext uri="{FF2B5EF4-FFF2-40B4-BE49-F238E27FC236}">
                <a16:creationId xmlns:a16="http://schemas.microsoft.com/office/drawing/2014/main" id="{424105E5-06C8-CF1E-C432-CFC01960EB2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050" dirty="0" err="1">
              <a:solidFill>
                <a:schemeClr val="tx1"/>
              </a:solidFill>
            </a:endParaRP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6C36CED4-D7EC-2F5A-64CA-838805A4F998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7" name="text" descr="{&quot;templafy&quot;:{&quot;id&quot;:&quot;fe126f48-04c0-4317-8c4d-70a522eb5615&quot;}}" title="UserProfile.Institut.InstituteDCU_{{DocumentLanguage}}">
            <a:extLst>
              <a:ext uri="{FF2B5EF4-FFF2-40B4-BE49-F238E27FC236}">
                <a16:creationId xmlns:a16="http://schemas.microsoft.com/office/drawing/2014/main" id="{9ED68219-402C-1844-B56E-D8437E3F6CCE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83910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700" r:id="rId3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orient="horz" pos="285" userDrawn="1">
          <p15:clr>
            <a:srgbClr val="F26B43"/>
          </p15:clr>
        </p15:guide>
        <p15:guide id="13" orient="horz" pos="1071" userDrawn="1">
          <p15:clr>
            <a:srgbClr val="F26B43"/>
          </p15:clr>
        </p15:guide>
        <p15:guide id="14" pos="259" userDrawn="1">
          <p15:clr>
            <a:srgbClr val="F26B43"/>
          </p15:clr>
        </p15:guide>
        <p15:guide id="15" pos="7421" userDrawn="1">
          <p15:clr>
            <a:srgbClr val="F26B43"/>
          </p15:clr>
        </p15:guide>
        <p15:guide id="16" orient="horz" pos="1253" userDrawn="1">
          <p15:clr>
            <a:srgbClr val="F26B43"/>
          </p15:clr>
        </p15:guide>
        <p15:guide id="17" orient="horz" pos="3680" userDrawn="1">
          <p15:clr>
            <a:srgbClr val="F26B43"/>
          </p15:clr>
        </p15:guide>
        <p15:guide id="18" orient="horz" pos="3916" userDrawn="1">
          <p15:clr>
            <a:srgbClr val="F26B43"/>
          </p15:clr>
        </p15:guide>
        <p15:guide id="19" orient="horz" pos="4094" userDrawn="1">
          <p15:clr>
            <a:srgbClr val="F26B43"/>
          </p15:clr>
        </p15:guide>
        <p15:guide id="20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dunet.dk/da/servicesider/digital/projektorganisering-paa-sdu/projektmodel/styringsdokument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DF420FB-C502-40C3-9DA5-EF1A04D67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3889" y="545970"/>
            <a:ext cx="10229712" cy="968037"/>
          </a:xfrm>
        </p:spPr>
        <p:txBody>
          <a:bodyPr/>
          <a:lstStyle/>
          <a:p>
            <a:pPr algn="r"/>
            <a:r>
              <a:rPr lang="da-DK" dirty="0"/>
              <a:t>Business case og projektøkonomi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73869708-F313-4DE1-9718-77A3272CB72D}"/>
              </a:ext>
            </a:extLst>
          </p:cNvPr>
          <p:cNvSpPr txBox="1">
            <a:spLocks/>
          </p:cNvSpPr>
          <p:nvPr/>
        </p:nvSpPr>
        <p:spPr>
          <a:xfrm>
            <a:off x="749509" y="1394086"/>
            <a:ext cx="10714091" cy="4794958"/>
          </a:xfrm>
          <a:prstGeom prst="rect">
            <a:avLst/>
          </a:prstGeom>
        </p:spPr>
        <p:txBody>
          <a:bodyPr/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4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da-DK" sz="2400" dirty="0"/>
              <a:t>Fortsat forretningsmæssig begrundelse</a:t>
            </a:r>
          </a:p>
          <a:p>
            <a:pPr>
              <a:lnSpc>
                <a:spcPct val="150000"/>
              </a:lnSpc>
            </a:pPr>
            <a:r>
              <a:rPr lang="da-DK" sz="2400" dirty="0"/>
              <a:t>Afvejning af omkostninger, gevinster, andre effekter og konsekvenser og risici</a:t>
            </a:r>
          </a:p>
          <a:p>
            <a:pPr>
              <a:lnSpc>
                <a:spcPct val="150000"/>
              </a:lnSpc>
            </a:pPr>
            <a:endParaRPr lang="da-DK" sz="1000" dirty="0"/>
          </a:p>
          <a:p>
            <a:pPr marL="0" indent="0">
              <a:lnSpc>
                <a:spcPct val="150000"/>
              </a:lnSpc>
              <a:buNone/>
            </a:pPr>
            <a:r>
              <a:rPr lang="da-DK" sz="2400" dirty="0"/>
              <a:t>	Projektomkostninger; indkøb + løn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a-DK" sz="2400" dirty="0"/>
              <a:t>+	Driftsscenarie 1; forventede driftsomkostninger inkl. løn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a-DK" sz="2400" dirty="0"/>
              <a:t>-	Driftsscenarie 0; nuværende driftsomkostninger inkl. løn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a-DK" sz="2400" dirty="0"/>
              <a:t>=	Økonomisk resultat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a-DK" sz="1800" dirty="0">
                <a:solidFill>
                  <a:schemeClr val="accent3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https://sdunet.dk/da/servicesider/digital/projektorganisering-paa-sdu/projektmodel/styringsdokumenter</a:t>
            </a:r>
            <a:endParaRPr lang="da-DK" sz="18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75934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DF420FB-C502-40C3-9DA5-EF1A04D67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697" y="1700212"/>
            <a:ext cx="5367600" cy="4141787"/>
          </a:xfrm>
        </p:spPr>
        <p:txBody>
          <a:bodyPr anchor="b">
            <a:normAutofit/>
          </a:bodyPr>
          <a:lstStyle/>
          <a:p>
            <a:r>
              <a:rPr lang="da-DK" dirty="0"/>
              <a:t>Tak for i dag og kom godt hjem</a:t>
            </a:r>
            <a:endParaRPr lang="da-DK"/>
          </a:p>
        </p:txBody>
      </p:sp>
      <p:pic>
        <p:nvPicPr>
          <p:cNvPr id="4" name="Billede 3" descr="Et billede, der indeholder vindue, bygning, dagslys, stueplante&#10;&#10;Automatisk genereret beskrivelse">
            <a:extLst>
              <a:ext uri="{FF2B5EF4-FFF2-40B4-BE49-F238E27FC236}">
                <a16:creationId xmlns:a16="http://schemas.microsoft.com/office/drawing/2014/main" id="{2709EB41-E2B3-034D-3E10-E0B7F9EFB5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3" r="26947" b="2"/>
          <a:stretch/>
        </p:blipFill>
        <p:spPr>
          <a:xfrm>
            <a:off x="6415848" y="1000443"/>
            <a:ext cx="4951428" cy="48415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925954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SDU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" id="{F00653A6-EDC9-4A26-A101-22DCF11D94E2}" vid="{4BE6CC0C-BBC1-44D2-9F45-8500ECBE545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292EEE87934AB40914CAF5009744879" ma:contentTypeVersion="2" ma:contentTypeDescription="Opret et nyt dokument." ma:contentTypeScope="" ma:versionID="734b2c230b507b3c7e1fcbc603d6f21d">
  <xsd:schema xmlns:xsd="http://www.w3.org/2001/XMLSchema" xmlns:xs="http://www.w3.org/2001/XMLSchema" xmlns:p="http://schemas.microsoft.com/office/2006/metadata/properties" xmlns:ns2="de28af0f-f174-442f-b980-84548850551c" targetNamespace="http://schemas.microsoft.com/office/2006/metadata/properties" ma:root="true" ma:fieldsID="faf46359404a284d7c0f234dc3f4da1d" ns2:_="">
    <xsd:import namespace="de28af0f-f174-442f-b980-8454885055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28af0f-f174-442f-b980-845488505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TemplafyTemplateConfiguration><![CDATA[{"elementsMetadata":[],"transformationConfigurations":[{"language":"{{DocumentLanguage}}","disableUpdates":false,"type":"proofingLanguage"}],"templateName":"SDU widescreen 16:9 - uden enhedsnavn, dato og links","templateDescription":"SDU widescreen 16:9 - uden enhedsnavn, dato og links","enableDocumentContentUpdater":true,"version":"1.3"}]]></TemplafyTemplateConfiguration>
</file>

<file path=customXml/item5.xml><?xml version="1.0" encoding="utf-8"?>
<TemplafyFormConfiguration><![CDATA[{"formFields":[],"formDataEntries":[]}]]></TemplafyFormConfiguration>
</file>

<file path=customXml/itemProps1.xml><?xml version="1.0" encoding="utf-8"?>
<ds:datastoreItem xmlns:ds="http://schemas.openxmlformats.org/officeDocument/2006/customXml" ds:itemID="{971302D5-2614-458D-ABB5-320B1BACCF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0E6CB5-BFD5-4D1C-AD42-7767C2E078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28af0f-f174-442f-b980-8454885055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9AC8D8-DF25-46FE-9579-89AAF077E0E5}">
  <ds:schemaRefs>
    <ds:schemaRef ds:uri="de28af0f-f174-442f-b980-84548850551c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C484C70F-0F64-4774-853F-19FDF7E1F81D}">
  <ds:schemaRefs/>
</ds:datastoreItem>
</file>

<file path=customXml/itemProps5.xml><?xml version="1.0" encoding="utf-8"?>
<ds:datastoreItem xmlns:ds="http://schemas.openxmlformats.org/officeDocument/2006/customXml" ds:itemID="{C5CD5A01-6378-494D-B71B-D23DEC9A120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76</Words>
  <Application>Microsoft Office PowerPoint</Application>
  <PresentationFormat>Widescreen</PresentationFormat>
  <Paragraphs>12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Wingdings</vt:lpstr>
      <vt:lpstr>Blank</vt:lpstr>
      <vt:lpstr>SDU</vt:lpstr>
      <vt:lpstr>Business case og projektøkonomi</vt:lpstr>
      <vt:lpstr>Tak for i dag og kom godt hjem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Projekt- og porteføljenetværk  23. maj 2023</dc:title>
  <dc:subject/>
  <dc:creator/>
  <cp:keywords/>
  <dc:description/>
  <cp:lastModifiedBy/>
  <cp:revision>86</cp:revision>
  <dcterms:created xsi:type="dcterms:W3CDTF">2019-01-15T10:32:39Z</dcterms:created>
  <dcterms:modified xsi:type="dcterms:W3CDTF">2023-05-25T13:59:18Z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2019-03-26T09:32:31.2904676Z</vt:lpwstr>
  </property>
  <property fmtid="{D5CDD505-2E9C-101B-9397-08002B2CF9AE}" pid="3" name="TemplafyTenantId">
    <vt:lpwstr>sdu</vt:lpwstr>
  </property>
  <property fmtid="{D5CDD505-2E9C-101B-9397-08002B2CF9AE}" pid="4" name="TemplafyTemplateId">
    <vt:lpwstr>636921197437006162</vt:lpwstr>
  </property>
  <property fmtid="{D5CDD505-2E9C-101B-9397-08002B2CF9AE}" pid="5" name="TemplafyUserProfileId">
    <vt:lpwstr>636082231930658826</vt:lpwstr>
  </property>
  <property fmtid="{D5CDD505-2E9C-101B-9397-08002B2CF9AE}" pid="6" name="TemplafyLanguageCode">
    <vt:lpwstr>da-DK</vt:lpwstr>
  </property>
  <property fmtid="{D5CDD505-2E9C-101B-9397-08002B2CF9AE}" pid="7" name="ContentTypeId">
    <vt:lpwstr>0x010100D292EEE87934AB40914CAF5009744879</vt:lpwstr>
  </property>
</Properties>
</file>