
<file path=[Content_Types].xml><?xml version="1.0" encoding="utf-8"?>
<Types xmlns="http://schemas.openxmlformats.org/package/2006/content-types">
  <Default Extension="bin" ContentType="image/x-emf"/>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5"/>
  </p:sldMasterIdLst>
  <p:notesMasterIdLst>
    <p:notesMasterId r:id="rId27"/>
  </p:notesMasterIdLst>
  <p:sldIdLst>
    <p:sldId id="257" r:id="rId16"/>
    <p:sldId id="256" r:id="rId17"/>
    <p:sldId id="269" r:id="rId18"/>
    <p:sldId id="261" r:id="rId19"/>
    <p:sldId id="278" r:id="rId20"/>
    <p:sldId id="279" r:id="rId21"/>
    <p:sldId id="276" r:id="rId22"/>
    <p:sldId id="277" r:id="rId23"/>
    <p:sldId id="272" r:id="rId24"/>
    <p:sldId id="275"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566" autoAdjust="0"/>
  </p:normalViewPr>
  <p:slideViewPr>
    <p:cSldViewPr snapToGrid="0" showGuides="1">
      <p:cViewPr varScale="1">
        <p:scale>
          <a:sx n="79" d="100"/>
          <a:sy n="79" d="100"/>
        </p:scale>
        <p:origin x="624" y="108"/>
      </p:cViewPr>
      <p:guideLst>
        <p:guide orient="horz" pos="64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2.xml"/><Relationship Id="rId25"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9.xml"/><Relationship Id="rId5" Type="http://schemas.openxmlformats.org/officeDocument/2006/relationships/customXml" Target="../customXml/item5.xml"/><Relationship Id="rId15" Type="http://schemas.openxmlformats.org/officeDocument/2006/relationships/slideMaster" Target="slideMasters/slideMaster1.xml"/><Relationship Id="rId23" Type="http://schemas.openxmlformats.org/officeDocument/2006/relationships/slide" Target="slides/slide8.xml"/><Relationship Id="rId28"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27/09/2023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‹nr.›</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NEURAL Network</a:t>
            </a:r>
          </a:p>
          <a:p>
            <a:r>
              <a:rPr lang="da-DK" dirty="0"/>
              <a:t>Sandsynlighed</a:t>
            </a:r>
          </a:p>
          <a:p>
            <a:r>
              <a:rPr lang="da-DK" dirty="0"/>
              <a:t>Input defineres ved:</a:t>
            </a:r>
          </a:p>
          <a:p>
            <a:endParaRPr lang="da-DK" dirty="0"/>
          </a:p>
          <a:p>
            <a:pPr algn="l">
              <a:buFont typeface="+mj-lt"/>
              <a:buAutoNum type="arabicPeriod"/>
            </a:pPr>
            <a:r>
              <a:rPr lang="en-US" b="0" i="0" dirty="0">
                <a:solidFill>
                  <a:srgbClr val="374151"/>
                </a:solidFill>
                <a:effectLst/>
                <a:latin typeface="Söhne"/>
              </a:rPr>
              <a:t>Tokenization: The input text is broken down into individual tokens, which can be words or </a:t>
            </a:r>
            <a:r>
              <a:rPr lang="en-US" b="0" i="0" dirty="0" err="1">
                <a:solidFill>
                  <a:srgbClr val="374151"/>
                </a:solidFill>
                <a:effectLst/>
                <a:latin typeface="Söhne"/>
              </a:rPr>
              <a:t>subwords</a:t>
            </a:r>
            <a:r>
              <a:rPr lang="en-US" b="0" i="0" dirty="0">
                <a:solidFill>
                  <a:srgbClr val="374151"/>
                </a:solidFill>
                <a:effectLst/>
                <a:latin typeface="Söhne"/>
              </a:rPr>
              <a:t>, depending on the language and context. This step allows the model to analyze and process the input more efficiently.</a:t>
            </a:r>
          </a:p>
          <a:p>
            <a:pPr algn="l">
              <a:buFont typeface="+mj-lt"/>
              <a:buAutoNum type="arabicPeriod"/>
            </a:pPr>
            <a:r>
              <a:rPr lang="en-US" b="0" i="0" dirty="0">
                <a:solidFill>
                  <a:srgbClr val="374151"/>
                </a:solidFill>
                <a:effectLst/>
                <a:latin typeface="Söhne"/>
              </a:rPr>
              <a:t>Embedding: Each token is then converted into a vector representation, or embedding, which is a numerical representation of the word or </a:t>
            </a:r>
            <a:r>
              <a:rPr lang="en-US" b="0" i="0" dirty="0" err="1">
                <a:solidFill>
                  <a:srgbClr val="374151"/>
                </a:solidFill>
                <a:effectLst/>
                <a:latin typeface="Söhne"/>
              </a:rPr>
              <a:t>subword</a:t>
            </a:r>
            <a:r>
              <a:rPr lang="en-US" b="0" i="0" dirty="0">
                <a:solidFill>
                  <a:srgbClr val="374151"/>
                </a:solidFill>
                <a:effectLst/>
                <a:latin typeface="Söhne"/>
              </a:rPr>
              <a:t>. These embeddings capture the meaning and relationships between words, enabling the model to understand the input.</a:t>
            </a:r>
          </a:p>
          <a:p>
            <a:pPr algn="l">
              <a:buFont typeface="+mj-lt"/>
              <a:buAutoNum type="arabicPeriod"/>
            </a:pPr>
            <a:r>
              <a:rPr lang="en-US" b="0" i="0" dirty="0">
                <a:solidFill>
                  <a:srgbClr val="374151"/>
                </a:solidFill>
                <a:effectLst/>
                <a:latin typeface="Söhne"/>
              </a:rPr>
              <a:t>Contextualization: The model processes the sequence of embeddings to understand the context and relationships between the tokens in the input. This is done using a series of layers known as transformers, which are designed to capture long-range dependencies and interactions between words.</a:t>
            </a:r>
          </a:p>
          <a:p>
            <a:pPr algn="l">
              <a:buFont typeface="+mj-lt"/>
              <a:buAutoNum type="arabicPeriod"/>
            </a:pPr>
            <a:r>
              <a:rPr lang="en-US" b="0" i="0" dirty="0">
                <a:solidFill>
                  <a:srgbClr val="374151"/>
                </a:solidFill>
                <a:effectLst/>
                <a:latin typeface="Söhne"/>
              </a:rPr>
              <a:t>Attention Mechanism: The transformer layers utilize a mechanism called self-attention, which helps the model assign different weights to different words in the input, based on their relevance and importance to the overall context. The attention mechanism calculates scores for each word pair, indicating how much one word should attend to another. These scores are then used to create a weighted combination of the embeddings, forming a new representation that highlights the most relevant tokens.</a:t>
            </a:r>
          </a:p>
          <a:p>
            <a:pPr algn="l">
              <a:buFont typeface="+mj-lt"/>
              <a:buAutoNum type="arabicPeriod"/>
            </a:pPr>
            <a:r>
              <a:rPr lang="en-US" b="0" i="0" dirty="0">
                <a:solidFill>
                  <a:srgbClr val="374151"/>
                </a:solidFill>
                <a:effectLst/>
                <a:latin typeface="Söhne"/>
              </a:rPr>
              <a:t>Decoding: Finally, the model generates a response based on the weighted input representations. It does this by predicting the most likely next token in the output sequence, given the context of the input and the generated tokens so far. This process is repeated until an end-of-sequence token is generated, or a maximum length is reached.</a:t>
            </a:r>
          </a:p>
          <a:p>
            <a:pPr algn="l">
              <a:buFont typeface="+mj-lt"/>
              <a:buAutoNum type="arabicPeriod"/>
            </a:pPr>
            <a:r>
              <a:rPr lang="en-US" b="0" i="0" dirty="0">
                <a:solidFill>
                  <a:srgbClr val="374151"/>
                </a:solidFill>
                <a:effectLst/>
                <a:latin typeface="Söhne"/>
              </a:rPr>
              <a:t>Post-processing: The generated tokens are then converted back into text, which forms the final response.</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0" i="0" dirty="0">
                <a:solidFill>
                  <a:srgbClr val="374151"/>
                </a:solidFill>
                <a:effectLst/>
                <a:latin typeface="Söhne"/>
              </a:rPr>
              <a:t>Query (Q): The query is a representation of the current token that the model is focusing on. It's used to calculate the attention scores for the token in relation to all other tokens in the sequence. Essentially, the query helps the model decide how much attention should be paid to other tokens when generating the representation for the current token.</a:t>
            </a:r>
          </a:p>
          <a:p>
            <a:pPr algn="l">
              <a:buFont typeface="+mj-lt"/>
              <a:buAutoNum type="arabicPeriod"/>
            </a:pPr>
            <a:r>
              <a:rPr lang="en-US" b="0" i="0" dirty="0">
                <a:solidFill>
                  <a:srgbClr val="374151"/>
                </a:solidFill>
                <a:effectLst/>
                <a:latin typeface="Söhne"/>
              </a:rPr>
              <a:t>Key (K): The key is a representation of all tokens in the input sequence that are used to compare against the query. The key helps the model determine the relevance of each token in the sequence, in relation to the current token (represented by the query). The comparison between the query and key is used to calculate the attention scores, which indicate how much each token should contribute to the final representation of the current token.</a:t>
            </a:r>
          </a:p>
          <a:p>
            <a:pPr algn="l">
              <a:buFont typeface="+mj-lt"/>
              <a:buAutoNum type="arabicPeriod"/>
            </a:pPr>
            <a:r>
              <a:rPr lang="en-US" b="0" i="0" dirty="0">
                <a:solidFill>
                  <a:srgbClr val="374151"/>
                </a:solidFill>
                <a:effectLst/>
                <a:latin typeface="Söhne"/>
              </a:rPr>
              <a:t>Value (V): The value is another representation of each token in the input sequence, which is used to create the weighted combination of embeddings. After calculating the attention scores between the query and key, these scores are used to weight the corresponding value vectors. The weighted values are then summed to produce the final representation of the current token.</a:t>
            </a:r>
          </a:p>
          <a:p>
            <a:pPr algn="l">
              <a:buFont typeface="+mj-lt"/>
              <a:buAutoNum type="arabicPeriod"/>
            </a:pPr>
            <a:endParaRPr lang="en-US" b="0" i="0" dirty="0">
              <a:solidFill>
                <a:srgbClr val="374151"/>
              </a:solidFill>
              <a:effectLst/>
              <a:latin typeface="Söhne"/>
            </a:endParaRPr>
          </a:p>
          <a:p>
            <a:pPr algn="l">
              <a:buFont typeface="+mj-lt"/>
              <a:buAutoNum type="arabicPeriod"/>
            </a:pPr>
            <a:endParaRPr lang="en-US" b="0" i="0" dirty="0">
              <a:solidFill>
                <a:srgbClr val="374151"/>
              </a:solidFill>
              <a:effectLst/>
              <a:latin typeface="Söhne"/>
            </a:endParaRPr>
          </a:p>
          <a:p>
            <a:pPr algn="l">
              <a:buFont typeface="+mj-lt"/>
              <a:buNone/>
            </a:pPr>
            <a:r>
              <a:rPr lang="en-US" b="0" i="0" dirty="0">
                <a:solidFill>
                  <a:srgbClr val="374151"/>
                </a:solidFill>
                <a:effectLst/>
                <a:latin typeface="Söhne"/>
              </a:rPr>
              <a:t>175 </a:t>
            </a:r>
            <a:r>
              <a:rPr lang="en-US" b="0" i="0" dirty="0" err="1">
                <a:solidFill>
                  <a:srgbClr val="374151"/>
                </a:solidFill>
                <a:effectLst/>
                <a:latin typeface="Söhne"/>
              </a:rPr>
              <a:t>milliarder</a:t>
            </a:r>
            <a:r>
              <a:rPr lang="en-US" b="0" i="0" dirty="0">
                <a:solidFill>
                  <a:srgbClr val="374151"/>
                </a:solidFill>
                <a:effectLst/>
                <a:latin typeface="Söhne"/>
              </a:rPr>
              <a:t> parameter </a:t>
            </a:r>
            <a:r>
              <a:rPr lang="en-US" b="0" i="0" dirty="0" err="1">
                <a:solidFill>
                  <a:srgbClr val="374151"/>
                </a:solidFill>
                <a:effectLst/>
                <a:latin typeface="Söhne"/>
              </a:rPr>
              <a:t>eller</a:t>
            </a:r>
            <a:r>
              <a:rPr lang="en-US" b="0" i="0">
                <a:solidFill>
                  <a:srgbClr val="374151"/>
                </a:solidFill>
                <a:effectLst/>
                <a:latin typeface="Söhne"/>
              </a:rPr>
              <a:t> biases og 96 lag</a:t>
            </a:r>
            <a:endParaRPr lang="en-US" b="0" i="0" dirty="0">
              <a:solidFill>
                <a:srgbClr val="374151"/>
              </a:solidFill>
              <a:effectLst/>
              <a:latin typeface="Söhne"/>
            </a:endParaRPr>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pPr/>
              <a:t>2</a:t>
            </a:fld>
            <a:endParaRPr lang="en-GB" dirty="0"/>
          </a:p>
        </p:txBody>
      </p:sp>
    </p:spTree>
    <p:extLst>
      <p:ext uri="{BB962C8B-B14F-4D97-AF65-F5344CB8AC3E}">
        <p14:creationId xmlns:p14="http://schemas.microsoft.com/office/powerpoint/2010/main" val="13840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buFont typeface="+mj-lt"/>
              <a:buAutoNum type="arabicPeriod"/>
            </a:pPr>
            <a:r>
              <a:rPr lang="en-US" b="0" i="0" dirty="0">
                <a:solidFill>
                  <a:srgbClr val="374151"/>
                </a:solidFill>
                <a:effectLst/>
                <a:latin typeface="Söhne"/>
              </a:rPr>
              <a:t>Supervised Learning: In supervised learning, the AI model is trained on a labeled dataset, which contains both input data and the corresponding correct output. The model learns the relationship between inputs and outputs and makes predictions based on that understanding. Supervised learning is commonly used for tasks like image classification and sentiment analysis.</a:t>
            </a:r>
          </a:p>
          <a:p>
            <a:pPr algn="l"/>
            <a:r>
              <a:rPr lang="en-US" b="0" i="0" dirty="0">
                <a:solidFill>
                  <a:srgbClr val="374151"/>
                </a:solidFill>
                <a:effectLst/>
                <a:latin typeface="Söhne"/>
              </a:rPr>
              <a:t>Example: A supervised learning model can be trained to identify whether an image contains a cat or a dog. The training dataset will consist of labeled images, where each image is marked as containing either a cat or a dog. The model learns to recognize features of cats and dogs and can then classify new, unlabeled images as containing a cat or a dog.</a:t>
            </a:r>
          </a:p>
          <a:p>
            <a:pPr algn="l">
              <a:buFont typeface="+mj-lt"/>
              <a:buAutoNum type="arabicPeriod" startAt="2"/>
            </a:pPr>
            <a:r>
              <a:rPr lang="en-US" b="0" i="0" dirty="0">
                <a:solidFill>
                  <a:srgbClr val="374151"/>
                </a:solidFill>
                <a:effectLst/>
                <a:latin typeface="Söhne"/>
              </a:rPr>
              <a:t>Unsupervised Learning: In unsupervised learning, the AI model is trained on an unlabeled dataset, which contains input data without any corresponding correct output. The model learns to identify patterns, structures, or relationships within the data, without being explicitly told what to look for. Unsupervised learning is often used for tasks like clustering and dimensionality reduction.</a:t>
            </a:r>
          </a:p>
          <a:p>
            <a:pPr algn="l"/>
            <a:r>
              <a:rPr lang="en-US" b="0" i="0" dirty="0">
                <a:solidFill>
                  <a:srgbClr val="374151"/>
                </a:solidFill>
                <a:effectLst/>
                <a:latin typeface="Söhne"/>
              </a:rPr>
              <a:t>Example: An unsupervised learning model can be used to group customers based on their shopping habits. The training dataset consists of customer purchase histories without any pre-existing labels or categories. The model identifies patterns and relationships within the data and groups customers with similar shopping habits together, allowing for targeted marketing or personalized recommendations.</a:t>
            </a:r>
          </a:p>
          <a:p>
            <a:pPr algn="l">
              <a:buFont typeface="+mj-lt"/>
              <a:buAutoNum type="arabicPeriod" startAt="3"/>
            </a:pPr>
            <a:r>
              <a:rPr lang="en-US" b="0" i="0" dirty="0">
                <a:solidFill>
                  <a:srgbClr val="374151"/>
                </a:solidFill>
                <a:effectLst/>
                <a:latin typeface="Söhne"/>
              </a:rPr>
              <a:t>Reinforcement Learning: In reinforcement learning, an AI agent learns to make decisions by interacting with an environment and receiving feedback in the form of rewards or penalties. The agent seeks to maximize its cumulative reward over time by learning the optimal actions to take in different situations. Reinforcement learning is often used for tasks like robotics control, game playing, and navigation.</a:t>
            </a:r>
          </a:p>
          <a:p>
            <a:pPr algn="l"/>
            <a:r>
              <a:rPr lang="en-US" b="0" i="0" dirty="0">
                <a:solidFill>
                  <a:srgbClr val="374151"/>
                </a:solidFill>
                <a:effectLst/>
                <a:latin typeface="Söhne"/>
              </a:rPr>
              <a:t>Example: A reinforcement learning agent can be trained to play a video game, such as Pac-Man. The agent receives positive rewards for collecting pellets and eating ghosts while avoiding negative rewards (penalties) for losing lives or being caught by ghosts. Over time, the agent learns to optimize its actions to maximize its score and successfully navigate the game environment.</a:t>
            </a:r>
          </a:p>
          <a:p>
            <a:endParaRPr lang="da-DK" dirty="0"/>
          </a:p>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3</a:t>
            </a:fld>
            <a:endParaRPr lang="en-GB" dirty="0"/>
          </a:p>
        </p:txBody>
      </p:sp>
    </p:spTree>
    <p:extLst>
      <p:ext uri="{BB962C8B-B14F-4D97-AF65-F5344CB8AC3E}">
        <p14:creationId xmlns:p14="http://schemas.microsoft.com/office/powerpoint/2010/main" val="1629403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5</a:t>
            </a:fld>
            <a:endParaRPr lang="en-GB" dirty="0"/>
          </a:p>
        </p:txBody>
      </p:sp>
    </p:spTree>
    <p:extLst>
      <p:ext uri="{BB962C8B-B14F-4D97-AF65-F5344CB8AC3E}">
        <p14:creationId xmlns:p14="http://schemas.microsoft.com/office/powerpoint/2010/main" val="3631068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a:br>
              <a:rPr lang="da-DK" b="0" dirty="0">
                <a:effectLst/>
                <a:latin typeface="Google Sans"/>
              </a:rPr>
            </a:br>
            <a:r>
              <a:rPr lang="da-DK" b="0" dirty="0">
                <a:effectLst/>
                <a:latin typeface="Google Sans"/>
              </a:rPr>
              <a:t>I artiklen "</a:t>
            </a:r>
            <a:r>
              <a:rPr lang="da-DK" b="0" dirty="0" err="1">
                <a:effectLst/>
                <a:latin typeface="Google Sans"/>
              </a:rPr>
              <a:t>Assigning</a:t>
            </a:r>
            <a:r>
              <a:rPr lang="da-DK" b="0" dirty="0">
                <a:effectLst/>
                <a:latin typeface="Google Sans"/>
              </a:rPr>
              <a:t> AI: </a:t>
            </a:r>
            <a:r>
              <a:rPr lang="da-DK" b="0" dirty="0" err="1">
                <a:effectLst/>
                <a:latin typeface="Google Sans"/>
              </a:rPr>
              <a:t>Seven</a:t>
            </a:r>
            <a:r>
              <a:rPr lang="da-DK" b="0" dirty="0">
                <a:effectLst/>
                <a:latin typeface="Google Sans"/>
              </a:rPr>
              <a:t> </a:t>
            </a:r>
            <a:r>
              <a:rPr lang="da-DK" b="0" dirty="0" err="1">
                <a:effectLst/>
                <a:latin typeface="Google Sans"/>
              </a:rPr>
              <a:t>Approaches</a:t>
            </a:r>
            <a:r>
              <a:rPr lang="da-DK" b="0" dirty="0">
                <a:effectLst/>
                <a:latin typeface="Google Sans"/>
              </a:rPr>
              <a:t> for Students with Prompts" fra 2023 diskuterer </a:t>
            </a:r>
            <a:r>
              <a:rPr lang="da-DK" b="0" dirty="0" err="1">
                <a:effectLst/>
                <a:latin typeface="Google Sans"/>
              </a:rPr>
              <a:t>Lilich</a:t>
            </a:r>
            <a:r>
              <a:rPr lang="da-DK" b="0" dirty="0">
                <a:effectLst/>
                <a:latin typeface="Google Sans"/>
              </a:rPr>
              <a:t> </a:t>
            </a:r>
            <a:r>
              <a:rPr lang="da-DK" b="0" dirty="0" err="1">
                <a:effectLst/>
                <a:latin typeface="Google Sans"/>
              </a:rPr>
              <a:t>Mollick</a:t>
            </a:r>
            <a:r>
              <a:rPr lang="da-DK" b="0" dirty="0">
                <a:effectLst/>
                <a:latin typeface="Google Sans"/>
              </a:rPr>
              <a:t> og andre forskere syv forskellige måder at bruge kunstig intelligens (AI) i undervisningen på. Forfatterne argumenterer for, at AI kan være et nyttigt værktøj til at hjælpe elever med at lære, men at det er vigtigt at være opmærksom på de potentielle risici.</a:t>
            </a:r>
          </a:p>
          <a:p>
            <a:pPr rtl="0"/>
            <a:r>
              <a:rPr lang="da-DK" b="0" dirty="0">
                <a:effectLst/>
                <a:latin typeface="Google Sans"/>
              </a:rPr>
              <a:t>De syv tilgange, som forskerne beskriver, er følgende:</a:t>
            </a:r>
          </a:p>
          <a:p>
            <a:pPr rtl="0">
              <a:buFont typeface="Arial" panose="020B0604020202020204" pitchFamily="34" charset="0"/>
              <a:buChar char="•"/>
            </a:pPr>
            <a:r>
              <a:rPr lang="da-DK" b="0" dirty="0">
                <a:effectLst/>
                <a:latin typeface="Google Sans"/>
              </a:rPr>
              <a:t>AI-tutor</a:t>
            </a:r>
          </a:p>
          <a:p>
            <a:pPr rtl="0"/>
            <a:r>
              <a:rPr lang="da-DK" b="0" dirty="0">
                <a:effectLst/>
                <a:latin typeface="Google Sans"/>
              </a:rPr>
              <a:t>En AI-tutor kan bruges til at give eleverne individuelle vejledning og feedback på deres arbejde. Dette kan være nyttigt til at hjælpe elever med at identificere og løse fejl i deres arbejde, eller til at give dem nye perspektiver på deres læring.</a:t>
            </a:r>
          </a:p>
          <a:p>
            <a:pPr rtl="0">
              <a:buFont typeface="Arial" panose="020B0604020202020204" pitchFamily="34" charset="0"/>
              <a:buChar char="•"/>
            </a:pPr>
            <a:r>
              <a:rPr lang="da-DK" b="0" dirty="0">
                <a:effectLst/>
                <a:latin typeface="Google Sans"/>
              </a:rPr>
              <a:t>AI-coach</a:t>
            </a:r>
          </a:p>
          <a:p>
            <a:pPr rtl="0"/>
            <a:r>
              <a:rPr lang="da-DK" b="0" dirty="0">
                <a:effectLst/>
                <a:latin typeface="Google Sans"/>
              </a:rPr>
              <a:t>En AI-coach kan bruges til at hjælpe elever med at udvikle deres metakognitive evner, såsom evnen til at reflektere over deres eget læringsforløb. Dette kan gøres ved at hjælpe eleverne med at spore deres fremskridt, identificere deres styrker og svagheder, og udvikle strategier for at forbedre deres læring.</a:t>
            </a:r>
          </a:p>
          <a:p>
            <a:pPr rtl="0">
              <a:buFont typeface="Arial" panose="020B0604020202020204" pitchFamily="34" charset="0"/>
              <a:buChar char="•"/>
            </a:pPr>
            <a:r>
              <a:rPr lang="da-DK" b="0" dirty="0">
                <a:effectLst/>
                <a:latin typeface="Google Sans"/>
              </a:rPr>
              <a:t>AI-mentor</a:t>
            </a:r>
          </a:p>
          <a:p>
            <a:pPr rtl="0"/>
            <a:r>
              <a:rPr lang="da-DK" b="0" dirty="0">
                <a:effectLst/>
                <a:latin typeface="Google Sans"/>
              </a:rPr>
              <a:t>En AI-mentor kan bruges til at give eleverne et perspektiv fra en erfaren professionel inden for et givent område. Dette kan være nyttigt til at hjælpe elever med at udvikle deres kritiske sans og forståelse af komplekse koncepter.</a:t>
            </a:r>
          </a:p>
          <a:p>
            <a:pPr rtl="0">
              <a:buFont typeface="Arial" panose="020B0604020202020204" pitchFamily="34" charset="0"/>
              <a:buChar char="•"/>
            </a:pPr>
            <a:r>
              <a:rPr lang="da-DK" b="0" dirty="0">
                <a:effectLst/>
                <a:latin typeface="Google Sans"/>
              </a:rPr>
              <a:t>AI-teammate</a:t>
            </a:r>
          </a:p>
          <a:p>
            <a:pPr rtl="0"/>
            <a:r>
              <a:rPr lang="da-DK" b="0" dirty="0">
                <a:effectLst/>
                <a:latin typeface="Google Sans"/>
              </a:rPr>
              <a:t>En AI-teammate kan bruges til at hjælpe elever med at samarbejde og løse problemer sammen. Dette kan være nyttigt til at hjælpe elever med at udvikle deres sociale og kommunikationsevner, og til at lære at arbejde effektivt i teams.</a:t>
            </a:r>
          </a:p>
          <a:p>
            <a:pPr rtl="0">
              <a:buFont typeface="Arial" panose="020B0604020202020204" pitchFamily="34" charset="0"/>
              <a:buChar char="•"/>
            </a:pPr>
            <a:r>
              <a:rPr lang="da-DK" b="0" dirty="0">
                <a:effectLst/>
                <a:latin typeface="Google Sans"/>
              </a:rPr>
              <a:t>AI-</a:t>
            </a:r>
            <a:r>
              <a:rPr lang="da-DK" b="0" dirty="0" err="1">
                <a:effectLst/>
                <a:latin typeface="Google Sans"/>
              </a:rPr>
              <a:t>tool</a:t>
            </a:r>
            <a:endParaRPr lang="da-DK" b="0" dirty="0">
              <a:effectLst/>
              <a:latin typeface="Google Sans"/>
            </a:endParaRPr>
          </a:p>
          <a:p>
            <a:pPr rtl="0"/>
            <a:r>
              <a:rPr lang="da-DK" b="0" dirty="0">
                <a:effectLst/>
                <a:latin typeface="Google Sans"/>
              </a:rPr>
              <a:t>En AI-</a:t>
            </a:r>
            <a:r>
              <a:rPr lang="da-DK" b="0" dirty="0" err="1">
                <a:effectLst/>
                <a:latin typeface="Google Sans"/>
              </a:rPr>
              <a:t>tool</a:t>
            </a:r>
            <a:r>
              <a:rPr lang="da-DK" b="0" dirty="0">
                <a:effectLst/>
                <a:latin typeface="Google Sans"/>
              </a:rPr>
              <a:t> kan bruges til at hjælpe elever med at udføre opgaver, som kan være tidskrævende eller kedelige. Dette kan frigive tid til eleverne, så de kan fokusere på mere kreative eller problembaserede opgaver.</a:t>
            </a:r>
          </a:p>
          <a:p>
            <a:pPr rtl="0">
              <a:buFont typeface="Arial" panose="020B0604020202020204" pitchFamily="34" charset="0"/>
              <a:buChar char="•"/>
            </a:pPr>
            <a:r>
              <a:rPr lang="da-DK" b="0" dirty="0">
                <a:effectLst/>
                <a:latin typeface="Google Sans"/>
              </a:rPr>
              <a:t>AI-simulator</a:t>
            </a:r>
          </a:p>
          <a:p>
            <a:pPr rtl="0"/>
            <a:r>
              <a:rPr lang="da-DK" b="0" dirty="0">
                <a:effectLst/>
                <a:latin typeface="Google Sans"/>
              </a:rPr>
              <a:t>En AI-simulator kan bruges til at give eleverne en sikker og kontrolleret platform til at øve sig på nye færdigheder eller koncepter. Dette kan være nyttigt til at hjælpe elever med at reducere risikoen for fejl, og til at forberede dem på virkelige-verdens situationer.</a:t>
            </a:r>
          </a:p>
          <a:p>
            <a:pPr rtl="0">
              <a:buFont typeface="Arial" panose="020B0604020202020204" pitchFamily="34" charset="0"/>
              <a:buChar char="•"/>
            </a:pPr>
            <a:r>
              <a:rPr lang="da-DK" b="0" dirty="0">
                <a:effectLst/>
                <a:latin typeface="Google Sans"/>
              </a:rPr>
              <a:t>AI-student</a:t>
            </a:r>
          </a:p>
          <a:p>
            <a:pPr rtl="0"/>
            <a:r>
              <a:rPr lang="da-DK" b="0" dirty="0">
                <a:effectLst/>
                <a:latin typeface="Google Sans"/>
              </a:rPr>
              <a:t>En AI-student kan bruges til at hjælpe lærerne med at vurdere elevernes præstationer. Dette kan gøres ved at få AI-en til at udføre opgaver, som ligner dem, som eleverne bliver bedt om at udføre.</a:t>
            </a:r>
          </a:p>
          <a:p>
            <a:pPr rtl="0"/>
            <a:r>
              <a:rPr lang="da-DK" b="0" dirty="0">
                <a:effectLst/>
                <a:latin typeface="Google Sans"/>
              </a:rPr>
              <a:t>For hver tilgang diskuterer forskerne de potentielle fordele og risici ved at bruge AI i undervisningen. De anerkender, at AI kan være et kraftfuldt værktøj til at hjælpe elever med at lære, men de understreger også, at det er vigtigt at bruge AI på en ansvarlig og etisk måde.</a:t>
            </a:r>
          </a:p>
          <a:p>
            <a:pPr rtl="0"/>
            <a:r>
              <a:rPr lang="da-DK" b="0" dirty="0">
                <a:effectLst/>
                <a:latin typeface="Google Sans"/>
              </a:rPr>
              <a:t>For at hjælpe elever med at få mest muligt ud af AI-baseret læring anviser forskerne, at lærere bør gøre følgende:</a:t>
            </a:r>
          </a:p>
          <a:p>
            <a:pPr rtl="0">
              <a:buFont typeface="Arial" panose="020B0604020202020204" pitchFamily="34" charset="0"/>
              <a:buChar char="•"/>
            </a:pPr>
            <a:r>
              <a:rPr lang="da-DK" b="0" dirty="0">
                <a:effectLst/>
                <a:latin typeface="Google Sans"/>
              </a:rPr>
              <a:t>Forklar for eleverne, hvordan AI virker</a:t>
            </a:r>
          </a:p>
          <a:p>
            <a:pPr rtl="0"/>
            <a:r>
              <a:rPr lang="da-DK" b="0" dirty="0">
                <a:effectLst/>
                <a:latin typeface="Google Sans"/>
              </a:rPr>
              <a:t>Det er vigtigt, at eleverne forstår, hvordan AI fungerer, og at de er opmærksomme på de potentielle risici. Lærere kan gøre dette ved at give eleverne en introduktion til AI, og ved at diskutere de forskellige måder, hvorpå AI kan bruges i undervisningen.</a:t>
            </a:r>
          </a:p>
          <a:p>
            <a:pPr rtl="0">
              <a:buFont typeface="Arial" panose="020B0604020202020204" pitchFamily="34" charset="0"/>
              <a:buChar char="•"/>
            </a:pPr>
            <a:r>
              <a:rPr lang="da-DK" b="0" dirty="0">
                <a:effectLst/>
                <a:latin typeface="Google Sans"/>
              </a:rPr>
              <a:t>Sæt klare retningslinjer for, hvordan AI skal bruges</a:t>
            </a:r>
          </a:p>
          <a:p>
            <a:pPr rtl="0"/>
            <a:r>
              <a:rPr lang="da-DK" b="0" dirty="0">
                <a:effectLst/>
                <a:latin typeface="Google Sans"/>
              </a:rPr>
              <a:t>Lærere bør sætte klare retningslinjer for, hvordan AI skal bruges i undervisningen. Disse retningslinjer bør omfatte regler for, hvordan AI-systemer skal bruges til at give feedback, og hvordan AI-systemer skal bruges til at vurdere elevernes præstationer.</a:t>
            </a:r>
          </a:p>
          <a:p>
            <a:pPr rtl="0">
              <a:buFont typeface="Arial" panose="020B0604020202020204" pitchFamily="34" charset="0"/>
              <a:buChar char="•"/>
            </a:pPr>
            <a:r>
              <a:rPr lang="da-DK" b="0" dirty="0">
                <a:effectLst/>
                <a:latin typeface="Google Sans"/>
              </a:rPr>
              <a:t>Opmuntre elever til at være kritiske over for AI-systemernes output</a:t>
            </a:r>
          </a:p>
          <a:p>
            <a:pPr rtl="0"/>
            <a:r>
              <a:rPr lang="da-DK" b="0" dirty="0">
                <a:effectLst/>
                <a:latin typeface="Google Sans"/>
              </a:rPr>
              <a:t>Eleverne bør opmuntres til at være kritiske over for AI-systemernes output. Eleverne bør lære at vurdere, om AI-systemernes output er nøjagtigt og relevant, og om det kan bruges til at støtte deres læring.</a:t>
            </a:r>
          </a:p>
          <a:p>
            <a:pPr rtl="0">
              <a:buFont typeface="Arial" panose="020B0604020202020204" pitchFamily="34" charset="0"/>
              <a:buChar char="•"/>
            </a:pPr>
            <a:r>
              <a:rPr lang="da-DK" b="0" dirty="0">
                <a:effectLst/>
                <a:latin typeface="Google Sans"/>
              </a:rPr>
              <a:t>Brug AI som et supplement til, ikke som et erstatning for, menneskelig undervisning</a:t>
            </a:r>
          </a:p>
          <a:p>
            <a:pPr rtl="0"/>
            <a:r>
              <a:rPr lang="da-DK" b="0" dirty="0">
                <a:effectLst/>
                <a:latin typeface="Google Sans"/>
              </a:rPr>
              <a:t>AI er et kraftfuldt værktøj, men det er ikke en erstatning for menneskelig undervisning. Lærere bør bruge AI som et supplement til deres undervisning, og de bør være tilgængelige for at hjælpe eleverne med at forstå og bruge</a:t>
            </a:r>
          </a:p>
          <a:p>
            <a:r>
              <a:rPr lang="da-DK" b="0" dirty="0" err="1">
                <a:effectLst/>
                <a:latin typeface="Google Sans"/>
              </a:rPr>
              <a:t>share</a:t>
            </a:r>
            <a:endParaRPr lang="da-DK" b="0" dirty="0">
              <a:effectLst/>
              <a:latin typeface="Google Sans"/>
            </a:endParaRPr>
          </a:p>
          <a:p>
            <a:br>
              <a:rPr lang="da-DK" dirty="0">
                <a:effectLst/>
              </a:rPr>
            </a:br>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7</a:t>
            </a:fld>
            <a:endParaRPr lang="en-GB" dirty="0"/>
          </a:p>
        </p:txBody>
      </p:sp>
    </p:spTree>
    <p:extLst>
      <p:ext uri="{BB962C8B-B14F-4D97-AF65-F5344CB8AC3E}">
        <p14:creationId xmlns:p14="http://schemas.microsoft.com/office/powerpoint/2010/main" val="3330621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dirty="0"/>
              <a:t>Klik for at tilføje overskrift</a:t>
            </a:r>
            <a:endParaRPr lang="da-DK"/>
          </a:p>
        </p:txBody>
      </p:sp>
      <p:pic>
        <p:nvPicPr>
          <p:cNvPr id="7" name="Logo black">
            <a:extLst>
              <a:ext uri="{FF2B5EF4-FFF2-40B4-BE49-F238E27FC236}">
                <a16:creationId xmlns:a16="http://schemas.microsoft.com/office/drawing/2014/main" id="{E6E48129-FB3C-4F39-A5A1-63313B41D3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27-09-2023</a:t>
            </a:fld>
            <a:endParaRPr lang="da-DK" dirty="0"/>
          </a:p>
        </p:txBody>
      </p:sp>
      <p:sp>
        <p:nvSpPr>
          <p:cNvPr id="14" name="Date Placeholder 14">
            <a:extLst>
              <a:ext uri="{FF2B5EF4-FFF2-40B4-BE49-F238E27FC236}">
                <a16:creationId xmlns:a16="http://schemas.microsoft.com/office/drawing/2014/main" id="{8A94F1C1-AE36-4BBA-B958-8FC614A9472A}"/>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8" name="Background">
            <a:extLst>
              <a:ext uri="{FF2B5EF4-FFF2-40B4-BE49-F238E27FC236}">
                <a16:creationId xmlns:a16="http://schemas.microsoft.com/office/drawing/2014/main" id="{F8185FA0-7011-91FB-4052-6043A23713A8}"/>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pic>
        <p:nvPicPr>
          <p:cNvPr id="9" name="Logo black">
            <a:extLst>
              <a:ext uri="{FF2B5EF4-FFF2-40B4-BE49-F238E27FC236}">
                <a16:creationId xmlns:a16="http://schemas.microsoft.com/office/drawing/2014/main" id="{0ED8BC36-B577-26BE-E8AB-D6386371AC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0" name="sdu.dk">
            <a:extLst>
              <a:ext uri="{FF2B5EF4-FFF2-40B4-BE49-F238E27FC236}">
                <a16:creationId xmlns:a16="http://schemas.microsoft.com/office/drawing/2014/main" id="{5F437060-4963-9A90-49BE-4DB78D673583}"/>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bg1"/>
                </a:solidFill>
              </a:rPr>
              <a:t>sdu.dk</a:t>
            </a:r>
            <a:endParaRPr lang="da-DK"/>
          </a:p>
        </p:txBody>
      </p:sp>
      <p:sp>
        <p:nvSpPr>
          <p:cNvPr id="12" name="#sdudk">
            <a:extLst>
              <a:ext uri="{FF2B5EF4-FFF2-40B4-BE49-F238E27FC236}">
                <a16:creationId xmlns:a16="http://schemas.microsoft.com/office/drawing/2014/main" id="{B895B5AD-6736-F08F-4772-E45EC9527D8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bg1"/>
                </a:solidFill>
              </a:rPr>
              <a:t>#sdudk</a:t>
            </a:r>
            <a:endParaRPr lang="da-DK"/>
          </a:p>
        </p:txBody>
      </p:sp>
      <p:cxnSp>
        <p:nvCxnSpPr>
          <p:cNvPr id="13" name="Straight Connector 11">
            <a:extLst>
              <a:ext uri="{FF2B5EF4-FFF2-40B4-BE49-F238E27FC236}">
                <a16:creationId xmlns:a16="http://schemas.microsoft.com/office/drawing/2014/main" id="{33FF5E2F-CC79-FAB2-67F4-3D96C895F83D}"/>
              </a:ext>
            </a:extLst>
          </p:cNvPr>
          <p:cNvCxnSpPr>
            <a:cxnSpLocks/>
          </p:cNvCxnSpPr>
          <p:nvPr userDrawn="1"/>
        </p:nvCxnSpPr>
        <p:spPr>
          <a:xfrm>
            <a:off x="410400" y="715665"/>
            <a:ext cx="69921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Date Placeholder 14">
            <a:extLst>
              <a:ext uri="{FF2B5EF4-FFF2-40B4-BE49-F238E27FC236}">
                <a16:creationId xmlns:a16="http://schemas.microsoft.com/office/drawing/2014/main" id="{BE7A1B66-F625-FDDB-C3D9-E49C240D4359}"/>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17" name="Rectangle 12" descr="{&quot;templafy&quot;:{&quot;id&quot;:&quot;bc38619d-c2e2-4a88-8243-0589228e5727&quot;}}">
            <a:extLst>
              <a:ext uri="{FF2B5EF4-FFF2-40B4-BE49-F238E27FC236}">
                <a16:creationId xmlns:a16="http://schemas.microsoft.com/office/drawing/2014/main" id="{68DC1F35-862E-E2DC-03EA-20B788814B41}"/>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bg1"/>
              </a:solidFill>
            </a:endParaRPr>
          </a:p>
        </p:txBody>
      </p:sp>
      <p:sp>
        <p:nvSpPr>
          <p:cNvPr id="18" name="TextBox 9">
            <a:extLst>
              <a:ext uri="{FF2B5EF4-FFF2-40B4-BE49-F238E27FC236}">
                <a16:creationId xmlns:a16="http://schemas.microsoft.com/office/drawing/2014/main" id="{2B46EFE7-9915-7860-9FCC-0BD439F69CB5}"/>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9" name="text" descr="{&quot;templafy&quot;:{&quot;id&quot;:&quot;2a4093cc-e28d-411a-be57-e922dd292939&quot;}}" title="UserProfile.Institut.InstituteDCU_{{DocumentLanguage}}">
            <a:extLst>
              <a:ext uri="{FF2B5EF4-FFF2-40B4-BE49-F238E27FC236}">
                <a16:creationId xmlns:a16="http://schemas.microsoft.com/office/drawing/2014/main" id="{798A0BF4-9AE6-B247-94A9-405B5DB77A2A}"/>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solidFill>
                  <a:schemeClr val="bg1"/>
                </a:solidFill>
              </a:rPr>
              <a:t>Samfundsvidenskab</a:t>
            </a:r>
          </a:p>
        </p:txBody>
      </p:sp>
    </p:spTree>
    <p:extLst>
      <p:ext uri="{BB962C8B-B14F-4D97-AF65-F5344CB8AC3E}">
        <p14:creationId xmlns:p14="http://schemas.microsoft.com/office/powerpoint/2010/main" val="309139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dirty="0"/>
              <a:t>Klik for at tilføje overskrift, maksimalt 3 linjer</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11" name="sdu.dk">
            <a:extLst>
              <a:ext uri="{FF2B5EF4-FFF2-40B4-BE49-F238E27FC236}">
                <a16:creationId xmlns:a16="http://schemas.microsoft.com/office/drawing/2014/main" id="{72697A22-CBC3-A484-F246-C5C8B438E04E}"/>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2" name="#sdudk">
            <a:extLst>
              <a:ext uri="{FF2B5EF4-FFF2-40B4-BE49-F238E27FC236}">
                <a16:creationId xmlns:a16="http://schemas.microsoft.com/office/drawing/2014/main" id="{28A7C55E-B681-C1E7-FA15-608C847286BC}"/>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3" name="Straight Connector 17">
            <a:extLst>
              <a:ext uri="{FF2B5EF4-FFF2-40B4-BE49-F238E27FC236}">
                <a16:creationId xmlns:a16="http://schemas.microsoft.com/office/drawing/2014/main" id="{2D70E466-4F9E-BA11-0588-F68B5B9329FD}"/>
              </a:ext>
            </a:extLst>
          </p:cNvPr>
          <p:cNvCxnSpPr>
            <a:cxnSpLocks/>
          </p:cNvCxnSpPr>
          <p:nvPr userDrawn="1"/>
        </p:nvCxnSpPr>
        <p:spPr>
          <a:xfrm>
            <a:off x="6691637"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Logo black">
            <a:extLst>
              <a:ext uri="{FF2B5EF4-FFF2-40B4-BE49-F238E27FC236}">
                <a16:creationId xmlns:a16="http://schemas.microsoft.com/office/drawing/2014/main" id="{54810BE8-0056-B934-3B73-6F7C88E8FD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15" name="Date Placeholder 14">
            <a:extLst>
              <a:ext uri="{FF2B5EF4-FFF2-40B4-BE49-F238E27FC236}">
                <a16:creationId xmlns:a16="http://schemas.microsoft.com/office/drawing/2014/main" id="{6DCEF6B8-A3E2-5AB8-A83D-9167158BC775}"/>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17" name="Rectangle 12" descr="{&quot;templafy&quot;:{&quot;id&quot;:&quot;9a90e810-3e26-4e42-927a-6454770bea52&quot;}}">
            <a:extLst>
              <a:ext uri="{FF2B5EF4-FFF2-40B4-BE49-F238E27FC236}">
                <a16:creationId xmlns:a16="http://schemas.microsoft.com/office/drawing/2014/main" id="{F8211E73-6A96-70B2-3271-81CE8B599C5A}"/>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tx1"/>
              </a:solidFill>
            </a:endParaRPr>
          </a:p>
        </p:txBody>
      </p:sp>
      <p:sp>
        <p:nvSpPr>
          <p:cNvPr id="18" name="TextBox 9">
            <a:extLst>
              <a:ext uri="{FF2B5EF4-FFF2-40B4-BE49-F238E27FC236}">
                <a16:creationId xmlns:a16="http://schemas.microsoft.com/office/drawing/2014/main" id="{CA5063A4-8DAA-DF95-B099-AF0695E4FE0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6" name="text" descr="{&quot;templafy&quot;:{&quot;id&quot;:&quot;bbcfbd5f-f530-4b10-bcde-9cf5c946e3a0&quot;}}" title="UserProfile.Institut.InstituteDCU_{{DocumentLanguage}}">
            <a:extLst>
              <a:ext uri="{FF2B5EF4-FFF2-40B4-BE49-F238E27FC236}">
                <a16:creationId xmlns:a16="http://schemas.microsoft.com/office/drawing/2014/main" id="{6AA6A1BD-0215-BC40-A001-EB01D935E842}"/>
              </a:ext>
            </a:extLst>
          </p:cNvPr>
          <p:cNvSpPr txBox="1">
            <a:spLocks/>
          </p:cNvSpPr>
          <p:nvPr userDrawn="1"/>
        </p:nvSpPr>
        <p:spPr>
          <a:xfrm>
            <a:off x="6684803" y="319792"/>
            <a:ext cx="4772380"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Samfundsvidenskab</a:t>
            </a:r>
          </a:p>
        </p:txBody>
      </p:sp>
    </p:spTree>
    <p:extLst>
      <p:ext uri="{BB962C8B-B14F-4D97-AF65-F5344CB8AC3E}">
        <p14:creationId xmlns:p14="http://schemas.microsoft.com/office/powerpoint/2010/main" val="214941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dirty="0"/>
              <a:t>Overskrift i </a:t>
            </a:r>
            <a:r>
              <a:rPr lang="da-DK" dirty="0" err="1"/>
              <a:t>maks</a:t>
            </a:r>
            <a:r>
              <a:rPr lang="da-DK" dirty="0"/>
              <a:t> 2 linjer</a:t>
            </a:r>
            <a:endParaRPr lang="da-DK"/>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dirty="0"/>
              <a:t>Klik for at indsætte tekst (f.eks. job titel)</a:t>
            </a:r>
            <a:endParaRPr lang="da-DK"/>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dirty="0"/>
              <a:t>Vælg pladsholderen og indsæt billede via Templafy/Skyfish eller ikon eller logo via Templafy/Billeder</a:t>
            </a:r>
            <a:endParaRPr lang="da-DK"/>
          </a:p>
        </p:txBody>
      </p:sp>
      <p:sp>
        <p:nvSpPr>
          <p:cNvPr id="18" name="Date Placeholder 14">
            <a:extLst>
              <a:ext uri="{FF2B5EF4-FFF2-40B4-BE49-F238E27FC236}">
                <a16:creationId xmlns:a16="http://schemas.microsoft.com/office/drawing/2014/main" id="{4AC2696B-BD55-4932-A36E-BCC4318F22B0}"/>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27-09-2023</a:t>
            </a:fld>
            <a:endParaRPr lang="da-DK" dirty="0"/>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‹nr.›</a:t>
            </a:fld>
            <a:endParaRPr lang="da-DK" dirty="0"/>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Date Placeholder 14">
            <a:extLst>
              <a:ext uri="{FF2B5EF4-FFF2-40B4-BE49-F238E27FC236}">
                <a16:creationId xmlns:a16="http://schemas.microsoft.com/office/drawing/2014/main" id="{DCF3C161-2674-A570-59C7-58B50E24D092}"/>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pic>
        <p:nvPicPr>
          <p:cNvPr id="17" name="Logo black">
            <a:extLst>
              <a:ext uri="{FF2B5EF4-FFF2-40B4-BE49-F238E27FC236}">
                <a16:creationId xmlns:a16="http://schemas.microsoft.com/office/drawing/2014/main" id="{C67574D4-E8FF-84D9-961A-6F713059FA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cxnSp>
        <p:nvCxnSpPr>
          <p:cNvPr id="19" name="Straight Connector 15">
            <a:extLst>
              <a:ext uri="{FF2B5EF4-FFF2-40B4-BE49-F238E27FC236}">
                <a16:creationId xmlns:a16="http://schemas.microsoft.com/office/drawing/2014/main" id="{75F2405D-DEFE-7B29-AA11-2983CDDF1747}"/>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6">
            <a:extLst>
              <a:ext uri="{FF2B5EF4-FFF2-40B4-BE49-F238E27FC236}">
                <a16:creationId xmlns:a16="http://schemas.microsoft.com/office/drawing/2014/main" id="{510354E0-0D98-99BD-C41C-5C6F483535D4}"/>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21" name="Rectangle 18">
            <a:extLst>
              <a:ext uri="{FF2B5EF4-FFF2-40B4-BE49-F238E27FC236}">
                <a16:creationId xmlns:a16="http://schemas.microsoft.com/office/drawing/2014/main" id="{F2E80612-65CA-8548-5C3F-0053B483CBEF}"/>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23" name="TextBox 9">
            <a:extLst>
              <a:ext uri="{FF2B5EF4-FFF2-40B4-BE49-F238E27FC236}">
                <a16:creationId xmlns:a16="http://schemas.microsoft.com/office/drawing/2014/main" id="{D99C4AF5-2E43-20C7-4F2D-1A72F864A331}"/>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6" name="text" descr="{&quot;templafy&quot;:{&quot;id&quot;:&quot;d0a25b9c-3db5-4859-8be4-87e335440d9f&quot;}}" title="UserProfile.Institut.InstituteDCU_{{DocumentLanguage}}">
            <a:extLst>
              <a:ext uri="{FF2B5EF4-FFF2-40B4-BE49-F238E27FC236}">
                <a16:creationId xmlns:a16="http://schemas.microsoft.com/office/drawing/2014/main" id="{F123D66E-C740-891E-EE32-86B342CB0549}"/>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Samfundsvidenskab</a:t>
            </a:r>
          </a:p>
        </p:txBody>
      </p:sp>
    </p:spTree>
    <p:extLst>
      <p:ext uri="{BB962C8B-B14F-4D97-AF65-F5344CB8AC3E}">
        <p14:creationId xmlns:p14="http://schemas.microsoft.com/office/powerpoint/2010/main" val="2033735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dirty="0"/>
              <a:t>Vælg pladsholderen og indsæt billede via Templafy/Skyfish eller ikon eller logo via Templafy/Billeder</a:t>
            </a:r>
            <a:endParaRPr lang="da-DK"/>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27-09-2023</a:t>
            </a:fld>
            <a:endParaRPr lang="da-DK" dirty="0"/>
          </a:p>
        </p:txBody>
      </p:sp>
      <p:sp>
        <p:nvSpPr>
          <p:cNvPr id="18" name="Date Placeholder 14">
            <a:extLst>
              <a:ext uri="{FF2B5EF4-FFF2-40B4-BE49-F238E27FC236}">
                <a16:creationId xmlns:a16="http://schemas.microsoft.com/office/drawing/2014/main" id="{36B2A848-B2AD-472A-AC10-0002D162D52D}"/>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‹nr.›</a:t>
            </a:fld>
            <a:endParaRPr lang="da-DK" dirty="0"/>
          </a:p>
        </p:txBody>
      </p:sp>
      <p:sp>
        <p:nvSpPr>
          <p:cNvPr id="7" name="Date Placeholder 14">
            <a:extLst>
              <a:ext uri="{FF2B5EF4-FFF2-40B4-BE49-F238E27FC236}">
                <a16:creationId xmlns:a16="http://schemas.microsoft.com/office/drawing/2014/main" id="{73A00A9D-7213-5D3D-AFCA-2F7A4C0661DB}"/>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8" name="text" descr="{&quot;templafy&quot;:{&quot;id&quot;:&quot;90a73651-f646-4906-ae8b-2f93740a7d5e&quot;}}" title="UserProfile.Institut.InstituteDCU_{{DocumentLanguage}}">
            <a:extLst>
              <a:ext uri="{FF2B5EF4-FFF2-40B4-BE49-F238E27FC236}">
                <a16:creationId xmlns:a16="http://schemas.microsoft.com/office/drawing/2014/main" id="{5803091C-FBAC-06FB-9F65-E834CC6FDE66}"/>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Samfundsvidenskab</a:t>
            </a:r>
          </a:p>
        </p:txBody>
      </p:sp>
    </p:spTree>
    <p:extLst>
      <p:ext uri="{BB962C8B-B14F-4D97-AF65-F5344CB8AC3E}">
        <p14:creationId xmlns:p14="http://schemas.microsoft.com/office/powerpoint/2010/main" val="3768217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dirty="0"/>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dirty="0"/>
              <a:t>Klik for at </a:t>
            </a:r>
            <a:r>
              <a:rPr lang="da-DK"/>
              <a:t>tilføje overskrift</a:t>
            </a:r>
          </a:p>
          <a:p>
            <a:pPr lvl="1"/>
            <a:r>
              <a:rPr lang="da-DK"/>
              <a:t>Second level</a:t>
            </a:r>
            <a:endParaRPr lang="da-DK" dirty="0"/>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dirty="0"/>
              <a:t>Indsæt logo: Vælg pladsholderen, indsæt logo via Templafy/Billeder</a:t>
            </a:r>
            <a:endParaRPr lang="da-DK"/>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p>
          <a:p>
            <a:pPr lvl="2"/>
            <a:endParaRPr lang="da-DK" dirty="0"/>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endParaRPr lang="da-DK" dirty="0"/>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27-09-2023</a:t>
            </a:fld>
            <a:endParaRPr lang="da-DK" dirty="0"/>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
        <p:nvSpPr>
          <p:cNvPr id="12" name="text" descr="{&quot;templafy&quot;:{&quot;id&quot;:&quot;64b5fd09-16ac-4dc9-90bc-e4297a925668&quot;}}" title="UserProfile.Institut.InstituteDCU_{{DocumentLanguage}}">
            <a:extLst>
              <a:ext uri="{FF2B5EF4-FFF2-40B4-BE49-F238E27FC236}">
                <a16:creationId xmlns:a16="http://schemas.microsoft.com/office/drawing/2014/main" id="{DD8D5AAF-ADD4-7965-20E1-CAD60C11F790}"/>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Samfundsvidenskab</a:t>
            </a:r>
          </a:p>
        </p:txBody>
      </p:sp>
    </p:spTree>
    <p:extLst>
      <p:ext uri="{BB962C8B-B14F-4D97-AF65-F5344CB8AC3E}">
        <p14:creationId xmlns:p14="http://schemas.microsoft.com/office/powerpoint/2010/main" val="257717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1" name="Date Placeholder 14">
            <a:extLst>
              <a:ext uri="{FF2B5EF4-FFF2-40B4-BE49-F238E27FC236}">
                <a16:creationId xmlns:a16="http://schemas.microsoft.com/office/drawing/2014/main" id="{705F52FC-7E26-46C0-8E8B-4445D500B9C7}"/>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27-09-2023</a:t>
            </a:fld>
            <a:endParaRPr lang="da-DK" dirty="0"/>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
        <p:nvSpPr>
          <p:cNvPr id="6" name="Date Placeholder 14">
            <a:extLst>
              <a:ext uri="{FF2B5EF4-FFF2-40B4-BE49-F238E27FC236}">
                <a16:creationId xmlns:a16="http://schemas.microsoft.com/office/drawing/2014/main" id="{A30967DE-2972-4D89-E092-4DEECF158BA3}"/>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9" name="text" descr="{&quot;templafy&quot;:{&quot;id&quot;:&quot;47ec3e5f-aa6b-4d1b-bc51-f493e3c1cedc&quot;}}" title="UserProfile.Institut.InstituteDCU_{{DocumentLanguage}}">
            <a:extLst>
              <a:ext uri="{FF2B5EF4-FFF2-40B4-BE49-F238E27FC236}">
                <a16:creationId xmlns:a16="http://schemas.microsoft.com/office/drawing/2014/main" id="{91B24A03-A9DC-8214-B212-7BEC0B19CAD0}"/>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Samfundsvidenskab</a:t>
            </a:r>
          </a:p>
        </p:txBody>
      </p:sp>
    </p:spTree>
    <p:extLst>
      <p:ext uri="{BB962C8B-B14F-4D97-AF65-F5344CB8AC3E}">
        <p14:creationId xmlns:p14="http://schemas.microsoft.com/office/powerpoint/2010/main" val="230472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dirty="0"/>
              <a:t>Klik for at tilføje overskrift</a:t>
            </a:r>
            <a:endParaRPr lang="da-DK"/>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27-09-2023</a:t>
            </a:fld>
            <a:endParaRPr lang="da-DK" dirty="0"/>
          </a:p>
        </p:txBody>
      </p:sp>
      <p:sp>
        <p:nvSpPr>
          <p:cNvPr id="14" name="Date Placeholder 14">
            <a:extLst>
              <a:ext uri="{FF2B5EF4-FFF2-40B4-BE49-F238E27FC236}">
                <a16:creationId xmlns:a16="http://schemas.microsoft.com/office/drawing/2014/main" id="{BC3A8B03-9EA5-416E-BD54-B87E6C4A6781}"/>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5" name="Date Placeholder 14">
            <a:extLst>
              <a:ext uri="{FF2B5EF4-FFF2-40B4-BE49-F238E27FC236}">
                <a16:creationId xmlns:a16="http://schemas.microsoft.com/office/drawing/2014/main" id="{9A7AFB7C-7952-9A29-30B0-EEB3ABEAFE92}"/>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6" name="text" descr="{&quot;templafy&quot;:{&quot;id&quot;:&quot;3793eb84-842e-4878-bf9f-67d8ac93b55a&quot;}}" title="UserProfile.Institut.InstituteDCU_{{DocumentLanguage}}">
            <a:extLst>
              <a:ext uri="{FF2B5EF4-FFF2-40B4-BE49-F238E27FC236}">
                <a16:creationId xmlns:a16="http://schemas.microsoft.com/office/drawing/2014/main" id="{9C3851C6-E0ED-8AFC-487C-1DD8E2CECF88}"/>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Samfundsvidenskab</a:t>
            </a:r>
          </a:p>
        </p:txBody>
      </p:sp>
    </p:spTree>
    <p:extLst>
      <p:ext uri="{BB962C8B-B14F-4D97-AF65-F5344CB8AC3E}">
        <p14:creationId xmlns:p14="http://schemas.microsoft.com/office/powerpoint/2010/main" val="427144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dirty="0"/>
              <a:t>Klik for at tilføje overskrift</a:t>
            </a:r>
            <a:endParaRPr lang="da-DK"/>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7" name="sdu.dk">
            <a:extLst>
              <a:ext uri="{FF2B5EF4-FFF2-40B4-BE49-F238E27FC236}">
                <a16:creationId xmlns:a16="http://schemas.microsoft.com/office/drawing/2014/main" id="{3C94DA3D-5886-CB90-B7B7-E3DBAA8EE913}"/>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8" name="#sdudk">
            <a:extLst>
              <a:ext uri="{FF2B5EF4-FFF2-40B4-BE49-F238E27FC236}">
                <a16:creationId xmlns:a16="http://schemas.microsoft.com/office/drawing/2014/main" id="{ABC0AA56-9405-9F5F-00F3-8F4F7D541B85}"/>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9" name="Straight Connector 10">
            <a:extLst>
              <a:ext uri="{FF2B5EF4-FFF2-40B4-BE49-F238E27FC236}">
                <a16:creationId xmlns:a16="http://schemas.microsoft.com/office/drawing/2014/main" id="{B31848B1-69A2-4D22-297C-8460648C5AEF}"/>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Logo black">
            <a:extLst>
              <a:ext uri="{FF2B5EF4-FFF2-40B4-BE49-F238E27FC236}">
                <a16:creationId xmlns:a16="http://schemas.microsoft.com/office/drawing/2014/main" id="{379A13EB-9E26-5940-506E-83EA2C2C3B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1" name="Date Placeholder 14">
            <a:extLst>
              <a:ext uri="{FF2B5EF4-FFF2-40B4-BE49-F238E27FC236}">
                <a16:creationId xmlns:a16="http://schemas.microsoft.com/office/drawing/2014/main" id="{46B8B693-1011-4CB7-8C2A-F9570E0FBBBC}"/>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16" name="Rectangle 11" descr="{&quot;templafy&quot;:{&quot;id&quot;:&quot;cf462d99-8273-47e2-bd82-1eb9550e164e&quot;}}">
            <a:extLst>
              <a:ext uri="{FF2B5EF4-FFF2-40B4-BE49-F238E27FC236}">
                <a16:creationId xmlns:a16="http://schemas.microsoft.com/office/drawing/2014/main" id="{FDA88BBF-9C13-F084-FCD6-49B8E87EFFE5}"/>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tx1"/>
              </a:solidFill>
            </a:endParaRPr>
          </a:p>
        </p:txBody>
      </p:sp>
      <p:sp>
        <p:nvSpPr>
          <p:cNvPr id="18" name="TextBox 9">
            <a:extLst>
              <a:ext uri="{FF2B5EF4-FFF2-40B4-BE49-F238E27FC236}">
                <a16:creationId xmlns:a16="http://schemas.microsoft.com/office/drawing/2014/main" id="{8F417A81-8CE1-67FD-14B6-47B4C1C0086A}"/>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5" name="text" descr="{&quot;templafy&quot;:{&quot;id&quot;:&quot;5d402bf4-4a59-4c27-9d12-f9fc224c9e6c&quot;}}" title="UserProfile.Institut.InstituteDCU_{{DocumentLanguage}}">
            <a:extLst>
              <a:ext uri="{FF2B5EF4-FFF2-40B4-BE49-F238E27FC236}">
                <a16:creationId xmlns:a16="http://schemas.microsoft.com/office/drawing/2014/main" id="{692253F6-301E-3071-2381-D62F990D070B}"/>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Samfundsvidenskab</a:t>
            </a:r>
          </a:p>
        </p:txBody>
      </p:sp>
    </p:spTree>
    <p:extLst>
      <p:ext uri="{BB962C8B-B14F-4D97-AF65-F5344CB8AC3E}">
        <p14:creationId xmlns:p14="http://schemas.microsoft.com/office/powerpoint/2010/main" val="355042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27-09-2023</a:t>
            </a:fld>
            <a:endParaRPr lang="da-DK" dirty="0"/>
          </a:p>
        </p:txBody>
      </p:sp>
      <p:sp>
        <p:nvSpPr>
          <p:cNvPr id="8" name="Date Placeholder 14">
            <a:extLst>
              <a:ext uri="{FF2B5EF4-FFF2-40B4-BE49-F238E27FC236}">
                <a16:creationId xmlns:a16="http://schemas.microsoft.com/office/drawing/2014/main" id="{2D08A2CA-4B19-4B39-B540-F97244C446A4}"/>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9" name="Date Placeholder 14">
            <a:extLst>
              <a:ext uri="{FF2B5EF4-FFF2-40B4-BE49-F238E27FC236}">
                <a16:creationId xmlns:a16="http://schemas.microsoft.com/office/drawing/2014/main" id="{69000381-7908-86E6-BE2A-0A71056DEED2}"/>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10" name="text" descr="{&quot;templafy&quot;:{&quot;id&quot;:&quot;c332243f-c96b-4c17-9cbe-3c63512e1c06&quot;}}" title="UserProfile.Institut.InstituteDCU_{{DocumentLanguage}}">
            <a:extLst>
              <a:ext uri="{FF2B5EF4-FFF2-40B4-BE49-F238E27FC236}">
                <a16:creationId xmlns:a16="http://schemas.microsoft.com/office/drawing/2014/main" id="{4E3189C8-C733-92C6-E536-A0ECFE4AE986}"/>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Samfundsvidenskab</a:t>
            </a:r>
          </a:p>
        </p:txBody>
      </p:sp>
    </p:spTree>
    <p:extLst>
      <p:ext uri="{BB962C8B-B14F-4D97-AF65-F5344CB8AC3E}">
        <p14:creationId xmlns:p14="http://schemas.microsoft.com/office/powerpoint/2010/main" val="228140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27-09-2023</a:t>
            </a:fld>
            <a:endParaRPr lang="da-DK"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‹nr.›</a:t>
            </a:fld>
            <a:endParaRPr lang="da-DK" dirty="0"/>
          </a:p>
        </p:txBody>
      </p:sp>
      <p:sp>
        <p:nvSpPr>
          <p:cNvPr id="8" name="Date Placeholder 14">
            <a:extLst>
              <a:ext uri="{FF2B5EF4-FFF2-40B4-BE49-F238E27FC236}">
                <a16:creationId xmlns:a16="http://schemas.microsoft.com/office/drawing/2014/main" id="{B3FAC068-07A2-0457-4011-93E33A66873C}"/>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9" name="text" descr="{&quot;templafy&quot;:{&quot;id&quot;:&quot;95823135-4263-45b0-80a6-b001f0b63fbb&quot;}}" title="UserProfile.Institut.InstituteDCU_{{DocumentLanguage}}">
            <a:extLst>
              <a:ext uri="{FF2B5EF4-FFF2-40B4-BE49-F238E27FC236}">
                <a16:creationId xmlns:a16="http://schemas.microsoft.com/office/drawing/2014/main" id="{B6E1E268-25B0-3F99-5BEA-7E49E46EC128}"/>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Samfundsvidenskab</a:t>
            </a:r>
          </a:p>
        </p:txBody>
      </p:sp>
    </p:spTree>
    <p:extLst>
      <p:ext uri="{BB962C8B-B14F-4D97-AF65-F5344CB8AC3E}">
        <p14:creationId xmlns:p14="http://schemas.microsoft.com/office/powerpoint/2010/main" val="428467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27-09-2023</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8" name="sdu.dk">
            <a:extLst>
              <a:ext uri="{FF2B5EF4-FFF2-40B4-BE49-F238E27FC236}">
                <a16:creationId xmlns:a16="http://schemas.microsoft.com/office/drawing/2014/main" id="{1E4AFDBB-7C79-C055-A1D6-4A88549083ED}"/>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9" name="#sdudk">
            <a:extLst>
              <a:ext uri="{FF2B5EF4-FFF2-40B4-BE49-F238E27FC236}">
                <a16:creationId xmlns:a16="http://schemas.microsoft.com/office/drawing/2014/main" id="{EC3EFC9E-0697-AA03-0280-879B877EC0D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0" name="Straight Connector 20">
            <a:extLst>
              <a:ext uri="{FF2B5EF4-FFF2-40B4-BE49-F238E27FC236}">
                <a16:creationId xmlns:a16="http://schemas.microsoft.com/office/drawing/2014/main" id="{33C8483B-8A46-4E25-8707-E0291573395B}"/>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black">
            <a:extLst>
              <a:ext uri="{FF2B5EF4-FFF2-40B4-BE49-F238E27FC236}">
                <a16:creationId xmlns:a16="http://schemas.microsoft.com/office/drawing/2014/main" id="{2C4953BD-5889-6049-2B6A-FE9F7B59BB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Rectangle 14" descr="{&quot;templafy&quot;:{&quot;id&quot;:&quot;e4c6a651-f54d-49c0-814e-e9c3034a2593&quot;}}">
            <a:extLst>
              <a:ext uri="{FF2B5EF4-FFF2-40B4-BE49-F238E27FC236}">
                <a16:creationId xmlns:a16="http://schemas.microsoft.com/office/drawing/2014/main" id="{7CDB81BE-F585-F1FB-5D0F-D7D819C32734}"/>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tx1"/>
              </a:solidFill>
            </a:endParaRPr>
          </a:p>
        </p:txBody>
      </p:sp>
      <p:sp>
        <p:nvSpPr>
          <p:cNvPr id="12" name="text" descr="{&quot;templafy&quot;:{&quot;id&quot;:&quot;74ff563a-6475-4915-8c54-39c4c62132b6&quot;}}" title="UserProfile.Institut.InstituteDCU_{{DocumentLanguage}}">
            <a:extLst>
              <a:ext uri="{FF2B5EF4-FFF2-40B4-BE49-F238E27FC236}">
                <a16:creationId xmlns:a16="http://schemas.microsoft.com/office/drawing/2014/main" id="{AE0B67AE-F894-270E-19AE-0E164AF0B2D3}"/>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Samfundsvidenskab</a:t>
            </a:r>
          </a:p>
        </p:txBody>
      </p:sp>
    </p:spTree>
    <p:extLst>
      <p:ext uri="{BB962C8B-B14F-4D97-AF65-F5344CB8AC3E}">
        <p14:creationId xmlns:p14="http://schemas.microsoft.com/office/powerpoint/2010/main" val="54711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27-09-2023</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7" name="text" descr="{&quot;templafy&quot;:{&quot;id&quot;:&quot;01bdc17c-24a7-4f6f-ae93-a38eb232f587&quot;}}" title="UserProfile.Institut.InstituteDCU_{{DocumentLanguage}}">
            <a:extLst>
              <a:ext uri="{FF2B5EF4-FFF2-40B4-BE49-F238E27FC236}">
                <a16:creationId xmlns:a16="http://schemas.microsoft.com/office/drawing/2014/main" id="{B15EA452-05B4-A751-51B4-E13FBF8D2D74}"/>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Samfundsvidenskab</a:t>
            </a:r>
          </a:p>
        </p:txBody>
      </p:sp>
    </p:spTree>
    <p:extLst>
      <p:ext uri="{BB962C8B-B14F-4D97-AF65-F5344CB8AC3E}">
        <p14:creationId xmlns:p14="http://schemas.microsoft.com/office/powerpoint/2010/main" val="4198049963"/>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27-09-2023</a:t>
            </a:fld>
            <a:endParaRPr lang="da-DK" dirty="0"/>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‹nr.›</a:t>
            </a:fld>
            <a:endParaRPr lang="da-DK" dirty="0"/>
          </a:p>
        </p:txBody>
      </p:sp>
      <p:sp>
        <p:nvSpPr>
          <p:cNvPr id="10" name="sdu.dk">
            <a:extLst>
              <a:ext uri="{FF2B5EF4-FFF2-40B4-BE49-F238E27FC236}">
                <a16:creationId xmlns:a16="http://schemas.microsoft.com/office/drawing/2014/main" id="{E11EA3DB-CFF9-E17E-4691-AD84BB1AA235}"/>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1" name="#sdudk">
            <a:extLst>
              <a:ext uri="{FF2B5EF4-FFF2-40B4-BE49-F238E27FC236}">
                <a16:creationId xmlns:a16="http://schemas.microsoft.com/office/drawing/2014/main" id="{47D4647D-A0D8-4BA6-8B1D-579A8962B25B}"/>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2" name="Straight Connector 11">
            <a:extLst>
              <a:ext uri="{FF2B5EF4-FFF2-40B4-BE49-F238E27FC236}">
                <a16:creationId xmlns:a16="http://schemas.microsoft.com/office/drawing/2014/main" id="{A8344942-CCA5-C46F-EF5C-D9B351F0BA74}"/>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Logo black">
            <a:extLst>
              <a:ext uri="{FF2B5EF4-FFF2-40B4-BE49-F238E27FC236}">
                <a16:creationId xmlns:a16="http://schemas.microsoft.com/office/drawing/2014/main" id="{7374A1E7-EDA7-4FC4-2A9F-748497FC76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5" name="Date Placeholder 14">
            <a:extLst>
              <a:ext uri="{FF2B5EF4-FFF2-40B4-BE49-F238E27FC236}">
                <a16:creationId xmlns:a16="http://schemas.microsoft.com/office/drawing/2014/main" id="{979054D1-DBEB-DD04-EB6D-B0E0EAA569F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21" name="Rectangle 18" descr="{&quot;templafy&quot;:{&quot;id&quot;:&quot;fad16c46-197c-420c-8e8d-d189db098442&quot;}}">
            <a:extLst>
              <a:ext uri="{FF2B5EF4-FFF2-40B4-BE49-F238E27FC236}">
                <a16:creationId xmlns:a16="http://schemas.microsoft.com/office/drawing/2014/main" id="{2D1F5D18-2C87-0FD6-208D-CF2BB213B943}"/>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tx1"/>
              </a:solidFill>
            </a:endParaRPr>
          </a:p>
        </p:txBody>
      </p:sp>
      <p:sp>
        <p:nvSpPr>
          <p:cNvPr id="22" name="TextBox 9">
            <a:extLst>
              <a:ext uri="{FF2B5EF4-FFF2-40B4-BE49-F238E27FC236}">
                <a16:creationId xmlns:a16="http://schemas.microsoft.com/office/drawing/2014/main" id="{C5DE2490-AF4C-429F-A1C6-48B68AF6DCB5}"/>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7" name="text" descr="{&quot;templafy&quot;:{&quot;id&quot;:&quot;524b2147-e8b0-43b5-b5bb-0b8f36173166&quot;}}" title="UserProfile.Institut.InstituteDCU_{{DocumentLanguage}}">
            <a:extLst>
              <a:ext uri="{FF2B5EF4-FFF2-40B4-BE49-F238E27FC236}">
                <a16:creationId xmlns:a16="http://schemas.microsoft.com/office/drawing/2014/main" id="{A5270570-9971-D098-6A3A-73ADF809AC56}"/>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Samfundsvidenskab</a:t>
            </a:r>
          </a:p>
        </p:txBody>
      </p:sp>
    </p:spTree>
    <p:extLst>
      <p:ext uri="{BB962C8B-B14F-4D97-AF65-F5344CB8AC3E}">
        <p14:creationId xmlns:p14="http://schemas.microsoft.com/office/powerpoint/2010/main" val="268003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dirty="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Date Placeholder 14">
            <a:extLst>
              <a:ext uri="{FF2B5EF4-FFF2-40B4-BE49-F238E27FC236}">
                <a16:creationId xmlns:a16="http://schemas.microsoft.com/office/drawing/2014/main" id="{1DCD95D8-07B6-42C0-8767-A640B7CA8534}"/>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27-09-2023</a:t>
            </a:fld>
            <a:endParaRPr lang="da-DK" dirty="0"/>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‹nr.›</a:t>
            </a:fld>
            <a:endParaRPr lang="da-DK" dirty="0"/>
          </a:p>
        </p:txBody>
      </p:sp>
      <p:sp>
        <p:nvSpPr>
          <p:cNvPr id="13" name="Date Placeholder 14">
            <a:extLst>
              <a:ext uri="{FF2B5EF4-FFF2-40B4-BE49-F238E27FC236}">
                <a16:creationId xmlns:a16="http://schemas.microsoft.com/office/drawing/2014/main" id="{DDE6B7B7-37A0-D480-07CB-15C7F591F93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16" name="text" descr="{&quot;templafy&quot;:{&quot;id&quot;:&quot;5b1db1bf-7a87-4e97-9070-661e86967692&quot;}}" title="UserProfile.Institut.InstituteDCU_{{DocumentLanguage}}">
            <a:extLst>
              <a:ext uri="{FF2B5EF4-FFF2-40B4-BE49-F238E27FC236}">
                <a16:creationId xmlns:a16="http://schemas.microsoft.com/office/drawing/2014/main" id="{0F2E7AB3-CD7C-9947-4E57-15C225D9CEA2}"/>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Samfundsvidenskab</a:t>
            </a:r>
          </a:p>
        </p:txBody>
      </p:sp>
    </p:spTree>
    <p:extLst>
      <p:ext uri="{BB962C8B-B14F-4D97-AF65-F5344CB8AC3E}">
        <p14:creationId xmlns:p14="http://schemas.microsoft.com/office/powerpoint/2010/main" val="1263359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dirty="0"/>
              <a:t>Første niveau, bullet 16 </a:t>
            </a:r>
            <a:r>
              <a:rPr lang="da-DK" dirty="0" err="1"/>
              <a:t>pkt</a:t>
            </a:r>
            <a:endParaRPr lang="da-DK" dirty="0"/>
          </a:p>
          <a:p>
            <a:pPr lvl="1"/>
            <a:r>
              <a:rPr lang="da-DK" dirty="0"/>
              <a:t>Andet niveau, bullet 14 </a:t>
            </a:r>
            <a:r>
              <a:rPr lang="da-DK" dirty="0" err="1"/>
              <a:t>pkt</a:t>
            </a:r>
            <a:endParaRPr lang="da-DK" dirty="0"/>
          </a:p>
          <a:p>
            <a:pPr lvl="2"/>
            <a:r>
              <a:rPr lang="da-DK" dirty="0"/>
              <a:t>Tredje niveau, bullet 12 </a:t>
            </a:r>
            <a:r>
              <a:rPr lang="da-DK" dirty="0" err="1"/>
              <a:t>pkt</a:t>
            </a:r>
            <a:endParaRPr lang="da-DK" dirty="0"/>
          </a:p>
          <a:p>
            <a:pPr lvl="3"/>
            <a:r>
              <a:rPr lang="da-DK" dirty="0"/>
              <a:t>Fjerde niveau, Header bold 16 </a:t>
            </a:r>
            <a:r>
              <a:rPr lang="da-DK" dirty="0" err="1"/>
              <a:t>pkt</a:t>
            </a:r>
            <a:endParaRPr lang="da-DK" dirty="0"/>
          </a:p>
          <a:p>
            <a:pPr lvl="4"/>
            <a:r>
              <a:rPr lang="da-DK" dirty="0"/>
              <a:t>Femte niveau, Body </a:t>
            </a:r>
            <a:r>
              <a:rPr lang="da-DK" dirty="0" err="1"/>
              <a:t>regular</a:t>
            </a:r>
            <a:r>
              <a:rPr lang="da-DK" dirty="0"/>
              <a:t> 16 </a:t>
            </a:r>
            <a:r>
              <a:rPr lang="da-DK" dirty="0" err="1"/>
              <a:t>pkt</a:t>
            </a:r>
            <a:endParaRPr lang="da-DK" dirty="0"/>
          </a:p>
          <a:p>
            <a:pPr lvl="5"/>
            <a:r>
              <a:rPr lang="da-DK" dirty="0"/>
              <a:t>Sjette niveau, bullet 12 </a:t>
            </a:r>
            <a:r>
              <a:rPr lang="da-DK" dirty="0" err="1"/>
              <a:t>pkt</a:t>
            </a:r>
            <a:endParaRPr lang="da-DK" dirty="0"/>
          </a:p>
          <a:p>
            <a:pPr lvl="6"/>
            <a:r>
              <a:rPr lang="da-DK" dirty="0"/>
              <a:t>Syvende niveau, bullet 12 </a:t>
            </a:r>
            <a:r>
              <a:rPr lang="da-DK" dirty="0" err="1"/>
              <a:t>pkt</a:t>
            </a:r>
            <a:r>
              <a:rPr lang="da-DK" dirty="0"/>
              <a:t> (indryk 1 gang)</a:t>
            </a:r>
          </a:p>
          <a:p>
            <a:pPr lvl="7"/>
            <a:r>
              <a:rPr lang="da-DK" dirty="0"/>
              <a:t>Ottende niveau, Header bold, 12 </a:t>
            </a:r>
            <a:r>
              <a:rPr lang="da-DK" dirty="0" err="1"/>
              <a:t>pkt</a:t>
            </a:r>
            <a:endParaRPr lang="da-DK" dirty="0"/>
          </a:p>
          <a:p>
            <a:pPr lvl="8"/>
            <a:r>
              <a:rPr lang="da-DK" dirty="0"/>
              <a:t>Niende niveau, Body </a:t>
            </a:r>
            <a:r>
              <a:rPr lang="da-DK" dirty="0" err="1"/>
              <a:t>regular</a:t>
            </a:r>
            <a:r>
              <a:rPr lang="da-DK" dirty="0"/>
              <a:t>, 12 </a:t>
            </a:r>
            <a:r>
              <a:rPr lang="da-DK" dirty="0" err="1"/>
              <a:t>pkt</a:t>
            </a:r>
            <a:endParaRPr lang="da-DK" dirty="0"/>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27-09-2023</a:t>
            </a:fld>
            <a:endParaRPr lang="da-DK" dirty="0"/>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‹nr.›</a:t>
            </a:fld>
            <a:endParaRPr lang="da-DK" dirty="0"/>
          </a:p>
        </p:txBody>
      </p:sp>
      <p:sp>
        <p:nvSpPr>
          <p:cNvPr id="18" name="Date Placeholder 14">
            <a:extLst>
              <a:ext uri="{FF2B5EF4-FFF2-40B4-BE49-F238E27FC236}">
                <a16:creationId xmlns:a16="http://schemas.microsoft.com/office/drawing/2014/main" id="{7DF98717-AAEA-4E2B-96B8-AAAFF896C0EA}"/>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8" name="Rectangle 15">
            <a:extLst>
              <a:ext uri="{FF2B5EF4-FFF2-40B4-BE49-F238E27FC236}">
                <a16:creationId xmlns:a16="http://schemas.microsoft.com/office/drawing/2014/main" id="{4D855B35-9157-35F0-0B75-83072C32A7E8}"/>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9" name="Rectangle 16">
            <a:extLst>
              <a:ext uri="{FF2B5EF4-FFF2-40B4-BE49-F238E27FC236}">
                <a16:creationId xmlns:a16="http://schemas.microsoft.com/office/drawing/2014/main" id="{745FDBC2-0FE8-0521-D51C-92615DD17AAE}"/>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pic>
        <p:nvPicPr>
          <p:cNvPr id="10" name="Logo black">
            <a:extLst>
              <a:ext uri="{FF2B5EF4-FFF2-40B4-BE49-F238E27FC236}">
                <a16:creationId xmlns:a16="http://schemas.microsoft.com/office/drawing/2014/main" id="{902CE77C-069E-5E7A-8D8E-AB15811B63A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cxnSp>
        <p:nvCxnSpPr>
          <p:cNvPr id="11" name="Straight Connector 26">
            <a:extLst>
              <a:ext uri="{FF2B5EF4-FFF2-40B4-BE49-F238E27FC236}">
                <a16:creationId xmlns:a16="http://schemas.microsoft.com/office/drawing/2014/main" id="{70C6C0EE-8FE3-6A9C-33B8-374802EF4C3C}"/>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Placeholder 14">
            <a:extLst>
              <a:ext uri="{FF2B5EF4-FFF2-40B4-BE49-F238E27FC236}">
                <a16:creationId xmlns:a16="http://schemas.microsoft.com/office/drawing/2014/main" id="{523BCE81-49FD-3EE2-35BF-BD057CE50D7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27-09-2023</a:t>
            </a:fld>
            <a:endParaRPr lang="da-DK" dirty="0"/>
          </a:p>
        </p:txBody>
      </p:sp>
      <p:sp>
        <p:nvSpPr>
          <p:cNvPr id="14" name="Rectangle 3" descr="{&quot;templafy&quot;:{&quot;id&quot;:&quot;05722964-4306-41c9-889f-8f484f2c6804&quot;}}">
            <a:extLst>
              <a:ext uri="{FF2B5EF4-FFF2-40B4-BE49-F238E27FC236}">
                <a16:creationId xmlns:a16="http://schemas.microsoft.com/office/drawing/2014/main" id="{424105E5-06C8-CF1E-C432-CFC01960EB23}"/>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050" dirty="0" err="1">
              <a:solidFill>
                <a:schemeClr val="tx1"/>
              </a:solidFill>
            </a:endParaRPr>
          </a:p>
        </p:txBody>
      </p:sp>
      <p:sp>
        <p:nvSpPr>
          <p:cNvPr id="16" name="TextBox 9">
            <a:extLst>
              <a:ext uri="{FF2B5EF4-FFF2-40B4-BE49-F238E27FC236}">
                <a16:creationId xmlns:a16="http://schemas.microsoft.com/office/drawing/2014/main" id="{6C36CED4-D7EC-2F5A-64CA-838805A4F998}"/>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7" name="text" descr="{&quot;templafy&quot;:{&quot;id&quot;:&quot;1146a112-bfb4-4133-b885-0a155ca62ed4&quot;}}" title="UserProfile.Institut.InstituteDCU_{{DocumentLanguage}}">
            <a:extLst>
              <a:ext uri="{FF2B5EF4-FFF2-40B4-BE49-F238E27FC236}">
                <a16:creationId xmlns:a16="http://schemas.microsoft.com/office/drawing/2014/main" id="{9ED68219-402C-1844-B56E-D8437E3F6CCE}"/>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Samfundsvidenskab</a:t>
            </a:r>
          </a:p>
        </p:txBody>
      </p:sp>
    </p:spTree>
    <p:extLst>
      <p:ext uri="{BB962C8B-B14F-4D97-AF65-F5344CB8AC3E}">
        <p14:creationId xmlns:p14="http://schemas.microsoft.com/office/powerpoint/2010/main" val="383910308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285" userDrawn="1">
          <p15:clr>
            <a:srgbClr val="F26B43"/>
          </p15:clr>
        </p15:guide>
        <p15:guide id="13" orient="horz" pos="1071" userDrawn="1">
          <p15:clr>
            <a:srgbClr val="F26B43"/>
          </p15:clr>
        </p15:guide>
        <p15:guide id="14" pos="259" userDrawn="1">
          <p15:clr>
            <a:srgbClr val="F26B43"/>
          </p15:clr>
        </p15:guide>
        <p15:guide id="15" pos="7421" userDrawn="1">
          <p15:clr>
            <a:srgbClr val="F26B43"/>
          </p15:clr>
        </p15:guide>
        <p15:guide id="16" orient="horz" pos="1253" userDrawn="1">
          <p15:clr>
            <a:srgbClr val="F26B43"/>
          </p15:clr>
        </p15:guide>
        <p15:guide id="17" orient="horz" pos="3680" userDrawn="1">
          <p15:clr>
            <a:srgbClr val="F26B43"/>
          </p15:clr>
        </p15:guide>
        <p15:guide id="18" orient="horz" pos="3916" userDrawn="1">
          <p15:clr>
            <a:srgbClr val="F26B43"/>
          </p15:clr>
        </p15:guide>
        <p15:guide id="19" orient="horz" pos="4094" userDrawn="1">
          <p15:clr>
            <a:srgbClr val="F26B43"/>
          </p15:clr>
        </p15:guide>
        <p15:guide id="20" pos="5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9.xml"/><Relationship Id="rId1" Type="http://schemas.openxmlformats.org/officeDocument/2006/relationships/customXml" Target="../../customXml/item1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0.xml"/><Relationship Id="rId1" Type="http://schemas.openxmlformats.org/officeDocument/2006/relationships/tags" Target="../tags/tag6.xml"/><Relationship Id="rId5" Type="http://schemas.openxmlformats.org/officeDocument/2006/relationships/image" Target="../media/image1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5.xml"/><Relationship Id="rId1" Type="http://schemas.openxmlformats.org/officeDocument/2006/relationships/customXml" Target="../../customXml/item7.xml"/><Relationship Id="rId6" Type="http://schemas.openxmlformats.org/officeDocument/2006/relationships/image" Target="../media/image4.jp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6.png"/><Relationship Id="rId2" Type="http://schemas.openxmlformats.org/officeDocument/2006/relationships/customXml" Target="../../customXml/item12.xml"/><Relationship Id="rId1" Type="http://schemas.openxmlformats.org/officeDocument/2006/relationships/customXml" Target="../../customXml/item1.xml"/><Relationship Id="rId6" Type="http://schemas.openxmlformats.org/officeDocument/2006/relationships/image" Target="../media/image5.jp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8.xml"/><Relationship Id="rId1" Type="http://schemas.openxmlformats.org/officeDocument/2006/relationships/customXml" Target="../../customXml/item10.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customXml" Target="../../customXml/item2.xml"/><Relationship Id="rId1" Type="http://schemas.openxmlformats.org/officeDocument/2006/relationships/customXml" Target="../../customXml/item6.xml"/><Relationship Id="rId6" Type="http://schemas.openxmlformats.org/officeDocument/2006/relationships/image" Target="../media/image8.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11.jfif"/></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customXml" Target="../../customXml/item11.xml"/><Relationship Id="rId1" Type="http://schemas.openxmlformats.org/officeDocument/2006/relationships/customXml" Target="../../customXml/item13.xml"/><Relationship Id="rId6" Type="http://schemas.openxmlformats.org/officeDocument/2006/relationships/image" Target="../media/image6.png"/><Relationship Id="rId5" Type="http://schemas.openxmlformats.org/officeDocument/2006/relationships/image" Target="../media/image13.jp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lede 15" descr="Et billede, der indeholder metal, lås&#10;&#10;Automatisk genereret beskrivelse">
            <a:extLst>
              <a:ext uri="{FF2B5EF4-FFF2-40B4-BE49-F238E27FC236}">
                <a16:creationId xmlns:a16="http://schemas.microsoft.com/office/drawing/2014/main" id="{521F9598-3590-136C-B8C8-9A3FE1259526}"/>
              </a:ext>
            </a:extLst>
          </p:cNvPr>
          <p:cNvPicPr>
            <a:picLocks noChangeAspect="1"/>
          </p:cNvPicPr>
          <p:nvPr/>
        </p:nvPicPr>
        <p:blipFill rotWithShape="1">
          <a:blip r:embed="rId4">
            <a:alphaModFix amt="30000"/>
            <a:extLst>
              <a:ext uri="{28A0092B-C50C-407E-A947-70E740481C1C}">
                <a14:useLocalDpi xmlns:a14="http://schemas.microsoft.com/office/drawing/2010/main" val="0"/>
              </a:ext>
            </a:extLst>
          </a:blip>
          <a:srcRect l="4876" t="26018"/>
          <a:stretch/>
        </p:blipFill>
        <p:spPr>
          <a:xfrm>
            <a:off x="3374265" y="0"/>
            <a:ext cx="8817735" cy="6858000"/>
          </a:xfrm>
          <a:prstGeom prst="rect">
            <a:avLst/>
          </a:prstGeom>
        </p:spPr>
      </p:pic>
      <p:sp>
        <p:nvSpPr>
          <p:cNvPr id="44" name="Titel 43">
            <a:extLst>
              <a:ext uri="{FF2B5EF4-FFF2-40B4-BE49-F238E27FC236}">
                <a16:creationId xmlns:a16="http://schemas.microsoft.com/office/drawing/2014/main" id="{4BA7F329-6360-0040-9627-586E3CBB50CB}"/>
              </a:ext>
            </a:extLst>
          </p:cNvPr>
          <p:cNvSpPr>
            <a:spLocks noGrp="1"/>
          </p:cNvSpPr>
          <p:nvPr>
            <p:ph type="ctrTitle"/>
          </p:nvPr>
        </p:nvSpPr>
        <p:spPr>
          <a:xfrm>
            <a:off x="349384" y="1631583"/>
            <a:ext cx="10069011" cy="4070408"/>
          </a:xfrm>
        </p:spPr>
        <p:txBody>
          <a:bodyPr/>
          <a:lstStyle/>
          <a:p>
            <a:pPr algn="ctr"/>
            <a:r>
              <a:rPr lang="en-US" sz="6000" b="1" dirty="0">
                <a:effectLst/>
                <a:latin typeface="Calibri" panose="020F0502020204030204" pitchFamily="34" charset="0"/>
                <a:ea typeface="Calibri" panose="020F0502020204030204" pitchFamily="34" charset="0"/>
              </a:rPr>
              <a:t>From Campus to Careers: AI’s Role at SDU and Beyond</a:t>
            </a:r>
            <a:br>
              <a:rPr lang="da-DK" sz="1800" dirty="0">
                <a:effectLst/>
                <a:latin typeface="Calibri" panose="020F0502020204030204" pitchFamily="34" charset="0"/>
                <a:ea typeface="Calibri" panose="020F0502020204030204" pitchFamily="34" charset="0"/>
              </a:rPr>
            </a:br>
            <a:r>
              <a:rPr lang="en-US" dirty="0"/>
              <a:t>
</a:t>
            </a:r>
            <a:endParaRPr lang="da-DK" dirty="0"/>
          </a:p>
        </p:txBody>
      </p:sp>
      <p:sp>
        <p:nvSpPr>
          <p:cNvPr id="3" name="Date Placeholder 2">
            <a:extLst>
              <a:ext uri="{FF2B5EF4-FFF2-40B4-BE49-F238E27FC236}">
                <a16:creationId xmlns:a16="http://schemas.microsoft.com/office/drawing/2014/main" id="{98CF08C6-7869-42F2-829E-6683126F4D25}"/>
              </a:ext>
            </a:extLst>
          </p:cNvPr>
          <p:cNvSpPr>
            <a:spLocks noGrp="1"/>
          </p:cNvSpPr>
          <p:nvPr>
            <p:ph type="dt" sz="half" idx="2"/>
          </p:nvPr>
        </p:nvSpPr>
        <p:spPr/>
        <p:txBody>
          <a:bodyPr/>
          <a:lstStyle/>
          <a:p>
            <a:fld id="{83C7CD7C-F7E2-4FF3-B441-BD5C13FCA230}" type="datetime1">
              <a:rPr lang="da-DK" smtClean="0"/>
              <a:t>27-09-2023</a:t>
            </a:fld>
            <a:endParaRPr lang="da-DK" dirty="0"/>
          </a:p>
        </p:txBody>
      </p:sp>
    </p:spTree>
    <p:custDataLst>
      <p:custData r:id="rId1"/>
      <p:custData r:id="rId2"/>
    </p:custDataLst>
    <p:extLst>
      <p:ext uri="{BB962C8B-B14F-4D97-AF65-F5344CB8AC3E}">
        <p14:creationId xmlns:p14="http://schemas.microsoft.com/office/powerpoint/2010/main" val="126127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45579B70-D531-2B7E-32B2-559650FF496C}"/>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7812" b="7812"/>
          <a:stretch/>
        </p:blipFill>
        <p:spPr>
          <a:xfrm>
            <a:off x="0" y="-635000"/>
            <a:ext cx="12192000" cy="6858000"/>
          </a:xfrm>
          <a:prstGeom prst="rect">
            <a:avLst/>
          </a:prstGeom>
        </p:spPr>
      </p:pic>
      <p:pic>
        <p:nvPicPr>
          <p:cNvPr id="2" name="Billede 1">
            <a:extLst>
              <a:ext uri="{FF2B5EF4-FFF2-40B4-BE49-F238E27FC236}">
                <a16:creationId xmlns:a16="http://schemas.microsoft.com/office/drawing/2014/main" id="{64295AFD-8E18-5D99-298E-99675599DB9F}"/>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a:xfrm>
            <a:off x="336176" y="6346240"/>
            <a:ext cx="746454" cy="199475"/>
          </a:xfrm>
          <a:prstGeom prst="rect">
            <a:avLst/>
          </a:prstGeom>
        </p:spPr>
      </p:pic>
      <p:sp>
        <p:nvSpPr>
          <p:cNvPr id="4" name="Tekstfelt 3">
            <a:extLst>
              <a:ext uri="{FF2B5EF4-FFF2-40B4-BE49-F238E27FC236}">
                <a16:creationId xmlns:a16="http://schemas.microsoft.com/office/drawing/2014/main" id="{9F075A2B-1016-0245-B544-36A18FEC4C84}"/>
              </a:ext>
            </a:extLst>
          </p:cNvPr>
          <p:cNvSpPr txBox="1"/>
          <p:nvPr/>
        </p:nvSpPr>
        <p:spPr>
          <a:xfrm>
            <a:off x="501650" y="1204966"/>
            <a:ext cx="5054974" cy="2000548"/>
          </a:xfrm>
          <a:prstGeom prst="rect">
            <a:avLst/>
          </a:prstGeom>
          <a:noFill/>
          <a:ln w="28575">
            <a:solidFill>
              <a:schemeClr val="bg1"/>
            </a:solidFill>
          </a:ln>
        </p:spPr>
        <p:txBody>
          <a:bodyPr wrap="square">
            <a:spAutoFit/>
          </a:bodyPr>
          <a:lstStyle/>
          <a:p>
            <a:r>
              <a:rPr lang="en-US" sz="1600" dirty="0">
                <a:solidFill>
                  <a:schemeClr val="bg1"/>
                </a:solidFill>
              </a:rPr>
              <a:t>“But beyond this, we shall </a:t>
            </a:r>
            <a:r>
              <a:rPr lang="en-US" sz="1600" dirty="0" err="1">
                <a:solidFill>
                  <a:schemeClr val="bg1"/>
                </a:solidFill>
              </a:rPr>
              <a:t>endeavour</a:t>
            </a:r>
            <a:r>
              <a:rPr lang="en-US" sz="1600" dirty="0">
                <a:solidFill>
                  <a:schemeClr val="bg1"/>
                </a:solidFill>
              </a:rPr>
              <a:t> to spread the bread thin on the butter-to make what work there is still to be done to be as widely shared as possible. Three-hour shifts or a fifteen-hour week may put off the problem for a great while. For three hours a day is quite enough to satisfy the old Adam in most of us!”</a:t>
            </a:r>
            <a:br>
              <a:rPr lang="en-US" dirty="0">
                <a:solidFill>
                  <a:schemeClr val="bg1"/>
                </a:solidFill>
              </a:rPr>
            </a:br>
            <a:r>
              <a:rPr lang="en-US" sz="1400" i="1" dirty="0">
                <a:solidFill>
                  <a:schemeClr val="bg1"/>
                </a:solidFill>
              </a:rPr>
              <a:t>John Maynard Keynes, “Economic Possibilities for our Grandchildren (1930)</a:t>
            </a:r>
            <a:endParaRPr lang="da-DK" sz="1400" i="1" dirty="0">
              <a:solidFill>
                <a:schemeClr val="bg1"/>
              </a:solidFill>
            </a:endParaRPr>
          </a:p>
        </p:txBody>
      </p:sp>
      <p:sp>
        <p:nvSpPr>
          <p:cNvPr id="7" name="Tekstfelt 6">
            <a:extLst>
              <a:ext uri="{FF2B5EF4-FFF2-40B4-BE49-F238E27FC236}">
                <a16:creationId xmlns:a16="http://schemas.microsoft.com/office/drawing/2014/main" id="{F469103E-E7C8-9F75-02E0-7F1E1F8CD585}"/>
              </a:ext>
            </a:extLst>
          </p:cNvPr>
          <p:cNvSpPr txBox="1"/>
          <p:nvPr/>
        </p:nvSpPr>
        <p:spPr>
          <a:xfrm>
            <a:off x="336176" y="312285"/>
            <a:ext cx="6184900" cy="769441"/>
          </a:xfrm>
          <a:prstGeom prst="rect">
            <a:avLst/>
          </a:prstGeom>
          <a:noFill/>
        </p:spPr>
        <p:txBody>
          <a:bodyPr wrap="square">
            <a:spAutoFit/>
          </a:bodyPr>
          <a:lstStyle/>
          <a:p>
            <a:pPr algn="l"/>
            <a:r>
              <a:rPr lang="en-US" sz="4400" b="0" i="0" dirty="0">
                <a:solidFill>
                  <a:schemeClr val="bg1"/>
                </a:solidFill>
                <a:effectLst/>
                <a:latin typeface="Söhne"/>
              </a:rPr>
              <a:t>The Future Labor Market</a:t>
            </a:r>
            <a:endParaRPr lang="da-DK" sz="4400" dirty="0">
              <a:solidFill>
                <a:schemeClr val="bg1"/>
              </a:solidFill>
            </a:endParaRPr>
          </a:p>
        </p:txBody>
      </p:sp>
      <p:sp>
        <p:nvSpPr>
          <p:cNvPr id="10" name="Tekstfelt 9">
            <a:extLst>
              <a:ext uri="{FF2B5EF4-FFF2-40B4-BE49-F238E27FC236}">
                <a16:creationId xmlns:a16="http://schemas.microsoft.com/office/drawing/2014/main" id="{81775D1E-B30A-92AA-E9BA-B78CA624B7E7}"/>
              </a:ext>
            </a:extLst>
          </p:cNvPr>
          <p:cNvSpPr txBox="1"/>
          <p:nvPr/>
        </p:nvSpPr>
        <p:spPr>
          <a:xfrm>
            <a:off x="501650" y="3709699"/>
            <a:ext cx="5054974" cy="2092881"/>
          </a:xfrm>
          <a:prstGeom prst="rect">
            <a:avLst/>
          </a:prstGeom>
          <a:noFill/>
          <a:ln w="28575">
            <a:solidFill>
              <a:schemeClr val="bg1"/>
            </a:solidFill>
          </a:ln>
        </p:spPr>
        <p:txBody>
          <a:bodyPr wrap="square">
            <a:spAutoFit/>
          </a:bodyPr>
          <a:lstStyle/>
          <a:p>
            <a:r>
              <a:rPr lang="en-US" sz="1600" b="0" i="0" dirty="0">
                <a:solidFill>
                  <a:schemeClr val="bg1"/>
                </a:solidFill>
                <a:effectLst/>
              </a:rPr>
              <a:t>Less people will have to work in the traditional sense and people will be less willing to do jobs they don't like. People won’t have to work to survive, and we will have to pay more for less desirable jobs, or automate them, which seems great all around.</a:t>
            </a:r>
            <a:br>
              <a:rPr lang="en-US" b="0" i="0" dirty="0">
                <a:solidFill>
                  <a:schemeClr val="bg1"/>
                </a:solidFill>
                <a:effectLst/>
              </a:rPr>
            </a:br>
            <a:r>
              <a:rPr lang="en-US" sz="1400" b="0" i="1" dirty="0">
                <a:solidFill>
                  <a:schemeClr val="bg1"/>
                </a:solidFill>
                <a:effectLst/>
              </a:rPr>
              <a:t>Sam Altman – </a:t>
            </a:r>
            <a:r>
              <a:rPr lang="en-US" sz="1400" b="0" i="1" dirty="0" err="1">
                <a:solidFill>
                  <a:schemeClr val="bg1"/>
                </a:solidFill>
                <a:effectLst/>
              </a:rPr>
              <a:t>CoFounder</a:t>
            </a:r>
            <a:r>
              <a:rPr lang="en-US" sz="1400" b="0" i="1" dirty="0">
                <a:solidFill>
                  <a:schemeClr val="bg1"/>
                </a:solidFill>
                <a:effectLst/>
              </a:rPr>
              <a:t> and CEO at OpenAI on X (formerly Twitter) (2021)</a:t>
            </a:r>
          </a:p>
          <a:p>
            <a:endParaRPr lang="da-DK" dirty="0">
              <a:solidFill>
                <a:schemeClr val="bg1"/>
              </a:solidFill>
            </a:endParaRPr>
          </a:p>
        </p:txBody>
      </p:sp>
      <p:pic>
        <p:nvPicPr>
          <p:cNvPr id="13" name="Billede 12">
            <a:extLst>
              <a:ext uri="{FF2B5EF4-FFF2-40B4-BE49-F238E27FC236}">
                <a16:creationId xmlns:a16="http://schemas.microsoft.com/office/drawing/2014/main" id="{0959370D-B950-C7BF-DF4A-D2FA62EE0E23}"/>
              </a:ext>
            </a:extLst>
          </p:cNvPr>
          <p:cNvPicPr>
            <a:picLocks noChangeAspect="1"/>
          </p:cNvPicPr>
          <p:nvPr/>
        </p:nvPicPr>
        <p:blipFill>
          <a:blip r:embed="rId5"/>
          <a:stretch>
            <a:fillRect/>
          </a:stretch>
        </p:blipFill>
        <p:spPr>
          <a:xfrm>
            <a:off x="5787842" y="1204965"/>
            <a:ext cx="4257858" cy="4605437"/>
          </a:xfrm>
          <a:prstGeom prst="rect">
            <a:avLst/>
          </a:prstGeom>
        </p:spPr>
      </p:pic>
    </p:spTree>
    <p:extLst>
      <p:ext uri="{BB962C8B-B14F-4D97-AF65-F5344CB8AC3E}">
        <p14:creationId xmlns:p14="http://schemas.microsoft.com/office/powerpoint/2010/main" val="392319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descr="Et billede, der indeholder stjerne, satellit, udendørs genstand, nattehimmel&#10;&#10;Automatisk genereret beskrivelse">
            <a:extLst>
              <a:ext uri="{FF2B5EF4-FFF2-40B4-BE49-F238E27FC236}">
                <a16:creationId xmlns:a16="http://schemas.microsoft.com/office/drawing/2014/main" id="{DCEC7CA9-24F6-D815-A75B-0ACF3F2CE291}"/>
              </a:ext>
            </a:extLst>
          </p:cNvPr>
          <p:cNvPicPr>
            <a:picLocks noChangeAspect="1"/>
          </p:cNvPicPr>
          <p:nvPr/>
        </p:nvPicPr>
        <p:blipFill rotWithShape="1">
          <a:blip r:embed="rId2">
            <a:extLst>
              <a:ext uri="{28A0092B-C50C-407E-A947-70E740481C1C}">
                <a14:useLocalDpi xmlns:a14="http://schemas.microsoft.com/office/drawing/2010/main" val="0"/>
              </a:ext>
            </a:extLst>
          </a:blip>
          <a:srcRect t="5024" b="5026"/>
          <a:stretch/>
        </p:blipFill>
        <p:spPr>
          <a:xfrm>
            <a:off x="0" y="0"/>
            <a:ext cx="12192334" cy="6858000"/>
          </a:xfrm>
          <a:prstGeom prst="rect">
            <a:avLst/>
          </a:prstGeom>
        </p:spPr>
      </p:pic>
    </p:spTree>
    <p:extLst>
      <p:ext uri="{BB962C8B-B14F-4D97-AF65-F5344CB8AC3E}">
        <p14:creationId xmlns:p14="http://schemas.microsoft.com/office/powerpoint/2010/main" val="193831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5404-88DD-4C7D-B8CA-E07E973EF1FB}"/>
              </a:ext>
            </a:extLst>
          </p:cNvPr>
          <p:cNvSpPr>
            <a:spLocks noGrp="1"/>
          </p:cNvSpPr>
          <p:nvPr>
            <p:ph type="ctrTitle"/>
          </p:nvPr>
        </p:nvSpPr>
        <p:spPr>
          <a:xfrm>
            <a:off x="307820" y="1393796"/>
            <a:ext cx="6707343" cy="4070408"/>
          </a:xfrm>
        </p:spPr>
        <p:txBody>
          <a:bodyPr/>
          <a:lstStyle/>
          <a:p>
            <a:r>
              <a:rPr lang="en-US" sz="4000" dirty="0"/>
              <a:t>What is AI?</a:t>
            </a:r>
            <a:br>
              <a:rPr lang="en-US" sz="3600" b="0" dirty="0"/>
            </a:br>
            <a:r>
              <a:rPr lang="en-US" sz="3600" b="0" dirty="0"/>
              <a:t>AI stands for "artificial intelligence". AI refers to technologies and systems that are designed to perform tasks that traditionally require human intelligence, such as perception, learning, thinking, and decision-making.</a:t>
            </a:r>
            <a:r>
              <a:rPr lang="en-US" sz="4400" b="0" dirty="0"/>
              <a:t>
</a:t>
            </a:r>
            <a:endParaRPr lang="da-DK" sz="3600" dirty="0">
              <a:solidFill>
                <a:schemeClr val="bg1">
                  <a:lumMod val="85000"/>
                </a:schemeClr>
              </a:solidFill>
            </a:endParaRPr>
          </a:p>
        </p:txBody>
      </p:sp>
      <p:sp>
        <p:nvSpPr>
          <p:cNvPr id="8" name="Pladsholder til slidenummer 7"/>
          <p:cNvSpPr>
            <a:spLocks noGrp="1"/>
          </p:cNvSpPr>
          <p:nvPr>
            <p:ph type="sldNum" sz="quarter" idx="4294967295"/>
          </p:nvPr>
        </p:nvSpPr>
        <p:spPr>
          <a:xfrm>
            <a:off x="0" y="6911975"/>
            <a:ext cx="0" cy="0"/>
          </a:xfrm>
        </p:spPr>
        <p:txBody>
          <a:bodyPr/>
          <a:lstStyle/>
          <a:p>
            <a:fld id="{45D37B1E-C366-494F-A587-962AD9AABC83}" type="slidenum">
              <a:rPr lang="da-DK"/>
              <a:pPr/>
              <a:t>2</a:t>
            </a:fld>
            <a:endParaRPr lang="da-DK" dirty="0"/>
          </a:p>
        </p:txBody>
      </p:sp>
      <p:pic>
        <p:nvPicPr>
          <p:cNvPr id="4" name="Billede 3">
            <a:extLst>
              <a:ext uri="{FF2B5EF4-FFF2-40B4-BE49-F238E27FC236}">
                <a16:creationId xmlns:a16="http://schemas.microsoft.com/office/drawing/2014/main" id="{55220D16-A2FE-ED62-5A4B-AF73381102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649704" y="2228850"/>
            <a:ext cx="5008252" cy="2814638"/>
          </a:xfrm>
          <a:prstGeom prst="rect">
            <a:avLst/>
          </a:prstGeom>
          <a:effectLst>
            <a:glow rad="127000">
              <a:schemeClr val="tx1"/>
            </a:glow>
            <a:softEdge rad="63500"/>
          </a:effectLst>
        </p:spPr>
      </p:pic>
    </p:spTree>
    <p:custDataLst>
      <p:custData r:id="rId1"/>
      <p:custData r:id="rId2"/>
      <p:tags r:id="rId3"/>
    </p:custDataLst>
    <p:extLst>
      <p:ext uri="{BB962C8B-B14F-4D97-AF65-F5344CB8AC3E}">
        <p14:creationId xmlns:p14="http://schemas.microsoft.com/office/powerpoint/2010/main" val="3652671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Billede 10" descr="Et billede, der indeholder sidder, lys, nattehimmel&#10;&#10;Automatisk genereret beskrivelse">
            <a:extLst>
              <a:ext uri="{FF2B5EF4-FFF2-40B4-BE49-F238E27FC236}">
                <a16:creationId xmlns:a16="http://schemas.microsoft.com/office/drawing/2014/main" id="{4BA6A492-E509-80D8-AFF1-B4B072E6F4F0}"/>
              </a:ext>
            </a:extLst>
          </p:cNvPr>
          <p:cNvPicPr>
            <a:picLocks noChangeAspect="1"/>
          </p:cNvPicPr>
          <p:nvPr/>
        </p:nvPicPr>
        <p:blipFill>
          <a:blip r:embed="rId6">
            <a:alphaModFix amt="47000"/>
            <a:extLst>
              <a:ext uri="{28A0092B-C50C-407E-A947-70E740481C1C}">
                <a14:useLocalDpi xmlns:a14="http://schemas.microsoft.com/office/drawing/2010/main" val="0"/>
              </a:ext>
            </a:extLst>
          </a:blip>
          <a:stretch>
            <a:fillRect/>
          </a:stretch>
        </p:blipFill>
        <p:spPr>
          <a:xfrm>
            <a:off x="0" y="719666"/>
            <a:ext cx="12192000" cy="5418667"/>
          </a:xfrm>
          <a:prstGeom prst="rect">
            <a:avLst/>
          </a:prstGeom>
        </p:spPr>
      </p:pic>
      <p:sp>
        <p:nvSpPr>
          <p:cNvPr id="4" name="Date Placeholder 3">
            <a:extLst>
              <a:ext uri="{FF2B5EF4-FFF2-40B4-BE49-F238E27FC236}">
                <a16:creationId xmlns:a16="http://schemas.microsoft.com/office/drawing/2014/main" id="{0BC8A9AE-91A1-4331-AB01-C64A135AA3C4}"/>
              </a:ext>
            </a:extLst>
          </p:cNvPr>
          <p:cNvSpPr>
            <a:spLocks noGrp="1"/>
          </p:cNvSpPr>
          <p:nvPr>
            <p:ph type="dt" sz="half" idx="2"/>
          </p:nvPr>
        </p:nvSpPr>
        <p:spPr/>
        <p:txBody>
          <a:bodyPr/>
          <a:lstStyle/>
          <a:p>
            <a:fld id="{C5B7409F-D3C6-4E0A-96E8-48C7110B960F}" type="datetime1">
              <a:rPr lang="da-DK" smtClean="0"/>
              <a:t>27-09-2023</a:t>
            </a:fld>
            <a:endParaRPr lang="da-DK" dirty="0"/>
          </a:p>
        </p:txBody>
      </p:sp>
      <p:sp>
        <p:nvSpPr>
          <p:cNvPr id="6" name="Title 1">
            <a:extLst>
              <a:ext uri="{FF2B5EF4-FFF2-40B4-BE49-F238E27FC236}">
                <a16:creationId xmlns:a16="http://schemas.microsoft.com/office/drawing/2014/main" id="{A5CDAB6F-3304-1187-A7C4-E5AAEDD4EE75}"/>
              </a:ext>
            </a:extLst>
          </p:cNvPr>
          <p:cNvSpPr>
            <a:spLocks noGrp="1"/>
          </p:cNvSpPr>
          <p:nvPr>
            <p:ph type="ctrTitle"/>
          </p:nvPr>
        </p:nvSpPr>
        <p:spPr>
          <a:xfrm>
            <a:off x="349383" y="1084964"/>
            <a:ext cx="10069011" cy="650318"/>
          </a:xfrm>
        </p:spPr>
        <p:txBody>
          <a:bodyPr/>
          <a:lstStyle/>
          <a:p>
            <a:r>
              <a:rPr lang="en-US" sz="4400" b="0" dirty="0">
                <a:solidFill>
                  <a:schemeClr val="bg1"/>
                </a:solidFill>
                <a:latin typeface="Söhne"/>
              </a:rPr>
              <a:t>About </a:t>
            </a:r>
            <a:r>
              <a:rPr lang="en-US" sz="4400" b="0" dirty="0" err="1">
                <a:solidFill>
                  <a:schemeClr val="bg1"/>
                </a:solidFill>
                <a:latin typeface="Söhne"/>
              </a:rPr>
              <a:t>ChatGPT</a:t>
            </a:r>
            <a:r>
              <a:rPr lang="en-US" sz="4400" b="0" dirty="0">
                <a:solidFill>
                  <a:schemeClr val="bg1"/>
                </a:solidFill>
                <a:latin typeface="Söhne"/>
              </a:rPr>
              <a:t> – GPT-3 and now 4</a:t>
            </a:r>
            <a:br>
              <a:rPr lang="da-DK" sz="4400" dirty="0"/>
            </a:br>
            <a:endParaRPr lang="da-DK" sz="4400" dirty="0"/>
          </a:p>
        </p:txBody>
      </p:sp>
      <p:sp>
        <p:nvSpPr>
          <p:cNvPr id="7" name="Tekstfelt 6">
            <a:extLst>
              <a:ext uri="{FF2B5EF4-FFF2-40B4-BE49-F238E27FC236}">
                <a16:creationId xmlns:a16="http://schemas.microsoft.com/office/drawing/2014/main" id="{F3405C38-5596-C518-3D88-2E5731E9D703}"/>
              </a:ext>
            </a:extLst>
          </p:cNvPr>
          <p:cNvSpPr txBox="1"/>
          <p:nvPr/>
        </p:nvSpPr>
        <p:spPr>
          <a:xfrm>
            <a:off x="349383" y="1735282"/>
            <a:ext cx="11163743" cy="369331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2000" dirty="0" err="1">
                <a:solidFill>
                  <a:schemeClr val="bg1"/>
                </a:solidFill>
                <a:latin typeface="Söhne"/>
              </a:rPr>
              <a:t>ChatGPT</a:t>
            </a:r>
            <a:r>
              <a:rPr lang="en-US" sz="2000" dirty="0">
                <a:solidFill>
                  <a:schemeClr val="bg1"/>
                </a:solidFill>
                <a:latin typeface="Söhne"/>
              </a:rPr>
              <a:t> assistant is trained on a large amount of text data, including billions of words and phrases.
It is difficult to determine the exact number of words, as the training and the amount of data is continuously updated and expanded.
As an example, an earlier language model, </a:t>
            </a:r>
            <a:r>
              <a:rPr lang="en-US" sz="2000" b="1" dirty="0">
                <a:solidFill>
                  <a:schemeClr val="bg1"/>
                </a:solidFill>
                <a:latin typeface="Söhne"/>
              </a:rPr>
              <a:t>GPT-2,</a:t>
            </a:r>
            <a:r>
              <a:rPr lang="en-US" sz="2000" dirty="0">
                <a:solidFill>
                  <a:schemeClr val="bg1"/>
                </a:solidFill>
                <a:latin typeface="Söhne"/>
              </a:rPr>
              <a:t> which is a smaller version of GPT-3, is trained on a data volume of about </a:t>
            </a:r>
            <a:r>
              <a:rPr lang="en-US" sz="2000" b="1" dirty="0">
                <a:solidFill>
                  <a:schemeClr val="bg1"/>
                </a:solidFill>
                <a:latin typeface="Söhne"/>
              </a:rPr>
              <a:t>40 GB, equivalent to about 8 million websites</a:t>
            </a:r>
            <a:r>
              <a:rPr lang="en-US" sz="2000" dirty="0">
                <a:solidFill>
                  <a:schemeClr val="bg1"/>
                </a:solidFill>
                <a:latin typeface="Söhne"/>
              </a:rPr>
              <a:t>, and contains over </a:t>
            </a:r>
            <a:r>
              <a:rPr lang="en-US" sz="2000" b="1" dirty="0">
                <a:solidFill>
                  <a:schemeClr val="bg1"/>
                </a:solidFill>
                <a:latin typeface="Söhne"/>
              </a:rPr>
              <a:t>1.5 billion parameters</a:t>
            </a:r>
            <a:r>
              <a:rPr lang="en-US" sz="2000" dirty="0">
                <a:solidFill>
                  <a:schemeClr val="bg1"/>
                </a:solidFill>
                <a:latin typeface="Söhne"/>
              </a:rPr>
              <a:t>. GPT 3 </a:t>
            </a:r>
            <a:r>
              <a:rPr lang="en-US" sz="2000" b="0" i="0" dirty="0">
                <a:solidFill>
                  <a:schemeClr val="bg1"/>
                </a:solidFill>
                <a:effectLst/>
                <a:latin typeface="Söhne"/>
              </a:rPr>
              <a:t>was trained on a dataset of hundreds of gigabytes of text, which included books, articles, and websites. It consisted of around 45 terabytes of raw text data, which was then compressed to around </a:t>
            </a:r>
            <a:r>
              <a:rPr lang="en-US" sz="2000" b="1" i="0" dirty="0">
                <a:solidFill>
                  <a:schemeClr val="bg1"/>
                </a:solidFill>
                <a:effectLst/>
                <a:latin typeface="Söhne"/>
              </a:rPr>
              <a:t>570 gigabytes </a:t>
            </a:r>
            <a:r>
              <a:rPr lang="en-US" sz="2000" b="0" i="0" dirty="0">
                <a:solidFill>
                  <a:schemeClr val="bg1"/>
                </a:solidFill>
                <a:effectLst/>
                <a:latin typeface="Söhne"/>
              </a:rPr>
              <a:t>for training purposes. The model had </a:t>
            </a:r>
            <a:r>
              <a:rPr lang="en-US" sz="2000" b="1" i="0" dirty="0">
                <a:solidFill>
                  <a:schemeClr val="bg1"/>
                </a:solidFill>
                <a:effectLst/>
                <a:latin typeface="Söhne"/>
              </a:rPr>
              <a:t>175 billion parameters</a:t>
            </a:r>
            <a:r>
              <a:rPr lang="en-US" sz="2000" b="0" i="0" dirty="0">
                <a:solidFill>
                  <a:schemeClr val="bg1"/>
                </a:solidFill>
                <a:effectLst/>
                <a:latin typeface="Söhne"/>
              </a:rPr>
              <a:t>. </a:t>
            </a:r>
            <a:r>
              <a:rPr lang="en-US" sz="2000" b="1" i="0" dirty="0">
                <a:solidFill>
                  <a:schemeClr val="bg1"/>
                </a:solidFill>
                <a:effectLst/>
                <a:latin typeface="Söhne"/>
              </a:rPr>
              <a:t>GPT-4, is significantly exceeding the numbers of GPT-3.</a:t>
            </a:r>
            <a:r>
              <a:rPr lang="en-US" sz="2000" dirty="0">
                <a:solidFill>
                  <a:schemeClr val="bg1"/>
                </a:solidFill>
                <a:latin typeface="Söhne"/>
              </a:rPr>
              <a:t>
It's important to remember that the amount of data isn't the only factor that determines an AI model's effectiveness. An appropriate training process, an appropriate architecture for the model and careful fine-tuning are also essential to achieve the best results.</a:t>
            </a:r>
            <a:endParaRPr lang="da-DK" sz="2000" dirty="0">
              <a:solidFill>
                <a:schemeClr val="bg1"/>
              </a:solidFill>
            </a:endParaRPr>
          </a:p>
        </p:txBody>
      </p:sp>
      <p:pic>
        <p:nvPicPr>
          <p:cNvPr id="2" name="Billede 1">
            <a:extLst>
              <a:ext uri="{FF2B5EF4-FFF2-40B4-BE49-F238E27FC236}">
                <a16:creationId xmlns:a16="http://schemas.microsoft.com/office/drawing/2014/main" id="{4472D871-1D53-EC6C-2FF3-9AE6DE8D7008}"/>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a:xfrm>
            <a:off x="336176" y="6346240"/>
            <a:ext cx="746454" cy="199475"/>
          </a:xfrm>
          <a:prstGeom prst="rect">
            <a:avLst/>
          </a:prstGeom>
        </p:spPr>
      </p:pic>
    </p:spTree>
    <p:custDataLst>
      <p:custData r:id="rId1"/>
      <p:custData r:id="rId2"/>
    </p:custDataLst>
    <p:extLst>
      <p:ext uri="{BB962C8B-B14F-4D97-AF65-F5344CB8AC3E}">
        <p14:creationId xmlns:p14="http://schemas.microsoft.com/office/powerpoint/2010/main" val="3364796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E44A9436-DC8B-377A-AED5-A8AD401DFBE4}"/>
              </a:ext>
            </a:extLst>
          </p:cNvPr>
          <p:cNvPicPr>
            <a:picLocks noChangeAspect="1"/>
          </p:cNvPicPr>
          <p:nvPr/>
        </p:nvPicPr>
        <p:blipFill>
          <a:blip r:embed="rId4">
            <a:alphaModFix amt="13000"/>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2" name="Title 1">
            <a:extLst>
              <a:ext uri="{FF2B5EF4-FFF2-40B4-BE49-F238E27FC236}">
                <a16:creationId xmlns:a16="http://schemas.microsoft.com/office/drawing/2014/main" id="{3E798C0B-343B-AEDF-B844-E27CD164E520}"/>
              </a:ext>
            </a:extLst>
          </p:cNvPr>
          <p:cNvSpPr>
            <a:spLocks noGrp="1"/>
          </p:cNvSpPr>
          <p:nvPr>
            <p:ph type="title"/>
          </p:nvPr>
        </p:nvSpPr>
        <p:spPr/>
        <p:txBody>
          <a:bodyPr/>
          <a:lstStyle/>
          <a:p>
            <a:r>
              <a:rPr lang="da-DK" dirty="0"/>
              <a:t>AI at SDU - </a:t>
            </a:r>
            <a:r>
              <a:rPr lang="da-DK" dirty="0" err="1"/>
              <a:t>teaching</a:t>
            </a:r>
            <a:r>
              <a:rPr lang="da-DK" dirty="0"/>
              <a:t>
</a:t>
            </a:r>
          </a:p>
        </p:txBody>
      </p:sp>
      <p:sp>
        <p:nvSpPr>
          <p:cNvPr id="4" name="Date Placeholder 3">
            <a:extLst>
              <a:ext uri="{FF2B5EF4-FFF2-40B4-BE49-F238E27FC236}">
                <a16:creationId xmlns:a16="http://schemas.microsoft.com/office/drawing/2014/main" id="{210E97CD-DAD2-432E-BC65-50F305090DAA}"/>
              </a:ext>
            </a:extLst>
          </p:cNvPr>
          <p:cNvSpPr>
            <a:spLocks noGrp="1"/>
          </p:cNvSpPr>
          <p:nvPr>
            <p:ph type="dt" sz="half" idx="20"/>
          </p:nvPr>
        </p:nvSpPr>
        <p:spPr/>
        <p:txBody>
          <a:bodyPr/>
          <a:lstStyle/>
          <a:p>
            <a:fld id="{C4561619-520E-420B-9E24-29238D077359}" type="datetime1">
              <a:rPr lang="da-DK" smtClean="0"/>
              <a:t>27-09-2023</a:t>
            </a:fld>
            <a:endParaRPr lang="da-DK" dirty="0"/>
          </a:p>
        </p:txBody>
      </p:sp>
      <p:sp>
        <p:nvSpPr>
          <p:cNvPr id="6" name="Pladsholder til indhold 5">
            <a:extLst>
              <a:ext uri="{FF2B5EF4-FFF2-40B4-BE49-F238E27FC236}">
                <a16:creationId xmlns:a16="http://schemas.microsoft.com/office/drawing/2014/main" id="{CD6F2B2A-51C6-A7CD-4501-D77AA0B794A7}"/>
              </a:ext>
            </a:extLst>
          </p:cNvPr>
          <p:cNvSpPr>
            <a:spLocks noGrp="1"/>
          </p:cNvSpPr>
          <p:nvPr>
            <p:ph sz="quarter" idx="19"/>
          </p:nvPr>
        </p:nvSpPr>
        <p:spPr/>
        <p:txBody>
          <a:bodyPr/>
          <a:lstStyle/>
          <a:p>
            <a:pPr algn="l">
              <a:buFont typeface="Arial" panose="020B0604020202020204" pitchFamily="34" charset="0"/>
              <a:buChar char="•"/>
            </a:pPr>
            <a:r>
              <a:rPr lang="en-US" sz="3600" b="0" i="0" dirty="0">
                <a:solidFill>
                  <a:srgbClr val="374151"/>
                </a:solidFill>
                <a:effectLst/>
                <a:latin typeface="Söhne"/>
              </a:rPr>
              <a:t>Significant role in teaching and exams – good and bad.</a:t>
            </a:r>
          </a:p>
          <a:p>
            <a:pPr algn="l">
              <a:buFont typeface="Arial" panose="020B0604020202020204" pitchFamily="34" charset="0"/>
              <a:buChar char="•"/>
            </a:pPr>
            <a:r>
              <a:rPr lang="en-US" sz="3600" b="0" i="0" dirty="0">
                <a:solidFill>
                  <a:srgbClr val="374151"/>
                </a:solidFill>
                <a:effectLst/>
                <a:latin typeface="Söhne"/>
              </a:rPr>
              <a:t>Focus on managing AI's role.</a:t>
            </a:r>
          </a:p>
          <a:p>
            <a:pPr algn="l">
              <a:buFont typeface="Arial" panose="020B0604020202020204" pitchFamily="34" charset="0"/>
              <a:buChar char="•"/>
            </a:pPr>
            <a:r>
              <a:rPr lang="en-US" sz="3600" b="0" i="0" dirty="0">
                <a:solidFill>
                  <a:srgbClr val="374151"/>
                </a:solidFill>
                <a:effectLst/>
                <a:latin typeface="Söhne"/>
              </a:rPr>
              <a:t>Embrace its significance while ensuring student integrity.</a:t>
            </a:r>
          </a:p>
          <a:p>
            <a:pPr algn="l">
              <a:buFont typeface="Arial" panose="020B0604020202020204" pitchFamily="34" charset="0"/>
              <a:buChar char="•"/>
            </a:pPr>
            <a:r>
              <a:rPr lang="en-US" sz="3600" b="0" i="0" dirty="0">
                <a:solidFill>
                  <a:srgbClr val="374151"/>
                </a:solidFill>
                <a:effectLst/>
                <a:latin typeface="Söhne"/>
              </a:rPr>
              <a:t>Students must produce their own work, not solely rely on AI.</a:t>
            </a:r>
          </a:p>
          <a:p>
            <a:pPr algn="l">
              <a:buFont typeface="Arial" panose="020B0604020202020204" pitchFamily="34" charset="0"/>
              <a:buChar char="•"/>
            </a:pPr>
            <a:endParaRPr lang="en-US" sz="3600" b="0" i="0" dirty="0">
              <a:solidFill>
                <a:srgbClr val="374151"/>
              </a:solidFill>
              <a:effectLst/>
              <a:latin typeface="Söhne"/>
            </a:endParaRPr>
          </a:p>
          <a:p>
            <a:pPr algn="l">
              <a:buFont typeface="Arial" panose="020B0604020202020204" pitchFamily="34" charset="0"/>
              <a:buChar char="•"/>
            </a:pPr>
            <a:endParaRPr lang="en-US" sz="3600" b="0" i="0" dirty="0">
              <a:solidFill>
                <a:srgbClr val="374151"/>
              </a:solidFill>
              <a:effectLst/>
              <a:latin typeface="Söhne"/>
            </a:endParaRPr>
          </a:p>
          <a:p>
            <a:endParaRPr lang="da-DK" dirty="0"/>
          </a:p>
        </p:txBody>
      </p:sp>
    </p:spTree>
    <p:custDataLst>
      <p:custData r:id="rId1"/>
      <p:custData r:id="rId2"/>
    </p:custDataLst>
    <p:extLst>
      <p:ext uri="{BB962C8B-B14F-4D97-AF65-F5344CB8AC3E}">
        <p14:creationId xmlns:p14="http://schemas.microsoft.com/office/powerpoint/2010/main" val="3650418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10E97CD-DAD2-432E-BC65-50F305090DAA}"/>
              </a:ext>
            </a:extLst>
          </p:cNvPr>
          <p:cNvSpPr>
            <a:spLocks noGrp="1"/>
          </p:cNvSpPr>
          <p:nvPr>
            <p:ph type="dt" sz="half" idx="20"/>
          </p:nvPr>
        </p:nvSpPr>
        <p:spPr>
          <a:xfrm>
            <a:off x="-338013" y="5445111"/>
            <a:ext cx="45719" cy="0"/>
          </a:xfrm>
        </p:spPr>
        <p:txBody>
          <a:bodyPr/>
          <a:lstStyle/>
          <a:p>
            <a:fld id="{C4561619-520E-420B-9E24-29238D077359}" type="datetime1">
              <a:rPr lang="da-DK" smtClean="0">
                <a:solidFill>
                  <a:schemeClr val="bg1"/>
                </a:solidFill>
              </a:rPr>
              <a:t>27-09-2023</a:t>
            </a:fld>
            <a:endParaRPr lang="da-DK" dirty="0">
              <a:solidFill>
                <a:schemeClr val="bg1"/>
              </a:solidFill>
            </a:endParaRPr>
          </a:p>
        </p:txBody>
      </p:sp>
      <p:pic>
        <p:nvPicPr>
          <p:cNvPr id="10" name="Billede 9" descr="Et billede, der indeholder skærmbillede, kunst&#10;&#10;Automatisk genereret beskrivelse">
            <a:extLst>
              <a:ext uri="{FF2B5EF4-FFF2-40B4-BE49-F238E27FC236}">
                <a16:creationId xmlns:a16="http://schemas.microsoft.com/office/drawing/2014/main" id="{69247F35-C653-930D-2DE1-DFECBAAE8952}"/>
              </a:ext>
            </a:extLst>
          </p:cNvPr>
          <p:cNvPicPr>
            <a:picLocks noChangeAspect="1"/>
          </p:cNvPicPr>
          <p:nvPr/>
        </p:nvPicPr>
        <p:blipFill>
          <a:blip r:embed="rId6">
            <a:alphaModFix amt="33000"/>
            <a:extLst>
              <a:ext uri="{28A0092B-C50C-407E-A947-70E740481C1C}">
                <a14:useLocalDpi xmlns:a14="http://schemas.microsoft.com/office/drawing/2010/main" val="0"/>
              </a:ext>
            </a:extLst>
          </a:blip>
          <a:stretch>
            <a:fillRect/>
          </a:stretch>
        </p:blipFill>
        <p:spPr>
          <a:xfrm>
            <a:off x="2660072" y="121227"/>
            <a:ext cx="6615545" cy="6615545"/>
          </a:xfrm>
          <a:prstGeom prst="rect">
            <a:avLst/>
          </a:prstGeom>
          <a:effectLst>
            <a:glow rad="228600">
              <a:schemeClr val="tx1">
                <a:alpha val="40000"/>
              </a:schemeClr>
            </a:glow>
            <a:softEdge rad="254000"/>
          </a:effectLst>
        </p:spPr>
      </p:pic>
      <p:sp>
        <p:nvSpPr>
          <p:cNvPr id="7" name="Rectangle 2">
            <a:extLst>
              <a:ext uri="{FF2B5EF4-FFF2-40B4-BE49-F238E27FC236}">
                <a16:creationId xmlns:a16="http://schemas.microsoft.com/office/drawing/2014/main" id="{2DA314A1-5290-8C88-4547-CEFA61D8127A}"/>
              </a:ext>
            </a:extLst>
          </p:cNvPr>
          <p:cNvSpPr>
            <a:spLocks noGrp="1" noChangeArrowheads="1"/>
          </p:cNvSpPr>
          <p:nvPr>
            <p:ph sz="quarter" idx="19"/>
          </p:nvPr>
        </p:nvSpPr>
        <p:spPr bwMode="auto">
          <a:xfrm>
            <a:off x="0" y="296141"/>
            <a:ext cx="12045696" cy="595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b="1" i="0" u="none" strike="noStrike" cap="none" normalizeH="0" baseline="0" dirty="0">
                <a:ln>
                  <a:noFill/>
                </a:ln>
                <a:solidFill>
                  <a:schemeClr val="bg1"/>
                </a:solidFill>
                <a:effectLst/>
                <a:latin typeface="Arial" panose="020B0604020202020204" pitchFamily="34" charset="0"/>
                <a:ea typeface="Calibri" panose="020F0502020204030204" pitchFamily="34" charset="0"/>
              </a:rPr>
              <a:t>GENERATIVE AI in the engineering </a:t>
            </a:r>
            <a:r>
              <a:rPr kumimoji="0" lang="en-US" altLang="da-DK" b="1" i="0" u="none" strike="noStrike" cap="none" normalizeH="0" baseline="0" dirty="0" err="1">
                <a:ln>
                  <a:noFill/>
                </a:ln>
                <a:solidFill>
                  <a:schemeClr val="bg1"/>
                </a:solidFill>
                <a:effectLst/>
                <a:latin typeface="Arial" panose="020B0604020202020204" pitchFamily="34" charset="0"/>
                <a:ea typeface="Calibri" panose="020F0502020204030204" pitchFamily="34" charset="0"/>
              </a:rPr>
              <a:t>programmes</a:t>
            </a:r>
            <a:r>
              <a:rPr kumimoji="0" lang="en-US" altLang="da-DK" b="1" i="0" u="none" strike="noStrike" cap="none" normalizeH="0" baseline="0" dirty="0">
                <a:ln>
                  <a:noFill/>
                </a:ln>
                <a:solidFill>
                  <a:schemeClr val="bg1"/>
                </a:solidFill>
                <a:effectLst/>
                <a:latin typeface="Arial" panose="020B0604020202020204" pitchFamily="34" charset="0"/>
                <a:ea typeface="Calibri" panose="020F0502020204030204" pitchFamily="34" charset="0"/>
              </a:rPr>
              <a:t> at the Faculty of Engineering, SDU</a:t>
            </a:r>
            <a:endParaRPr kumimoji="0" lang="da-DK" altLang="da-DK"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sz="11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 </a:t>
            </a:r>
            <a:endParaRPr kumimoji="0" lang="da-DK" altLang="da-DK" sz="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b="1" i="0" u="none" strike="noStrike" cap="none" normalizeH="0" baseline="0" dirty="0">
                <a:ln>
                  <a:noFill/>
                </a:ln>
                <a:solidFill>
                  <a:schemeClr val="bg1"/>
                </a:solidFill>
                <a:effectLst/>
                <a:latin typeface="Arial" panose="020B0604020202020204" pitchFamily="34" charset="0"/>
                <a:ea typeface="Calibri" panose="020F0502020204030204" pitchFamily="34" charset="0"/>
              </a:rPr>
              <a:t>Generative AI in teaching and learning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2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sz="1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Generative AI, including ChatGPT, may be useful in connection with your learning, for example for</a:t>
            </a:r>
            <a:endParaRPr kumimoji="0" lang="da-DK" altLang="da-DK" sz="1200" b="0" i="0" u="none" strike="noStrike" cap="none" normalizeH="0" baseline="0" dirty="0">
              <a:ln>
                <a:noFill/>
              </a:ln>
              <a:solidFill>
                <a:schemeClr val="bg1"/>
              </a:solidFill>
              <a:effectLst/>
              <a:latin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lang="en-US" altLang="da-DK" sz="1200" dirty="0">
                <a:solidFill>
                  <a:schemeClr val="bg1"/>
                </a:solidFill>
                <a:latin typeface="Arial" panose="020B0604020202020204" pitchFamily="34" charset="0"/>
                <a:ea typeface="Times New Roman" panose="02020603050405020304" pitchFamily="18" charset="0"/>
              </a:rPr>
              <a:t>R</a:t>
            </a:r>
            <a:r>
              <a:rPr kumimoji="0" lang="en-US" altLang="da-DK"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eading over and giving feedback on text/language</a:t>
            </a:r>
            <a:endParaRPr kumimoji="0" lang="da-DK" altLang="da-DK" sz="1200" b="0" i="0" u="none" strike="noStrike" cap="none" normalizeH="0" baseline="0" dirty="0">
              <a:ln>
                <a:noFill/>
              </a:ln>
              <a:solidFill>
                <a:schemeClr val="bg1"/>
              </a:solidFill>
              <a:effectLst/>
              <a:latin typeface="Arial" panose="020B0604020202020204" pitchFamily="34" charset="0"/>
              <a:ea typeface="Calibri" panose="020F050202020403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lang="en-US" altLang="da-DK" sz="1200" dirty="0">
                <a:solidFill>
                  <a:schemeClr val="bg1"/>
                </a:solidFill>
                <a:latin typeface="Arial" panose="020B0604020202020204" pitchFamily="34" charset="0"/>
                <a:ea typeface="Times New Roman" panose="02020603050405020304" pitchFamily="18" charset="0"/>
              </a:rPr>
              <a:t>S</a:t>
            </a:r>
            <a:r>
              <a:rPr kumimoji="0" lang="en-US" altLang="da-DK"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tructuring ideas and content</a:t>
            </a:r>
            <a:endParaRPr kumimoji="0" lang="da-DK" altLang="da-DK" sz="1200" b="0" i="0" u="none" strike="noStrike" cap="none" normalizeH="0" baseline="0" dirty="0">
              <a:ln>
                <a:noFill/>
              </a:ln>
              <a:solidFill>
                <a:schemeClr val="bg1"/>
              </a:solidFill>
              <a:effectLst/>
              <a:latin typeface="Arial" panose="020B0604020202020204" pitchFamily="34" charset="0"/>
            </a:endParaRPr>
          </a:p>
          <a:p>
            <a:pPr marL="228600" marR="0" lvl="0" indent="-228600" algn="l" defTabSz="914400" rtl="0" eaLnBrk="0" fontAlgn="ctr" latinLnBrk="0" hangingPunct="0">
              <a:lnSpc>
                <a:spcPct val="100000"/>
              </a:lnSpc>
              <a:spcBef>
                <a:spcPct val="0"/>
              </a:spcBef>
              <a:spcAft>
                <a:spcPct val="0"/>
              </a:spcAft>
              <a:buClrTx/>
              <a:buSzTx/>
              <a:buFont typeface="+mj-lt"/>
              <a:buAutoNum type="arabicPeriod"/>
              <a:tabLst/>
            </a:pPr>
            <a:r>
              <a:rPr lang="en-US" altLang="da-DK" sz="1200" dirty="0">
                <a:solidFill>
                  <a:schemeClr val="bg1"/>
                </a:solidFill>
                <a:latin typeface="Arial" panose="020B0604020202020204" pitchFamily="34" charset="0"/>
                <a:ea typeface="Times New Roman" panose="02020603050405020304" pitchFamily="18" charset="0"/>
              </a:rPr>
              <a:t>S</a:t>
            </a:r>
            <a:r>
              <a:rPr kumimoji="0" lang="en-US" altLang="da-DK"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umming up large amounts of information</a:t>
            </a:r>
            <a:br>
              <a:rPr kumimoji="0" lang="en-US" altLang="da-DK"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br>
            <a:r>
              <a:rPr kumimoji="0" lang="en-US" altLang="da-DK"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endParaRPr kumimoji="0" lang="da-DK" altLang="da-DK" sz="12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sz="1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As with other sources or aids used in connection with assignments in your engineering </a:t>
            </a:r>
            <a:r>
              <a:rPr kumimoji="0" lang="en-US" altLang="da-DK" sz="1200" b="0" i="0" u="none" strike="noStrike" cap="none" normalizeH="0" baseline="0" dirty="0" err="1">
                <a:ln>
                  <a:noFill/>
                </a:ln>
                <a:solidFill>
                  <a:schemeClr val="bg1"/>
                </a:solidFill>
                <a:effectLst/>
                <a:latin typeface="Arial" panose="020B0604020202020204" pitchFamily="34" charset="0"/>
                <a:ea typeface="Calibri" panose="020F0502020204030204" pitchFamily="34" charset="0"/>
              </a:rPr>
              <a:t>programme</a:t>
            </a:r>
            <a:r>
              <a:rPr kumimoji="0" lang="en-US" altLang="da-DK" sz="1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 it is important that you follow the rules for good academic practice, so there can be no doubt as to who is the originator of the text. Thus, if you use e.g. ChatGPT in connection with an assignment, you must state where and how it was used.</a:t>
            </a:r>
            <a:br>
              <a:rPr kumimoji="0" lang="en-US" altLang="da-DK" sz="1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br>
            <a:br>
              <a:rPr kumimoji="0" lang="en-US" altLang="da-DK" sz="1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br>
            <a:r>
              <a:rPr kumimoji="0" lang="en-US" altLang="da-DK" sz="1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In certain courses or for certain assignments, your teacher may ask you </a:t>
            </a:r>
            <a:r>
              <a:rPr kumimoji="0" lang="en-US" altLang="da-DK" sz="1200" b="0" i="1" u="none" strike="noStrike" cap="none" normalizeH="0" baseline="0" dirty="0">
                <a:ln>
                  <a:noFill/>
                </a:ln>
                <a:solidFill>
                  <a:schemeClr val="bg1"/>
                </a:solidFill>
                <a:effectLst/>
                <a:latin typeface="Arial" panose="020B0604020202020204" pitchFamily="34" charset="0"/>
                <a:ea typeface="Calibri" panose="020F0502020204030204" pitchFamily="34" charset="0"/>
              </a:rPr>
              <a:t>not</a:t>
            </a:r>
            <a:r>
              <a:rPr kumimoji="0" lang="en-US" altLang="da-DK" sz="1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 to use generative AI / ChatGPT in cases where the use thereof may be harmful to the learning process.</a:t>
            </a:r>
            <a:endParaRPr kumimoji="0" lang="da-DK" altLang="da-DK" sz="12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sz="1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 </a:t>
            </a:r>
            <a:endParaRPr kumimoji="0" lang="da-DK" altLang="da-DK" sz="12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sz="1400" b="1" i="0" u="none" strike="noStrike" cap="none" normalizeH="0" baseline="0" dirty="0">
                <a:ln>
                  <a:noFill/>
                </a:ln>
                <a:solidFill>
                  <a:schemeClr val="bg1"/>
                </a:solidFill>
                <a:effectLst/>
                <a:latin typeface="Arial" panose="020B0604020202020204" pitchFamily="34" charset="0"/>
                <a:ea typeface="Calibri" panose="020F0502020204030204" pitchFamily="34" charset="0"/>
              </a:rPr>
              <a:t>Generative AI / ChatGPT and confidentiality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2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sz="1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Any information which you enter into e.g. ChatGPT is not treated confidentially, and generative AI may share the information which you have entered, with others. This particularly calls for attention if your work includes collaboration with businesses and/or research. It is your responsibility to only enter information which is public or can be made public. SDU cannot be held responsible for your use of generative AI.</a:t>
            </a:r>
            <a:endParaRPr kumimoji="0" lang="da-DK" altLang="da-DK" sz="12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sz="1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 </a:t>
            </a:r>
            <a:endParaRPr kumimoji="0" lang="da-DK" altLang="da-DK" sz="12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sz="1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For data treatment reasons, ChatGPT is not centrally approved by SDU, so your teacher cannot require you to use it in connection with a course. But it is ok to recommend it.</a:t>
            </a:r>
            <a:endParaRPr kumimoji="0" lang="da-DK" altLang="da-DK" sz="12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sz="1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 </a:t>
            </a:r>
            <a:endParaRPr kumimoji="0" lang="da-DK" altLang="da-DK" sz="12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sz="1400" b="1" i="0" u="none" strike="noStrike" cap="none" normalizeH="0" baseline="0" dirty="0">
                <a:ln>
                  <a:noFill/>
                </a:ln>
                <a:solidFill>
                  <a:schemeClr val="bg1"/>
                </a:solidFill>
                <a:effectLst/>
                <a:latin typeface="Arial" panose="020B0604020202020204" pitchFamily="34" charset="0"/>
                <a:ea typeface="Calibri" panose="020F0502020204030204" pitchFamily="34" charset="0"/>
              </a:rPr>
              <a:t>Generative AI and exams: Written on-campus exams, home assignments and projects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2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sz="1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The use of generative AI in connection with written on-campus exams at the Faculty of Engineering is prohibited. This also applies to written on-campus exams with all aids allowed. </a:t>
            </a:r>
            <a:endParaRPr kumimoji="0" lang="da-DK" altLang="da-DK" sz="12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sz="1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The use of generative AI in connection with home assignments and projects, including final projects, at the Faculty of Engineering is allowed, if you follow good academic practice as described above.</a:t>
            </a:r>
            <a:endParaRPr kumimoji="0" lang="da-DK" altLang="da-DK" sz="12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sz="1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 </a:t>
            </a:r>
            <a:endParaRPr kumimoji="0" lang="da-DK" altLang="da-DK" sz="12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a-DK" sz="1200" b="0" i="0" u="none" strike="noStrike" cap="none" normalizeH="0" baseline="0" dirty="0">
                <a:ln>
                  <a:noFill/>
                </a:ln>
                <a:solidFill>
                  <a:schemeClr val="bg1"/>
                </a:solidFill>
                <a:effectLst/>
                <a:latin typeface="Arial" panose="020B0604020202020204" pitchFamily="34" charset="0"/>
                <a:ea typeface="Calibri" panose="020F0502020204030204" pitchFamily="34" charset="0"/>
              </a:rPr>
              <a:t>Using generative AI in defiance of the above will be considered cheating.</a:t>
            </a:r>
            <a:endParaRPr kumimoji="0" lang="en-US" altLang="da-DK" sz="1200" b="0" i="0" u="none" strike="noStrike" cap="none" normalizeH="0" baseline="0" dirty="0">
              <a:ln>
                <a:noFill/>
              </a:ln>
              <a:solidFill>
                <a:schemeClr val="bg1"/>
              </a:solidFill>
              <a:effectLst/>
              <a:latin typeface="Arial" panose="020B0604020202020204" pitchFamily="34" charset="0"/>
            </a:endParaRPr>
          </a:p>
        </p:txBody>
      </p:sp>
      <p:pic>
        <p:nvPicPr>
          <p:cNvPr id="2" name="Billede 1">
            <a:extLst>
              <a:ext uri="{FF2B5EF4-FFF2-40B4-BE49-F238E27FC236}">
                <a16:creationId xmlns:a16="http://schemas.microsoft.com/office/drawing/2014/main" id="{4C9172D0-7610-D92D-CACD-756D9CEE7D8C}"/>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a:xfrm>
            <a:off x="336176" y="6346240"/>
            <a:ext cx="746454" cy="199475"/>
          </a:xfrm>
          <a:prstGeom prst="rect">
            <a:avLst/>
          </a:prstGeom>
        </p:spPr>
      </p:pic>
    </p:spTree>
    <p:custDataLst>
      <p:custData r:id="rId1"/>
      <p:custData r:id="rId2"/>
    </p:custDataLst>
    <p:extLst>
      <p:ext uri="{BB962C8B-B14F-4D97-AF65-F5344CB8AC3E}">
        <p14:creationId xmlns:p14="http://schemas.microsoft.com/office/powerpoint/2010/main" val="337727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Et billede, der indeholder bærbar, computer, Inputenhed, Computertastatur&#10;&#10;Automatisk genereret beskrivelse">
            <a:extLst>
              <a:ext uri="{FF2B5EF4-FFF2-40B4-BE49-F238E27FC236}">
                <a16:creationId xmlns:a16="http://schemas.microsoft.com/office/drawing/2014/main" id="{2A2F96B4-6FDC-CA23-6716-FE5C01AA8D08}"/>
              </a:ext>
            </a:extLst>
          </p:cNvPr>
          <p:cNvPicPr>
            <a:picLocks noChangeAspect="1"/>
          </p:cNvPicPr>
          <p:nvPr/>
        </p:nvPicPr>
        <p:blipFill>
          <a:blip r:embed="rId2">
            <a:alphaModFix amt="19000"/>
            <a:extLst>
              <a:ext uri="{28A0092B-C50C-407E-A947-70E740481C1C}">
                <a14:useLocalDpi xmlns:a14="http://schemas.microsoft.com/office/drawing/2010/main" val="0"/>
              </a:ext>
            </a:extLst>
          </a:blip>
          <a:stretch>
            <a:fillRect/>
          </a:stretch>
        </p:blipFill>
        <p:spPr>
          <a:xfrm>
            <a:off x="-369195" y="-154546"/>
            <a:ext cx="12930389" cy="9697792"/>
          </a:xfrm>
          <a:prstGeom prst="rect">
            <a:avLst/>
          </a:prstGeom>
          <a:effectLst>
            <a:glow rad="101600">
              <a:schemeClr val="bg1">
                <a:alpha val="40000"/>
              </a:schemeClr>
            </a:glow>
            <a:softEdge rad="127000"/>
          </a:effectLst>
        </p:spPr>
      </p:pic>
      <p:sp>
        <p:nvSpPr>
          <p:cNvPr id="4" name="Pladsholder til dato 3">
            <a:extLst>
              <a:ext uri="{FF2B5EF4-FFF2-40B4-BE49-F238E27FC236}">
                <a16:creationId xmlns:a16="http://schemas.microsoft.com/office/drawing/2014/main" id="{9E314642-01BF-0523-40CA-66AE2690365F}"/>
              </a:ext>
            </a:extLst>
          </p:cNvPr>
          <p:cNvSpPr>
            <a:spLocks noGrp="1"/>
          </p:cNvSpPr>
          <p:nvPr>
            <p:ph type="dt" sz="half" idx="20"/>
          </p:nvPr>
        </p:nvSpPr>
        <p:spPr/>
        <p:txBody>
          <a:bodyPr/>
          <a:lstStyle/>
          <a:p>
            <a:fld id="{58741724-2B7B-42A6-8A23-E78020DFCA47}" type="datetime1">
              <a:rPr lang="da-DK" smtClean="0"/>
              <a:t>27-09-2023</a:t>
            </a:fld>
            <a:endParaRPr lang="da-DK" dirty="0"/>
          </a:p>
        </p:txBody>
      </p:sp>
      <p:sp>
        <p:nvSpPr>
          <p:cNvPr id="5" name="Pladsholder til slidenummer 4">
            <a:extLst>
              <a:ext uri="{FF2B5EF4-FFF2-40B4-BE49-F238E27FC236}">
                <a16:creationId xmlns:a16="http://schemas.microsoft.com/office/drawing/2014/main" id="{A91CB237-0D22-50D0-AA37-8042BB9E127A}"/>
              </a:ext>
            </a:extLst>
          </p:cNvPr>
          <p:cNvSpPr>
            <a:spLocks noGrp="1"/>
          </p:cNvSpPr>
          <p:nvPr>
            <p:ph type="sldNum" sz="quarter" idx="22"/>
          </p:nvPr>
        </p:nvSpPr>
        <p:spPr/>
        <p:txBody>
          <a:bodyPr/>
          <a:lstStyle/>
          <a:p>
            <a:fld id="{45D37B1E-C366-494F-A587-962AD9AABC83}" type="slidenum">
              <a:rPr lang="da-DK" smtClean="0"/>
              <a:pPr/>
              <a:t>6</a:t>
            </a:fld>
            <a:endParaRPr lang="da-DK" dirty="0"/>
          </a:p>
        </p:txBody>
      </p:sp>
      <p:pic>
        <p:nvPicPr>
          <p:cNvPr id="9" name="Billede 8">
            <a:extLst>
              <a:ext uri="{FF2B5EF4-FFF2-40B4-BE49-F238E27FC236}">
                <a16:creationId xmlns:a16="http://schemas.microsoft.com/office/drawing/2014/main" id="{8165AF8B-D65A-5A19-2E89-8B5AD990022E}"/>
              </a:ext>
            </a:extLst>
          </p:cNvPr>
          <p:cNvPicPr>
            <a:picLocks noChangeAspect="1"/>
          </p:cNvPicPr>
          <p:nvPr/>
        </p:nvPicPr>
        <p:blipFill>
          <a:blip r:embed="rId3"/>
          <a:stretch>
            <a:fillRect/>
          </a:stretch>
        </p:blipFill>
        <p:spPr>
          <a:xfrm rot="21129806">
            <a:off x="460225" y="1979218"/>
            <a:ext cx="5442441" cy="3208660"/>
          </a:xfrm>
          <a:prstGeom prst="rect">
            <a:avLst/>
          </a:prstGeom>
          <a:ln w="25400">
            <a:solidFill>
              <a:schemeClr val="tx1"/>
            </a:solidFill>
          </a:ln>
        </p:spPr>
      </p:pic>
      <p:sp>
        <p:nvSpPr>
          <p:cNvPr id="11" name="Tekstfelt 10">
            <a:extLst>
              <a:ext uri="{FF2B5EF4-FFF2-40B4-BE49-F238E27FC236}">
                <a16:creationId xmlns:a16="http://schemas.microsoft.com/office/drawing/2014/main" id="{E42C8DC6-AD43-1189-7979-98FC807D2EE4}"/>
              </a:ext>
            </a:extLst>
          </p:cNvPr>
          <p:cNvSpPr txBox="1"/>
          <p:nvPr/>
        </p:nvSpPr>
        <p:spPr>
          <a:xfrm>
            <a:off x="6433099" y="2109027"/>
            <a:ext cx="5357610" cy="2585323"/>
          </a:xfrm>
          <a:prstGeom prst="rect">
            <a:avLst/>
          </a:prstGeom>
          <a:noFill/>
        </p:spPr>
        <p:txBody>
          <a:bodyPr wrap="square">
            <a:spAutoFit/>
          </a:bodyPr>
          <a:lstStyle/>
          <a:p>
            <a:pPr marL="285750" indent="-285750">
              <a:buFont typeface="Arial" panose="020B0604020202020204" pitchFamily="34" charset="0"/>
              <a:buChar char="•"/>
            </a:pPr>
            <a:r>
              <a:rPr lang="en-US" dirty="0"/>
              <a:t>Mandate on Generative AI - Exploring its application in academic curricula and examinations</a:t>
            </a:r>
          </a:p>
          <a:p>
            <a:pPr marL="285750" indent="-285750">
              <a:buFont typeface="Arial" panose="020B0604020202020204" pitchFamily="34" charset="0"/>
              <a:buChar char="•"/>
            </a:pPr>
            <a:r>
              <a:rPr lang="en-US" dirty="0"/>
              <a:t>Mandate on Generative AI and Professional Development (VIP)</a:t>
            </a:r>
          </a:p>
          <a:p>
            <a:pPr marL="285750" indent="-285750">
              <a:buFont typeface="Arial" panose="020B0604020202020204" pitchFamily="34" charset="0"/>
              <a:buChar char="•"/>
            </a:pPr>
            <a:r>
              <a:rPr lang="en-US" dirty="0"/>
              <a:t>Mandate on Generative AI in the context of GDPR and IT Security</a:t>
            </a:r>
          </a:p>
          <a:p>
            <a:pPr marL="285750" indent="-285750">
              <a:buFont typeface="Arial" panose="020B0604020202020204" pitchFamily="34" charset="0"/>
              <a:buChar char="•"/>
            </a:pPr>
            <a:r>
              <a:rPr lang="en-US" dirty="0"/>
              <a:t>Mandate on Generative AI - Communication with and for the students</a:t>
            </a:r>
            <a:endParaRPr lang="da-DK" dirty="0"/>
          </a:p>
        </p:txBody>
      </p:sp>
    </p:spTree>
    <p:extLst>
      <p:ext uri="{BB962C8B-B14F-4D97-AF65-F5344CB8AC3E}">
        <p14:creationId xmlns:p14="http://schemas.microsoft.com/office/powerpoint/2010/main" val="304937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ladsholder til indhold 6" descr="Et billede, der indeholder tekst&#10;&#10;Automatisk genereret beskrivelse">
            <a:extLst>
              <a:ext uri="{FF2B5EF4-FFF2-40B4-BE49-F238E27FC236}">
                <a16:creationId xmlns:a16="http://schemas.microsoft.com/office/drawing/2014/main" id="{F57295E9-E749-C776-220F-DF2360783BA5}"/>
              </a:ext>
            </a:extLst>
          </p:cNvPr>
          <p:cNvPicPr>
            <a:picLocks noChangeAspect="1"/>
          </p:cNvPicPr>
          <p:nvPr/>
        </p:nvPicPr>
        <p:blipFill rotWithShape="1">
          <a:blip r:embed="rId4">
            <a:alphaModFix amt="51000"/>
            <a:extLst>
              <a:ext uri="{28A0092B-C50C-407E-A947-70E740481C1C}">
                <a14:useLocalDpi xmlns:a14="http://schemas.microsoft.com/office/drawing/2010/main" val="0"/>
              </a:ext>
            </a:extLst>
          </a:blip>
          <a:srcRect b="7873"/>
          <a:stretch/>
        </p:blipFill>
        <p:spPr>
          <a:xfrm>
            <a:off x="0" y="-1"/>
            <a:ext cx="12192000" cy="6858000"/>
          </a:xfrm>
          <a:prstGeom prst="rect">
            <a:avLst/>
          </a:prstGeom>
        </p:spPr>
      </p:pic>
      <p:pic>
        <p:nvPicPr>
          <p:cNvPr id="7" name="Pladsholder til indhold 6" descr="Et billede, der indeholder tekst&#10;&#10;Automatisk genereret beskrivelse">
            <a:extLst>
              <a:ext uri="{FF2B5EF4-FFF2-40B4-BE49-F238E27FC236}">
                <a16:creationId xmlns:a16="http://schemas.microsoft.com/office/drawing/2014/main" id="{18FF13A4-FB5D-C250-BAE2-DA7F23E67258}"/>
              </a:ext>
            </a:extLst>
          </p:cNvPr>
          <p:cNvPicPr>
            <a:picLocks noGrp="1" noChangeAspect="1"/>
          </p:cNvPicPr>
          <p:nvPr>
            <p:ph sz="quarter" idx="19"/>
          </p:nvPr>
        </p:nvPicPr>
        <p:blipFill rotWithShape="1">
          <a:blip r:embed="rId4">
            <a:alphaModFix amt="51000"/>
            <a:extLst>
              <a:ext uri="{28A0092B-C50C-407E-A947-70E740481C1C}">
                <a14:useLocalDpi xmlns:a14="http://schemas.microsoft.com/office/drawing/2010/main" val="0"/>
              </a:ext>
            </a:extLst>
          </a:blip>
          <a:srcRect b="7873"/>
          <a:stretch/>
        </p:blipFill>
        <p:spPr>
          <a:xfrm>
            <a:off x="0" y="1"/>
            <a:ext cx="12192000" cy="6858000"/>
          </a:xfrm>
        </p:spPr>
      </p:pic>
      <p:sp>
        <p:nvSpPr>
          <p:cNvPr id="2" name="Titel 1">
            <a:extLst>
              <a:ext uri="{FF2B5EF4-FFF2-40B4-BE49-F238E27FC236}">
                <a16:creationId xmlns:a16="http://schemas.microsoft.com/office/drawing/2014/main" id="{667F840A-E842-A37E-4FB5-F161F9C7C9D6}"/>
              </a:ext>
            </a:extLst>
          </p:cNvPr>
          <p:cNvSpPr>
            <a:spLocks noGrp="1"/>
          </p:cNvSpPr>
          <p:nvPr>
            <p:ph type="title"/>
          </p:nvPr>
        </p:nvSpPr>
        <p:spPr/>
        <p:txBody>
          <a:bodyPr/>
          <a:lstStyle/>
          <a:p>
            <a:r>
              <a:rPr lang="da-DK" dirty="0" err="1">
                <a:solidFill>
                  <a:schemeClr val="bg1"/>
                </a:solidFill>
                <a:effectLst/>
                <a:latin typeface="Segoe UI Web (West European)"/>
              </a:rPr>
              <a:t>Ways</a:t>
            </a:r>
            <a:r>
              <a:rPr lang="da-DK" dirty="0">
                <a:solidFill>
                  <a:schemeClr val="bg1"/>
                </a:solidFill>
                <a:effectLst/>
                <a:latin typeface="Segoe UI Web (West European)"/>
              </a:rPr>
              <a:t> AI </a:t>
            </a:r>
            <a:r>
              <a:rPr lang="da-DK" dirty="0" err="1">
                <a:solidFill>
                  <a:schemeClr val="bg1"/>
                </a:solidFill>
                <a:effectLst/>
                <a:latin typeface="Segoe UI Web (West European)"/>
              </a:rPr>
              <a:t>might</a:t>
            </a:r>
            <a:r>
              <a:rPr lang="da-DK" dirty="0">
                <a:solidFill>
                  <a:schemeClr val="bg1"/>
                </a:solidFill>
                <a:effectLst/>
                <a:latin typeface="Segoe UI Web (West European)"/>
              </a:rPr>
              <a:t> </a:t>
            </a:r>
            <a:r>
              <a:rPr lang="da-DK" dirty="0" err="1">
                <a:solidFill>
                  <a:schemeClr val="bg1"/>
                </a:solidFill>
                <a:effectLst/>
                <a:latin typeface="Segoe UI Web (West European)"/>
              </a:rPr>
              <a:t>help</a:t>
            </a:r>
            <a:r>
              <a:rPr lang="da-DK" dirty="0">
                <a:solidFill>
                  <a:schemeClr val="bg1"/>
                </a:solidFill>
                <a:effectLst/>
                <a:latin typeface="Segoe UI Web (West European)"/>
              </a:rPr>
              <a:t> students</a:t>
            </a:r>
          </a:p>
        </p:txBody>
      </p:sp>
      <p:sp>
        <p:nvSpPr>
          <p:cNvPr id="4" name="Pladsholder til dato 3">
            <a:extLst>
              <a:ext uri="{FF2B5EF4-FFF2-40B4-BE49-F238E27FC236}">
                <a16:creationId xmlns:a16="http://schemas.microsoft.com/office/drawing/2014/main" id="{EA09BA55-8E9A-2113-2DFE-63B1E8A7DB9B}"/>
              </a:ext>
            </a:extLst>
          </p:cNvPr>
          <p:cNvSpPr>
            <a:spLocks noGrp="1"/>
          </p:cNvSpPr>
          <p:nvPr>
            <p:ph type="dt" sz="half" idx="20"/>
          </p:nvPr>
        </p:nvSpPr>
        <p:spPr/>
        <p:txBody>
          <a:bodyPr/>
          <a:lstStyle/>
          <a:p>
            <a:fld id="{6DFBBFD8-398B-4B13-8252-2D074AD23F50}" type="datetime1">
              <a:rPr lang="da-DK" smtClean="0"/>
              <a:t>27-09-2023</a:t>
            </a:fld>
            <a:endParaRPr lang="da-DK" dirty="0"/>
          </a:p>
        </p:txBody>
      </p:sp>
      <p:sp>
        <p:nvSpPr>
          <p:cNvPr id="5" name="Pladsholder til slidenummer 4">
            <a:extLst>
              <a:ext uri="{FF2B5EF4-FFF2-40B4-BE49-F238E27FC236}">
                <a16:creationId xmlns:a16="http://schemas.microsoft.com/office/drawing/2014/main" id="{980D1700-985B-220B-1805-AF641E65ECA4}"/>
              </a:ext>
            </a:extLst>
          </p:cNvPr>
          <p:cNvSpPr>
            <a:spLocks noGrp="1"/>
          </p:cNvSpPr>
          <p:nvPr>
            <p:ph type="sldNum" sz="quarter" idx="22"/>
          </p:nvPr>
        </p:nvSpPr>
        <p:spPr/>
        <p:txBody>
          <a:bodyPr/>
          <a:lstStyle/>
          <a:p>
            <a:fld id="{45D37B1E-C366-494F-A587-962AD9AABC83}" type="slidenum">
              <a:rPr lang="da-DK" smtClean="0"/>
              <a:pPr/>
              <a:t>7</a:t>
            </a:fld>
            <a:endParaRPr lang="da-DK" dirty="0"/>
          </a:p>
        </p:txBody>
      </p:sp>
      <p:sp>
        <p:nvSpPr>
          <p:cNvPr id="9" name="Tekstfelt 8">
            <a:extLst>
              <a:ext uri="{FF2B5EF4-FFF2-40B4-BE49-F238E27FC236}">
                <a16:creationId xmlns:a16="http://schemas.microsoft.com/office/drawing/2014/main" id="{9026883B-B6A5-73DA-65BC-1F596B7C4317}"/>
              </a:ext>
            </a:extLst>
          </p:cNvPr>
          <p:cNvSpPr txBox="1"/>
          <p:nvPr/>
        </p:nvSpPr>
        <p:spPr>
          <a:xfrm>
            <a:off x="336176" y="1788074"/>
            <a:ext cx="11100547" cy="646331"/>
          </a:xfrm>
          <a:prstGeom prst="rect">
            <a:avLst/>
          </a:prstGeom>
          <a:noFill/>
        </p:spPr>
        <p:txBody>
          <a:bodyPr wrap="square">
            <a:spAutoFit/>
          </a:bodyPr>
          <a:lstStyle/>
          <a:p>
            <a:pPr algn="l"/>
            <a:r>
              <a:rPr lang="da-DK" sz="1800" b="0" i="0" u="none" strike="noStrike" baseline="0" dirty="0">
                <a:solidFill>
                  <a:schemeClr val="bg1"/>
                </a:solidFill>
                <a:latin typeface="Calibri" panose="020F0502020204030204" pitchFamily="34" charset="0"/>
              </a:rPr>
              <a:t>ASSIGNING AI: </a:t>
            </a:r>
            <a:r>
              <a:rPr lang="en-US" sz="1800" b="0" i="0" u="none" strike="noStrike" baseline="0" dirty="0">
                <a:solidFill>
                  <a:schemeClr val="bg1"/>
                </a:solidFill>
                <a:latin typeface="Calibri" panose="020F0502020204030204" pitchFamily="34" charset="0"/>
              </a:rPr>
              <a:t>SEVEN APPROACHES FOR STUDENTS WITH PROMPTS (</a:t>
            </a:r>
            <a:r>
              <a:rPr lang="da-DK" sz="1800" b="0" i="0" u="none" strike="noStrike" baseline="0" dirty="0">
                <a:solidFill>
                  <a:schemeClr val="bg1"/>
                </a:solidFill>
                <a:latin typeface="Calibri" panose="020F0502020204030204" pitchFamily="34" charset="0"/>
              </a:rPr>
              <a:t>Dr. Ethan </a:t>
            </a:r>
            <a:r>
              <a:rPr lang="da-DK" sz="1800" b="0" i="0" u="none" strike="noStrike" baseline="0" dirty="0" err="1">
                <a:solidFill>
                  <a:schemeClr val="bg1"/>
                </a:solidFill>
                <a:latin typeface="Calibri" panose="020F0502020204030204" pitchFamily="34" charset="0"/>
              </a:rPr>
              <a:t>Mollick</a:t>
            </a:r>
            <a:r>
              <a:rPr lang="da-DK" sz="1800" b="0" i="0" u="none" strike="noStrike" baseline="0" dirty="0">
                <a:solidFill>
                  <a:schemeClr val="bg1"/>
                </a:solidFill>
                <a:latin typeface="Calibri" panose="020F0502020204030204" pitchFamily="34" charset="0"/>
              </a:rPr>
              <a:t> &amp; Dr. </a:t>
            </a:r>
            <a:r>
              <a:rPr lang="da-DK" sz="1800" b="0" i="0" u="none" strike="noStrike" baseline="0" dirty="0" err="1">
                <a:solidFill>
                  <a:schemeClr val="bg1"/>
                </a:solidFill>
                <a:latin typeface="Calibri" panose="020F0502020204030204" pitchFamily="34" charset="0"/>
              </a:rPr>
              <a:t>Lilach</a:t>
            </a:r>
            <a:r>
              <a:rPr lang="da-DK" sz="1800" b="0" i="0" u="none" strike="noStrike" baseline="0" dirty="0">
                <a:solidFill>
                  <a:schemeClr val="bg1"/>
                </a:solidFill>
                <a:latin typeface="Calibri" panose="020F0502020204030204" pitchFamily="34" charset="0"/>
              </a:rPr>
              <a:t> </a:t>
            </a:r>
            <a:r>
              <a:rPr lang="da-DK" sz="1800" b="0" i="0" u="none" strike="noStrike" baseline="0" dirty="0" err="1">
                <a:solidFill>
                  <a:schemeClr val="bg1"/>
                </a:solidFill>
                <a:latin typeface="Calibri" panose="020F0502020204030204" pitchFamily="34" charset="0"/>
              </a:rPr>
              <a:t>Mollick</a:t>
            </a:r>
            <a:r>
              <a:rPr lang="da-DK" sz="1800" b="0" i="0" u="none" strike="noStrike" baseline="0" dirty="0">
                <a:solidFill>
                  <a:schemeClr val="bg1"/>
                </a:solidFill>
                <a:latin typeface="Calibri" panose="020F0502020204030204" pitchFamily="34" charset="0"/>
              </a:rPr>
              <a:t>) </a:t>
            </a:r>
          </a:p>
          <a:p>
            <a:r>
              <a:rPr lang="en-US" sz="1800" b="0" i="0" u="none" strike="noStrike" baseline="0" dirty="0">
                <a:solidFill>
                  <a:schemeClr val="bg1"/>
                </a:solidFill>
                <a:latin typeface="Calibri" panose="020F0502020204030204" pitchFamily="34" charset="0"/>
              </a:rPr>
              <a:t>Wharton School of the University of Pennsylvania &amp; Wharton Intera</a:t>
            </a:r>
            <a:r>
              <a:rPr lang="en-US" dirty="0">
                <a:solidFill>
                  <a:schemeClr val="bg1"/>
                </a:solidFill>
                <a:latin typeface="Calibri" panose="020F0502020204030204" pitchFamily="34" charset="0"/>
              </a:rPr>
              <a:t>ctive</a:t>
            </a:r>
            <a:endParaRPr lang="en-US" sz="2400" dirty="0">
              <a:solidFill>
                <a:schemeClr val="bg1"/>
              </a:solidFill>
              <a:effectLst/>
              <a:latin typeface="Segoe UI Web (West European)"/>
            </a:endParaRPr>
          </a:p>
        </p:txBody>
      </p:sp>
      <p:pic>
        <p:nvPicPr>
          <p:cNvPr id="3" name="Billede 2">
            <a:extLst>
              <a:ext uri="{FF2B5EF4-FFF2-40B4-BE49-F238E27FC236}">
                <a16:creationId xmlns:a16="http://schemas.microsoft.com/office/drawing/2014/main" id="{7C6DF24E-A83B-C500-20D7-3AEDEB1E8CEC}"/>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a:xfrm>
            <a:off x="336176" y="6346240"/>
            <a:ext cx="746454" cy="199475"/>
          </a:xfrm>
          <a:prstGeom prst="rect">
            <a:avLst/>
          </a:prstGeom>
        </p:spPr>
      </p:pic>
      <p:sp>
        <p:nvSpPr>
          <p:cNvPr id="6" name="Tekstfelt 5">
            <a:extLst>
              <a:ext uri="{FF2B5EF4-FFF2-40B4-BE49-F238E27FC236}">
                <a16:creationId xmlns:a16="http://schemas.microsoft.com/office/drawing/2014/main" id="{097EF594-693F-A2AF-2990-32864C94A6C9}"/>
              </a:ext>
            </a:extLst>
          </p:cNvPr>
          <p:cNvSpPr txBox="1"/>
          <p:nvPr/>
        </p:nvSpPr>
        <p:spPr>
          <a:xfrm flipH="1">
            <a:off x="410400" y="2491767"/>
            <a:ext cx="10571404" cy="2154436"/>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2000" b="0" i="0" u="none" strike="noStrike" baseline="0" dirty="0">
                <a:solidFill>
                  <a:schemeClr val="bg1"/>
                </a:solidFill>
                <a:latin typeface="Calibri" panose="020F0502020204030204" pitchFamily="34" charset="0"/>
              </a:rPr>
              <a:t>AI as Mentor: </a:t>
            </a:r>
            <a:r>
              <a:rPr lang="da-DK" sz="2000" b="0" i="0" u="none" strike="noStrike" baseline="0" dirty="0" err="1">
                <a:solidFill>
                  <a:schemeClr val="bg1"/>
                </a:solidFill>
                <a:latin typeface="Calibri" panose="020F0502020204030204" pitchFamily="34" charset="0"/>
              </a:rPr>
              <a:t>Providing</a:t>
            </a:r>
            <a:r>
              <a:rPr lang="da-DK" sz="2000" b="0" i="0" u="none" strike="noStrike" baseline="0" dirty="0">
                <a:solidFill>
                  <a:schemeClr val="bg1"/>
                </a:solidFill>
                <a:latin typeface="Calibri" panose="020F0502020204030204" pitchFamily="34" charset="0"/>
              </a:rPr>
              <a:t> Feedback </a:t>
            </a:r>
          </a:p>
          <a:p>
            <a:pPr marL="285750" indent="-285750">
              <a:buFont typeface="Arial" panose="020B0604020202020204" pitchFamily="34" charset="0"/>
              <a:buChar char="•"/>
            </a:pPr>
            <a:r>
              <a:rPr lang="da-DK" sz="2000" b="0" i="0" u="none" strike="noStrike" baseline="0" dirty="0">
                <a:solidFill>
                  <a:schemeClr val="bg1"/>
                </a:solidFill>
                <a:latin typeface="Calibri" panose="020F0502020204030204" pitchFamily="34" charset="0"/>
              </a:rPr>
              <a:t>AI as Tutor: </a:t>
            </a:r>
            <a:r>
              <a:rPr lang="da-DK" sz="2000" b="0" i="0" u="none" strike="noStrike" baseline="0" dirty="0" err="1">
                <a:solidFill>
                  <a:schemeClr val="bg1"/>
                </a:solidFill>
                <a:latin typeface="Calibri" panose="020F0502020204030204" pitchFamily="34" charset="0"/>
              </a:rPr>
              <a:t>Providing</a:t>
            </a:r>
            <a:r>
              <a:rPr lang="da-DK" sz="2000" b="0" i="0" u="none" strike="noStrike" baseline="0" dirty="0">
                <a:solidFill>
                  <a:schemeClr val="bg1"/>
                </a:solidFill>
                <a:latin typeface="Calibri" panose="020F0502020204030204" pitchFamily="34" charset="0"/>
              </a:rPr>
              <a:t> Direct </a:t>
            </a:r>
            <a:r>
              <a:rPr lang="da-DK" sz="2000" b="0" i="0" u="none" strike="noStrike" baseline="0" dirty="0" err="1">
                <a:solidFill>
                  <a:schemeClr val="bg1"/>
                </a:solidFill>
                <a:latin typeface="Calibri" panose="020F0502020204030204" pitchFamily="34" charset="0"/>
              </a:rPr>
              <a:t>Instru</a:t>
            </a:r>
            <a:r>
              <a:rPr lang="da-DK" sz="2000" dirty="0" err="1">
                <a:solidFill>
                  <a:schemeClr val="bg1"/>
                </a:solidFill>
                <a:latin typeface="Calibri" panose="020F0502020204030204" pitchFamily="34" charset="0"/>
              </a:rPr>
              <a:t>ction</a:t>
            </a:r>
            <a:endParaRPr lang="da-DK" sz="2000" dirty="0">
              <a:solidFill>
                <a:schemeClr val="bg1"/>
              </a:solidFill>
              <a:latin typeface="Calibri" panose="020F0502020204030204" pitchFamily="34" charset="0"/>
            </a:endParaRPr>
          </a:p>
          <a:p>
            <a:pPr marL="285750" indent="-285750">
              <a:buFont typeface="Arial" panose="020B0604020202020204" pitchFamily="34" charset="0"/>
              <a:buChar char="•"/>
            </a:pPr>
            <a:r>
              <a:rPr lang="en-US" sz="2000" b="0" i="0" u="none" strike="noStrike" baseline="0" dirty="0">
                <a:solidFill>
                  <a:schemeClr val="bg1"/>
                </a:solidFill>
                <a:latin typeface="Calibri" panose="020F0502020204030204" pitchFamily="34" charset="0"/>
              </a:rPr>
              <a:t>AI as Coach: Increasing Metacog</a:t>
            </a:r>
            <a:r>
              <a:rPr lang="en-US" sz="2000" dirty="0">
                <a:solidFill>
                  <a:schemeClr val="bg1"/>
                </a:solidFill>
                <a:latin typeface="Calibri" panose="020F0502020204030204" pitchFamily="34" charset="0"/>
              </a:rPr>
              <a:t>nition</a:t>
            </a:r>
            <a:endParaRPr lang="da-DK" sz="2000" b="0" i="0" u="none" strike="noStrike" baseline="0" dirty="0">
              <a:solidFill>
                <a:schemeClr val="bg1"/>
              </a:solidFill>
              <a:latin typeface="Calibri" panose="020F0502020204030204" pitchFamily="34" charset="0"/>
            </a:endParaRPr>
          </a:p>
          <a:p>
            <a:pPr marL="285750" indent="-285750">
              <a:buFont typeface="Arial" panose="020B0604020202020204" pitchFamily="34" charset="0"/>
              <a:buChar char="•"/>
            </a:pPr>
            <a:r>
              <a:rPr lang="da-DK" sz="2000" b="0" i="0" u="none" strike="noStrike" baseline="0" dirty="0">
                <a:solidFill>
                  <a:schemeClr val="bg1"/>
                </a:solidFill>
                <a:latin typeface="Calibri" panose="020F0502020204030204" pitchFamily="34" charset="0"/>
              </a:rPr>
              <a:t>AI as Teammate: </a:t>
            </a:r>
            <a:r>
              <a:rPr lang="da-DK" sz="2000" b="0" i="0" u="none" strike="noStrike" baseline="0" dirty="0" err="1">
                <a:solidFill>
                  <a:schemeClr val="bg1"/>
                </a:solidFill>
                <a:latin typeface="Calibri" panose="020F0502020204030204" pitchFamily="34" charset="0"/>
              </a:rPr>
              <a:t>Increasing</a:t>
            </a:r>
            <a:r>
              <a:rPr lang="da-DK" sz="2000" b="0" i="0" u="none" strike="noStrike" baseline="0" dirty="0">
                <a:solidFill>
                  <a:schemeClr val="bg1"/>
                </a:solidFill>
                <a:latin typeface="Calibri" panose="020F0502020204030204" pitchFamily="34" charset="0"/>
              </a:rPr>
              <a:t> </a:t>
            </a:r>
            <a:r>
              <a:rPr lang="da-DK" sz="2000" b="0" i="0" u="none" strike="noStrike" baseline="0" dirty="0" err="1">
                <a:solidFill>
                  <a:schemeClr val="bg1"/>
                </a:solidFill>
                <a:latin typeface="Calibri" panose="020F0502020204030204" pitchFamily="34" charset="0"/>
              </a:rPr>
              <a:t>Collaborative</a:t>
            </a:r>
            <a:r>
              <a:rPr lang="da-DK" sz="2000" b="0" i="0" u="none" strike="noStrike" baseline="0" dirty="0">
                <a:solidFill>
                  <a:schemeClr val="bg1"/>
                </a:solidFill>
                <a:latin typeface="Calibri" panose="020F0502020204030204" pitchFamily="34" charset="0"/>
              </a:rPr>
              <a:t> Intelligence</a:t>
            </a:r>
          </a:p>
          <a:p>
            <a:pPr marL="285750" indent="-285750">
              <a:buFont typeface="Arial" panose="020B0604020202020204" pitchFamily="34" charset="0"/>
              <a:buChar char="•"/>
            </a:pPr>
            <a:r>
              <a:rPr lang="en-US" sz="2000" b="0" i="0" u="none" strike="noStrike" baseline="0" dirty="0">
                <a:solidFill>
                  <a:schemeClr val="bg1"/>
                </a:solidFill>
                <a:latin typeface="Calibri" panose="020F0502020204030204" pitchFamily="34" charset="0"/>
              </a:rPr>
              <a:t>AI as Student: The power of teaching oth</a:t>
            </a:r>
            <a:r>
              <a:rPr lang="en-US" sz="2000" dirty="0">
                <a:solidFill>
                  <a:schemeClr val="bg1"/>
                </a:solidFill>
                <a:latin typeface="Calibri" panose="020F0502020204030204" pitchFamily="34" charset="0"/>
              </a:rPr>
              <a:t>ers</a:t>
            </a:r>
          </a:p>
          <a:p>
            <a:pPr marL="285750" indent="-285750">
              <a:buFont typeface="Arial" panose="020B0604020202020204" pitchFamily="34" charset="0"/>
              <a:buChar char="•"/>
            </a:pPr>
            <a:r>
              <a:rPr lang="en-US" sz="2000" dirty="0">
                <a:solidFill>
                  <a:schemeClr val="bg1"/>
                </a:solidFill>
                <a:latin typeface="Calibri" panose="020F0502020204030204" pitchFamily="34" charset="0"/>
              </a:rPr>
              <a:t>AI as Simulator: Creating Opportunities for Practice</a:t>
            </a:r>
          </a:p>
          <a:p>
            <a:pPr marL="285750" indent="-285750">
              <a:buFont typeface="Arial" panose="020B0604020202020204" pitchFamily="34" charset="0"/>
              <a:buChar char="•"/>
            </a:pPr>
            <a:r>
              <a:rPr lang="en-US" sz="2000" dirty="0">
                <a:solidFill>
                  <a:schemeClr val="bg1"/>
                </a:solidFill>
                <a:latin typeface="Calibri" panose="020F0502020204030204" pitchFamily="34" charset="0"/>
              </a:rPr>
              <a:t>AI as Tool</a:t>
            </a:r>
          </a:p>
        </p:txBody>
      </p:sp>
      <p:sp>
        <p:nvSpPr>
          <p:cNvPr id="10" name="Tekstfelt 9">
            <a:extLst>
              <a:ext uri="{FF2B5EF4-FFF2-40B4-BE49-F238E27FC236}">
                <a16:creationId xmlns:a16="http://schemas.microsoft.com/office/drawing/2014/main" id="{9F4A9E39-904D-76B3-3BCA-50356A329EE3}"/>
              </a:ext>
            </a:extLst>
          </p:cNvPr>
          <p:cNvSpPr txBox="1"/>
          <p:nvPr/>
        </p:nvSpPr>
        <p:spPr>
          <a:xfrm flipH="1">
            <a:off x="410400" y="4907094"/>
            <a:ext cx="10571404" cy="1538883"/>
          </a:xfrm>
          <a:prstGeom prst="rect">
            <a:avLst/>
          </a:prstGeom>
          <a:noFill/>
        </p:spPr>
        <p:txBody>
          <a:bodyPr wrap="square" lIns="0" tIns="0" rIns="0" bIns="0" rtlCol="0">
            <a:spAutoFit/>
          </a:bodyPr>
          <a:lstStyle/>
          <a:p>
            <a:pPr marL="342900" indent="-342900" algn="l">
              <a:buFont typeface="Arial" panose="020B0604020202020204" pitchFamily="34" charset="0"/>
              <a:buChar char="•"/>
            </a:pPr>
            <a:r>
              <a:rPr lang="en-US" sz="2000" b="0" i="0" dirty="0">
                <a:solidFill>
                  <a:schemeClr val="bg1"/>
                </a:solidFill>
                <a:effectLst/>
                <a:latin typeface="Google Sans"/>
              </a:rPr>
              <a:t>Explain AI to students</a:t>
            </a:r>
          </a:p>
          <a:p>
            <a:pPr marL="342900" indent="-342900" algn="l">
              <a:buFont typeface="Arial" panose="020B0604020202020204" pitchFamily="34" charset="0"/>
              <a:buChar char="•"/>
            </a:pPr>
            <a:r>
              <a:rPr lang="en-US" sz="2000" b="0" i="0" dirty="0">
                <a:solidFill>
                  <a:schemeClr val="bg1"/>
                </a:solidFill>
                <a:effectLst/>
                <a:latin typeface="Google Sans"/>
              </a:rPr>
              <a:t>Set clear guidelines for AI use</a:t>
            </a:r>
          </a:p>
          <a:p>
            <a:pPr marL="342900" indent="-342900" algn="l">
              <a:buFont typeface="Arial" panose="020B0604020202020204" pitchFamily="34" charset="0"/>
              <a:buChar char="•"/>
            </a:pPr>
            <a:r>
              <a:rPr lang="en-US" sz="2000" b="0" i="0" dirty="0">
                <a:solidFill>
                  <a:schemeClr val="bg1"/>
                </a:solidFill>
                <a:effectLst/>
                <a:latin typeface="Google Sans"/>
              </a:rPr>
              <a:t>Encourage students to be critical of AI output</a:t>
            </a:r>
          </a:p>
          <a:p>
            <a:pPr marL="342900" indent="-342900" algn="l">
              <a:buFont typeface="Arial" panose="020B0604020202020204" pitchFamily="34" charset="0"/>
              <a:buChar char="•"/>
            </a:pPr>
            <a:r>
              <a:rPr lang="en-US" sz="2000" b="0" i="0" dirty="0">
                <a:solidFill>
                  <a:schemeClr val="bg1"/>
                </a:solidFill>
                <a:effectLst/>
                <a:latin typeface="Google Sans"/>
              </a:rPr>
              <a:t>Use AI as a supplement to, not a replacement for, human instruction</a:t>
            </a:r>
          </a:p>
          <a:p>
            <a:pPr marL="285750" indent="-285750">
              <a:buFont typeface="Arial" panose="020B0604020202020204" pitchFamily="34" charset="0"/>
              <a:buChar char="•"/>
            </a:pPr>
            <a:endParaRPr lang="en-US"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32525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F840A-E842-A37E-4FB5-F161F9C7C9D6}"/>
              </a:ext>
            </a:extLst>
          </p:cNvPr>
          <p:cNvSpPr>
            <a:spLocks noGrp="1"/>
          </p:cNvSpPr>
          <p:nvPr>
            <p:ph type="title"/>
          </p:nvPr>
        </p:nvSpPr>
        <p:spPr>
          <a:xfrm>
            <a:off x="410401" y="1163583"/>
            <a:ext cx="10962000" cy="671967"/>
          </a:xfrm>
        </p:spPr>
        <p:txBody>
          <a:bodyPr/>
          <a:lstStyle/>
          <a:p>
            <a:r>
              <a:rPr lang="da-DK" dirty="0">
                <a:effectLst/>
                <a:latin typeface="Segoe UI Web (West European)"/>
              </a:rPr>
              <a:t>AI and research</a:t>
            </a:r>
          </a:p>
        </p:txBody>
      </p:sp>
      <p:sp>
        <p:nvSpPr>
          <p:cNvPr id="4" name="Pladsholder til dato 3">
            <a:extLst>
              <a:ext uri="{FF2B5EF4-FFF2-40B4-BE49-F238E27FC236}">
                <a16:creationId xmlns:a16="http://schemas.microsoft.com/office/drawing/2014/main" id="{EA09BA55-8E9A-2113-2DFE-63B1E8A7DB9B}"/>
              </a:ext>
            </a:extLst>
          </p:cNvPr>
          <p:cNvSpPr>
            <a:spLocks noGrp="1"/>
          </p:cNvSpPr>
          <p:nvPr>
            <p:ph type="dt" sz="half" idx="20"/>
          </p:nvPr>
        </p:nvSpPr>
        <p:spPr/>
        <p:txBody>
          <a:bodyPr/>
          <a:lstStyle/>
          <a:p>
            <a:fld id="{6DFBBFD8-398B-4B13-8252-2D074AD23F50}" type="datetime1">
              <a:rPr lang="da-DK" smtClean="0"/>
              <a:t>27-09-2023</a:t>
            </a:fld>
            <a:endParaRPr lang="da-DK" dirty="0"/>
          </a:p>
        </p:txBody>
      </p:sp>
      <p:sp>
        <p:nvSpPr>
          <p:cNvPr id="5" name="Pladsholder til slidenummer 4">
            <a:extLst>
              <a:ext uri="{FF2B5EF4-FFF2-40B4-BE49-F238E27FC236}">
                <a16:creationId xmlns:a16="http://schemas.microsoft.com/office/drawing/2014/main" id="{980D1700-985B-220B-1805-AF641E65ECA4}"/>
              </a:ext>
            </a:extLst>
          </p:cNvPr>
          <p:cNvSpPr>
            <a:spLocks noGrp="1"/>
          </p:cNvSpPr>
          <p:nvPr>
            <p:ph type="sldNum" sz="quarter" idx="22"/>
          </p:nvPr>
        </p:nvSpPr>
        <p:spPr/>
        <p:txBody>
          <a:bodyPr/>
          <a:lstStyle/>
          <a:p>
            <a:fld id="{45D37B1E-C366-494F-A587-962AD9AABC83}" type="slidenum">
              <a:rPr lang="da-DK" smtClean="0"/>
              <a:pPr/>
              <a:t>8</a:t>
            </a:fld>
            <a:endParaRPr lang="da-DK" dirty="0"/>
          </a:p>
        </p:txBody>
      </p:sp>
      <p:sp>
        <p:nvSpPr>
          <p:cNvPr id="7" name="Pladsholder til indhold 2">
            <a:extLst>
              <a:ext uri="{FF2B5EF4-FFF2-40B4-BE49-F238E27FC236}">
                <a16:creationId xmlns:a16="http://schemas.microsoft.com/office/drawing/2014/main" id="{F817E319-1C86-30C3-B331-5E01602060C9}"/>
              </a:ext>
            </a:extLst>
          </p:cNvPr>
          <p:cNvSpPr txBox="1">
            <a:spLocks/>
          </p:cNvSpPr>
          <p:nvPr/>
        </p:nvSpPr>
        <p:spPr>
          <a:xfrm>
            <a:off x="410401" y="1788495"/>
            <a:ext cx="5856912" cy="3012141"/>
          </a:xfrm>
          <a:prstGeom prst="rect">
            <a:avLst/>
          </a:prstGeom>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a:buFont typeface="Arial" panose="020B0604020202020204" pitchFamily="34" charset="0"/>
              <a:buChar char="•"/>
            </a:pPr>
            <a:endParaRPr lang="da-DK" dirty="0"/>
          </a:p>
        </p:txBody>
      </p:sp>
      <p:pic>
        <p:nvPicPr>
          <p:cNvPr id="8" name="Billede 7">
            <a:extLst>
              <a:ext uri="{FF2B5EF4-FFF2-40B4-BE49-F238E27FC236}">
                <a16:creationId xmlns:a16="http://schemas.microsoft.com/office/drawing/2014/main" id="{8C036B69-AA6C-FE4C-BF03-36C91CE5C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313" y="3646088"/>
            <a:ext cx="4980874" cy="2752725"/>
          </a:xfrm>
          <a:prstGeom prst="rect">
            <a:avLst/>
          </a:prstGeom>
          <a:effectLst>
            <a:glow rad="63500">
              <a:schemeClr val="bg1">
                <a:alpha val="40000"/>
              </a:schemeClr>
            </a:glow>
            <a:softEdge rad="88900"/>
          </a:effectLst>
        </p:spPr>
      </p:pic>
      <p:sp>
        <p:nvSpPr>
          <p:cNvPr id="11" name="Pladsholder til indhold 5">
            <a:extLst>
              <a:ext uri="{FF2B5EF4-FFF2-40B4-BE49-F238E27FC236}">
                <a16:creationId xmlns:a16="http://schemas.microsoft.com/office/drawing/2014/main" id="{397784F1-7D40-4A55-4E63-14454F6BF1A7}"/>
              </a:ext>
            </a:extLst>
          </p:cNvPr>
          <p:cNvSpPr>
            <a:spLocks noGrp="1"/>
          </p:cNvSpPr>
          <p:nvPr>
            <p:ph sz="quarter" idx="19"/>
          </p:nvPr>
        </p:nvSpPr>
        <p:spPr>
          <a:xfrm>
            <a:off x="410401" y="1773213"/>
            <a:ext cx="10961237" cy="433524"/>
          </a:xfrm>
        </p:spPr>
        <p:txBody>
          <a:bodyPr/>
          <a:lstStyle/>
          <a:p>
            <a:pPr algn="l">
              <a:buFont typeface="Arial" panose="020B0604020202020204" pitchFamily="34" charset="0"/>
              <a:buChar char="•"/>
            </a:pPr>
            <a:r>
              <a:rPr lang="sv-SE" sz="2400" b="0" i="0" dirty="0" err="1">
                <a:solidFill>
                  <a:srgbClr val="374151"/>
                </a:solidFill>
                <a:effectLst/>
                <a:latin typeface="Söhne"/>
              </a:rPr>
              <a:t>Mushtaq</a:t>
            </a:r>
            <a:r>
              <a:rPr lang="sv-SE" sz="2400" b="0" i="0" dirty="0">
                <a:solidFill>
                  <a:srgbClr val="374151"/>
                </a:solidFill>
                <a:effectLst/>
                <a:latin typeface="Söhne"/>
              </a:rPr>
              <a:t> Bilal - https://twitter.com/mushtaqbilalphd?lang=da</a:t>
            </a:r>
            <a:endParaRPr lang="en-US" sz="2400" b="0" i="0" dirty="0">
              <a:solidFill>
                <a:srgbClr val="374151"/>
              </a:solidFill>
              <a:effectLst/>
              <a:latin typeface="Söhne"/>
            </a:endParaRPr>
          </a:p>
          <a:p>
            <a:pPr algn="l">
              <a:buFont typeface="Arial" panose="020B0604020202020204" pitchFamily="34" charset="0"/>
              <a:buChar char="•"/>
            </a:pPr>
            <a:endParaRPr lang="en-US" sz="2400" b="0" i="0" dirty="0">
              <a:solidFill>
                <a:srgbClr val="374151"/>
              </a:solidFill>
              <a:effectLst/>
              <a:latin typeface="Söhne"/>
            </a:endParaRPr>
          </a:p>
          <a:p>
            <a:pPr marL="0" indent="0">
              <a:buNone/>
            </a:pPr>
            <a:endParaRPr lang="da-DK" sz="2400" dirty="0"/>
          </a:p>
        </p:txBody>
      </p:sp>
      <p:sp>
        <p:nvSpPr>
          <p:cNvPr id="18" name="Tekstfelt 17">
            <a:extLst>
              <a:ext uri="{FF2B5EF4-FFF2-40B4-BE49-F238E27FC236}">
                <a16:creationId xmlns:a16="http://schemas.microsoft.com/office/drawing/2014/main" id="{AC1FE865-C04F-5868-B3B2-A46CC92B0AA8}"/>
              </a:ext>
            </a:extLst>
          </p:cNvPr>
          <p:cNvSpPr txBox="1"/>
          <p:nvPr/>
        </p:nvSpPr>
        <p:spPr>
          <a:xfrm>
            <a:off x="335761" y="2278902"/>
            <a:ext cx="6139542" cy="3416320"/>
          </a:xfrm>
          <a:prstGeom prst="rect">
            <a:avLst/>
          </a:prstGeom>
          <a:noFill/>
        </p:spPr>
        <p:txBody>
          <a:bodyPr wrap="square">
            <a:spAutoFit/>
          </a:bodyPr>
          <a:lstStyle/>
          <a:p>
            <a:pPr marL="285750" indent="-285750">
              <a:buFont typeface="Arial" panose="020B0604020202020204" pitchFamily="34" charset="0"/>
              <a:buChar char="•"/>
            </a:pPr>
            <a:r>
              <a:rPr lang="da-DK" dirty="0" err="1"/>
              <a:t>Use</a:t>
            </a:r>
            <a:r>
              <a:rPr lang="da-DK" dirty="0"/>
              <a:t> AI for </a:t>
            </a:r>
            <a:r>
              <a:rPr lang="da-DK" dirty="0" err="1"/>
              <a:t>Structure</a:t>
            </a:r>
            <a:r>
              <a:rPr lang="da-DK" dirty="0"/>
              <a:t> and Not Content</a:t>
            </a:r>
          </a:p>
          <a:p>
            <a:pPr marL="285750" indent="-285750">
              <a:buFont typeface="Arial" panose="020B0604020202020204" pitchFamily="34" charset="0"/>
              <a:buChar char="•"/>
            </a:pPr>
            <a:r>
              <a:rPr lang="da-DK" dirty="0"/>
              <a:t>Outsource Academic </a:t>
            </a:r>
            <a:r>
              <a:rPr lang="da-DK" dirty="0" err="1"/>
              <a:t>Labor</a:t>
            </a:r>
            <a:r>
              <a:rPr lang="da-DK" dirty="0"/>
              <a:t> to AI But Not </a:t>
            </a:r>
            <a:r>
              <a:rPr lang="da-DK" dirty="0" err="1"/>
              <a:t>Thinking</a:t>
            </a:r>
            <a:endParaRPr lang="da-DK" dirty="0"/>
          </a:p>
          <a:p>
            <a:pPr marL="285750" indent="-285750">
              <a:buFont typeface="Arial" panose="020B0604020202020204" pitchFamily="34" charset="0"/>
              <a:buChar char="•"/>
            </a:pPr>
            <a:r>
              <a:rPr lang="da-DK" dirty="0" err="1"/>
              <a:t>Treat</a:t>
            </a:r>
            <a:r>
              <a:rPr lang="da-DK" dirty="0"/>
              <a:t> AI as a Research Assistant Not a Supervisor</a:t>
            </a:r>
          </a:p>
          <a:p>
            <a:pPr marL="285750" indent="-285750">
              <a:buFont typeface="Arial" panose="020B0604020202020204" pitchFamily="34" charset="0"/>
              <a:buChar char="•"/>
            </a:pPr>
            <a:r>
              <a:rPr lang="da-DK" dirty="0" err="1"/>
              <a:t>Don’t</a:t>
            </a:r>
            <a:r>
              <a:rPr lang="da-DK" dirty="0"/>
              <a:t> Over-</a:t>
            </a:r>
            <a:r>
              <a:rPr lang="da-DK" dirty="0" err="1"/>
              <a:t>Rely</a:t>
            </a:r>
            <a:r>
              <a:rPr lang="da-DK" dirty="0"/>
              <a:t> on AI and </a:t>
            </a:r>
            <a:r>
              <a:rPr lang="da-DK" dirty="0" err="1"/>
              <a:t>Don’t</a:t>
            </a:r>
            <a:r>
              <a:rPr lang="da-DK" dirty="0"/>
              <a:t> </a:t>
            </a:r>
            <a:r>
              <a:rPr lang="da-DK" dirty="0" err="1"/>
              <a:t>Forget</a:t>
            </a:r>
            <a:r>
              <a:rPr lang="da-DK" dirty="0"/>
              <a:t> to </a:t>
            </a:r>
            <a:r>
              <a:rPr lang="da-DK" dirty="0" err="1"/>
              <a:t>Use</a:t>
            </a:r>
            <a:r>
              <a:rPr lang="da-DK" dirty="0"/>
              <a:t> </a:t>
            </a:r>
            <a:r>
              <a:rPr lang="da-DK" dirty="0" err="1"/>
              <a:t>You</a:t>
            </a:r>
            <a:r>
              <a:rPr lang="da-DK" dirty="0"/>
              <a:t> Common Sense</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en-US" b="0" i="0" dirty="0" err="1">
                <a:solidFill>
                  <a:srgbClr val="0F1419"/>
                </a:solidFill>
                <a:effectLst/>
                <a:latin typeface="TwitterChirp"/>
              </a:rPr>
              <a:t>ChatPDF</a:t>
            </a:r>
            <a:r>
              <a:rPr lang="en-US" b="0" i="0" dirty="0">
                <a:solidFill>
                  <a:srgbClr val="0F1419"/>
                </a:solidFill>
                <a:effectLst/>
                <a:latin typeface="TwitterChirp"/>
              </a:rPr>
              <a:t> is an AI-powered app that will make reading journal articles easier and faster</a:t>
            </a:r>
            <a:r>
              <a:rPr lang="en-US" dirty="0">
                <a:solidFill>
                  <a:srgbClr val="0F1419"/>
                </a:solidFill>
                <a:latin typeface="TwitterChirp"/>
              </a:rPr>
              <a:t>.</a:t>
            </a:r>
            <a:endParaRPr lang="en-US" b="0" i="0" dirty="0">
              <a:solidFill>
                <a:srgbClr val="0F1419"/>
              </a:solidFill>
              <a:effectLst/>
              <a:latin typeface="TwitterChirp"/>
            </a:endParaRPr>
          </a:p>
          <a:p>
            <a:pPr marL="285750" indent="-285750">
              <a:buFont typeface="Arial" panose="020B0604020202020204" pitchFamily="34" charset="0"/>
              <a:buChar char="•"/>
            </a:pPr>
            <a:endParaRPr lang="en-US" dirty="0">
              <a:solidFill>
                <a:srgbClr val="0F1419"/>
              </a:solidFill>
              <a:latin typeface="TwitterChirp"/>
            </a:endParaRPr>
          </a:p>
          <a:p>
            <a:pPr marL="285750" indent="-285750">
              <a:buFont typeface="Arial" panose="020B0604020202020204" pitchFamily="34" charset="0"/>
              <a:buChar char="•"/>
            </a:pPr>
            <a:r>
              <a:rPr lang="en-US" b="0" i="0" dirty="0">
                <a:solidFill>
                  <a:srgbClr val="0F1419"/>
                </a:solidFill>
                <a:effectLst/>
                <a:latin typeface="TwitterChirp"/>
              </a:rPr>
              <a:t>Don't use ChatGPT for academic research. It creates fake citations to papers that don't even exist. Instead, use </a:t>
            </a:r>
            <a:r>
              <a:rPr lang="en-US" b="0" i="0" dirty="0" err="1">
                <a:solidFill>
                  <a:srgbClr val="0F1419"/>
                </a:solidFill>
                <a:effectLst/>
                <a:latin typeface="TwitterChirp"/>
              </a:rPr>
              <a:t>Scite</a:t>
            </a:r>
            <a:r>
              <a:rPr lang="en-US" b="0" i="0" dirty="0">
                <a:solidFill>
                  <a:srgbClr val="0F1419"/>
                </a:solidFill>
                <a:effectLst/>
                <a:latin typeface="TwitterChirp"/>
              </a:rPr>
              <a:t> Assistant — an AI-powered app designed for researchers.</a:t>
            </a:r>
            <a:endParaRPr lang="da-DK" dirty="0"/>
          </a:p>
        </p:txBody>
      </p:sp>
    </p:spTree>
    <p:extLst>
      <p:ext uri="{BB962C8B-B14F-4D97-AF65-F5344CB8AC3E}">
        <p14:creationId xmlns:p14="http://schemas.microsoft.com/office/powerpoint/2010/main" val="1861864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Billede 7" descr="Et billede, der indeholder tekst, fase, scene&#10;&#10;Automatisk genereret beskrivelse">
            <a:extLst>
              <a:ext uri="{FF2B5EF4-FFF2-40B4-BE49-F238E27FC236}">
                <a16:creationId xmlns:a16="http://schemas.microsoft.com/office/drawing/2014/main" id="{6EB6355B-F91C-B2DF-4855-CA96312A0285}"/>
              </a:ext>
            </a:extLst>
          </p:cNvPr>
          <p:cNvPicPr>
            <a:picLocks noChangeAspect="1"/>
          </p:cNvPicPr>
          <p:nvPr/>
        </p:nvPicPr>
        <p:blipFill rotWithShape="1">
          <a:blip r:embed="rId5">
            <a:alphaModFix amt="30000"/>
            <a:extLst>
              <a:ext uri="{28A0092B-C50C-407E-A947-70E740481C1C}">
                <a14:useLocalDpi xmlns:a14="http://schemas.microsoft.com/office/drawing/2010/main" val="0"/>
              </a:ext>
            </a:extLst>
          </a:blip>
          <a:srcRect t="11092" b="10912"/>
          <a:stretch/>
        </p:blipFill>
        <p:spPr>
          <a:xfrm>
            <a:off x="0" y="0"/>
            <a:ext cx="12170015" cy="6858000"/>
          </a:xfrm>
          <a:prstGeom prst="rect">
            <a:avLst/>
          </a:prstGeom>
        </p:spPr>
      </p:pic>
      <p:sp>
        <p:nvSpPr>
          <p:cNvPr id="6" name="Title 5">
            <a:extLst>
              <a:ext uri="{FF2B5EF4-FFF2-40B4-BE49-F238E27FC236}">
                <a16:creationId xmlns:a16="http://schemas.microsoft.com/office/drawing/2014/main" id="{4DB3233A-98A0-B230-A58F-B9B485E1CF6A}"/>
              </a:ext>
            </a:extLst>
          </p:cNvPr>
          <p:cNvSpPr>
            <a:spLocks noGrp="1"/>
          </p:cNvSpPr>
          <p:nvPr>
            <p:ph type="title"/>
          </p:nvPr>
        </p:nvSpPr>
        <p:spPr/>
        <p:txBody>
          <a:bodyPr/>
          <a:lstStyle/>
          <a:p>
            <a:r>
              <a:rPr lang="en-US">
                <a:solidFill>
                  <a:schemeClr val="bg1"/>
                </a:solidFill>
              </a:rPr>
              <a:t>Competences and AI of the future
</a:t>
            </a:r>
            <a:endParaRPr lang="da-DK" dirty="0">
              <a:solidFill>
                <a:schemeClr val="bg1"/>
              </a:solidFill>
            </a:endParaRPr>
          </a:p>
        </p:txBody>
      </p:sp>
      <p:sp>
        <p:nvSpPr>
          <p:cNvPr id="7" name="Content Placeholder 6">
            <a:extLst>
              <a:ext uri="{FF2B5EF4-FFF2-40B4-BE49-F238E27FC236}">
                <a16:creationId xmlns:a16="http://schemas.microsoft.com/office/drawing/2014/main" id="{23228AD7-80C7-8B84-2453-A2399A57BBC1}"/>
              </a:ext>
            </a:extLst>
          </p:cNvPr>
          <p:cNvSpPr>
            <a:spLocks noGrp="1"/>
          </p:cNvSpPr>
          <p:nvPr>
            <p:ph sz="quarter" idx="19"/>
          </p:nvPr>
        </p:nvSpPr>
        <p:spPr>
          <a:xfrm>
            <a:off x="410400" y="1700212"/>
            <a:ext cx="10961237" cy="4546041"/>
          </a:xfrm>
        </p:spPr>
        <p:txBody>
          <a:bodyPr/>
          <a:lstStyle/>
          <a:p>
            <a:pPr>
              <a:buFont typeface="Arial" panose="020B0604020202020204" pitchFamily="34" charset="0"/>
              <a:buChar char="•"/>
            </a:pPr>
            <a:r>
              <a:rPr lang="en-US" dirty="0">
                <a:solidFill>
                  <a:schemeClr val="bg1"/>
                </a:solidFill>
                <a:latin typeface="Söhne"/>
              </a:rPr>
              <a:t>Data analysis: With the huge amount of data that AI generates and uses, having data analysis skills is essential to be able to understand how to use the data in a meaningful way. It is also important to be able to identify and analyze relevant data sources to train and improve AI systems.
Creative thinking: Although AI can help solve complex problems, some challenges still require creative thinking and innovation. Humans need to be able to think outside the box and find new ways to solve problems that AI can't handle.
Collaboration: Since AI is often used in teams and contexts with other technologies and systems, it is important to have strong collaboration skills. This includes the ability to communicate clearly, work in teams, and understand how different technologies and systems interact.
Adaptivity: Technologies and AI systems will continue to evolve and change, and it is important to be able to adapt to these changes and learn new skills and knowledge.
Ethical thinking: AI can have a major impact on society and people's lives, and it is important to have a deeper understanding of ethics and fairness to ensure that AI systems are used in a responsible and ethically responsible manner.
Critical thinking: The ability to harness the potential of AI in the future requires critical thinking. Critical thinking is the ability to analyze, assess, and critique information and ideas in a systematic and objective way. It is a necessary skill to make informed decisions and to understand and assess the opportunities and challenges associated with AI.</a:t>
            </a:r>
          </a:p>
          <a:p>
            <a:pPr>
              <a:buFont typeface="Arial" panose="020B0604020202020204" pitchFamily="34" charset="0"/>
              <a:buChar char="•"/>
            </a:pPr>
            <a:r>
              <a:rPr lang="en-US" dirty="0">
                <a:solidFill>
                  <a:schemeClr val="bg1"/>
                </a:solidFill>
                <a:latin typeface="Söhne"/>
              </a:rPr>
              <a:t>Prompt Engineering – the ability to communicate with AI, giving meaningful commands for meaningful output</a:t>
            </a:r>
            <a:endParaRPr lang="da-DK" dirty="0">
              <a:solidFill>
                <a:schemeClr val="bg1"/>
              </a:solidFill>
            </a:endParaRPr>
          </a:p>
        </p:txBody>
      </p:sp>
      <p:sp>
        <p:nvSpPr>
          <p:cNvPr id="4" name="Date Placeholder 3">
            <a:extLst>
              <a:ext uri="{FF2B5EF4-FFF2-40B4-BE49-F238E27FC236}">
                <a16:creationId xmlns:a16="http://schemas.microsoft.com/office/drawing/2014/main" id="{2428DFA7-CDD3-4015-A117-B5429AF67A7A}"/>
              </a:ext>
            </a:extLst>
          </p:cNvPr>
          <p:cNvSpPr>
            <a:spLocks noGrp="1"/>
          </p:cNvSpPr>
          <p:nvPr>
            <p:ph type="dt" sz="half" idx="20"/>
          </p:nvPr>
        </p:nvSpPr>
        <p:spPr/>
        <p:txBody>
          <a:bodyPr/>
          <a:lstStyle/>
          <a:p>
            <a:fld id="{9F73DAE6-C5C8-4FF6-97FB-A2A45924ED14}" type="datetime1">
              <a:rPr lang="da-DK" smtClean="0"/>
              <a:t>27-09-2023</a:t>
            </a:fld>
            <a:endParaRPr lang="da-DK" dirty="0"/>
          </a:p>
        </p:txBody>
      </p:sp>
      <p:pic>
        <p:nvPicPr>
          <p:cNvPr id="2" name="Billede 1">
            <a:extLst>
              <a:ext uri="{FF2B5EF4-FFF2-40B4-BE49-F238E27FC236}">
                <a16:creationId xmlns:a16="http://schemas.microsoft.com/office/drawing/2014/main" id="{F10A2529-F0C6-FBEB-76DF-485DCEA313C8}"/>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a:xfrm>
            <a:off x="336176" y="6346240"/>
            <a:ext cx="746454" cy="199475"/>
          </a:xfrm>
          <a:prstGeom prst="rect">
            <a:avLst/>
          </a:prstGeom>
        </p:spPr>
      </p:pic>
    </p:spTree>
    <p:custDataLst>
      <p:custData r:id="rId1"/>
      <p:custData r:id="rId2"/>
    </p:custDataLst>
    <p:extLst>
      <p:ext uri="{BB962C8B-B14F-4D97-AF65-F5344CB8AC3E}">
        <p14:creationId xmlns:p14="http://schemas.microsoft.com/office/powerpoint/2010/main" val="3871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a56b0fb8-d552-4215-bd97-31ad12d99a5c"/>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mli\AppData\Local\Templafy\AddIns\PowerPointVsto\SDU_WHITE_RGB-png.pn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mli\AppData\Local\Templafy\AddIns\PowerPointVsto\SDU_WHITE_RGB-png.pn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mli\AppData\Local\Templafy\AddIns\PowerPointVsto\SDU_WHITE_RGB-png.pn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mli\AppData\Local\Templafy\AddIns\PowerPointVsto\SDU_WHITE_RGB-png.pn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mli\AppData\Local\Templafy\AddIns\PowerPointVsto\SDU_WHITE_RGB-png.png"/>
</p:tagLst>
</file>

<file path=ppt/theme/theme1.xml><?xml version="1.0" encoding="utf-8"?>
<a:theme xmlns:a="http://schemas.openxmlformats.org/drawingml/2006/main" name="SDU">
  <a:themeElements>
    <a:clrScheme name="SDU">
      <a:dk1>
        <a:srgbClr val="000000"/>
      </a:dk1>
      <a:lt1>
        <a:sysClr val="window" lastClr="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id="{F00653A6-EDC9-4A26-A101-22DCF11D94E2}" vid="{4BE6CC0C-BBC1-44D2-9F45-8500ECBE5456}"/>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elementConfiguration":{"binding":"{{UserProfile.Institut.Institute}}","disableUpdates":false,"type":"text"},"type":"shape"}],"slideId":"637961591343249995","enableDocumentContentUpdater":false,"version":"2.0"}]]></TemplafySlideTemplateConfiguration>
</file>

<file path=customXml/item10.xml><?xml version="1.0" encoding="utf-8"?>
<TemplafySlideFormConfiguration><![CDATA[{"formFields":[],"formDataEntries":[]}]]></TemplafySlideForm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TemplateConfiguration><![CDATA[{"slideVersion":1,"isValidatorEnabled":false,"isLocked":false,"elementsMetadata":[{"elementConfiguration":{"binding":"{{UserProfile.Institut.Institute}}","disableUpdates":false,"type":"text"},"type":"shape"}],"slideId":"637961591343613492","enableDocumentContentUpdater":false,"version":"2.0"}]]></TemplafySlideTemplateConfiguration>
</file>

<file path=customXml/item14.xml><?xml version="1.0" encoding="utf-8"?>
<TemplafySlideTemplateConfiguration><![CDATA[{"slideVersion":1,"isValidatorEnabled":false,"isLocked":false,"elementsMetadata":[{"elementConfiguration":{"binding":"{{UserProfile.Institut.Institute}}","disableUpdates":false,"type":"text"},"type":"shape"}],"slideId":"637961591343009082","enableDocumentContentUpdater":false,"version":"2.0"}]]></TemplafySlideTemplateConfiguration>
</file>

<file path=customXml/item2.xml><?xml version="1.0" encoding="utf-8"?>
<TemplafySlideFormConfiguration><![CDATA[{"formFields":[],"formDataEntries":[]}]]></TemplafySlideFormConfiguration>
</file>

<file path=customXml/item3.xml><?xml version="1.0" encoding="utf-8"?>
<TemplafyFormConfiguration><![CDATA[{"formFields":[{"type":"instructions","name":"Vlgdato","label":"Vælg dato hvis der skal være dato på slideshowet / select date if you want dates in the slideshow"},{"required":false,"shareValue":false,"type":"datePicker","name":"Date","label":"Date"}],"formDataEntries":[]}]]></TemplafyFormConfiguration>
</file>

<file path=customXml/item4.xml><?xml version="1.0" encoding="utf-8"?>
<TemplafyTemplateConfiguration><![CDATA[{"elementsMetadata":[{"elementConfiguration":{"binding":"{{FormatDateTime(Form.Date,Translate(\"Format_DateCustomA\"),DocumentLanguage)}}","disableUpdates":false,"type":"text"},"type":"shape","id":"05722964-4306-41c9-889f-8f484f2c6804"},{"elementConfiguration":{"binding":"{{UserProfile.Institut.Institute}}","disableUpdates":false,"type":"text"},"type":"shape","id":"1146a112-bfb4-4133-b885-0a155ca62ed4"},{"elementConfiguration":{"binding":"{{UserProfile.Institut.Institute}}","disableUpdates":false,"type":"text"},"type":"shape","id":"524b2147-e8b0-43b5-b5bb-0b8f36173166"},{"elementConfiguration":{"binding":"{{UserProfile.Institut.Institute}}","disableUpdates":false,"type":"text"},"type":"shape","id":"64b5fd09-16ac-4dc9-90bc-e4297a925668"},{"elementConfiguration":{"binding":"{{UserProfile.Institut.Institute}}","disableUpdates":false,"type":"text"},"type":"shape","id":"5d402bf4-4a59-4c27-9d12-f9fc224c9e6c"},{"elementConfiguration":{"binding":"{{UserProfile.Institut.Institute}}","disableUpdates":false,"type":"text"},"type":"shape","id":"01bdc17c-24a7-4f6f-ae93-a38eb232f587"},{"elementConfiguration":{"binding":"{{UserProfile.Institut.Institute}}","disableUpdates":false,"type":"text"},"type":"shape","id":"90a73651-f646-4906-ae8b-2f93740a7d5e"},{"elementConfiguration":{"binding":"{{UserProfile.Institut.Institute}}","disableUpdates":false,"type":"text"},"type":"shape","id":"3793eb84-842e-4878-bf9f-67d8ac93b55a"},{"elementConfiguration":{"binding":"{{UserProfile.Institut.Institute}}","disableUpdates":false,"type":"text"},"type":"shape","id":"2a4093cc-e28d-411a-be57-e922dd292939"},{"elementConfiguration":{"binding":"{{UserProfile.Institut.Institute}}","disableUpdates":false,"type":"text"},"type":"shape","id":"74ff563a-6475-4915-8c54-39c4c62132b6"},{"elementConfiguration":{"binding":"{{UserProfile.Institut.Institute}}","disableUpdates":false,"type":"text"},"type":"shape","id":"d0a25b9c-3db5-4859-8be4-87e335440d9f"},{"elementConfiguration":{"binding":"{{UserProfile.Institut.Institute}}","disableUpdates":false,"type":"text"},"type":"shape","id":"95823135-4263-45b0-80a6-b001f0b63fbb"},{"elementConfiguration":{"binding":"{{UserProfile.Institut.Institute}}","disableUpdates":false,"type":"text"},"type":"shape","id":"bbcfbd5f-f530-4b10-bcde-9cf5c946e3a0"},{"elementConfiguration":{"binding":"{{UserProfile.Institut.Institute}}","disableUpdates":false,"type":"text"},"type":"shape","id":"c332243f-c96b-4c17-9cbe-3c63512e1c06"},{"elementConfiguration":{"binding":"{{UserProfile.Institut.Institute}}","disableUpdates":false,"type":"text"},"type":"shape","id":"5b1db1bf-7a87-4e97-9070-661e86967692"},{"elementConfiguration":{"binding":"{{UserProfile.Institut.Institute}}","disableUpdates":false,"type":"text"},"type":"shape","id":"47ec3e5f-aa6b-4d1b-bc51-f493e3c1cedc"}],"transformationConfigurations":[],"templateName":"SDU widescreen 16:9 template - with department, date and links","templateDescription":"SDU bredformat 16:9 skabelon - med enhed, dato og links.","enableDocumentContentUpdater":false,"version":"2.0"}]]></TemplafyTemplateConfiguration>
</file>

<file path=customXml/item5.xml><?xml version="1.0" encoding="utf-8"?>
<TemplafySlideTemplateConfiguration><![CDATA[{"slideVersion":1,"isValidatorEnabled":false,"isLocked":false,"elementsMetadata":[{"elementConfiguration":{"binding":"{{UserProfile.Institut.Institute}}","disableUpdates":false,"type":"text"},"type":"shape"}],"slideId":"637961591343080761","enableDocumentContentUpdater":false,"version":"2.0"}]]></TemplafySlideTemplateConfiguration>
</file>

<file path=customXml/item6.xml><?xml version="1.0" encoding="utf-8"?>
<TemplafySlideTemplateConfiguration><![CDATA[{"slideVersion":1,"isValidatorEnabled":false,"isLocked":false,"elementsMetadata":[{"elementConfiguration":{"binding":"{{UserProfile.Institut.Institute}}","disableUpdates":false,"type":"text"},"type":"shape"}],"slideId":"637961591343505569","enableDocumentContentUpdater":false,"version":"2.0"}]]></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elementConfiguration":{"binding":"{{UserProfile.Institut.Institute}}","disableUpdates":false,"type":"text"},"type":"shape"}],"slideId":"637961591343505569","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28E35286-FF7D-413C-891F-0DB83AADC89B}">
  <ds:schemaRefs/>
</ds:datastoreItem>
</file>

<file path=customXml/itemProps10.xml><?xml version="1.0" encoding="utf-8"?>
<ds:datastoreItem xmlns:ds="http://schemas.openxmlformats.org/officeDocument/2006/customXml" ds:itemID="{ACB0FB7D-F54A-4F1D-8A51-067FE63B6C9A}">
  <ds:schemaRefs/>
</ds:datastoreItem>
</file>

<file path=customXml/itemProps11.xml><?xml version="1.0" encoding="utf-8"?>
<ds:datastoreItem xmlns:ds="http://schemas.openxmlformats.org/officeDocument/2006/customXml" ds:itemID="{C5CCD234-05A2-4D5A-93F7-41A19CAF8091}">
  <ds:schemaRefs/>
</ds:datastoreItem>
</file>

<file path=customXml/itemProps12.xml><?xml version="1.0" encoding="utf-8"?>
<ds:datastoreItem xmlns:ds="http://schemas.openxmlformats.org/officeDocument/2006/customXml" ds:itemID="{FC4143C1-DBAA-4ECD-8EE8-8C041AADA530}">
  <ds:schemaRefs/>
</ds:datastoreItem>
</file>

<file path=customXml/itemProps13.xml><?xml version="1.0" encoding="utf-8"?>
<ds:datastoreItem xmlns:ds="http://schemas.openxmlformats.org/officeDocument/2006/customXml" ds:itemID="{A1A3671E-33E6-41B7-B255-504845DB6111}">
  <ds:schemaRefs/>
</ds:datastoreItem>
</file>

<file path=customXml/itemProps14.xml><?xml version="1.0" encoding="utf-8"?>
<ds:datastoreItem xmlns:ds="http://schemas.openxmlformats.org/officeDocument/2006/customXml" ds:itemID="{FEB1901F-BF6C-471C-A3B9-C97FE7EC6A0F}">
  <ds:schemaRefs/>
</ds:datastoreItem>
</file>

<file path=customXml/itemProps2.xml><?xml version="1.0" encoding="utf-8"?>
<ds:datastoreItem xmlns:ds="http://schemas.openxmlformats.org/officeDocument/2006/customXml" ds:itemID="{5F743F0E-F4F7-4B45-9D0C-58518F2FDEFF}">
  <ds:schemaRefs/>
</ds:datastoreItem>
</file>

<file path=customXml/itemProps3.xml><?xml version="1.0" encoding="utf-8"?>
<ds:datastoreItem xmlns:ds="http://schemas.openxmlformats.org/officeDocument/2006/customXml" ds:itemID="{E58D0F7B-1F17-4E5D-BC63-2B0FB3F5A51A}">
  <ds:schemaRefs/>
</ds:datastoreItem>
</file>

<file path=customXml/itemProps4.xml><?xml version="1.0" encoding="utf-8"?>
<ds:datastoreItem xmlns:ds="http://schemas.openxmlformats.org/officeDocument/2006/customXml" ds:itemID="{90DE47FB-CBD9-46EF-A4BB-64ED750A2AFD}">
  <ds:schemaRefs/>
</ds:datastoreItem>
</file>

<file path=customXml/itemProps5.xml><?xml version="1.0" encoding="utf-8"?>
<ds:datastoreItem xmlns:ds="http://schemas.openxmlformats.org/officeDocument/2006/customXml" ds:itemID="{D695CB0A-DB1B-4F39-ABEB-D49D38DB5A58}">
  <ds:schemaRefs/>
</ds:datastoreItem>
</file>

<file path=customXml/itemProps6.xml><?xml version="1.0" encoding="utf-8"?>
<ds:datastoreItem xmlns:ds="http://schemas.openxmlformats.org/officeDocument/2006/customXml" ds:itemID="{D870F540-11A5-4937-A47E-B7F8A9A39D34}">
  <ds:schemaRefs/>
</ds:datastoreItem>
</file>

<file path=customXml/itemProps7.xml><?xml version="1.0" encoding="utf-8"?>
<ds:datastoreItem xmlns:ds="http://schemas.openxmlformats.org/officeDocument/2006/customXml" ds:itemID="{A95F6C6B-F37D-4C5E-8982-B7D24681D482}">
  <ds:schemaRefs/>
</ds:datastoreItem>
</file>

<file path=customXml/itemProps8.xml><?xml version="1.0" encoding="utf-8"?>
<ds:datastoreItem xmlns:ds="http://schemas.openxmlformats.org/officeDocument/2006/customXml" ds:itemID="{E8D11332-B5E7-48E4-880A-280F24D01FFA}">
  <ds:schemaRefs/>
</ds:datastoreItem>
</file>

<file path=customXml/itemProps9.xml><?xml version="1.0" encoding="utf-8"?>
<ds:datastoreItem xmlns:ds="http://schemas.openxmlformats.org/officeDocument/2006/customXml" ds:itemID="{BEB2B9B7-9C71-4451-AD27-ED26CCFBE3BC}">
  <ds:schemaRefs/>
</ds:datastoreItem>
</file>

<file path=docProps/app.xml><?xml version="1.0" encoding="utf-8"?>
<Properties xmlns="http://schemas.openxmlformats.org/officeDocument/2006/extended-properties" xmlns:vt="http://schemas.openxmlformats.org/officeDocument/2006/docPropsVTypes">
  <Template>SDU widescreen dateA</Template>
  <TotalTime>0</TotalTime>
  <Words>3013</Words>
  <Application>Microsoft Office PowerPoint</Application>
  <PresentationFormat>Widescreen</PresentationFormat>
  <Paragraphs>133</Paragraphs>
  <Slides>11</Slides>
  <Notes>4</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11</vt:i4>
      </vt:variant>
    </vt:vector>
  </HeadingPairs>
  <TitlesOfParts>
    <vt:vector size="19" baseType="lpstr">
      <vt:lpstr>Arial</vt:lpstr>
      <vt:lpstr>Calibri</vt:lpstr>
      <vt:lpstr>Google Sans</vt:lpstr>
      <vt:lpstr>Segoe UI Web (West European)</vt:lpstr>
      <vt:lpstr>Söhne</vt:lpstr>
      <vt:lpstr>TwitterChirp</vt:lpstr>
      <vt:lpstr>Wingdings</vt:lpstr>
      <vt:lpstr>SDU</vt:lpstr>
      <vt:lpstr>From Campus to Careers: AI’s Role at SDU and Beyond 
</vt:lpstr>
      <vt:lpstr>What is AI? AI stands for "artificial intelligence". AI refers to technologies and systems that are designed to perform tasks that traditionally require human intelligence, such as perception, learning, thinking, and decision-making.
</vt:lpstr>
      <vt:lpstr>About ChatGPT – GPT-3 and now 4 </vt:lpstr>
      <vt:lpstr>AI at SDU - teaching
</vt:lpstr>
      <vt:lpstr>PowerPoint-præsentation</vt:lpstr>
      <vt:lpstr>PowerPoint-præsentation</vt:lpstr>
      <vt:lpstr>Ways AI might help students</vt:lpstr>
      <vt:lpstr>AI and research</vt:lpstr>
      <vt:lpstr>Competences and AI of the future
</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2023-02-23T11:34:33Z</dcterms:created>
  <dcterms:modified xsi:type="dcterms:W3CDTF">2023-09-27T07:51:01Z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2022-09-01T12:40:42</vt:lpwstr>
  </property>
  <property fmtid="{D5CDD505-2E9C-101B-9397-08002B2CF9AE}" pid="3" name="TemplafyTenantId">
    <vt:lpwstr>sdu</vt:lpwstr>
  </property>
  <property fmtid="{D5CDD505-2E9C-101B-9397-08002B2CF9AE}" pid="4" name="TemplafyTemplateId">
    <vt:lpwstr>636891894186761813</vt:lpwstr>
  </property>
  <property fmtid="{D5CDD505-2E9C-101B-9397-08002B2CF9AE}" pid="5" name="TemplafyUserProfileId">
    <vt:lpwstr>637830409315452603</vt:lpwstr>
  </property>
  <property fmtid="{D5CDD505-2E9C-101B-9397-08002B2CF9AE}" pid="6" name="TemplafyLanguageCode">
    <vt:lpwstr>da-DK</vt:lpwstr>
  </property>
  <property fmtid="{D5CDD505-2E9C-101B-9397-08002B2CF9AE}" pid="7" name="TemplafyFromBlank">
    <vt:bool>false</vt:bool>
  </property>
</Properties>
</file>